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3" r:id="rId6"/>
    <p:sldId id="264" r:id="rId7"/>
    <p:sldId id="266" r:id="rId8"/>
    <p:sldId id="267" r:id="rId9"/>
    <p:sldId id="268" r:id="rId10"/>
    <p:sldId id="269" r:id="rId11"/>
    <p:sldId id="270" r:id="rId12"/>
    <p:sldId id="271" r:id="rId13"/>
    <p:sldId id="272" r:id="rId14"/>
    <p:sldId id="273" r:id="rId15"/>
    <p:sldId id="276" r:id="rId16"/>
    <p:sldId id="274" r:id="rId17"/>
    <p:sldId id="275" r:id="rId18"/>
    <p:sldId id="277" r:id="rId19"/>
    <p:sldId id="278" r:id="rId20"/>
    <p:sldId id="280" r:id="rId21"/>
    <p:sldId id="281"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0461" autoAdjust="0"/>
  </p:normalViewPr>
  <p:slideViewPr>
    <p:cSldViewPr>
      <p:cViewPr>
        <p:scale>
          <a:sx n="100" d="100"/>
          <a:sy n="100" d="100"/>
        </p:scale>
        <p:origin x="-1104" y="2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75637F-FDAF-4CF8-96E2-4C7985D0DE28}" type="datetimeFigureOut">
              <a:rPr lang="en-IN" smtClean="0"/>
              <a:pPr/>
              <a:t>16-10-2023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00581-1231-47BF-B715-993F8859881D}" type="slidenum">
              <a:rPr lang="en-IN" smtClean="0"/>
              <a:pPr/>
              <a:t>‹#›</a:t>
            </a:fld>
            <a:endParaRPr lang="en-IN"/>
          </a:p>
        </p:txBody>
      </p:sp>
    </p:spTree>
    <p:extLst>
      <p:ext uri="{BB962C8B-B14F-4D97-AF65-F5344CB8AC3E}">
        <p14:creationId xmlns:p14="http://schemas.microsoft.com/office/powerpoint/2010/main" val="2191613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900581-1231-47BF-B715-993F8859881D}" type="slidenum">
              <a:rPr lang="en-IN" smtClean="0"/>
              <a:pPr/>
              <a:t>1</a:t>
            </a:fld>
            <a:endParaRPr lang="en-IN"/>
          </a:p>
        </p:txBody>
      </p:sp>
    </p:spTree>
    <p:extLst>
      <p:ext uri="{BB962C8B-B14F-4D97-AF65-F5344CB8AC3E}">
        <p14:creationId xmlns:p14="http://schemas.microsoft.com/office/powerpoint/2010/main" val="267721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900581-1231-47BF-B715-993F8859881D}" type="slidenum">
              <a:rPr lang="en-IN" smtClean="0"/>
              <a:pPr/>
              <a:t>3</a:t>
            </a:fld>
            <a:endParaRPr lang="en-IN"/>
          </a:p>
        </p:txBody>
      </p:sp>
    </p:spTree>
    <p:extLst>
      <p:ext uri="{BB962C8B-B14F-4D97-AF65-F5344CB8AC3E}">
        <p14:creationId xmlns:p14="http://schemas.microsoft.com/office/powerpoint/2010/main" val="70675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F900581-1231-47BF-B715-993F8859881D}" type="slidenum">
              <a:rPr lang="en-IN" smtClean="0"/>
              <a:pPr/>
              <a:t>8</a:t>
            </a:fld>
            <a:endParaRPr lang="en-IN"/>
          </a:p>
        </p:txBody>
      </p:sp>
    </p:spTree>
    <p:extLst>
      <p:ext uri="{BB962C8B-B14F-4D97-AF65-F5344CB8AC3E}">
        <p14:creationId xmlns:p14="http://schemas.microsoft.com/office/powerpoint/2010/main" val="795699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1B8FDDC-7B4B-4309-B451-435987C20942}" type="datetimeFigureOut">
              <a:rPr lang="en-IN" smtClean="0"/>
              <a:pPr/>
              <a:t>16-10-2023</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A87EBB3-D3AA-4F66-BD1E-7202AB381C5E}" type="slidenum">
              <a:rPr lang="en-IN" smtClean="0"/>
              <a:pPr/>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87EBB3-D3AA-4F66-BD1E-7202AB381C5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7EBB3-D3AA-4F66-BD1E-7202AB381C5E}" type="slidenum">
              <a:rPr lang="en-IN" smtClean="0"/>
              <a:pPr/>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87EBB3-D3AA-4F66-BD1E-7202AB381C5E}" type="slidenum">
              <a:rPr lang="en-IN" smtClean="0"/>
              <a:pPr/>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87EBB3-D3AA-4F66-BD1E-7202AB381C5E}" type="slidenum">
              <a:rPr lang="en-IN" smtClean="0"/>
              <a:pPr/>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87EBB3-D3AA-4F66-BD1E-7202AB381C5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7EBB3-D3AA-4F66-BD1E-7202AB381C5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B8FDDC-7B4B-4309-B451-435987C20942}" type="datetimeFigureOut">
              <a:rPr lang="en-IN" smtClean="0"/>
              <a:pPr/>
              <a:t>16-10-2023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87EBB3-D3AA-4F66-BD1E-7202AB381C5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A1B8FDDC-7B4B-4309-B451-435987C20942}" type="datetimeFigureOut">
              <a:rPr lang="en-IN" smtClean="0"/>
              <a:pPr/>
              <a:t>16-10-2023</a:t>
            </a:fld>
            <a:endParaRPr lang="en-IN"/>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7A87EBB3-D3AA-4F66-BD1E-7202AB381C5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instagram.com/reel/CyVkDtLypdW/?igshid=MzRlODBiNWFlZ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latin typeface="Algerian" pitchFamily="82" charset="0"/>
              </a:rPr>
              <a:t>AXIS BANK…</a:t>
            </a:r>
            <a:endParaRPr lang="en-IN" dirty="0">
              <a:latin typeface="Algerian" pitchFamily="82" charset="0"/>
            </a:endParaRPr>
          </a:p>
        </p:txBody>
      </p:sp>
      <p:sp>
        <p:nvSpPr>
          <p:cNvPr id="3" name="Subtitle 2"/>
          <p:cNvSpPr>
            <a:spLocks noGrp="1"/>
          </p:cNvSpPr>
          <p:nvPr>
            <p:ph type="subTitle" idx="1"/>
          </p:nvPr>
        </p:nvSpPr>
        <p:spPr>
          <a:xfrm>
            <a:off x="3635895" y="3717032"/>
            <a:ext cx="5530619" cy="2757482"/>
          </a:xfrm>
        </p:spPr>
        <p:txBody>
          <a:bodyPr>
            <a:normAutofit/>
          </a:bodyPr>
          <a:lstStyle/>
          <a:p>
            <a:r>
              <a:rPr lang="en-GB" dirty="0" smtClean="0"/>
              <a:t>             1</a:t>
            </a:r>
            <a:r>
              <a:rPr lang="en-GB" dirty="0"/>
              <a:t>. K </a:t>
            </a:r>
            <a:r>
              <a:rPr lang="en-GB" dirty="0" smtClean="0"/>
              <a:t>.ANAND(TEAM </a:t>
            </a:r>
            <a:r>
              <a:rPr lang="en-GB" dirty="0"/>
              <a:t>LEADER)</a:t>
            </a:r>
          </a:p>
          <a:p>
            <a:pPr algn="just"/>
            <a:r>
              <a:rPr lang="en-GB" dirty="0"/>
              <a:t>     </a:t>
            </a:r>
            <a:r>
              <a:rPr lang="en-GB" dirty="0" smtClean="0"/>
              <a:t>         2</a:t>
            </a:r>
            <a:r>
              <a:rPr lang="en-GB" dirty="0"/>
              <a:t>. </a:t>
            </a:r>
            <a:r>
              <a:rPr lang="en-GB" dirty="0" smtClean="0"/>
              <a:t>P. </a:t>
            </a:r>
            <a:r>
              <a:rPr lang="en-GB" dirty="0"/>
              <a:t>BHARATH </a:t>
            </a:r>
            <a:endParaRPr lang="en-GB" dirty="0" smtClean="0"/>
          </a:p>
          <a:p>
            <a:pPr algn="just"/>
            <a:r>
              <a:rPr lang="en-GB" dirty="0" smtClean="0"/>
              <a:t>              3</a:t>
            </a:r>
            <a:r>
              <a:rPr lang="en-GB" dirty="0"/>
              <a:t>. G. BHANU </a:t>
            </a:r>
            <a:r>
              <a:rPr lang="en-GB" dirty="0" smtClean="0"/>
              <a:t>PRASAD</a:t>
            </a:r>
          </a:p>
          <a:p>
            <a:pPr algn="just"/>
            <a:r>
              <a:rPr lang="en-GB" dirty="0" smtClean="0"/>
              <a:t>               4. K. UMAMAHESWARI</a:t>
            </a:r>
          </a:p>
          <a:p>
            <a:pPr algn="just"/>
            <a:r>
              <a:rPr lang="en-GB" dirty="0" smtClean="0"/>
              <a:t>                5. </a:t>
            </a:r>
            <a:r>
              <a:rPr lang="en-GB" dirty="0"/>
              <a:t>D. </a:t>
            </a:r>
            <a:r>
              <a:rPr lang="en-GB" dirty="0" smtClean="0"/>
              <a:t>MANI</a:t>
            </a: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114800"/>
            <a:ext cx="40052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648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62883255"/>
              </p:ext>
            </p:extLst>
          </p:nvPr>
        </p:nvGraphicFramePr>
        <p:xfrm>
          <a:off x="611560" y="77688"/>
          <a:ext cx="8352928" cy="6663680"/>
        </p:xfrm>
        <a:graphic>
          <a:graphicData uri="http://schemas.openxmlformats.org/drawingml/2006/table">
            <a:tbl>
              <a:tblPr firstRow="1" bandRow="1">
                <a:tableStyleId>{5C22544A-7EE6-4342-B048-85BDC9FD1C3A}</a:tableStyleId>
              </a:tblPr>
              <a:tblGrid>
                <a:gridCol w="633140"/>
                <a:gridCol w="1455092"/>
                <a:gridCol w="1785269"/>
                <a:gridCol w="1455091"/>
                <a:gridCol w="1800200"/>
                <a:gridCol w="1224136"/>
              </a:tblGrid>
              <a:tr h="720080">
                <a:tc>
                  <a:txBody>
                    <a:bodyPr/>
                    <a:lstStyle/>
                    <a:p>
                      <a:endParaRPr lang="en-GB" sz="1200" dirty="0" smtClean="0"/>
                    </a:p>
                    <a:p>
                      <a:endParaRPr lang="en-GB" sz="1200" dirty="0" smtClean="0"/>
                    </a:p>
                    <a:p>
                      <a:r>
                        <a:rPr lang="en-GB" sz="1200" dirty="0" smtClean="0"/>
                        <a:t>S.NO</a:t>
                      </a:r>
                      <a:endParaRPr lang="en-IN" sz="1200" dirty="0"/>
                    </a:p>
                  </a:txBody>
                  <a:tcPr/>
                </a:tc>
                <a:tc>
                  <a:txBody>
                    <a:bodyPr/>
                    <a:lstStyle/>
                    <a:p>
                      <a:r>
                        <a:rPr lang="en-GB" sz="1800" dirty="0" smtClean="0"/>
                        <a:t>Competitor</a:t>
                      </a:r>
                      <a:r>
                        <a:rPr lang="en-GB" sz="1800" baseline="0" dirty="0" smtClean="0"/>
                        <a:t> company</a:t>
                      </a:r>
                      <a:endParaRPr lang="en-IN" sz="1800" dirty="0"/>
                    </a:p>
                  </a:txBody>
                  <a:tcPr/>
                </a:tc>
                <a:tc>
                  <a:txBody>
                    <a:bodyPr/>
                    <a:lstStyle/>
                    <a:p>
                      <a:r>
                        <a:rPr lang="en-GB" dirty="0" smtClean="0"/>
                        <a:t>Strengths</a:t>
                      </a:r>
                      <a:endParaRPr lang="en-IN" dirty="0"/>
                    </a:p>
                  </a:txBody>
                  <a:tcPr/>
                </a:tc>
                <a:tc>
                  <a:txBody>
                    <a:bodyPr/>
                    <a:lstStyle/>
                    <a:p>
                      <a:r>
                        <a:rPr lang="en-GB" dirty="0" smtClean="0"/>
                        <a:t>Weaknesses</a:t>
                      </a:r>
                      <a:endParaRPr lang="en-IN" dirty="0"/>
                    </a:p>
                  </a:txBody>
                  <a:tcPr/>
                </a:tc>
                <a:tc>
                  <a:txBody>
                    <a:bodyPr/>
                    <a:lstStyle/>
                    <a:p>
                      <a:r>
                        <a:rPr lang="en-GB" dirty="0" smtClean="0"/>
                        <a:t>Opportunitites</a:t>
                      </a:r>
                      <a:endParaRPr lang="en-IN" dirty="0"/>
                    </a:p>
                  </a:txBody>
                  <a:tcPr/>
                </a:tc>
                <a:tc>
                  <a:txBody>
                    <a:bodyPr/>
                    <a:lstStyle/>
                    <a:p>
                      <a:r>
                        <a:rPr lang="en-GB" dirty="0" smtClean="0"/>
                        <a:t>Threats</a:t>
                      </a:r>
                      <a:endParaRPr lang="en-IN" dirty="0"/>
                    </a:p>
                  </a:txBody>
                  <a:tcPr/>
                </a:tc>
              </a:tr>
              <a:tr h="5616624">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3.</a:t>
                      </a:r>
                      <a:endParaRPr lang="en-IN" dirty="0"/>
                    </a:p>
                  </a:txBody>
                  <a:tcPr/>
                </a:tc>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INDUSIND BANK</a:t>
                      </a:r>
                      <a:endParaRPr lang="en-IN" dirty="0"/>
                    </a:p>
                  </a:txBody>
                  <a:tcPr/>
                </a:tc>
                <a:tc>
                  <a:txBody>
                    <a:bodyPr/>
                    <a:lstStyle/>
                    <a:p>
                      <a:r>
                        <a:rPr lang="en-GB" sz="1200" b="0" i="0" kern="1200" dirty="0" smtClean="0">
                          <a:solidFill>
                            <a:schemeClr val="dk1"/>
                          </a:solidFill>
                          <a:effectLst/>
                          <a:latin typeface="+mn-lt"/>
                          <a:ea typeface="+mn-ea"/>
                          <a:cs typeface="+mn-cs"/>
                        </a:rPr>
                        <a:t>IndusInd Bank is known for its customer-centric approach, offering a wide range of financial products and services to meet customer needs. The bank provides a range of services, including retail banking, corporate banking, wealth management, and more, giving it a diverse revenue stream.IndusInd Bank has invested in technology and innovation, which has enabled it to offer digital banking solutions and improve customer experience.</a:t>
                      </a:r>
                    </a:p>
                    <a:p>
                      <a:r>
                        <a:rPr lang="en-GB" sz="1200" b="0" i="0" kern="1200" dirty="0" smtClean="0">
                          <a:solidFill>
                            <a:schemeClr val="dk1"/>
                          </a:solidFill>
                          <a:effectLst/>
                          <a:latin typeface="+mn-lt"/>
                          <a:ea typeface="+mn-ea"/>
                          <a:cs typeface="+mn-cs"/>
                        </a:rPr>
                        <a:t>The bank has maintained strong capital adequacy ratios, which enhance its financial stability and lending capacity.</a:t>
                      </a:r>
                      <a:endParaRPr lang="en-IN" sz="1200" dirty="0"/>
                    </a:p>
                  </a:txBody>
                  <a:tcPr/>
                </a:tc>
                <a:tc>
                  <a:txBody>
                    <a:bodyPr/>
                    <a:lstStyle/>
                    <a:p>
                      <a:r>
                        <a:rPr lang="en-GB" sz="1200" b="0" i="0" kern="1200" dirty="0" smtClean="0">
                          <a:solidFill>
                            <a:schemeClr val="dk1"/>
                          </a:solidFill>
                          <a:effectLst/>
                          <a:latin typeface="+mn-lt"/>
                          <a:ea typeface="+mn-ea"/>
                          <a:cs typeface="+mn-cs"/>
                        </a:rPr>
                        <a:t>Like other banks, IndusInd Bank has faced challenges related to non-performing assets (NPAs), and this could impact its profitability and capital adequacy.Adapting to changing regulatory requirements and upgrading legacy systems can pose operational challenges for the bank.The bank may have a concentration risk in certain segments or products, such as vehicle loans, which could pose risks during economic downturns</a:t>
                      </a:r>
                    </a:p>
                    <a:p>
                      <a:endParaRPr lang="en-IN" sz="1200" dirty="0"/>
                    </a:p>
                  </a:txBody>
                  <a:tcPr/>
                </a:tc>
                <a:tc>
                  <a:txBody>
                    <a:bodyPr/>
                    <a:lstStyle/>
                    <a:p>
                      <a:r>
                        <a:rPr lang="en-GB" sz="1200" b="0" i="0" kern="1200" dirty="0" smtClean="0">
                          <a:solidFill>
                            <a:schemeClr val="dk1"/>
                          </a:solidFill>
                          <a:effectLst/>
                          <a:latin typeface="+mn-lt"/>
                          <a:ea typeface="+mn-ea"/>
                          <a:cs typeface="+mn-cs"/>
                        </a:rPr>
                        <a:t>The increasing adoption of digital banking in India provides opportunities for IndusInd Bank to expand its customer base and improve operational efficiency.IndusInd Bank can play a significant role in furthering financial inclusion in India, especially in rural and underserved areas. The bank can leverage its customer base to cross-sell various financial products and services, including insurance, mutual funds, and wealth management.</a:t>
                      </a:r>
                    </a:p>
                    <a:p>
                      <a:r>
                        <a:rPr lang="en-GB" sz="1200" b="0" i="0" kern="1200" dirty="0" smtClean="0">
                          <a:solidFill>
                            <a:schemeClr val="dk1"/>
                          </a:solidFill>
                          <a:effectLst/>
                          <a:latin typeface="+mn-lt"/>
                          <a:ea typeface="+mn-ea"/>
                          <a:cs typeface="+mn-cs"/>
                        </a:rPr>
                        <a:t>IndusInd Bank can explore opportunities for internation.</a:t>
                      </a:r>
                    </a:p>
                    <a:p>
                      <a:endParaRPr lang="en-IN" sz="1200" dirty="0"/>
                    </a:p>
                  </a:txBody>
                  <a:tcPr/>
                </a:tc>
                <a:tc>
                  <a:txBody>
                    <a:bodyPr/>
                    <a:lstStyle/>
                    <a:p>
                      <a:r>
                        <a:rPr lang="en-GB" sz="1200" b="0" i="0" kern="1200" dirty="0" smtClean="0">
                          <a:solidFill>
                            <a:schemeClr val="dk1"/>
                          </a:solidFill>
                          <a:effectLst/>
                          <a:latin typeface="+mn-lt"/>
                          <a:ea typeface="+mn-ea"/>
                          <a:cs typeface="+mn-cs"/>
                        </a:rPr>
                        <a:t>Economic fluctuations can impact IndusInd Bank's asset quality and profitability, especially if there is a rise in NPAs during economic downturns.Frequent changes in banking regulations and government policies can create uncertainty and affect IndusInd Bank's operations.</a:t>
                      </a:r>
                    </a:p>
                    <a:p>
                      <a:r>
                        <a:rPr lang="en-GB" sz="1200" b="1" i="0" kern="1200" dirty="0" smtClean="0">
                          <a:solidFill>
                            <a:schemeClr val="dk1"/>
                          </a:solidFill>
                          <a:effectLst/>
                          <a:latin typeface="+mn-lt"/>
                          <a:ea typeface="+mn-ea"/>
                          <a:cs typeface="+mn-cs"/>
                        </a:rPr>
                        <a:t>Competition:</a:t>
                      </a:r>
                      <a:r>
                        <a:rPr lang="en-GB" sz="1200" b="0" i="0" kern="1200" dirty="0" smtClean="0">
                          <a:solidFill>
                            <a:schemeClr val="dk1"/>
                          </a:solidFill>
                          <a:effectLst/>
                          <a:latin typeface="+mn-lt"/>
                          <a:ea typeface="+mn-ea"/>
                          <a:cs typeface="+mn-cs"/>
                        </a:rPr>
                        <a:t> The presence of both domestic and foreign banks in</a:t>
                      </a:r>
                      <a:r>
                        <a:rPr lang="en-GB" sz="1200" b="0" i="0" kern="1200" baseline="0" dirty="0" smtClean="0">
                          <a:solidFill>
                            <a:schemeClr val="dk1"/>
                          </a:solidFill>
                          <a:effectLst/>
                          <a:latin typeface="+mn-lt"/>
                          <a:ea typeface="+mn-ea"/>
                          <a:cs typeface="+mn-cs"/>
                        </a:rPr>
                        <a:t> india.</a:t>
                      </a:r>
                      <a:endParaRPr lang="en-GB" sz="1200" b="0" i="0" kern="1200" dirty="0" smtClean="0">
                        <a:solidFill>
                          <a:schemeClr val="dk1"/>
                        </a:solidFill>
                        <a:effectLst/>
                        <a:latin typeface="+mn-lt"/>
                        <a:ea typeface="+mn-ea"/>
                        <a:cs typeface="+mn-cs"/>
                      </a:endParaRPr>
                    </a:p>
                    <a:p>
                      <a:endParaRPr lang="en-IN" sz="1200" dirty="0"/>
                    </a:p>
                  </a:txBody>
                  <a:tcPr/>
                </a:tc>
              </a:tr>
            </a:tbl>
          </a:graphicData>
        </a:graphic>
      </p:graphicFrame>
    </p:spTree>
    <p:extLst>
      <p:ext uri="{BB962C8B-B14F-4D97-AF65-F5344CB8AC3E}">
        <p14:creationId xmlns:p14="http://schemas.microsoft.com/office/powerpoint/2010/main" val="1812414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sz="6000" dirty="0" smtClean="0">
                <a:latin typeface="Algerian" pitchFamily="82" charset="0"/>
              </a:rPr>
              <a:t>SEO AUDIT</a:t>
            </a:r>
            <a:endParaRPr lang="en-IN" sz="6000" dirty="0">
              <a:latin typeface="Algerian" pitchFamily="82" charset="0"/>
            </a:endParaRP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568" y="2204864"/>
            <a:ext cx="2178493" cy="3878263"/>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2276872"/>
            <a:ext cx="2088232" cy="374441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8184" y="2348880"/>
            <a:ext cx="2264180" cy="3600400"/>
          </a:xfrm>
          <a:prstGeom prst="rect">
            <a:avLst/>
          </a:prstGeom>
        </p:spPr>
      </p:pic>
    </p:spTree>
    <p:extLst>
      <p:ext uri="{BB962C8B-B14F-4D97-AF65-F5344CB8AC3E}">
        <p14:creationId xmlns:p14="http://schemas.microsoft.com/office/powerpoint/2010/main" val="2167538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276872"/>
            <a:ext cx="2301337" cy="396044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3848" y="2276872"/>
            <a:ext cx="2376264" cy="403244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6176" y="2305666"/>
            <a:ext cx="2232248" cy="4003654"/>
          </a:xfrm>
          <a:prstGeom prst="rect">
            <a:avLst/>
          </a:prstGeom>
        </p:spPr>
      </p:pic>
    </p:spTree>
    <p:extLst>
      <p:ext uri="{BB962C8B-B14F-4D97-AF65-F5344CB8AC3E}">
        <p14:creationId xmlns:p14="http://schemas.microsoft.com/office/powerpoint/2010/main" val="4199305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95536" y="2025067"/>
            <a:ext cx="2709817" cy="4464050"/>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2204864"/>
            <a:ext cx="2736304" cy="42484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00" y="2204864"/>
            <a:ext cx="2590217" cy="4248472"/>
          </a:xfrm>
          <a:prstGeom prst="rect">
            <a:avLst/>
          </a:prstGeom>
        </p:spPr>
      </p:pic>
    </p:spTree>
    <p:extLst>
      <p:ext uri="{BB962C8B-B14F-4D97-AF65-F5344CB8AC3E}">
        <p14:creationId xmlns:p14="http://schemas.microsoft.com/office/powerpoint/2010/main" val="3830911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9552" y="2204864"/>
            <a:ext cx="2304256" cy="38782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5694" y="2276872"/>
            <a:ext cx="2820441" cy="396044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0" y="2279979"/>
            <a:ext cx="2849164" cy="4104456"/>
          </a:xfrm>
          <a:prstGeom prst="rect">
            <a:avLst/>
          </a:prstGeom>
        </p:spPr>
      </p:pic>
    </p:spTree>
    <p:extLst>
      <p:ext uri="{BB962C8B-B14F-4D97-AF65-F5344CB8AC3E}">
        <p14:creationId xmlns:p14="http://schemas.microsoft.com/office/powerpoint/2010/main" val="38948296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63643637"/>
              </p:ext>
            </p:extLst>
          </p:nvPr>
        </p:nvGraphicFramePr>
        <p:xfrm>
          <a:off x="827584" y="1605620"/>
          <a:ext cx="7747000" cy="4895215"/>
        </p:xfrm>
        <a:graphic>
          <a:graphicData uri="http://schemas.openxmlformats.org/drawingml/2006/table">
            <a:tbl>
              <a:tblPr firstRow="1" bandRow="1">
                <a:tableStyleId>{5C22544A-7EE6-4342-B048-85BDC9FD1C3A}</a:tableStyleId>
              </a:tblPr>
              <a:tblGrid>
                <a:gridCol w="1936750"/>
                <a:gridCol w="1936750"/>
                <a:gridCol w="1936750"/>
                <a:gridCol w="1936750"/>
              </a:tblGrid>
              <a:tr h="370840">
                <a:tc>
                  <a:txBody>
                    <a:bodyPr/>
                    <a:lstStyle/>
                    <a:p>
                      <a:r>
                        <a:rPr lang="en-GB" sz="1800" dirty="0" smtClean="0"/>
                        <a:t>KEYWORDS</a:t>
                      </a:r>
                      <a:endParaRPr lang="en-IN" sz="1800" dirty="0"/>
                    </a:p>
                  </a:txBody>
                  <a:tcPr/>
                </a:tc>
                <a:tc>
                  <a:txBody>
                    <a:bodyPr/>
                    <a:lstStyle/>
                    <a:p>
                      <a:r>
                        <a:rPr lang="en-GB" dirty="0" smtClean="0"/>
                        <a:t>VOLUME</a:t>
                      </a:r>
                      <a:endParaRPr lang="en-IN" dirty="0"/>
                    </a:p>
                  </a:txBody>
                  <a:tcPr/>
                </a:tc>
                <a:tc>
                  <a:txBody>
                    <a:bodyPr/>
                    <a:lstStyle/>
                    <a:p>
                      <a:r>
                        <a:rPr lang="en-IN" sz="1800" b="0" i="0" kern="1200" dirty="0" smtClean="0">
                          <a:solidFill>
                            <a:schemeClr val="lt1"/>
                          </a:solidFill>
                          <a:effectLst/>
                          <a:latin typeface="+mn-lt"/>
                          <a:ea typeface="+mn-ea"/>
                          <a:cs typeface="+mn-cs"/>
                        </a:rPr>
                        <a:t>COMPETITION</a:t>
                      </a:r>
                      <a:endParaRPr lang="en-IN" dirty="0"/>
                    </a:p>
                  </a:txBody>
                  <a:tcPr/>
                </a:tc>
                <a:tc>
                  <a:txBody>
                    <a:bodyPr/>
                    <a:lstStyle/>
                    <a:p>
                      <a:r>
                        <a:rPr lang="en-GB" dirty="0" smtClean="0"/>
                        <a:t>KEI</a:t>
                      </a:r>
                      <a:endParaRPr lang="en-IN" dirty="0"/>
                    </a:p>
                  </a:txBody>
                  <a:tcPr/>
                </a:tc>
              </a:tr>
              <a:tr h="370840">
                <a:tc>
                  <a:txBody>
                    <a:bodyPr/>
                    <a:lstStyle/>
                    <a:p>
                      <a:pPr algn="l"/>
                      <a:r>
                        <a:rPr lang="en-GB" sz="1200" dirty="0" smtClean="0">
                          <a:effectLst/>
                        </a:rPr>
                        <a:t>Axis</a:t>
                      </a:r>
                      <a:r>
                        <a:rPr lang="en-GB" sz="1200" baseline="0" dirty="0" smtClean="0">
                          <a:effectLst/>
                        </a:rPr>
                        <a:t> bank customer service</a:t>
                      </a:r>
                      <a:endParaRPr lang="en-IN" sz="1200" dirty="0">
                        <a:effectLst/>
                      </a:endParaRPr>
                    </a:p>
                  </a:txBody>
                  <a:tcPr marL="161925" marR="76200" marT="85725" marB="57150" anchor="ctr"/>
                </a:tc>
                <a:tc>
                  <a:txBody>
                    <a:bodyPr/>
                    <a:lstStyle/>
                    <a:p>
                      <a:pPr algn="l"/>
                      <a:r>
                        <a:rPr lang="en-GB" b="0" dirty="0" smtClean="0">
                          <a:solidFill>
                            <a:srgbClr val="52535B"/>
                          </a:solidFill>
                          <a:effectLst/>
                          <a:latin typeface="Proxima Nova Regular"/>
                        </a:rPr>
                        <a:t>400</a:t>
                      </a:r>
                      <a:endParaRPr lang="en-IN" b="0" dirty="0">
                        <a:solidFill>
                          <a:srgbClr val="52535B"/>
                        </a:solidFill>
                        <a:effectLst/>
                        <a:latin typeface="Proxima Nova Regular"/>
                      </a:endParaRPr>
                    </a:p>
                  </a:txBody>
                  <a:tcPr marR="400050" marT="85725" marB="57150" anchor="ctr"/>
                </a:tc>
                <a:tc>
                  <a:txBody>
                    <a:bodyPr/>
                    <a:lstStyle/>
                    <a:p>
                      <a:r>
                        <a:rPr lang="en-GB" dirty="0" smtClean="0"/>
                        <a:t>5</a:t>
                      </a:r>
                      <a:endParaRPr lang="en-IN" dirty="0"/>
                    </a:p>
                  </a:txBody>
                  <a:tcPr/>
                </a:tc>
                <a:tc>
                  <a:txBody>
                    <a:bodyPr/>
                    <a:lstStyle/>
                    <a:p>
                      <a:r>
                        <a:rPr lang="en-GB" dirty="0" smtClean="0"/>
                        <a:t>2398</a:t>
                      </a:r>
                      <a:endParaRPr lang="en-IN" dirty="0"/>
                    </a:p>
                  </a:txBody>
                  <a:tcPr/>
                </a:tc>
              </a:tr>
              <a:tr h="370840">
                <a:tc>
                  <a:txBody>
                    <a:bodyPr/>
                    <a:lstStyle/>
                    <a:p>
                      <a:pPr algn="l"/>
                      <a:r>
                        <a:rPr lang="en-IN" sz="1800" b="0" i="0" kern="1200" dirty="0" smtClean="0">
                          <a:solidFill>
                            <a:schemeClr val="dk1"/>
                          </a:solidFill>
                          <a:effectLst/>
                          <a:latin typeface="+mn-lt"/>
                          <a:ea typeface="+mn-ea"/>
                          <a:cs typeface="+mn-cs"/>
                        </a:rPr>
                        <a:t>axis bank career</a:t>
                      </a:r>
                      <a:endParaRPr lang="en-IN" sz="1400" b="0" dirty="0">
                        <a:solidFill>
                          <a:schemeClr val="tx1"/>
                        </a:solidFill>
                        <a:effectLst/>
                        <a:latin typeface="Proxima Nova Regular"/>
                      </a:endParaRPr>
                    </a:p>
                  </a:txBody>
                  <a:tcPr marR="400050" marT="85725" marB="57150" anchor="ctr"/>
                </a:tc>
                <a:tc>
                  <a:txBody>
                    <a:bodyPr/>
                    <a:lstStyle/>
                    <a:p>
                      <a:r>
                        <a:rPr lang="en-GB" dirty="0" smtClean="0"/>
                        <a:t>360</a:t>
                      </a:r>
                      <a:endParaRPr lang="en-IN" dirty="0"/>
                    </a:p>
                  </a:txBody>
                  <a:tcPr/>
                </a:tc>
                <a:tc>
                  <a:txBody>
                    <a:bodyPr/>
                    <a:lstStyle/>
                    <a:p>
                      <a:r>
                        <a:rPr lang="en-GB" dirty="0" smtClean="0"/>
                        <a:t>11</a:t>
                      </a:r>
                      <a:endParaRPr lang="en-IN" dirty="0"/>
                    </a:p>
                  </a:txBody>
                  <a:tcPr/>
                </a:tc>
                <a:tc>
                  <a:txBody>
                    <a:bodyPr/>
                    <a:lstStyle/>
                    <a:p>
                      <a:r>
                        <a:rPr lang="en-GB" dirty="0" smtClean="0"/>
                        <a:t>487</a:t>
                      </a:r>
                      <a:endParaRPr lang="en-IN" dirty="0"/>
                    </a:p>
                  </a:txBody>
                  <a:tcPr/>
                </a:tc>
              </a:tr>
              <a:tr h="370840">
                <a:tc>
                  <a:txBody>
                    <a:bodyPr/>
                    <a:lstStyle/>
                    <a:p>
                      <a:pPr algn="l"/>
                      <a:r>
                        <a:rPr lang="en-IN" sz="1400" b="0" dirty="0" smtClean="0">
                          <a:solidFill>
                            <a:schemeClr val="tx1"/>
                          </a:solidFill>
                          <a:effectLst/>
                          <a:latin typeface="Proxima Nova Regular"/>
                        </a:rPr>
                        <a:t>Axis</a:t>
                      </a:r>
                      <a:r>
                        <a:rPr lang="en-IN" sz="1400" b="0" dirty="0" smtClean="0">
                          <a:solidFill>
                            <a:srgbClr val="52535B"/>
                          </a:solidFill>
                          <a:effectLst/>
                          <a:latin typeface="Proxima Nova Regular"/>
                        </a:rPr>
                        <a:t> </a:t>
                      </a:r>
                      <a:r>
                        <a:rPr lang="en-IN" sz="1400" b="0" dirty="0">
                          <a:solidFill>
                            <a:schemeClr val="tx1"/>
                          </a:solidFill>
                          <a:effectLst/>
                          <a:latin typeface="Proxima Nova Regular"/>
                        </a:rPr>
                        <a:t>bank</a:t>
                      </a:r>
                      <a:r>
                        <a:rPr lang="en-IN" sz="1400" b="0" dirty="0">
                          <a:solidFill>
                            <a:srgbClr val="52535B"/>
                          </a:solidFill>
                          <a:effectLst/>
                          <a:latin typeface="Proxima Nova Regular"/>
                        </a:rPr>
                        <a:t> </a:t>
                      </a:r>
                      <a:r>
                        <a:rPr lang="en-IN" sz="1400" b="0" dirty="0">
                          <a:solidFill>
                            <a:schemeClr val="tx1"/>
                          </a:solidFill>
                          <a:effectLst/>
                          <a:latin typeface="Proxima Nova Regular"/>
                        </a:rPr>
                        <a:t>near</a:t>
                      </a:r>
                      <a:r>
                        <a:rPr lang="en-IN" sz="1400" b="0" dirty="0">
                          <a:solidFill>
                            <a:srgbClr val="52535B"/>
                          </a:solidFill>
                          <a:effectLst/>
                          <a:latin typeface="Proxima Nova Regular"/>
                        </a:rPr>
                        <a:t> </a:t>
                      </a:r>
                      <a:r>
                        <a:rPr lang="en-IN" sz="1400" b="0" dirty="0">
                          <a:solidFill>
                            <a:schemeClr val="tx1"/>
                          </a:solidFill>
                          <a:effectLst/>
                          <a:latin typeface="Proxima Nova Regular"/>
                        </a:rPr>
                        <a:t>me</a:t>
                      </a:r>
                    </a:p>
                  </a:txBody>
                  <a:tcPr marR="400050" marT="85725" marB="57150" anchor="ctr"/>
                </a:tc>
                <a:tc>
                  <a:txBody>
                    <a:bodyPr/>
                    <a:lstStyle/>
                    <a:p>
                      <a:r>
                        <a:rPr lang="en-GB" dirty="0" smtClean="0"/>
                        <a:t>420</a:t>
                      </a:r>
                      <a:endParaRPr lang="en-IN" dirty="0"/>
                    </a:p>
                  </a:txBody>
                  <a:tcPr/>
                </a:tc>
                <a:tc>
                  <a:txBody>
                    <a:bodyPr/>
                    <a:lstStyle/>
                    <a:p>
                      <a:r>
                        <a:rPr lang="en-GB" dirty="0" smtClean="0"/>
                        <a:t>6</a:t>
                      </a:r>
                      <a:endParaRPr lang="en-IN" dirty="0"/>
                    </a:p>
                  </a:txBody>
                  <a:tcPr/>
                </a:tc>
                <a:tc>
                  <a:txBody>
                    <a:bodyPr/>
                    <a:lstStyle/>
                    <a:p>
                      <a:r>
                        <a:rPr lang="en-GB" dirty="0" smtClean="0"/>
                        <a:t>1679</a:t>
                      </a:r>
                      <a:endParaRPr lang="en-IN" dirty="0"/>
                    </a:p>
                  </a:txBody>
                  <a:tcPr/>
                </a:tc>
              </a:tr>
              <a:tr h="370840">
                <a:tc>
                  <a:txBody>
                    <a:bodyPr/>
                    <a:lstStyle/>
                    <a:p>
                      <a:pPr algn="l"/>
                      <a:r>
                        <a:rPr lang="en-GB" sz="1400" dirty="0" smtClean="0">
                          <a:effectLst/>
                        </a:rPr>
                        <a:t>Axis bank</a:t>
                      </a:r>
                      <a:r>
                        <a:rPr lang="en-GB" sz="1400" baseline="0" dirty="0" smtClean="0">
                          <a:effectLst/>
                        </a:rPr>
                        <a:t> ifsc code </a:t>
                      </a:r>
                      <a:endParaRPr lang="en-IN" sz="1400" dirty="0">
                        <a:effectLst/>
                      </a:endParaRPr>
                    </a:p>
                  </a:txBody>
                  <a:tcPr marL="161925" marR="76200" marT="85725" marB="57150" anchor="ctr"/>
                </a:tc>
                <a:tc>
                  <a:txBody>
                    <a:bodyPr/>
                    <a:lstStyle/>
                    <a:p>
                      <a:pPr algn="l"/>
                      <a:r>
                        <a:rPr lang="en-GB" b="0" dirty="0" smtClean="0">
                          <a:solidFill>
                            <a:srgbClr val="52535B"/>
                          </a:solidFill>
                          <a:effectLst/>
                          <a:latin typeface="Proxima Nova Regular"/>
                        </a:rPr>
                        <a:t>1000</a:t>
                      </a:r>
                      <a:endParaRPr lang="en-IN" b="0" dirty="0">
                        <a:solidFill>
                          <a:srgbClr val="52535B"/>
                        </a:solidFill>
                        <a:effectLst/>
                        <a:latin typeface="Proxima Nova Regular"/>
                      </a:endParaRPr>
                    </a:p>
                  </a:txBody>
                  <a:tcPr marR="400050" marT="85725" marB="57150" anchor="ctr"/>
                </a:tc>
                <a:tc>
                  <a:txBody>
                    <a:bodyPr/>
                    <a:lstStyle/>
                    <a:p>
                      <a:r>
                        <a:rPr lang="en-GB" dirty="0" smtClean="0"/>
                        <a:t>11</a:t>
                      </a:r>
                      <a:endParaRPr lang="en-IN" dirty="0"/>
                    </a:p>
                  </a:txBody>
                  <a:tcPr/>
                </a:tc>
                <a:tc>
                  <a:txBody>
                    <a:bodyPr/>
                    <a:lstStyle/>
                    <a:p>
                      <a:r>
                        <a:rPr lang="en-GB" dirty="0" smtClean="0"/>
                        <a:t>571</a:t>
                      </a:r>
                      <a:endParaRPr lang="en-IN" dirty="0"/>
                    </a:p>
                  </a:txBody>
                  <a:tcPr/>
                </a:tc>
              </a:tr>
              <a:tr h="370840">
                <a:tc>
                  <a:txBody>
                    <a:bodyPr/>
                    <a:lstStyle/>
                    <a:p>
                      <a:r>
                        <a:rPr lang="en-IN" sz="1200" b="0" i="0" kern="1200" dirty="0" smtClean="0">
                          <a:solidFill>
                            <a:schemeClr val="dk1"/>
                          </a:solidFill>
                          <a:effectLst/>
                          <a:latin typeface="+mn-lt"/>
                          <a:ea typeface="+mn-ea"/>
                          <a:cs typeface="+mn-cs"/>
                        </a:rPr>
                        <a:t>axis bank </a:t>
                      </a:r>
                      <a:r>
                        <a:rPr lang="en-IN" sz="1200" b="0" i="0" kern="1200" dirty="0" err="1" smtClean="0">
                          <a:solidFill>
                            <a:schemeClr val="dk1"/>
                          </a:solidFill>
                          <a:effectLst/>
                          <a:latin typeface="+mn-lt"/>
                          <a:ea typeface="+mn-ea"/>
                          <a:cs typeface="+mn-cs"/>
                        </a:rPr>
                        <a:t>netbanking</a:t>
                      </a:r>
                      <a:r>
                        <a:rPr lang="en-IN" sz="1200" b="0" i="0" kern="1200" dirty="0" smtClean="0">
                          <a:solidFill>
                            <a:schemeClr val="dk1"/>
                          </a:solidFill>
                          <a:effectLst/>
                          <a:latin typeface="+mn-lt"/>
                          <a:ea typeface="+mn-ea"/>
                          <a:cs typeface="+mn-cs"/>
                        </a:rPr>
                        <a:t> login</a:t>
                      </a:r>
                      <a:endParaRPr lang="en-IN" sz="1200" dirty="0"/>
                    </a:p>
                  </a:txBody>
                  <a:tcPr/>
                </a:tc>
                <a:tc>
                  <a:txBody>
                    <a:bodyPr/>
                    <a:lstStyle/>
                    <a:p>
                      <a:r>
                        <a:rPr lang="en-GB" dirty="0" smtClean="0"/>
                        <a:t>510</a:t>
                      </a:r>
                      <a:endParaRPr lang="en-IN" dirty="0"/>
                    </a:p>
                  </a:txBody>
                  <a:tcPr/>
                </a:tc>
                <a:tc>
                  <a:txBody>
                    <a:bodyPr/>
                    <a:lstStyle/>
                    <a:p>
                      <a:r>
                        <a:rPr lang="en-GB" dirty="0" smtClean="0"/>
                        <a:t>13</a:t>
                      </a:r>
                      <a:endParaRPr lang="en-IN" dirty="0"/>
                    </a:p>
                  </a:txBody>
                  <a:tcPr/>
                </a:tc>
                <a:tc>
                  <a:txBody>
                    <a:bodyPr/>
                    <a:lstStyle/>
                    <a:p>
                      <a:r>
                        <a:rPr lang="en-GB" dirty="0" smtClean="0"/>
                        <a:t>369</a:t>
                      </a:r>
                      <a:endParaRPr lang="en-IN" dirty="0"/>
                    </a:p>
                  </a:txBody>
                  <a:tcPr/>
                </a:tc>
              </a:tr>
              <a:tr h="370840">
                <a:tc>
                  <a:txBody>
                    <a:bodyPr/>
                    <a:lstStyle/>
                    <a:p>
                      <a:r>
                        <a:rPr lang="en-IN" sz="1800" b="0" i="0" kern="1200" dirty="0" smtClean="0">
                          <a:solidFill>
                            <a:schemeClr val="dk1"/>
                          </a:solidFill>
                          <a:effectLst/>
                          <a:latin typeface="+mn-lt"/>
                          <a:ea typeface="+mn-ea"/>
                          <a:cs typeface="+mn-cs"/>
                        </a:rPr>
                        <a:t>axis bank internet banking</a:t>
                      </a:r>
                      <a:endParaRPr lang="en-IN" dirty="0"/>
                    </a:p>
                  </a:txBody>
                  <a:tcPr/>
                </a:tc>
                <a:tc>
                  <a:txBody>
                    <a:bodyPr/>
                    <a:lstStyle/>
                    <a:p>
                      <a:r>
                        <a:rPr lang="en-GB" dirty="0" smtClean="0"/>
                        <a:t>2800</a:t>
                      </a:r>
                      <a:endParaRPr lang="en-IN" dirty="0"/>
                    </a:p>
                  </a:txBody>
                  <a:tcPr/>
                </a:tc>
                <a:tc>
                  <a:txBody>
                    <a:bodyPr/>
                    <a:lstStyle/>
                    <a:p>
                      <a:r>
                        <a:rPr lang="en-GB" dirty="0" smtClean="0"/>
                        <a:t>13</a:t>
                      </a:r>
                      <a:endParaRPr lang="en-IN" dirty="0"/>
                    </a:p>
                  </a:txBody>
                  <a:tcPr/>
                </a:tc>
                <a:tc>
                  <a:txBody>
                    <a:bodyPr/>
                    <a:lstStyle/>
                    <a:p>
                      <a:r>
                        <a:rPr lang="en-GB" dirty="0" smtClean="0"/>
                        <a:t>470</a:t>
                      </a:r>
                      <a:endParaRPr lang="en-IN" dirty="0"/>
                    </a:p>
                  </a:txBody>
                  <a:tcPr/>
                </a:tc>
              </a:tr>
              <a:tr h="640910">
                <a:tc>
                  <a:txBody>
                    <a:bodyPr/>
                    <a:lstStyle/>
                    <a:p>
                      <a:pPr algn="l"/>
                      <a:r>
                        <a:rPr lang="en-GB" b="0" dirty="0">
                          <a:solidFill>
                            <a:srgbClr val="52535B"/>
                          </a:solidFill>
                          <a:effectLst/>
                          <a:latin typeface="Proxima Nova Regular"/>
                        </a:rPr>
                        <a:t/>
                      </a:r>
                      <a:br>
                        <a:rPr lang="en-GB" b="0" dirty="0">
                          <a:solidFill>
                            <a:srgbClr val="52535B"/>
                          </a:solidFill>
                          <a:effectLst/>
                          <a:latin typeface="Proxima Nova Regular"/>
                        </a:rPr>
                      </a:br>
                      <a:r>
                        <a:rPr lang="en-GB" b="0" dirty="0">
                          <a:solidFill>
                            <a:srgbClr val="52535B"/>
                          </a:solidFill>
                          <a:effectLst/>
                          <a:latin typeface="Proxima Nova Regular"/>
                        </a:rPr>
                        <a:t>axis bank </a:t>
                      </a:r>
                      <a:r>
                        <a:rPr lang="en-GB" b="0" dirty="0" err="1">
                          <a:solidFill>
                            <a:srgbClr val="52535B"/>
                          </a:solidFill>
                          <a:effectLst/>
                          <a:latin typeface="Proxima Nova Regular"/>
                        </a:rPr>
                        <a:t>nri</a:t>
                      </a:r>
                      <a:r>
                        <a:rPr lang="en-GB" b="0" dirty="0">
                          <a:solidFill>
                            <a:srgbClr val="52535B"/>
                          </a:solidFill>
                          <a:effectLst/>
                          <a:latin typeface="Proxima Nova Regular"/>
                        </a:rPr>
                        <a:t> customer care</a:t>
                      </a:r>
                    </a:p>
                  </a:txBody>
                  <a:tcPr marR="400050" marT="85725" marB="57150" anchor="ctr"/>
                </a:tc>
                <a:tc>
                  <a:txBody>
                    <a:bodyPr/>
                    <a:lstStyle/>
                    <a:p>
                      <a:r>
                        <a:rPr lang="en-GB" dirty="0" smtClean="0"/>
                        <a:t>360</a:t>
                      </a:r>
                      <a:endParaRPr lang="en-IN" dirty="0"/>
                    </a:p>
                  </a:txBody>
                  <a:tcPr/>
                </a:tc>
                <a:tc>
                  <a:txBody>
                    <a:bodyPr/>
                    <a:lstStyle/>
                    <a:p>
                      <a:r>
                        <a:rPr lang="en-GB" dirty="0" smtClean="0"/>
                        <a:t>14</a:t>
                      </a:r>
                      <a:endParaRPr lang="en-IN" dirty="0"/>
                    </a:p>
                  </a:txBody>
                  <a:tcPr/>
                </a:tc>
                <a:tc>
                  <a:txBody>
                    <a:bodyPr/>
                    <a:lstStyle/>
                    <a:p>
                      <a:r>
                        <a:rPr lang="en-GB" dirty="0" smtClean="0"/>
                        <a:t>487ś</a:t>
                      </a:r>
                      <a:endParaRPr lang="en-IN" dirty="0"/>
                    </a:p>
                  </a:txBody>
                  <a:tcPr/>
                </a:tc>
              </a:tr>
            </a:tbl>
          </a:graphicData>
        </a:graphic>
      </p:graphicFrame>
      <p:sp>
        <p:nvSpPr>
          <p:cNvPr id="3" name="Title 2"/>
          <p:cNvSpPr>
            <a:spLocks noGrp="1"/>
          </p:cNvSpPr>
          <p:nvPr>
            <p:ph type="title"/>
          </p:nvPr>
        </p:nvSpPr>
        <p:spPr/>
        <p:txBody>
          <a:bodyPr/>
          <a:lstStyle/>
          <a:p>
            <a:r>
              <a:rPr lang="en-GB" sz="4800" dirty="0" smtClean="0">
                <a:latin typeface="Algerian" pitchFamily="82" charset="0"/>
              </a:rPr>
              <a:t>Keyword research</a:t>
            </a:r>
            <a:endParaRPr lang="en-IN" sz="4800" dirty="0">
              <a:latin typeface="Algerian" pitchFamily="82" charset="0"/>
            </a:endParaRPr>
          </a:p>
        </p:txBody>
      </p:sp>
    </p:spTree>
    <p:extLst>
      <p:ext uri="{BB962C8B-B14F-4D97-AF65-F5344CB8AC3E}">
        <p14:creationId xmlns:p14="http://schemas.microsoft.com/office/powerpoint/2010/main" val="1780638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1964340"/>
              </p:ext>
            </p:extLst>
          </p:nvPr>
        </p:nvGraphicFramePr>
        <p:xfrm>
          <a:off x="698500" y="2247900"/>
          <a:ext cx="7746998" cy="3962400"/>
        </p:xfrm>
        <a:graphic>
          <a:graphicData uri="http://schemas.openxmlformats.org/drawingml/2006/table">
            <a:tbl>
              <a:tblPr firstRow="1" bandRow="1">
                <a:tableStyleId>{5C22544A-7EE6-4342-B048-85BDC9FD1C3A}</a:tableStyleId>
              </a:tblPr>
              <a:tblGrid>
                <a:gridCol w="1106714"/>
                <a:gridCol w="1106714"/>
                <a:gridCol w="1106714"/>
                <a:gridCol w="1129422"/>
                <a:gridCol w="1084006"/>
                <a:gridCol w="1106714"/>
                <a:gridCol w="1106714"/>
              </a:tblGrid>
              <a:tr h="370840">
                <a:tc>
                  <a:txBody>
                    <a:bodyPr/>
                    <a:lstStyle/>
                    <a:p>
                      <a:r>
                        <a:rPr lang="en-GB" sz="1050" dirty="0" smtClean="0"/>
                        <a:t>SUNDAY</a:t>
                      </a:r>
                      <a:endParaRPr lang="en-IN" sz="1050" dirty="0"/>
                    </a:p>
                  </a:txBody>
                  <a:tcPr/>
                </a:tc>
                <a:tc>
                  <a:txBody>
                    <a:bodyPr/>
                    <a:lstStyle/>
                    <a:p>
                      <a:r>
                        <a:rPr lang="en-GB" sz="1050" dirty="0" smtClean="0"/>
                        <a:t>MONDAY</a:t>
                      </a:r>
                      <a:endParaRPr lang="en-IN" sz="1050" dirty="0"/>
                    </a:p>
                  </a:txBody>
                  <a:tcPr/>
                </a:tc>
                <a:tc>
                  <a:txBody>
                    <a:bodyPr/>
                    <a:lstStyle/>
                    <a:p>
                      <a:r>
                        <a:rPr lang="en-GB" sz="1050" dirty="0" smtClean="0"/>
                        <a:t>TUESDAY</a:t>
                      </a:r>
                      <a:endParaRPr lang="en-IN" sz="1050" dirty="0"/>
                    </a:p>
                  </a:txBody>
                  <a:tcPr/>
                </a:tc>
                <a:tc>
                  <a:txBody>
                    <a:bodyPr/>
                    <a:lstStyle/>
                    <a:p>
                      <a:r>
                        <a:rPr lang="en-GB" sz="1050" dirty="0" smtClean="0"/>
                        <a:t>WEDNESDAY</a:t>
                      </a:r>
                      <a:endParaRPr lang="en-IN" sz="1050" dirty="0"/>
                    </a:p>
                  </a:txBody>
                  <a:tcPr/>
                </a:tc>
                <a:tc>
                  <a:txBody>
                    <a:bodyPr/>
                    <a:lstStyle/>
                    <a:p>
                      <a:r>
                        <a:rPr lang="en-GB" sz="1050" dirty="0" smtClean="0"/>
                        <a:t>THURSDAY</a:t>
                      </a:r>
                      <a:endParaRPr lang="en-IN" sz="1050" dirty="0"/>
                    </a:p>
                  </a:txBody>
                  <a:tcPr/>
                </a:tc>
                <a:tc>
                  <a:txBody>
                    <a:bodyPr/>
                    <a:lstStyle/>
                    <a:p>
                      <a:r>
                        <a:rPr lang="en-GB" sz="1050" dirty="0" smtClean="0"/>
                        <a:t>FRIDAY</a:t>
                      </a:r>
                      <a:endParaRPr lang="en-IN" sz="1050" dirty="0"/>
                    </a:p>
                  </a:txBody>
                  <a:tcPr/>
                </a:tc>
                <a:tc>
                  <a:txBody>
                    <a:bodyPr/>
                    <a:lstStyle/>
                    <a:p>
                      <a:r>
                        <a:rPr lang="en-GB" sz="1050" dirty="0" smtClean="0"/>
                        <a:t>SATURDAY</a:t>
                      </a:r>
                      <a:endParaRPr lang="en-IN" sz="1050"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r>
                        <a:rPr lang="en-GB" dirty="0" smtClean="0"/>
                        <a:t>12</a:t>
                      </a:r>
                      <a:endParaRPr lang="en-IN" dirty="0"/>
                    </a:p>
                  </a:txBody>
                  <a:tcPr/>
                </a:tc>
                <a:tc>
                  <a:txBody>
                    <a:bodyPr/>
                    <a:lstStyle/>
                    <a:p>
                      <a:r>
                        <a:rPr lang="en-GB" dirty="0" smtClean="0"/>
                        <a:t>13</a:t>
                      </a:r>
                      <a:endParaRPr lang="en-IN" dirty="0"/>
                    </a:p>
                  </a:txBody>
                  <a:tcPr/>
                </a:tc>
                <a:tc>
                  <a:txBody>
                    <a:bodyPr/>
                    <a:lstStyle/>
                    <a:p>
                      <a:r>
                        <a:rPr lang="en-GB" dirty="0" smtClean="0"/>
                        <a:t>14</a:t>
                      </a:r>
                      <a:endParaRPr lang="en-IN" dirty="0"/>
                    </a:p>
                  </a:txBody>
                  <a:tcPr/>
                </a:tc>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GB" sz="1200" dirty="0" smtClean="0"/>
                        <a:t>Marketing</a:t>
                      </a:r>
                      <a:r>
                        <a:rPr lang="en-GB" sz="1200" baseline="0" dirty="0" smtClean="0"/>
                        <a:t> meeting</a:t>
                      </a:r>
                      <a:endParaRPr lang="en-IN" sz="1200" dirty="0"/>
                    </a:p>
                  </a:txBody>
                  <a:tcPr/>
                </a:tc>
                <a:tc>
                  <a:txBody>
                    <a:bodyPr/>
                    <a:lstStyle/>
                    <a:p>
                      <a:r>
                        <a:rPr lang="en-GB" sz="1200" dirty="0" smtClean="0"/>
                        <a:t>Briefing</a:t>
                      </a:r>
                      <a:r>
                        <a:rPr lang="en-GB" sz="1200" baseline="0" dirty="0" smtClean="0"/>
                        <a:t> about targeting sales</a:t>
                      </a:r>
                      <a:endParaRPr lang="en-IN" sz="1200" dirty="0"/>
                    </a:p>
                  </a:txBody>
                  <a:tcPr/>
                </a:tc>
                <a:tc>
                  <a:txBody>
                    <a:bodyPr/>
                    <a:lstStyle/>
                    <a:p>
                      <a:r>
                        <a:rPr lang="en-GB" sz="1200" dirty="0" smtClean="0"/>
                        <a:t>Connecting with customers</a:t>
                      </a:r>
                      <a:endParaRPr lang="en-IN" sz="1200" dirty="0"/>
                    </a:p>
                  </a:txBody>
                  <a:tcPr/>
                </a:tc>
              </a:tr>
              <a:tr h="370840">
                <a:tc>
                  <a:txBody>
                    <a:bodyPr/>
                    <a:lstStyle/>
                    <a:p>
                      <a:r>
                        <a:rPr lang="en-GB" dirty="0" smtClean="0"/>
                        <a:t>15</a:t>
                      </a:r>
                      <a:endParaRPr lang="en-IN" dirty="0"/>
                    </a:p>
                  </a:txBody>
                  <a:tcPr/>
                </a:tc>
                <a:tc>
                  <a:txBody>
                    <a:bodyPr/>
                    <a:lstStyle/>
                    <a:p>
                      <a:r>
                        <a:rPr lang="en-GB" dirty="0" smtClean="0"/>
                        <a:t>16</a:t>
                      </a:r>
                      <a:endParaRPr lang="en-IN" dirty="0"/>
                    </a:p>
                  </a:txBody>
                  <a:tcPr/>
                </a:tc>
                <a:tc>
                  <a:txBody>
                    <a:bodyPr/>
                    <a:lstStyle/>
                    <a:p>
                      <a:r>
                        <a:rPr lang="en-GB" dirty="0" smtClean="0"/>
                        <a:t>17</a:t>
                      </a:r>
                      <a:endParaRPr lang="en-IN" dirty="0"/>
                    </a:p>
                  </a:txBody>
                  <a:tcPr/>
                </a:tc>
                <a:tc>
                  <a:txBody>
                    <a:bodyPr/>
                    <a:lstStyle/>
                    <a:p>
                      <a:r>
                        <a:rPr lang="en-GB" dirty="0" smtClean="0"/>
                        <a:t>18</a:t>
                      </a:r>
                      <a:endParaRPr lang="en-IN" dirty="0"/>
                    </a:p>
                  </a:txBody>
                  <a:tcPr/>
                </a:tc>
                <a:tc>
                  <a:txBody>
                    <a:bodyPr/>
                    <a:lstStyle/>
                    <a:p>
                      <a:r>
                        <a:rPr lang="en-GB" dirty="0" smtClean="0"/>
                        <a:t>19</a:t>
                      </a:r>
                      <a:endParaRPr lang="en-IN" dirty="0"/>
                    </a:p>
                  </a:txBody>
                  <a:tcPr/>
                </a:tc>
                <a:tc>
                  <a:txBody>
                    <a:bodyPr/>
                    <a:lstStyle/>
                    <a:p>
                      <a:r>
                        <a:rPr lang="en-GB" dirty="0" smtClean="0"/>
                        <a:t>20</a:t>
                      </a:r>
                      <a:endParaRPr lang="en-IN" dirty="0"/>
                    </a:p>
                  </a:txBody>
                  <a:tcPr/>
                </a:tc>
                <a:tc>
                  <a:txBody>
                    <a:bodyPr/>
                    <a:lstStyle/>
                    <a:p>
                      <a:r>
                        <a:rPr lang="en-GB" dirty="0" smtClean="0"/>
                        <a:t>21</a:t>
                      </a:r>
                      <a:endParaRPr lang="en-IN" dirty="0"/>
                    </a:p>
                  </a:txBody>
                  <a:tcPr/>
                </a:tc>
              </a:tr>
              <a:tr h="370840">
                <a:tc>
                  <a:txBody>
                    <a:bodyPr/>
                    <a:lstStyle/>
                    <a:p>
                      <a:endParaRPr lang="en-IN"/>
                    </a:p>
                  </a:txBody>
                  <a:tcPr/>
                </a:tc>
                <a:tc>
                  <a:txBody>
                    <a:bodyPr/>
                    <a:lstStyle/>
                    <a:p>
                      <a:r>
                        <a:rPr lang="en-GB" sz="1200" dirty="0" smtClean="0"/>
                        <a:t>campaign</a:t>
                      </a:r>
                      <a:endParaRPr lang="en-IN" sz="1200" dirty="0"/>
                    </a:p>
                  </a:txBody>
                  <a:tcPr/>
                </a:tc>
                <a:tc>
                  <a:txBody>
                    <a:bodyPr/>
                    <a:lstStyle/>
                    <a:p>
                      <a:r>
                        <a:rPr lang="en-GB" sz="1200" dirty="0" smtClean="0"/>
                        <a:t>New blogs</a:t>
                      </a:r>
                      <a:endParaRPr lang="en-IN" sz="1200" dirty="0"/>
                    </a:p>
                  </a:txBody>
                  <a:tcPr/>
                </a:tc>
                <a:tc>
                  <a:txBody>
                    <a:bodyPr/>
                    <a:lstStyle/>
                    <a:p>
                      <a:r>
                        <a:rPr lang="en-GB" sz="1200" dirty="0" smtClean="0"/>
                        <a:t>Instagram chat </a:t>
                      </a:r>
                      <a:endParaRPr lang="en-IN" sz="1200" dirty="0"/>
                    </a:p>
                  </a:txBody>
                  <a:tcPr/>
                </a:tc>
                <a:tc>
                  <a:txBody>
                    <a:bodyPr/>
                    <a:lstStyle/>
                    <a:p>
                      <a:r>
                        <a:rPr lang="en-GB" sz="1200" dirty="0" smtClean="0"/>
                        <a:t>Group engagement</a:t>
                      </a:r>
                      <a:endParaRPr lang="en-IN" sz="1200" dirty="0"/>
                    </a:p>
                  </a:txBody>
                  <a:tcPr/>
                </a:tc>
                <a:tc>
                  <a:txBody>
                    <a:bodyPr/>
                    <a:lstStyle/>
                    <a:p>
                      <a:r>
                        <a:rPr lang="en-GB" sz="1200" dirty="0" smtClean="0"/>
                        <a:t>E- Book</a:t>
                      </a:r>
                      <a:endParaRPr lang="en-IN" sz="1200" dirty="0"/>
                    </a:p>
                  </a:txBody>
                  <a:tcPr/>
                </a:tc>
                <a:tc>
                  <a:txBody>
                    <a:bodyPr/>
                    <a:lstStyle/>
                    <a:p>
                      <a:r>
                        <a:rPr lang="en-GB" sz="1200" dirty="0" smtClean="0"/>
                        <a:t>Campaign</a:t>
                      </a:r>
                      <a:endParaRPr lang="en-IN" sz="1200" dirty="0"/>
                    </a:p>
                  </a:txBody>
                  <a:tcPr/>
                </a:tc>
              </a:tr>
              <a:tr h="370840">
                <a:tc>
                  <a:txBody>
                    <a:bodyPr/>
                    <a:lstStyle/>
                    <a:p>
                      <a:r>
                        <a:rPr lang="en-GB" dirty="0" smtClean="0"/>
                        <a:t>22</a:t>
                      </a:r>
                      <a:endParaRPr lang="en-IN" dirty="0"/>
                    </a:p>
                  </a:txBody>
                  <a:tcPr/>
                </a:tc>
                <a:tc>
                  <a:txBody>
                    <a:bodyPr/>
                    <a:lstStyle/>
                    <a:p>
                      <a:r>
                        <a:rPr lang="en-GB" dirty="0" smtClean="0"/>
                        <a:t>23</a:t>
                      </a:r>
                      <a:endParaRPr lang="en-IN" dirty="0"/>
                    </a:p>
                  </a:txBody>
                  <a:tcPr/>
                </a:tc>
                <a:tc>
                  <a:txBody>
                    <a:bodyPr/>
                    <a:lstStyle/>
                    <a:p>
                      <a:r>
                        <a:rPr lang="en-GB" dirty="0" smtClean="0"/>
                        <a:t>24</a:t>
                      </a:r>
                      <a:endParaRPr lang="en-IN" dirty="0"/>
                    </a:p>
                  </a:txBody>
                  <a:tcPr/>
                </a:tc>
                <a:tc>
                  <a:txBody>
                    <a:bodyPr/>
                    <a:lstStyle/>
                    <a:p>
                      <a:r>
                        <a:rPr lang="en-GB" dirty="0" smtClean="0"/>
                        <a:t>25</a:t>
                      </a:r>
                      <a:endParaRPr lang="en-IN" dirty="0"/>
                    </a:p>
                  </a:txBody>
                  <a:tcPr/>
                </a:tc>
                <a:tc>
                  <a:txBody>
                    <a:bodyPr/>
                    <a:lstStyle/>
                    <a:p>
                      <a:r>
                        <a:rPr lang="en-GB" dirty="0" smtClean="0"/>
                        <a:t>26</a:t>
                      </a:r>
                      <a:endParaRPr lang="en-IN" dirty="0"/>
                    </a:p>
                  </a:txBody>
                  <a:tcPr/>
                </a:tc>
                <a:tc>
                  <a:txBody>
                    <a:bodyPr/>
                    <a:lstStyle/>
                    <a:p>
                      <a:r>
                        <a:rPr lang="en-GB" dirty="0" smtClean="0"/>
                        <a:t>27</a:t>
                      </a:r>
                      <a:endParaRPr lang="en-IN" dirty="0"/>
                    </a:p>
                  </a:txBody>
                  <a:tcPr/>
                </a:tc>
                <a:tc>
                  <a:txBody>
                    <a:bodyPr/>
                    <a:lstStyle/>
                    <a:p>
                      <a:r>
                        <a:rPr lang="en-GB" dirty="0" smtClean="0"/>
                        <a:t>28</a:t>
                      </a:r>
                      <a:endParaRPr lang="en-IN" dirty="0"/>
                    </a:p>
                  </a:txBody>
                  <a:tcPr/>
                </a:tc>
              </a:tr>
              <a:tr h="370840">
                <a:tc>
                  <a:txBody>
                    <a:bodyPr/>
                    <a:lstStyle/>
                    <a:p>
                      <a:endParaRPr lang="en-IN" dirty="0"/>
                    </a:p>
                  </a:txBody>
                  <a:tcPr/>
                </a:tc>
                <a:tc>
                  <a:txBody>
                    <a:bodyPr/>
                    <a:lstStyle/>
                    <a:p>
                      <a:r>
                        <a:rPr lang="en-GB" sz="1200" dirty="0" smtClean="0"/>
                        <a:t>Holiday</a:t>
                      </a:r>
                      <a:endParaRPr lang="en-IN" sz="1200" dirty="0"/>
                    </a:p>
                  </a:txBody>
                  <a:tcPr/>
                </a:tc>
                <a:tc>
                  <a:txBody>
                    <a:bodyPr/>
                    <a:lstStyle/>
                    <a:p>
                      <a:r>
                        <a:rPr lang="en-GB" sz="1200" dirty="0" smtClean="0"/>
                        <a:t>Holiday</a:t>
                      </a:r>
                      <a:endParaRPr lang="en-IN" sz="1200" dirty="0"/>
                    </a:p>
                  </a:txBody>
                  <a:tcPr/>
                </a:tc>
                <a:tc>
                  <a:txBody>
                    <a:bodyPr/>
                    <a:lstStyle/>
                    <a:p>
                      <a:r>
                        <a:rPr lang="en-GB" sz="1200" dirty="0" smtClean="0"/>
                        <a:t>Holiday</a:t>
                      </a:r>
                      <a:endParaRPr lang="en-IN" sz="1200" dirty="0"/>
                    </a:p>
                  </a:txBody>
                  <a:tcPr/>
                </a:tc>
                <a:tc>
                  <a:txBody>
                    <a:bodyPr/>
                    <a:lstStyle/>
                    <a:p>
                      <a:r>
                        <a:rPr lang="en-GB" sz="1200" dirty="0" smtClean="0"/>
                        <a:t>Facebook</a:t>
                      </a:r>
                      <a:endParaRPr lang="en-IN" sz="1200" dirty="0"/>
                    </a:p>
                  </a:txBody>
                  <a:tcPr/>
                </a:tc>
                <a:tc>
                  <a:txBody>
                    <a:bodyPr/>
                    <a:lstStyle/>
                    <a:p>
                      <a:r>
                        <a:rPr lang="en-GB" sz="1200" dirty="0" smtClean="0"/>
                        <a:t>Twitter promotion</a:t>
                      </a:r>
                      <a:endParaRPr lang="en-IN" sz="1200" dirty="0"/>
                    </a:p>
                  </a:txBody>
                  <a:tcPr/>
                </a:tc>
                <a:tc>
                  <a:txBody>
                    <a:bodyPr/>
                    <a:lstStyle/>
                    <a:p>
                      <a:r>
                        <a:rPr lang="en-GB" sz="1200" dirty="0" smtClean="0"/>
                        <a:t>Product launch</a:t>
                      </a:r>
                      <a:endParaRPr lang="en-IN" sz="1200" dirty="0"/>
                    </a:p>
                  </a:txBody>
                  <a:tcPr/>
                </a:tc>
              </a:tr>
              <a:tr h="370840">
                <a:tc>
                  <a:txBody>
                    <a:bodyPr/>
                    <a:lstStyle/>
                    <a:p>
                      <a:r>
                        <a:rPr lang="en-GB" dirty="0" smtClean="0"/>
                        <a:t>29</a:t>
                      </a:r>
                      <a:endParaRPr lang="en-IN" dirty="0"/>
                    </a:p>
                  </a:txBody>
                  <a:tcPr/>
                </a:tc>
                <a:tc>
                  <a:txBody>
                    <a:bodyPr/>
                    <a:lstStyle/>
                    <a:p>
                      <a:r>
                        <a:rPr lang="en-GB" dirty="0" smtClean="0"/>
                        <a:t>30</a:t>
                      </a:r>
                      <a:endParaRPr lang="en-IN" dirty="0"/>
                    </a:p>
                  </a:txBody>
                  <a:tcPr/>
                </a:tc>
                <a:tc>
                  <a:txBody>
                    <a:bodyPr/>
                    <a:lstStyle/>
                    <a:p>
                      <a:r>
                        <a:rPr lang="en-GB" dirty="0" smtClean="0"/>
                        <a:t>31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endParaRPr lang="en-IN" dirty="0"/>
                    </a:p>
                  </a:txBody>
                  <a:tcPr/>
                </a:tc>
                <a:tc>
                  <a:txBody>
                    <a:bodyPr/>
                    <a:lstStyle/>
                    <a:p>
                      <a:r>
                        <a:rPr lang="en-GB" sz="1200" dirty="0" smtClean="0"/>
                        <a:t>Twitter chat</a:t>
                      </a:r>
                      <a:endParaRPr lang="en-IN" sz="1200" dirty="0"/>
                    </a:p>
                  </a:txBody>
                  <a:tcPr/>
                </a:tc>
                <a:tc>
                  <a:txBody>
                    <a:bodyPr/>
                    <a:lstStyle/>
                    <a:p>
                      <a:r>
                        <a:rPr lang="en-GB" sz="1200" dirty="0" smtClean="0"/>
                        <a:t>Others </a:t>
                      </a:r>
                      <a:endParaRPr lang="en-IN" sz="1200"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3" name="Title 2"/>
          <p:cNvSpPr>
            <a:spLocks noGrp="1"/>
          </p:cNvSpPr>
          <p:nvPr>
            <p:ph type="title"/>
          </p:nvPr>
        </p:nvSpPr>
        <p:spPr/>
        <p:txBody>
          <a:bodyPr/>
          <a:lstStyle/>
          <a:p>
            <a:r>
              <a:rPr lang="en-GB" sz="3600" dirty="0" smtClean="0">
                <a:latin typeface="Algerian" pitchFamily="82" charset="0"/>
              </a:rPr>
              <a:t>CONTENT IDEA AND GENERATION:</a:t>
            </a:r>
            <a:endParaRPr lang="en-IN" sz="3600" dirty="0">
              <a:latin typeface="Algerian" pitchFamily="82" charset="0"/>
            </a:endParaRPr>
          </a:p>
        </p:txBody>
      </p:sp>
    </p:spTree>
    <p:extLst>
      <p:ext uri="{BB962C8B-B14F-4D97-AF65-F5344CB8AC3E}">
        <p14:creationId xmlns:p14="http://schemas.microsoft.com/office/powerpoint/2010/main" val="26155676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endParaRPr lang="en-IN" dirty="0" smtClean="0"/>
          </a:p>
          <a:p>
            <a:r>
              <a:rPr lang="en-US" u="sng" dirty="0" smtClean="0"/>
              <a:t>Content Creation for Axis Bank*:   </a:t>
            </a:r>
            <a:r>
              <a:rPr lang="en-US" dirty="0" smtClean="0"/>
              <a:t>- Develop informative articles, blog posts, and videos related to banking, financial planning, and investment.   - Highlight the bank's products and services through engaging and educational content.   - Produce content about banking industry trends, financial advice, and updates on the bank's offerings.</a:t>
            </a:r>
          </a:p>
          <a:p>
            <a:r>
              <a:rPr lang="en-US" u="sng" dirty="0" smtClean="0"/>
              <a:t>*Content </a:t>
            </a:r>
            <a:r>
              <a:rPr lang="en-US" u="sng" dirty="0" err="1" smtClean="0"/>
              <a:t>Curation</a:t>
            </a:r>
            <a:r>
              <a:rPr lang="en-US" u="sng" dirty="0" smtClean="0"/>
              <a:t> for Axis Bank*:   </a:t>
            </a:r>
            <a:r>
              <a:rPr lang="en-US" dirty="0" smtClean="0"/>
              <a:t>- Share news articles related to the banking and finance industry, highlighting key trends and developments.   - Curate user-generated content, such as customer testimonials and success stories.   - </a:t>
            </a:r>
            <a:r>
              <a:rPr lang="en-US" dirty="0" err="1" smtClean="0"/>
              <a:t>Retweet</a:t>
            </a:r>
            <a:r>
              <a:rPr lang="en-US" dirty="0" smtClean="0"/>
              <a:t> or share content from reputable sources about financial literacy and investment opportunities.</a:t>
            </a:r>
          </a:p>
          <a:p>
            <a:r>
              <a:rPr lang="en-US" u="sng" dirty="0" smtClean="0"/>
              <a:t>Maintain Brand Consistency*:   </a:t>
            </a:r>
            <a:r>
              <a:rPr lang="en-US" dirty="0" smtClean="0"/>
              <a:t>- Ensure that all content aligns with Axis Bank's brand guidelines and messaging.   - Use the bank's branding elements, including logos and color schemes, to create a consistent visual identity</a:t>
            </a:r>
          </a:p>
          <a:p>
            <a:r>
              <a:rPr lang="en-US" dirty="0" smtClean="0"/>
              <a:t>*</a:t>
            </a:r>
            <a:r>
              <a:rPr lang="en-US" u="sng" dirty="0" smtClean="0"/>
              <a:t>Engage with the Audience*:   </a:t>
            </a:r>
            <a:r>
              <a:rPr lang="en-US" dirty="0" smtClean="0"/>
              <a:t>- Respond to comments and messages promptly to build a strong online community.   - Encourage user-generated content by running campaigns or contests.</a:t>
            </a:r>
          </a:p>
          <a:p>
            <a:r>
              <a:rPr lang="en-US" u="sng" dirty="0" smtClean="0"/>
              <a:t>Compliance and Regulation*:   </a:t>
            </a:r>
            <a:r>
              <a:rPr lang="en-US" dirty="0" smtClean="0"/>
              <a:t>- Be mindful of the financial regulations and guidelines applicable to banking content to avoid legal issues.</a:t>
            </a:r>
            <a:endParaRPr lang="en-IN" dirty="0"/>
          </a:p>
        </p:txBody>
      </p:sp>
      <p:sp>
        <p:nvSpPr>
          <p:cNvPr id="3" name="Title 2"/>
          <p:cNvSpPr>
            <a:spLocks noGrp="1"/>
          </p:cNvSpPr>
          <p:nvPr>
            <p:ph type="title"/>
          </p:nvPr>
        </p:nvSpPr>
        <p:spPr>
          <a:xfrm>
            <a:off x="428596" y="571480"/>
            <a:ext cx="7756263" cy="1054250"/>
          </a:xfrm>
        </p:spPr>
        <p:txBody>
          <a:bodyPr/>
          <a:lstStyle/>
          <a:p>
            <a:r>
              <a:rPr lang="en-IN" sz="3600" dirty="0" smtClean="0">
                <a:latin typeface="Algerian" pitchFamily="82" charset="0"/>
              </a:rPr>
              <a:t>Content creation and </a:t>
            </a:r>
            <a:r>
              <a:rPr lang="en-IN" sz="3600" dirty="0" err="1" smtClean="0">
                <a:latin typeface="Algerian" pitchFamily="82" charset="0"/>
              </a:rPr>
              <a:t>curation</a:t>
            </a:r>
            <a:endParaRPr lang="en-IN" sz="3600" dirty="0">
              <a:latin typeface="Algerian" pitchFamily="82" charset="0"/>
            </a:endParaRPr>
          </a:p>
        </p:txBody>
      </p:sp>
    </p:spTree>
    <p:extLst>
      <p:ext uri="{BB962C8B-B14F-4D97-AF65-F5344CB8AC3E}">
        <p14:creationId xmlns:p14="http://schemas.microsoft.com/office/powerpoint/2010/main" val="2631991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3-10-13 at 4.28.18 PM.jpeg"/>
          <p:cNvPicPr>
            <a:picLocks noGrp="1" noChangeAspect="1"/>
          </p:cNvPicPr>
          <p:nvPr>
            <p:ph idx="1"/>
          </p:nvPr>
        </p:nvPicPr>
        <p:blipFill>
          <a:blip r:embed="rId2"/>
          <a:stretch>
            <a:fillRect/>
          </a:stretch>
        </p:blipFill>
        <p:spPr>
          <a:xfrm>
            <a:off x="214282" y="2357430"/>
            <a:ext cx="4143404" cy="3550667"/>
          </a:xfrm>
        </p:spPr>
      </p:pic>
      <p:sp>
        <p:nvSpPr>
          <p:cNvPr id="3" name="Title 2"/>
          <p:cNvSpPr>
            <a:spLocks noGrp="1"/>
          </p:cNvSpPr>
          <p:nvPr>
            <p:ph type="title"/>
          </p:nvPr>
        </p:nvSpPr>
        <p:spPr/>
        <p:txBody>
          <a:bodyPr/>
          <a:lstStyle/>
          <a:p>
            <a:r>
              <a:rPr lang="en-IN" dirty="0" smtClean="0">
                <a:latin typeface="Algerian" pitchFamily="82" charset="0"/>
              </a:rPr>
              <a:t>Poster design</a:t>
            </a:r>
            <a:endParaRPr lang="en-US" dirty="0">
              <a:latin typeface="Algerian" pitchFamily="82" charset="0"/>
            </a:endParaRPr>
          </a:p>
        </p:txBody>
      </p:sp>
      <p:pic>
        <p:nvPicPr>
          <p:cNvPr id="5" name="Picture 4" descr="WhatsApp Image 2023-10-13 at 4.28.06 PM.jpeg"/>
          <p:cNvPicPr>
            <a:picLocks noChangeAspect="1"/>
          </p:cNvPicPr>
          <p:nvPr/>
        </p:nvPicPr>
        <p:blipFill>
          <a:blip r:embed="rId3"/>
          <a:stretch>
            <a:fillRect/>
          </a:stretch>
        </p:blipFill>
        <p:spPr>
          <a:xfrm>
            <a:off x="4429124" y="2857496"/>
            <a:ext cx="4415565" cy="264320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smtClean="0"/>
          </a:p>
          <a:p>
            <a:endParaRPr lang="en-IN" dirty="0" smtClean="0"/>
          </a:p>
          <a:p>
            <a:endParaRPr lang="en-IN" dirty="0" smtClean="0"/>
          </a:p>
          <a:p>
            <a:r>
              <a:rPr lang="en-IN" dirty="0" smtClean="0"/>
              <a:t>This is your brand reel link :</a:t>
            </a:r>
          </a:p>
          <a:p>
            <a:pPr>
              <a:buNone/>
            </a:pPr>
            <a:endParaRPr lang="en-US" dirty="0"/>
          </a:p>
        </p:txBody>
      </p:sp>
      <p:sp>
        <p:nvSpPr>
          <p:cNvPr id="3" name="Title 2"/>
          <p:cNvSpPr>
            <a:spLocks noGrp="1"/>
          </p:cNvSpPr>
          <p:nvPr>
            <p:ph type="title"/>
          </p:nvPr>
        </p:nvSpPr>
        <p:spPr/>
        <p:txBody>
          <a:bodyPr/>
          <a:lstStyle/>
          <a:p>
            <a:r>
              <a:rPr lang="en-IN" dirty="0" smtClean="0"/>
              <a:t>Instagram Reel </a:t>
            </a:r>
            <a:endParaRPr lang="en-US" dirty="0"/>
          </a:p>
        </p:txBody>
      </p:sp>
      <p:sp>
        <p:nvSpPr>
          <p:cNvPr id="4" name="Rectangle 3"/>
          <p:cNvSpPr/>
          <p:nvPr/>
        </p:nvSpPr>
        <p:spPr>
          <a:xfrm>
            <a:off x="5214942" y="3500438"/>
            <a:ext cx="2286000" cy="1477328"/>
          </a:xfrm>
          <a:prstGeom prst="rect">
            <a:avLst/>
          </a:prstGeom>
        </p:spPr>
        <p:txBody>
          <a:bodyPr>
            <a:spAutoFit/>
          </a:bodyPr>
          <a:lstStyle/>
          <a:p>
            <a:r>
              <a:rPr lang="en-US" dirty="0" smtClean="0">
                <a:hlinkClick r:id="rId2" tooltip="https://www.instagram.com/reel/CyVkDtLypdW/?igshid=MzRlODBiNWFlZA=="/>
              </a:rPr>
              <a:t>https://www.instagram.com/reel/CyVkDtLypdW/?igshid=MzRlODBiNWFlZA==</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sz="1800" dirty="0">
                <a:latin typeface="Bahnschrift Light Condensed" pitchFamily="34" charset="0"/>
              </a:rPr>
              <a:t>Axis Bank is a major private sector bank in India, offering a wide range of banking and financial services. Founded in 1993, it provides services to individuals and businesses, with a strong focus on technology and innovation. Axis Bank is known for its extensive branch and ATM network, commitment to sustainability, and dedication to customer service.</a:t>
            </a:r>
            <a:endParaRPr lang="en-IN" sz="1800" dirty="0">
              <a:latin typeface="Bahnschrift Light Condensed" pitchFamily="34" charset="0"/>
            </a:endParaRPr>
          </a:p>
          <a:p>
            <a:r>
              <a:rPr lang="en-GB" sz="1900" dirty="0">
                <a:latin typeface="Bahnschrift Light Condensed" pitchFamily="34" charset="0"/>
              </a:rPr>
              <a:t>Axis Bank provides a comprehensive range of financial services, including retail banking with savings and current accounts, loans, and credit cards. They offer wealth management services, investment options, and portfolio management. Axis Bank excels in digital banking, offering internet and mobile banking, UPI payments, and online trading through Axis Direct. Insurance services include life, general, and travel insurance</a:t>
            </a:r>
            <a:r>
              <a:rPr lang="en-GB" dirty="0">
                <a:latin typeface="Bahnschrift Light Condensed" pitchFamily="34" charset="0"/>
              </a:rPr>
              <a:t>.</a:t>
            </a:r>
            <a:endParaRPr lang="en-IN" dirty="0">
              <a:latin typeface="Bahnschrift Light Condensed" pitchFamily="34" charset="0"/>
            </a:endParaRPr>
          </a:p>
        </p:txBody>
      </p:sp>
      <p:sp>
        <p:nvSpPr>
          <p:cNvPr id="3" name="Title 2"/>
          <p:cNvSpPr>
            <a:spLocks noGrp="1"/>
          </p:cNvSpPr>
          <p:nvPr>
            <p:ph type="title"/>
          </p:nvPr>
        </p:nvSpPr>
        <p:spPr/>
        <p:txBody>
          <a:bodyPr/>
          <a:lstStyle/>
          <a:p>
            <a:r>
              <a:rPr lang="en-GB" sz="4400" dirty="0">
                <a:latin typeface="Algerian" pitchFamily="82" charset="0"/>
              </a:rPr>
              <a:t>Introduction </a:t>
            </a:r>
            <a:r>
              <a:rPr lang="en-GB" sz="4400" dirty="0" smtClean="0">
                <a:latin typeface="Algerian" pitchFamily="82" charset="0"/>
              </a:rPr>
              <a:t>of</a:t>
            </a:r>
            <a:br>
              <a:rPr lang="en-GB" sz="4400" dirty="0" smtClean="0">
                <a:latin typeface="Algerian" pitchFamily="82" charset="0"/>
              </a:rPr>
            </a:br>
            <a:r>
              <a:rPr lang="en-GB" sz="4400" dirty="0" smtClean="0">
                <a:latin typeface="Algerian" pitchFamily="82" charset="0"/>
              </a:rPr>
              <a:t> </a:t>
            </a:r>
            <a:r>
              <a:rPr lang="en-GB" sz="4400" dirty="0">
                <a:latin typeface="Algerian" pitchFamily="82" charset="0"/>
              </a:rPr>
              <a:t>axis bank</a:t>
            </a:r>
            <a:endParaRPr lang="en-IN" sz="4400" dirty="0">
              <a:latin typeface="Algerian" pitchFamily="82"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5085184"/>
            <a:ext cx="2448272" cy="147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591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2132856"/>
            <a:ext cx="8568952" cy="4619625"/>
          </a:xfrm>
        </p:spPr>
        <p:txBody>
          <a:bodyPr>
            <a:normAutofit lnSpcReduction="10000"/>
          </a:bodyPr>
          <a:lstStyle/>
          <a:p>
            <a:r>
              <a:rPr lang="en-GB" dirty="0" smtClean="0"/>
              <a:t> I am very thankful to my teams active participation in this  ppt.</a:t>
            </a:r>
          </a:p>
          <a:p>
            <a:r>
              <a:rPr lang="en-GB" dirty="0" smtClean="0"/>
              <a:t>I am K.Anand the team leader of this group I have collected the information about axis and created slides on introduction and mission and values of the company.</a:t>
            </a:r>
          </a:p>
          <a:p>
            <a:r>
              <a:rPr lang="en-GB" dirty="0" smtClean="0"/>
              <a:t> My team member P. Bharath  collected information about seo audit and keywords. He collected pictures of seo audit of axis bank and key of the axis bank and smart goals and kips and converted them in slides.</a:t>
            </a:r>
          </a:p>
          <a:p>
            <a:r>
              <a:rPr lang="en-GB" dirty="0"/>
              <a:t> </a:t>
            </a:r>
            <a:r>
              <a:rPr lang="en-GB" dirty="0" smtClean="0"/>
              <a:t>Another member G. Bhanu prasad gathered information about </a:t>
            </a:r>
            <a:r>
              <a:rPr lang="en-GB" dirty="0"/>
              <a:t>Competitor analysis of axis </a:t>
            </a:r>
            <a:r>
              <a:rPr lang="en-GB" dirty="0" smtClean="0"/>
              <a:t>bank of three brands and converted them to box matter.</a:t>
            </a:r>
          </a:p>
        </p:txBody>
      </p:sp>
      <p:sp>
        <p:nvSpPr>
          <p:cNvPr id="3" name="Title 2"/>
          <p:cNvSpPr>
            <a:spLocks noGrp="1"/>
          </p:cNvSpPr>
          <p:nvPr>
            <p:ph type="title"/>
          </p:nvPr>
        </p:nvSpPr>
        <p:spPr>
          <a:xfrm>
            <a:off x="323528" y="-99392"/>
            <a:ext cx="7756263" cy="1944216"/>
          </a:xfrm>
        </p:spPr>
        <p:txBody>
          <a:bodyPr/>
          <a:lstStyle/>
          <a:p>
            <a:r>
              <a:rPr lang="en-GB" sz="3200" dirty="0" smtClean="0"/>
              <a:t>Team contribution </a:t>
            </a:r>
            <a:br>
              <a:rPr lang="en-GB" sz="3200" dirty="0" smtClean="0"/>
            </a:br>
            <a:r>
              <a:rPr lang="en-GB" sz="3200" dirty="0" smtClean="0"/>
              <a:t>to </a:t>
            </a:r>
            <a:br>
              <a:rPr lang="en-GB" sz="3200" dirty="0" smtClean="0"/>
            </a:br>
            <a:r>
              <a:rPr lang="en-GB" sz="3200" dirty="0" smtClean="0"/>
              <a:t>PPT</a:t>
            </a:r>
            <a:endParaRPr lang="en-IN" sz="3200" dirty="0"/>
          </a:p>
        </p:txBody>
      </p:sp>
    </p:spTree>
    <p:extLst>
      <p:ext uri="{BB962C8B-B14F-4D97-AF65-F5344CB8AC3E}">
        <p14:creationId xmlns:p14="http://schemas.microsoft.com/office/powerpoint/2010/main" val="3892029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2132856"/>
            <a:ext cx="7745505" cy="3877815"/>
          </a:xfrm>
        </p:spPr>
        <p:txBody>
          <a:bodyPr/>
          <a:lstStyle/>
          <a:p>
            <a:r>
              <a:rPr lang="en-GB" dirty="0" smtClean="0"/>
              <a:t> D. Mani collected information about </a:t>
            </a:r>
            <a:r>
              <a:rPr lang="en-GB" dirty="0"/>
              <a:t>Unique Selling Proposition</a:t>
            </a:r>
            <a:r>
              <a:rPr lang="en-GB" dirty="0" smtClean="0"/>
              <a:t> and analyse </a:t>
            </a:r>
            <a:r>
              <a:rPr lang="en-GB" dirty="0"/>
              <a:t>brand tone and identification of axis </a:t>
            </a:r>
            <a:r>
              <a:rPr lang="en-GB" dirty="0" smtClean="0"/>
              <a:t>bank.</a:t>
            </a:r>
          </a:p>
          <a:p>
            <a:r>
              <a:rPr lang="en-GB" dirty="0"/>
              <a:t> </a:t>
            </a:r>
            <a:r>
              <a:rPr lang="en-GB" dirty="0" smtClean="0"/>
              <a:t>K. Umamaheswari gathered information about Content idea and generation and curation .</a:t>
            </a:r>
          </a:p>
          <a:p>
            <a:r>
              <a:rPr lang="en-GB" dirty="0" smtClean="0"/>
              <a:t>We all maked the reel and uploaded the reel and given the link in the slide.</a:t>
            </a:r>
          </a:p>
          <a:p>
            <a:endParaRPr lang="en-IN" dirty="0"/>
          </a:p>
        </p:txBody>
      </p:sp>
    </p:spTree>
    <p:extLst>
      <p:ext uri="{BB962C8B-B14F-4D97-AF65-F5344CB8AC3E}">
        <p14:creationId xmlns:p14="http://schemas.microsoft.com/office/powerpoint/2010/main" val="4022834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8800" dirty="0" smtClean="0"/>
              <a:t>Thanks for </a:t>
            </a:r>
            <a:r>
              <a:rPr lang="en-IN" sz="8800" dirty="0" smtClean="0"/>
              <a:t>  </a:t>
            </a:r>
          </a:p>
          <a:p>
            <a:pPr marL="0" indent="0">
              <a:buNone/>
            </a:pPr>
            <a:r>
              <a:rPr lang="en-IN" sz="8800" dirty="0" smtClean="0"/>
              <a:t>      </a:t>
            </a:r>
            <a:r>
              <a:rPr lang="en-IN" sz="8800" dirty="0" smtClean="0"/>
              <a:t>courtesy</a:t>
            </a:r>
            <a:endParaRPr lang="en-US" sz="8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4493021"/>
          </a:xfrm>
        </p:spPr>
        <p:txBody>
          <a:bodyPr>
            <a:normAutofit fontScale="62500" lnSpcReduction="20000"/>
          </a:bodyPr>
          <a:lstStyle/>
          <a:p>
            <a:r>
              <a:rPr lang="en-GB" u="sng" dirty="0" smtClean="0">
                <a:latin typeface="Arial Black" pitchFamily="34" charset="0"/>
              </a:rPr>
              <a:t>Mission </a:t>
            </a:r>
            <a:r>
              <a:rPr lang="en-GB" dirty="0" smtClean="0"/>
              <a:t>: Axis </a:t>
            </a:r>
            <a:r>
              <a:rPr lang="en-GB" dirty="0"/>
              <a:t>Bank's mission is to be a leading and innovative financial solutions provider, with a commitment to creating value for its customers, employees, shareholders, and the communities it serves</a:t>
            </a:r>
            <a:r>
              <a:rPr lang="en-GB" dirty="0" smtClean="0"/>
              <a:t>.</a:t>
            </a:r>
          </a:p>
          <a:p>
            <a:r>
              <a:rPr lang="en-IN" u="sng" dirty="0">
                <a:latin typeface="Arial Black" pitchFamily="34" charset="0"/>
              </a:rPr>
              <a:t>Values</a:t>
            </a:r>
            <a:r>
              <a:rPr lang="en-IN" u="sng" dirty="0" smtClean="0">
                <a:latin typeface="Arial Black" pitchFamily="34" charset="0"/>
              </a:rPr>
              <a:t>:</a:t>
            </a:r>
          </a:p>
          <a:p>
            <a:r>
              <a:rPr lang="en-IN" sz="2600" u="sng" dirty="0" smtClean="0">
                <a:latin typeface="Arial Narrow" pitchFamily="34" charset="0"/>
              </a:rPr>
              <a:t> </a:t>
            </a:r>
            <a:r>
              <a:rPr lang="en-GB" sz="2600" u="sng" dirty="0">
                <a:latin typeface="Arial Narrow" pitchFamily="34" charset="0"/>
              </a:rPr>
              <a:t>Customer-Centric</a:t>
            </a:r>
            <a:r>
              <a:rPr lang="en-GB" sz="2600" dirty="0">
                <a:latin typeface="Arial Narrow" pitchFamily="34" charset="0"/>
              </a:rPr>
              <a:t>: Axis Bank places its customers at the </a:t>
            </a:r>
            <a:r>
              <a:rPr lang="en-GB" sz="2600" dirty="0" smtClean="0">
                <a:latin typeface="Arial Narrow" pitchFamily="34" charset="0"/>
              </a:rPr>
              <a:t>centre </a:t>
            </a:r>
            <a:r>
              <a:rPr lang="en-GB" sz="2600" dirty="0">
                <a:latin typeface="Arial Narrow" pitchFamily="34" charset="0"/>
              </a:rPr>
              <a:t>of everything it does, striving to meet their financial needs and provide exceptional </a:t>
            </a:r>
            <a:r>
              <a:rPr lang="en-GB" sz="2600" dirty="0" smtClean="0">
                <a:latin typeface="Arial Narrow" pitchFamily="34" charset="0"/>
              </a:rPr>
              <a:t>service.</a:t>
            </a:r>
          </a:p>
          <a:p>
            <a:endParaRPr lang="en-GB" sz="2600" dirty="0">
              <a:latin typeface="Arial Narrow" pitchFamily="34" charset="0"/>
            </a:endParaRPr>
          </a:p>
          <a:p>
            <a:r>
              <a:rPr lang="en-GB" sz="2600" u="sng" dirty="0" smtClean="0">
                <a:latin typeface="Arial Narrow" pitchFamily="34" charset="0"/>
              </a:rPr>
              <a:t>Teamwork</a:t>
            </a:r>
            <a:r>
              <a:rPr lang="en-GB" sz="2600" u="sng" dirty="0">
                <a:latin typeface="Arial Narrow" pitchFamily="34" charset="0"/>
              </a:rPr>
              <a:t>: </a:t>
            </a:r>
            <a:r>
              <a:rPr lang="en-GB" sz="2600" dirty="0">
                <a:latin typeface="Arial Narrow" pitchFamily="34" charset="0"/>
              </a:rPr>
              <a:t>Axis Bank values collaboration and teamwork, fostering an inclusive and diverse workplace that encourages employees to work together to achieve common goals</a:t>
            </a:r>
            <a:r>
              <a:rPr lang="en-GB" sz="2600" dirty="0" smtClean="0">
                <a:latin typeface="Arial Narrow" pitchFamily="34" charset="0"/>
              </a:rPr>
              <a:t>.</a:t>
            </a:r>
          </a:p>
          <a:p>
            <a:endParaRPr lang="en-GB" sz="2600" dirty="0">
              <a:latin typeface="Arial Narrow" pitchFamily="34" charset="0"/>
            </a:endParaRPr>
          </a:p>
          <a:p>
            <a:r>
              <a:rPr lang="en-GB" sz="2600" u="sng" dirty="0" smtClean="0">
                <a:latin typeface="Arial Narrow" pitchFamily="34" charset="0"/>
              </a:rPr>
              <a:t>Passion</a:t>
            </a:r>
            <a:r>
              <a:rPr lang="en-GB" sz="2600" u="sng" dirty="0">
                <a:latin typeface="Arial Narrow" pitchFamily="34" charset="0"/>
              </a:rPr>
              <a:t>: </a:t>
            </a:r>
            <a:r>
              <a:rPr lang="en-GB" sz="2600" dirty="0">
                <a:latin typeface="Arial Narrow" pitchFamily="34" charset="0"/>
              </a:rPr>
              <a:t>Axis Bank promotes a passion for excellence and continuous improvement, both in terms of its products and services and the development of its employees</a:t>
            </a:r>
            <a:r>
              <a:rPr lang="en-GB" sz="2600" dirty="0" smtClean="0">
                <a:latin typeface="Arial Narrow" pitchFamily="34" charset="0"/>
              </a:rPr>
              <a:t>.</a:t>
            </a:r>
          </a:p>
          <a:p>
            <a:endParaRPr lang="en-GB" sz="2600" dirty="0">
              <a:latin typeface="Arial Narrow" pitchFamily="34" charset="0"/>
            </a:endParaRPr>
          </a:p>
          <a:p>
            <a:r>
              <a:rPr lang="en-GB" sz="2600" u="sng" dirty="0">
                <a:latin typeface="Arial Narrow" pitchFamily="34" charset="0"/>
              </a:rPr>
              <a:t>Performance: </a:t>
            </a:r>
            <a:r>
              <a:rPr lang="en-GB" sz="2600" dirty="0">
                <a:latin typeface="Arial Narrow" pitchFamily="34" charset="0"/>
              </a:rPr>
              <a:t>The bank emphasizes a culture of high performance, seeking to achieve operational excellence and deliver value to its stakeholders</a:t>
            </a:r>
            <a:r>
              <a:rPr lang="en-GB" sz="2600" dirty="0" smtClean="0">
                <a:latin typeface="Arial Narrow" pitchFamily="34" charset="0"/>
              </a:rPr>
              <a:t>.</a:t>
            </a:r>
          </a:p>
          <a:p>
            <a:endParaRPr lang="en-GB" sz="2600" dirty="0">
              <a:latin typeface="Arial Narrow" pitchFamily="34" charset="0"/>
            </a:endParaRPr>
          </a:p>
          <a:p>
            <a:r>
              <a:rPr lang="en-GB" sz="2600" u="sng" dirty="0">
                <a:latin typeface="Arial Narrow" pitchFamily="34" charset="0"/>
              </a:rPr>
              <a:t>Innovation: </a:t>
            </a:r>
            <a:r>
              <a:rPr lang="en-GB" sz="2600" dirty="0">
                <a:latin typeface="Arial Narrow" pitchFamily="34" charset="0"/>
              </a:rPr>
              <a:t>Axis Bank values innovation and strives to adapt to changing customer needs and market dynamics, leveraging technology and creativity to provide cutting-edge solutions.</a:t>
            </a:r>
          </a:p>
          <a:p>
            <a:endParaRPr lang="en-IN" u="sng" dirty="0"/>
          </a:p>
        </p:txBody>
      </p:sp>
      <p:sp>
        <p:nvSpPr>
          <p:cNvPr id="3" name="Title 2"/>
          <p:cNvSpPr>
            <a:spLocks noGrp="1"/>
          </p:cNvSpPr>
          <p:nvPr>
            <p:ph type="title"/>
          </p:nvPr>
        </p:nvSpPr>
        <p:spPr/>
        <p:txBody>
          <a:bodyPr/>
          <a:lstStyle/>
          <a:p>
            <a:r>
              <a:rPr lang="en-GB" dirty="0" smtClean="0">
                <a:latin typeface="Algerian" pitchFamily="82" charset="0"/>
              </a:rPr>
              <a:t>About company mission &amp; values</a:t>
            </a:r>
            <a:endParaRPr lang="en-IN" dirty="0">
              <a:latin typeface="Algerian" pitchFamily="82" charset="0"/>
            </a:endParaRPr>
          </a:p>
        </p:txBody>
      </p:sp>
    </p:spTree>
    <p:extLst>
      <p:ext uri="{BB962C8B-B14F-4D97-AF65-F5344CB8AC3E}">
        <p14:creationId xmlns:p14="http://schemas.microsoft.com/office/powerpoint/2010/main" val="240294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25000" lnSpcReduction="20000"/>
          </a:bodyPr>
          <a:lstStyle/>
          <a:p>
            <a:r>
              <a:rPr lang="en-GB" sz="6400" dirty="0">
                <a:latin typeface="Bahnschrift" pitchFamily="34" charset="0"/>
              </a:rPr>
              <a:t>Axis Bank's Unique Selling Proposition (USP) was based on a combination of factors that set it apart from its competitors in the banking industry. While these factors may have evolved, some of the key elements that contributed to Axis Bank's USP included:</a:t>
            </a:r>
          </a:p>
          <a:p>
            <a:r>
              <a:rPr lang="en-GB" sz="6400" u="sng" dirty="0">
                <a:latin typeface="Bahnschrift" pitchFamily="34" charset="0"/>
              </a:rPr>
              <a:t>Customer-Centric Approach</a:t>
            </a:r>
            <a:r>
              <a:rPr lang="en-GB" sz="6400" dirty="0">
                <a:latin typeface="Bahnschrift" pitchFamily="34" charset="0"/>
              </a:rPr>
              <a:t>: Axis Bank has historically focused on providing exceptional customer service and tailoring its products and services to meet the specific financial needs of its diverse customer base. This customer-centric approach was a significant part of its USP.</a:t>
            </a:r>
          </a:p>
          <a:p>
            <a:r>
              <a:rPr lang="en-GB" sz="6400" u="sng" dirty="0">
                <a:latin typeface="Bahnschrift" pitchFamily="34" charset="0"/>
              </a:rPr>
              <a:t>Innovative Digital Banking</a:t>
            </a:r>
            <a:r>
              <a:rPr lang="en-GB" sz="6400" dirty="0">
                <a:latin typeface="Bahnschrift" pitchFamily="34" charset="0"/>
              </a:rPr>
              <a:t>: The bank had a strong emphasis on digital banking and innovative technology solutions. Axis Bank invested in cutting-edge technology to offer customers convenient and secure online banking experiences.</a:t>
            </a:r>
          </a:p>
          <a:p>
            <a:r>
              <a:rPr lang="en-GB" sz="6400" u="sng" dirty="0">
                <a:latin typeface="Bahnschrift" pitchFamily="34" charset="0"/>
              </a:rPr>
              <a:t>Wide Range of Financial Products: </a:t>
            </a:r>
            <a:r>
              <a:rPr lang="en-GB" sz="6400" dirty="0">
                <a:latin typeface="Bahnschrift" pitchFamily="34" charset="0"/>
              </a:rPr>
              <a:t>Axis Bank offered a comprehensive suite of financial products, including savings and current accounts, loans, credit cards, insurance, investment services, and more. This diversity in its offerings was a part of its USP, catering to a wide range of financial needs.</a:t>
            </a:r>
          </a:p>
          <a:p>
            <a:r>
              <a:rPr lang="en-GB" sz="6400" u="sng" dirty="0">
                <a:latin typeface="Bahnschrift" pitchFamily="34" charset="0"/>
              </a:rPr>
              <a:t>Strong Corporate Banking: </a:t>
            </a:r>
            <a:r>
              <a:rPr lang="en-GB" sz="6400" dirty="0">
                <a:latin typeface="Bahnschrift" pitchFamily="34" charset="0"/>
              </a:rPr>
              <a:t>Axis Bank was well-regarded for its corporate banking services, including corporate lending, treasury, and trade finance. This focus on serving the corporate sector was another aspect of its USP.</a:t>
            </a:r>
          </a:p>
          <a:p>
            <a:endParaRPr lang="en-IN" dirty="0"/>
          </a:p>
        </p:txBody>
      </p:sp>
      <p:sp>
        <p:nvSpPr>
          <p:cNvPr id="3" name="Title 2"/>
          <p:cNvSpPr>
            <a:spLocks noGrp="1"/>
          </p:cNvSpPr>
          <p:nvPr>
            <p:ph type="title"/>
          </p:nvPr>
        </p:nvSpPr>
        <p:spPr/>
        <p:txBody>
          <a:bodyPr/>
          <a:lstStyle/>
          <a:p>
            <a:r>
              <a:rPr lang="en-GB" dirty="0">
                <a:latin typeface="Algerian" pitchFamily="82" charset="0"/>
              </a:rPr>
              <a:t>Unique Selling Proposition</a:t>
            </a:r>
            <a:endParaRPr lang="en-IN" dirty="0">
              <a:latin typeface="Algerian" pitchFamily="82" charset="0"/>
            </a:endParaRPr>
          </a:p>
        </p:txBody>
      </p:sp>
    </p:spTree>
    <p:extLst>
      <p:ext uri="{BB962C8B-B14F-4D97-AF65-F5344CB8AC3E}">
        <p14:creationId xmlns:p14="http://schemas.microsoft.com/office/powerpoint/2010/main" val="1492229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latin typeface="Algerian" pitchFamily="82" charset="0"/>
              </a:rPr>
              <a:t>analyze brand tone and identification of axis bank</a:t>
            </a:r>
            <a:endParaRPr lang="en-IN" sz="4000" dirty="0"/>
          </a:p>
        </p:txBody>
      </p:sp>
      <p:sp>
        <p:nvSpPr>
          <p:cNvPr id="3" name="Content Placeholder 2"/>
          <p:cNvSpPr>
            <a:spLocks noGrp="1"/>
          </p:cNvSpPr>
          <p:nvPr>
            <p:ph sz="quarter" idx="13"/>
          </p:nvPr>
        </p:nvSpPr>
        <p:spPr/>
        <p:txBody>
          <a:bodyPr/>
          <a:lstStyle/>
          <a:p>
            <a:r>
              <a:rPr lang="en-GB" b="1" u="sng" dirty="0">
                <a:latin typeface="Arial Black" pitchFamily="34" charset="0"/>
              </a:rPr>
              <a:t>1. Tone of the </a:t>
            </a:r>
            <a:r>
              <a:rPr lang="en-GB" b="1" u="sng" dirty="0" smtClean="0">
                <a:latin typeface="Arial Black" pitchFamily="34" charset="0"/>
              </a:rPr>
              <a:t>  Brand</a:t>
            </a:r>
            <a:r>
              <a:rPr lang="en-GB" b="1" u="sng" dirty="0">
                <a:latin typeface="Arial Black" pitchFamily="34" charset="0"/>
              </a:rPr>
              <a:t>:</a:t>
            </a:r>
          </a:p>
          <a:p>
            <a:r>
              <a:rPr lang="en-GB" b="1" dirty="0"/>
              <a:t>Professional</a:t>
            </a:r>
          </a:p>
          <a:p>
            <a:r>
              <a:rPr lang="en-GB" b="1" dirty="0"/>
              <a:t>Innovative</a:t>
            </a:r>
          </a:p>
          <a:p>
            <a:r>
              <a:rPr lang="en-GB" b="1" dirty="0"/>
              <a:t>Customer-Centric</a:t>
            </a:r>
          </a:p>
          <a:p>
            <a:r>
              <a:rPr lang="en-GB" b="1" dirty="0"/>
              <a:t>Reliable</a:t>
            </a:r>
          </a:p>
          <a:p>
            <a:endParaRPr lang="en-IN" dirty="0"/>
          </a:p>
        </p:txBody>
      </p:sp>
      <p:sp>
        <p:nvSpPr>
          <p:cNvPr id="4" name="Content Placeholder 3"/>
          <p:cNvSpPr>
            <a:spLocks noGrp="1"/>
          </p:cNvSpPr>
          <p:nvPr>
            <p:ph sz="quarter" idx="14"/>
          </p:nvPr>
        </p:nvSpPr>
        <p:spPr/>
        <p:txBody>
          <a:bodyPr/>
          <a:lstStyle/>
          <a:p>
            <a:r>
              <a:rPr lang="en-IN" b="1" u="sng" dirty="0">
                <a:latin typeface="Arial Black" pitchFamily="34" charset="0"/>
              </a:rPr>
              <a:t>2. Identification:</a:t>
            </a:r>
          </a:p>
          <a:p>
            <a:r>
              <a:rPr lang="en-GB" b="1" dirty="0"/>
              <a:t>Logo</a:t>
            </a:r>
          </a:p>
          <a:p>
            <a:r>
              <a:rPr lang="en-GB" b="1" dirty="0"/>
              <a:t>Color Scheme</a:t>
            </a:r>
          </a:p>
          <a:p>
            <a:r>
              <a:rPr lang="en-GB" b="1" dirty="0"/>
              <a:t>Slogan</a:t>
            </a:r>
          </a:p>
          <a:p>
            <a:r>
              <a:rPr lang="en-GB" b="1" dirty="0"/>
              <a:t>Customer Segments</a:t>
            </a:r>
            <a:endParaRPr lang="en-GB" dirty="0"/>
          </a:p>
          <a:p>
            <a:r>
              <a:rPr lang="en-GB" b="1" dirty="0"/>
              <a:t>Partnerships and Sponsorships</a:t>
            </a:r>
            <a:endParaRPr lang="en-GB" dirty="0"/>
          </a:p>
          <a:p>
            <a:r>
              <a:rPr lang="en-GB" b="1" dirty="0"/>
              <a:t>CSR Initiatives</a:t>
            </a:r>
            <a:endParaRPr lang="en-IN" u="sng" dirty="0"/>
          </a:p>
          <a:p>
            <a:endParaRPr lang="en-IN" dirty="0"/>
          </a:p>
        </p:txBody>
      </p:sp>
    </p:spTree>
    <p:extLst>
      <p:ext uri="{BB962C8B-B14F-4D97-AF65-F5344CB8AC3E}">
        <p14:creationId xmlns:p14="http://schemas.microsoft.com/office/powerpoint/2010/main" val="173555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756263" cy="1054250"/>
          </a:xfrm>
        </p:spPr>
        <p:txBody>
          <a:bodyPr/>
          <a:lstStyle/>
          <a:p>
            <a:r>
              <a:rPr lang="en-GB" dirty="0"/>
              <a:t/>
            </a:r>
            <a:br>
              <a:rPr lang="en-GB" dirty="0"/>
            </a:br>
            <a:r>
              <a:rPr lang="en-GB" sz="4000" dirty="0">
                <a:latin typeface="Algerian" pitchFamily="82" charset="0"/>
              </a:rPr>
              <a:t>smart goals and kpis for axis bank</a:t>
            </a:r>
            <a:endParaRPr lang="en-IN" sz="4000" dirty="0">
              <a:latin typeface="Algerian" pitchFamily="82" charset="0"/>
            </a:endParaRPr>
          </a:p>
        </p:txBody>
      </p:sp>
      <p:sp>
        <p:nvSpPr>
          <p:cNvPr id="3" name="Content Placeholder 2"/>
          <p:cNvSpPr>
            <a:spLocks noGrp="1"/>
          </p:cNvSpPr>
          <p:nvPr>
            <p:ph sz="quarter" idx="13"/>
          </p:nvPr>
        </p:nvSpPr>
        <p:spPr/>
        <p:txBody>
          <a:bodyPr>
            <a:normAutofit fontScale="92500" lnSpcReduction="20000"/>
          </a:bodyPr>
          <a:lstStyle/>
          <a:p>
            <a:r>
              <a:rPr lang="en-GB" b="1" u="sng" dirty="0" smtClean="0"/>
              <a:t>SMART GOALS : </a:t>
            </a:r>
          </a:p>
          <a:p>
            <a:r>
              <a:rPr lang="en-IN" dirty="0"/>
              <a:t>Increase Digital Banking </a:t>
            </a:r>
            <a:r>
              <a:rPr lang="en-IN" dirty="0" smtClean="0"/>
              <a:t>Adoption</a:t>
            </a:r>
          </a:p>
          <a:p>
            <a:r>
              <a:rPr lang="en-IN" dirty="0"/>
              <a:t>Enhance Customer </a:t>
            </a:r>
            <a:r>
              <a:rPr lang="en-IN" dirty="0" smtClean="0"/>
              <a:t>Satisfaction</a:t>
            </a:r>
          </a:p>
          <a:p>
            <a:r>
              <a:rPr lang="en-IN" dirty="0"/>
              <a:t>Expand the Mortgage </a:t>
            </a:r>
            <a:r>
              <a:rPr lang="en-IN" dirty="0" smtClean="0"/>
              <a:t>Portfolio</a:t>
            </a:r>
          </a:p>
          <a:p>
            <a:r>
              <a:rPr lang="en-IN" dirty="0"/>
              <a:t>Strengthen Risk </a:t>
            </a:r>
            <a:r>
              <a:rPr lang="en-IN" dirty="0" smtClean="0"/>
              <a:t>Management</a:t>
            </a:r>
          </a:p>
          <a:p>
            <a:r>
              <a:rPr lang="en-IN" dirty="0"/>
              <a:t>Improve </a:t>
            </a:r>
            <a:r>
              <a:rPr lang="en-IN" dirty="0" smtClean="0"/>
              <a:t>Cross-selling</a:t>
            </a:r>
          </a:p>
          <a:p>
            <a:r>
              <a:rPr lang="en-IN" dirty="0"/>
              <a:t>Enhance Employee </a:t>
            </a:r>
            <a:r>
              <a:rPr lang="en-IN" dirty="0" smtClean="0"/>
              <a:t>Productivity</a:t>
            </a:r>
          </a:p>
          <a:p>
            <a:endParaRPr lang="en-IN" b="1" dirty="0" smtClean="0"/>
          </a:p>
        </p:txBody>
      </p:sp>
      <p:sp>
        <p:nvSpPr>
          <p:cNvPr id="4" name="Content Placeholder 3"/>
          <p:cNvSpPr>
            <a:spLocks noGrp="1"/>
          </p:cNvSpPr>
          <p:nvPr>
            <p:ph sz="quarter" idx="14"/>
          </p:nvPr>
        </p:nvSpPr>
        <p:spPr/>
        <p:txBody>
          <a:bodyPr>
            <a:normAutofit fontScale="92500" lnSpcReduction="10000"/>
          </a:bodyPr>
          <a:lstStyle/>
          <a:p>
            <a:r>
              <a:rPr lang="en-IN" sz="2000" b="1" u="sng" dirty="0" smtClean="0"/>
              <a:t>Key </a:t>
            </a:r>
            <a:r>
              <a:rPr lang="en-IN" sz="2000" b="1" u="sng" dirty="0"/>
              <a:t>Performance Indicators </a:t>
            </a:r>
            <a:r>
              <a:rPr lang="en-IN" sz="2000" b="1" u="sng" dirty="0" smtClean="0"/>
              <a:t>(KPIs) :</a:t>
            </a:r>
          </a:p>
          <a:p>
            <a:r>
              <a:rPr lang="en-IN" dirty="0" smtClean="0"/>
              <a:t>Net </a:t>
            </a:r>
            <a:r>
              <a:rPr lang="en-IN" dirty="0"/>
              <a:t>Interest Margin (NIM</a:t>
            </a:r>
            <a:r>
              <a:rPr lang="en-IN" dirty="0" smtClean="0"/>
              <a:t>)</a:t>
            </a:r>
          </a:p>
          <a:p>
            <a:r>
              <a:rPr lang="en-IN" dirty="0"/>
              <a:t>Return on Assets (ROA</a:t>
            </a:r>
            <a:r>
              <a:rPr lang="en-IN" dirty="0" smtClean="0"/>
              <a:t>)</a:t>
            </a:r>
          </a:p>
          <a:p>
            <a:r>
              <a:rPr lang="en-IN" dirty="0"/>
              <a:t>Non-Performing Asset (NPA) </a:t>
            </a:r>
            <a:r>
              <a:rPr lang="en-IN" dirty="0" smtClean="0"/>
              <a:t>Ratio</a:t>
            </a:r>
          </a:p>
          <a:p>
            <a:r>
              <a:rPr lang="en-IN" dirty="0"/>
              <a:t>Cost-to-Income </a:t>
            </a:r>
            <a:r>
              <a:rPr lang="en-IN" dirty="0" smtClean="0"/>
              <a:t>Ratio</a:t>
            </a:r>
          </a:p>
          <a:p>
            <a:r>
              <a:rPr lang="en-IN" dirty="0"/>
              <a:t>Customer Satisfaction </a:t>
            </a:r>
            <a:r>
              <a:rPr lang="en-IN" dirty="0" smtClean="0"/>
              <a:t>Score</a:t>
            </a:r>
          </a:p>
          <a:p>
            <a:r>
              <a:rPr lang="en-IN" dirty="0"/>
              <a:t>Loan-to-Deposit Ratio</a:t>
            </a:r>
          </a:p>
        </p:txBody>
      </p:sp>
    </p:spTree>
    <p:extLst>
      <p:ext uri="{BB962C8B-B14F-4D97-AF65-F5344CB8AC3E}">
        <p14:creationId xmlns:p14="http://schemas.microsoft.com/office/powerpoint/2010/main" val="26605695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2060848"/>
            <a:ext cx="7745505" cy="4653136"/>
          </a:xfrm>
        </p:spPr>
        <p:txBody>
          <a:bodyPr>
            <a:normAutofit fontScale="47500" lnSpcReduction="20000"/>
          </a:bodyPr>
          <a:lstStyle/>
          <a:p>
            <a:r>
              <a:rPr lang="en-GB" b="1" u="sng" dirty="0" smtClean="0"/>
              <a:t>Tech-Savvy </a:t>
            </a:r>
            <a:r>
              <a:rPr lang="en-GB" b="1" u="sng" dirty="0"/>
              <a:t>Savers:</a:t>
            </a:r>
            <a:endParaRPr lang="en-GB" u="sng" dirty="0"/>
          </a:p>
          <a:p>
            <a:pPr lvl="1"/>
            <a:r>
              <a:rPr lang="en-GB" b="1" dirty="0"/>
              <a:t>Demographics:</a:t>
            </a:r>
            <a:r>
              <a:rPr lang="en-GB" dirty="0"/>
              <a:t> Typically, this persona includes younger customers aged 18-30.</a:t>
            </a:r>
          </a:p>
          <a:p>
            <a:pPr lvl="1"/>
            <a:r>
              <a:rPr lang="en-GB" b="1" dirty="0"/>
              <a:t>Characteristics:</a:t>
            </a:r>
            <a:r>
              <a:rPr lang="en-GB" dirty="0"/>
              <a:t> They are digitally literate, value convenience, and prioritize saving and investing.</a:t>
            </a:r>
          </a:p>
          <a:p>
            <a:pPr lvl="1"/>
            <a:r>
              <a:rPr lang="en-GB" b="1" dirty="0"/>
              <a:t>Financial Needs:</a:t>
            </a:r>
            <a:r>
              <a:rPr lang="en-GB" dirty="0"/>
              <a:t> They often seek high-yield savings accounts, mobile banking apps, and digital investment options</a:t>
            </a:r>
            <a:r>
              <a:rPr lang="en-GB" dirty="0" smtClean="0"/>
              <a:t>.</a:t>
            </a:r>
          </a:p>
          <a:p>
            <a:pPr lvl="1"/>
            <a:endParaRPr lang="en-GB" sz="2500" dirty="0"/>
          </a:p>
          <a:p>
            <a:r>
              <a:rPr lang="en-GB" sz="2500" b="1" u="sng" dirty="0"/>
              <a:t>Busy Professionals:</a:t>
            </a:r>
            <a:endParaRPr lang="en-GB" sz="2500" u="sng" dirty="0"/>
          </a:p>
          <a:p>
            <a:pPr lvl="1"/>
            <a:r>
              <a:rPr lang="en-GB" sz="2500" b="1" dirty="0"/>
              <a:t>Demographics:</a:t>
            </a:r>
            <a:r>
              <a:rPr lang="en-GB" sz="2500" dirty="0"/>
              <a:t> Often includes working professionals aged 30-45.</a:t>
            </a:r>
          </a:p>
          <a:p>
            <a:pPr lvl="1"/>
            <a:r>
              <a:rPr lang="en-GB" sz="2500" b="1" dirty="0"/>
              <a:t>Characteristics:</a:t>
            </a:r>
            <a:r>
              <a:rPr lang="en-GB" sz="2500" dirty="0"/>
              <a:t> They are time-strapped, career-focused, and require easy access to banking services.</a:t>
            </a:r>
          </a:p>
          <a:p>
            <a:pPr lvl="1"/>
            <a:r>
              <a:rPr lang="en-GB" sz="2500" b="1" dirty="0"/>
              <a:t>Financial Needs:</a:t>
            </a:r>
            <a:r>
              <a:rPr lang="en-GB" sz="2500" dirty="0"/>
              <a:t> This group may look for efficient online banking, investment advice, and mortgage solutions</a:t>
            </a:r>
            <a:r>
              <a:rPr lang="en-GB" sz="2500" dirty="0" smtClean="0"/>
              <a:t>.</a:t>
            </a:r>
          </a:p>
          <a:p>
            <a:pPr lvl="1"/>
            <a:endParaRPr lang="en-GB" sz="2500" dirty="0"/>
          </a:p>
          <a:p>
            <a:r>
              <a:rPr lang="en-GB" sz="2500" b="1" dirty="0"/>
              <a:t>Small Business Owners:</a:t>
            </a:r>
            <a:endParaRPr lang="en-GB" sz="2500" dirty="0"/>
          </a:p>
          <a:p>
            <a:pPr lvl="1"/>
            <a:r>
              <a:rPr lang="en-GB" sz="2500" b="1" dirty="0"/>
              <a:t>Demographics:</a:t>
            </a:r>
            <a:r>
              <a:rPr lang="en-GB" sz="2500" dirty="0"/>
              <a:t> Entrepreneurs and small business owners.</a:t>
            </a:r>
          </a:p>
          <a:p>
            <a:pPr lvl="1"/>
            <a:r>
              <a:rPr lang="en-GB" sz="2500" b="1" dirty="0"/>
              <a:t>Characteristics:</a:t>
            </a:r>
            <a:r>
              <a:rPr lang="en-GB" sz="2500" dirty="0"/>
              <a:t> They require business banking services and financial solutions tailored to their needs.</a:t>
            </a:r>
          </a:p>
          <a:p>
            <a:pPr lvl="1"/>
            <a:r>
              <a:rPr lang="en-GB" sz="2500" b="1" dirty="0"/>
              <a:t>Financial Needs:</a:t>
            </a:r>
            <a:r>
              <a:rPr lang="en-GB" sz="2500" dirty="0"/>
              <a:t> Business loans, merchant services, and cash management</a:t>
            </a:r>
            <a:r>
              <a:rPr lang="en-GB" sz="2500" dirty="0" smtClean="0"/>
              <a:t>.</a:t>
            </a:r>
          </a:p>
          <a:p>
            <a:pPr lvl="1"/>
            <a:endParaRPr lang="en-GB" sz="2500" dirty="0"/>
          </a:p>
          <a:p>
            <a:r>
              <a:rPr lang="en-GB" sz="2500" b="1" u="sng" dirty="0"/>
              <a:t>Experienced Investors:</a:t>
            </a:r>
            <a:endParaRPr lang="en-GB" sz="2500" u="sng" dirty="0"/>
          </a:p>
          <a:p>
            <a:pPr lvl="1"/>
            <a:r>
              <a:rPr lang="en-GB" sz="2500" b="1" dirty="0"/>
              <a:t>Demographics:</a:t>
            </a:r>
            <a:r>
              <a:rPr lang="en-GB" sz="2500" dirty="0"/>
              <a:t> Typically, an older demographic, aged 45 and above.</a:t>
            </a:r>
          </a:p>
          <a:p>
            <a:pPr lvl="1"/>
            <a:r>
              <a:rPr lang="en-GB" sz="2500" b="1" dirty="0"/>
              <a:t>Characteristics:</a:t>
            </a:r>
            <a:r>
              <a:rPr lang="en-GB" sz="2500" dirty="0"/>
              <a:t> They have experience with investments and seek wealth management services.</a:t>
            </a:r>
          </a:p>
          <a:p>
            <a:pPr lvl="1"/>
            <a:r>
              <a:rPr lang="en-GB" sz="2500" b="1" dirty="0"/>
              <a:t>Financial Needs:</a:t>
            </a:r>
            <a:r>
              <a:rPr lang="en-GB" sz="2500" dirty="0"/>
              <a:t> Wealth management, retirement planning, and investment advisory services</a:t>
            </a:r>
            <a:r>
              <a:rPr lang="en-GB" sz="2500" dirty="0" smtClean="0"/>
              <a:t>.</a:t>
            </a:r>
          </a:p>
          <a:p>
            <a:pPr lvl="1"/>
            <a:endParaRPr lang="en-GB" sz="2500" dirty="0"/>
          </a:p>
          <a:p>
            <a:r>
              <a:rPr lang="en-GB" sz="2500" b="1" u="sng" dirty="0"/>
              <a:t>Students and Young Adults:</a:t>
            </a:r>
            <a:endParaRPr lang="en-GB" sz="2500" u="sng" dirty="0"/>
          </a:p>
          <a:p>
            <a:pPr lvl="1"/>
            <a:r>
              <a:rPr lang="en-GB" sz="2500" b="1" dirty="0"/>
              <a:t>Demographics:</a:t>
            </a:r>
            <a:r>
              <a:rPr lang="en-GB" sz="2500" dirty="0"/>
              <a:t> Includes college students and young adults.</a:t>
            </a:r>
          </a:p>
          <a:p>
            <a:pPr lvl="1"/>
            <a:r>
              <a:rPr lang="en-GB" sz="2500" b="1" dirty="0"/>
              <a:t>Characteristics:</a:t>
            </a:r>
            <a:r>
              <a:rPr lang="en-GB" sz="2500" dirty="0"/>
              <a:t> They are often looking for student loans and budget-friendly banking solutions.</a:t>
            </a:r>
          </a:p>
          <a:p>
            <a:pPr lvl="1"/>
            <a:r>
              <a:rPr lang="en-GB" sz="2500" b="1" dirty="0"/>
              <a:t>Financial Needs:</a:t>
            </a:r>
            <a:r>
              <a:rPr lang="en-GB" sz="2500" dirty="0"/>
              <a:t> Student loans, basic checking accounts, and educational resources.</a:t>
            </a:r>
          </a:p>
          <a:p>
            <a:endParaRPr lang="en-IN" dirty="0"/>
          </a:p>
        </p:txBody>
      </p:sp>
      <p:sp>
        <p:nvSpPr>
          <p:cNvPr id="3" name="Title 2"/>
          <p:cNvSpPr>
            <a:spLocks noGrp="1"/>
          </p:cNvSpPr>
          <p:nvPr>
            <p:ph type="title"/>
          </p:nvPr>
        </p:nvSpPr>
        <p:spPr>
          <a:xfrm>
            <a:off x="683568" y="548680"/>
            <a:ext cx="7756263" cy="1054250"/>
          </a:xfrm>
        </p:spPr>
        <p:txBody>
          <a:bodyPr/>
          <a:lstStyle/>
          <a:p>
            <a:r>
              <a:rPr lang="en-GB" sz="4000" dirty="0" smtClean="0">
                <a:latin typeface="Algerian" pitchFamily="82" charset="0"/>
              </a:rPr>
              <a:t>Buyer’s /audience’s persona</a:t>
            </a:r>
            <a:endParaRPr lang="en-IN" sz="4000" dirty="0">
              <a:latin typeface="Algerian" pitchFamily="82" charset="0"/>
            </a:endParaRPr>
          </a:p>
        </p:txBody>
      </p:sp>
    </p:spTree>
    <p:extLst>
      <p:ext uri="{BB962C8B-B14F-4D97-AF65-F5344CB8AC3E}">
        <p14:creationId xmlns:p14="http://schemas.microsoft.com/office/powerpoint/2010/main" val="2079880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2708920"/>
            <a:ext cx="7745505" cy="3949823"/>
          </a:xfrm>
        </p:spPr>
        <p:txBody>
          <a:bodyPr>
            <a:normAutofit/>
          </a:bodyPr>
          <a:lstStyle/>
          <a:p>
            <a:pPr marL="0" indent="0" algn="ctr">
              <a:buNone/>
            </a:pPr>
            <a:r>
              <a:rPr lang="en-GB" sz="3200" dirty="0" smtClean="0">
                <a:latin typeface="Algerian" pitchFamily="82" charset="0"/>
              </a:rPr>
              <a:t>Competitors swot analysis</a:t>
            </a:r>
            <a:endParaRPr lang="en-IN" sz="3200" dirty="0">
              <a:latin typeface="Algerian" pitchFamily="82" charset="0"/>
            </a:endParaRPr>
          </a:p>
        </p:txBody>
      </p:sp>
      <p:sp>
        <p:nvSpPr>
          <p:cNvPr id="3" name="Title 2"/>
          <p:cNvSpPr>
            <a:spLocks noGrp="1"/>
          </p:cNvSpPr>
          <p:nvPr>
            <p:ph type="title"/>
          </p:nvPr>
        </p:nvSpPr>
        <p:spPr>
          <a:xfrm>
            <a:off x="611560" y="332656"/>
            <a:ext cx="7756263" cy="1440160"/>
          </a:xfrm>
        </p:spPr>
        <p:txBody>
          <a:bodyPr/>
          <a:lstStyle/>
          <a:p>
            <a:r>
              <a:rPr lang="en-GB" sz="4400" dirty="0" smtClean="0">
                <a:latin typeface="Algerian" pitchFamily="82" charset="0"/>
              </a:rPr>
              <a:t>Competitor analysis of axis bank</a:t>
            </a:r>
            <a:endParaRPr lang="en-IN" sz="4400" dirty="0">
              <a:latin typeface="Algerian" pitchFamily="8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736574977"/>
              </p:ext>
            </p:extLst>
          </p:nvPr>
        </p:nvGraphicFramePr>
        <p:xfrm>
          <a:off x="755576" y="1848193"/>
          <a:ext cx="8136904" cy="4749160"/>
        </p:xfrm>
        <a:graphic>
          <a:graphicData uri="http://schemas.openxmlformats.org/drawingml/2006/table">
            <a:tbl>
              <a:tblPr firstRow="1" bandRow="1">
                <a:tableStyleId>{5C22544A-7EE6-4342-B048-85BDC9FD1C3A}</a:tableStyleId>
              </a:tblPr>
              <a:tblGrid>
                <a:gridCol w="648072"/>
                <a:gridCol w="1512168"/>
                <a:gridCol w="1152128"/>
                <a:gridCol w="1512168"/>
                <a:gridCol w="1944216"/>
                <a:gridCol w="1368152"/>
              </a:tblGrid>
              <a:tr h="1000120">
                <a:tc>
                  <a:txBody>
                    <a:bodyPr/>
                    <a:lstStyle/>
                    <a:p>
                      <a:r>
                        <a:rPr lang="en-GB" dirty="0" smtClean="0"/>
                        <a:t>s.no</a:t>
                      </a:r>
                      <a:endParaRPr lang="en-IN" dirty="0"/>
                    </a:p>
                  </a:txBody>
                  <a:tcPr/>
                </a:tc>
                <a:tc>
                  <a:txBody>
                    <a:bodyPr/>
                    <a:lstStyle/>
                    <a:p>
                      <a:r>
                        <a:rPr lang="en-GB" dirty="0" smtClean="0"/>
                        <a:t>Competitor</a:t>
                      </a:r>
                      <a:r>
                        <a:rPr lang="en-GB" baseline="0" dirty="0" smtClean="0"/>
                        <a:t>  company</a:t>
                      </a:r>
                      <a:endParaRPr lang="en-IN" dirty="0"/>
                    </a:p>
                  </a:txBody>
                  <a:tcPr/>
                </a:tc>
                <a:tc>
                  <a:txBody>
                    <a:bodyPr/>
                    <a:lstStyle/>
                    <a:p>
                      <a:r>
                        <a:rPr lang="en-GB" dirty="0" smtClean="0"/>
                        <a:t>strengths</a:t>
                      </a:r>
                      <a:endParaRPr lang="en-IN" dirty="0"/>
                    </a:p>
                  </a:txBody>
                  <a:tcPr/>
                </a:tc>
                <a:tc>
                  <a:txBody>
                    <a:bodyPr/>
                    <a:lstStyle/>
                    <a:p>
                      <a:r>
                        <a:rPr lang="en-GB" sz="1800" dirty="0" smtClean="0"/>
                        <a:t>weaknesses</a:t>
                      </a:r>
                      <a:endParaRPr lang="en-IN" sz="1800"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3464375">
                <a:tc>
                  <a:txBody>
                    <a:bodyPr/>
                    <a:lstStyle/>
                    <a:p>
                      <a:endParaRPr lang="en-GB" dirty="0" smtClean="0"/>
                    </a:p>
                    <a:p>
                      <a:endParaRPr lang="en-GB" dirty="0" smtClean="0"/>
                    </a:p>
                    <a:p>
                      <a:endParaRPr lang="en-GB" dirty="0" smtClean="0"/>
                    </a:p>
                    <a:p>
                      <a:endParaRPr lang="en-GB" dirty="0" smtClean="0"/>
                    </a:p>
                    <a:p>
                      <a:r>
                        <a:rPr lang="en-GB" dirty="0" smtClean="0"/>
                        <a:t>1.</a:t>
                      </a:r>
                      <a:endParaRPr lang="en-IN" dirty="0"/>
                    </a:p>
                  </a:txBody>
                  <a:tcPr/>
                </a:tc>
                <a:tc>
                  <a:txBody>
                    <a:bodyPr/>
                    <a:lstStyle/>
                    <a:p>
                      <a:r>
                        <a:rPr lang="en-GB" dirty="0" smtClean="0"/>
                        <a:t>                        </a:t>
                      </a:r>
                    </a:p>
                    <a:p>
                      <a:endParaRPr lang="en-GB" dirty="0" smtClean="0"/>
                    </a:p>
                    <a:p>
                      <a:endParaRPr lang="en-GB" dirty="0" smtClean="0"/>
                    </a:p>
                    <a:p>
                      <a:endParaRPr lang="en-GB" dirty="0" smtClean="0"/>
                    </a:p>
                    <a:p>
                      <a:r>
                        <a:rPr lang="en-GB" dirty="0" smtClean="0"/>
                        <a:t>SBI BANK</a:t>
                      </a:r>
                      <a:endParaRPr lang="en-IN" dirty="0"/>
                    </a:p>
                  </a:txBody>
                  <a:tcPr/>
                </a:tc>
                <a:tc>
                  <a:txBody>
                    <a:bodyPr/>
                    <a:lstStyle/>
                    <a:p>
                      <a:r>
                        <a:rPr lang="en-GB" sz="1200" b="0" i="0" kern="1200" dirty="0" smtClean="0">
                          <a:solidFill>
                            <a:schemeClr val="dk1"/>
                          </a:solidFill>
                          <a:effectLst/>
                          <a:latin typeface="+mn-lt"/>
                          <a:ea typeface="+mn-ea"/>
                          <a:cs typeface="+mn-cs"/>
                        </a:rPr>
                        <a:t>SBI is India's biggest bank in terms of market share, sales, and reserves.</a:t>
                      </a:r>
                    </a:p>
                    <a:p>
                      <a:r>
                        <a:rPr lang="en-GB" sz="1200" b="0" i="0" kern="1200" dirty="0" smtClean="0">
                          <a:solidFill>
                            <a:schemeClr val="dk1"/>
                          </a:solidFill>
                          <a:effectLst/>
                          <a:latin typeface="+mn-lt"/>
                          <a:ea typeface="+mn-ea"/>
                          <a:cs typeface="+mn-cs"/>
                        </a:rPr>
                        <a:t>SBI has been ranked in the Fortune Global 500 list.</a:t>
                      </a:r>
                      <a:r>
                        <a:rPr lang="en-GB" sz="1200" b="0" i="0" kern="1200" baseline="0" dirty="0" smtClean="0">
                          <a:solidFill>
                            <a:schemeClr val="dk1"/>
                          </a:solidFill>
                          <a:effectLst/>
                          <a:latin typeface="+mn-lt"/>
                          <a:ea typeface="+mn-ea"/>
                          <a:cs typeface="+mn-cs"/>
                        </a:rPr>
                        <a:t> SBI has made significant investment in technology and digital market.</a:t>
                      </a:r>
                      <a:endParaRPr lang="en-GB" sz="1800" b="0" i="0" kern="1200" dirty="0" smtClean="0">
                        <a:solidFill>
                          <a:schemeClr val="dk1"/>
                        </a:solidFill>
                        <a:effectLst/>
                        <a:latin typeface="+mn-lt"/>
                        <a:ea typeface="+mn-ea"/>
                        <a:cs typeface="+mn-cs"/>
                      </a:endParaRPr>
                    </a:p>
                    <a:p>
                      <a:r>
                        <a:rPr lang="en-GB" sz="1800" b="0" i="0" kern="1200" dirty="0" smtClean="0">
                          <a:solidFill>
                            <a:schemeClr val="dk1"/>
                          </a:solidFill>
                          <a:effectLst/>
                          <a:latin typeface="+mn-lt"/>
                          <a:ea typeface="+mn-ea"/>
                          <a:cs typeface="+mn-cs"/>
                        </a:rPr>
                        <a:t/>
                      </a:r>
                      <a:br>
                        <a:rPr lang="en-GB" sz="1800" b="0" i="0" kern="1200" dirty="0" smtClean="0">
                          <a:solidFill>
                            <a:schemeClr val="dk1"/>
                          </a:solidFill>
                          <a:effectLst/>
                          <a:latin typeface="+mn-lt"/>
                          <a:ea typeface="+mn-ea"/>
                          <a:cs typeface="+mn-cs"/>
                        </a:rPr>
                      </a:br>
                      <a:endParaRPr lang="en-IN" dirty="0"/>
                    </a:p>
                  </a:txBody>
                  <a:tcPr/>
                </a:tc>
                <a:tc>
                  <a:txBody>
                    <a:bodyPr/>
                    <a:lstStyle/>
                    <a:p>
                      <a:r>
                        <a:rPr lang="en-GB" sz="1200" b="0" i="0" kern="1200" dirty="0" smtClean="0">
                          <a:solidFill>
                            <a:schemeClr val="dk1"/>
                          </a:solidFill>
                          <a:effectLst/>
                          <a:latin typeface="+mn-lt"/>
                          <a:ea typeface="+mn-ea"/>
                          <a:cs typeface="+mn-cs"/>
                        </a:rPr>
                        <a:t>State Bank of India, India's largest bank, is plagued with a host of problems, mostly relating to wages, perks and pensions, and the latest addition to that list is management high-handedness in HR issues, which is bringing down staff morale.</a:t>
                      </a:r>
                      <a:endParaRPr lang="en-IN" sz="1200" dirty="0"/>
                    </a:p>
                  </a:txBody>
                  <a:tcPr/>
                </a:tc>
                <a:tc>
                  <a:txBody>
                    <a:bodyPr/>
                    <a:lstStyle/>
                    <a:p>
                      <a:pPr algn="l"/>
                      <a:r>
                        <a:rPr lang="en-GB" sz="1200" b="0" i="0" kern="1200" dirty="0" smtClean="0">
                          <a:solidFill>
                            <a:schemeClr val="dk1"/>
                          </a:solidFill>
                          <a:effectLst/>
                          <a:latin typeface="+mn-lt"/>
                          <a:ea typeface="+mn-ea"/>
                          <a:cs typeface="+mn-cs"/>
                        </a:rPr>
                        <a:t>The increasing adoption of digital banking in India provides</a:t>
                      </a:r>
                      <a:r>
                        <a:rPr lang="en-GB" sz="1200" b="0" i="0" kern="1200" baseline="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opportunities for SBI to expand its customer base and reduce operational costs.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SBI can play a significant role in furthering financial inclusion in</a:t>
                      </a:r>
                      <a:r>
                        <a:rPr lang="en-GB" sz="1200" b="0" i="0" kern="1200" baseline="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India, especially in rural and underserved areas.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here is potential for SBI to expand its international presence and engage in cross-border banking services.</a:t>
                      </a:r>
                      <a:endParaRPr lang="en-IN" sz="1200" dirty="0"/>
                    </a:p>
                  </a:txBody>
                  <a:tcPr/>
                </a:tc>
                <a:tc>
                  <a:txBody>
                    <a:bodyPr/>
                    <a:lstStyle/>
                    <a:p>
                      <a:r>
                        <a:rPr lang="en-GB" sz="1100" b="0" i="0" kern="1200" dirty="0" smtClean="0">
                          <a:solidFill>
                            <a:schemeClr val="dk1"/>
                          </a:solidFill>
                          <a:effectLst/>
                          <a:latin typeface="+mn-lt"/>
                          <a:ea typeface="+mn-ea"/>
                          <a:cs typeface="+mn-cs"/>
                        </a:rPr>
                        <a:t>Economic fluctuations can impact SBI's asset quality and profitability, especially if there is a rise in NPAs during economic downturns</a:t>
                      </a:r>
                      <a:r>
                        <a:rPr lang="en-GB" sz="1800" b="0" i="0" kern="1200" dirty="0" smtClean="0">
                          <a:solidFill>
                            <a:schemeClr val="dk1"/>
                          </a:solidFill>
                          <a:effectLst/>
                          <a:latin typeface="+mn-lt"/>
                          <a:ea typeface="+mn-ea"/>
                          <a:cs typeface="+mn-cs"/>
                        </a:rPr>
                        <a:t>. </a:t>
                      </a:r>
                      <a:r>
                        <a:rPr lang="en-GB" sz="1100" b="0" i="0" kern="1200" dirty="0" smtClean="0">
                          <a:solidFill>
                            <a:schemeClr val="dk1"/>
                          </a:solidFill>
                          <a:effectLst/>
                          <a:latin typeface="+mn-lt"/>
                          <a:ea typeface="+mn-ea"/>
                          <a:cs typeface="+mn-cs"/>
                        </a:rPr>
                        <a:t>Frequent changes in banking regulations and government policies can create uncertainty and affect SBI's operatio</a:t>
                      </a:r>
                      <a:r>
                        <a:rPr lang="en-GB" sz="1200" b="0" i="0" kern="1200" dirty="0" smtClean="0">
                          <a:solidFill>
                            <a:schemeClr val="dk1"/>
                          </a:solidFill>
                          <a:effectLst/>
                          <a:latin typeface="+mn-lt"/>
                          <a:ea typeface="+mn-ea"/>
                          <a:cs typeface="+mn-cs"/>
                        </a:rPr>
                        <a:t>ns</a:t>
                      </a:r>
                      <a:r>
                        <a:rPr lang="en-GB" sz="1800" b="0" i="0" kern="1200" dirty="0" smtClean="0">
                          <a:solidFill>
                            <a:schemeClr val="dk1"/>
                          </a:solidFill>
                          <a:effectLst/>
                          <a:latin typeface="+mn-lt"/>
                          <a:ea typeface="+mn-ea"/>
                          <a:cs typeface="+mn-cs"/>
                        </a:rPr>
                        <a:t>.</a:t>
                      </a:r>
                      <a:endParaRPr lang="en-IN" dirty="0"/>
                    </a:p>
                  </a:txBody>
                  <a:tcPr/>
                </a:tc>
              </a:tr>
            </a:tbl>
          </a:graphicData>
        </a:graphic>
      </p:graphicFrame>
    </p:spTree>
    <p:extLst>
      <p:ext uri="{BB962C8B-B14F-4D97-AF65-F5344CB8AC3E}">
        <p14:creationId xmlns:p14="http://schemas.microsoft.com/office/powerpoint/2010/main" val="1723093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11417263"/>
              </p:ext>
            </p:extLst>
          </p:nvPr>
        </p:nvGraphicFramePr>
        <p:xfrm>
          <a:off x="539552" y="260648"/>
          <a:ext cx="8208912" cy="5494392"/>
        </p:xfrm>
        <a:graphic>
          <a:graphicData uri="http://schemas.openxmlformats.org/drawingml/2006/table">
            <a:tbl>
              <a:tblPr firstRow="1" bandRow="1">
                <a:tableStyleId>{5C22544A-7EE6-4342-B048-85BDC9FD1C3A}</a:tableStyleId>
              </a:tblPr>
              <a:tblGrid>
                <a:gridCol w="720080"/>
                <a:gridCol w="1512168"/>
                <a:gridCol w="1584176"/>
                <a:gridCol w="1512168"/>
                <a:gridCol w="1800200"/>
                <a:gridCol w="1080120"/>
              </a:tblGrid>
              <a:tr h="648072">
                <a:tc>
                  <a:txBody>
                    <a:bodyPr/>
                    <a:lstStyle/>
                    <a:p>
                      <a:r>
                        <a:rPr lang="en-GB" dirty="0" smtClean="0"/>
                        <a:t>s.no</a:t>
                      </a:r>
                      <a:endParaRPr lang="en-IN" dirty="0"/>
                    </a:p>
                  </a:txBody>
                  <a:tcPr/>
                </a:tc>
                <a:tc>
                  <a:txBody>
                    <a:bodyPr/>
                    <a:lstStyle/>
                    <a:p>
                      <a:r>
                        <a:rPr lang="en-GB" dirty="0" smtClean="0"/>
                        <a:t>Competitor company</a:t>
                      </a:r>
                      <a:endParaRPr lang="en-IN" dirty="0"/>
                    </a:p>
                  </a:txBody>
                  <a:tcPr/>
                </a:tc>
                <a:tc>
                  <a:txBody>
                    <a:bodyPr/>
                    <a:lstStyle/>
                    <a:p>
                      <a:r>
                        <a:rPr lang="en-GB" dirty="0" err="1" smtClean="0"/>
                        <a:t>Strenghts</a:t>
                      </a:r>
                      <a:endParaRPr lang="en-IN" dirty="0"/>
                    </a:p>
                  </a:txBody>
                  <a:tcPr/>
                </a:tc>
                <a:tc>
                  <a:txBody>
                    <a:bodyPr/>
                    <a:lstStyle/>
                    <a:p>
                      <a:r>
                        <a:rPr lang="en-GB" dirty="0" smtClean="0"/>
                        <a:t>Weaknesses</a:t>
                      </a:r>
                      <a:endParaRPr lang="en-IN" dirty="0"/>
                    </a:p>
                  </a:txBody>
                  <a:tcPr/>
                </a:tc>
                <a:tc>
                  <a:txBody>
                    <a:bodyPr/>
                    <a:lstStyle/>
                    <a:p>
                      <a:r>
                        <a:rPr lang="en-GB" dirty="0" smtClean="0"/>
                        <a:t>Opportunities</a:t>
                      </a:r>
                      <a:endParaRPr lang="en-IN" dirty="0"/>
                    </a:p>
                  </a:txBody>
                  <a:tcPr/>
                </a:tc>
                <a:tc>
                  <a:txBody>
                    <a:bodyPr/>
                    <a:lstStyle/>
                    <a:p>
                      <a:r>
                        <a:rPr lang="en-GB" dirty="0" smtClean="0"/>
                        <a:t>Threats</a:t>
                      </a:r>
                      <a:endParaRPr lang="en-IN" dirty="0"/>
                    </a:p>
                  </a:txBody>
                  <a:tcPr/>
                </a:tc>
              </a:tr>
              <a:tr h="4824536">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2.</a:t>
                      </a:r>
                      <a:endParaRPr lang="en-IN" dirty="0"/>
                    </a:p>
                  </a:txBody>
                  <a:tcPr/>
                </a:tc>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HDFC BANK</a:t>
                      </a:r>
                      <a:endParaRPr lang="en-IN" dirty="0"/>
                    </a:p>
                  </a:txBody>
                  <a:tcPr/>
                </a:tc>
                <a:tc>
                  <a:txBody>
                    <a:bodyPr/>
                    <a:lstStyle/>
                    <a:p>
                      <a:r>
                        <a:rPr lang="en-GB" sz="1200" b="0" i="0" kern="1200" dirty="0" smtClean="0">
                          <a:solidFill>
                            <a:schemeClr val="dk1"/>
                          </a:solidFill>
                          <a:effectLst/>
                          <a:latin typeface="+mn-lt"/>
                          <a:ea typeface="+mn-ea"/>
                          <a:cs typeface="+mn-cs"/>
                        </a:rPr>
                        <a:t>HDFC Bank is one of the largest and most prominent private sector banks in India, known for its strong presence in retail and corporate banking</a:t>
                      </a:r>
                      <a:r>
                        <a:rPr lang="en-GB" sz="1100" b="0" i="0" kern="1200" dirty="0" smtClean="0">
                          <a:solidFill>
                            <a:schemeClr val="dk1"/>
                          </a:solidFill>
                          <a:effectLst/>
                          <a:latin typeface="+mn-lt"/>
                          <a:ea typeface="+mn-ea"/>
                          <a:cs typeface="+mn-cs"/>
                        </a:rPr>
                        <a:t>.</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HDFC Bank is one of the largest and most prominent private sector banks in India, known for its strong presence in retail and</a:t>
                      </a:r>
                      <a:r>
                        <a:rPr lang="en-GB" sz="1200" b="0" i="0" kern="1200" baseline="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corporate banking</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The bank is known for its customer-centric approach, offering a wide range of products and services, including digital banking, to meet customer needs.</a:t>
                      </a:r>
                      <a:endParaRPr lang="en-IN" sz="1200" dirty="0"/>
                    </a:p>
                  </a:txBody>
                  <a:tcPr/>
                </a:tc>
                <a:tc>
                  <a:txBody>
                    <a:bodyPr/>
                    <a:lstStyle/>
                    <a:p>
                      <a:r>
                        <a:rPr lang="en-GB" sz="1100" b="0" i="0" kern="1200" dirty="0" smtClean="0">
                          <a:solidFill>
                            <a:schemeClr val="dk1"/>
                          </a:solidFill>
                          <a:effectLst/>
                          <a:latin typeface="+mn-lt"/>
                          <a:ea typeface="+mn-ea"/>
                          <a:cs typeface="+mn-cs"/>
                        </a:rPr>
                        <a:t>The bank has a significant exposure to retail and housing loans, which could pose risks in the event of economic downturns or housing market fluctuations.</a:t>
                      </a:r>
                    </a:p>
                    <a:p>
                      <a:r>
                        <a:rPr lang="en-GB" sz="1100" b="0" i="0" kern="1200" dirty="0" smtClean="0">
                          <a:solidFill>
                            <a:schemeClr val="dk1"/>
                          </a:solidFill>
                          <a:effectLst/>
                          <a:latin typeface="+mn-lt"/>
                          <a:ea typeface="+mn-ea"/>
                          <a:cs typeface="+mn-cs"/>
                        </a:rPr>
                        <a:t>Like other banks, HDFC Bank may face operational challenges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including the need to upgrade legacy systems and adapt to changing regulatory requirements</a:t>
                      </a:r>
                      <a:r>
                        <a:rPr lang="en-GB" sz="1800" b="0" i="0" kern="1200" dirty="0" smtClean="0">
                          <a:solidFill>
                            <a:schemeClr val="dk1"/>
                          </a:solidFill>
                          <a:effectLst/>
                          <a:latin typeface="+mn-lt"/>
                          <a:ea typeface="+mn-ea"/>
                          <a:cs typeface="+mn-cs"/>
                        </a:rPr>
                        <a:t>.</a:t>
                      </a:r>
                    </a:p>
                    <a:p>
                      <a:r>
                        <a:rPr lang="en-GB" sz="1200" b="0" i="0" kern="1200" dirty="0" smtClean="0">
                          <a:solidFill>
                            <a:schemeClr val="dk1"/>
                          </a:solidFill>
                          <a:effectLst/>
                          <a:latin typeface="+mn-lt"/>
                          <a:ea typeface="+mn-ea"/>
                          <a:cs typeface="+mn-cs"/>
                        </a:rPr>
                        <a:t>including the need to upgrade legacy systems and adapt to changing regulatory requirements</a:t>
                      </a:r>
                      <a:r>
                        <a:rPr lang="en-GB" sz="1800" b="0" i="0" kern="1200" dirty="0" smtClean="0">
                          <a:solidFill>
                            <a:schemeClr val="dk1"/>
                          </a:solidFill>
                          <a:effectLst/>
                          <a:latin typeface="+mn-lt"/>
                          <a:ea typeface="+mn-ea"/>
                          <a:cs typeface="+mn-cs"/>
                        </a:rPr>
                        <a:t>.</a:t>
                      </a:r>
                      <a:endParaRPr lang="en-IN" dirty="0"/>
                    </a:p>
                  </a:txBody>
                  <a:tcPr/>
                </a:tc>
                <a:tc>
                  <a:txBody>
                    <a:bodyPr/>
                    <a:lstStyle/>
                    <a:p>
                      <a:r>
                        <a:rPr lang="en-GB" sz="1200" b="0" i="0" kern="1200" dirty="0" smtClean="0">
                          <a:solidFill>
                            <a:schemeClr val="dk1"/>
                          </a:solidFill>
                          <a:effectLst/>
                          <a:latin typeface="+mn-lt"/>
                          <a:ea typeface="+mn-ea"/>
                          <a:cs typeface="+mn-cs"/>
                        </a:rPr>
                        <a:t>The increasing adoption of digital banking in India provides opportunities for HDFC Bank to expand its customer base and improve operational efficiency.</a:t>
                      </a:r>
                    </a:p>
                    <a:p>
                      <a:r>
                        <a:rPr lang="en-GB" sz="1200" b="0" i="0" kern="1200" dirty="0" smtClean="0">
                          <a:solidFill>
                            <a:schemeClr val="dk1"/>
                          </a:solidFill>
                          <a:effectLst/>
                          <a:latin typeface="+mn-lt"/>
                          <a:ea typeface="+mn-ea"/>
                          <a:cs typeface="+mn-cs"/>
                        </a:rPr>
                        <a:t>HDFC Bank can play a significant role in furthering financial inclusion in India, especially in rural and underserved areas.</a:t>
                      </a:r>
                    </a:p>
                    <a:p>
                      <a:r>
                        <a:rPr lang="en-GB" sz="1200" b="0" i="0" kern="1200" dirty="0" smtClean="0">
                          <a:solidFill>
                            <a:schemeClr val="dk1"/>
                          </a:solidFill>
                          <a:effectLst/>
                          <a:latin typeface="+mn-lt"/>
                          <a:ea typeface="+mn-ea"/>
                          <a:cs typeface="+mn-cs"/>
                        </a:rPr>
                        <a:t>The bank can capitalize on its strong customer base to cross-sell various financial products and services, including insurance, mutual funds, and wealth management.</a:t>
                      </a:r>
                    </a:p>
                    <a:p>
                      <a:endParaRPr lang="en-GB" sz="1800" b="0" i="0" kern="1200" dirty="0" smtClean="0">
                        <a:solidFill>
                          <a:schemeClr val="dk1"/>
                        </a:solidFill>
                        <a:effectLst/>
                        <a:latin typeface="+mn-lt"/>
                        <a:ea typeface="+mn-ea"/>
                        <a:cs typeface="+mn-cs"/>
                      </a:endParaRPr>
                    </a:p>
                    <a:p>
                      <a:endParaRPr lang="en-IN" dirty="0"/>
                    </a:p>
                  </a:txBody>
                  <a:tcPr/>
                </a:tc>
                <a:tc>
                  <a:txBody>
                    <a:bodyPr/>
                    <a:lstStyle/>
                    <a:p>
                      <a:r>
                        <a:rPr lang="en-GB" sz="1100" b="0" i="0" kern="1200" dirty="0" smtClean="0">
                          <a:solidFill>
                            <a:schemeClr val="dk1"/>
                          </a:solidFill>
                          <a:effectLst/>
                          <a:latin typeface="+mn-lt"/>
                          <a:ea typeface="+mn-ea"/>
                          <a:cs typeface="+mn-cs"/>
                        </a:rPr>
                        <a:t>Economic fluctuations can impact HDFC Bank's asset quality and profitability, especially if there is a rise in NPAs during economic downturns</a:t>
                      </a:r>
                      <a:r>
                        <a:rPr lang="en-GB" sz="1800" b="0" i="0" kern="1200" dirty="0" smtClean="0">
                          <a:solidFill>
                            <a:schemeClr val="dk1"/>
                          </a:solidFill>
                          <a:effectLst/>
                          <a:latin typeface="+mn-lt"/>
                          <a:ea typeface="+mn-ea"/>
                          <a:cs typeface="+mn-cs"/>
                        </a:rPr>
                        <a:t>. </a:t>
                      </a:r>
                      <a:r>
                        <a:rPr lang="en-GB" sz="1200" b="0" i="0" kern="1200" dirty="0" smtClean="0">
                          <a:solidFill>
                            <a:schemeClr val="dk1"/>
                          </a:solidFill>
                          <a:effectLst/>
                          <a:latin typeface="+mn-lt"/>
                          <a:ea typeface="+mn-ea"/>
                          <a:cs typeface="+mn-cs"/>
                        </a:rPr>
                        <a:t>Frequent changes in banking regulations and government policies can create uncertainty and affect HDFC Bank's operations.</a:t>
                      </a:r>
                      <a:endParaRPr lang="en-IN" sz="1200" dirty="0"/>
                    </a:p>
                  </a:txBody>
                  <a:tcPr/>
                </a:tc>
              </a:tr>
            </a:tbl>
          </a:graphicData>
        </a:graphic>
      </p:graphicFrame>
    </p:spTree>
    <p:extLst>
      <p:ext uri="{BB962C8B-B14F-4D97-AF65-F5344CB8AC3E}">
        <p14:creationId xmlns:p14="http://schemas.microsoft.com/office/powerpoint/2010/main" val="5063252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361</TotalTime>
  <Words>2120</Words>
  <Application>Microsoft Office PowerPoint</Application>
  <PresentationFormat>On-screen Show (4:3)</PresentationFormat>
  <Paragraphs>268</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Hardcover</vt:lpstr>
      <vt:lpstr>AXIS BANK…</vt:lpstr>
      <vt:lpstr>Introduction of  axis bank</vt:lpstr>
      <vt:lpstr>About company mission &amp; values</vt:lpstr>
      <vt:lpstr>Unique Selling Proposition</vt:lpstr>
      <vt:lpstr>analyze brand tone and identification of axis bank</vt:lpstr>
      <vt:lpstr> smart goals and kpis for axis bank</vt:lpstr>
      <vt:lpstr>Buyer’s /audience’s persona</vt:lpstr>
      <vt:lpstr>Competitor analysis of axis bank</vt:lpstr>
      <vt:lpstr>PowerPoint Presentation</vt:lpstr>
      <vt:lpstr>PowerPoint Presentation</vt:lpstr>
      <vt:lpstr>SEO AUDIT</vt:lpstr>
      <vt:lpstr>PowerPoint Presentation</vt:lpstr>
      <vt:lpstr>PowerPoint Presentation</vt:lpstr>
      <vt:lpstr>PowerPoint Presentation</vt:lpstr>
      <vt:lpstr>Keyword research</vt:lpstr>
      <vt:lpstr>CONTENT IDEA AND GENERATION:</vt:lpstr>
      <vt:lpstr>Content creation and curation</vt:lpstr>
      <vt:lpstr>Poster design</vt:lpstr>
      <vt:lpstr>Instagram Reel </vt:lpstr>
      <vt:lpstr>Team contribution  to  PPT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AXIS BANK…</dc:title>
  <dc:creator>USER</dc:creator>
  <cp:lastModifiedBy>USER</cp:lastModifiedBy>
  <cp:revision>31</cp:revision>
  <dcterms:created xsi:type="dcterms:W3CDTF">2023-10-13T05:07:10Z</dcterms:created>
  <dcterms:modified xsi:type="dcterms:W3CDTF">2023-10-16T09:18:54Z</dcterms:modified>
</cp:coreProperties>
</file>