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9BA23A-01AD-4CB3-8B55-923BCE96A23F}">
  <a:tblStyle styleId="{E79BA23A-01AD-4CB3-8B55-923BCE96A2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ed810651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ed810651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ed810651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ed810651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ed810651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ed810651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ed810651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ed810651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d810651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ed81065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ed810651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ed810651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ed810651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ed810651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ed810651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ed810651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github.com/Anandpatil412/DSC/blob/master/CapstoneProject1/FinalReport/Final%20Report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www.zomato.com/bangalore" TargetMode="External"/><Relationship Id="rId5" Type="http://schemas.openxmlformats.org/officeDocument/2006/relationships/hyperlink" Target="https://github.com/Anandpatil412/DSC/tree/master/CapstoneProject1/DataExtraction(WebZomato)" TargetMode="External"/><Relationship Id="rId6" Type="http://schemas.openxmlformats.org/officeDocument/2006/relationships/hyperlink" Target="https://github.com/Anandpatil412/DSC/tree/master/CapstoneProject1/DataFiles/zomato_extracted_data_cs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github.com/Anandpatil412/DSC/tree/master/CapstoneProject1/DataWrangl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github.com/Anandpatil412/DSC/tree/master/CapstoneProject1/Statistical_Infere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github.com/Anandpatil412/DSC/tree/master/CapstoneProject1/IndepthAna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90525" y="2789125"/>
            <a:ext cx="8383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ZOMATO BANGALORE RESTAURANT INSIGHTS AND PREDICTIVE MODELING FOR RATING.</a:t>
            </a:r>
            <a:endParaRPr b="1" i="1" sz="2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00" y="250225"/>
            <a:ext cx="8733100" cy="21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3612300"/>
            <a:ext cx="1857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25th JULY 2020</a:t>
            </a:r>
            <a:endParaRPr b="1" i="1" sz="1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390525" y="4069500"/>
            <a:ext cx="1857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Detailed Report</a:t>
            </a:r>
            <a:endParaRPr b="1" i="1" sz="1600" u="sng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type="title"/>
          </p:nvPr>
        </p:nvSpPr>
        <p:spPr>
          <a:xfrm>
            <a:off x="443025" y="477425"/>
            <a:ext cx="8169000" cy="45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Feature importance:</a:t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Important features of the XGBoost model,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From the plot we see that features like </a:t>
            </a:r>
            <a:r>
              <a:rPr b="1"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photos_taken, votes, featured_in_count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  <a:r>
              <a:rPr b="1"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approx_cost_for_2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are significant features for predicting “</a:t>
            </a:r>
            <a:r>
              <a:rPr b="1"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Rating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” of a restaurant.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050" y="1535550"/>
            <a:ext cx="3972100" cy="27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latin typeface="Cambria"/>
                <a:ea typeface="Cambria"/>
                <a:cs typeface="Cambria"/>
                <a:sym typeface="Cambria"/>
              </a:rPr>
              <a:t>OVERVIEW</a:t>
            </a:r>
            <a:r>
              <a:rPr b="1" i="1" lang="en" sz="2000">
                <a:latin typeface="Cambria"/>
                <a:ea typeface="Cambria"/>
                <a:cs typeface="Cambria"/>
                <a:sym typeface="Cambria"/>
              </a:rPr>
              <a:t>:</a:t>
            </a:r>
            <a:endParaRPr b="1" i="1"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Zomato is a well known food delivery startup which helps us get food of our choice rolled up at our doorstep just at fingertips.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Zomato has a tie up with most of the restaurants around the world and has rich data of these restaurants and could give us great insights.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Insights and features from this data can help us build a Predictive model to predict ‘Rating’ which plays a very important role in success of a restaurant.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BUSINESS PROBLEM TO SOLVE/GOALS</a:t>
            </a: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b="1" i="1" sz="2000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Gaining important insights and trends from Restaurant data.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Understand what people like the most in a highly rated restaurant, how approx_cost_for_2, neighbourhood, locality, etc are related to ratings for a prospect restaurant.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Understand factors that predict ratings using suitable model.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Setting up Marketing strategies like personalized notifications, discounts etc. can be set up to attract an audience based on insights to get optimal results.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DATA COLLECTION AND WRANGLING</a:t>
            </a:r>
            <a:endParaRPr b="1" i="1" sz="2000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data is scraped from Zomato(</a:t>
            </a:r>
            <a:r>
              <a:rPr lang="en" sz="18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https://www.zomato.com/bangalore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 using the Python package ‘Beautiful soup’ as of Jan 2020.Ref: </a:t>
            </a:r>
            <a:r>
              <a:rPr lang="en" sz="18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Web scraping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Extracted clean data Ref: </a:t>
            </a:r>
            <a:r>
              <a:rPr lang="en" sz="18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data csv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EXPLORATORY DATA ANALYSIS:</a:t>
            </a:r>
            <a:endParaRPr b="1" i="1" sz="2000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Insights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 (Detailed EDA Ref </a:t>
            </a:r>
            <a:r>
              <a:rPr lang="en" sz="18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EDA link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Quick bites and Casual dining are the most common of all restaurant categories.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North Indian and Chinese are the most popular whereas Belgium and Portuguese are some of the rare cuisines.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Sankey road, Lavelle road and Church street have highest average ratings.There is definitely locality playing a part in Restaurant rating.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Exploring </a:t>
            </a: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Correlations</a:t>
            </a: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and Trends:</a:t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50" y="1328750"/>
            <a:ext cx="3737875" cy="24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225" y="1295400"/>
            <a:ext cx="3383776" cy="33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Insights from Correlation and Pairplots: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Photos_taken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are positively correlated with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ratings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votes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and negatively correlated with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approx_cost_for_2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Features like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photos_taken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votes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approx_cost_for_2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featured_in_count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zomato_gold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tend to have positive correlation with restaurant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rating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Discounts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have a negative correlation with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ratings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From the above restaurant_category distribution,we see that a few categories are very popular.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Few localities and restaurant categories have relatively high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approx_cost_for_2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486250" y="477425"/>
            <a:ext cx="8125800" cy="4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FEATURE ENGINEERING</a:t>
            </a: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b="1" i="1" sz="2000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Some of the following feature engineering techniques were performed,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Imputation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Log Transform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Encoding</a:t>
            </a: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Label Encoding, Multilabelbinarizer Encoding, Numerical Encoding, Target Encoding.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STATISTICAL INFERENCES: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Ref </a:t>
            </a:r>
            <a:r>
              <a:rPr lang="en" sz="16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link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 have performed some statistical tests using Bootstrap techniques to verify or have confidence of certain observations seen in Exploratory data analysis.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Null hypothesis test resulted in positive correlation between approx_cost_for_2 and rating.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Null hypothesis test resulted in Zomato Gold have high ratings compared to Non Zomato Gold restaurants.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type="title"/>
          </p:nvPr>
        </p:nvSpPr>
        <p:spPr>
          <a:xfrm>
            <a:off x="486250" y="477425"/>
            <a:ext cx="8147400" cy="4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PREDICTIVE MODELING FOR RATING:</a:t>
            </a: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Ref </a:t>
            </a:r>
            <a:r>
              <a:rPr lang="en" sz="18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link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Referring to the pair plots and correlation matrix, we have selected features which show certain relation with the target variable and we split the data into train and test.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To check linear relationships we tried with Linear Regression and further with decision trees which gave us the following results.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Further hyperparameter tuning using RandomizedSearchCV gave following results,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 summarise that there is a good amount of noise in the data, also we need to include more features/factors and incorporate more data for better learning of the model.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1514375" y="279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{E79BA23A-01AD-4CB3-8B55-923BCE96A23F}</a:tableStyleId>
              </a:tblPr>
              <a:tblGrid>
                <a:gridCol w="3619500"/>
                <a:gridCol w="1793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Linear Regression</a:t>
                      </a:r>
                      <a:endParaRPr b="1" i="1" sz="16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0.565</a:t>
                      </a:r>
                      <a:endParaRPr b="1" sz="16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Random Forest Regressor</a:t>
                      </a:r>
                      <a:endParaRPr b="1" i="1" sz="16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0.602</a:t>
                      </a:r>
                      <a:endParaRPr b="1" sz="16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XGBoost</a:t>
                      </a:r>
                      <a:endParaRPr b="1" i="1" sz="16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0.602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