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347500-1240-4504-9D4B-ABD2C448CDC5}">
  <a:tblStyle styleId="{4F347500-1240-4504-9D4B-ABD2C448C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d81065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d81065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d81065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d81065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d81065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d81065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d81065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d81065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d81065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d81065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d81065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d81065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d81065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d81065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ed81065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ed81065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github.com/Anandpatil412/DSC/blob/master/CapstoneProject1/FinalReport/Final%20Report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zomato.com/bangalore" TargetMode="External"/><Relationship Id="rId5" Type="http://schemas.openxmlformats.org/officeDocument/2006/relationships/hyperlink" Target="https://github.com/Anandpatil412/DSC/tree/master/CapstoneProject1/DataExtraction(WebZomato)" TargetMode="External"/><Relationship Id="rId6" Type="http://schemas.openxmlformats.org/officeDocument/2006/relationships/hyperlink" Target="https://github.com/Anandpatil412/DSC/tree/master/CapstoneProject1/DataFiles/zomato_extracted_data_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CapstoneProject1/DataWrangl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CapstoneProject1/Statistical_Infere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CapstoneProject1/Indepth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2789125"/>
            <a:ext cx="8383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ZOMATO BANGALORE RESTAURANT INSIGHTS AND PREDICTIVE MODELING FOR RATING.</a:t>
            </a:r>
            <a:endParaRPr b="1" i="1" sz="2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0" y="250225"/>
            <a:ext cx="8733100" cy="21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612300"/>
            <a:ext cx="185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25th JULY 2020</a:t>
            </a:r>
            <a:endParaRPr b="1" i="1"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90525" y="4069500"/>
            <a:ext cx="185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Detailed Report</a:t>
            </a:r>
            <a:endParaRPr b="1" i="1" sz="16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443025" y="477425"/>
            <a:ext cx="8169000" cy="4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importance:</a:t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Important features of the XGBoost model,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From the plot we see that features like 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photos_taken, votes, featured_in_count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are significant features for predicting “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” of a restaurant.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050" y="1535550"/>
            <a:ext cx="3972100" cy="27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latin typeface="Cambria"/>
                <a:ea typeface="Cambria"/>
                <a:cs typeface="Cambria"/>
                <a:sym typeface="Cambria"/>
              </a:rPr>
              <a:t>OVERVIEW</a:t>
            </a:r>
            <a:r>
              <a:rPr b="1" i="1" lang="en" sz="2000"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Zomato is a well known food delivery startup which helps us get food of our choice rolled up at our doorstep just at fingertips.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Zomato has a tie up with most of the restaurants around the world and has rich data of these restaurants and could give us great insights.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Insights and features from this data can help us build a Predictive model to predict ‘Rating’ which plays a very important role in success of a restaurant.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BUSINESS PROBLEM TO SOLVE/GOALS</a:t>
            </a: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Gaining important insights and trends from Restaurant data.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Understand what people like the most in a highly rated restaurant, how approx_cost_for_2, neighbourhood, locality, etc are related to ratings for a prospect restaurant.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Understand factors that predict ratings using suitable model.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Setting up Marketing strategies like personalized notifications, discounts etc. can be set up to attract an audience based on insights to get optimal results.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COLLECTION AND WRANGLING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data is scraped from Zomato(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https://www.zomato.com/bangalore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 using the Python package ‘Beautiful soup’ as of Jan 2020.Ref: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Web scraping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Extracted clean data Ref: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data csv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EXPLORATORY DATA ANALYSIS: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Insights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(Detailed EDA Ref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EDA link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Quick bites and Casual dining are the most common of all restaurant categories.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North Indian and Chinese are the most popular whereas Belgium and Portuguese are some of the rare cuisines.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Sankey road,Lavelle road and Church street have highest average ratings.There is definitely locality playing a part in Restaurant rating.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Exploring 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Correlations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and Trends:</a:t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50" y="1328750"/>
            <a:ext cx="3737875" cy="24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225" y="1295400"/>
            <a:ext cx="3383776" cy="3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Insights from Correlation and Pairplots: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are positively correlated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votes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and negatively correlated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Features like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votes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featured_in_count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zomato_gold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tend to have positive correlation with restaurant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Discounts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have a negative correlation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Very few localities have high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From the above restaurant_category distribution,we see that a very few categories are very popular.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Few localities have relatively high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From the above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restaurant_category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distribution,we see that a very few categories are very popular.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Few certain restaurant categories have high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486250" y="477425"/>
            <a:ext cx="8125800" cy="4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ENGINEERING</a:t>
            </a: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Some of the following feature engineering techniques were performed,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Imputation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Log Transform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Encoding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Label Encoding, Multilabelbinarizer Encoding, Numerical Encoding, Target Encoding.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STATISTICAL INFERENCES: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 </a:t>
            </a:r>
            <a:r>
              <a:rPr lang="en" sz="1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have performed some statistical tests using Bootstrap techniques to verify or have confidence of certain observations seen in Exploratory data analysis.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Null hypothesis test resulted in positive correlation between approx_cost_for_2 and rating.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Null hypothesis test resulted in Zomato Gold have high ratings compared to Non Zomato Gold restaurants.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486250" y="477425"/>
            <a:ext cx="8125800" cy="4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PREDICTIVE MODELING FOR RATING: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Referring to the pair plots and correlation matrix, we have selected features which show certain relation with the target variable and we split the data into train and test.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Further hyperparameter tuning using RandomizedSearchCV gave following results,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514375" y="24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{4F347500-1240-4504-9D4B-ABD2C448CDC5}</a:tableStyleId>
              </a:tblPr>
              <a:tblGrid>
                <a:gridCol w="3619500"/>
                <a:gridCol w="179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Linear Regression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0.565</a:t>
                      </a:r>
                      <a:endParaRPr b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 Regressor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0.602</a:t>
                      </a:r>
                      <a:endParaRPr b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XGBoost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