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89" r:id="rId5"/>
    <p:sldId id="259" r:id="rId6"/>
    <p:sldId id="260" r:id="rId7"/>
    <p:sldId id="261" r:id="rId8"/>
    <p:sldId id="262" r:id="rId9"/>
    <p:sldId id="263" r:id="rId10"/>
    <p:sldId id="265" r:id="rId11"/>
    <p:sldId id="264" r:id="rId12"/>
    <p:sldId id="270" r:id="rId13"/>
    <p:sldId id="271" r:id="rId14"/>
    <p:sldId id="276" r:id="rId15"/>
    <p:sldId id="277" r:id="rId16"/>
    <p:sldId id="273" r:id="rId17"/>
    <p:sldId id="274" r:id="rId18"/>
    <p:sldId id="272" r:id="rId19"/>
    <p:sldId id="275" r:id="rId20"/>
    <p:sldId id="278" r:id="rId21"/>
    <p:sldId id="279" r:id="rId22"/>
    <p:sldId id="268" r:id="rId23"/>
    <p:sldId id="280" r:id="rId24"/>
    <p:sldId id="281" r:id="rId25"/>
    <p:sldId id="282"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9EF7CD-99E2-4746-8D5B-D4D0A9F783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18BC0-C225-4343-85A0-A72303EC9264}"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A9EF7CD-99E2-4746-8D5B-D4D0A9F783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18BC0-C225-4343-85A0-A72303EC9264}"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A9EF7CD-99E2-4746-8D5B-D4D0A9F783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18BC0-C225-4343-85A0-A72303EC9264}"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A9EF7CD-99E2-4746-8D5B-D4D0A9F783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18BC0-C225-4343-85A0-A72303EC9264}"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A9EF7CD-99E2-4746-8D5B-D4D0A9F783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18BC0-C225-4343-85A0-A72303EC9264}"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A9EF7CD-99E2-4746-8D5B-D4D0A9F783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18BC0-C225-4343-85A0-A72303EC9264}"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A9EF7CD-99E2-4746-8D5B-D4D0A9F783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18BC0-C225-4343-85A0-A72303EC9264}"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A9EF7CD-99E2-4746-8D5B-D4D0A9F783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18BC0-C225-4343-85A0-A72303EC9264}"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A9EF7CD-99E2-4746-8D5B-D4D0A9F783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18BC0-C225-4343-85A0-A72303EC9264}"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A9EF7CD-99E2-4746-8D5B-D4D0A9F783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18BC0-C225-4343-85A0-A72303EC9264}"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AA9EF7CD-99E2-4746-8D5B-D4D0A9F783D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18BC0-C225-4343-85A0-A72303EC9264}"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AA9EF7CD-99E2-4746-8D5B-D4D0A9F783D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918BC0-C225-4343-85A0-A72303EC9264}"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9EF7CD-99E2-4746-8D5B-D4D0A9F783D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918BC0-C225-4343-85A0-A72303EC9264}"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9EF7CD-99E2-4746-8D5B-D4D0A9F783D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918BC0-C225-4343-85A0-A72303EC9264}"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AA9EF7CD-99E2-4746-8D5B-D4D0A9F783D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18BC0-C225-4343-85A0-A72303EC9264}"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18BC0-C225-4343-85A0-A72303EC9264}" type="slidenum">
              <a:rPr lang="en-IN" smtClean="0"/>
            </a:fld>
            <a:endParaRPr lang="en-IN"/>
          </a:p>
        </p:txBody>
      </p:sp>
      <p:sp>
        <p:nvSpPr>
          <p:cNvPr id="5" name="Date Placeholder 4"/>
          <p:cNvSpPr>
            <a:spLocks noGrp="1"/>
          </p:cNvSpPr>
          <p:nvPr>
            <p:ph type="dt" sz="half" idx="10"/>
          </p:nvPr>
        </p:nvSpPr>
        <p:spPr/>
        <p:txBody>
          <a:bodyPr/>
          <a:lstStyle/>
          <a:p>
            <a:fld id="{AA9EF7CD-99E2-4746-8D5B-D4D0A9F783D9}" type="datetimeFigureOut">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9EF7CD-99E2-4746-8D5B-D4D0A9F783D9}"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918BC0-C225-4343-85A0-A72303EC9264}"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270" y="2383915"/>
            <a:ext cx="9452085" cy="2032194"/>
          </a:xfrm>
        </p:spPr>
        <p:txBody>
          <a:bodyPr>
            <a:normAutofit fontScale="90000"/>
          </a:bodyPr>
          <a:lstStyle/>
          <a:p>
            <a:pPr algn="ctr"/>
            <a:r>
              <a:rPr lang="en-IN" sz="4400" dirty="0"/>
              <a:t>AUTOMATIC DETECTION OF GENETIC DISEASES IN PEDIATRIC AGE USING PUPILLOMETRY</a:t>
            </a:r>
            <a:endParaRPr lang="en-IN" sz="4200" dirty="0"/>
          </a:p>
        </p:txBody>
      </p:sp>
      <p:sp>
        <p:nvSpPr>
          <p:cNvPr id="6" name="Rectangle 5"/>
          <p:cNvSpPr/>
          <p:nvPr/>
        </p:nvSpPr>
        <p:spPr>
          <a:xfrm>
            <a:off x="1630208" y="1777590"/>
            <a:ext cx="8407791" cy="461665"/>
          </a:xfrm>
          <a:prstGeom prst="rect">
            <a:avLst/>
          </a:prstGeom>
          <a:noFill/>
        </p:spPr>
        <p:txBody>
          <a:bodyPr wrap="squar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Department of Computer Science And Engineering</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rot="21437266">
            <a:off x="2461994" y="6816217"/>
            <a:ext cx="55195" cy="45719"/>
          </a:xfrm>
          <a:prstGeom prst="rect">
            <a:avLst/>
          </a:prstGeom>
          <a:noFill/>
        </p:spPr>
        <p:txBody>
          <a:bodyPr wrap="square" rtlCol="0">
            <a:spAutoFit/>
          </a:bodyPr>
          <a:lstStyle/>
          <a:p>
            <a:endParaRPr lang="en-IN" dirty="0"/>
          </a:p>
        </p:txBody>
      </p:sp>
      <p:sp>
        <p:nvSpPr>
          <p:cNvPr id="12" name="TextBox 11"/>
          <p:cNvSpPr txBox="1"/>
          <p:nvPr/>
        </p:nvSpPr>
        <p:spPr>
          <a:xfrm>
            <a:off x="1024341" y="5048809"/>
            <a:ext cx="1761854" cy="369332"/>
          </a:xfrm>
          <a:prstGeom prst="rect">
            <a:avLst/>
          </a:prstGeom>
          <a:noFill/>
        </p:spPr>
        <p:txBody>
          <a:bodyPr wrap="square" rtlCol="0">
            <a:spAutoFit/>
          </a:bodyPr>
          <a:lstStyle/>
          <a:p>
            <a:r>
              <a:rPr lang="en-IN" dirty="0" smtClean="0"/>
              <a:t>BATCH NO: 18</a:t>
            </a:r>
            <a:endParaRPr lang="en-IN" dirty="0"/>
          </a:p>
        </p:txBody>
      </p:sp>
      <p:sp>
        <p:nvSpPr>
          <p:cNvPr id="13" name="TextBox 12"/>
          <p:cNvSpPr txBox="1"/>
          <p:nvPr/>
        </p:nvSpPr>
        <p:spPr>
          <a:xfrm>
            <a:off x="927563" y="5418141"/>
            <a:ext cx="3295233" cy="923330"/>
          </a:xfrm>
          <a:prstGeom prst="rect">
            <a:avLst/>
          </a:prstGeom>
          <a:noFill/>
        </p:spPr>
        <p:txBody>
          <a:bodyPr wrap="square" rtlCol="0">
            <a:spAutoFit/>
          </a:bodyPr>
          <a:lstStyle/>
          <a:p>
            <a:r>
              <a:rPr lang="en-IN" dirty="0" smtClean="0"/>
              <a:t> Project Guide:</a:t>
            </a:r>
            <a:endParaRPr lang="en-IN" dirty="0" smtClean="0"/>
          </a:p>
          <a:p>
            <a:r>
              <a:rPr lang="en-IN" dirty="0" smtClean="0"/>
              <a:t> G. VIJAY KUMAR</a:t>
            </a:r>
            <a:endParaRPr lang="en-IN" dirty="0" smtClean="0"/>
          </a:p>
          <a:p>
            <a:r>
              <a:rPr lang="en-IN" dirty="0" smtClean="0"/>
              <a:t>(Assistant Professor)</a:t>
            </a:r>
            <a:endParaRPr lang="en-IN" dirty="0"/>
          </a:p>
        </p:txBody>
      </p:sp>
      <p:pic>
        <p:nvPicPr>
          <p:cNvPr id="11" name="Picture 6" descr="CMRGI Logo New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6171" y="291657"/>
            <a:ext cx="1625600" cy="1133475"/>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886" y="301181"/>
            <a:ext cx="1658938" cy="11144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18240" y="144616"/>
            <a:ext cx="6415771" cy="2000548"/>
          </a:xfrm>
          <a:prstGeom prst="rect">
            <a:avLst/>
          </a:prstGeom>
        </p:spPr>
        <p:txBody>
          <a:bodyPr wrap="square">
            <a:spAutoFit/>
          </a:bodyPr>
          <a:lstStyle/>
          <a:p>
            <a:pPr lvl="0" eaLnBrk="0" fontAlgn="base" hangingPunct="0">
              <a:spcBef>
                <a:spcPct val="0"/>
              </a:spcBef>
              <a:spcAft>
                <a:spcPct val="0"/>
              </a:spcAft>
              <a:tabLst>
                <a:tab pos="3976370" algn="l"/>
              </a:tabLst>
            </a:pPr>
            <a:r>
              <a:rPr lang="en-US" altLang="en-US" sz="3200" b="1" dirty="0">
                <a:latin typeface="Times New Roman" panose="02020603050405020304" pitchFamily="18" charset="0"/>
                <a:ea typeface="Calibri" panose="020F0502020204030204" pitchFamily="34" charset="0"/>
                <a:cs typeface="Times New Roman" panose="02020603050405020304" pitchFamily="18" charset="0"/>
              </a:rPr>
              <a:t>CMR TECHNICAL CAMPUS</a:t>
            </a:r>
            <a:endParaRPr lang="en-US" altLang="en-US" sz="3200" dirty="0"/>
          </a:p>
          <a:p>
            <a:pPr lvl="0" eaLnBrk="0" fontAlgn="base" hangingPunct="0">
              <a:spcBef>
                <a:spcPct val="0"/>
              </a:spcBef>
              <a:spcAft>
                <a:spcPct val="0"/>
              </a:spcAft>
              <a:tabLst>
                <a:tab pos="3976370" algn="l"/>
              </a:tabLst>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UGC AUTONOMOUS</a:t>
            </a:r>
            <a:endParaRPr lang="en-US" altLang="en-US" sz="1000" dirty="0"/>
          </a:p>
          <a:p>
            <a:pPr lvl="0" eaLnBrk="0" fontAlgn="base" hangingPunct="0">
              <a:spcBef>
                <a:spcPct val="0"/>
              </a:spcBef>
              <a:spcAft>
                <a:spcPct val="0"/>
              </a:spcAft>
              <a:tabLst>
                <a:tab pos="3976370" algn="l"/>
              </a:tabLst>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Accredited by NBA &amp; NAAC with </a:t>
            </a:r>
            <a:r>
              <a:rPr lang="en-US" altLang="en-US" b="1" dirty="0">
                <a:latin typeface="Calibri" panose="020F0502020204030204" pitchFamily="34" charset="0"/>
                <a:ea typeface="Calibri" panose="020F0502020204030204" pitchFamily="34" charset="0"/>
                <a:cs typeface="Times New Roman" panose="02020603050405020304" pitchFamily="18" charset="0"/>
              </a:rPr>
              <a: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A</a:t>
            </a:r>
            <a:r>
              <a:rPr lang="en-US" altLang="en-US" b="1" dirty="0">
                <a:latin typeface="Calibri" panose="020F0502020204030204" pitchFamily="34" charset="0"/>
                <a:ea typeface="Calibri" panose="020F0502020204030204" pitchFamily="34" charset="0"/>
                <a:cs typeface="Times New Roman" panose="02020603050405020304" pitchFamily="18" charset="0"/>
              </a:rPr>
              <a: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Grade</a:t>
            </a:r>
            <a:endParaRPr lang="en-US" altLang="en-US" sz="1000" dirty="0"/>
          </a:p>
          <a:p>
            <a:pPr lvl="0" eaLnBrk="0" fontAlgn="base" hangingPunct="0">
              <a:spcBef>
                <a:spcPct val="0"/>
              </a:spcBef>
              <a:spcAft>
                <a:spcPct val="0"/>
              </a:spcAft>
              <a:tabLst>
                <a:tab pos="3976370" algn="l"/>
              </a:tabLst>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Approved by AICTE, New Delhi and JNTU, Hyderabad</a:t>
            </a:r>
            <a:endParaRPr lang="en-US" altLang="en-US" sz="1000" dirty="0"/>
          </a:p>
          <a:p>
            <a:pPr eaLnBrk="0" fontAlgn="base" hangingPunct="0">
              <a:spcBef>
                <a:spcPct val="0"/>
              </a:spcBef>
              <a:spcAft>
                <a:spcPct val="0"/>
              </a:spcAft>
              <a:tabLst>
                <a:tab pos="3976370" algn="l"/>
              </a:tabLst>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Kandlakoya, Medchal Road, Hyderabad- 501 401, Telangana</a:t>
            </a:r>
            <a:endParaRPr lang="en-US" altLang="en-US" sz="1400" dirty="0">
              <a:latin typeface="Arial" panose="020B0604020202020204" pitchFamily="34" charset="0"/>
            </a:endParaRPr>
          </a:p>
          <a:p>
            <a:pPr lvl="0" eaLnBrk="0" fontAlgn="base" hangingPunct="0">
              <a:spcBef>
                <a:spcPct val="0"/>
              </a:spcBef>
              <a:spcAft>
                <a:spcPct val="0"/>
              </a:spcAft>
              <a:tabLst>
                <a:tab pos="3976370" algn="l"/>
              </a:tabLst>
            </a:pPr>
            <a:endParaRPr lang="en-US" altLang="en-US" sz="2400" dirty="0">
              <a:latin typeface="Arial" panose="020B0604020202020204" pitchFamily="34" charset="0"/>
            </a:endParaRPr>
          </a:p>
        </p:txBody>
      </p:sp>
      <p:cxnSp>
        <p:nvCxnSpPr>
          <p:cNvPr id="16" name="Straight Connector 15"/>
          <p:cNvCxnSpPr/>
          <p:nvPr/>
        </p:nvCxnSpPr>
        <p:spPr>
          <a:xfrm>
            <a:off x="0" y="1751214"/>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025661" y="5048809"/>
            <a:ext cx="4229100" cy="1754326"/>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Presented by</a:t>
            </a:r>
            <a:r>
              <a:rPr lang="en-US" dirty="0" smtClean="0">
                <a:ln w="0"/>
                <a:effectLst>
                  <a:outerShdw blurRad="38100" dist="19050" dir="2700000" algn="tl" rotWithShape="0">
                    <a:schemeClr val="dk1">
                      <a:alpha val="40000"/>
                    </a:schemeClr>
                  </a:outerShdw>
                </a:effectLst>
              </a:rPr>
              <a:t>:</a:t>
            </a:r>
            <a:endParaRPr lang="en-US" dirty="0" smtClean="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207R1A0574 D.ANAND </a:t>
            </a:r>
            <a:r>
              <a:rPr lang="en-US" dirty="0" smtClean="0">
                <a:ln w="0"/>
                <a:effectLst>
                  <a:outerShdw blurRad="38100" dist="19050" dir="2700000" algn="tl" rotWithShape="0">
                    <a:schemeClr val="dk1">
                      <a:alpha val="40000"/>
                    </a:schemeClr>
                  </a:outerShdw>
                </a:effectLst>
              </a:rPr>
              <a:t>PAUL</a:t>
            </a:r>
            <a:endParaRPr lang="en-US" dirty="0" smtClean="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207R1A0594 M. ASHRITHA </a:t>
            </a:r>
            <a:endParaRPr lang="en-US" dirty="0" smtClean="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217R5A0507 MD.AZARRUDDIN</a:t>
            </a:r>
            <a:endParaRPr lang="en-US" dirty="0">
              <a:ln w="0"/>
              <a:effectLst>
                <a:outerShdw blurRad="38100" dist="19050" dir="2700000" algn="tl" rotWithShape="0">
                  <a:schemeClr val="dk1">
                    <a:alpha val="40000"/>
                  </a:schemeClr>
                </a:outerShdw>
              </a:effectLst>
            </a:endParaRPr>
          </a:p>
          <a:p>
            <a:endParaRPr lang="en-US" dirty="0">
              <a:ln w="0"/>
              <a:effectLst>
                <a:outerShdw blurRad="38100" dist="19050" dir="2700000" algn="tl" rotWithShape="0">
                  <a:schemeClr val="dk1">
                    <a:alpha val="40000"/>
                  </a:schemeClr>
                </a:outerShdw>
              </a:effectLst>
            </a:endParaRPr>
          </a:p>
          <a:p>
            <a:endParaRPr lang="en-US" dirty="0">
              <a:ln w="0"/>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mph" presetSubtype="0" fill="hold" grpId="1" nodeType="withEffect">
                                  <p:stCondLst>
                                    <p:cond delay="0"/>
                                  </p:stCondLst>
                                  <p:iterate type="lt">
                                    <p:tmPct val="0"/>
                                  </p:iterate>
                                  <p:childTnLst>
                                    <p:animEffect transition="out" filter="fade">
                                      <p:cBhvr>
                                        <p:cTn id="9" dur="500" tmFilter="0, 0; .2, .5; .8, .5; 1, 0"/>
                                        <p:tgtEl>
                                          <p:spTgt spid="2"/>
                                        </p:tgtEl>
                                      </p:cBhvr>
                                    </p:animEffect>
                                    <p:animScale>
                                      <p:cBhvr>
                                        <p:cTn id="10" dur="250" autoRev="1" fill="hold"/>
                                        <p:tgtEl>
                                          <p:spTgt spid="2"/>
                                        </p:tgtEl>
                                      </p:cBhvr>
                                      <p:by x="105000" y="105000"/>
                                    </p:animScale>
                                  </p:childTnLst>
                                </p:cTn>
                              </p:par>
                              <p:par>
                                <p:cTn id="11" presetID="15" presetClass="emph" presetSubtype="0" grpId="2" nodeType="withEffect">
                                  <p:stCondLst>
                                    <p:cond delay="0"/>
                                  </p:stCondLst>
                                  <p:iterate type="lt">
                                    <p:tmAbs val="25"/>
                                  </p:iterate>
                                  <p:childTnLst>
                                    <p:set>
                                      <p:cBhvr override="childStyle">
                                        <p:cTn id="12"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045699"/>
            <a:ext cx="8596668" cy="797169"/>
          </a:xfrm>
        </p:spPr>
        <p:txBody>
          <a:bodyPr/>
          <a:lstStyle/>
          <a:p>
            <a:r>
              <a:rPr lang="en-IN" dirty="0" smtClean="0"/>
              <a:t>SYSTEM REQUIREMENTS:</a:t>
            </a:r>
            <a:endParaRPr lang="en-IN" dirty="0"/>
          </a:p>
        </p:txBody>
      </p:sp>
      <p:sp>
        <p:nvSpPr>
          <p:cNvPr id="3" name="Content Placeholder 2"/>
          <p:cNvSpPr>
            <a:spLocks noGrp="1"/>
          </p:cNvSpPr>
          <p:nvPr>
            <p:ph idx="1"/>
          </p:nvPr>
        </p:nvSpPr>
        <p:spPr/>
        <p:txBody>
          <a:bodyPr/>
          <a:lstStyle/>
          <a:p>
            <a:pPr marL="0" indent="0">
              <a:buNone/>
            </a:pPr>
            <a:r>
              <a:rPr lang="en-IN" sz="2000" dirty="0" smtClean="0">
                <a:latin typeface="+mj-lt"/>
              </a:rPr>
              <a:t>HARDWARE REQUIREMENTS:</a:t>
            </a:r>
            <a:endParaRPr lang="en-IN" sz="2000" dirty="0" smtClean="0">
              <a:latin typeface="+mj-lt"/>
            </a:endParaRPr>
          </a:p>
          <a:p>
            <a:pPr lvl="0"/>
            <a:r>
              <a:rPr lang="en-GB" sz="2000" dirty="0">
                <a:latin typeface="+mj-lt"/>
              </a:rPr>
              <a:t>System		</a:t>
            </a:r>
            <a:r>
              <a:rPr lang="en-GB" sz="2000" dirty="0" smtClean="0">
                <a:latin typeface="+mj-lt"/>
              </a:rPr>
              <a:t>: </a:t>
            </a:r>
            <a:r>
              <a:rPr lang="en-GB" sz="2000" dirty="0">
                <a:latin typeface="+mj-lt"/>
              </a:rPr>
              <a:t>MINIMUM </a:t>
            </a:r>
            <a:r>
              <a:rPr lang="en-GB" sz="2000" dirty="0" smtClean="0">
                <a:latin typeface="+mj-lt"/>
              </a:rPr>
              <a:t>i5.</a:t>
            </a:r>
            <a:endParaRPr lang="en-IN" sz="2000" dirty="0">
              <a:latin typeface="+mj-lt"/>
            </a:endParaRPr>
          </a:p>
          <a:p>
            <a:pPr lvl="0"/>
            <a:r>
              <a:rPr lang="en-GB" sz="2000" dirty="0">
                <a:latin typeface="+mj-lt"/>
              </a:rPr>
              <a:t>Hard Disk     </a:t>
            </a:r>
            <a:r>
              <a:rPr lang="en-GB" sz="2000" dirty="0" smtClean="0">
                <a:latin typeface="+mj-lt"/>
              </a:rPr>
              <a:t>: </a:t>
            </a:r>
            <a:r>
              <a:rPr lang="en-GB" sz="2000" dirty="0">
                <a:latin typeface="+mj-lt"/>
              </a:rPr>
              <a:t>40 GB.</a:t>
            </a:r>
            <a:endParaRPr lang="en-IN" sz="2000" dirty="0">
              <a:latin typeface="+mj-lt"/>
            </a:endParaRPr>
          </a:p>
          <a:p>
            <a:pPr lvl="0"/>
            <a:r>
              <a:rPr lang="en-GB" sz="2000" dirty="0">
                <a:latin typeface="+mj-lt"/>
              </a:rPr>
              <a:t>Ram			: </a:t>
            </a:r>
            <a:r>
              <a:rPr lang="en-GB" sz="2000" dirty="0" smtClean="0">
                <a:latin typeface="+mj-lt"/>
              </a:rPr>
              <a:t>8 </a:t>
            </a:r>
            <a:r>
              <a:rPr lang="en-GB" sz="2000" dirty="0">
                <a:latin typeface="+mj-lt"/>
              </a:rPr>
              <a:t>GB</a:t>
            </a:r>
            <a:r>
              <a:rPr lang="en-GB" sz="2000" dirty="0" smtClean="0">
                <a:latin typeface="+mj-lt"/>
              </a:rPr>
              <a:t>.</a:t>
            </a:r>
            <a:endParaRPr lang="en-IN" sz="2000" dirty="0">
              <a:latin typeface="+mj-lt"/>
            </a:endParaRPr>
          </a:p>
          <a:p>
            <a:pPr marL="0" indent="0">
              <a:buNone/>
            </a:pPr>
            <a:r>
              <a:rPr lang="en-IN" sz="2000" dirty="0" smtClean="0">
                <a:latin typeface="+mj-lt"/>
              </a:rPr>
              <a:t>SOFTWARE REQUIREMENTS:</a:t>
            </a:r>
            <a:endParaRPr lang="en-IN" sz="2000" dirty="0">
              <a:latin typeface="+mj-lt"/>
            </a:endParaRPr>
          </a:p>
          <a:p>
            <a:pPr lvl="0"/>
            <a:r>
              <a:rPr lang="en-US" sz="2000" dirty="0">
                <a:latin typeface="+mj-lt"/>
              </a:rPr>
              <a:t>Operating System</a:t>
            </a:r>
            <a:r>
              <a:rPr lang="en-US" sz="2000" b="1" dirty="0">
                <a:latin typeface="+mj-lt"/>
              </a:rPr>
              <a:t>: </a:t>
            </a:r>
            <a:r>
              <a:rPr lang="en-US" sz="2000" dirty="0">
                <a:latin typeface="+mj-lt"/>
              </a:rPr>
              <a:t>Windows </a:t>
            </a:r>
            <a:r>
              <a:rPr lang="en-US" sz="2000" dirty="0" smtClean="0">
                <a:latin typeface="+mj-lt"/>
              </a:rPr>
              <a:t>8 or above</a:t>
            </a:r>
            <a:endParaRPr lang="en-IN" sz="2000" dirty="0">
              <a:latin typeface="+mj-lt"/>
            </a:endParaRPr>
          </a:p>
          <a:p>
            <a:pPr lvl="0"/>
            <a:r>
              <a:rPr lang="en-US" sz="2000" dirty="0">
                <a:latin typeface="+mj-lt"/>
              </a:rPr>
              <a:t>Coding Language:  Python 3.7 </a:t>
            </a:r>
            <a:endParaRPr lang="en-IN" sz="2000" dirty="0">
              <a:latin typeface="+mj-lt"/>
            </a:endParaRPr>
          </a:p>
          <a:p>
            <a:endParaRPr lang="en-IN"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710" y="609600"/>
            <a:ext cx="8596668" cy="1320800"/>
          </a:xfrm>
        </p:spPr>
        <p:txBody>
          <a:bodyPr/>
          <a:lstStyle/>
          <a:p>
            <a:r>
              <a:rPr lang="en-IN" dirty="0" smtClean="0"/>
              <a:t>Novelty of Project:</a:t>
            </a:r>
            <a:endParaRPr lang="en-IN" dirty="0"/>
          </a:p>
        </p:txBody>
      </p:sp>
      <p:sp>
        <p:nvSpPr>
          <p:cNvPr id="3" name="Content Placeholder 2"/>
          <p:cNvSpPr>
            <a:spLocks noGrp="1"/>
          </p:cNvSpPr>
          <p:nvPr>
            <p:ph idx="1"/>
          </p:nvPr>
        </p:nvSpPr>
        <p:spPr>
          <a:xfrm>
            <a:off x="633374" y="1852864"/>
            <a:ext cx="8596668" cy="3880773"/>
          </a:xfrm>
        </p:spPr>
        <p:txBody>
          <a:bodyPr>
            <a:normAutofit/>
          </a:bodyPr>
          <a:lstStyle/>
          <a:p>
            <a:pPr algn="just"/>
            <a:r>
              <a:rPr lang="en-US" sz="2000" dirty="0"/>
              <a:t>The proposed system is the first to apply machine learning to pupillometric data in order to diagnose a genetic disease in pediatric age.</a:t>
            </a:r>
            <a:endParaRPr lang="en-US" sz="2000" dirty="0"/>
          </a:p>
          <a:p>
            <a:pPr algn="just"/>
            <a:r>
              <a:rPr lang="en-US" sz="2000" dirty="0"/>
              <a:t>The system combines hardware and software, using a dedicated medical equipment (pupillometer) and a custom machine learning decision support system.</a:t>
            </a:r>
            <a:endParaRPr lang="en-US" sz="2000" dirty="0"/>
          </a:p>
          <a:p>
            <a:pPr algn="just"/>
            <a:r>
              <a:rPr lang="en-US" sz="2000" dirty="0"/>
              <a:t>The system achieves high accuracy, sensitivity, and specificity in diagnosing retinitis pigmentosa in pediatric patients</a:t>
            </a:r>
            <a:r>
              <a:rPr lang="en-US" sz="2000" dirty="0" smtClean="0"/>
              <a:t>.</a:t>
            </a:r>
            <a:endParaRPr lang="en-US"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of the Project</a:t>
            </a:r>
            <a:endParaRPr lang="en-IN" dirty="0"/>
          </a:p>
        </p:txBody>
      </p:sp>
      <p:pic>
        <p:nvPicPr>
          <p:cNvPr id="4" name="Content Placeholder 3"/>
          <p:cNvPicPr>
            <a:picLocks noGrp="1" noChangeAspect="1"/>
          </p:cNvPicPr>
          <p:nvPr>
            <p:ph idx="1"/>
          </p:nvPr>
        </p:nvPicPr>
        <p:blipFill>
          <a:blip r:embed="rId1"/>
          <a:stretch>
            <a:fillRect/>
          </a:stretch>
        </p:blipFill>
        <p:spPr>
          <a:xfrm>
            <a:off x="211016" y="2081858"/>
            <a:ext cx="6119446" cy="3873934"/>
          </a:xfrm>
          <a:prstGeom prst="rect">
            <a:avLst/>
          </a:prstGeom>
        </p:spPr>
      </p:pic>
      <p:pic>
        <p:nvPicPr>
          <p:cNvPr id="5" name="Picture 4"/>
          <p:cNvPicPr>
            <a:picLocks noChangeAspect="1"/>
          </p:cNvPicPr>
          <p:nvPr/>
        </p:nvPicPr>
        <p:blipFill>
          <a:blip r:embed="rId2"/>
          <a:stretch>
            <a:fillRect/>
          </a:stretch>
        </p:blipFill>
        <p:spPr>
          <a:xfrm>
            <a:off x="6785471" y="1540136"/>
            <a:ext cx="4037861" cy="515080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888" y="222743"/>
            <a:ext cx="8596668" cy="726826"/>
          </a:xfrm>
        </p:spPr>
        <p:txBody>
          <a:bodyPr/>
          <a:lstStyle/>
          <a:p>
            <a:r>
              <a:rPr lang="en-IN" dirty="0" smtClean="0"/>
              <a:t>MODULES</a:t>
            </a:r>
            <a:endParaRPr lang="en-IN" dirty="0"/>
          </a:p>
        </p:txBody>
      </p:sp>
      <p:sp>
        <p:nvSpPr>
          <p:cNvPr id="3" name="Content Placeholder 2"/>
          <p:cNvSpPr>
            <a:spLocks noGrp="1"/>
          </p:cNvSpPr>
          <p:nvPr>
            <p:ph idx="1"/>
          </p:nvPr>
        </p:nvSpPr>
        <p:spPr>
          <a:xfrm>
            <a:off x="941099" y="1272566"/>
            <a:ext cx="8596668" cy="4512772"/>
          </a:xfrm>
        </p:spPr>
        <p:txBody>
          <a:bodyPr>
            <a:normAutofit/>
          </a:bodyPr>
          <a:lstStyle/>
          <a:p>
            <a:r>
              <a:rPr lang="en-IN" sz="2800" dirty="0"/>
              <a:t>Pupil Data </a:t>
            </a:r>
            <a:r>
              <a:rPr lang="en-IN" sz="2800" dirty="0" smtClean="0"/>
              <a:t>Capture</a:t>
            </a:r>
            <a:endParaRPr lang="en-IN" sz="2800" dirty="0" smtClean="0"/>
          </a:p>
          <a:p>
            <a:r>
              <a:rPr lang="en-IN" sz="2800" dirty="0" smtClean="0"/>
              <a:t>Preprocessing</a:t>
            </a:r>
            <a:endParaRPr lang="en-IN" sz="2800" dirty="0" smtClean="0"/>
          </a:p>
          <a:p>
            <a:r>
              <a:rPr lang="en-IN" sz="2800" dirty="0"/>
              <a:t>Feature </a:t>
            </a:r>
            <a:r>
              <a:rPr lang="en-IN" sz="2800" dirty="0" smtClean="0"/>
              <a:t>Extraction</a:t>
            </a:r>
            <a:endParaRPr lang="en-IN" sz="2800" dirty="0" smtClean="0"/>
          </a:p>
          <a:p>
            <a:r>
              <a:rPr lang="en-IN" sz="2800" dirty="0" smtClean="0"/>
              <a:t>Analysis</a:t>
            </a:r>
            <a:endParaRPr lang="en-IN" sz="2800" dirty="0" smtClean="0"/>
          </a:p>
          <a:p>
            <a:r>
              <a:rPr lang="en-IN" sz="2800" dirty="0"/>
              <a:t>Genetic Disease </a:t>
            </a:r>
            <a:r>
              <a:rPr lang="en-IN" sz="2800" dirty="0" smtClean="0"/>
              <a:t>Detection</a:t>
            </a:r>
            <a:endParaRPr lang="en-IN" sz="2800" dirty="0" smtClean="0"/>
          </a:p>
          <a:p>
            <a:r>
              <a:rPr lang="en-IN" sz="2800" dirty="0"/>
              <a:t>Reporting</a:t>
            </a:r>
            <a:endParaRPr lang="en-IN" sz="2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408" y="474784"/>
            <a:ext cx="8596668" cy="5803970"/>
          </a:xfrm>
        </p:spPr>
        <p:txBody>
          <a:bodyPr>
            <a:normAutofit fontScale="92500" lnSpcReduction="10000"/>
          </a:bodyPr>
          <a:lstStyle/>
          <a:p>
            <a:pPr algn="just"/>
            <a:r>
              <a:rPr lang="en-US" dirty="0">
                <a:solidFill>
                  <a:srgbClr val="FF0000"/>
                </a:solidFill>
              </a:rPr>
              <a:t>Pupil Data Capture</a:t>
            </a:r>
            <a:r>
              <a:rPr lang="en-US" dirty="0"/>
              <a:t>: This module involves the collection of pupillometric data from pediatric patients using specialized equipment, such as a pupillometer, to measure the </a:t>
            </a:r>
            <a:r>
              <a:rPr lang="en-US" dirty="0" smtClean="0"/>
              <a:t>changes </a:t>
            </a:r>
            <a:r>
              <a:rPr lang="en-US" dirty="0"/>
              <a:t>in pupil size and dynamics</a:t>
            </a:r>
            <a:r>
              <a:rPr lang="en-US" dirty="0" smtClean="0"/>
              <a:t>.</a:t>
            </a:r>
            <a:endParaRPr lang="en-US" dirty="0" smtClean="0"/>
          </a:p>
          <a:p>
            <a:pPr algn="just"/>
            <a:r>
              <a:rPr lang="en-US" dirty="0">
                <a:solidFill>
                  <a:srgbClr val="FF0000"/>
                </a:solidFill>
              </a:rPr>
              <a:t>Preprocessing</a:t>
            </a:r>
            <a:r>
              <a:rPr lang="en-US" dirty="0"/>
              <a:t>: The captured pupillometric data undergoes preprocessing steps to enhance the quality of the data and remove any noise or artifacts that could affect the analysis</a:t>
            </a:r>
            <a:r>
              <a:rPr lang="en-US" dirty="0" smtClean="0"/>
              <a:t>.</a:t>
            </a:r>
            <a:endParaRPr lang="en-US" dirty="0" smtClean="0"/>
          </a:p>
          <a:p>
            <a:pPr algn="just"/>
            <a:r>
              <a:rPr lang="en-US" dirty="0">
                <a:solidFill>
                  <a:srgbClr val="FF0000"/>
                </a:solidFill>
              </a:rPr>
              <a:t>Feature Extraction</a:t>
            </a:r>
            <a:r>
              <a:rPr lang="en-US" dirty="0"/>
              <a:t>: This module involves extracting relevant features from the preprocessed pupillometric data. These features could include metrics related to the amplitude, latency, constriction velocity, or dilation velocity of the pupil response</a:t>
            </a:r>
            <a:r>
              <a:rPr lang="en-US" dirty="0" smtClean="0"/>
              <a:t>.</a:t>
            </a:r>
            <a:endParaRPr lang="en-US" dirty="0" smtClean="0"/>
          </a:p>
          <a:p>
            <a:pPr algn="just"/>
            <a:r>
              <a:rPr lang="en-US" dirty="0">
                <a:solidFill>
                  <a:srgbClr val="FF0000"/>
                </a:solidFill>
              </a:rPr>
              <a:t>Analysis</a:t>
            </a:r>
            <a:r>
              <a:rPr lang="en-US" dirty="0"/>
              <a:t>: In this module, the extracted features are analyzed using various techniques and algorithms to identify patterns or abnormalities associated with genetic diseases. Machine learning algorithms, such as Support Vector Machines (SVMs), can be used for classification based on the extracted features</a:t>
            </a:r>
            <a:r>
              <a:rPr lang="en-US" dirty="0" smtClean="0"/>
              <a:t>.</a:t>
            </a:r>
            <a:endParaRPr lang="en-US" dirty="0" smtClean="0"/>
          </a:p>
          <a:p>
            <a:pPr algn="just"/>
            <a:r>
              <a:rPr lang="en-US" dirty="0">
                <a:solidFill>
                  <a:srgbClr val="FF0000"/>
                </a:solidFill>
              </a:rPr>
              <a:t>Genetic Disease Detection</a:t>
            </a:r>
            <a:r>
              <a:rPr lang="en-US" dirty="0"/>
              <a:t>: The analyzed pupillometric features are compared to known patterns or reference data related to genetic diseases. This module aims to automatically detect the presence of genetic diseases based on the identified patterns or abnormalities in the pupillometric data</a:t>
            </a:r>
            <a:r>
              <a:rPr lang="en-US" dirty="0" smtClean="0"/>
              <a:t>.</a:t>
            </a:r>
            <a:endParaRPr lang="en-US" dirty="0" smtClean="0"/>
          </a:p>
          <a:p>
            <a:pPr algn="just"/>
            <a:r>
              <a:rPr lang="en-US" dirty="0">
                <a:solidFill>
                  <a:srgbClr val="FF0000"/>
                </a:solidFill>
              </a:rPr>
              <a:t>Reporting</a:t>
            </a:r>
            <a:r>
              <a:rPr lang="en-US" dirty="0"/>
              <a:t>: Once a genetic disease is detected, a diagnostic report is generated, providing information about the detected disease, the severity, and any relevant recommendations for further medical evaluation or intervention.</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3277"/>
            <a:ext cx="8596668" cy="1320800"/>
          </a:xfrm>
        </p:spPr>
        <p:txBody>
          <a:bodyPr/>
          <a:lstStyle/>
          <a:p>
            <a:r>
              <a:rPr lang="en-IN" dirty="0" smtClean="0"/>
              <a:t>                    UML Diagrams</a:t>
            </a:r>
            <a:endParaRPr lang="en-IN" dirty="0"/>
          </a:p>
        </p:txBody>
      </p:sp>
      <p:sp>
        <p:nvSpPr>
          <p:cNvPr id="7" name="Content Placeholder 6"/>
          <p:cNvSpPr>
            <a:spLocks noGrp="1"/>
          </p:cNvSpPr>
          <p:nvPr>
            <p:ph idx="1"/>
          </p:nvPr>
        </p:nvSpPr>
        <p:spPr>
          <a:xfrm>
            <a:off x="3912899" y="773728"/>
            <a:ext cx="8596668" cy="476025"/>
          </a:xfrm>
        </p:spPr>
        <p:txBody>
          <a:bodyPr/>
          <a:lstStyle/>
          <a:p>
            <a:pPr marL="0" indent="0">
              <a:buNone/>
            </a:pPr>
            <a:r>
              <a:rPr lang="en-IN" sz="2000" dirty="0" smtClean="0"/>
              <a:t>CLASS DIAGRAM</a:t>
            </a:r>
            <a:endParaRPr lang="en-IN" sz="2000" dirty="0" smtClean="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0266" y="1249753"/>
            <a:ext cx="7983736" cy="55348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2701" y="375754"/>
            <a:ext cx="8596668" cy="380388"/>
          </a:xfrm>
        </p:spPr>
        <p:txBody>
          <a:bodyPr>
            <a:noAutofit/>
          </a:bodyPr>
          <a:lstStyle/>
          <a:p>
            <a:pPr marL="0" indent="0">
              <a:buNone/>
            </a:pPr>
            <a:r>
              <a:rPr lang="en-IN" sz="2800" dirty="0" smtClean="0"/>
              <a:t>USE CASE DIAGRAM</a:t>
            </a:r>
            <a:endParaRPr lang="en-IN" sz="2800" dirty="0"/>
          </a:p>
        </p:txBody>
      </p:sp>
      <p:pic>
        <p:nvPicPr>
          <p:cNvPr id="2" name="Picture 1"/>
          <p:cNvPicPr>
            <a:picLocks noChangeAspect="1"/>
          </p:cNvPicPr>
          <p:nvPr/>
        </p:nvPicPr>
        <p:blipFill>
          <a:blip r:embed="rId1"/>
          <a:stretch>
            <a:fillRect/>
          </a:stretch>
        </p:blipFill>
        <p:spPr>
          <a:xfrm>
            <a:off x="3144520" y="1135380"/>
            <a:ext cx="6249035" cy="51346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0483" y="525221"/>
            <a:ext cx="8596668" cy="477103"/>
          </a:xfrm>
        </p:spPr>
        <p:txBody>
          <a:bodyPr>
            <a:normAutofit/>
          </a:bodyPr>
          <a:lstStyle/>
          <a:p>
            <a:pPr marL="0" indent="0">
              <a:buNone/>
            </a:pPr>
            <a:r>
              <a:rPr lang="en-IN" sz="2400" dirty="0" smtClean="0"/>
              <a:t>SEQUENCE DIAGRAM</a:t>
            </a:r>
            <a:endParaRPr lang="en-IN" sz="2400" dirty="0"/>
          </a:p>
        </p:txBody>
      </p:sp>
      <p:pic>
        <p:nvPicPr>
          <p:cNvPr id="2" name="Picture 1"/>
          <p:cNvPicPr>
            <a:picLocks noChangeAspect="1"/>
          </p:cNvPicPr>
          <p:nvPr/>
        </p:nvPicPr>
        <p:blipFill>
          <a:blip r:embed="rId1"/>
          <a:stretch>
            <a:fillRect/>
          </a:stretch>
        </p:blipFill>
        <p:spPr>
          <a:xfrm>
            <a:off x="1769745" y="1219835"/>
            <a:ext cx="8288655" cy="53619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7730" y="481266"/>
            <a:ext cx="8596668" cy="283673"/>
          </a:xfrm>
        </p:spPr>
        <p:txBody>
          <a:bodyPr>
            <a:noAutofit/>
          </a:bodyPr>
          <a:lstStyle/>
          <a:p>
            <a:pPr marL="0" indent="0">
              <a:buNone/>
            </a:pPr>
            <a:r>
              <a:rPr lang="en-IN" sz="2000" dirty="0" smtClean="0"/>
              <a:t>ACTIVITY DIAGRAM</a:t>
            </a:r>
            <a:endParaRPr lang="en-IN" sz="20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17155" y="1111029"/>
            <a:ext cx="4174462" cy="54570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CODE</a:t>
            </a:r>
            <a:endParaRPr lang="en-IN" dirty="0"/>
          </a:p>
        </p:txBody>
      </p:sp>
      <p:pic>
        <p:nvPicPr>
          <p:cNvPr id="4" name="Content Placeholder 3"/>
          <p:cNvPicPr>
            <a:picLocks noGrp="1" noChangeAspect="1"/>
          </p:cNvPicPr>
          <p:nvPr>
            <p:ph idx="1"/>
          </p:nvPr>
        </p:nvPicPr>
        <p:blipFill>
          <a:blip r:embed="rId1"/>
          <a:stretch>
            <a:fillRect/>
          </a:stretch>
        </p:blipFill>
        <p:spPr>
          <a:xfrm>
            <a:off x="967480" y="1332662"/>
            <a:ext cx="4123266" cy="5407734"/>
          </a:xfrm>
          <a:prstGeom prst="rect">
            <a:avLst/>
          </a:prstGeom>
        </p:spPr>
      </p:pic>
      <p:pic>
        <p:nvPicPr>
          <p:cNvPr id="5" name="Picture 4"/>
          <p:cNvPicPr>
            <a:picLocks noChangeAspect="1"/>
          </p:cNvPicPr>
          <p:nvPr/>
        </p:nvPicPr>
        <p:blipFill>
          <a:blip r:embed="rId2"/>
          <a:stretch>
            <a:fillRect/>
          </a:stretch>
        </p:blipFill>
        <p:spPr>
          <a:xfrm>
            <a:off x="5676066" y="1266091"/>
            <a:ext cx="3879290" cy="55094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893" y="143272"/>
            <a:ext cx="8610600" cy="1021976"/>
          </a:xfrm>
        </p:spPr>
        <p:txBody>
          <a:bodyPr/>
          <a:lstStyle/>
          <a:p>
            <a:r>
              <a:rPr lang="en-IN" dirty="0" smtClean="0"/>
              <a:t>                            CONTENTS</a:t>
            </a:r>
            <a:endParaRPr lang="en-IN" dirty="0"/>
          </a:p>
        </p:txBody>
      </p:sp>
      <p:sp>
        <p:nvSpPr>
          <p:cNvPr id="3" name="Content Placeholder 2"/>
          <p:cNvSpPr>
            <a:spLocks noGrp="1"/>
          </p:cNvSpPr>
          <p:nvPr>
            <p:ph idx="1"/>
          </p:nvPr>
        </p:nvSpPr>
        <p:spPr>
          <a:xfrm>
            <a:off x="772160" y="895985"/>
            <a:ext cx="8382000" cy="5368290"/>
          </a:xfrm>
        </p:spPr>
        <p:txBody>
          <a:bodyPr>
            <a:noAutofit/>
          </a:bodyPr>
          <a:lstStyle/>
          <a:p>
            <a:r>
              <a:rPr lang="en-IN" sz="2400" dirty="0" smtClean="0"/>
              <a:t>Abstract</a:t>
            </a:r>
            <a:endParaRPr lang="en-IN" sz="2400" dirty="0" smtClean="0"/>
          </a:p>
          <a:p>
            <a:r>
              <a:rPr lang="en-IN" sz="2400" dirty="0" smtClean="0"/>
              <a:t>Introduction</a:t>
            </a:r>
            <a:endParaRPr lang="en-IN" sz="2400" dirty="0" smtClean="0"/>
          </a:p>
          <a:p>
            <a:r>
              <a:rPr lang="en-IN" sz="2400" dirty="0" smtClean="0"/>
              <a:t>Existing System</a:t>
            </a:r>
            <a:endParaRPr lang="en-IN" sz="2400" dirty="0" smtClean="0"/>
          </a:p>
          <a:p>
            <a:r>
              <a:rPr lang="en-IN" sz="2400" dirty="0" smtClean="0"/>
              <a:t>Existing System Disadvantages</a:t>
            </a:r>
            <a:endParaRPr lang="en-IN" sz="2400" dirty="0" smtClean="0"/>
          </a:p>
          <a:p>
            <a:r>
              <a:rPr lang="en-IN" sz="2400" dirty="0" smtClean="0"/>
              <a:t>Proposed System</a:t>
            </a:r>
            <a:endParaRPr lang="en-IN" sz="2400" dirty="0" smtClean="0"/>
          </a:p>
          <a:p>
            <a:r>
              <a:rPr lang="en-IN" sz="2400" dirty="0" smtClean="0"/>
              <a:t>Proposed System Advantages</a:t>
            </a:r>
            <a:endParaRPr lang="en-IN" sz="2400" dirty="0" smtClean="0"/>
          </a:p>
          <a:p>
            <a:r>
              <a:rPr lang="en-IN" sz="2400" dirty="0" smtClean="0"/>
              <a:t>Hardware and Software requirements</a:t>
            </a:r>
            <a:endParaRPr lang="en-IN" sz="2400" dirty="0" smtClean="0"/>
          </a:p>
          <a:p>
            <a:r>
              <a:rPr lang="en-IN" sz="2400" dirty="0" smtClean="0"/>
              <a:t>Novelty of project</a:t>
            </a:r>
            <a:endParaRPr lang="en-IN" sz="2400" dirty="0" smtClean="0"/>
          </a:p>
          <a:p>
            <a:r>
              <a:rPr lang="en-IN" sz="2400" dirty="0" smtClean="0"/>
              <a:t>Architecture</a:t>
            </a:r>
            <a:endParaRPr lang="en-IN" sz="2400" dirty="0" smtClean="0"/>
          </a:p>
          <a:p>
            <a:r>
              <a:rPr lang="en-IN" sz="2400" dirty="0" smtClean="0"/>
              <a:t>Modules</a:t>
            </a:r>
            <a:endParaRPr lang="en-IN" sz="2400" dirty="0" smtClean="0"/>
          </a:p>
          <a:p>
            <a:pPr marL="0" indent="0">
              <a:buNone/>
            </a:pPr>
            <a:endParaRPr lang="en-IN"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3" name="Content Placeholder 2"/>
          <p:cNvSpPr>
            <a:spLocks noGrp="1"/>
          </p:cNvSpPr>
          <p:nvPr>
            <p:ph idx="1"/>
          </p:nvPr>
        </p:nvSpPr>
        <p:spPr/>
        <p:txBody>
          <a:bodyPr/>
          <a:lstStyle/>
          <a:p>
            <a:pPr algn="just"/>
            <a:r>
              <a:rPr lang="en-US" b="1" dirty="0"/>
              <a:t>Improved Accuracy</a:t>
            </a:r>
            <a:r>
              <a:rPr lang="en-US" dirty="0"/>
              <a:t>: The system's accuracy in identifying genetic diseases has seen substantial improvement. This advancement enables early disease diagnosis, a critical factor in pediatric healthcare</a:t>
            </a:r>
            <a:r>
              <a:rPr lang="en-US" dirty="0" smtClean="0"/>
              <a:t>.</a:t>
            </a:r>
            <a:endParaRPr lang="en-US" dirty="0" smtClean="0"/>
          </a:p>
          <a:p>
            <a:pPr algn="just"/>
            <a:r>
              <a:rPr lang="en-US" b="1" dirty="0"/>
              <a:t>Revolutionizing Pediatric Healthcare</a:t>
            </a:r>
            <a:r>
              <a:rPr lang="en-US" dirty="0"/>
              <a:t>: The technology has the potential to revolutionize pediatric healthcare by facilitating timely diagnosis and intervention</a:t>
            </a:r>
            <a:r>
              <a:rPr lang="en-US" dirty="0" smtClean="0"/>
              <a:t>.</a:t>
            </a:r>
            <a:endParaRPr lang="en-US" dirty="0" smtClean="0"/>
          </a:p>
          <a:p>
            <a:pPr algn="just"/>
            <a:r>
              <a:rPr lang="en-US" b="1" dirty="0"/>
              <a:t>Remote Area Accessibility</a:t>
            </a:r>
            <a:r>
              <a:rPr lang="en-US" dirty="0"/>
              <a:t>: Integration with telemedicine extends the reach of this technology to remote areas, ensuring that children in underserved regions receive timely diagnoses and care.</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677334" y="1466850"/>
            <a:ext cx="8192346" cy="4191923"/>
          </a:xfrm>
        </p:spPr>
        <p:txBody>
          <a:bodyPr>
            <a:normAutofit/>
          </a:bodyPr>
          <a:lstStyle/>
          <a:p>
            <a:pPr algn="just">
              <a:buFont typeface="Wingdings" panose="05000000000000000000" pitchFamily="2" charset="2"/>
              <a:buChar char="Ø"/>
            </a:pPr>
            <a:r>
              <a:rPr lang="en-US" sz="2000" dirty="0"/>
              <a:t>T</a:t>
            </a:r>
            <a:r>
              <a:rPr lang="en-US" sz="2000" dirty="0" smtClean="0"/>
              <a:t>he </a:t>
            </a:r>
            <a:r>
              <a:rPr lang="en-US" sz="2000" dirty="0"/>
              <a:t>proposed Clinical Decision Support System (CDSS) for the automatic detection of genetic diseases in pediatric age using pupillometry offers a non-invasive, accurate, and efficient approach to diagnose inherited retinal diseases</a:t>
            </a:r>
            <a:r>
              <a:rPr lang="en-US" sz="2000" dirty="0" smtClean="0"/>
              <a:t>.</a:t>
            </a:r>
            <a:endParaRPr lang="en-US" sz="2000" dirty="0"/>
          </a:p>
          <a:p>
            <a:pPr algn="just">
              <a:buFont typeface="Wingdings" panose="05000000000000000000" pitchFamily="2" charset="2"/>
              <a:buChar char="Ø"/>
            </a:pPr>
            <a:r>
              <a:rPr lang="en-US" sz="2000" dirty="0"/>
              <a:t>The system utilizes chromatic pupillometry and machine learning algorithms to provide a more objective and reliable diagnosis for patients, particularly infants and young children. The performance evaluation of the system showed satisfactory results, achieving 84.6% accuracy, 93.7% sensitivity, and 78.6% </a:t>
            </a:r>
            <a:r>
              <a:rPr lang="en-US" sz="2000" dirty="0" smtClean="0"/>
              <a:t>specificity.</a:t>
            </a:r>
            <a:endParaRPr lang="en-US" sz="2000" dirty="0" smtClean="0"/>
          </a:p>
          <a:p>
            <a:pPr algn="just">
              <a:buFont typeface="Wingdings" panose="05000000000000000000" pitchFamily="2" charset="2"/>
              <a:buChar char="Ø"/>
            </a:pPr>
            <a:r>
              <a:rPr lang="en-US" sz="2000" dirty="0"/>
              <a:t>The system has the potential to significantly improve the diagnostic process and ultimately improve the quality of life for patients and families affected by inherited retinal diseases.</a:t>
            </a:r>
            <a:endParaRPr lang="en-IN"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pPr algn="just"/>
            <a:r>
              <a:rPr lang="en-US" dirty="0"/>
              <a:t>As machine learning and AI </a:t>
            </a:r>
            <a:r>
              <a:rPr lang="en-US" dirty="0" smtClean="0"/>
              <a:t>continue </a:t>
            </a:r>
            <a:r>
              <a:rPr lang="en-US" dirty="0"/>
              <a:t>to advance, the system's accuracy and predictive capabilities are expected to </a:t>
            </a:r>
            <a:r>
              <a:rPr lang="en-US" dirty="0" smtClean="0"/>
              <a:t>improve</a:t>
            </a:r>
            <a:r>
              <a:rPr lang="en-US" dirty="0"/>
              <a:t>, enhancing early disease </a:t>
            </a:r>
            <a:r>
              <a:rPr lang="en-US" dirty="0" smtClean="0"/>
              <a:t>detection.</a:t>
            </a:r>
            <a:endParaRPr lang="en-US" dirty="0" smtClean="0"/>
          </a:p>
          <a:p>
            <a:pPr algn="just"/>
            <a:r>
              <a:rPr lang="en-US" dirty="0"/>
              <a:t>Integration with telemedicine can extend </a:t>
            </a:r>
            <a:r>
              <a:rPr lang="en-US" dirty="0" smtClean="0"/>
              <a:t>its </a:t>
            </a:r>
            <a:r>
              <a:rPr lang="en-US" dirty="0"/>
              <a:t>reach to remote areas, ensuring timely diagnoses for a broader pediatric </a:t>
            </a:r>
            <a:r>
              <a:rPr lang="en-US" dirty="0" smtClean="0"/>
              <a:t>population.</a:t>
            </a:r>
            <a:endParaRPr lang="en-US" dirty="0" smtClean="0"/>
          </a:p>
          <a:p>
            <a:pPr algn="just"/>
            <a:r>
              <a:rPr lang="en-US" dirty="0"/>
              <a:t>Collaboration with geneticists may uncover more detectable genetic diseases, making </a:t>
            </a:r>
            <a:r>
              <a:rPr lang="en-US" dirty="0" smtClean="0"/>
              <a:t>the </a:t>
            </a:r>
            <a:r>
              <a:rPr lang="en-US" dirty="0"/>
              <a:t>system even more </a:t>
            </a:r>
            <a:r>
              <a:rPr lang="en-US" dirty="0" smtClean="0"/>
              <a:t>comprehensive.</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677334" y="1670538"/>
            <a:ext cx="8596668" cy="4370825"/>
          </a:xfrm>
        </p:spPr>
        <p:txBody>
          <a:bodyPr>
            <a:normAutofit lnSpcReduction="10000"/>
          </a:bodyPr>
          <a:lstStyle/>
          <a:p>
            <a:pPr lvl="0"/>
            <a:r>
              <a:rPr lang="en-IN" dirty="0"/>
              <a:t> X.-F. Huang, F. Huang, K.-C. Wu, J. Wu, J. Chen, C.-P. Pang, F. Lu, J. Qu, and Z.-B. Jin, ‘‘Genotype–phenotype  correlation  and  mutation  spectrum  in  a  large  cohort  of  patients  with inherited retinal dystrophy revealed by next-generation sequencing,’’ Genet. Med., vol. 17, no. 4, pp. 271–278, Apr. 2015. </a:t>
            </a:r>
            <a:r>
              <a:rPr lang="en-IN" dirty="0" smtClean="0"/>
              <a:t>.</a:t>
            </a:r>
            <a:endParaRPr lang="en-IN" dirty="0"/>
          </a:p>
          <a:p>
            <a:pPr lvl="0"/>
            <a:r>
              <a:rPr lang="en-IN" dirty="0"/>
              <a:t>J. C. Park, A. L. Moura, A. S. Raza, D. W. Rhee, R. H. Kardon, and D. C. Hood, ‘‘Toward a clinical  protocol  for  assessing  rod,  cone,  and  melanopsin  contributions  to  the  human  pupil response,’’ Invest. Ophthal- mol. Vis. Sci., vol. 52, no. 9, pp. 6624–6635, Aug. 2011. 6</a:t>
            </a:r>
            <a:r>
              <a:rPr lang="en-IN" dirty="0" smtClean="0"/>
              <a:t>. </a:t>
            </a:r>
            <a:endParaRPr lang="en-IN" dirty="0"/>
          </a:p>
          <a:p>
            <a:pPr lvl="0"/>
            <a:r>
              <a:rPr lang="en-IN" dirty="0"/>
              <a:t> A. Kawasaki,  F.  L. Munier, L.  Leon,  and R.  H. Kardon, ‘‘Pupillometric quantification  of residual rod and cone activity in Leber congenital amau- rosis,’’ Arch. Ophthalmol., vol. 130, no. 6, pp. 798–800, Jun. 2012</a:t>
            </a:r>
            <a:r>
              <a:rPr lang="en-IN" dirty="0" smtClean="0"/>
              <a:t>. </a:t>
            </a:r>
            <a:endParaRPr lang="en-IN" dirty="0"/>
          </a:p>
          <a:p>
            <a:pPr lvl="0"/>
            <a:r>
              <a:rPr lang="en-IN" dirty="0"/>
              <a:t> E. Iadanza, R. Fabbri, A. Luschi, F. Gavazzi, P. Melillo, F. Simonelli, and M. Gherardelli, ‘‘ORÁO: RESTful  cloud-based ophthalmologic med- ical  record for chromatic pupillometry,’’ in Proc. IFMBE, vol. 73, 2020, pp. 713–720.</a:t>
            </a: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GITHUB LINK</a:t>
            </a:r>
            <a:endParaRPr lang="en-IN" dirty="0"/>
          </a:p>
        </p:txBody>
      </p:sp>
      <p:sp>
        <p:nvSpPr>
          <p:cNvPr id="3" name="Content Placeholder 2"/>
          <p:cNvSpPr>
            <a:spLocks noGrp="1"/>
          </p:cNvSpPr>
          <p:nvPr>
            <p:ph idx="1"/>
          </p:nvPr>
        </p:nvSpPr>
        <p:spPr>
          <a:xfrm>
            <a:off x="677334" y="2145324"/>
            <a:ext cx="8596668" cy="1135254"/>
          </a:xfrm>
        </p:spPr>
        <p:txBody>
          <a:bodyPr/>
          <a:lstStyle/>
          <a:p>
            <a:pPr marL="0" indent="0">
              <a:buNone/>
            </a:pPr>
            <a:r>
              <a:rPr lang="en-IN" u="sng" dirty="0"/>
              <a:t>https://</a:t>
            </a:r>
            <a:r>
              <a:rPr lang="en-IN" u="sng" dirty="0" smtClean="0"/>
              <a:t>github.com/Anandpaul99s/Automatic-Detection-of-Genetic-Diseases-in- </a:t>
            </a:r>
            <a:r>
              <a:rPr lang="en-IN" u="sng" dirty="0" err="1" smtClean="0"/>
              <a:t>Pediatric</a:t>
            </a:r>
            <a:r>
              <a:rPr lang="en-IN" u="sng" dirty="0" smtClean="0"/>
              <a:t>-Age-Using-Pupillometry</a:t>
            </a: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46691" y="1278294"/>
            <a:ext cx="5280674" cy="351093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7334" y="1264604"/>
            <a:ext cx="8596668" cy="3880773"/>
          </a:xfrm>
        </p:spPr>
        <p:txBody>
          <a:bodyPr/>
          <a:p>
            <a:r>
              <a:rPr lang="en-IN" sz="2400" dirty="0" smtClean="0">
                <a:sym typeface="+mn-ea"/>
              </a:rPr>
              <a:t>UML Diagrams</a:t>
            </a:r>
            <a:endParaRPr lang="en-IN" sz="2400" dirty="0" smtClean="0"/>
          </a:p>
          <a:p>
            <a:r>
              <a:rPr lang="en-IN" sz="2400" dirty="0" smtClean="0">
                <a:sym typeface="+mn-ea"/>
              </a:rPr>
              <a:t>Sample Code</a:t>
            </a:r>
            <a:endParaRPr lang="en-IN" sz="2400" dirty="0" smtClean="0"/>
          </a:p>
          <a:p>
            <a:r>
              <a:rPr lang="en-IN" sz="2400" dirty="0" smtClean="0">
                <a:sym typeface="+mn-ea"/>
              </a:rPr>
              <a:t>Results</a:t>
            </a:r>
            <a:endParaRPr lang="en-IN" sz="2400" dirty="0" smtClean="0"/>
          </a:p>
          <a:p>
            <a:r>
              <a:rPr lang="en-IN" sz="2400" dirty="0" smtClean="0">
                <a:sym typeface="+mn-ea"/>
              </a:rPr>
              <a:t>Conclusion</a:t>
            </a:r>
            <a:endParaRPr lang="en-IN" sz="2400" dirty="0"/>
          </a:p>
          <a:p>
            <a:r>
              <a:rPr lang="en-IN" altLang="en-US" sz="2400"/>
              <a:t>Future Scope</a:t>
            </a:r>
            <a:endParaRPr lang="en-IN" altLang="en-US" sz="2400"/>
          </a:p>
          <a:p>
            <a:r>
              <a:rPr lang="en-IN" altLang="en-US" sz="2400"/>
              <a:t>References</a:t>
            </a:r>
            <a:endParaRPr lang="en-IN" altLang="en-US" sz="2400"/>
          </a:p>
          <a:p>
            <a:r>
              <a:rPr lang="en-IN" altLang="en-US" sz="2400"/>
              <a:t>Github Link</a:t>
            </a:r>
            <a:endParaRPr lang="en-IN" altLang="en-US" sz="24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5" y="890957"/>
            <a:ext cx="8596668" cy="712761"/>
          </a:xfrm>
        </p:spPr>
        <p:txBody>
          <a:bodyPr/>
          <a:lstStyle/>
          <a:p>
            <a:r>
              <a:rPr lang="en-IN" dirty="0" smtClean="0"/>
              <a:t>ABSTRACT:</a:t>
            </a:r>
            <a:endParaRPr lang="en-IN" dirty="0"/>
          </a:p>
        </p:txBody>
      </p:sp>
      <p:sp>
        <p:nvSpPr>
          <p:cNvPr id="3" name="Content Placeholder 2"/>
          <p:cNvSpPr>
            <a:spLocks noGrp="1"/>
          </p:cNvSpPr>
          <p:nvPr>
            <p:ph idx="1"/>
          </p:nvPr>
        </p:nvSpPr>
        <p:spPr>
          <a:xfrm>
            <a:off x="756466" y="1746472"/>
            <a:ext cx="8596668" cy="3880773"/>
          </a:xfrm>
        </p:spPr>
        <p:txBody>
          <a:bodyPr>
            <a:normAutofit/>
          </a:bodyPr>
          <a:lstStyle/>
          <a:p>
            <a:pPr marL="0" indent="0" algn="just">
              <a:buNone/>
            </a:pPr>
            <a:r>
              <a:rPr lang="en-US" sz="2000" dirty="0"/>
              <a:t>Inherited retinal diseases cause severe visual deficits in children, and the diagnosis is challenging due to a wide range of clinical and genetic causes. The proposed CDSS uses Chromatic Pupillometry and Support Vector Machines to classify the extracted features from pupillometric data. The system achieved 84.6% accuracy, 93.7% sensitivity, and 78.6% specificity in diagnosing Retinitis Pigmentosa in pediatric subjects. The study is the first to apply machine learning to pupillometric data for diagnosing a genetic disease in pediatric age. The system could be further validated with a larger data pool, and different devices could be investigated to reduce movement artifacts.</a:t>
            </a:r>
            <a:r>
              <a:rPr lang="en-US" sz="2000" dirty="0" smtClean="0"/>
              <a:t>. </a:t>
            </a:r>
            <a:r>
              <a:rPr lang="en-US" sz="2000" dirty="0"/>
              <a:t>This approach offers a non-invasive and reliable way to diagnose these diseases in pediatric patients.</a:t>
            </a:r>
            <a:endParaRPr lang="en-IN" sz="2000" dirty="0">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792480"/>
            <a:ext cx="8596668" cy="1320800"/>
          </a:xfrm>
        </p:spPr>
        <p:txBody>
          <a:bodyPr/>
          <a:lstStyle/>
          <a:p>
            <a:r>
              <a:rPr lang="en-IN" dirty="0" smtClean="0"/>
              <a:t>INTRODUCTION:</a:t>
            </a:r>
            <a:endParaRPr lang="en-IN" dirty="0"/>
          </a:p>
        </p:txBody>
      </p:sp>
      <p:sp>
        <p:nvSpPr>
          <p:cNvPr id="3" name="Content Placeholder 2"/>
          <p:cNvSpPr>
            <a:spLocks noGrp="1"/>
          </p:cNvSpPr>
          <p:nvPr>
            <p:ph idx="1"/>
          </p:nvPr>
        </p:nvSpPr>
        <p:spPr>
          <a:xfrm>
            <a:off x="621063" y="1930400"/>
            <a:ext cx="9155982" cy="4110964"/>
          </a:xfrm>
        </p:spPr>
        <p:txBody>
          <a:bodyPr>
            <a:normAutofit/>
          </a:bodyPr>
          <a:lstStyle/>
          <a:p>
            <a:pPr algn="just"/>
            <a:r>
              <a:rPr lang="en-US" sz="2000" dirty="0"/>
              <a:t>The  main objective of the project is </a:t>
            </a:r>
            <a:r>
              <a:rPr lang="en-US" sz="2000" dirty="0" smtClean="0"/>
              <a:t>to detect the genetic diseases in pediatric patients using chromatic pupillometry and machine learning algorithms.</a:t>
            </a:r>
            <a:endParaRPr lang="en-US" sz="2000" dirty="0" smtClean="0"/>
          </a:p>
          <a:p>
            <a:pPr algn="just"/>
            <a:r>
              <a:rPr lang="en-US" sz="2000" dirty="0" smtClean="0"/>
              <a:t> Pupillometry Device is used to capture pupil diameters continuously and records that data in raw format in file. After that we Analyze that data using Machine learning Support vector machine(SVM) algorithm to detect the presence of disease and two different SVM classifiers are used to train right and left eye pupil data and then performing OR operation </a:t>
            </a:r>
            <a:r>
              <a:rPr lang="en-US" sz="2000" dirty="0"/>
              <a:t>between two classifier using ENSEMBLE VOTING classifier to get classifier with better accuracy. SVM will assign disease class label as 1 to train data if pupils size diameter is huge and if its size is normal then classifier will assign value 0</a:t>
            </a: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98695"/>
          </a:xfrm>
        </p:spPr>
        <p:txBody>
          <a:bodyPr/>
          <a:lstStyle/>
          <a:p>
            <a:r>
              <a:rPr lang="en-IN" dirty="0" smtClean="0"/>
              <a:t>EXISTING SYSTEM:</a:t>
            </a:r>
            <a:endParaRPr lang="en-IN" dirty="0"/>
          </a:p>
        </p:txBody>
      </p:sp>
      <p:sp>
        <p:nvSpPr>
          <p:cNvPr id="3" name="Content Placeholder 2"/>
          <p:cNvSpPr>
            <a:spLocks noGrp="1"/>
          </p:cNvSpPr>
          <p:nvPr>
            <p:ph idx="1"/>
          </p:nvPr>
        </p:nvSpPr>
        <p:spPr>
          <a:xfrm>
            <a:off x="601659" y="1696354"/>
            <a:ext cx="8748019" cy="3880773"/>
          </a:xfrm>
        </p:spPr>
        <p:txBody>
          <a:bodyPr>
            <a:normAutofit/>
          </a:bodyPr>
          <a:lstStyle/>
          <a:p>
            <a:pPr algn="just"/>
            <a:r>
              <a:rPr lang="en-US" sz="2000" dirty="0"/>
              <a:t>The existing system for diagnosing inherited retinal diseases in pediatric patients typically involves a complex pattern of clinical tests, including invasive ones, which may not be appropriate for infants or young children. </a:t>
            </a:r>
            <a:endParaRPr lang="en-US" sz="2000" dirty="0" smtClean="0"/>
          </a:p>
          <a:p>
            <a:pPr algn="just"/>
            <a:r>
              <a:rPr lang="en-US" sz="2000" dirty="0" smtClean="0"/>
              <a:t>The </a:t>
            </a:r>
            <a:r>
              <a:rPr lang="en-US" sz="2000" dirty="0"/>
              <a:t>diagnosis is based on a combination of clinical and genetic tests, which can be time-consuming, expensive, and not always conclusive. </a:t>
            </a:r>
            <a:endParaRPr lang="en-US" sz="2000" dirty="0" smtClean="0"/>
          </a:p>
          <a:p>
            <a:pPr algn="just"/>
            <a:r>
              <a:rPr lang="en-US" sz="2000" dirty="0" smtClean="0"/>
              <a:t>The </a:t>
            </a:r>
            <a:r>
              <a:rPr lang="en-US" sz="2000" dirty="0"/>
              <a:t>proposed approach, which uses chromatic pupillometry and machine learning algorithms, offers a more non-invasive and reliable way to diagnose these diseases in pediatric patients.</a:t>
            </a:r>
            <a:endParaRPr lang="en-IN"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Existing System:</a:t>
            </a:r>
            <a:endParaRPr lang="en-IN" dirty="0"/>
          </a:p>
        </p:txBody>
      </p:sp>
      <p:sp>
        <p:nvSpPr>
          <p:cNvPr id="3" name="Content Placeholder 2"/>
          <p:cNvSpPr>
            <a:spLocks noGrp="1"/>
          </p:cNvSpPr>
          <p:nvPr>
            <p:ph idx="1"/>
          </p:nvPr>
        </p:nvSpPr>
        <p:spPr>
          <a:xfrm>
            <a:off x="677335" y="1759537"/>
            <a:ext cx="8596668" cy="3880773"/>
          </a:xfrm>
        </p:spPr>
        <p:txBody>
          <a:bodyPr/>
          <a:lstStyle/>
          <a:p>
            <a:pPr marL="0" indent="0" algn="just">
              <a:buNone/>
            </a:pPr>
            <a:endParaRPr lang="en-US" dirty="0"/>
          </a:p>
          <a:p>
            <a:pPr algn="just"/>
            <a:r>
              <a:rPr lang="en-US" sz="2000" dirty="0"/>
              <a:t>Invasive procedures: Some of the clinical tests used in the existing system are invasive, which may not be suitable for infants or young children.</a:t>
            </a:r>
            <a:endParaRPr lang="en-US" sz="2000" dirty="0"/>
          </a:p>
          <a:p>
            <a:pPr algn="just"/>
            <a:r>
              <a:rPr lang="en-US" sz="2000" dirty="0"/>
              <a:t>Time-consuming and expensive: The combination of clinical and genetic tests required for diagnosis can be time-consuming and expensive.</a:t>
            </a:r>
            <a:endParaRPr lang="en-US" sz="2000" dirty="0"/>
          </a:p>
          <a:p>
            <a:pPr algn="just"/>
            <a:r>
              <a:rPr lang="en-US" sz="2000" dirty="0"/>
              <a:t>Lack of conclusive results: Despite the complex testing, the diagnosis may not always be conclusive, leading to further testing and delays in treatment</a:t>
            </a:r>
            <a:r>
              <a:rPr lang="en-US" sz="2000" dirty="0" smtClean="0"/>
              <a:t>.</a:t>
            </a:r>
            <a:endParaRPr lang="en-US"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75249"/>
            <a:ext cx="8596668" cy="886266"/>
          </a:xfrm>
        </p:spPr>
        <p:txBody>
          <a:bodyPr/>
          <a:lstStyle/>
          <a:p>
            <a:r>
              <a:rPr lang="en-IN" dirty="0" smtClean="0"/>
              <a:t>Proposed System:</a:t>
            </a:r>
            <a:endParaRPr lang="en-IN" dirty="0"/>
          </a:p>
        </p:txBody>
      </p:sp>
      <p:sp>
        <p:nvSpPr>
          <p:cNvPr id="3" name="Content Placeholder 2"/>
          <p:cNvSpPr>
            <a:spLocks noGrp="1"/>
          </p:cNvSpPr>
          <p:nvPr>
            <p:ph idx="1"/>
          </p:nvPr>
        </p:nvSpPr>
        <p:spPr>
          <a:xfrm>
            <a:off x="578859" y="1744391"/>
            <a:ext cx="9254456" cy="3860871"/>
          </a:xfrm>
        </p:spPr>
        <p:txBody>
          <a:bodyPr>
            <a:normAutofit/>
          </a:bodyPr>
          <a:lstStyle/>
          <a:p>
            <a:pPr algn="just"/>
            <a:r>
              <a:rPr lang="en-US" sz="2000" dirty="0"/>
              <a:t>The proposed system for diagnosing inherited retinal diseases in pediatric patients is a Clinical Decision Support System (CDSS) that combines chromatic pupillometry and machine learning algorithms. </a:t>
            </a:r>
            <a:endParaRPr lang="en-US" sz="2000" dirty="0" smtClean="0"/>
          </a:p>
          <a:p>
            <a:pPr algn="just"/>
            <a:r>
              <a:rPr lang="en-US" sz="2000" dirty="0" smtClean="0"/>
              <a:t>The </a:t>
            </a:r>
            <a:r>
              <a:rPr lang="en-US" sz="2000" dirty="0"/>
              <a:t>CDSS uses a dedicated medical equipment (pupillometer) with a custom-designed machine learning decision support system to analyze pupillometric data. </a:t>
            </a:r>
            <a:endParaRPr lang="en-US" sz="2000" dirty="0" smtClean="0"/>
          </a:p>
          <a:p>
            <a:pPr algn="just"/>
            <a:r>
              <a:rPr lang="en-US" sz="2000" dirty="0" smtClean="0"/>
              <a:t>The </a:t>
            </a:r>
            <a:r>
              <a:rPr lang="en-US" sz="2000" dirty="0"/>
              <a:t>system extracts features from the pupillometric data and applies two Support Vector Machines (SVMs), one for each eye, to classify the data. The proposed system is designed to be non-invasive, reliable, and potentially more accessible than the existing system for diagnosing inherited retinal diseases in pediatric patients.</a:t>
            </a:r>
            <a:endParaRPr lang="en-IN"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a:xfrm>
            <a:off x="334434" y="1408114"/>
            <a:ext cx="8596668" cy="3880773"/>
          </a:xfrm>
        </p:spPr>
        <p:txBody>
          <a:bodyPr>
            <a:normAutofit/>
          </a:bodyPr>
          <a:lstStyle/>
          <a:p>
            <a:pPr marL="0" indent="0" algn="just">
              <a:buNone/>
            </a:pPr>
            <a:endParaRPr lang="en-US" dirty="0"/>
          </a:p>
          <a:p>
            <a:pPr algn="just"/>
            <a:r>
              <a:rPr lang="en-US" sz="2000" dirty="0"/>
              <a:t>Provides a non-invasive and safe approach for diagnosing inherited retinal diseases in pediatric patients.</a:t>
            </a:r>
            <a:endParaRPr lang="en-US" sz="2000" dirty="0"/>
          </a:p>
          <a:p>
            <a:pPr algn="just"/>
            <a:r>
              <a:rPr lang="en-US" sz="2000" dirty="0"/>
              <a:t>Exploits the use of chromatic pupillometry, a technique that is increasingly used to assess outer and inner retina functions.</a:t>
            </a:r>
            <a:endParaRPr lang="en-US" sz="2000" dirty="0"/>
          </a:p>
          <a:p>
            <a:pPr algn="just"/>
            <a:r>
              <a:rPr lang="en-US" sz="2000" dirty="0"/>
              <a:t>Offers a more efficient and accurate clinical decision support system (CDSS) based on machine learning.</a:t>
            </a:r>
            <a:endParaRPr lang="en-US" sz="2000" dirty="0"/>
          </a:p>
          <a:p>
            <a:pPr algn="just"/>
            <a:r>
              <a:rPr lang="en-US" sz="2000" dirty="0"/>
              <a:t>Features a dedicated medical equipment (pupillometer) and a customized machine learning decision support system to diagnose genetic diseases in pediatric subjects</a:t>
            </a:r>
            <a:r>
              <a:rPr lang="en-US" sz="2000" dirty="0" smtClean="0"/>
              <a:t>.</a:t>
            </a:r>
            <a:endParaRPr lang="en-US"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9712</Words>
  <Application>WPS Presentation</Application>
  <PresentationFormat>Widescreen</PresentationFormat>
  <Paragraphs>159</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SimSun</vt:lpstr>
      <vt:lpstr>Wingdings</vt:lpstr>
      <vt:lpstr>Wingdings 3</vt:lpstr>
      <vt:lpstr>Arial</vt:lpstr>
      <vt:lpstr>Times New Roman</vt:lpstr>
      <vt:lpstr>Calibri</vt:lpstr>
      <vt:lpstr>Trebuchet MS</vt:lpstr>
      <vt:lpstr>Microsoft YaHei</vt:lpstr>
      <vt:lpstr>Arial Unicode MS</vt:lpstr>
      <vt:lpstr>Facet</vt:lpstr>
      <vt:lpstr>AUTOMATIC DETECTION OF GENETIC DISEASES IN PEDIATRIC AGE USING PUPILLOMETRY</vt:lpstr>
      <vt:lpstr>                            CONTENTS</vt:lpstr>
      <vt:lpstr>PowerPoint 演示文稿</vt:lpstr>
      <vt:lpstr>ABSTRACT:</vt:lpstr>
      <vt:lpstr>INTRODUCTION:</vt:lpstr>
      <vt:lpstr>EXISTING SYSTEM:</vt:lpstr>
      <vt:lpstr>Disadvantages of Existing System:</vt:lpstr>
      <vt:lpstr>Proposed System:</vt:lpstr>
      <vt:lpstr>ADVANTAGES:</vt:lpstr>
      <vt:lpstr>SYSTEM REQUIREMENTS:</vt:lpstr>
      <vt:lpstr>Novelty of Project:</vt:lpstr>
      <vt:lpstr>Architecture of the Project</vt:lpstr>
      <vt:lpstr>MODULES</vt:lpstr>
      <vt:lpstr>PowerPoint 演示文稿</vt:lpstr>
      <vt:lpstr>                    UML Diagrams</vt:lpstr>
      <vt:lpstr>PowerPoint 演示文稿</vt:lpstr>
      <vt:lpstr>PowerPoint 演示文稿</vt:lpstr>
      <vt:lpstr>PowerPoint 演示文稿</vt:lpstr>
      <vt:lpstr>SAMPLE CODE</vt:lpstr>
      <vt:lpstr>RESULTS</vt:lpstr>
      <vt:lpstr>CONCLUSION:</vt:lpstr>
      <vt:lpstr>FUTURE SCOPE</vt:lpstr>
      <vt:lpstr>REFERENCES</vt:lpstr>
      <vt:lpstr>GITHUB LINK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USING FACE RECOGNITION AND EMOTION DETECTION</dc:title>
  <dc:creator>user</dc:creator>
  <cp:lastModifiedBy>ANAND PAUL</cp:lastModifiedBy>
  <cp:revision>78</cp:revision>
  <dcterms:created xsi:type="dcterms:W3CDTF">2023-03-01T07:59:00Z</dcterms:created>
  <dcterms:modified xsi:type="dcterms:W3CDTF">2023-11-02T11:44:58Z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39B623BC5022498EA3D5A0D18323F6CD_12</vt:lpwstr>
  </property>
  <property fmtid="{D5CDD505-2E9C-101B-9397-08002B2CF9AE}" pid="3" name="KSOProductBuildVer">
    <vt:lpwstr>1033-12.2.0.13266</vt:lpwstr>
  </property>
</Properties>
</file>