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93" r:id="rId21"/>
    <p:sldId id="277" r:id="rId22"/>
    <p:sldId id="278" r:id="rId23"/>
    <p:sldId id="279" r:id="rId24"/>
    <p:sldId id="280" r:id="rId25"/>
    <p:sldId id="284" r:id="rId26"/>
    <p:sldId id="281" r:id="rId27"/>
    <p:sldId id="282" r:id="rId28"/>
    <p:sldId id="283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viewProps" Target="viewProp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C7D1-BC54-4C7B-9653-E678E22F50D6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A2EB-78A7-460F-A955-17E8F6410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196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C7D1-BC54-4C7B-9653-E678E22F50D6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A2EB-78A7-460F-A955-17E8F6410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346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C7D1-BC54-4C7B-9653-E678E22F50D6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A2EB-78A7-460F-A955-17E8F6410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74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C7D1-BC54-4C7B-9653-E678E22F50D6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A2EB-78A7-460F-A955-17E8F6410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411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C7D1-BC54-4C7B-9653-E678E22F50D6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A2EB-78A7-460F-A955-17E8F6410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66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C7D1-BC54-4C7B-9653-E678E22F50D6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A2EB-78A7-460F-A955-17E8F6410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152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C7D1-BC54-4C7B-9653-E678E22F50D6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A2EB-78A7-460F-A955-17E8F6410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390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C7D1-BC54-4C7B-9653-E678E22F50D6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A2EB-78A7-460F-A955-17E8F6410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546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C7D1-BC54-4C7B-9653-E678E22F50D6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A2EB-78A7-460F-A955-17E8F6410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645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C7D1-BC54-4C7B-9653-E678E22F50D6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A2EB-78A7-460F-A955-17E8F6410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4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7C7D1-BC54-4C7B-9653-E678E22F50D6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BA2EB-78A7-460F-A955-17E8F6410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585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7C7D1-BC54-4C7B-9653-E678E22F50D6}" type="datetimeFigureOut">
              <a:rPr lang="en-IN" smtClean="0"/>
              <a:t>22-05-2023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BA2EB-78A7-460F-A955-17E8F6410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176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4601845"/>
            <a:ext cx="10515600" cy="1325563"/>
          </a:xfrm>
        </p:spPr>
        <p:txBody>
          <a:bodyPr/>
          <a:lstStyle/>
          <a:p>
            <a:r>
              <a:rPr lang="en-US" dirty="0"/>
              <a:t>CY43/CI43 – DAA </a:t>
            </a:r>
            <a:br>
              <a:rPr lang="en-US" dirty="0"/>
            </a:br>
            <a:r>
              <a:rPr lang="en-US" dirty="0"/>
              <a:t>                  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680" y="327788"/>
            <a:ext cx="10515600" cy="385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990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53440"/>
          </a:xfrm>
        </p:spPr>
        <p:txBody>
          <a:bodyPr>
            <a:normAutofit/>
          </a:bodyPr>
          <a:lstStyle/>
          <a:p>
            <a:r>
              <a:rPr lang="en-US" dirty="0" err="1"/>
              <a:t>Contd</a:t>
            </a:r>
            <a:r>
              <a:rPr lang="en-US" dirty="0"/>
              <a:t>…..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720" y="969264"/>
            <a:ext cx="11316208" cy="5705856"/>
          </a:xfrm>
        </p:spPr>
        <p:txBody>
          <a:bodyPr numCol="2"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long </a:t>
            </a:r>
            <a:r>
              <a:rPr lang="en-IN" dirty="0" err="1"/>
              <a:t>int</a:t>
            </a:r>
            <a:r>
              <a:rPr lang="en-IN" dirty="0"/>
              <a:t> con(long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m,long</a:t>
            </a:r>
            <a:r>
              <a:rPr lang="en-IN" dirty="0"/>
              <a:t> </a:t>
            </a:r>
            <a:r>
              <a:rPr lang="en-IN" dirty="0" err="1"/>
              <a:t>int</a:t>
            </a:r>
            <a:r>
              <a:rPr lang="en-IN" dirty="0"/>
              <a:t> n)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clock_t</a:t>
            </a:r>
            <a:r>
              <a:rPr lang="en-IN" dirty="0"/>
              <a:t> </a:t>
            </a:r>
            <a:r>
              <a:rPr lang="en-IN" dirty="0" err="1"/>
              <a:t>start,end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start=clock();</a:t>
            </a:r>
          </a:p>
          <a:p>
            <a:pPr marL="0" indent="0">
              <a:buNone/>
            </a:pPr>
            <a:r>
              <a:rPr lang="en-IN" dirty="0"/>
              <a:t>long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t,r,g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if(m&gt;n)</a:t>
            </a:r>
          </a:p>
          <a:p>
            <a:pPr marL="0" indent="0">
              <a:buNone/>
            </a:pPr>
            <a:r>
              <a:rPr lang="en-IN" dirty="0"/>
              <a:t>{ t=n; }</a:t>
            </a:r>
          </a:p>
          <a:p>
            <a:pPr marL="0" indent="0">
              <a:buNone/>
            </a:pPr>
            <a:r>
              <a:rPr lang="en-IN" dirty="0"/>
              <a:t>else</a:t>
            </a:r>
          </a:p>
          <a:p>
            <a:pPr marL="0" indent="0">
              <a:buNone/>
            </a:pPr>
            <a:r>
              <a:rPr lang="en-IN" dirty="0"/>
              <a:t>{ t=m; }</a:t>
            </a:r>
          </a:p>
          <a:p>
            <a:pPr marL="0" indent="0">
              <a:buNone/>
            </a:pPr>
            <a:r>
              <a:rPr lang="en-IN" dirty="0"/>
              <a:t>a:do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r=</a:t>
            </a:r>
            <a:r>
              <a:rPr lang="en-IN" dirty="0" err="1"/>
              <a:t>m%t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if(r!=0)</a:t>
            </a:r>
          </a:p>
          <a:p>
            <a:pPr marL="0" indent="0">
              <a:buNone/>
            </a:pPr>
            <a:r>
              <a:rPr lang="en-IN" dirty="0"/>
              <a:t>t--;</a:t>
            </a:r>
          </a:p>
          <a:p>
            <a:pPr marL="0" indent="0">
              <a:buNone/>
            </a:pPr>
            <a:r>
              <a:rPr lang="en-IN" dirty="0"/>
              <a:t>} while(r!=0);</a:t>
            </a:r>
          </a:p>
          <a:p>
            <a:pPr marL="0" indent="0">
              <a:buNone/>
            </a:pPr>
            <a:r>
              <a:rPr lang="en-IN" dirty="0"/>
              <a:t>if(r==0)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r=</a:t>
            </a:r>
            <a:r>
              <a:rPr lang="en-IN" dirty="0" err="1"/>
              <a:t>n%t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if(r==0)</a:t>
            </a:r>
          </a:p>
          <a:p>
            <a:pPr marL="0" indent="0">
              <a:buNone/>
            </a:pPr>
            <a:r>
              <a:rPr lang="en-IN" dirty="0"/>
              <a:t>g=t;</a:t>
            </a:r>
          </a:p>
          <a:p>
            <a:pPr marL="0" indent="0">
              <a:buNone/>
            </a:pPr>
            <a:r>
              <a:rPr lang="en-IN" dirty="0"/>
              <a:t>else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t--;</a:t>
            </a:r>
          </a:p>
          <a:p>
            <a:pPr marL="0" indent="0">
              <a:buNone/>
            </a:pPr>
            <a:r>
              <a:rPr lang="en-IN" dirty="0" err="1"/>
              <a:t>goto</a:t>
            </a:r>
            <a:r>
              <a:rPr lang="en-IN" dirty="0"/>
              <a:t> a;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end=clock();</a:t>
            </a:r>
          </a:p>
          <a:p>
            <a:pPr marL="0" indent="0">
              <a:buNone/>
            </a:pPr>
            <a:r>
              <a:rPr lang="en-IN" dirty="0" err="1"/>
              <a:t>cout</a:t>
            </a:r>
            <a:r>
              <a:rPr lang="en-IN" dirty="0"/>
              <a:t>&lt;&lt;"Time taken :"&lt;&lt;(</a:t>
            </a:r>
            <a:r>
              <a:rPr lang="en-IN" dirty="0" err="1"/>
              <a:t>endstart</a:t>
            </a:r>
            <a:r>
              <a:rPr lang="en-IN" dirty="0"/>
              <a:t>)/CLK_TCK&lt;&lt;" sec";</a:t>
            </a:r>
          </a:p>
          <a:p>
            <a:pPr marL="0" indent="0">
              <a:buNone/>
            </a:pPr>
            <a:r>
              <a:rPr lang="en-IN" dirty="0"/>
              <a:t>return g;</a:t>
            </a:r>
          </a:p>
          <a:p>
            <a:pPr marL="0" indent="0">
              <a:buNone/>
            </a:pPr>
            <a:r>
              <a:rPr lang="en-IN" dirty="0"/>
              <a:t>} /*End of the function con*</a:t>
            </a:r>
          </a:p>
        </p:txBody>
      </p:sp>
    </p:spTree>
    <p:extLst>
      <p:ext uri="{BB962C8B-B14F-4D97-AF65-F5344CB8AC3E}">
        <p14:creationId xmlns:p14="http://schemas.microsoft.com/office/powerpoint/2010/main" val="1459018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84" y="81661"/>
            <a:ext cx="10515600" cy="896747"/>
          </a:xfrm>
        </p:spPr>
        <p:txBody>
          <a:bodyPr/>
          <a:lstStyle/>
          <a:p>
            <a:r>
              <a:rPr lang="en-US" b="1" dirty="0" err="1"/>
              <a:t>Contd</a:t>
            </a:r>
            <a:r>
              <a:rPr lang="en-US" b="1" dirty="0"/>
              <a:t>…. Analysis of 2 algorithms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024" y="978408"/>
            <a:ext cx="11469624" cy="5367528"/>
          </a:xfrm>
          <a:ln>
            <a:noFill/>
          </a:ln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IN" dirty="0"/>
              <a:t>void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long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x,y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 err="1"/>
              <a:t>clrscr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 err="1"/>
              <a:t>cout</a:t>
            </a:r>
            <a:r>
              <a:rPr lang="en-IN" dirty="0"/>
              <a:t>&lt;&lt;"\t\t  ANALYSIS OF THE TWO ALGORITHMS"&lt;&lt;</a:t>
            </a:r>
            <a:r>
              <a:rPr lang="en-IN" dirty="0" err="1"/>
              <a:t>endl</a:t>
            </a:r>
            <a:r>
              <a:rPr lang="en-IN" dirty="0"/>
              <a:t>&lt;&lt;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 err="1"/>
              <a:t>cout</a:t>
            </a:r>
            <a:r>
              <a:rPr lang="en-IN" dirty="0"/>
              <a:t>&lt;&lt;"GCD - EUCLID'S ALG : "&lt;&lt;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 err="1"/>
              <a:t>cout</a:t>
            </a:r>
            <a:r>
              <a:rPr lang="en-IN" dirty="0"/>
              <a:t>&lt;&lt;"enter two numbers:";</a:t>
            </a:r>
          </a:p>
          <a:p>
            <a:pPr marL="0" indent="0">
              <a:buNone/>
            </a:pPr>
            <a:r>
              <a:rPr lang="en-IN" dirty="0" err="1"/>
              <a:t>cin</a:t>
            </a:r>
            <a:r>
              <a:rPr lang="en-IN" dirty="0"/>
              <a:t>&gt;&gt;x&gt;&gt;y;</a:t>
            </a:r>
          </a:p>
          <a:p>
            <a:pPr marL="0" indent="0">
              <a:buNone/>
            </a:pPr>
            <a:r>
              <a:rPr lang="en-IN" dirty="0" err="1"/>
              <a:t>cout</a:t>
            </a:r>
            <a:r>
              <a:rPr lang="en-IN" dirty="0"/>
              <a:t>&lt;&lt;</a:t>
            </a:r>
            <a:r>
              <a:rPr lang="en-IN" dirty="0" err="1"/>
              <a:t>endl</a:t>
            </a:r>
            <a:r>
              <a:rPr lang="en-IN" dirty="0"/>
              <a:t>&lt;&lt;</a:t>
            </a:r>
            <a:r>
              <a:rPr lang="en-IN" dirty="0" err="1"/>
              <a:t>endl</a:t>
            </a:r>
            <a:r>
              <a:rPr lang="en-IN" dirty="0"/>
              <a:t>&lt;&lt;"GCD : "&lt;&lt;</a:t>
            </a:r>
            <a:r>
              <a:rPr lang="en-IN" dirty="0" err="1"/>
              <a:t>euclid</a:t>
            </a:r>
            <a:r>
              <a:rPr lang="en-IN" dirty="0"/>
              <a:t>(</a:t>
            </a:r>
            <a:r>
              <a:rPr lang="en-IN" dirty="0" err="1"/>
              <a:t>x,y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 err="1"/>
              <a:t>cout</a:t>
            </a:r>
            <a:r>
              <a:rPr lang="en-IN" dirty="0"/>
              <a:t>&lt;&lt;</a:t>
            </a:r>
            <a:r>
              <a:rPr lang="en-IN" dirty="0" err="1"/>
              <a:t>endl</a:t>
            </a:r>
            <a:r>
              <a:rPr lang="en-IN" dirty="0"/>
              <a:t>&lt;&lt;</a:t>
            </a:r>
            <a:r>
              <a:rPr lang="en-IN" dirty="0" err="1"/>
              <a:t>endl</a:t>
            </a:r>
            <a:r>
              <a:rPr lang="en-IN" dirty="0"/>
              <a:t>&lt;&lt;"------------------------------------------------";</a:t>
            </a:r>
          </a:p>
          <a:p>
            <a:pPr marL="0" indent="0">
              <a:buNone/>
            </a:pPr>
            <a:r>
              <a:rPr lang="en-IN" dirty="0" err="1"/>
              <a:t>cout</a:t>
            </a:r>
            <a:r>
              <a:rPr lang="en-IN" dirty="0"/>
              <a:t>&lt;&lt;</a:t>
            </a:r>
            <a:r>
              <a:rPr lang="en-IN" dirty="0" err="1"/>
              <a:t>endl</a:t>
            </a:r>
            <a:r>
              <a:rPr lang="en-IN" dirty="0"/>
              <a:t>&lt;&lt;</a:t>
            </a:r>
            <a:r>
              <a:rPr lang="en-IN" dirty="0" err="1"/>
              <a:t>endl</a:t>
            </a:r>
            <a:r>
              <a:rPr lang="en-IN" dirty="0"/>
              <a:t>&lt;&lt;"GCD - CONSECUTIVE INTEGER CHECKING ALG : </a:t>
            </a:r>
          </a:p>
          <a:p>
            <a:pPr marL="0" indent="0">
              <a:buNone/>
            </a:pPr>
            <a:r>
              <a:rPr lang="en-IN" dirty="0"/>
              <a:t>"&lt;&lt;</a:t>
            </a:r>
            <a:r>
              <a:rPr lang="en-IN" dirty="0" err="1"/>
              <a:t>endl</a:t>
            </a:r>
            <a:r>
              <a:rPr lang="en-IN" dirty="0"/>
              <a:t>&lt;&lt;</a:t>
            </a:r>
            <a:r>
              <a:rPr lang="en-IN" dirty="0" err="1"/>
              <a:t>endl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 err="1"/>
              <a:t>cout</a:t>
            </a:r>
            <a:r>
              <a:rPr lang="en-IN" dirty="0"/>
              <a:t>&lt;&lt;</a:t>
            </a:r>
            <a:r>
              <a:rPr lang="en-IN" dirty="0" err="1"/>
              <a:t>endl</a:t>
            </a:r>
            <a:r>
              <a:rPr lang="en-IN" dirty="0"/>
              <a:t>&lt;&lt;</a:t>
            </a:r>
            <a:r>
              <a:rPr lang="en-IN" dirty="0" err="1"/>
              <a:t>endl</a:t>
            </a:r>
            <a:r>
              <a:rPr lang="en-IN" dirty="0"/>
              <a:t>&lt;&lt;"GCD : "&lt;&lt;con(</a:t>
            </a:r>
            <a:r>
              <a:rPr lang="en-IN" dirty="0" err="1"/>
              <a:t>x,y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 err="1"/>
              <a:t>getch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146800" y="941324"/>
            <a:ext cx="20320" cy="57607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481584" y="904240"/>
            <a:ext cx="11652504" cy="7416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897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20" y="443230"/>
            <a:ext cx="5648960" cy="97536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Fundamentals of Algorithmic Problem Solving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340" y="2185415"/>
            <a:ext cx="3967480" cy="2432305"/>
          </a:xfrm>
        </p:spPr>
        <p:txBody>
          <a:bodyPr/>
          <a:lstStyle/>
          <a:p>
            <a:pPr algn="just"/>
            <a:r>
              <a:rPr lang="en-US" dirty="0"/>
              <a:t>Sequence of steps in the process of design and analysis of algorithms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440" y="138430"/>
            <a:ext cx="6855777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262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the problem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240" y="1266825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Ask questions, do a few small examples by hand, think about special cases, etc.</a:t>
            </a:r>
          </a:p>
          <a:p>
            <a:r>
              <a:rPr lang="en-US" dirty="0"/>
              <a:t>An input is an instance of the problem the algorithm solves</a:t>
            </a:r>
          </a:p>
          <a:p>
            <a:r>
              <a:rPr lang="en-US" dirty="0"/>
              <a:t>Specify exactly the set of instances the algorithm needs to handle</a:t>
            </a:r>
          </a:p>
          <a:p>
            <a:r>
              <a:rPr lang="en-IN" dirty="0"/>
              <a:t>Decide on</a:t>
            </a:r>
          </a:p>
          <a:p>
            <a:r>
              <a:rPr lang="en-IN" dirty="0"/>
              <a:t> 	Exact vs. approximate solution</a:t>
            </a:r>
          </a:p>
          <a:p>
            <a:r>
              <a:rPr lang="en-IN" dirty="0"/>
              <a:t> Approximate algorithm: Cannot solve exactly, e.g., extracting square roots, </a:t>
            </a:r>
          </a:p>
          <a:p>
            <a:pPr marL="0" indent="0">
              <a:buNone/>
            </a:pPr>
            <a:r>
              <a:rPr lang="en-IN" dirty="0"/>
              <a:t>   solving nonlinear equations, etc.</a:t>
            </a:r>
          </a:p>
          <a:p>
            <a:r>
              <a:rPr lang="en-IN" dirty="0"/>
              <a:t>Appropriate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710390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880" y="12890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Analyze algorithm </a:t>
            </a:r>
          </a:p>
          <a:p>
            <a:r>
              <a:rPr lang="en-US" sz="3200" dirty="0"/>
              <a:t>Time efficiency: How fast it runs </a:t>
            </a:r>
          </a:p>
          <a:p>
            <a:r>
              <a:rPr lang="en-US" sz="3200" dirty="0"/>
              <a:t> Space efficiency: How much extra memory it uses </a:t>
            </a:r>
          </a:p>
          <a:p>
            <a:r>
              <a:rPr lang="en-US" sz="3200" dirty="0"/>
              <a:t> Simplicity: Easier to understand, usually contains fewer bugs, sometimes simpler is more efficient, but not always.</a:t>
            </a:r>
          </a:p>
          <a:p>
            <a:endParaRPr lang="en-US" sz="3200" dirty="0"/>
          </a:p>
          <a:p>
            <a:pPr marL="0" indent="0">
              <a:buNone/>
            </a:pPr>
            <a:r>
              <a:rPr lang="en-US" sz="3200" dirty="0"/>
              <a:t>Coding algorithm </a:t>
            </a:r>
          </a:p>
          <a:p>
            <a:r>
              <a:rPr lang="en-US" sz="3200" dirty="0"/>
              <a:t> Write in a programming language for a real machine </a:t>
            </a:r>
          </a:p>
          <a:p>
            <a:r>
              <a:rPr lang="en-US" sz="3200" dirty="0"/>
              <a:t> Standard tricks: </a:t>
            </a:r>
          </a:p>
          <a:p>
            <a:pPr lvl="1"/>
            <a:r>
              <a:rPr lang="en-US" sz="2800" dirty="0"/>
              <a:t> Compute loop invariant (which does not change value in the loop) outside loop </a:t>
            </a:r>
          </a:p>
          <a:p>
            <a:pPr lvl="1"/>
            <a:r>
              <a:rPr lang="en-US" sz="2800" dirty="0"/>
              <a:t> Replace expensive operation by cheap ones.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60286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 of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Reasons to </a:t>
            </a:r>
            <a:r>
              <a:rPr lang="en-IN" dirty="0" err="1"/>
              <a:t>Analyze</a:t>
            </a:r>
            <a:r>
              <a:rPr lang="en-IN" dirty="0"/>
              <a:t> Algorithms</a:t>
            </a:r>
          </a:p>
          <a:p>
            <a:r>
              <a:rPr lang="en-IN" dirty="0"/>
              <a:t> Predict Performance</a:t>
            </a:r>
          </a:p>
          <a:p>
            <a:r>
              <a:rPr lang="en-IN" dirty="0"/>
              <a:t> Compare Algorithms</a:t>
            </a:r>
          </a:p>
          <a:p>
            <a:r>
              <a:rPr lang="en-IN" dirty="0"/>
              <a:t> Provide Guarantees</a:t>
            </a:r>
          </a:p>
          <a:p>
            <a:r>
              <a:rPr lang="en-IN" dirty="0"/>
              <a:t> Understand theoretical basis.</a:t>
            </a:r>
          </a:p>
          <a:p>
            <a:r>
              <a:rPr lang="en-IN" dirty="0"/>
              <a:t> Primary Practical Reason: Avoid Performance Bugs</a:t>
            </a:r>
          </a:p>
        </p:txBody>
      </p:sp>
    </p:spTree>
    <p:extLst>
      <p:ext uri="{BB962C8B-B14F-4D97-AF65-F5344CB8AC3E}">
        <p14:creationId xmlns:p14="http://schemas.microsoft.com/office/powerpoint/2010/main" val="49048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measure of the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Two kinds of efficiency:</a:t>
            </a:r>
          </a:p>
          <a:p>
            <a:pPr lvl="1"/>
            <a:r>
              <a:rPr lang="en-US" sz="3600" dirty="0"/>
              <a:t>Space Efficiency or Space Complexity</a:t>
            </a:r>
          </a:p>
          <a:p>
            <a:pPr lvl="1"/>
            <a:r>
              <a:rPr lang="en-US" sz="3600" dirty="0"/>
              <a:t>Time Efficiency or Time Complexity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494983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kinds of Algorithm Efficiency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440" y="1493520"/>
            <a:ext cx="11358880" cy="486663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Analyzing the efficiency of an algorithm (or the complexity of an algorithm) means establishing the amount of computing resources needed to execute the algorithm. </a:t>
            </a:r>
          </a:p>
          <a:p>
            <a:pPr marL="0" indent="0">
              <a:buNone/>
            </a:pPr>
            <a:r>
              <a:rPr lang="en-US" dirty="0"/>
              <a:t>There are two types of resources: </a:t>
            </a:r>
          </a:p>
          <a:p>
            <a:pPr marL="0" indent="0">
              <a:buNone/>
            </a:pPr>
            <a:r>
              <a:rPr lang="en-US" dirty="0"/>
              <a:t>• Memory space. It means the amount of space used to store all data processed by the algorithm. </a:t>
            </a:r>
          </a:p>
          <a:p>
            <a:pPr marL="0" indent="0">
              <a:buNone/>
            </a:pPr>
            <a:r>
              <a:rPr lang="en-US" dirty="0"/>
              <a:t>• Running time. It means the time needed to execute all the operations specified in the algorithm.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Space efficiency: Deals with the space required by the algorithm</a:t>
            </a:r>
          </a:p>
          <a:p>
            <a:r>
              <a:rPr lang="en-US" dirty="0"/>
              <a:t>Time efficiency: It indicates how fast an algorithm runs.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7085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Space complexity?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86160" cy="4593463"/>
          </a:xfrm>
        </p:spPr>
        <p:txBody>
          <a:bodyPr>
            <a:normAutofit/>
          </a:bodyPr>
          <a:lstStyle/>
          <a:p>
            <a:r>
              <a:rPr lang="en-US" dirty="0"/>
              <a:t>For any algorithm, memory is required for the following purposes</a:t>
            </a:r>
          </a:p>
          <a:p>
            <a:r>
              <a:rPr lang="en-US" dirty="0"/>
              <a:t>Memory required to store program instructions</a:t>
            </a:r>
          </a:p>
          <a:p>
            <a:r>
              <a:rPr lang="en-US" dirty="0"/>
              <a:t>Memory required to store constant values</a:t>
            </a:r>
          </a:p>
          <a:p>
            <a:r>
              <a:rPr lang="en-US" dirty="0"/>
              <a:t>Memory required to store variable values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Space complexity of an algorithm can be defined as follows</a:t>
            </a:r>
          </a:p>
          <a:p>
            <a:pPr lvl="1"/>
            <a:r>
              <a:rPr lang="en-US" sz="2800" dirty="0"/>
              <a:t>Total amount of computer memory required by an algorithm to complete its execution is called as space complexity of that algorithm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512759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Space complexity?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Generally, when a program is under execution it uses the computer </a:t>
            </a:r>
          </a:p>
          <a:p>
            <a:pPr marL="0" indent="0" algn="just">
              <a:buNone/>
            </a:pPr>
            <a:r>
              <a:rPr lang="en-US" dirty="0"/>
              <a:t>memory for THREE reasons. </a:t>
            </a:r>
          </a:p>
          <a:p>
            <a:pPr marL="0" indent="0" algn="just">
              <a:buNone/>
            </a:pPr>
            <a:r>
              <a:rPr lang="en-US" dirty="0"/>
              <a:t>They are:</a:t>
            </a:r>
          </a:p>
          <a:p>
            <a:pPr algn="just"/>
            <a:r>
              <a:rPr lang="en-US" dirty="0"/>
              <a:t> Instruction Space: It is the amount of memory used to store compiled version of instructions.</a:t>
            </a:r>
          </a:p>
          <a:p>
            <a:pPr algn="just"/>
            <a:r>
              <a:rPr lang="en-US" dirty="0"/>
              <a:t> Data Space: It is the amount of memory used to store all the variables and constants.</a:t>
            </a:r>
          </a:p>
          <a:p>
            <a:pPr algn="just"/>
            <a:r>
              <a:rPr lang="en-US" dirty="0"/>
              <a:t> Environmental Stack: It is the amount of memory used to store information of partially executed functions at the time of function call.</a:t>
            </a:r>
          </a:p>
          <a:p>
            <a:pPr marL="0" indent="0" algn="just">
              <a:buNone/>
            </a:pPr>
            <a:r>
              <a:rPr lang="en-US" dirty="0"/>
              <a:t>Space Complexity= Instruction space + Data space + Stack space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2400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algorithm is a sequence of unambiguous instructions for solving a computational problem, i.e., for obtaining a required output for any legitimate input in a finite amount of time.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029" y="3098800"/>
            <a:ext cx="7781925" cy="350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30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4179"/>
          </a:xfrm>
        </p:spPr>
        <p:txBody>
          <a:bodyPr/>
          <a:lstStyle/>
          <a:p>
            <a:r>
              <a:rPr lang="en-US" dirty="0"/>
              <a:t>Stack Allocation of Space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1337" y="1225296"/>
            <a:ext cx="3452372" cy="49798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1289304"/>
            <a:ext cx="7354824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</a:rPr>
              <a:t>Temporary values, such as those arising from the evaluation of expressions, in cases where those temporaries cannot be held in registers.</a:t>
            </a:r>
          </a:p>
          <a:p>
            <a:pPr algn="just"/>
            <a:endParaRPr lang="en-US" sz="2000" dirty="0">
              <a:latin typeface="Times New Roman" panose="02020603050405020304" pitchFamily="18" charset="0"/>
            </a:endParaRPr>
          </a:p>
          <a:p>
            <a:pPr algn="just"/>
            <a:r>
              <a:rPr lang="en-US" sz="2000" dirty="0"/>
              <a:t>  A saved machine status, with information about the state of the machine just before the call to the procedure. This information typically includes the </a:t>
            </a:r>
            <a:r>
              <a:rPr lang="en-US" sz="2000" i="1" dirty="0"/>
              <a:t>return address</a:t>
            </a:r>
            <a:r>
              <a:rPr lang="en-US" sz="2000" dirty="0"/>
              <a:t> (value of the program counter, to which the called procedure must return).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An "access link" may be needed to locate data needed by the called procedure but found elsewhere, e.g., in another activation record.</a:t>
            </a:r>
          </a:p>
          <a:p>
            <a:pPr algn="just"/>
            <a:endParaRPr lang="en-US" sz="2000" dirty="0">
              <a:latin typeface="Times New Roman" panose="02020603050405020304" pitchFamily="18" charset="0"/>
            </a:endParaRPr>
          </a:p>
          <a:p>
            <a:pPr algn="just"/>
            <a:r>
              <a:rPr lang="en-US" sz="2000" dirty="0"/>
              <a:t>A  </a:t>
            </a:r>
            <a:r>
              <a:rPr lang="en-US" sz="2000" i="1" dirty="0"/>
              <a:t>control link,</a:t>
            </a:r>
            <a:r>
              <a:rPr lang="en-US" sz="2000" dirty="0"/>
              <a:t> pointing to the activation record of the caller.</a:t>
            </a:r>
          </a:p>
          <a:p>
            <a:pPr algn="just"/>
            <a:endParaRPr lang="en-US" sz="2000" dirty="0">
              <a:latin typeface="Times New Roman" panose="02020603050405020304" pitchFamily="18" charset="0"/>
            </a:endParaRPr>
          </a:p>
          <a:p>
            <a:pPr algn="just"/>
            <a:r>
              <a:rPr lang="en-US" sz="2000" dirty="0"/>
              <a:t>The actual parameters used by the calling procedure. Commonly, these values are not placed in the activation record but rather in registers, when possible, for greater efficiency. </a:t>
            </a:r>
            <a:endParaRPr lang="en-US" sz="2000" dirty="0">
              <a:latin typeface="Times New Roman" panose="02020603050405020304" pitchFamily="18" charset="0"/>
            </a:endParaRPr>
          </a:p>
          <a:p>
            <a:endParaRPr lang="en-US" dirty="0">
              <a:solidFill>
                <a:srgbClr val="333333"/>
              </a:solidFill>
              <a:latin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0518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Space Complexity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calculate the space complexity, we must know the memory required to store different </a:t>
            </a:r>
            <a:r>
              <a:rPr lang="en-US" dirty="0" err="1"/>
              <a:t>datatype</a:t>
            </a:r>
            <a:r>
              <a:rPr lang="en-US" dirty="0"/>
              <a:t> values (according to the compiler). For example, the C Programming Language compiler requires the following.</a:t>
            </a:r>
          </a:p>
          <a:p>
            <a:r>
              <a:rPr lang="en-US" dirty="0"/>
              <a:t> 1 byte to store Character value,</a:t>
            </a:r>
          </a:p>
          <a:p>
            <a:r>
              <a:rPr lang="en-US" dirty="0"/>
              <a:t> 2 bytes to store Integer value,</a:t>
            </a:r>
          </a:p>
          <a:p>
            <a:r>
              <a:rPr lang="en-US" dirty="0"/>
              <a:t> 4 bytes to store Floating Point value,</a:t>
            </a:r>
          </a:p>
          <a:p>
            <a:r>
              <a:rPr lang="en-US" dirty="0"/>
              <a:t> 6 or 8 bytes to store double value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9438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808" y="0"/>
            <a:ext cx="10515600" cy="704088"/>
          </a:xfrm>
        </p:spPr>
        <p:txBody>
          <a:bodyPr/>
          <a:lstStyle/>
          <a:p>
            <a:r>
              <a:rPr lang="en-US" dirty="0"/>
              <a:t>Calculating Space Complexity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800" y="704088"/>
            <a:ext cx="11628120" cy="56927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Calculating the Data Space required for the following  given code</a:t>
            </a:r>
          </a:p>
          <a:p>
            <a:pPr marL="0" indent="0">
              <a:buNone/>
            </a:pPr>
            <a:r>
              <a:rPr lang="en-US" sz="2000" b="1" dirty="0" err="1"/>
              <a:t>int</a:t>
            </a:r>
            <a:r>
              <a:rPr lang="en-US" sz="2000" b="1" dirty="0"/>
              <a:t> square(</a:t>
            </a:r>
            <a:r>
              <a:rPr lang="en-US" sz="2000" b="1" dirty="0" err="1"/>
              <a:t>int</a:t>
            </a:r>
            <a:r>
              <a:rPr lang="en-US" sz="2000" b="1" dirty="0"/>
              <a:t> a) </a:t>
            </a:r>
          </a:p>
          <a:p>
            <a:pPr marL="0" indent="0">
              <a:buNone/>
            </a:pPr>
            <a:r>
              <a:rPr lang="en-US" sz="2000" b="1" dirty="0"/>
              <a:t>{ </a:t>
            </a:r>
          </a:p>
          <a:p>
            <a:pPr marL="0" indent="0">
              <a:buNone/>
            </a:pPr>
            <a:r>
              <a:rPr lang="en-US" sz="2000" b="1" dirty="0"/>
              <a:t>return a*a; </a:t>
            </a:r>
          </a:p>
          <a:p>
            <a:pPr marL="0" indent="0">
              <a:buNone/>
            </a:pPr>
            <a:r>
              <a:rPr lang="en-US" sz="2000" b="1" dirty="0"/>
              <a:t>}</a:t>
            </a:r>
          </a:p>
          <a:p>
            <a:pPr marL="0" indent="0">
              <a:buNone/>
            </a:pPr>
            <a:r>
              <a:rPr lang="en-US" sz="2000" dirty="0"/>
              <a:t>Data Space Required:</a:t>
            </a:r>
          </a:p>
          <a:p>
            <a:r>
              <a:rPr lang="en-US" sz="2000" dirty="0"/>
              <a:t>For </a:t>
            </a:r>
            <a:r>
              <a:rPr lang="en-US" sz="2000" dirty="0" err="1"/>
              <a:t>int</a:t>
            </a:r>
            <a:r>
              <a:rPr lang="en-US" sz="2000" dirty="0"/>
              <a:t> a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b="1" dirty="0"/>
              <a:t>2 Bytes</a:t>
            </a:r>
          </a:p>
          <a:p>
            <a:r>
              <a:rPr lang="en-US" sz="2000" dirty="0"/>
              <a:t>For returning a*a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/>
              <a:t> </a:t>
            </a:r>
            <a:r>
              <a:rPr lang="en-US" sz="2000" b="1" dirty="0"/>
              <a:t>2 Bytes</a:t>
            </a:r>
          </a:p>
          <a:p>
            <a:pPr marL="0" indent="0">
              <a:buNone/>
            </a:pPr>
            <a:r>
              <a:rPr lang="en-US" sz="2000" dirty="0"/>
              <a:t>		Total </a:t>
            </a:r>
            <a:r>
              <a:rPr lang="en-US" sz="2000" b="1" dirty="0"/>
              <a:t>4 Bytes</a:t>
            </a:r>
          </a:p>
          <a:p>
            <a:pPr marL="0" indent="0">
              <a:buNone/>
            </a:pPr>
            <a:r>
              <a:rPr lang="en-US" sz="2000" dirty="0"/>
              <a:t>Data Space Required:</a:t>
            </a:r>
          </a:p>
          <a:p>
            <a:r>
              <a:rPr lang="en-US" sz="2000" dirty="0"/>
              <a:t> This code requires 2 bytes of memory to store variable 'a' and  another 2 bytes of memory is used for return value.</a:t>
            </a:r>
          </a:p>
          <a:p>
            <a:r>
              <a:rPr lang="en-US" sz="2000" dirty="0"/>
              <a:t> That means, totally it requires 4 bytes of memory to  complete its execution. And this 4 bytes of memory is fixed for any input value of 'a'. This space complexity is said to be Constant Space Complexity.</a:t>
            </a:r>
          </a:p>
          <a:p>
            <a:r>
              <a:rPr lang="en-US" sz="2000" dirty="0"/>
              <a:t>If any algorithm requires a fixed amount of space for all input values then that space complexity is said to be Constant Space Complexity.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63427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measure of the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Time complexity?</a:t>
            </a:r>
          </a:p>
          <a:p>
            <a:r>
              <a:rPr lang="en-US" dirty="0"/>
              <a:t>Every algorithm requires some amount of computer time to execute its instruction to perform the task. This computer time required is called time complexity.</a:t>
            </a:r>
          </a:p>
          <a:p>
            <a:r>
              <a:rPr lang="en-US" dirty="0"/>
              <a:t>Time complexity of an algorithm can be defined as follows.</a:t>
            </a:r>
          </a:p>
          <a:p>
            <a:r>
              <a:rPr lang="en-US" dirty="0"/>
              <a:t>The time complexity of an algorithm is the total amount of time required by an algorithm to complete its execution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9229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Time complexity?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Generally, running time of an algorithm depends upon the following.</a:t>
            </a:r>
          </a:p>
          <a:p>
            <a:r>
              <a:rPr lang="en-US" dirty="0"/>
              <a:t>Whether it is running on Single processor machine or Multi processor </a:t>
            </a:r>
          </a:p>
          <a:p>
            <a:pPr marL="0" indent="0">
              <a:buNone/>
            </a:pPr>
            <a:r>
              <a:rPr lang="en-US" dirty="0"/>
              <a:t>machine.</a:t>
            </a:r>
          </a:p>
          <a:p>
            <a:r>
              <a:rPr lang="en-US" dirty="0"/>
              <a:t>Whether it is a 32 bit machine or 64 bit machine</a:t>
            </a:r>
          </a:p>
          <a:p>
            <a:r>
              <a:rPr lang="en-US" dirty="0"/>
              <a:t>Read and Write speed of the machine.</a:t>
            </a:r>
          </a:p>
          <a:p>
            <a:r>
              <a:rPr lang="en-US" dirty="0"/>
              <a:t>The time it takes to perform Arithmetic operations, logical operations, return value and assignment operations etc.,</a:t>
            </a:r>
          </a:p>
          <a:p>
            <a:r>
              <a:rPr lang="en-US" dirty="0"/>
              <a:t>Input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6026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5195"/>
          </a:xfrm>
        </p:spPr>
        <p:txBody>
          <a:bodyPr/>
          <a:lstStyle/>
          <a:p>
            <a:r>
              <a:rPr lang="en-IN" dirty="0"/>
              <a:t>Calculating Time Complexity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4387" y="1104265"/>
            <a:ext cx="7899705" cy="4351338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2082800" y="5425440"/>
            <a:ext cx="7802880" cy="4064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8382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760" y="106363"/>
            <a:ext cx="10515600" cy="919798"/>
          </a:xfrm>
        </p:spPr>
        <p:txBody>
          <a:bodyPr/>
          <a:lstStyle/>
          <a:p>
            <a:r>
              <a:rPr lang="en-IN" dirty="0"/>
              <a:t>Calculating Time Complexity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960" y="1431925"/>
            <a:ext cx="10515600" cy="372547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95960" y="5252720"/>
            <a:ext cx="109575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If any program requires fixed amount of time for all input values then its time complexity is said to be Constant Time Complexity.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155108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Calculating Time Complexity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0280" y="1690688"/>
            <a:ext cx="10515600" cy="404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3606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Calculating Time Complexity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61246"/>
            <a:ext cx="10515600" cy="328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5366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Calculating Time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060" y="1569593"/>
            <a:ext cx="11584940" cy="449288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Cost is the amount of computer time required for a single operation in each line.</a:t>
            </a:r>
          </a:p>
          <a:p>
            <a:pPr algn="just"/>
            <a:r>
              <a:rPr lang="en-US" dirty="0"/>
              <a:t>Repetition is the amount of computer time required by each operation for all its repetitions.</a:t>
            </a:r>
          </a:p>
          <a:p>
            <a:pPr algn="just"/>
            <a:r>
              <a:rPr lang="en-US" dirty="0"/>
              <a:t>Total is the amount of computer time required by each operation to execute.</a:t>
            </a:r>
          </a:p>
          <a:p>
            <a:pPr algn="just"/>
            <a:r>
              <a:rPr lang="en-US" dirty="0"/>
              <a:t>So above code requires '4n+4' Units of computer time to complete the task. Here the exact time is not fixed. And it changes based on the n value. If we increase the n value then the time required also increases linearly.</a:t>
            </a:r>
          </a:p>
          <a:p>
            <a:pPr algn="just"/>
            <a:r>
              <a:rPr lang="en-US" dirty="0"/>
              <a:t>Totally it takes '4n+4' units of time to complete its execution and it is Linear Time Complexity.</a:t>
            </a:r>
          </a:p>
          <a:p>
            <a:pPr algn="just"/>
            <a:r>
              <a:rPr lang="en-US" dirty="0"/>
              <a:t>If the amount of time required by an algorithm is increased with the increase of input value then that time complexity is said to be Linear Time Complexity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341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Examples of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Computing Greatest Common Divisor of Two non-negative, not-both zero Integers </a:t>
            </a:r>
          </a:p>
          <a:p>
            <a:r>
              <a:rPr lang="en-IN" sz="3600" dirty="0"/>
              <a:t> </a:t>
            </a:r>
            <a:r>
              <a:rPr lang="en-IN" sz="3600" dirty="0" err="1"/>
              <a:t>gcd</a:t>
            </a:r>
            <a:r>
              <a:rPr lang="en-IN" sz="3600" dirty="0"/>
              <a:t>(m, n): the largest integer that divides both m and n </a:t>
            </a:r>
          </a:p>
          <a:p>
            <a:r>
              <a:rPr lang="en-IN" sz="3600" dirty="0"/>
              <a:t> Euclid’s Algorithm:</a:t>
            </a:r>
          </a:p>
          <a:p>
            <a:pPr lvl="1"/>
            <a:r>
              <a:rPr lang="en-IN" sz="3200" dirty="0"/>
              <a:t> </a:t>
            </a:r>
            <a:r>
              <a:rPr lang="en-IN" sz="3200" dirty="0" err="1"/>
              <a:t>gcd</a:t>
            </a:r>
            <a:r>
              <a:rPr lang="en-IN" sz="3200" dirty="0"/>
              <a:t>(m, n) = </a:t>
            </a:r>
            <a:r>
              <a:rPr lang="en-IN" sz="3200" dirty="0" err="1"/>
              <a:t>gcd</a:t>
            </a:r>
            <a:r>
              <a:rPr lang="en-IN" sz="3200" dirty="0"/>
              <a:t>(n, m mod n</a:t>
            </a:r>
          </a:p>
        </p:txBody>
      </p:sp>
    </p:spTree>
    <p:extLst>
      <p:ext uri="{BB962C8B-B14F-4D97-AF65-F5344CB8AC3E}">
        <p14:creationId xmlns:p14="http://schemas.microsoft.com/office/powerpoint/2010/main" val="10443775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6327" y="655192"/>
            <a:ext cx="8908377" cy="579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0111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542925"/>
            <a:ext cx="8743950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9090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3497" y="636904"/>
            <a:ext cx="8358095" cy="5482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1899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552" y="363664"/>
            <a:ext cx="8410575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047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467" y="189738"/>
            <a:ext cx="8429625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4692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3709" y="554609"/>
            <a:ext cx="8427339" cy="575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1138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894" y="188976"/>
            <a:ext cx="85725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875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31296" cy="1325563"/>
          </a:xfrm>
        </p:spPr>
        <p:txBody>
          <a:bodyPr/>
          <a:lstStyle/>
          <a:p>
            <a:r>
              <a:rPr lang="en-US" dirty="0"/>
              <a:t>Greatest Common Divisor (Euclid’s Algorithm), </a:t>
            </a:r>
            <a:r>
              <a:rPr lang="en-US" dirty="0" err="1"/>
              <a:t>gcd</a:t>
            </a:r>
            <a:r>
              <a:rPr lang="en-US" dirty="0"/>
              <a:t>(m, n)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1560" y="2323465"/>
            <a:ext cx="105156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Step 1: If n = 0, return value of m as the answer and stop; otherwise, proceed to Step 2. </a:t>
            </a:r>
          </a:p>
          <a:p>
            <a:r>
              <a:rPr lang="en-US" sz="3200" dirty="0"/>
              <a:t>Step 2: Divide m by n and assign the value of the remainder to r. </a:t>
            </a:r>
          </a:p>
          <a:p>
            <a:r>
              <a:rPr lang="en-US" sz="3200" dirty="0"/>
              <a:t>Step 3: Assign the value of n to m and the value of r to n. Go to Step 1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638944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40440" cy="1325563"/>
          </a:xfrm>
        </p:spPr>
        <p:txBody>
          <a:bodyPr/>
          <a:lstStyle/>
          <a:p>
            <a:r>
              <a:rPr lang="en-IN" dirty="0" err="1"/>
              <a:t>Pseudocode</a:t>
            </a:r>
            <a:r>
              <a:rPr lang="en-IN" dirty="0"/>
              <a:t> for (Euclid’s Algorithm), </a:t>
            </a:r>
            <a:r>
              <a:rPr lang="en-IN" dirty="0" err="1"/>
              <a:t>gcd</a:t>
            </a:r>
            <a:r>
              <a:rPr lang="en-IN" dirty="0"/>
              <a:t>(m, 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320" y="1568768"/>
            <a:ext cx="10515600" cy="4351338"/>
          </a:xfrm>
        </p:spPr>
        <p:txBody>
          <a:bodyPr>
            <a:noAutofit/>
          </a:bodyPr>
          <a:lstStyle/>
          <a:p>
            <a:r>
              <a:rPr lang="en-IN" sz="2400" dirty="0"/>
              <a:t>ALGORITHM Euclid(m, n) </a:t>
            </a:r>
          </a:p>
          <a:p>
            <a:r>
              <a:rPr lang="en-IN" sz="2400" dirty="0"/>
              <a:t>// Computes </a:t>
            </a:r>
            <a:r>
              <a:rPr lang="en-IN" sz="2400" dirty="0" err="1"/>
              <a:t>gcd</a:t>
            </a:r>
            <a:r>
              <a:rPr lang="en-IN" sz="2400" dirty="0"/>
              <a:t>(m, n) by Euclid’s algorithm </a:t>
            </a:r>
          </a:p>
          <a:p>
            <a:r>
              <a:rPr lang="en-IN" sz="2400" dirty="0"/>
              <a:t>// Input: Two nonnegative, not-both-zero integers m and n </a:t>
            </a:r>
          </a:p>
          <a:p>
            <a:r>
              <a:rPr lang="en-IN" sz="2400" dirty="0"/>
              <a:t>//Output: Greatest common divisor of m and n </a:t>
            </a:r>
          </a:p>
          <a:p>
            <a:pPr marL="0" indent="0">
              <a:buNone/>
            </a:pPr>
            <a:r>
              <a:rPr lang="en-IN" sz="2400" dirty="0"/>
              <a:t>	while n ≠ 0 do </a:t>
            </a:r>
          </a:p>
          <a:p>
            <a:pPr marL="0" indent="0">
              <a:buNone/>
            </a:pPr>
            <a:r>
              <a:rPr lang="en-IN" sz="2400" dirty="0"/>
              <a:t>		r = m mod n </a:t>
            </a:r>
          </a:p>
          <a:p>
            <a:pPr marL="0" indent="0">
              <a:buNone/>
            </a:pPr>
            <a:r>
              <a:rPr lang="en-IN" sz="2400" dirty="0"/>
              <a:t>		m = n </a:t>
            </a:r>
          </a:p>
          <a:p>
            <a:pPr marL="0" indent="0">
              <a:buNone/>
            </a:pPr>
            <a:r>
              <a:rPr lang="en-IN" sz="2400" dirty="0"/>
              <a:t>		n = r </a:t>
            </a:r>
          </a:p>
          <a:p>
            <a:pPr marL="0" indent="0">
              <a:buNone/>
            </a:pPr>
            <a:r>
              <a:rPr lang="en-IN" sz="2400" dirty="0"/>
              <a:t>		return m</a:t>
            </a:r>
          </a:p>
          <a:p>
            <a:pPr marL="0" indent="0">
              <a:buNone/>
            </a:pPr>
            <a:r>
              <a:rPr lang="en-US" sz="2400" dirty="0"/>
              <a:t>							</a:t>
            </a:r>
          </a:p>
          <a:p>
            <a:pPr marL="0" indent="0">
              <a:buNone/>
            </a:pPr>
            <a:r>
              <a:rPr lang="en-US" sz="2400" dirty="0"/>
              <a:t>Question: GCD(50, 30) how many division Operations are required to compute GCD using Euclid algorithm ?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95317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Middle-school procedure, </a:t>
            </a:r>
            <a:r>
              <a:rPr lang="en-IN" dirty="0" err="1"/>
              <a:t>gcd</a:t>
            </a:r>
            <a:r>
              <a:rPr lang="en-IN" dirty="0"/>
              <a:t>(m, n)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Step 1: Find prime factors of m. </a:t>
            </a:r>
          </a:p>
          <a:p>
            <a:r>
              <a:rPr lang="en-US" sz="3200" dirty="0"/>
              <a:t>Step 2: Find prime factors of n. </a:t>
            </a:r>
          </a:p>
          <a:p>
            <a:r>
              <a:rPr lang="en-US" sz="3200" dirty="0"/>
              <a:t>Step 3: Identify all common prime factors of m and n </a:t>
            </a:r>
          </a:p>
          <a:p>
            <a:r>
              <a:rPr lang="en-US" sz="3200" dirty="0"/>
              <a:t>Step 4: Compute product of all common factors and return product as the answer.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858911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Consecutive Integer Checking, </a:t>
            </a:r>
            <a:r>
              <a:rPr lang="en-IN" dirty="0" err="1"/>
              <a:t>gcd</a:t>
            </a:r>
            <a:r>
              <a:rPr lang="en-IN" dirty="0"/>
              <a:t>(m, 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Step 1: Assign the value of min(m, n) to t.</a:t>
            </a:r>
          </a:p>
          <a:p>
            <a:r>
              <a:rPr lang="en-US" sz="3200" dirty="0"/>
              <a:t> Step 2: Divide m by t. If the remainder is 0, go to Step 3; otherwise, go to Step 4. </a:t>
            </a:r>
          </a:p>
          <a:p>
            <a:r>
              <a:rPr lang="en-US" sz="3200" dirty="0"/>
              <a:t>Step 3: Divide n by </a:t>
            </a:r>
            <a:r>
              <a:rPr lang="en-US" sz="3200" dirty="0" err="1"/>
              <a:t>qt</a:t>
            </a:r>
            <a:r>
              <a:rPr lang="en-US" sz="3200" dirty="0"/>
              <a:t> If the remainder is 0, return the value of t as the answer and stop; otherwise, proceed to Step 4. </a:t>
            </a:r>
          </a:p>
          <a:p>
            <a:r>
              <a:rPr lang="en-US" sz="3200" dirty="0"/>
              <a:t>Step 4: Decrease the value of t by 1. Go to Step 2.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209656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Same problem, but different algorithms, based on different ideas and having dramatically different speeds.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8271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0"/>
            <a:ext cx="10515600" cy="1325563"/>
          </a:xfrm>
        </p:spPr>
        <p:txBody>
          <a:bodyPr/>
          <a:lstStyle/>
          <a:p>
            <a:r>
              <a:rPr lang="en-US" dirty="0"/>
              <a:t>C++ Program - Analysis of the methods to find the GCD of two numbers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76" y="1727264"/>
            <a:ext cx="10515600" cy="4351338"/>
          </a:xfrm>
        </p:spPr>
        <p:txBody>
          <a:bodyPr numCol="2"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iostream.h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conio.h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time.h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long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euclid</a:t>
            </a:r>
            <a:r>
              <a:rPr lang="en-IN" dirty="0"/>
              <a:t>(long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m,long</a:t>
            </a:r>
            <a:r>
              <a:rPr lang="en-IN" dirty="0"/>
              <a:t> </a:t>
            </a:r>
            <a:r>
              <a:rPr lang="en-IN" dirty="0" err="1"/>
              <a:t>int</a:t>
            </a:r>
            <a:r>
              <a:rPr lang="en-IN" dirty="0"/>
              <a:t> n)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clock_t</a:t>
            </a:r>
            <a:r>
              <a:rPr lang="en-IN" dirty="0"/>
              <a:t> </a:t>
            </a:r>
            <a:r>
              <a:rPr lang="en-IN" dirty="0" err="1"/>
              <a:t>start,end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start=clock();</a:t>
            </a:r>
          </a:p>
          <a:p>
            <a:pPr marL="0" indent="0">
              <a:buNone/>
            </a:pPr>
            <a:r>
              <a:rPr lang="en-IN" dirty="0"/>
              <a:t>long </a:t>
            </a:r>
            <a:r>
              <a:rPr lang="en-IN" dirty="0" err="1"/>
              <a:t>int</a:t>
            </a:r>
            <a:r>
              <a:rPr lang="en-IN" dirty="0"/>
              <a:t> r;</a:t>
            </a:r>
          </a:p>
          <a:p>
            <a:pPr marL="0" indent="0">
              <a:buNone/>
            </a:pPr>
            <a:r>
              <a:rPr lang="en-IN" dirty="0"/>
              <a:t>while(n!=0)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r=</a:t>
            </a:r>
            <a:r>
              <a:rPr lang="en-IN" dirty="0" err="1"/>
              <a:t>m%n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m=n;</a:t>
            </a:r>
          </a:p>
          <a:p>
            <a:pPr marL="0" indent="0">
              <a:buNone/>
            </a:pPr>
            <a:r>
              <a:rPr lang="en-IN" dirty="0"/>
              <a:t>n=r;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end=clock();</a:t>
            </a:r>
          </a:p>
          <a:p>
            <a:pPr marL="0" indent="0">
              <a:buNone/>
            </a:pPr>
            <a:r>
              <a:rPr lang="en-IN" dirty="0" err="1"/>
              <a:t>cout</a:t>
            </a:r>
            <a:r>
              <a:rPr lang="en-IN" dirty="0"/>
              <a:t>&lt;&lt;</a:t>
            </a:r>
            <a:r>
              <a:rPr lang="en-IN" dirty="0" err="1"/>
              <a:t>endl</a:t>
            </a:r>
            <a:r>
              <a:rPr lang="en-IN" dirty="0"/>
              <a:t>&lt;&lt;"Time </a:t>
            </a:r>
          </a:p>
          <a:p>
            <a:pPr marL="0" indent="0">
              <a:buNone/>
            </a:pPr>
            <a:r>
              <a:rPr lang="en-IN" dirty="0"/>
              <a:t>taken:"&lt;&lt;(end-start)/CLK_TCK&lt;&lt;" sec";</a:t>
            </a:r>
          </a:p>
          <a:p>
            <a:pPr marL="0" indent="0">
              <a:buNone/>
            </a:pPr>
            <a:r>
              <a:rPr lang="en-IN" dirty="0"/>
              <a:t>return m;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1016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1541</Words>
  <Application>Microsoft Office PowerPoint</Application>
  <PresentationFormat>Widescreen</PresentationFormat>
  <Paragraphs>214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CY43/CI43 – DAA                     </vt:lpstr>
      <vt:lpstr>Algorithm</vt:lpstr>
      <vt:lpstr>Examples of Algorithms</vt:lpstr>
      <vt:lpstr>Greatest Common Divisor (Euclid’s Algorithm), gcd(m, n)</vt:lpstr>
      <vt:lpstr>Pseudocode for (Euclid’s Algorithm), gcd(m, n)</vt:lpstr>
      <vt:lpstr>Middle-school procedure, gcd(m, n) </vt:lpstr>
      <vt:lpstr>Consecutive Integer Checking, gcd(m, n)</vt:lpstr>
      <vt:lpstr>Algorithm Analysis</vt:lpstr>
      <vt:lpstr>C++ Program - Analysis of the methods to find the GCD of two numbers</vt:lpstr>
      <vt:lpstr>Contd…..</vt:lpstr>
      <vt:lpstr>Contd…. Analysis of 2 algorithms</vt:lpstr>
      <vt:lpstr>Fundamentals of Algorithmic Problem Solving </vt:lpstr>
      <vt:lpstr>Understanding the problem </vt:lpstr>
      <vt:lpstr>PowerPoint Presentation</vt:lpstr>
      <vt:lpstr>Analysis of Algorithms</vt:lpstr>
      <vt:lpstr>Performance measure of the algorithm</vt:lpstr>
      <vt:lpstr>Two kinds of Algorithm Efficiency</vt:lpstr>
      <vt:lpstr>What is Space complexity?</vt:lpstr>
      <vt:lpstr>What is Space complexity?</vt:lpstr>
      <vt:lpstr>Stack Allocation of Space</vt:lpstr>
      <vt:lpstr>Calculating Space Complexity</vt:lpstr>
      <vt:lpstr>Calculating Space Complexity</vt:lpstr>
      <vt:lpstr>Performance measure of the algorithm</vt:lpstr>
      <vt:lpstr>What is Time complexity?</vt:lpstr>
      <vt:lpstr>Calculating Time Complexity</vt:lpstr>
      <vt:lpstr>Calculating Time Complexity</vt:lpstr>
      <vt:lpstr>Calculating Time Complexity</vt:lpstr>
      <vt:lpstr>Calculating Time Complexity</vt:lpstr>
      <vt:lpstr>Calculating Time Complexity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suresh</dc:creator>
  <cp:lastModifiedBy>Pallavi Darsi</cp:lastModifiedBy>
  <cp:revision>29</cp:revision>
  <dcterms:created xsi:type="dcterms:W3CDTF">2023-05-15T16:38:23Z</dcterms:created>
  <dcterms:modified xsi:type="dcterms:W3CDTF">2023-05-22T07:06:41Z</dcterms:modified>
</cp:coreProperties>
</file>