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9144000" y="0"/>
                </a:moveTo>
                <a:lnTo>
                  <a:pt x="0" y="0"/>
                </a:lnTo>
                <a:lnTo>
                  <a:pt x="0" y="457199"/>
                </a:lnTo>
                <a:lnTo>
                  <a:pt x="9144000" y="457199"/>
                </a:lnTo>
                <a:lnTo>
                  <a:pt x="9144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9144000" y="0"/>
                </a:moveTo>
                <a:lnTo>
                  <a:pt x="0" y="0"/>
                </a:lnTo>
                <a:lnTo>
                  <a:pt x="0" y="67055"/>
                </a:lnTo>
                <a:lnTo>
                  <a:pt x="9144000" y="67055"/>
                </a:lnTo>
                <a:lnTo>
                  <a:pt x="914400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224" y="224485"/>
            <a:ext cx="8845550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 u="heavy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3596" y="1311910"/>
            <a:ext cx="8696807" cy="3059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03893" y="6604203"/>
            <a:ext cx="210820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jpe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jpeg"/><Relationship Id="rId3" Type="http://schemas.openxmlformats.org/officeDocument/2006/relationships/image" Target="../media/image64.png"/><Relationship Id="rId7" Type="http://schemas.openxmlformats.org/officeDocument/2006/relationships/image" Target="../media/image7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69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jpeg"/><Relationship Id="rId5" Type="http://schemas.openxmlformats.org/officeDocument/2006/relationships/image" Target="../media/image81.png"/><Relationship Id="rId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jpeg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jpe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jpe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e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9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png"/><Relationship Id="rId4" Type="http://schemas.openxmlformats.org/officeDocument/2006/relationships/image" Target="../media/image1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jpeg"/><Relationship Id="rId4" Type="http://schemas.openxmlformats.org/officeDocument/2006/relationships/image" Target="../media/image1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jpeg"/><Relationship Id="rId4" Type="http://schemas.openxmlformats.org/officeDocument/2006/relationships/image" Target="../media/image1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jpeg"/><Relationship Id="rId4" Type="http://schemas.openxmlformats.org/officeDocument/2006/relationships/image" Target="../media/image1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jpeg"/><Relationship Id="rId4" Type="http://schemas.openxmlformats.org/officeDocument/2006/relationships/image" Target="../media/image1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9144000" cy="524510"/>
            <a:chOff x="0" y="6333744"/>
            <a:chExt cx="9144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9141460" cy="457200"/>
            </a:xfrm>
            <a:custGeom>
              <a:avLst/>
              <a:gdLst/>
              <a:ahLst/>
              <a:cxnLst/>
              <a:rect l="l" t="t" r="r" b="b"/>
              <a:pathLst>
                <a:path w="9141460" h="457200">
                  <a:moveTo>
                    <a:pt x="9140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9140952" y="457199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9141460" cy="64135"/>
            </a:xfrm>
            <a:custGeom>
              <a:avLst/>
              <a:gdLst/>
              <a:ahLst/>
              <a:cxnLst/>
              <a:rect l="l" t="t" r="r" b="b"/>
              <a:pathLst>
                <a:path w="9141460" h="64135">
                  <a:moveTo>
                    <a:pt x="9140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9140952" y="64007"/>
                  </a:lnTo>
                  <a:lnTo>
                    <a:pt x="914095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05255" y="3200400"/>
            <a:ext cx="7406640" cy="0"/>
          </a:xfrm>
          <a:custGeom>
            <a:avLst/>
            <a:gdLst/>
            <a:ahLst/>
            <a:cxnLst/>
            <a:rect l="l" t="t" r="r" b="b"/>
            <a:pathLst>
              <a:path w="7406640">
                <a:moveTo>
                  <a:pt x="0" y="0"/>
                </a:moveTo>
                <a:lnTo>
                  <a:pt x="740664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90727" y="1805351"/>
            <a:ext cx="6676390" cy="1819910"/>
            <a:chOff x="490727" y="1805351"/>
            <a:chExt cx="6676390" cy="18199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549" y="1805351"/>
              <a:ext cx="6228371" cy="6391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727" y="2118360"/>
              <a:ext cx="4258818" cy="15064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222044" y="3240481"/>
            <a:ext cx="34366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CS44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Communications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60"/>
            <a:ext cx="7532370" cy="1506855"/>
            <a:chOff x="0" y="60960"/>
            <a:chExt cx="7532370" cy="150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960"/>
              <a:ext cx="4091178" cy="1506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3448" y="60960"/>
              <a:ext cx="1091946" cy="1506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7015" y="60960"/>
              <a:ext cx="2085593" cy="15064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4879" y="60960"/>
              <a:ext cx="2777489" cy="15064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75" dirty="0"/>
              <a:t>Attenuation</a:t>
            </a:r>
            <a:r>
              <a:rPr spc="-190" dirty="0"/>
              <a:t> </a:t>
            </a:r>
            <a:r>
              <a:rPr dirty="0"/>
              <a:t>-</a:t>
            </a:r>
            <a:r>
              <a:rPr spc="-105" dirty="0"/>
              <a:t> </a:t>
            </a:r>
            <a:r>
              <a:rPr spc="-50" dirty="0"/>
              <a:t>Link</a:t>
            </a:r>
            <a:r>
              <a:rPr spc="-250" dirty="0"/>
              <a:t> </a:t>
            </a:r>
            <a:r>
              <a:rPr spc="-85" dirty="0"/>
              <a:t>Budget	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68095" y="1225296"/>
            <a:ext cx="8090534" cy="1064895"/>
            <a:chOff x="768095" y="1225296"/>
            <a:chExt cx="8090534" cy="106489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8095" y="1225296"/>
              <a:ext cx="8090154" cy="9700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38199" y="1295400"/>
              <a:ext cx="7952740" cy="832485"/>
            </a:xfrm>
            <a:custGeom>
              <a:avLst/>
              <a:gdLst/>
              <a:ahLst/>
              <a:cxnLst/>
              <a:rect l="l" t="t" r="r" b="b"/>
              <a:pathLst>
                <a:path w="7952740" h="832485">
                  <a:moveTo>
                    <a:pt x="7952232" y="0"/>
                  </a:moveTo>
                  <a:lnTo>
                    <a:pt x="0" y="0"/>
                  </a:lnTo>
                  <a:lnTo>
                    <a:pt x="0" y="832103"/>
                  </a:lnTo>
                  <a:lnTo>
                    <a:pt x="7952232" y="832103"/>
                  </a:lnTo>
                  <a:lnTo>
                    <a:pt x="79522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44879" y="1243584"/>
              <a:ext cx="7815833" cy="6804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0168" y="1609344"/>
              <a:ext cx="2384298" cy="68046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124813" y="1310462"/>
            <a:ext cx="74447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i="1" spc="-20" dirty="0">
                <a:solidFill>
                  <a:srgbClr val="FF0000"/>
                </a:solidFill>
                <a:latin typeface="Calibri Light"/>
                <a:cs typeface="Calibri Light"/>
              </a:rPr>
              <a:t>Accounting</a:t>
            </a:r>
            <a:r>
              <a:rPr sz="2400" i="1" spc="-8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i="1" spc="10" dirty="0">
                <a:solidFill>
                  <a:srgbClr val="FF0000"/>
                </a:solidFill>
                <a:latin typeface="Calibri Light"/>
                <a:cs typeface="Calibri Light"/>
              </a:rPr>
              <a:t>of</a:t>
            </a:r>
            <a:r>
              <a:rPr sz="2400" i="1" spc="-8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i="1" spc="10" dirty="0">
                <a:solidFill>
                  <a:srgbClr val="FF0000"/>
                </a:solidFill>
                <a:latin typeface="Calibri Light"/>
                <a:cs typeface="Calibri Light"/>
              </a:rPr>
              <a:t>all</a:t>
            </a:r>
            <a:r>
              <a:rPr sz="2400" i="1" spc="-8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 Light"/>
                <a:cs typeface="Calibri Light"/>
              </a:rPr>
              <a:t>gains</a:t>
            </a:r>
            <a:r>
              <a:rPr sz="2400" i="1" spc="-6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 Light"/>
                <a:cs typeface="Calibri Light"/>
              </a:rPr>
              <a:t>and</a:t>
            </a:r>
            <a:r>
              <a:rPr sz="2400" i="1" spc="-8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Calibri Light"/>
                <a:cs typeface="Calibri Light"/>
              </a:rPr>
              <a:t>losses</a:t>
            </a:r>
            <a:r>
              <a:rPr sz="2400" i="1" spc="-8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i="1" spc="10" dirty="0">
                <a:solidFill>
                  <a:srgbClr val="FF0000"/>
                </a:solidFill>
                <a:latin typeface="Calibri Light"/>
                <a:cs typeface="Calibri Light"/>
              </a:rPr>
              <a:t>of</a:t>
            </a:r>
            <a:r>
              <a:rPr sz="2400" i="1" spc="-8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 Light"/>
                <a:cs typeface="Calibri Light"/>
              </a:rPr>
              <a:t>signal</a:t>
            </a:r>
            <a:r>
              <a:rPr sz="2400" i="1" spc="-8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Calibri Light"/>
                <a:cs typeface="Calibri Light"/>
              </a:rPr>
              <a:t>power</a:t>
            </a:r>
            <a:r>
              <a:rPr sz="2400" i="1" spc="-8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i="1" spc="-15" dirty="0">
                <a:solidFill>
                  <a:srgbClr val="FF0000"/>
                </a:solidFill>
                <a:latin typeface="Calibri Light"/>
                <a:cs typeface="Calibri Light"/>
              </a:rPr>
              <a:t>throughout</a:t>
            </a:r>
            <a:r>
              <a:rPr sz="2400" i="1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endParaRPr sz="2400">
              <a:latin typeface="Calibri Light"/>
              <a:cs typeface="Calibri Light"/>
            </a:endParaRPr>
          </a:p>
          <a:p>
            <a:pPr marR="59690" algn="ctr">
              <a:lnSpc>
                <a:spcPct val="100000"/>
              </a:lnSpc>
              <a:spcBef>
                <a:spcPts val="5"/>
              </a:spcBef>
            </a:pPr>
            <a:r>
              <a:rPr sz="2400" i="1" spc="5" dirty="0">
                <a:solidFill>
                  <a:srgbClr val="FF0000"/>
                </a:solidFill>
                <a:latin typeface="Calibri Light"/>
                <a:cs typeface="Calibri Light"/>
              </a:rPr>
              <a:t>the</a:t>
            </a:r>
            <a:r>
              <a:rPr sz="2400" i="1" spc="-114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i="1" spc="-5" dirty="0">
                <a:solidFill>
                  <a:srgbClr val="FF0000"/>
                </a:solidFill>
                <a:latin typeface="Calibri Light"/>
                <a:cs typeface="Calibri Light"/>
              </a:rPr>
              <a:t>signal's</a:t>
            </a:r>
            <a:r>
              <a:rPr sz="2400" i="1" spc="-11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2400" i="1" dirty="0">
                <a:solidFill>
                  <a:srgbClr val="FF0000"/>
                </a:solidFill>
                <a:latin typeface="Calibri Light"/>
                <a:cs typeface="Calibri Light"/>
              </a:rPr>
              <a:t>path</a:t>
            </a:r>
            <a:endParaRPr sz="2400">
              <a:latin typeface="Calibri Light"/>
              <a:cs typeface="Calibri Ligh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92708" y="2348483"/>
            <a:ext cx="7077709" cy="399415"/>
            <a:chOff x="1092708" y="2348483"/>
            <a:chExt cx="7077709" cy="399415"/>
          </a:xfrm>
        </p:grpSpPr>
        <p:sp>
          <p:nvSpPr>
            <p:cNvPr id="15" name="object 15"/>
            <p:cNvSpPr/>
            <p:nvPr/>
          </p:nvSpPr>
          <p:spPr>
            <a:xfrm>
              <a:off x="1092708" y="2348483"/>
              <a:ext cx="7077709" cy="399415"/>
            </a:xfrm>
            <a:custGeom>
              <a:avLst/>
              <a:gdLst/>
              <a:ahLst/>
              <a:cxnLst/>
              <a:rect l="l" t="t" r="r" b="b"/>
              <a:pathLst>
                <a:path w="7077709" h="399414">
                  <a:moveTo>
                    <a:pt x="7077456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7077456" y="399288"/>
                  </a:lnTo>
                  <a:lnTo>
                    <a:pt x="7077456" y="0"/>
                  </a:lnTo>
                  <a:close/>
                </a:path>
              </a:pathLst>
            </a:custGeom>
            <a:solidFill>
              <a:srgbClr val="DFE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9185" y="2451861"/>
              <a:ext cx="2480945" cy="234315"/>
            </a:xfrm>
            <a:custGeom>
              <a:avLst/>
              <a:gdLst/>
              <a:ahLst/>
              <a:cxnLst/>
              <a:rect l="l" t="t" r="r" b="b"/>
              <a:pathLst>
                <a:path w="2480945" h="234314">
                  <a:moveTo>
                    <a:pt x="78105" y="9525"/>
                  </a:moveTo>
                  <a:lnTo>
                    <a:pt x="74803" y="0"/>
                  </a:lnTo>
                  <a:lnTo>
                    <a:pt x="57772" y="6146"/>
                  </a:lnTo>
                  <a:lnTo>
                    <a:pt x="42849" y="15036"/>
                  </a:lnTo>
                  <a:lnTo>
                    <a:pt x="10871" y="57645"/>
                  </a:lnTo>
                  <a:lnTo>
                    <a:pt x="1206" y="95745"/>
                  </a:lnTo>
                  <a:lnTo>
                    <a:pt x="0" y="117221"/>
                  </a:lnTo>
                  <a:lnTo>
                    <a:pt x="1206" y="138760"/>
                  </a:lnTo>
                  <a:lnTo>
                    <a:pt x="10871" y="176771"/>
                  </a:lnTo>
                  <a:lnTo>
                    <a:pt x="42811" y="219329"/>
                  </a:lnTo>
                  <a:lnTo>
                    <a:pt x="74803" y="234315"/>
                  </a:lnTo>
                  <a:lnTo>
                    <a:pt x="77724" y="224790"/>
                  </a:lnTo>
                  <a:lnTo>
                    <a:pt x="64350" y="218884"/>
                  </a:lnTo>
                  <a:lnTo>
                    <a:pt x="52844" y="210667"/>
                  </a:lnTo>
                  <a:lnTo>
                    <a:pt x="29210" y="172250"/>
                  </a:lnTo>
                  <a:lnTo>
                    <a:pt x="21336" y="115951"/>
                  </a:lnTo>
                  <a:lnTo>
                    <a:pt x="22212" y="95973"/>
                  </a:lnTo>
                  <a:lnTo>
                    <a:pt x="35306" y="46609"/>
                  </a:lnTo>
                  <a:lnTo>
                    <a:pt x="64566" y="15417"/>
                  </a:lnTo>
                  <a:lnTo>
                    <a:pt x="78105" y="9525"/>
                  </a:lnTo>
                  <a:close/>
                </a:path>
                <a:path w="2480945" h="234314">
                  <a:moveTo>
                    <a:pt x="484251" y="117221"/>
                  </a:moveTo>
                  <a:lnTo>
                    <a:pt x="479386" y="75882"/>
                  </a:lnTo>
                  <a:lnTo>
                    <a:pt x="454139" y="26670"/>
                  </a:lnTo>
                  <a:lnTo>
                    <a:pt x="409448" y="0"/>
                  </a:lnTo>
                  <a:lnTo>
                    <a:pt x="406146" y="9525"/>
                  </a:lnTo>
                  <a:lnTo>
                    <a:pt x="419684" y="15417"/>
                  </a:lnTo>
                  <a:lnTo>
                    <a:pt x="431368" y="23545"/>
                  </a:lnTo>
                  <a:lnTo>
                    <a:pt x="455066" y="61302"/>
                  </a:lnTo>
                  <a:lnTo>
                    <a:pt x="462788" y="115951"/>
                  </a:lnTo>
                  <a:lnTo>
                    <a:pt x="461924" y="136626"/>
                  </a:lnTo>
                  <a:lnTo>
                    <a:pt x="448945" y="187198"/>
                  </a:lnTo>
                  <a:lnTo>
                    <a:pt x="419887" y="218884"/>
                  </a:lnTo>
                  <a:lnTo>
                    <a:pt x="406527" y="224790"/>
                  </a:lnTo>
                  <a:lnTo>
                    <a:pt x="409448" y="234315"/>
                  </a:lnTo>
                  <a:lnTo>
                    <a:pt x="454253" y="207708"/>
                  </a:lnTo>
                  <a:lnTo>
                    <a:pt x="479399" y="158597"/>
                  </a:lnTo>
                  <a:lnTo>
                    <a:pt x="483031" y="138760"/>
                  </a:lnTo>
                  <a:lnTo>
                    <a:pt x="484251" y="117221"/>
                  </a:lnTo>
                  <a:close/>
                </a:path>
                <a:path w="2480945" h="234314">
                  <a:moveTo>
                    <a:pt x="2074545" y="9525"/>
                  </a:moveTo>
                  <a:lnTo>
                    <a:pt x="2071243" y="0"/>
                  </a:lnTo>
                  <a:lnTo>
                    <a:pt x="2054212" y="6146"/>
                  </a:lnTo>
                  <a:lnTo>
                    <a:pt x="2039302" y="15036"/>
                  </a:lnTo>
                  <a:lnTo>
                    <a:pt x="2007311" y="57645"/>
                  </a:lnTo>
                  <a:lnTo>
                    <a:pt x="1997646" y="95745"/>
                  </a:lnTo>
                  <a:lnTo>
                    <a:pt x="1996440" y="117221"/>
                  </a:lnTo>
                  <a:lnTo>
                    <a:pt x="1997646" y="138760"/>
                  </a:lnTo>
                  <a:lnTo>
                    <a:pt x="2007311" y="176771"/>
                  </a:lnTo>
                  <a:lnTo>
                    <a:pt x="2039251" y="219329"/>
                  </a:lnTo>
                  <a:lnTo>
                    <a:pt x="2071243" y="234315"/>
                  </a:lnTo>
                  <a:lnTo>
                    <a:pt x="2074164" y="224790"/>
                  </a:lnTo>
                  <a:lnTo>
                    <a:pt x="2060790" y="218884"/>
                  </a:lnTo>
                  <a:lnTo>
                    <a:pt x="2049284" y="210667"/>
                  </a:lnTo>
                  <a:lnTo>
                    <a:pt x="2025650" y="172250"/>
                  </a:lnTo>
                  <a:lnTo>
                    <a:pt x="2017776" y="115951"/>
                  </a:lnTo>
                  <a:lnTo>
                    <a:pt x="2018652" y="95973"/>
                  </a:lnTo>
                  <a:lnTo>
                    <a:pt x="2031746" y="46609"/>
                  </a:lnTo>
                  <a:lnTo>
                    <a:pt x="2061006" y="15417"/>
                  </a:lnTo>
                  <a:lnTo>
                    <a:pt x="2074545" y="9525"/>
                  </a:lnTo>
                  <a:close/>
                </a:path>
                <a:path w="2480945" h="234314">
                  <a:moveTo>
                    <a:pt x="2480691" y="117221"/>
                  </a:moveTo>
                  <a:lnTo>
                    <a:pt x="2475827" y="75882"/>
                  </a:lnTo>
                  <a:lnTo>
                    <a:pt x="2450579" y="26670"/>
                  </a:lnTo>
                  <a:lnTo>
                    <a:pt x="2405888" y="0"/>
                  </a:lnTo>
                  <a:lnTo>
                    <a:pt x="2402586" y="9525"/>
                  </a:lnTo>
                  <a:lnTo>
                    <a:pt x="2416124" y="15417"/>
                  </a:lnTo>
                  <a:lnTo>
                    <a:pt x="2427808" y="23545"/>
                  </a:lnTo>
                  <a:lnTo>
                    <a:pt x="2451506" y="61302"/>
                  </a:lnTo>
                  <a:lnTo>
                    <a:pt x="2459228" y="115951"/>
                  </a:lnTo>
                  <a:lnTo>
                    <a:pt x="2458364" y="136626"/>
                  </a:lnTo>
                  <a:lnTo>
                    <a:pt x="2445385" y="187198"/>
                  </a:lnTo>
                  <a:lnTo>
                    <a:pt x="2416327" y="218884"/>
                  </a:lnTo>
                  <a:lnTo>
                    <a:pt x="2402967" y="224790"/>
                  </a:lnTo>
                  <a:lnTo>
                    <a:pt x="2405888" y="234315"/>
                  </a:lnTo>
                  <a:lnTo>
                    <a:pt x="2450693" y="207708"/>
                  </a:lnTo>
                  <a:lnTo>
                    <a:pt x="2475839" y="158597"/>
                  </a:lnTo>
                  <a:lnTo>
                    <a:pt x="2479471" y="138760"/>
                  </a:lnTo>
                  <a:lnTo>
                    <a:pt x="2480691" y="117221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07912" y="2451861"/>
              <a:ext cx="484505" cy="234315"/>
            </a:xfrm>
            <a:custGeom>
              <a:avLst/>
              <a:gdLst/>
              <a:ahLst/>
              <a:cxnLst/>
              <a:rect l="l" t="t" r="r" b="b"/>
              <a:pathLst>
                <a:path w="484504" h="234314">
                  <a:moveTo>
                    <a:pt x="409448" y="0"/>
                  </a:moveTo>
                  <a:lnTo>
                    <a:pt x="406146" y="9525"/>
                  </a:lnTo>
                  <a:lnTo>
                    <a:pt x="419693" y="15408"/>
                  </a:lnTo>
                  <a:lnTo>
                    <a:pt x="431371" y="23542"/>
                  </a:lnTo>
                  <a:lnTo>
                    <a:pt x="455072" y="61301"/>
                  </a:lnTo>
                  <a:lnTo>
                    <a:pt x="462788" y="115950"/>
                  </a:lnTo>
                  <a:lnTo>
                    <a:pt x="461928" y="136620"/>
                  </a:lnTo>
                  <a:lnTo>
                    <a:pt x="448945" y="187198"/>
                  </a:lnTo>
                  <a:lnTo>
                    <a:pt x="419887" y="218880"/>
                  </a:lnTo>
                  <a:lnTo>
                    <a:pt x="406526" y="224789"/>
                  </a:lnTo>
                  <a:lnTo>
                    <a:pt x="409448" y="234314"/>
                  </a:lnTo>
                  <a:lnTo>
                    <a:pt x="454257" y="207704"/>
                  </a:lnTo>
                  <a:lnTo>
                    <a:pt x="479409" y="158591"/>
                  </a:lnTo>
                  <a:lnTo>
                    <a:pt x="484250" y="117221"/>
                  </a:lnTo>
                  <a:lnTo>
                    <a:pt x="483036" y="95742"/>
                  </a:lnTo>
                  <a:lnTo>
                    <a:pt x="473321" y="57642"/>
                  </a:lnTo>
                  <a:lnTo>
                    <a:pt x="441372" y="15033"/>
                  </a:lnTo>
                  <a:lnTo>
                    <a:pt x="426475" y="6141"/>
                  </a:lnTo>
                  <a:lnTo>
                    <a:pt x="409448" y="0"/>
                  </a:lnTo>
                  <a:close/>
                </a:path>
                <a:path w="484504" h="234314">
                  <a:moveTo>
                    <a:pt x="74802" y="0"/>
                  </a:moveTo>
                  <a:lnTo>
                    <a:pt x="30047" y="26664"/>
                  </a:lnTo>
                  <a:lnTo>
                    <a:pt x="4841" y="75882"/>
                  </a:lnTo>
                  <a:lnTo>
                    <a:pt x="0" y="117221"/>
                  </a:lnTo>
                  <a:lnTo>
                    <a:pt x="1212" y="138751"/>
                  </a:lnTo>
                  <a:lnTo>
                    <a:pt x="10876" y="176764"/>
                  </a:lnTo>
                  <a:lnTo>
                    <a:pt x="42814" y="219328"/>
                  </a:lnTo>
                  <a:lnTo>
                    <a:pt x="74802" y="234314"/>
                  </a:lnTo>
                  <a:lnTo>
                    <a:pt x="77724" y="224789"/>
                  </a:lnTo>
                  <a:lnTo>
                    <a:pt x="64363" y="218880"/>
                  </a:lnTo>
                  <a:lnTo>
                    <a:pt x="52847" y="210661"/>
                  </a:lnTo>
                  <a:lnTo>
                    <a:pt x="29211" y="172243"/>
                  </a:lnTo>
                  <a:lnTo>
                    <a:pt x="21336" y="115950"/>
                  </a:lnTo>
                  <a:lnTo>
                    <a:pt x="22215" y="95972"/>
                  </a:lnTo>
                  <a:lnTo>
                    <a:pt x="35306" y="46609"/>
                  </a:lnTo>
                  <a:lnTo>
                    <a:pt x="64577" y="15408"/>
                  </a:lnTo>
                  <a:lnTo>
                    <a:pt x="78104" y="9525"/>
                  </a:lnTo>
                  <a:lnTo>
                    <a:pt x="7480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92708" y="2348483"/>
            <a:ext cx="7077709" cy="399415"/>
          </a:xfrm>
          <a:prstGeom prst="rect">
            <a:avLst/>
          </a:prstGeom>
          <a:ln w="9144">
            <a:solidFill>
              <a:srgbClr val="006FC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300"/>
              </a:spcBef>
              <a:tabLst>
                <a:tab pos="1358265" algn="l"/>
                <a:tab pos="1855470" algn="l"/>
                <a:tab pos="3355340" algn="l"/>
                <a:tab pos="3843654" algn="l"/>
                <a:tab pos="4898390" algn="l"/>
                <a:tab pos="5382895" algn="l"/>
              </a:tabLst>
            </a:pPr>
            <a:r>
              <a:rPr sz="2000" spc="-5" dirty="0">
                <a:solidFill>
                  <a:srgbClr val="6F2F9F"/>
                </a:solidFill>
                <a:latin typeface="Cambria Math"/>
                <a:cs typeface="Cambria Math"/>
              </a:rPr>
              <a:t>𝑅𝑥</a:t>
            </a:r>
            <a:r>
              <a:rPr sz="2000" spc="6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Cambria Math"/>
                <a:cs typeface="Cambria Math"/>
              </a:rPr>
              <a:t>𝑃𝑜𝑤𝑒𝑟	𝑑𝐵	</a:t>
            </a:r>
            <a:r>
              <a:rPr sz="2000" spc="-5" dirty="0">
                <a:solidFill>
                  <a:srgbClr val="6F2F9F"/>
                </a:solidFill>
                <a:latin typeface="Cambria Math"/>
                <a:cs typeface="Cambria Math"/>
              </a:rPr>
              <a:t>=</a:t>
            </a:r>
            <a:r>
              <a:rPr sz="2000" spc="13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Cambria Math"/>
                <a:cs typeface="Cambria Math"/>
              </a:rPr>
              <a:t>𝑇𝑥</a:t>
            </a:r>
            <a:r>
              <a:rPr sz="2000" spc="6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Cambria Math"/>
                <a:cs typeface="Cambria Math"/>
              </a:rPr>
              <a:t>𝑃𝑜𝑤𝑒𝑟	𝑑𝐵	</a:t>
            </a:r>
            <a:r>
              <a:rPr sz="2000" spc="-5" dirty="0">
                <a:solidFill>
                  <a:srgbClr val="6F2F9F"/>
                </a:solidFill>
                <a:latin typeface="Cambria Math"/>
                <a:cs typeface="Cambria Math"/>
              </a:rPr>
              <a:t>+</a:t>
            </a:r>
            <a:r>
              <a:rPr sz="2000" spc="15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mbria Math"/>
                <a:cs typeface="Cambria Math"/>
              </a:rPr>
              <a:t>𝐺𝑎𝑖𝑛𝑠	𝑑𝐵	</a:t>
            </a:r>
            <a:r>
              <a:rPr sz="2000" spc="-5" dirty="0">
                <a:solidFill>
                  <a:srgbClr val="6F2F9F"/>
                </a:solidFill>
                <a:latin typeface="Cambria Math"/>
                <a:cs typeface="Cambria Math"/>
              </a:rPr>
              <a:t>−</a:t>
            </a:r>
            <a:r>
              <a:rPr sz="2000" spc="10" dirty="0">
                <a:solidFill>
                  <a:srgbClr val="6F2F9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𝐿𝑜𝑠𝑠𝑒𝑠</a:t>
            </a:r>
            <a:r>
              <a:rPr sz="2000" spc="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ambria Math"/>
                <a:cs typeface="Cambria Math"/>
              </a:rPr>
              <a:t>(𝑑𝐵)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32697" y="3413569"/>
            <a:ext cx="4133850" cy="372745"/>
            <a:chOff x="2532697" y="3413569"/>
            <a:chExt cx="4133850" cy="372745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3180" y="3418332"/>
              <a:ext cx="4078224" cy="36271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583180" y="3418332"/>
              <a:ext cx="4078604" cy="363220"/>
            </a:xfrm>
            <a:custGeom>
              <a:avLst/>
              <a:gdLst/>
              <a:ahLst/>
              <a:cxnLst/>
              <a:rect l="l" t="t" r="r" b="b"/>
              <a:pathLst>
                <a:path w="4078604" h="363220">
                  <a:moveTo>
                    <a:pt x="0" y="0"/>
                  </a:moveTo>
                  <a:lnTo>
                    <a:pt x="4020820" y="0"/>
                  </a:lnTo>
                  <a:lnTo>
                    <a:pt x="4043183" y="14245"/>
                  </a:lnTo>
                  <a:lnTo>
                    <a:pt x="4061428" y="53101"/>
                  </a:lnTo>
                  <a:lnTo>
                    <a:pt x="4073719" y="110745"/>
                  </a:lnTo>
                  <a:lnTo>
                    <a:pt x="4078224" y="181355"/>
                  </a:lnTo>
                  <a:lnTo>
                    <a:pt x="4073719" y="251966"/>
                  </a:lnTo>
                  <a:lnTo>
                    <a:pt x="4061428" y="309610"/>
                  </a:lnTo>
                  <a:lnTo>
                    <a:pt x="4043183" y="348466"/>
                  </a:lnTo>
                  <a:lnTo>
                    <a:pt x="4020820" y="362711"/>
                  </a:lnTo>
                  <a:lnTo>
                    <a:pt x="0" y="362711"/>
                  </a:lnTo>
                  <a:lnTo>
                    <a:pt x="22363" y="348466"/>
                  </a:lnTo>
                  <a:lnTo>
                    <a:pt x="40608" y="309610"/>
                  </a:lnTo>
                  <a:lnTo>
                    <a:pt x="52899" y="251966"/>
                  </a:lnTo>
                  <a:lnTo>
                    <a:pt x="57403" y="181355"/>
                  </a:lnTo>
                  <a:lnTo>
                    <a:pt x="52899" y="110745"/>
                  </a:lnTo>
                  <a:lnTo>
                    <a:pt x="40608" y="53101"/>
                  </a:lnTo>
                  <a:lnTo>
                    <a:pt x="22363" y="14245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37460" y="3418332"/>
              <a:ext cx="118871" cy="36271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37460" y="3418332"/>
              <a:ext cx="119380" cy="363220"/>
            </a:xfrm>
            <a:custGeom>
              <a:avLst/>
              <a:gdLst/>
              <a:ahLst/>
              <a:cxnLst/>
              <a:rect l="l" t="t" r="r" b="b"/>
              <a:pathLst>
                <a:path w="119380" h="363220">
                  <a:moveTo>
                    <a:pt x="0" y="181355"/>
                  </a:moveTo>
                  <a:lnTo>
                    <a:pt x="4679" y="110745"/>
                  </a:lnTo>
                  <a:lnTo>
                    <a:pt x="17430" y="53101"/>
                  </a:lnTo>
                  <a:lnTo>
                    <a:pt x="36325" y="14245"/>
                  </a:lnTo>
                  <a:lnTo>
                    <a:pt x="59435" y="0"/>
                  </a:lnTo>
                  <a:lnTo>
                    <a:pt x="82546" y="14245"/>
                  </a:lnTo>
                  <a:lnTo>
                    <a:pt x="101441" y="53101"/>
                  </a:lnTo>
                  <a:lnTo>
                    <a:pt x="114192" y="110745"/>
                  </a:lnTo>
                  <a:lnTo>
                    <a:pt x="118871" y="181355"/>
                  </a:lnTo>
                  <a:lnTo>
                    <a:pt x="114192" y="251966"/>
                  </a:lnTo>
                  <a:lnTo>
                    <a:pt x="101441" y="309610"/>
                  </a:lnTo>
                  <a:lnTo>
                    <a:pt x="82546" y="348466"/>
                  </a:lnTo>
                  <a:lnTo>
                    <a:pt x="59435" y="362711"/>
                  </a:lnTo>
                  <a:lnTo>
                    <a:pt x="36325" y="348466"/>
                  </a:lnTo>
                  <a:lnTo>
                    <a:pt x="17430" y="309610"/>
                  </a:lnTo>
                  <a:lnTo>
                    <a:pt x="4679" y="251966"/>
                  </a:lnTo>
                  <a:lnTo>
                    <a:pt x="0" y="181355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96924" y="3336035"/>
            <a:ext cx="990600" cy="5334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15"/>
              </a:spcBef>
            </a:pPr>
            <a:r>
              <a:rPr sz="1600" b="1" spc="5" dirty="0">
                <a:latin typeface="Calibri"/>
                <a:cs typeface="Calibri"/>
              </a:rPr>
              <a:t>Sender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87523" y="3541776"/>
            <a:ext cx="313055" cy="119380"/>
          </a:xfrm>
          <a:custGeom>
            <a:avLst/>
            <a:gdLst/>
            <a:ahLst/>
            <a:cxnLst/>
            <a:rect l="l" t="t" r="r" b="b"/>
            <a:pathLst>
              <a:path w="313055" h="119379">
                <a:moveTo>
                  <a:pt x="193801" y="0"/>
                </a:moveTo>
                <a:lnTo>
                  <a:pt x="193801" y="118872"/>
                </a:lnTo>
                <a:lnTo>
                  <a:pt x="273050" y="79248"/>
                </a:lnTo>
                <a:lnTo>
                  <a:pt x="213613" y="79248"/>
                </a:lnTo>
                <a:lnTo>
                  <a:pt x="213613" y="39624"/>
                </a:lnTo>
                <a:lnTo>
                  <a:pt x="273050" y="39624"/>
                </a:lnTo>
                <a:lnTo>
                  <a:pt x="193801" y="0"/>
                </a:lnTo>
                <a:close/>
              </a:path>
              <a:path w="313055" h="119379">
                <a:moveTo>
                  <a:pt x="193801" y="39624"/>
                </a:moveTo>
                <a:lnTo>
                  <a:pt x="0" y="39624"/>
                </a:lnTo>
                <a:lnTo>
                  <a:pt x="0" y="79248"/>
                </a:lnTo>
                <a:lnTo>
                  <a:pt x="193801" y="79248"/>
                </a:lnTo>
                <a:lnTo>
                  <a:pt x="193801" y="39624"/>
                </a:lnTo>
                <a:close/>
              </a:path>
              <a:path w="313055" h="119379">
                <a:moveTo>
                  <a:pt x="273050" y="39624"/>
                </a:moveTo>
                <a:lnTo>
                  <a:pt x="213613" y="39624"/>
                </a:lnTo>
                <a:lnTo>
                  <a:pt x="213613" y="79248"/>
                </a:lnTo>
                <a:lnTo>
                  <a:pt x="273050" y="79248"/>
                </a:lnTo>
                <a:lnTo>
                  <a:pt x="312674" y="59436"/>
                </a:lnTo>
                <a:lnTo>
                  <a:pt x="27305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954011" y="3336035"/>
            <a:ext cx="990600" cy="533400"/>
          </a:xfrm>
          <a:prstGeom prst="rect">
            <a:avLst/>
          </a:prstGeom>
          <a:solidFill>
            <a:srgbClr val="00FFCC"/>
          </a:solidFill>
          <a:ln w="9144">
            <a:solidFill>
              <a:srgbClr val="000000"/>
            </a:solidFill>
          </a:ln>
        </p:spPr>
        <p:txBody>
          <a:bodyPr vert="horz" wrap="square" lIns="0" tIns="12890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15"/>
              </a:spcBef>
            </a:pPr>
            <a:r>
              <a:rPr sz="1600" b="1" spc="-5" dirty="0">
                <a:latin typeface="Calibri"/>
                <a:cs typeface="Calibri"/>
              </a:rPr>
              <a:t>Receiver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49211" y="3541776"/>
            <a:ext cx="304800" cy="119380"/>
          </a:xfrm>
          <a:custGeom>
            <a:avLst/>
            <a:gdLst/>
            <a:ahLst/>
            <a:cxnLst/>
            <a:rect l="l" t="t" r="r" b="b"/>
            <a:pathLst>
              <a:path w="304800" h="119379">
                <a:moveTo>
                  <a:pt x="185928" y="0"/>
                </a:moveTo>
                <a:lnTo>
                  <a:pt x="185928" y="118872"/>
                </a:lnTo>
                <a:lnTo>
                  <a:pt x="265175" y="79248"/>
                </a:lnTo>
                <a:lnTo>
                  <a:pt x="205740" y="79248"/>
                </a:lnTo>
                <a:lnTo>
                  <a:pt x="205740" y="39624"/>
                </a:lnTo>
                <a:lnTo>
                  <a:pt x="265175" y="39624"/>
                </a:lnTo>
                <a:lnTo>
                  <a:pt x="185928" y="0"/>
                </a:lnTo>
                <a:close/>
              </a:path>
              <a:path w="304800" h="119379">
                <a:moveTo>
                  <a:pt x="185928" y="39624"/>
                </a:moveTo>
                <a:lnTo>
                  <a:pt x="0" y="39624"/>
                </a:lnTo>
                <a:lnTo>
                  <a:pt x="0" y="79248"/>
                </a:lnTo>
                <a:lnTo>
                  <a:pt x="185928" y="79248"/>
                </a:lnTo>
                <a:lnTo>
                  <a:pt x="185928" y="39624"/>
                </a:lnTo>
                <a:close/>
              </a:path>
              <a:path w="304800" h="119379">
                <a:moveTo>
                  <a:pt x="265175" y="39624"/>
                </a:moveTo>
                <a:lnTo>
                  <a:pt x="205740" y="39624"/>
                </a:lnTo>
                <a:lnTo>
                  <a:pt x="205740" y="79248"/>
                </a:lnTo>
                <a:lnTo>
                  <a:pt x="265175" y="79248"/>
                </a:lnTo>
                <a:lnTo>
                  <a:pt x="304800" y="59436"/>
                </a:lnTo>
                <a:lnTo>
                  <a:pt x="265175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152391" y="3089872"/>
            <a:ext cx="949960" cy="6457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Cable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loss</a:t>
            </a:r>
            <a:endParaRPr sz="1800">
              <a:latin typeface="Calibri"/>
              <a:cs typeface="Calibri"/>
            </a:endParaRPr>
          </a:p>
          <a:p>
            <a:pPr marR="2540" algn="ctr">
              <a:lnSpc>
                <a:spcPct val="100000"/>
              </a:lnSpc>
              <a:spcBef>
                <a:spcPts val="284"/>
              </a:spcBef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Cable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88744" y="3038094"/>
            <a:ext cx="6513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7530" algn="l"/>
              </a:tabLst>
            </a:pPr>
            <a:r>
              <a:rPr sz="1800" spc="-35" dirty="0">
                <a:latin typeface="Calibri"/>
                <a:cs typeface="Calibri"/>
              </a:rPr>
              <a:t>Tx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Power	</a:t>
            </a:r>
            <a:r>
              <a:rPr sz="1800" dirty="0">
                <a:latin typeface="Calibri"/>
                <a:cs typeface="Calibri"/>
              </a:rPr>
              <a:t>Rx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Power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525267" y="5487923"/>
            <a:ext cx="990600" cy="533400"/>
          </a:xfrm>
          <a:prstGeom prst="rect">
            <a:avLst/>
          </a:prstGeom>
          <a:solidFill>
            <a:srgbClr val="00AFEF"/>
          </a:solidFill>
          <a:ln w="9144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600" b="1" spc="-5" dirty="0">
                <a:latin typeface="Calibri"/>
                <a:cs typeface="Calibri"/>
              </a:rPr>
              <a:t>TX</a:t>
            </a:r>
            <a:endParaRPr sz="16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Amplifier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84194" y="4413250"/>
            <a:ext cx="1993900" cy="1536700"/>
            <a:chOff x="3584194" y="4413250"/>
            <a:chExt cx="1993900" cy="1536700"/>
          </a:xfrm>
        </p:grpSpPr>
        <p:sp>
          <p:nvSpPr>
            <p:cNvPr id="32" name="object 32"/>
            <p:cNvSpPr/>
            <p:nvPr/>
          </p:nvSpPr>
          <p:spPr>
            <a:xfrm>
              <a:off x="3666744" y="4419600"/>
              <a:ext cx="304800" cy="1066800"/>
            </a:xfrm>
            <a:custGeom>
              <a:avLst/>
              <a:gdLst/>
              <a:ahLst/>
              <a:cxnLst/>
              <a:rect l="l" t="t" r="r" b="b"/>
              <a:pathLst>
                <a:path w="304800" h="1066800">
                  <a:moveTo>
                    <a:pt x="304800" y="0"/>
                  </a:moveTo>
                  <a:lnTo>
                    <a:pt x="239431" y="12300"/>
                  </a:lnTo>
                  <a:lnTo>
                    <a:pt x="178940" y="47467"/>
                  </a:lnTo>
                  <a:lnTo>
                    <a:pt x="124815" y="102900"/>
                  </a:lnTo>
                  <a:lnTo>
                    <a:pt x="100606" y="137403"/>
                  </a:lnTo>
                  <a:lnTo>
                    <a:pt x="78548" y="175998"/>
                  </a:lnTo>
                  <a:lnTo>
                    <a:pt x="58826" y="218358"/>
                  </a:lnTo>
                  <a:lnTo>
                    <a:pt x="41627" y="264159"/>
                  </a:lnTo>
                  <a:lnTo>
                    <a:pt x="27138" y="313077"/>
                  </a:lnTo>
                  <a:lnTo>
                    <a:pt x="15544" y="364784"/>
                  </a:lnTo>
                  <a:lnTo>
                    <a:pt x="7032" y="418957"/>
                  </a:lnTo>
                  <a:lnTo>
                    <a:pt x="1789" y="475271"/>
                  </a:lnTo>
                  <a:lnTo>
                    <a:pt x="0" y="533400"/>
                  </a:lnTo>
                  <a:lnTo>
                    <a:pt x="1789" y="591528"/>
                  </a:lnTo>
                  <a:lnTo>
                    <a:pt x="7032" y="647842"/>
                  </a:lnTo>
                  <a:lnTo>
                    <a:pt x="15544" y="702015"/>
                  </a:lnTo>
                  <a:lnTo>
                    <a:pt x="27138" y="753722"/>
                  </a:lnTo>
                  <a:lnTo>
                    <a:pt x="41627" y="802639"/>
                  </a:lnTo>
                  <a:lnTo>
                    <a:pt x="58826" y="848441"/>
                  </a:lnTo>
                  <a:lnTo>
                    <a:pt x="78548" y="890801"/>
                  </a:lnTo>
                  <a:lnTo>
                    <a:pt x="100606" y="929396"/>
                  </a:lnTo>
                  <a:lnTo>
                    <a:pt x="124815" y="963899"/>
                  </a:lnTo>
                  <a:lnTo>
                    <a:pt x="150988" y="993986"/>
                  </a:lnTo>
                  <a:lnTo>
                    <a:pt x="208483" y="1039611"/>
                  </a:lnTo>
                  <a:lnTo>
                    <a:pt x="271599" y="1063670"/>
                  </a:lnTo>
                  <a:lnTo>
                    <a:pt x="304800" y="1066800"/>
                  </a:lnTo>
                  <a:lnTo>
                    <a:pt x="283785" y="1037105"/>
                  </a:lnTo>
                  <a:lnTo>
                    <a:pt x="264032" y="1004887"/>
                  </a:lnTo>
                  <a:lnTo>
                    <a:pt x="245614" y="970287"/>
                  </a:lnTo>
                  <a:lnTo>
                    <a:pt x="228600" y="933450"/>
                  </a:lnTo>
                  <a:lnTo>
                    <a:pt x="210864" y="888370"/>
                  </a:lnTo>
                  <a:lnTo>
                    <a:pt x="195514" y="841682"/>
                  </a:lnTo>
                  <a:lnTo>
                    <a:pt x="182531" y="793626"/>
                  </a:lnTo>
                  <a:lnTo>
                    <a:pt x="171895" y="744443"/>
                  </a:lnTo>
                  <a:lnTo>
                    <a:pt x="163585" y="694372"/>
                  </a:lnTo>
                  <a:lnTo>
                    <a:pt x="157584" y="643653"/>
                  </a:lnTo>
                  <a:lnTo>
                    <a:pt x="153870" y="592527"/>
                  </a:lnTo>
                  <a:lnTo>
                    <a:pt x="152424" y="541233"/>
                  </a:lnTo>
                  <a:lnTo>
                    <a:pt x="153226" y="490011"/>
                  </a:lnTo>
                  <a:lnTo>
                    <a:pt x="156257" y="439102"/>
                  </a:lnTo>
                  <a:lnTo>
                    <a:pt x="161497" y="388745"/>
                  </a:lnTo>
                  <a:lnTo>
                    <a:pt x="168926" y="339181"/>
                  </a:lnTo>
                  <a:lnTo>
                    <a:pt x="178524" y="290649"/>
                  </a:lnTo>
                  <a:lnTo>
                    <a:pt x="190272" y="243390"/>
                  </a:lnTo>
                  <a:lnTo>
                    <a:pt x="204150" y="197643"/>
                  </a:lnTo>
                  <a:lnTo>
                    <a:pt x="220138" y="153649"/>
                  </a:lnTo>
                  <a:lnTo>
                    <a:pt x="238217" y="111648"/>
                  </a:lnTo>
                  <a:lnTo>
                    <a:pt x="258367" y="71879"/>
                  </a:lnTo>
                  <a:lnTo>
                    <a:pt x="280567" y="34583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66744" y="4419600"/>
              <a:ext cx="304800" cy="1066800"/>
            </a:xfrm>
            <a:custGeom>
              <a:avLst/>
              <a:gdLst/>
              <a:ahLst/>
              <a:cxnLst/>
              <a:rect l="l" t="t" r="r" b="b"/>
              <a:pathLst>
                <a:path w="304800" h="1066800">
                  <a:moveTo>
                    <a:pt x="304800" y="1066800"/>
                  </a:moveTo>
                  <a:lnTo>
                    <a:pt x="239431" y="1054499"/>
                  </a:lnTo>
                  <a:lnTo>
                    <a:pt x="178940" y="1019332"/>
                  </a:lnTo>
                  <a:lnTo>
                    <a:pt x="124815" y="963899"/>
                  </a:lnTo>
                  <a:lnTo>
                    <a:pt x="100606" y="929396"/>
                  </a:lnTo>
                  <a:lnTo>
                    <a:pt x="78548" y="890801"/>
                  </a:lnTo>
                  <a:lnTo>
                    <a:pt x="58826" y="848441"/>
                  </a:lnTo>
                  <a:lnTo>
                    <a:pt x="41627" y="802639"/>
                  </a:lnTo>
                  <a:lnTo>
                    <a:pt x="27138" y="753722"/>
                  </a:lnTo>
                  <a:lnTo>
                    <a:pt x="15544" y="702015"/>
                  </a:lnTo>
                  <a:lnTo>
                    <a:pt x="7032" y="647842"/>
                  </a:lnTo>
                  <a:lnTo>
                    <a:pt x="1789" y="591528"/>
                  </a:lnTo>
                  <a:lnTo>
                    <a:pt x="0" y="533400"/>
                  </a:lnTo>
                  <a:lnTo>
                    <a:pt x="1789" y="475271"/>
                  </a:lnTo>
                  <a:lnTo>
                    <a:pt x="7032" y="418957"/>
                  </a:lnTo>
                  <a:lnTo>
                    <a:pt x="15544" y="364784"/>
                  </a:lnTo>
                  <a:lnTo>
                    <a:pt x="27138" y="313077"/>
                  </a:lnTo>
                  <a:lnTo>
                    <a:pt x="41627" y="264159"/>
                  </a:lnTo>
                  <a:lnTo>
                    <a:pt x="58826" y="218358"/>
                  </a:lnTo>
                  <a:lnTo>
                    <a:pt x="78548" y="175998"/>
                  </a:lnTo>
                  <a:lnTo>
                    <a:pt x="100606" y="137403"/>
                  </a:lnTo>
                  <a:lnTo>
                    <a:pt x="124815" y="102900"/>
                  </a:lnTo>
                  <a:lnTo>
                    <a:pt x="150988" y="72813"/>
                  </a:lnTo>
                  <a:lnTo>
                    <a:pt x="208483" y="27188"/>
                  </a:lnTo>
                  <a:lnTo>
                    <a:pt x="271599" y="3129"/>
                  </a:lnTo>
                  <a:lnTo>
                    <a:pt x="304800" y="0"/>
                  </a:lnTo>
                  <a:lnTo>
                    <a:pt x="280567" y="34583"/>
                  </a:lnTo>
                  <a:lnTo>
                    <a:pt x="258367" y="71879"/>
                  </a:lnTo>
                  <a:lnTo>
                    <a:pt x="238217" y="111648"/>
                  </a:lnTo>
                  <a:lnTo>
                    <a:pt x="220138" y="153649"/>
                  </a:lnTo>
                  <a:lnTo>
                    <a:pt x="204150" y="197643"/>
                  </a:lnTo>
                  <a:lnTo>
                    <a:pt x="190272" y="243390"/>
                  </a:lnTo>
                  <a:lnTo>
                    <a:pt x="178524" y="290649"/>
                  </a:lnTo>
                  <a:lnTo>
                    <a:pt x="168926" y="339181"/>
                  </a:lnTo>
                  <a:lnTo>
                    <a:pt x="161497" y="388745"/>
                  </a:lnTo>
                  <a:lnTo>
                    <a:pt x="156257" y="439102"/>
                  </a:lnTo>
                  <a:lnTo>
                    <a:pt x="153226" y="490011"/>
                  </a:lnTo>
                  <a:lnTo>
                    <a:pt x="152424" y="541233"/>
                  </a:lnTo>
                  <a:lnTo>
                    <a:pt x="153870" y="592527"/>
                  </a:lnTo>
                  <a:lnTo>
                    <a:pt x="157584" y="643653"/>
                  </a:lnTo>
                  <a:lnTo>
                    <a:pt x="163585" y="694372"/>
                  </a:lnTo>
                  <a:lnTo>
                    <a:pt x="171895" y="744443"/>
                  </a:lnTo>
                  <a:lnTo>
                    <a:pt x="182531" y="793626"/>
                  </a:lnTo>
                  <a:lnTo>
                    <a:pt x="195514" y="841682"/>
                  </a:lnTo>
                  <a:lnTo>
                    <a:pt x="210864" y="888370"/>
                  </a:lnTo>
                  <a:lnTo>
                    <a:pt x="228600" y="933450"/>
                  </a:lnTo>
                  <a:lnTo>
                    <a:pt x="245614" y="970287"/>
                  </a:lnTo>
                  <a:lnTo>
                    <a:pt x="264032" y="1004887"/>
                  </a:lnTo>
                  <a:lnTo>
                    <a:pt x="283785" y="1037105"/>
                  </a:lnTo>
                  <a:lnTo>
                    <a:pt x="304800" y="1066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90544" y="4922519"/>
              <a:ext cx="76200" cy="1021080"/>
            </a:xfrm>
            <a:custGeom>
              <a:avLst/>
              <a:gdLst/>
              <a:ahLst/>
              <a:cxnLst/>
              <a:rect l="l" t="t" r="r" b="b"/>
              <a:pathLst>
                <a:path w="76200" h="1021079">
                  <a:moveTo>
                    <a:pt x="76200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76200" y="102107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90544" y="4922519"/>
              <a:ext cx="76200" cy="1021080"/>
            </a:xfrm>
            <a:custGeom>
              <a:avLst/>
              <a:gdLst/>
              <a:ahLst/>
              <a:cxnLst/>
              <a:rect l="l" t="t" r="r" b="b"/>
              <a:pathLst>
                <a:path w="76200" h="1021079">
                  <a:moveTo>
                    <a:pt x="0" y="1021079"/>
                  </a:moveTo>
                  <a:lnTo>
                    <a:pt x="76200" y="102107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95544" y="4922519"/>
              <a:ext cx="76200" cy="1021080"/>
            </a:xfrm>
            <a:custGeom>
              <a:avLst/>
              <a:gdLst/>
              <a:ahLst/>
              <a:cxnLst/>
              <a:rect l="l" t="t" r="r" b="b"/>
              <a:pathLst>
                <a:path w="76200" h="1021079">
                  <a:moveTo>
                    <a:pt x="76200" y="0"/>
                  </a:moveTo>
                  <a:lnTo>
                    <a:pt x="0" y="0"/>
                  </a:lnTo>
                  <a:lnTo>
                    <a:pt x="0" y="1021079"/>
                  </a:lnTo>
                  <a:lnTo>
                    <a:pt x="76200" y="102107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95544" y="4922519"/>
              <a:ext cx="76200" cy="1021080"/>
            </a:xfrm>
            <a:custGeom>
              <a:avLst/>
              <a:gdLst/>
              <a:ahLst/>
              <a:cxnLst/>
              <a:rect l="l" t="t" r="r" b="b"/>
              <a:pathLst>
                <a:path w="76200" h="1021079">
                  <a:moveTo>
                    <a:pt x="0" y="1021079"/>
                  </a:moveTo>
                  <a:lnTo>
                    <a:pt x="76200" y="1021079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1021079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90744" y="4419600"/>
              <a:ext cx="304800" cy="1066800"/>
            </a:xfrm>
            <a:custGeom>
              <a:avLst/>
              <a:gdLst/>
              <a:ahLst/>
              <a:cxnLst/>
              <a:rect l="l" t="t" r="r" b="b"/>
              <a:pathLst>
                <a:path w="304800" h="1066800">
                  <a:moveTo>
                    <a:pt x="0" y="0"/>
                  </a:moveTo>
                  <a:lnTo>
                    <a:pt x="24232" y="34583"/>
                  </a:lnTo>
                  <a:lnTo>
                    <a:pt x="46432" y="71879"/>
                  </a:lnTo>
                  <a:lnTo>
                    <a:pt x="66582" y="111648"/>
                  </a:lnTo>
                  <a:lnTo>
                    <a:pt x="84661" y="153649"/>
                  </a:lnTo>
                  <a:lnTo>
                    <a:pt x="100649" y="197643"/>
                  </a:lnTo>
                  <a:lnTo>
                    <a:pt x="114527" y="243390"/>
                  </a:lnTo>
                  <a:lnTo>
                    <a:pt x="126275" y="290649"/>
                  </a:lnTo>
                  <a:lnTo>
                    <a:pt x="135873" y="339181"/>
                  </a:lnTo>
                  <a:lnTo>
                    <a:pt x="143302" y="388745"/>
                  </a:lnTo>
                  <a:lnTo>
                    <a:pt x="148542" y="439102"/>
                  </a:lnTo>
                  <a:lnTo>
                    <a:pt x="151573" y="490011"/>
                  </a:lnTo>
                  <a:lnTo>
                    <a:pt x="152375" y="541233"/>
                  </a:lnTo>
                  <a:lnTo>
                    <a:pt x="150929" y="592527"/>
                  </a:lnTo>
                  <a:lnTo>
                    <a:pt x="147215" y="643653"/>
                  </a:lnTo>
                  <a:lnTo>
                    <a:pt x="141214" y="694372"/>
                  </a:lnTo>
                  <a:lnTo>
                    <a:pt x="132904" y="744443"/>
                  </a:lnTo>
                  <a:lnTo>
                    <a:pt x="122268" y="793626"/>
                  </a:lnTo>
                  <a:lnTo>
                    <a:pt x="109285" y="841682"/>
                  </a:lnTo>
                  <a:lnTo>
                    <a:pt x="93935" y="888370"/>
                  </a:lnTo>
                  <a:lnTo>
                    <a:pt x="76200" y="933450"/>
                  </a:lnTo>
                  <a:lnTo>
                    <a:pt x="59185" y="970287"/>
                  </a:lnTo>
                  <a:lnTo>
                    <a:pt x="40766" y="1004887"/>
                  </a:lnTo>
                  <a:lnTo>
                    <a:pt x="0" y="1066800"/>
                  </a:lnTo>
                  <a:lnTo>
                    <a:pt x="33200" y="1063670"/>
                  </a:lnTo>
                  <a:lnTo>
                    <a:pt x="96316" y="1039611"/>
                  </a:lnTo>
                  <a:lnTo>
                    <a:pt x="153811" y="993986"/>
                  </a:lnTo>
                  <a:lnTo>
                    <a:pt x="179984" y="963899"/>
                  </a:lnTo>
                  <a:lnTo>
                    <a:pt x="204193" y="929396"/>
                  </a:lnTo>
                  <a:lnTo>
                    <a:pt x="226251" y="890801"/>
                  </a:lnTo>
                  <a:lnTo>
                    <a:pt x="245973" y="848441"/>
                  </a:lnTo>
                  <a:lnTo>
                    <a:pt x="263172" y="802639"/>
                  </a:lnTo>
                  <a:lnTo>
                    <a:pt x="277661" y="753722"/>
                  </a:lnTo>
                  <a:lnTo>
                    <a:pt x="289255" y="702015"/>
                  </a:lnTo>
                  <a:lnTo>
                    <a:pt x="297767" y="647842"/>
                  </a:lnTo>
                  <a:lnTo>
                    <a:pt x="303010" y="591528"/>
                  </a:lnTo>
                  <a:lnTo>
                    <a:pt x="304800" y="533400"/>
                  </a:lnTo>
                  <a:lnTo>
                    <a:pt x="303010" y="475271"/>
                  </a:lnTo>
                  <a:lnTo>
                    <a:pt x="297767" y="418957"/>
                  </a:lnTo>
                  <a:lnTo>
                    <a:pt x="289255" y="364784"/>
                  </a:lnTo>
                  <a:lnTo>
                    <a:pt x="277661" y="313077"/>
                  </a:lnTo>
                  <a:lnTo>
                    <a:pt x="263172" y="264159"/>
                  </a:lnTo>
                  <a:lnTo>
                    <a:pt x="245973" y="218358"/>
                  </a:lnTo>
                  <a:lnTo>
                    <a:pt x="226251" y="175998"/>
                  </a:lnTo>
                  <a:lnTo>
                    <a:pt x="204193" y="137403"/>
                  </a:lnTo>
                  <a:lnTo>
                    <a:pt x="179984" y="102900"/>
                  </a:lnTo>
                  <a:lnTo>
                    <a:pt x="153811" y="72813"/>
                  </a:lnTo>
                  <a:lnTo>
                    <a:pt x="96316" y="27188"/>
                  </a:lnTo>
                  <a:lnTo>
                    <a:pt x="33200" y="3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90744" y="4419600"/>
              <a:ext cx="304800" cy="1066800"/>
            </a:xfrm>
            <a:custGeom>
              <a:avLst/>
              <a:gdLst/>
              <a:ahLst/>
              <a:cxnLst/>
              <a:rect l="l" t="t" r="r" b="b"/>
              <a:pathLst>
                <a:path w="304800" h="1066800">
                  <a:moveTo>
                    <a:pt x="0" y="1066800"/>
                  </a:moveTo>
                  <a:lnTo>
                    <a:pt x="65368" y="1054499"/>
                  </a:lnTo>
                  <a:lnTo>
                    <a:pt x="125859" y="1019332"/>
                  </a:lnTo>
                  <a:lnTo>
                    <a:pt x="179984" y="963899"/>
                  </a:lnTo>
                  <a:lnTo>
                    <a:pt x="204193" y="929396"/>
                  </a:lnTo>
                  <a:lnTo>
                    <a:pt x="226251" y="890801"/>
                  </a:lnTo>
                  <a:lnTo>
                    <a:pt x="245973" y="848441"/>
                  </a:lnTo>
                  <a:lnTo>
                    <a:pt x="263172" y="802639"/>
                  </a:lnTo>
                  <a:lnTo>
                    <a:pt x="277661" y="753722"/>
                  </a:lnTo>
                  <a:lnTo>
                    <a:pt x="289255" y="702015"/>
                  </a:lnTo>
                  <a:lnTo>
                    <a:pt x="297767" y="647842"/>
                  </a:lnTo>
                  <a:lnTo>
                    <a:pt x="303010" y="591528"/>
                  </a:lnTo>
                  <a:lnTo>
                    <a:pt x="304800" y="533400"/>
                  </a:lnTo>
                  <a:lnTo>
                    <a:pt x="303010" y="475271"/>
                  </a:lnTo>
                  <a:lnTo>
                    <a:pt x="297767" y="418957"/>
                  </a:lnTo>
                  <a:lnTo>
                    <a:pt x="289255" y="364784"/>
                  </a:lnTo>
                  <a:lnTo>
                    <a:pt x="277661" y="313077"/>
                  </a:lnTo>
                  <a:lnTo>
                    <a:pt x="263172" y="264159"/>
                  </a:lnTo>
                  <a:lnTo>
                    <a:pt x="245973" y="218358"/>
                  </a:lnTo>
                  <a:lnTo>
                    <a:pt x="226251" y="175998"/>
                  </a:lnTo>
                  <a:lnTo>
                    <a:pt x="204193" y="137403"/>
                  </a:lnTo>
                  <a:lnTo>
                    <a:pt x="179984" y="102900"/>
                  </a:lnTo>
                  <a:lnTo>
                    <a:pt x="153811" y="72813"/>
                  </a:lnTo>
                  <a:lnTo>
                    <a:pt x="96316" y="27188"/>
                  </a:lnTo>
                  <a:lnTo>
                    <a:pt x="33200" y="3129"/>
                  </a:lnTo>
                  <a:lnTo>
                    <a:pt x="0" y="0"/>
                  </a:lnTo>
                  <a:lnTo>
                    <a:pt x="24232" y="34583"/>
                  </a:lnTo>
                  <a:lnTo>
                    <a:pt x="46432" y="71879"/>
                  </a:lnTo>
                  <a:lnTo>
                    <a:pt x="66582" y="111648"/>
                  </a:lnTo>
                  <a:lnTo>
                    <a:pt x="84661" y="153649"/>
                  </a:lnTo>
                  <a:lnTo>
                    <a:pt x="100649" y="197643"/>
                  </a:lnTo>
                  <a:lnTo>
                    <a:pt x="114527" y="243390"/>
                  </a:lnTo>
                  <a:lnTo>
                    <a:pt x="126275" y="290649"/>
                  </a:lnTo>
                  <a:lnTo>
                    <a:pt x="135873" y="339181"/>
                  </a:lnTo>
                  <a:lnTo>
                    <a:pt x="143302" y="388745"/>
                  </a:lnTo>
                  <a:lnTo>
                    <a:pt x="148542" y="439102"/>
                  </a:lnTo>
                  <a:lnTo>
                    <a:pt x="151573" y="490011"/>
                  </a:lnTo>
                  <a:lnTo>
                    <a:pt x="152375" y="541233"/>
                  </a:lnTo>
                  <a:lnTo>
                    <a:pt x="150929" y="592527"/>
                  </a:lnTo>
                  <a:lnTo>
                    <a:pt x="147215" y="643653"/>
                  </a:lnTo>
                  <a:lnTo>
                    <a:pt x="141214" y="694372"/>
                  </a:lnTo>
                  <a:lnTo>
                    <a:pt x="132904" y="744443"/>
                  </a:lnTo>
                  <a:lnTo>
                    <a:pt x="122268" y="793626"/>
                  </a:lnTo>
                  <a:lnTo>
                    <a:pt x="109285" y="841682"/>
                  </a:lnTo>
                  <a:lnTo>
                    <a:pt x="93935" y="888370"/>
                  </a:lnTo>
                  <a:lnTo>
                    <a:pt x="76200" y="933450"/>
                  </a:lnTo>
                  <a:lnTo>
                    <a:pt x="59185" y="970287"/>
                  </a:lnTo>
                  <a:lnTo>
                    <a:pt x="40766" y="1004887"/>
                  </a:lnTo>
                  <a:lnTo>
                    <a:pt x="21014" y="1037105"/>
                  </a:lnTo>
                  <a:lnTo>
                    <a:pt x="0" y="1066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25667" y="5487923"/>
            <a:ext cx="990600" cy="533400"/>
          </a:xfrm>
          <a:prstGeom prst="rect">
            <a:avLst/>
          </a:prstGeom>
          <a:solidFill>
            <a:srgbClr val="92D050"/>
          </a:solidFill>
          <a:ln w="9144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75"/>
              </a:spcBef>
            </a:pPr>
            <a:r>
              <a:rPr sz="1600" b="1" spc="5" dirty="0">
                <a:latin typeface="Calibri"/>
                <a:cs typeface="Calibri"/>
              </a:rPr>
              <a:t>RX</a:t>
            </a:r>
            <a:endParaRPr sz="1600">
              <a:latin typeface="Calibri"/>
              <a:cs typeface="Calibri"/>
            </a:endParaRPr>
          </a:p>
          <a:p>
            <a:pPr marL="1905" algn="ctr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Amplifier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038855" y="4850320"/>
            <a:ext cx="3127375" cy="638175"/>
            <a:chOff x="3038855" y="4850320"/>
            <a:chExt cx="3127375" cy="638175"/>
          </a:xfrm>
        </p:grpSpPr>
        <p:sp>
          <p:nvSpPr>
            <p:cNvPr id="42" name="object 42"/>
            <p:cNvSpPr/>
            <p:nvPr/>
          </p:nvSpPr>
          <p:spPr>
            <a:xfrm>
              <a:off x="3963669" y="4851908"/>
              <a:ext cx="1303655" cy="233045"/>
            </a:xfrm>
            <a:custGeom>
              <a:avLst/>
              <a:gdLst/>
              <a:ahLst/>
              <a:cxnLst/>
              <a:rect l="l" t="t" r="r" b="b"/>
              <a:pathLst>
                <a:path w="1303654" h="233045">
                  <a:moveTo>
                    <a:pt x="796416" y="0"/>
                  </a:moveTo>
                  <a:lnTo>
                    <a:pt x="0" y="33274"/>
                  </a:lnTo>
                  <a:lnTo>
                    <a:pt x="600328" y="81788"/>
                  </a:lnTo>
                  <a:lnTo>
                    <a:pt x="506983" y="232791"/>
                  </a:lnTo>
                  <a:lnTo>
                    <a:pt x="1303401" y="199517"/>
                  </a:lnTo>
                  <a:lnTo>
                    <a:pt x="702944" y="151003"/>
                  </a:lnTo>
                  <a:lnTo>
                    <a:pt x="7964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63669" y="4851908"/>
              <a:ext cx="1303655" cy="233045"/>
            </a:xfrm>
            <a:custGeom>
              <a:avLst/>
              <a:gdLst/>
              <a:ahLst/>
              <a:cxnLst/>
              <a:rect l="l" t="t" r="r" b="b"/>
              <a:pathLst>
                <a:path w="1303654" h="233045">
                  <a:moveTo>
                    <a:pt x="0" y="33274"/>
                  </a:moveTo>
                  <a:lnTo>
                    <a:pt x="796416" y="0"/>
                  </a:lnTo>
                  <a:lnTo>
                    <a:pt x="702944" y="151003"/>
                  </a:lnTo>
                  <a:lnTo>
                    <a:pt x="1303401" y="199517"/>
                  </a:lnTo>
                  <a:lnTo>
                    <a:pt x="506983" y="232791"/>
                  </a:lnTo>
                  <a:lnTo>
                    <a:pt x="600328" y="81788"/>
                  </a:lnTo>
                  <a:lnTo>
                    <a:pt x="0" y="33274"/>
                  </a:lnTo>
                  <a:close/>
                </a:path>
              </a:pathLst>
            </a:custGeom>
            <a:ln w="3175">
              <a:solidFill>
                <a:srgbClr val="DFE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38856" y="4864608"/>
              <a:ext cx="3127375" cy="623570"/>
            </a:xfrm>
            <a:custGeom>
              <a:avLst/>
              <a:gdLst/>
              <a:ahLst/>
              <a:cxnLst/>
              <a:rect l="l" t="t" r="r" b="b"/>
              <a:pathLst>
                <a:path w="3127375" h="623570">
                  <a:moveTo>
                    <a:pt x="553212" y="59436"/>
                  </a:moveTo>
                  <a:lnTo>
                    <a:pt x="513575" y="39624"/>
                  </a:lnTo>
                  <a:lnTo>
                    <a:pt x="434340" y="0"/>
                  </a:lnTo>
                  <a:lnTo>
                    <a:pt x="434340" y="39624"/>
                  </a:lnTo>
                  <a:lnTo>
                    <a:pt x="19812" y="39624"/>
                  </a:lnTo>
                  <a:lnTo>
                    <a:pt x="12103" y="41186"/>
                  </a:lnTo>
                  <a:lnTo>
                    <a:pt x="5803" y="45440"/>
                  </a:lnTo>
                  <a:lnTo>
                    <a:pt x="1549" y="51739"/>
                  </a:lnTo>
                  <a:lnTo>
                    <a:pt x="0" y="59436"/>
                  </a:lnTo>
                  <a:lnTo>
                    <a:pt x="0" y="623316"/>
                  </a:lnTo>
                  <a:lnTo>
                    <a:pt x="39624" y="623316"/>
                  </a:lnTo>
                  <a:lnTo>
                    <a:pt x="39624" y="79248"/>
                  </a:lnTo>
                  <a:lnTo>
                    <a:pt x="434340" y="79248"/>
                  </a:lnTo>
                  <a:lnTo>
                    <a:pt x="434340" y="118872"/>
                  </a:lnTo>
                  <a:lnTo>
                    <a:pt x="513575" y="79248"/>
                  </a:lnTo>
                  <a:lnTo>
                    <a:pt x="553212" y="59436"/>
                  </a:lnTo>
                  <a:close/>
                </a:path>
                <a:path w="3127375" h="623570">
                  <a:moveTo>
                    <a:pt x="3127248" y="504444"/>
                  </a:moveTo>
                  <a:lnTo>
                    <a:pt x="3087624" y="504444"/>
                  </a:lnTo>
                  <a:lnTo>
                    <a:pt x="3087624" y="79248"/>
                  </a:lnTo>
                  <a:lnTo>
                    <a:pt x="3087624" y="59436"/>
                  </a:lnTo>
                  <a:lnTo>
                    <a:pt x="3086062" y="51739"/>
                  </a:lnTo>
                  <a:lnTo>
                    <a:pt x="3081807" y="45440"/>
                  </a:lnTo>
                  <a:lnTo>
                    <a:pt x="3075508" y="41186"/>
                  </a:lnTo>
                  <a:lnTo>
                    <a:pt x="3067812" y="39624"/>
                  </a:lnTo>
                  <a:lnTo>
                    <a:pt x="2534412" y="39624"/>
                  </a:lnTo>
                  <a:lnTo>
                    <a:pt x="2534412" y="79248"/>
                  </a:lnTo>
                  <a:lnTo>
                    <a:pt x="3048000" y="79248"/>
                  </a:lnTo>
                  <a:lnTo>
                    <a:pt x="3048000" y="504444"/>
                  </a:lnTo>
                  <a:lnTo>
                    <a:pt x="3008376" y="504444"/>
                  </a:lnTo>
                  <a:lnTo>
                    <a:pt x="3067812" y="623316"/>
                  </a:lnTo>
                  <a:lnTo>
                    <a:pt x="3117342" y="524256"/>
                  </a:lnTo>
                  <a:lnTo>
                    <a:pt x="3127248" y="504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23772" y="5487923"/>
            <a:ext cx="990600" cy="533400"/>
          </a:xfrm>
          <a:prstGeom prst="rect">
            <a:avLst/>
          </a:prstGeom>
          <a:solidFill>
            <a:srgbClr val="FFC000"/>
          </a:solidFill>
          <a:ln w="9144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035"/>
              </a:spcBef>
            </a:pPr>
            <a:r>
              <a:rPr sz="1600" b="1" spc="5" dirty="0">
                <a:latin typeface="Calibri"/>
                <a:cs typeface="Calibri"/>
              </a:rPr>
              <a:t>Sender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021068" y="5487923"/>
            <a:ext cx="990600" cy="533400"/>
          </a:xfrm>
          <a:prstGeom prst="rect">
            <a:avLst/>
          </a:prstGeom>
          <a:solidFill>
            <a:srgbClr val="00FFCC"/>
          </a:solidFill>
          <a:ln w="9144">
            <a:solidFill>
              <a:srgbClr val="000000"/>
            </a:solidFill>
          </a:ln>
        </p:spPr>
        <p:txBody>
          <a:bodyPr vert="horz" wrap="square" lIns="0" tIns="13144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35"/>
              </a:spcBef>
            </a:pPr>
            <a:r>
              <a:rPr sz="1600" b="1" spc="-5" dirty="0">
                <a:latin typeface="Calibri"/>
                <a:cs typeface="Calibri"/>
              </a:rPr>
              <a:t>Receiver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2214372" y="5696711"/>
            <a:ext cx="313055" cy="119380"/>
          </a:xfrm>
          <a:custGeom>
            <a:avLst/>
            <a:gdLst/>
            <a:ahLst/>
            <a:cxnLst/>
            <a:rect l="l" t="t" r="r" b="b"/>
            <a:pathLst>
              <a:path w="313055" h="119379">
                <a:moveTo>
                  <a:pt x="193801" y="0"/>
                </a:moveTo>
                <a:lnTo>
                  <a:pt x="193801" y="118872"/>
                </a:lnTo>
                <a:lnTo>
                  <a:pt x="273049" y="79247"/>
                </a:lnTo>
                <a:lnTo>
                  <a:pt x="213613" y="79247"/>
                </a:lnTo>
                <a:lnTo>
                  <a:pt x="213613" y="39624"/>
                </a:lnTo>
                <a:lnTo>
                  <a:pt x="273050" y="39624"/>
                </a:lnTo>
                <a:lnTo>
                  <a:pt x="193801" y="0"/>
                </a:lnTo>
                <a:close/>
              </a:path>
              <a:path w="313055" h="119379">
                <a:moveTo>
                  <a:pt x="193801" y="39624"/>
                </a:moveTo>
                <a:lnTo>
                  <a:pt x="0" y="39624"/>
                </a:lnTo>
                <a:lnTo>
                  <a:pt x="0" y="79247"/>
                </a:lnTo>
                <a:lnTo>
                  <a:pt x="193801" y="79247"/>
                </a:lnTo>
                <a:lnTo>
                  <a:pt x="193801" y="39624"/>
                </a:lnTo>
                <a:close/>
              </a:path>
              <a:path w="313055" h="119379">
                <a:moveTo>
                  <a:pt x="273050" y="39624"/>
                </a:moveTo>
                <a:lnTo>
                  <a:pt x="213613" y="39624"/>
                </a:lnTo>
                <a:lnTo>
                  <a:pt x="213613" y="79247"/>
                </a:lnTo>
                <a:lnTo>
                  <a:pt x="273049" y="79247"/>
                </a:lnTo>
                <a:lnTo>
                  <a:pt x="312673" y="59435"/>
                </a:lnTo>
                <a:lnTo>
                  <a:pt x="27305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716268" y="5696711"/>
            <a:ext cx="304800" cy="119380"/>
          </a:xfrm>
          <a:custGeom>
            <a:avLst/>
            <a:gdLst/>
            <a:ahLst/>
            <a:cxnLst/>
            <a:rect l="l" t="t" r="r" b="b"/>
            <a:pathLst>
              <a:path w="304800" h="119379">
                <a:moveTo>
                  <a:pt x="185927" y="0"/>
                </a:moveTo>
                <a:lnTo>
                  <a:pt x="185927" y="118872"/>
                </a:lnTo>
                <a:lnTo>
                  <a:pt x="265175" y="79247"/>
                </a:lnTo>
                <a:lnTo>
                  <a:pt x="205739" y="79247"/>
                </a:lnTo>
                <a:lnTo>
                  <a:pt x="205739" y="39624"/>
                </a:lnTo>
                <a:lnTo>
                  <a:pt x="265175" y="39624"/>
                </a:lnTo>
                <a:lnTo>
                  <a:pt x="185927" y="0"/>
                </a:lnTo>
                <a:close/>
              </a:path>
              <a:path w="304800" h="119379">
                <a:moveTo>
                  <a:pt x="185927" y="39624"/>
                </a:moveTo>
                <a:lnTo>
                  <a:pt x="0" y="39624"/>
                </a:lnTo>
                <a:lnTo>
                  <a:pt x="0" y="79247"/>
                </a:lnTo>
                <a:lnTo>
                  <a:pt x="185927" y="79247"/>
                </a:lnTo>
                <a:lnTo>
                  <a:pt x="185927" y="39624"/>
                </a:lnTo>
                <a:close/>
              </a:path>
              <a:path w="304800" h="119379">
                <a:moveTo>
                  <a:pt x="265175" y="39624"/>
                </a:moveTo>
                <a:lnTo>
                  <a:pt x="205739" y="39624"/>
                </a:lnTo>
                <a:lnTo>
                  <a:pt x="205739" y="79247"/>
                </a:lnTo>
                <a:lnTo>
                  <a:pt x="265175" y="79247"/>
                </a:lnTo>
                <a:lnTo>
                  <a:pt x="304800" y="59435"/>
                </a:lnTo>
                <a:lnTo>
                  <a:pt x="265175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224178" y="5187772"/>
            <a:ext cx="867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P</a:t>
            </a:r>
            <a:r>
              <a:rPr sz="1800" spc="5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10</a:t>
            </a:fld>
            <a:endParaRPr dirty="0"/>
          </a:p>
        </p:txBody>
      </p:sp>
      <p:sp>
        <p:nvSpPr>
          <p:cNvPr id="50" name="object 50"/>
          <p:cNvSpPr txBox="1"/>
          <p:nvPr/>
        </p:nvSpPr>
        <p:spPr>
          <a:xfrm>
            <a:off x="7161021" y="5187772"/>
            <a:ext cx="889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Rx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Power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348229" y="4886959"/>
            <a:ext cx="691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amp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173470" y="4886959"/>
            <a:ext cx="7118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Rx</a:t>
            </a:r>
            <a:r>
              <a:rPr sz="1800" spc="-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amp</a:t>
            </a:r>
            <a:endParaRPr sz="1800">
              <a:latin typeface="Calibri"/>
              <a:cs typeface="Calibri"/>
            </a:endParaRPr>
          </a:p>
          <a:p>
            <a:pPr marL="3810" algn="ctr">
              <a:lnSpc>
                <a:spcPct val="100000"/>
              </a:lnSpc>
            </a:pP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52217" y="4277614"/>
            <a:ext cx="1480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Tx</a:t>
            </a:r>
            <a:r>
              <a:rPr sz="18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antenna</a:t>
            </a:r>
            <a:r>
              <a:rPr sz="1800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47538" y="4286504"/>
            <a:ext cx="1505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Rx</a:t>
            </a:r>
            <a:r>
              <a:rPr sz="18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antenna</a:t>
            </a:r>
            <a:r>
              <a:rPr sz="1800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gain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164584" y="4517517"/>
            <a:ext cx="855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path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loss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184"/>
            <a:ext cx="8982075" cy="1125855"/>
            <a:chOff x="0" y="329184"/>
            <a:chExt cx="8982075" cy="112585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184"/>
              <a:ext cx="5130545" cy="112547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452183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none" spc="-145" dirty="0"/>
              <a:t>A</a:t>
            </a:r>
            <a:r>
              <a:rPr sz="4000" u="none" spc="-95" dirty="0"/>
              <a:t>tt</a:t>
            </a:r>
            <a:r>
              <a:rPr sz="4000" u="none" spc="-35" dirty="0"/>
              <a:t>e</a:t>
            </a:r>
            <a:r>
              <a:rPr sz="4000" u="none" spc="-40" dirty="0"/>
              <a:t>nu</a:t>
            </a:r>
            <a:r>
              <a:rPr sz="4000" u="none" spc="-90" dirty="0"/>
              <a:t>a</a:t>
            </a:r>
            <a:r>
              <a:rPr sz="4000" u="none" spc="-50" dirty="0"/>
              <a:t>ti</a:t>
            </a:r>
            <a:r>
              <a:rPr sz="4000" u="none" spc="-70" dirty="0"/>
              <a:t>o</a:t>
            </a:r>
            <a:r>
              <a:rPr sz="4000" u="none" spc="5" dirty="0"/>
              <a:t>n</a:t>
            </a:r>
            <a:r>
              <a:rPr sz="4000" u="none" spc="-180" dirty="0"/>
              <a:t> </a:t>
            </a:r>
            <a:r>
              <a:rPr sz="4000" u="none" spc="-35" dirty="0"/>
              <a:t>E</a:t>
            </a:r>
            <a:r>
              <a:rPr sz="4000" u="none" spc="-120" dirty="0"/>
              <a:t>x</a:t>
            </a:r>
            <a:r>
              <a:rPr sz="4000" u="none" spc="-40" dirty="0"/>
              <a:t>a</a:t>
            </a:r>
            <a:r>
              <a:rPr sz="4000" u="none" spc="-50" dirty="0"/>
              <a:t>m</a:t>
            </a:r>
            <a:r>
              <a:rPr sz="4000" u="none" spc="-40" dirty="0"/>
              <a:t>p</a:t>
            </a:r>
            <a:r>
              <a:rPr sz="4000" u="none" spc="-50" dirty="0"/>
              <a:t>l</a:t>
            </a:r>
            <a:r>
              <a:rPr sz="4000" u="none" spc="5" dirty="0"/>
              <a:t>e</a:t>
            </a:r>
            <a:r>
              <a:rPr sz="4000" u="none" spc="-175" dirty="0"/>
              <a:t> </a:t>
            </a:r>
            <a:r>
              <a:rPr sz="4000" u="none" spc="5" dirty="0"/>
              <a:t>4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15188" y="1318006"/>
            <a:ext cx="7991475" cy="31464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14629" marR="30480" indent="-177165">
              <a:lnSpc>
                <a:spcPts val="2810"/>
              </a:lnSpc>
              <a:spcBef>
                <a:spcPts val="440"/>
              </a:spcBef>
              <a:buClr>
                <a:srgbClr val="1CACE3"/>
              </a:buClr>
              <a:buFont typeface="Arial MT"/>
              <a:buChar char="•"/>
              <a:tabLst>
                <a:tab pos="21526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Sometimes</a:t>
            </a:r>
            <a:r>
              <a:rPr sz="2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 decibel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measure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milliwatts</a:t>
            </a:r>
            <a:endParaRPr sz="2600">
              <a:latin typeface="Calibri"/>
              <a:cs typeface="Calibri"/>
            </a:endParaRPr>
          </a:p>
          <a:p>
            <a:pPr marL="446405" lvl="1" indent="-183515">
              <a:lnSpc>
                <a:spcPct val="100000"/>
              </a:lnSpc>
              <a:spcBef>
                <a:spcPts val="55"/>
              </a:spcBef>
              <a:buClr>
                <a:srgbClr val="1CACE3"/>
              </a:buClr>
              <a:buChar char="◦"/>
              <a:tabLst>
                <a:tab pos="447040" algn="l"/>
                <a:tab pos="1687830" algn="l"/>
              </a:tabLst>
            </a:pP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referred	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dB</a:t>
            </a:r>
            <a:r>
              <a:rPr sz="2550" spc="7" baseline="-19607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2550" baseline="-19607">
              <a:latin typeface="Calibri"/>
              <a:cs typeface="Calibri"/>
            </a:endParaRPr>
          </a:p>
          <a:p>
            <a:pPr marL="446405" lvl="1" indent="-183515">
              <a:lnSpc>
                <a:spcPct val="100000"/>
              </a:lnSpc>
              <a:spcBef>
                <a:spcPts val="290"/>
              </a:spcBef>
              <a:buClr>
                <a:srgbClr val="1CACE3"/>
              </a:buClr>
              <a:buChar char="◦"/>
              <a:tabLst>
                <a:tab pos="447040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calculated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dB</a:t>
            </a:r>
            <a:r>
              <a:rPr sz="2550" spc="7" baseline="-19607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550" spc="292" baseline="-1960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log</a:t>
            </a:r>
            <a:r>
              <a:rPr sz="2550" spc="7" baseline="-19607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550" spc="300" baseline="-1960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550" spc="15" baseline="-19607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2550" baseline="-19607">
              <a:latin typeface="Calibri"/>
              <a:cs typeface="Calibri"/>
            </a:endParaRPr>
          </a:p>
          <a:p>
            <a:pPr marL="666115" lvl="2" indent="-184150">
              <a:lnSpc>
                <a:spcPct val="100000"/>
              </a:lnSpc>
              <a:spcBef>
                <a:spcPts val="290"/>
              </a:spcBef>
              <a:buClr>
                <a:srgbClr val="1CACE3"/>
              </a:buClr>
              <a:buChar char="◦"/>
              <a:tabLst>
                <a:tab pos="666750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550" spc="7" baseline="-19607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550" spc="300" baseline="-1960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milliwatts</a:t>
            </a:r>
            <a:endParaRPr sz="2600">
              <a:latin typeface="Calibri"/>
              <a:cs typeface="Calibri"/>
            </a:endParaRPr>
          </a:p>
          <a:p>
            <a:pPr marL="287655" indent="-25019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Font typeface="Arial MT"/>
              <a:buChar char="•"/>
              <a:tabLst>
                <a:tab pos="288290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Calculate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 signal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6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dB</a:t>
            </a:r>
            <a:r>
              <a:rPr sz="2550" spc="7" baseline="-19607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550" spc="300" baseline="-19607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−30</a:t>
            </a:r>
            <a:endParaRPr sz="2600">
              <a:latin typeface="Calibri"/>
              <a:cs typeface="Calibri"/>
            </a:endParaRPr>
          </a:p>
          <a:p>
            <a:pPr marL="214629" indent="-177165">
              <a:lnSpc>
                <a:spcPct val="100000"/>
              </a:lnSpc>
              <a:spcBef>
                <a:spcPts val="1080"/>
              </a:spcBef>
              <a:buClr>
                <a:srgbClr val="1CACE3"/>
              </a:buClr>
              <a:buFont typeface="Arial MT"/>
              <a:buChar char="•"/>
              <a:tabLst>
                <a:tab pos="215265" algn="l"/>
              </a:tabLst>
            </a:pP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can calculate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66088" y="4742179"/>
            <a:ext cx="5059680" cy="985519"/>
            <a:chOff x="1466088" y="4742179"/>
            <a:chExt cx="5059680" cy="98551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4800599"/>
              <a:ext cx="4943856" cy="8686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66088" y="4742179"/>
              <a:ext cx="5059680" cy="985519"/>
            </a:xfrm>
            <a:custGeom>
              <a:avLst/>
              <a:gdLst/>
              <a:ahLst/>
              <a:cxnLst/>
              <a:rect l="l" t="t" r="r" b="b"/>
              <a:pathLst>
                <a:path w="5059680" h="985520">
                  <a:moveTo>
                    <a:pt x="5013325" y="46990"/>
                  </a:moveTo>
                  <a:lnTo>
                    <a:pt x="5001768" y="46990"/>
                  </a:lnTo>
                  <a:lnTo>
                    <a:pt x="5001768" y="58420"/>
                  </a:lnTo>
                  <a:lnTo>
                    <a:pt x="5001768" y="927100"/>
                  </a:lnTo>
                  <a:lnTo>
                    <a:pt x="57912" y="927100"/>
                  </a:lnTo>
                  <a:lnTo>
                    <a:pt x="57912" y="58420"/>
                  </a:lnTo>
                  <a:lnTo>
                    <a:pt x="5001768" y="58420"/>
                  </a:lnTo>
                  <a:lnTo>
                    <a:pt x="5001768" y="46990"/>
                  </a:lnTo>
                  <a:lnTo>
                    <a:pt x="46355" y="46990"/>
                  </a:lnTo>
                  <a:lnTo>
                    <a:pt x="46355" y="58420"/>
                  </a:lnTo>
                  <a:lnTo>
                    <a:pt x="46355" y="927100"/>
                  </a:lnTo>
                  <a:lnTo>
                    <a:pt x="46355" y="938530"/>
                  </a:lnTo>
                  <a:lnTo>
                    <a:pt x="5013325" y="938530"/>
                  </a:lnTo>
                  <a:lnTo>
                    <a:pt x="5013325" y="927100"/>
                  </a:lnTo>
                  <a:lnTo>
                    <a:pt x="5013325" y="58420"/>
                  </a:lnTo>
                  <a:lnTo>
                    <a:pt x="5013325" y="46990"/>
                  </a:lnTo>
                  <a:close/>
                </a:path>
                <a:path w="5059680" h="985520">
                  <a:moveTo>
                    <a:pt x="5059680" y="0"/>
                  </a:moveTo>
                  <a:lnTo>
                    <a:pt x="5024882" y="0"/>
                  </a:lnTo>
                  <a:lnTo>
                    <a:pt x="5024882" y="35560"/>
                  </a:lnTo>
                  <a:lnTo>
                    <a:pt x="5024882" y="949960"/>
                  </a:lnTo>
                  <a:lnTo>
                    <a:pt x="34798" y="949960"/>
                  </a:lnTo>
                  <a:lnTo>
                    <a:pt x="34798" y="35560"/>
                  </a:lnTo>
                  <a:lnTo>
                    <a:pt x="5024882" y="35560"/>
                  </a:lnTo>
                  <a:lnTo>
                    <a:pt x="5024882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949960"/>
                  </a:lnTo>
                  <a:lnTo>
                    <a:pt x="0" y="985520"/>
                  </a:lnTo>
                  <a:lnTo>
                    <a:pt x="5059680" y="985520"/>
                  </a:lnTo>
                  <a:lnTo>
                    <a:pt x="5059680" y="950264"/>
                  </a:lnTo>
                  <a:lnTo>
                    <a:pt x="5059680" y="949960"/>
                  </a:lnTo>
                  <a:lnTo>
                    <a:pt x="5059680" y="35560"/>
                  </a:lnTo>
                  <a:lnTo>
                    <a:pt x="5059680" y="35306"/>
                  </a:lnTo>
                  <a:lnTo>
                    <a:pt x="505968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6855714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75" dirty="0"/>
              <a:t>Attenuation</a:t>
            </a:r>
            <a:r>
              <a:rPr spc="-204" dirty="0"/>
              <a:t> </a:t>
            </a:r>
            <a:r>
              <a:rPr spc="-60" dirty="0"/>
              <a:t>Example</a:t>
            </a:r>
            <a:r>
              <a:rPr spc="-155" dirty="0"/>
              <a:t> </a:t>
            </a:r>
            <a:r>
              <a:rPr dirty="0"/>
              <a:t>5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588" y="1311910"/>
            <a:ext cx="8749665" cy="31159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715" indent="-177165" algn="just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loss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cable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decibels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kilometer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(dB/km)</a:t>
            </a:r>
            <a:endParaRPr sz="2800">
              <a:latin typeface="Calibri"/>
              <a:cs typeface="Calibri"/>
            </a:endParaRPr>
          </a:p>
          <a:p>
            <a:pPr marL="189230" marR="5080" indent="-177165" algn="just">
              <a:lnSpc>
                <a:spcPts val="3030"/>
              </a:lnSpc>
              <a:spcBef>
                <a:spcPts val="142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the signal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beginning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cable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 −0.3</a:t>
            </a:r>
            <a:r>
              <a:rPr sz="2800" spc="6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dB/km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power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of 2 </a:t>
            </a:r>
            <a:r>
              <a:rPr sz="2800" spc="-90" dirty="0">
                <a:solidFill>
                  <a:srgbClr val="404040"/>
                </a:solidFill>
                <a:latin typeface="Calibri"/>
                <a:cs typeface="Calibri"/>
              </a:rPr>
              <a:t>mW,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power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signal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5 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km?</a:t>
            </a:r>
            <a:endParaRPr sz="2800">
              <a:latin typeface="Calibri"/>
              <a:cs typeface="Calibri"/>
            </a:endParaRPr>
          </a:p>
          <a:p>
            <a:pPr marL="189230" indent="-177165" algn="just">
              <a:lnSpc>
                <a:spcPts val="3180"/>
              </a:lnSpc>
              <a:spcBef>
                <a:spcPts val="102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Solution:</a:t>
            </a:r>
            <a:r>
              <a:rPr sz="2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loss</a:t>
            </a:r>
            <a:r>
              <a:rPr sz="28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cable</a:t>
            </a:r>
            <a:r>
              <a:rPr sz="2800" spc="3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4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decibels</a:t>
            </a:r>
            <a:r>
              <a:rPr sz="28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8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×</a:t>
            </a:r>
            <a:r>
              <a:rPr sz="2800" spc="2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(−0.3)</a:t>
            </a:r>
            <a:r>
              <a:rPr sz="28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  <a:p>
            <a:pPr marL="189230" algn="just">
              <a:lnSpc>
                <a:spcPts val="3180"/>
              </a:lnSpc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−1.5 dB.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calculate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09088" y="4589779"/>
            <a:ext cx="3423285" cy="1676400"/>
            <a:chOff x="2609088" y="4589779"/>
            <a:chExt cx="3423285" cy="16764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4648199"/>
              <a:ext cx="3307079" cy="15605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09088" y="4589779"/>
              <a:ext cx="3423285" cy="1676400"/>
            </a:xfrm>
            <a:custGeom>
              <a:avLst/>
              <a:gdLst/>
              <a:ahLst/>
              <a:cxnLst/>
              <a:rect l="l" t="t" r="r" b="b"/>
              <a:pathLst>
                <a:path w="3423285" h="1676400">
                  <a:moveTo>
                    <a:pt x="3399790" y="24130"/>
                  </a:moveTo>
                  <a:lnTo>
                    <a:pt x="23114" y="24130"/>
                  </a:lnTo>
                  <a:lnTo>
                    <a:pt x="23114" y="58420"/>
                  </a:lnTo>
                  <a:lnTo>
                    <a:pt x="23114" y="1619250"/>
                  </a:lnTo>
                  <a:lnTo>
                    <a:pt x="23114" y="1653540"/>
                  </a:lnTo>
                  <a:lnTo>
                    <a:pt x="3399790" y="1653540"/>
                  </a:lnTo>
                  <a:lnTo>
                    <a:pt x="3399790" y="1619250"/>
                  </a:lnTo>
                  <a:lnTo>
                    <a:pt x="57912" y="1619250"/>
                  </a:lnTo>
                  <a:lnTo>
                    <a:pt x="57912" y="58420"/>
                  </a:lnTo>
                  <a:lnTo>
                    <a:pt x="3364992" y="58420"/>
                  </a:lnTo>
                  <a:lnTo>
                    <a:pt x="3364992" y="1618996"/>
                  </a:lnTo>
                  <a:lnTo>
                    <a:pt x="3399790" y="1618996"/>
                  </a:lnTo>
                  <a:lnTo>
                    <a:pt x="3399790" y="58420"/>
                  </a:lnTo>
                  <a:lnTo>
                    <a:pt x="3399790" y="24130"/>
                  </a:lnTo>
                  <a:close/>
                </a:path>
                <a:path w="3423285" h="1676400">
                  <a:moveTo>
                    <a:pt x="3422904" y="0"/>
                  </a:moveTo>
                  <a:lnTo>
                    <a:pt x="3411347" y="0"/>
                  </a:lnTo>
                  <a:lnTo>
                    <a:pt x="3411347" y="12700"/>
                  </a:lnTo>
                  <a:lnTo>
                    <a:pt x="3411347" y="1664970"/>
                  </a:lnTo>
                  <a:lnTo>
                    <a:pt x="11557" y="1664970"/>
                  </a:lnTo>
                  <a:lnTo>
                    <a:pt x="11557" y="12700"/>
                  </a:lnTo>
                  <a:lnTo>
                    <a:pt x="3411347" y="12700"/>
                  </a:lnTo>
                  <a:lnTo>
                    <a:pt x="3411347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1664970"/>
                  </a:lnTo>
                  <a:lnTo>
                    <a:pt x="0" y="1676400"/>
                  </a:lnTo>
                  <a:lnTo>
                    <a:pt x="3422904" y="1676400"/>
                  </a:lnTo>
                  <a:lnTo>
                    <a:pt x="3422904" y="1665325"/>
                  </a:lnTo>
                  <a:lnTo>
                    <a:pt x="3422904" y="1664970"/>
                  </a:lnTo>
                  <a:lnTo>
                    <a:pt x="3422904" y="12700"/>
                  </a:lnTo>
                  <a:lnTo>
                    <a:pt x="3422904" y="12065"/>
                  </a:lnTo>
                  <a:lnTo>
                    <a:pt x="3422904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3374898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90" dirty="0"/>
              <a:t>Distortion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0588" y="1311910"/>
            <a:ext cx="8607425" cy="2777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Distortion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signal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changes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shape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occur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composite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made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frequencies.</a:t>
            </a:r>
            <a:endParaRPr sz="2400">
              <a:latin typeface="Calibri"/>
              <a:cs typeface="Calibri"/>
            </a:endParaRPr>
          </a:p>
          <a:p>
            <a:pPr marL="189230" marR="601345" indent="-177165">
              <a:lnSpc>
                <a:spcPts val="3020"/>
              </a:lnSpc>
              <a:spcBef>
                <a:spcPts val="164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component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has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own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propagation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speed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medium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own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delay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arriving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final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destination</a:t>
            </a:r>
            <a:endParaRPr sz="24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Propagation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velocity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varies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frequency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3966210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b="1" spc="-630" dirty="0">
                <a:latin typeface="Times New Roman"/>
                <a:cs typeface="Times New Roman"/>
              </a:rPr>
              <a:t> </a:t>
            </a:r>
            <a:r>
              <a:rPr spc="-90" dirty="0"/>
              <a:t>D</a:t>
            </a:r>
            <a:r>
              <a:rPr spc="-45" dirty="0"/>
              <a:t>i</a:t>
            </a:r>
            <a:r>
              <a:rPr spc="-175" dirty="0"/>
              <a:t>s</a:t>
            </a:r>
            <a:r>
              <a:rPr spc="-120" dirty="0"/>
              <a:t>t</a:t>
            </a:r>
            <a:r>
              <a:rPr spc="-110" dirty="0"/>
              <a:t>o</a:t>
            </a:r>
            <a:r>
              <a:rPr spc="-85" dirty="0"/>
              <a:t>r</a:t>
            </a:r>
            <a:r>
              <a:rPr spc="-75" dirty="0"/>
              <a:t>t</a:t>
            </a:r>
            <a:r>
              <a:rPr spc="-65" dirty="0"/>
              <a:t>i</a:t>
            </a:r>
            <a:r>
              <a:rPr spc="-110" dirty="0"/>
              <a:t>o</a:t>
            </a:r>
            <a:r>
              <a:rPr dirty="0"/>
              <a:t>n</a:t>
            </a:r>
            <a:r>
              <a:rPr spc="-260" dirty="0"/>
              <a:t> </a:t>
            </a:r>
            <a:r>
              <a:rPr dirty="0"/>
              <a:t>…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588" y="1286967"/>
            <a:ext cx="8331834" cy="1032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indent="-177165">
              <a:lnSpc>
                <a:spcPts val="2039"/>
              </a:lnSpc>
              <a:spcBef>
                <a:spcPts val="9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delay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exactly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same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period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duration,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89230">
              <a:lnSpc>
                <a:spcPts val="1925"/>
              </a:lnSpc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difference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phase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1925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components</a:t>
            </a:r>
            <a:r>
              <a:rPr sz="17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receiver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phases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different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had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sender</a:t>
            </a:r>
            <a:endParaRPr sz="17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shape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composite</a:t>
            </a:r>
            <a:r>
              <a:rPr sz="17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therefore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407920"/>
            <a:ext cx="4637872" cy="37642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2253234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65" dirty="0"/>
              <a:t>Noise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588" y="1286967"/>
            <a:ext cx="8110220" cy="560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indent="-177165">
              <a:lnSpc>
                <a:spcPts val="2285"/>
              </a:lnSpc>
              <a:spcBef>
                <a:spcPts val="9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Noise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404040"/>
                </a:solidFill>
                <a:latin typeface="Wingdings"/>
                <a:cs typeface="Wingdings"/>
              </a:rPr>
              <a:t></a:t>
            </a:r>
            <a:r>
              <a:rPr sz="1700" spc="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Undesirable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signals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added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transmitter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receiver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1925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corrupt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81855" y="1591055"/>
            <a:ext cx="3670935" cy="1299210"/>
            <a:chOff x="4181855" y="1591055"/>
            <a:chExt cx="3670935" cy="129921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55007" y="1664207"/>
              <a:ext cx="3597401" cy="12260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0999" y="1600199"/>
              <a:ext cx="3575304" cy="12039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86427" y="1595627"/>
              <a:ext cx="3584575" cy="1213485"/>
            </a:xfrm>
            <a:custGeom>
              <a:avLst/>
              <a:gdLst/>
              <a:ahLst/>
              <a:cxnLst/>
              <a:rect l="l" t="t" r="r" b="b"/>
              <a:pathLst>
                <a:path w="3584575" h="1213485">
                  <a:moveTo>
                    <a:pt x="0" y="1213103"/>
                  </a:moveTo>
                  <a:lnTo>
                    <a:pt x="3584448" y="1213103"/>
                  </a:lnTo>
                  <a:lnTo>
                    <a:pt x="3584448" y="0"/>
                  </a:lnTo>
                  <a:lnTo>
                    <a:pt x="0" y="0"/>
                  </a:lnTo>
                  <a:lnTo>
                    <a:pt x="0" y="1213103"/>
                  </a:lnTo>
                  <a:close/>
                </a:path>
              </a:pathLst>
            </a:custGeom>
            <a:ln w="9144">
              <a:solidFill>
                <a:srgbClr val="B16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46050" y="2889250"/>
          <a:ext cx="8839200" cy="3336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/>
                <a:gridCol w="7391400"/>
              </a:tblGrid>
              <a:tr h="34709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Types</a:t>
                      </a:r>
                      <a:r>
                        <a:rPr sz="1600" b="1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noise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</a:tr>
              <a:tr h="59524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thermal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noise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323215" indent="-177165">
                        <a:lnSpc>
                          <a:spcPct val="100000"/>
                        </a:lnSpc>
                        <a:spcBef>
                          <a:spcPts val="65"/>
                        </a:spcBef>
                        <a:buClr>
                          <a:srgbClr val="1CACE3"/>
                        </a:buClr>
                        <a:buFont typeface="Arial MT"/>
                        <a:buChar char="•"/>
                        <a:tabLst>
                          <a:tab pos="32385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random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motion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electrons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wire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554990" lvl="1" indent="-183515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1CACE3"/>
                        </a:buClr>
                        <a:buChar char="◦"/>
                        <a:tabLst>
                          <a:tab pos="555625" algn="l"/>
                        </a:tabLst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creates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extra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originally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sent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transmitter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89750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induced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noise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323215" indent="-177165">
                        <a:lnSpc>
                          <a:spcPct val="100000"/>
                        </a:lnSpc>
                        <a:spcBef>
                          <a:spcPts val="65"/>
                        </a:spcBef>
                        <a:buClr>
                          <a:srgbClr val="1CACE3"/>
                        </a:buClr>
                        <a:buFont typeface="Arial MT"/>
                        <a:buChar char="•"/>
                        <a:tabLst>
                          <a:tab pos="323850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comes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sources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motors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appliances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554990" lvl="1" indent="-183515">
                        <a:lnSpc>
                          <a:spcPct val="100000"/>
                        </a:lnSpc>
                        <a:spcBef>
                          <a:spcPts val="220"/>
                        </a:spcBef>
                        <a:buClr>
                          <a:srgbClr val="1CACE3"/>
                        </a:buClr>
                        <a:buChar char="◦"/>
                        <a:tabLst>
                          <a:tab pos="55562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Devices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act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sending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antenna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554990" lvl="1" indent="-183515">
                        <a:lnSpc>
                          <a:spcPct val="100000"/>
                        </a:lnSpc>
                        <a:spcBef>
                          <a:spcPts val="409"/>
                        </a:spcBef>
                        <a:buClr>
                          <a:srgbClr val="1CACE3"/>
                        </a:buClr>
                        <a:buChar char="◦"/>
                        <a:tabLst>
                          <a:tab pos="555625" algn="l"/>
                        </a:tabLst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Transmission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medium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acts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receiving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antenna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  <a:tr h="89766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crosstalk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323215" indent="-177165">
                        <a:lnSpc>
                          <a:spcPct val="100000"/>
                        </a:lnSpc>
                        <a:spcBef>
                          <a:spcPts val="70"/>
                        </a:spcBef>
                        <a:buClr>
                          <a:srgbClr val="1CACE3"/>
                        </a:buClr>
                        <a:buFont typeface="Arial MT"/>
                        <a:buChar char="•"/>
                        <a:tabLst>
                          <a:tab pos="323850" algn="l"/>
                        </a:tabLst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effect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wire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other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554990" lvl="1" indent="-183515">
                        <a:lnSpc>
                          <a:spcPct val="100000"/>
                        </a:lnSpc>
                        <a:spcBef>
                          <a:spcPts val="20"/>
                        </a:spcBef>
                        <a:buClr>
                          <a:srgbClr val="1CACE3"/>
                        </a:buClr>
                        <a:buChar char="◦"/>
                        <a:tabLst>
                          <a:tab pos="555625" algn="l"/>
                          <a:tab pos="672655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6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wire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acts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sending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antenna	</a:t>
                      </a:r>
                      <a:r>
                        <a:rPr sz="2700" spc="-15" baseline="18518" dirty="0">
                          <a:solidFill>
                            <a:srgbClr val="B16B01"/>
                          </a:solidFill>
                          <a:latin typeface="Calibri"/>
                          <a:cs typeface="Calibri"/>
                        </a:rPr>
                        <a:t>Wire</a:t>
                      </a:r>
                      <a:r>
                        <a:rPr sz="2700" spc="-112" baseline="18518" dirty="0">
                          <a:solidFill>
                            <a:srgbClr val="B16B0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aseline="18518" dirty="0">
                          <a:solidFill>
                            <a:srgbClr val="B16B0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00" baseline="18518">
                        <a:latin typeface="Calibri"/>
                        <a:cs typeface="Calibri"/>
                      </a:endParaRPr>
                    </a:p>
                    <a:p>
                      <a:pPr marL="554990" lvl="1" indent="-183515">
                        <a:lnSpc>
                          <a:spcPct val="100000"/>
                        </a:lnSpc>
                        <a:spcBef>
                          <a:spcPts val="170"/>
                        </a:spcBef>
                        <a:buClr>
                          <a:srgbClr val="1CACE3"/>
                        </a:buClr>
                        <a:buChar char="◦"/>
                        <a:tabLst>
                          <a:tab pos="555625" algn="l"/>
                          <a:tab pos="6726555" algn="l"/>
                        </a:tabLst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wire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receiving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antenna	</a:t>
                      </a:r>
                      <a:r>
                        <a:rPr sz="2700" spc="-15" baseline="1543" dirty="0">
                          <a:solidFill>
                            <a:srgbClr val="B16B01"/>
                          </a:solidFill>
                          <a:latin typeface="Calibri"/>
                          <a:cs typeface="Calibri"/>
                        </a:rPr>
                        <a:t>Wire</a:t>
                      </a:r>
                      <a:r>
                        <a:rPr sz="2700" spc="-112" baseline="1543" dirty="0">
                          <a:solidFill>
                            <a:srgbClr val="B16B0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700" baseline="1543" dirty="0">
                          <a:solidFill>
                            <a:srgbClr val="B16B0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00" baseline="1543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59903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impulse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noise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spike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(a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with high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energy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very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short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time)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6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comes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power</a:t>
                      </a:r>
                      <a:r>
                        <a:rPr sz="16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lines,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lightning,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so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5321808" y="4802123"/>
            <a:ext cx="422275" cy="685800"/>
            <a:chOff x="5321808" y="4802123"/>
            <a:chExt cx="422275" cy="685800"/>
          </a:xfrm>
        </p:grpSpPr>
        <p:sp>
          <p:nvSpPr>
            <p:cNvPr id="11" name="object 11"/>
            <p:cNvSpPr/>
            <p:nvPr/>
          </p:nvSpPr>
          <p:spPr>
            <a:xfrm>
              <a:off x="5335524" y="5231479"/>
              <a:ext cx="375285" cy="217170"/>
            </a:xfrm>
            <a:custGeom>
              <a:avLst/>
              <a:gdLst/>
              <a:ahLst/>
              <a:cxnLst/>
              <a:rect l="l" t="t" r="r" b="b"/>
              <a:pathLst>
                <a:path w="375285" h="217170">
                  <a:moveTo>
                    <a:pt x="0" y="15144"/>
                  </a:moveTo>
                  <a:lnTo>
                    <a:pt x="8497" y="5679"/>
                  </a:lnTo>
                  <a:lnTo>
                    <a:pt x="17017" y="0"/>
                  </a:lnTo>
                  <a:lnTo>
                    <a:pt x="25538" y="1893"/>
                  </a:lnTo>
                  <a:lnTo>
                    <a:pt x="34036" y="15144"/>
                  </a:lnTo>
                  <a:lnTo>
                    <a:pt x="41802" y="51704"/>
                  </a:lnTo>
                  <a:lnTo>
                    <a:pt x="49022" y="105886"/>
                  </a:lnTo>
                  <a:lnTo>
                    <a:pt x="57288" y="155019"/>
                  </a:lnTo>
                  <a:lnTo>
                    <a:pt x="68199" y="176434"/>
                  </a:lnTo>
                  <a:lnTo>
                    <a:pt x="80424" y="150286"/>
                  </a:lnTo>
                  <a:lnTo>
                    <a:pt x="93710" y="93265"/>
                  </a:lnTo>
                  <a:lnTo>
                    <a:pt x="111257" y="37506"/>
                  </a:lnTo>
                  <a:lnTo>
                    <a:pt x="136271" y="15144"/>
                  </a:lnTo>
                  <a:lnTo>
                    <a:pt x="159981" y="32420"/>
                  </a:lnTo>
                  <a:lnTo>
                    <a:pt x="189347" y="70422"/>
                  </a:lnTo>
                  <a:lnTo>
                    <a:pt x="221535" y="118506"/>
                  </a:lnTo>
                  <a:lnTo>
                    <a:pt x="253713" y="166030"/>
                  </a:lnTo>
                  <a:lnTo>
                    <a:pt x="283047" y="202349"/>
                  </a:lnTo>
                  <a:lnTo>
                    <a:pt x="306704" y="216820"/>
                  </a:lnTo>
                  <a:lnTo>
                    <a:pt x="327696" y="205526"/>
                  </a:lnTo>
                  <a:lnTo>
                    <a:pt x="343786" y="174872"/>
                  </a:lnTo>
                  <a:lnTo>
                    <a:pt x="356201" y="129696"/>
                  </a:lnTo>
                  <a:lnTo>
                    <a:pt x="366165" y="74840"/>
                  </a:lnTo>
                  <a:lnTo>
                    <a:pt x="374903" y="15144"/>
                  </a:lnTo>
                </a:path>
              </a:pathLst>
            </a:custGeom>
            <a:ln w="27432">
              <a:solidFill>
                <a:srgbClr val="A2CE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5524" y="5164835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4">
                  <a:moveTo>
                    <a:pt x="0" y="0"/>
                  </a:moveTo>
                  <a:lnTo>
                    <a:pt x="0" y="323088"/>
                  </a:lnTo>
                </a:path>
              </a:pathLst>
            </a:custGeom>
            <a:ln w="9144">
              <a:solidFill>
                <a:srgbClr val="B16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5524" y="5288279"/>
              <a:ext cx="408940" cy="76200"/>
            </a:xfrm>
            <a:custGeom>
              <a:avLst/>
              <a:gdLst/>
              <a:ahLst/>
              <a:cxnLst/>
              <a:rect l="l" t="t" r="r" b="b"/>
              <a:pathLst>
                <a:path w="408939" h="76200">
                  <a:moveTo>
                    <a:pt x="332231" y="0"/>
                  </a:moveTo>
                  <a:lnTo>
                    <a:pt x="332231" y="76200"/>
                  </a:lnTo>
                  <a:lnTo>
                    <a:pt x="395731" y="44450"/>
                  </a:lnTo>
                  <a:lnTo>
                    <a:pt x="344931" y="44450"/>
                  </a:lnTo>
                  <a:lnTo>
                    <a:pt x="344931" y="31750"/>
                  </a:lnTo>
                  <a:lnTo>
                    <a:pt x="395731" y="31750"/>
                  </a:lnTo>
                  <a:lnTo>
                    <a:pt x="332231" y="0"/>
                  </a:lnTo>
                  <a:close/>
                </a:path>
                <a:path w="408939" h="76200">
                  <a:moveTo>
                    <a:pt x="332231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32231" y="44450"/>
                  </a:lnTo>
                  <a:lnTo>
                    <a:pt x="332231" y="31750"/>
                  </a:lnTo>
                  <a:close/>
                </a:path>
                <a:path w="408939" h="76200">
                  <a:moveTo>
                    <a:pt x="395731" y="31750"/>
                  </a:moveTo>
                  <a:lnTo>
                    <a:pt x="344931" y="31750"/>
                  </a:lnTo>
                  <a:lnTo>
                    <a:pt x="344931" y="44450"/>
                  </a:lnTo>
                  <a:lnTo>
                    <a:pt x="395731" y="44450"/>
                  </a:lnTo>
                  <a:lnTo>
                    <a:pt x="408431" y="38100"/>
                  </a:lnTo>
                  <a:lnTo>
                    <a:pt x="395731" y="3175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5524" y="4842382"/>
              <a:ext cx="341630" cy="203200"/>
            </a:xfrm>
            <a:custGeom>
              <a:avLst/>
              <a:gdLst/>
              <a:ahLst/>
              <a:cxnLst/>
              <a:rect l="l" t="t" r="r" b="b"/>
              <a:pathLst>
                <a:path w="341629" h="203200">
                  <a:moveTo>
                    <a:pt x="0" y="162306"/>
                  </a:moveTo>
                  <a:lnTo>
                    <a:pt x="23584" y="100369"/>
                  </a:lnTo>
                  <a:lnTo>
                    <a:pt x="47990" y="46958"/>
                  </a:lnTo>
                  <a:lnTo>
                    <a:pt x="73991" y="10644"/>
                  </a:lnTo>
                  <a:lnTo>
                    <a:pt x="102362" y="0"/>
                  </a:lnTo>
                  <a:lnTo>
                    <a:pt x="129155" y="23032"/>
                  </a:lnTo>
                  <a:lnTo>
                    <a:pt x="159497" y="72369"/>
                  </a:lnTo>
                  <a:lnTo>
                    <a:pt x="190107" y="130484"/>
                  </a:lnTo>
                  <a:lnTo>
                    <a:pt x="217706" y="179852"/>
                  </a:lnTo>
                  <a:lnTo>
                    <a:pt x="239013" y="202946"/>
                  </a:lnTo>
                  <a:lnTo>
                    <a:pt x="253940" y="180425"/>
                  </a:lnTo>
                  <a:lnTo>
                    <a:pt x="260318" y="124317"/>
                  </a:lnTo>
                  <a:lnTo>
                    <a:pt x="264552" y="66946"/>
                  </a:lnTo>
                  <a:lnTo>
                    <a:pt x="273050" y="40640"/>
                  </a:lnTo>
                  <a:lnTo>
                    <a:pt x="287351" y="54588"/>
                  </a:lnTo>
                  <a:lnTo>
                    <a:pt x="304022" y="91360"/>
                  </a:lnTo>
                  <a:lnTo>
                    <a:pt x="322288" y="143349"/>
                  </a:lnTo>
                  <a:lnTo>
                    <a:pt x="341375" y="202946"/>
                  </a:lnTo>
                </a:path>
              </a:pathLst>
            </a:custGeom>
            <a:ln w="2743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5524" y="4802123"/>
              <a:ext cx="0" cy="323215"/>
            </a:xfrm>
            <a:custGeom>
              <a:avLst/>
              <a:gdLst/>
              <a:ahLst/>
              <a:cxnLst/>
              <a:rect l="l" t="t" r="r" b="b"/>
              <a:pathLst>
                <a:path h="323214">
                  <a:moveTo>
                    <a:pt x="0" y="0"/>
                  </a:moveTo>
                  <a:lnTo>
                    <a:pt x="0" y="323088"/>
                  </a:lnTo>
                </a:path>
              </a:pathLst>
            </a:custGeom>
            <a:ln w="9144">
              <a:solidFill>
                <a:srgbClr val="B16B0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35524" y="4925567"/>
              <a:ext cx="408940" cy="76200"/>
            </a:xfrm>
            <a:custGeom>
              <a:avLst/>
              <a:gdLst/>
              <a:ahLst/>
              <a:cxnLst/>
              <a:rect l="l" t="t" r="r" b="b"/>
              <a:pathLst>
                <a:path w="408939" h="76200">
                  <a:moveTo>
                    <a:pt x="332231" y="0"/>
                  </a:moveTo>
                  <a:lnTo>
                    <a:pt x="332231" y="76199"/>
                  </a:lnTo>
                  <a:lnTo>
                    <a:pt x="395731" y="44449"/>
                  </a:lnTo>
                  <a:lnTo>
                    <a:pt x="344931" y="44449"/>
                  </a:lnTo>
                  <a:lnTo>
                    <a:pt x="344931" y="31749"/>
                  </a:lnTo>
                  <a:lnTo>
                    <a:pt x="395731" y="31749"/>
                  </a:lnTo>
                  <a:lnTo>
                    <a:pt x="332231" y="0"/>
                  </a:lnTo>
                  <a:close/>
                </a:path>
                <a:path w="408939" h="76200">
                  <a:moveTo>
                    <a:pt x="332231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332231" y="44449"/>
                  </a:lnTo>
                  <a:lnTo>
                    <a:pt x="332231" y="31749"/>
                  </a:lnTo>
                  <a:close/>
                </a:path>
                <a:path w="408939" h="76200">
                  <a:moveTo>
                    <a:pt x="395731" y="31749"/>
                  </a:moveTo>
                  <a:lnTo>
                    <a:pt x="344931" y="31749"/>
                  </a:lnTo>
                  <a:lnTo>
                    <a:pt x="344931" y="44449"/>
                  </a:lnTo>
                  <a:lnTo>
                    <a:pt x="395731" y="44449"/>
                  </a:lnTo>
                  <a:lnTo>
                    <a:pt x="408431" y="38099"/>
                  </a:lnTo>
                  <a:lnTo>
                    <a:pt x="395731" y="31749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812535" y="4922520"/>
            <a:ext cx="2420620" cy="441959"/>
            <a:chOff x="5812535" y="4922520"/>
            <a:chExt cx="2420620" cy="441959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79997" y="5039360"/>
              <a:ext cx="142493" cy="2113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7845" y="5039360"/>
              <a:ext cx="142494" cy="2113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9221" y="5039360"/>
              <a:ext cx="142494" cy="2113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7775" y="4922520"/>
              <a:ext cx="2404872" cy="792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812535" y="4922520"/>
              <a:ext cx="33655" cy="79375"/>
            </a:xfrm>
            <a:custGeom>
              <a:avLst/>
              <a:gdLst/>
              <a:ahLst/>
              <a:cxnLst/>
              <a:rect l="l" t="t" r="r" b="b"/>
              <a:pathLst>
                <a:path w="33654" h="79375">
                  <a:moveTo>
                    <a:pt x="16763" y="0"/>
                  </a:moveTo>
                  <a:lnTo>
                    <a:pt x="10233" y="3119"/>
                  </a:lnTo>
                  <a:lnTo>
                    <a:pt x="4905" y="11620"/>
                  </a:lnTo>
                  <a:lnTo>
                    <a:pt x="1315" y="24217"/>
                  </a:lnTo>
                  <a:lnTo>
                    <a:pt x="0" y="39623"/>
                  </a:lnTo>
                  <a:lnTo>
                    <a:pt x="1315" y="55030"/>
                  </a:lnTo>
                  <a:lnTo>
                    <a:pt x="4905" y="67627"/>
                  </a:lnTo>
                  <a:lnTo>
                    <a:pt x="10233" y="76128"/>
                  </a:lnTo>
                  <a:lnTo>
                    <a:pt x="16763" y="79247"/>
                  </a:lnTo>
                  <a:lnTo>
                    <a:pt x="23294" y="76128"/>
                  </a:lnTo>
                  <a:lnTo>
                    <a:pt x="28622" y="67627"/>
                  </a:lnTo>
                  <a:lnTo>
                    <a:pt x="32212" y="55030"/>
                  </a:lnTo>
                  <a:lnTo>
                    <a:pt x="33527" y="39623"/>
                  </a:lnTo>
                  <a:lnTo>
                    <a:pt x="32212" y="24217"/>
                  </a:lnTo>
                  <a:lnTo>
                    <a:pt x="28622" y="11620"/>
                  </a:lnTo>
                  <a:lnTo>
                    <a:pt x="23294" y="311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7775" y="5285232"/>
              <a:ext cx="2404872" cy="7924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812535" y="5285232"/>
              <a:ext cx="33655" cy="79375"/>
            </a:xfrm>
            <a:custGeom>
              <a:avLst/>
              <a:gdLst/>
              <a:ahLst/>
              <a:cxnLst/>
              <a:rect l="l" t="t" r="r" b="b"/>
              <a:pathLst>
                <a:path w="33654" h="79375">
                  <a:moveTo>
                    <a:pt x="16763" y="0"/>
                  </a:moveTo>
                  <a:lnTo>
                    <a:pt x="10233" y="3119"/>
                  </a:lnTo>
                  <a:lnTo>
                    <a:pt x="4905" y="11620"/>
                  </a:lnTo>
                  <a:lnTo>
                    <a:pt x="1315" y="24217"/>
                  </a:lnTo>
                  <a:lnTo>
                    <a:pt x="0" y="39624"/>
                  </a:lnTo>
                  <a:lnTo>
                    <a:pt x="1315" y="55030"/>
                  </a:lnTo>
                  <a:lnTo>
                    <a:pt x="4905" y="67627"/>
                  </a:lnTo>
                  <a:lnTo>
                    <a:pt x="10233" y="76128"/>
                  </a:lnTo>
                  <a:lnTo>
                    <a:pt x="16763" y="79248"/>
                  </a:lnTo>
                  <a:lnTo>
                    <a:pt x="23294" y="76128"/>
                  </a:lnTo>
                  <a:lnTo>
                    <a:pt x="28622" y="67627"/>
                  </a:lnTo>
                  <a:lnTo>
                    <a:pt x="32212" y="55030"/>
                  </a:lnTo>
                  <a:lnTo>
                    <a:pt x="33527" y="39624"/>
                  </a:lnTo>
                  <a:lnTo>
                    <a:pt x="32212" y="24217"/>
                  </a:lnTo>
                  <a:lnTo>
                    <a:pt x="28622" y="11620"/>
                  </a:lnTo>
                  <a:lnTo>
                    <a:pt x="23294" y="311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564880" y="5782055"/>
            <a:ext cx="399288" cy="374903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5447"/>
            <a:ext cx="8982075" cy="1372870"/>
            <a:chOff x="0" y="155447"/>
            <a:chExt cx="8982075" cy="1372870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447"/>
              <a:ext cx="3890010" cy="137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479" y="155447"/>
              <a:ext cx="991362" cy="13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311" y="155447"/>
              <a:ext cx="1314450" cy="13723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1232" y="155447"/>
              <a:ext cx="991362" cy="13723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1064" y="155447"/>
              <a:ext cx="2283714" cy="1372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3247" y="155447"/>
              <a:ext cx="2052066" cy="137236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7164" y="304241"/>
            <a:ext cx="6788784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u="none" spc="-85" dirty="0"/>
              <a:t>N</a:t>
            </a:r>
            <a:r>
              <a:rPr sz="4900" u="none" spc="-90" dirty="0"/>
              <a:t>o</a:t>
            </a:r>
            <a:r>
              <a:rPr sz="4900" u="none" spc="-55" dirty="0"/>
              <a:t>i</a:t>
            </a:r>
            <a:r>
              <a:rPr sz="4900" u="none" spc="-80" dirty="0"/>
              <a:t>s</a:t>
            </a:r>
            <a:r>
              <a:rPr sz="4900" u="none" spc="-5" dirty="0"/>
              <a:t>e</a:t>
            </a:r>
            <a:r>
              <a:rPr sz="4900" u="none" spc="-245" dirty="0"/>
              <a:t> </a:t>
            </a:r>
            <a:r>
              <a:rPr sz="4900" u="none" spc="-5" dirty="0"/>
              <a:t>:</a:t>
            </a:r>
            <a:r>
              <a:rPr sz="4900" u="none" spc="-140" dirty="0"/>
              <a:t> </a:t>
            </a:r>
            <a:r>
              <a:rPr sz="4900" u="none" spc="-65" dirty="0"/>
              <a:t>S</a:t>
            </a:r>
            <a:r>
              <a:rPr sz="4900" u="none" spc="-55" dirty="0"/>
              <a:t>i</a:t>
            </a:r>
            <a:r>
              <a:rPr sz="4900" u="none" spc="-95" dirty="0"/>
              <a:t>g</a:t>
            </a:r>
            <a:r>
              <a:rPr sz="4900" u="none" spc="-105" dirty="0"/>
              <a:t>na</a:t>
            </a:r>
            <a:r>
              <a:rPr sz="4900" u="none" spc="-55" dirty="0"/>
              <a:t>l</a:t>
            </a:r>
            <a:r>
              <a:rPr sz="4900" u="none" spc="-90" dirty="0"/>
              <a:t>-</a:t>
            </a:r>
            <a:r>
              <a:rPr sz="4900" u="none" spc="-130" dirty="0"/>
              <a:t>t</a:t>
            </a:r>
            <a:r>
              <a:rPr sz="4900" u="none" spc="-90" dirty="0"/>
              <a:t>o-</a:t>
            </a:r>
            <a:r>
              <a:rPr sz="4900" u="none" spc="-130" dirty="0"/>
              <a:t>N</a:t>
            </a:r>
            <a:r>
              <a:rPr sz="4900" u="none" spc="-90" dirty="0"/>
              <a:t>o</a:t>
            </a:r>
            <a:r>
              <a:rPr sz="4900" u="none" spc="-80" dirty="0"/>
              <a:t>i</a:t>
            </a:r>
            <a:r>
              <a:rPr sz="4900" u="none" spc="-75" dirty="0"/>
              <a:t>s</a:t>
            </a:r>
            <a:r>
              <a:rPr sz="4900" u="none" spc="-5" dirty="0"/>
              <a:t>e</a:t>
            </a:r>
            <a:r>
              <a:rPr sz="4900" u="none" spc="-245" dirty="0"/>
              <a:t> </a:t>
            </a:r>
            <a:r>
              <a:rPr sz="4900" u="none" spc="-95" dirty="0"/>
              <a:t>R</a:t>
            </a:r>
            <a:r>
              <a:rPr sz="4900" u="none" spc="-130" dirty="0"/>
              <a:t>a</a:t>
            </a:r>
            <a:r>
              <a:rPr sz="4900" u="none" spc="-60" dirty="0"/>
              <a:t>t</a:t>
            </a:r>
            <a:r>
              <a:rPr sz="4900" u="none" spc="-55" dirty="0"/>
              <a:t>i</a:t>
            </a:r>
            <a:r>
              <a:rPr sz="4900" u="none" spc="-5" dirty="0"/>
              <a:t>o</a:t>
            </a:r>
            <a:endParaRPr sz="4900"/>
          </a:p>
        </p:txBody>
      </p:sp>
      <p:sp>
        <p:nvSpPr>
          <p:cNvPr id="11" name="object 11"/>
          <p:cNvSpPr txBox="1"/>
          <p:nvPr/>
        </p:nvSpPr>
        <p:spPr>
          <a:xfrm>
            <a:off x="215188" y="1311910"/>
            <a:ext cx="8298180" cy="15500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14629" marR="304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215265" algn="l"/>
              </a:tabLst>
            </a:pP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SNR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ratio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wanted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(signal)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not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wanted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(noise).</a:t>
            </a:r>
            <a:endParaRPr sz="2800">
              <a:latin typeface="Calibri"/>
              <a:cs typeface="Calibri"/>
            </a:endParaRPr>
          </a:p>
          <a:p>
            <a:pPr marL="513080" lvl="1" indent="-25019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513080" algn="l"/>
                <a:tab pos="51371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measurement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reception's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quality</a:t>
            </a:r>
            <a:endParaRPr sz="2400">
              <a:latin typeface="Calibri"/>
              <a:cs typeface="Calibri"/>
            </a:endParaRPr>
          </a:p>
          <a:p>
            <a:pPr marL="666115" lvl="2" indent="-184150">
              <a:lnSpc>
                <a:spcPct val="100000"/>
              </a:lnSpc>
              <a:spcBef>
                <a:spcPts val="430"/>
              </a:spcBef>
              <a:buClr>
                <a:srgbClr val="1CACE3"/>
              </a:buClr>
              <a:buChar char="◦"/>
              <a:tabLst>
                <a:tab pos="66675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often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described</a:t>
            </a:r>
            <a:r>
              <a:rPr sz="18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decibel</a:t>
            </a:r>
            <a:r>
              <a:rPr sz="1800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units,</a:t>
            </a:r>
            <a:r>
              <a:rPr sz="1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SNR</a:t>
            </a:r>
            <a:r>
              <a:rPr sz="1800" spc="-15" baseline="-20833" dirty="0">
                <a:solidFill>
                  <a:srgbClr val="404040"/>
                </a:solidFill>
                <a:latin typeface="Calibri"/>
                <a:cs typeface="Calibri"/>
              </a:rPr>
              <a:t>dB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188" y="3829557"/>
            <a:ext cx="7962265" cy="129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SNR</a:t>
            </a:r>
            <a:r>
              <a:rPr sz="1800" b="1" spc="-15" baseline="-20833" dirty="0">
                <a:latin typeface="Calibri"/>
                <a:cs typeface="Calibri"/>
              </a:rPr>
              <a:t>dB</a:t>
            </a:r>
            <a:r>
              <a:rPr sz="1800" b="1" spc="209" baseline="-20833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10</a:t>
            </a:r>
            <a:r>
              <a:rPr sz="1800" b="1" spc="-10" dirty="0">
                <a:latin typeface="Calibri"/>
                <a:cs typeface="Calibri"/>
              </a:rPr>
              <a:t> log</a:t>
            </a:r>
            <a:r>
              <a:rPr sz="1800" b="1" spc="-15" baseline="-20833" dirty="0">
                <a:latin typeface="Calibri"/>
                <a:cs typeface="Calibri"/>
              </a:rPr>
              <a:t>10</a:t>
            </a:r>
            <a:r>
              <a:rPr sz="1800" b="1" spc="209" baseline="-20833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SNR</a:t>
            </a:r>
            <a:endParaRPr sz="1800">
              <a:latin typeface="Calibri"/>
              <a:cs typeface="Calibri"/>
            </a:endParaRPr>
          </a:p>
          <a:p>
            <a:pPr marL="214629" indent="-177165">
              <a:lnSpc>
                <a:spcPct val="100000"/>
              </a:lnSpc>
              <a:spcBef>
                <a:spcPts val="65"/>
              </a:spcBef>
              <a:buClr>
                <a:srgbClr val="1CACE3"/>
              </a:buClr>
              <a:buFont typeface="Arial MT"/>
              <a:buChar char="•"/>
              <a:tabLst>
                <a:tab pos="2152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high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SNR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corrupted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noise.</a:t>
            </a:r>
            <a:endParaRPr sz="2800">
              <a:latin typeface="Calibri"/>
              <a:cs typeface="Calibri"/>
            </a:endParaRPr>
          </a:p>
          <a:p>
            <a:pPr marL="214629" indent="-177165">
              <a:lnSpc>
                <a:spcPct val="100000"/>
              </a:lnSpc>
              <a:spcBef>
                <a:spcPts val="1080"/>
              </a:spcBef>
              <a:buClr>
                <a:srgbClr val="1CACE3"/>
              </a:buClr>
              <a:buFont typeface="Arial MT"/>
              <a:buChar char="•"/>
              <a:tabLst>
                <a:tab pos="2152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Low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SNR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signal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more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corrupted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noise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89329" y="3074504"/>
            <a:ext cx="3558938" cy="616226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5447"/>
            <a:ext cx="8982075" cy="1372870"/>
            <a:chOff x="0" y="155447"/>
            <a:chExt cx="8982075" cy="1372870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447"/>
              <a:ext cx="3890010" cy="137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479" y="155447"/>
              <a:ext cx="991362" cy="13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311" y="155447"/>
              <a:ext cx="1314450" cy="13723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1232" y="155447"/>
              <a:ext cx="991362" cy="13723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1064" y="155447"/>
              <a:ext cx="3524249" cy="137236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7164" y="304241"/>
            <a:ext cx="679132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u="none" spc="-85" dirty="0"/>
              <a:t>N</a:t>
            </a:r>
            <a:r>
              <a:rPr sz="4900" u="none" spc="-90" dirty="0"/>
              <a:t>o</a:t>
            </a:r>
            <a:r>
              <a:rPr sz="4900" u="none" spc="-55" dirty="0"/>
              <a:t>i</a:t>
            </a:r>
            <a:r>
              <a:rPr sz="4900" u="none" spc="-80" dirty="0"/>
              <a:t>s</a:t>
            </a:r>
            <a:r>
              <a:rPr sz="4900" u="none" spc="-5" dirty="0"/>
              <a:t>e</a:t>
            </a:r>
            <a:r>
              <a:rPr sz="4900" u="none" spc="-245" dirty="0"/>
              <a:t> </a:t>
            </a:r>
            <a:r>
              <a:rPr sz="4900" u="none" spc="-5" dirty="0"/>
              <a:t>:</a:t>
            </a:r>
            <a:r>
              <a:rPr sz="4900" u="none" spc="-140" dirty="0"/>
              <a:t> </a:t>
            </a:r>
            <a:r>
              <a:rPr sz="4900" u="none" spc="-65" dirty="0"/>
              <a:t>S</a:t>
            </a:r>
            <a:r>
              <a:rPr sz="4900" u="none" spc="-55" dirty="0"/>
              <a:t>i</a:t>
            </a:r>
            <a:r>
              <a:rPr sz="4900" u="none" spc="-95" dirty="0"/>
              <a:t>g</a:t>
            </a:r>
            <a:r>
              <a:rPr sz="4900" u="none" spc="-105" dirty="0"/>
              <a:t>na</a:t>
            </a:r>
            <a:r>
              <a:rPr sz="4900" u="none" spc="-55" dirty="0"/>
              <a:t>l</a:t>
            </a:r>
            <a:r>
              <a:rPr sz="4900" u="none" spc="-90" dirty="0"/>
              <a:t>-</a:t>
            </a:r>
            <a:r>
              <a:rPr sz="4900" u="none" spc="-130" dirty="0"/>
              <a:t>t</a:t>
            </a:r>
            <a:r>
              <a:rPr sz="4900" u="none" spc="-90" dirty="0"/>
              <a:t>o-</a:t>
            </a:r>
            <a:r>
              <a:rPr sz="4900" u="none" spc="-130" dirty="0"/>
              <a:t>N</a:t>
            </a:r>
            <a:r>
              <a:rPr sz="4900" u="none" spc="-90" dirty="0"/>
              <a:t>o</a:t>
            </a:r>
            <a:r>
              <a:rPr sz="4900" u="none" spc="-80" dirty="0"/>
              <a:t>i</a:t>
            </a:r>
            <a:r>
              <a:rPr sz="4900" u="none" spc="-75" dirty="0"/>
              <a:t>s</a:t>
            </a:r>
            <a:r>
              <a:rPr sz="4900" u="none" spc="-5" dirty="0"/>
              <a:t>e</a:t>
            </a:r>
            <a:r>
              <a:rPr sz="4900" u="none" spc="-240" dirty="0"/>
              <a:t> </a:t>
            </a:r>
            <a:r>
              <a:rPr sz="4900" u="none" spc="-90" dirty="0"/>
              <a:t>R</a:t>
            </a:r>
            <a:r>
              <a:rPr sz="4900" u="none" spc="-130" dirty="0"/>
              <a:t>a</a:t>
            </a:r>
            <a:r>
              <a:rPr sz="4900" u="none" spc="-55" dirty="0"/>
              <a:t>ti</a:t>
            </a:r>
            <a:r>
              <a:rPr sz="4900" u="none" spc="-5" dirty="0"/>
              <a:t>o</a:t>
            </a:r>
            <a:endParaRPr sz="4900"/>
          </a:p>
        </p:txBody>
      </p:sp>
      <p:sp>
        <p:nvSpPr>
          <p:cNvPr id="10" name="object 10"/>
          <p:cNvSpPr txBox="1"/>
          <p:nvPr/>
        </p:nvSpPr>
        <p:spPr>
          <a:xfrm>
            <a:off x="215188" y="4387723"/>
            <a:ext cx="874268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14629" marR="304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2152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power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10 mW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the power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noise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μW;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are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SNR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SNR</a:t>
            </a:r>
            <a:r>
              <a:rPr sz="2775" spc="15" baseline="-19519" dirty="0">
                <a:solidFill>
                  <a:srgbClr val="404040"/>
                </a:solidFill>
                <a:latin typeface="Calibri"/>
                <a:cs typeface="Calibri"/>
              </a:rPr>
              <a:t>dB</a:t>
            </a:r>
            <a:r>
              <a:rPr sz="2775" spc="292" baseline="-195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7927" y="5489447"/>
            <a:ext cx="3426714" cy="87553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068581" y="5817534"/>
            <a:ext cx="49974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250" spc="-100" dirty="0">
                <a:latin typeface="Times New Roman"/>
                <a:cs typeface="Times New Roman"/>
              </a:rPr>
              <a:t>1</a:t>
            </a:r>
            <a:r>
              <a:rPr sz="2350" spc="-80" dirty="0">
                <a:latin typeface="Symbol"/>
                <a:cs typeface="Symbol"/>
              </a:rPr>
              <a:t></a:t>
            </a:r>
            <a:r>
              <a:rPr sz="2250" i="1" spc="15" dirty="0">
                <a:latin typeface="Times New Roman"/>
                <a:cs typeface="Times New Roman"/>
              </a:rPr>
              <a:t>w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94588" y="5436108"/>
            <a:ext cx="3383279" cy="832485"/>
          </a:xfrm>
          <a:custGeom>
            <a:avLst/>
            <a:gdLst/>
            <a:ahLst/>
            <a:cxnLst/>
            <a:rect l="l" t="t" r="r" b="b"/>
            <a:pathLst>
              <a:path w="3383279" h="832485">
                <a:moveTo>
                  <a:pt x="0" y="832103"/>
                </a:moveTo>
                <a:lnTo>
                  <a:pt x="3383279" y="832103"/>
                </a:lnTo>
                <a:lnTo>
                  <a:pt x="3383279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39624">
            <a:solidFill>
              <a:srgbClr val="B16B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22851" y="5682929"/>
            <a:ext cx="3765090" cy="39712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617748" y="5607491"/>
            <a:ext cx="32067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350" spc="30" dirty="0">
                <a:latin typeface="Times New Roman"/>
                <a:cs typeface="Times New Roman"/>
              </a:rPr>
              <a:t>10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50109" y="5577041"/>
            <a:ext cx="1780539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  <a:tabLst>
                <a:tab pos="1385570" algn="l"/>
              </a:tabLst>
            </a:pPr>
            <a:r>
              <a:rPr sz="2350" spc="-95" dirty="0">
                <a:latin typeface="Times New Roman"/>
                <a:cs typeface="Times New Roman"/>
              </a:rPr>
              <a:t>l</a:t>
            </a:r>
            <a:r>
              <a:rPr sz="2350" spc="35" dirty="0">
                <a:latin typeface="Times New Roman"/>
                <a:cs typeface="Times New Roman"/>
              </a:rPr>
              <a:t>o</a:t>
            </a:r>
            <a:r>
              <a:rPr sz="2350" spc="55" dirty="0">
                <a:latin typeface="Times New Roman"/>
                <a:cs typeface="Times New Roman"/>
              </a:rPr>
              <a:t>g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95" dirty="0">
                <a:latin typeface="Times New Roman"/>
                <a:cs typeface="Times New Roman"/>
              </a:rPr>
              <a:t>l</a:t>
            </a:r>
            <a:r>
              <a:rPr sz="2350" spc="35" dirty="0">
                <a:latin typeface="Times New Roman"/>
                <a:cs typeface="Times New Roman"/>
              </a:rPr>
              <a:t>o</a:t>
            </a:r>
            <a:r>
              <a:rPr sz="2350" spc="55" dirty="0">
                <a:latin typeface="Times New Roman"/>
                <a:cs typeface="Times New Roman"/>
              </a:rPr>
              <a:t>g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3148" y="5610601"/>
            <a:ext cx="7366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spc="25" dirty="0">
                <a:latin typeface="Times New Roman"/>
                <a:cs typeface="Times New Roman"/>
              </a:rPr>
              <a:t>4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21204" y="5836244"/>
            <a:ext cx="1517015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385570" algn="l"/>
              </a:tabLst>
            </a:pPr>
            <a:r>
              <a:rPr sz="900" spc="10" dirty="0">
                <a:latin typeface="Times New Roman"/>
                <a:cs typeface="Times New Roman"/>
              </a:rPr>
              <a:t>1</a:t>
            </a:r>
            <a:r>
              <a:rPr sz="900" spc="25" dirty="0">
                <a:latin typeface="Times New Roman"/>
                <a:cs typeface="Times New Roman"/>
              </a:rPr>
              <a:t>0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10" dirty="0"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7048" y="5805403"/>
            <a:ext cx="15113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00" spc="15" dirty="0">
                <a:latin typeface="Times New Roman"/>
                <a:cs typeface="Times New Roman"/>
              </a:rPr>
              <a:t>dB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18283" y="5645168"/>
            <a:ext cx="38163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spc="50" dirty="0">
                <a:latin typeface="Symbol"/>
                <a:cs typeface="Symbol"/>
              </a:rPr>
              <a:t></a:t>
            </a:r>
            <a:r>
              <a:rPr sz="1550" spc="-70" dirty="0">
                <a:latin typeface="Times New Roman"/>
                <a:cs typeface="Times New Roman"/>
              </a:rPr>
              <a:t> </a:t>
            </a:r>
            <a:r>
              <a:rPr sz="1550" spc="60" dirty="0">
                <a:latin typeface="Times New Roman"/>
                <a:cs typeface="Times New Roman"/>
              </a:rPr>
              <a:t>40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43678" y="5645168"/>
            <a:ext cx="90106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spc="60" dirty="0">
                <a:latin typeface="Times New Roman"/>
                <a:cs typeface="Times New Roman"/>
              </a:rPr>
              <a:t>1</a:t>
            </a:r>
            <a:r>
              <a:rPr sz="1550" spc="55" dirty="0">
                <a:latin typeface="Times New Roman"/>
                <a:cs typeface="Times New Roman"/>
              </a:rPr>
              <a:t>0</a:t>
            </a:r>
            <a:r>
              <a:rPr sz="1550" spc="60" dirty="0">
                <a:latin typeface="Times New Roman"/>
                <a:cs typeface="Times New Roman"/>
              </a:rPr>
              <a:t>0</a:t>
            </a:r>
            <a:r>
              <a:rPr sz="1550" spc="55" dirty="0">
                <a:latin typeface="Times New Roman"/>
                <a:cs typeface="Times New Roman"/>
              </a:rPr>
              <a:t>0</a:t>
            </a:r>
            <a:r>
              <a:rPr sz="1550" spc="135" dirty="0">
                <a:latin typeface="Times New Roman"/>
                <a:cs typeface="Times New Roman"/>
              </a:rPr>
              <a:t>0</a:t>
            </a:r>
            <a:r>
              <a:rPr sz="1550" spc="50" dirty="0">
                <a:latin typeface="Symbol"/>
                <a:cs typeface="Symbol"/>
              </a:rPr>
              <a:t></a:t>
            </a:r>
            <a:r>
              <a:rPr sz="1550" spc="-240" dirty="0">
                <a:latin typeface="Times New Roman"/>
                <a:cs typeface="Times New Roman"/>
              </a:rPr>
              <a:t> </a:t>
            </a:r>
            <a:r>
              <a:rPr sz="1550" spc="60" dirty="0">
                <a:latin typeface="Times New Roman"/>
                <a:cs typeface="Times New Roman"/>
              </a:rPr>
              <a:t>10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98537" y="5645168"/>
            <a:ext cx="360045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550" spc="50" dirty="0">
                <a:latin typeface="Symbol"/>
                <a:cs typeface="Symbol"/>
              </a:rPr>
              <a:t></a:t>
            </a:r>
            <a:r>
              <a:rPr sz="1550" spc="-240" dirty="0">
                <a:latin typeface="Times New Roman"/>
                <a:cs typeface="Times New Roman"/>
              </a:rPr>
              <a:t> </a:t>
            </a:r>
            <a:r>
              <a:rPr sz="1550" spc="60" dirty="0">
                <a:latin typeface="Times New Roman"/>
                <a:cs typeface="Times New Roman"/>
              </a:rPr>
              <a:t>10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4538" y="5605855"/>
            <a:ext cx="434149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756660" algn="l"/>
              </a:tabLst>
            </a:pPr>
            <a:r>
              <a:rPr sz="3375" i="1" spc="37" baseline="2469" dirty="0">
                <a:latin typeface="Times New Roman"/>
                <a:cs typeface="Times New Roman"/>
              </a:rPr>
              <a:t>SNR</a:t>
            </a:r>
            <a:r>
              <a:rPr sz="3375" i="1" spc="-44" baseline="2469" dirty="0">
                <a:latin typeface="Times New Roman"/>
                <a:cs typeface="Times New Roman"/>
              </a:rPr>
              <a:t> </a:t>
            </a:r>
            <a:r>
              <a:rPr sz="3375" spc="22" baseline="2469" dirty="0">
                <a:latin typeface="Symbol"/>
                <a:cs typeface="Symbol"/>
              </a:rPr>
              <a:t></a:t>
            </a:r>
            <a:r>
              <a:rPr sz="3375" spc="-127" baseline="2469" dirty="0">
                <a:latin typeface="Times New Roman"/>
                <a:cs typeface="Times New Roman"/>
              </a:rPr>
              <a:t> </a:t>
            </a:r>
            <a:r>
              <a:rPr sz="3375" u="sng" spc="7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10000</a:t>
            </a:r>
            <a:r>
              <a:rPr sz="3525" u="sng" spc="7" baseline="35460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</a:t>
            </a:r>
            <a:r>
              <a:rPr sz="3375" i="1" u="sng" spc="7" baseline="37037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3375" i="1" spc="157" baseline="37037" dirty="0">
                <a:latin typeface="Times New Roman"/>
                <a:cs typeface="Times New Roman"/>
              </a:rPr>
              <a:t> </a:t>
            </a:r>
            <a:r>
              <a:rPr sz="3375" spc="22" baseline="2469" dirty="0">
                <a:latin typeface="Symbol"/>
                <a:cs typeface="Symbol"/>
              </a:rPr>
              <a:t></a:t>
            </a:r>
            <a:r>
              <a:rPr sz="3375" spc="-419" baseline="2469" dirty="0">
                <a:latin typeface="Times New Roman"/>
                <a:cs typeface="Times New Roman"/>
              </a:rPr>
              <a:t> </a:t>
            </a:r>
            <a:r>
              <a:rPr sz="3375" spc="7" baseline="2469" dirty="0">
                <a:latin typeface="Times New Roman"/>
                <a:cs typeface="Times New Roman"/>
              </a:rPr>
              <a:t>10000</a:t>
            </a:r>
            <a:r>
              <a:rPr sz="3525" spc="7" baseline="2364" dirty="0">
                <a:latin typeface="Symbol"/>
                <a:cs typeface="Symbol"/>
              </a:rPr>
              <a:t></a:t>
            </a:r>
            <a:r>
              <a:rPr sz="3375" i="1" spc="7" baseline="2469" dirty="0">
                <a:latin typeface="Times New Roman"/>
                <a:cs typeface="Times New Roman"/>
              </a:rPr>
              <a:t>w	</a:t>
            </a:r>
            <a:r>
              <a:rPr sz="2350" i="1" spc="35" dirty="0">
                <a:latin typeface="Times New Roman"/>
                <a:cs typeface="Times New Roman"/>
              </a:rPr>
              <a:t>SNR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28388" y="5588508"/>
            <a:ext cx="3804285" cy="436245"/>
          </a:xfrm>
          <a:custGeom>
            <a:avLst/>
            <a:gdLst/>
            <a:ahLst/>
            <a:cxnLst/>
            <a:rect l="l" t="t" r="r" b="b"/>
            <a:pathLst>
              <a:path w="3804284" h="436245">
                <a:moveTo>
                  <a:pt x="0" y="435864"/>
                </a:moveTo>
                <a:lnTo>
                  <a:pt x="3803904" y="435864"/>
                </a:lnTo>
                <a:lnTo>
                  <a:pt x="3803904" y="0"/>
                </a:lnTo>
                <a:lnTo>
                  <a:pt x="0" y="0"/>
                </a:lnTo>
                <a:lnTo>
                  <a:pt x="0" y="435864"/>
                </a:lnTo>
                <a:close/>
              </a:path>
            </a:pathLst>
          </a:custGeom>
          <a:ln w="39624">
            <a:solidFill>
              <a:srgbClr val="B16B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47800" y="1524000"/>
            <a:ext cx="4953000" cy="2667000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5447"/>
            <a:ext cx="8982075" cy="1372870"/>
            <a:chOff x="0" y="155447"/>
            <a:chExt cx="8982075" cy="1372870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447"/>
              <a:ext cx="3890010" cy="137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8479" y="155447"/>
              <a:ext cx="991362" cy="13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311" y="155447"/>
              <a:ext cx="1314450" cy="13723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1232" y="155447"/>
              <a:ext cx="991362" cy="13723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1064" y="155447"/>
              <a:ext cx="3524249" cy="137236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7164" y="304241"/>
            <a:ext cx="679132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u="none" spc="-85" dirty="0"/>
              <a:t>N</a:t>
            </a:r>
            <a:r>
              <a:rPr sz="4900" u="none" spc="-90" dirty="0"/>
              <a:t>o</a:t>
            </a:r>
            <a:r>
              <a:rPr sz="4900" u="none" spc="-55" dirty="0"/>
              <a:t>i</a:t>
            </a:r>
            <a:r>
              <a:rPr sz="4900" u="none" spc="-80" dirty="0"/>
              <a:t>s</a:t>
            </a:r>
            <a:r>
              <a:rPr sz="4900" u="none" spc="-5" dirty="0"/>
              <a:t>e</a:t>
            </a:r>
            <a:r>
              <a:rPr sz="4900" u="none" spc="-245" dirty="0"/>
              <a:t> </a:t>
            </a:r>
            <a:r>
              <a:rPr sz="4900" u="none" spc="-5" dirty="0"/>
              <a:t>:</a:t>
            </a:r>
            <a:r>
              <a:rPr sz="4900" u="none" spc="-140" dirty="0"/>
              <a:t> </a:t>
            </a:r>
            <a:r>
              <a:rPr sz="4900" u="none" spc="-65" dirty="0"/>
              <a:t>S</a:t>
            </a:r>
            <a:r>
              <a:rPr sz="4900" u="none" spc="-55" dirty="0"/>
              <a:t>i</a:t>
            </a:r>
            <a:r>
              <a:rPr sz="4900" u="none" spc="-95" dirty="0"/>
              <a:t>g</a:t>
            </a:r>
            <a:r>
              <a:rPr sz="4900" u="none" spc="-105" dirty="0"/>
              <a:t>na</a:t>
            </a:r>
            <a:r>
              <a:rPr sz="4900" u="none" spc="-55" dirty="0"/>
              <a:t>l</a:t>
            </a:r>
            <a:r>
              <a:rPr sz="4900" u="none" spc="-90" dirty="0"/>
              <a:t>-</a:t>
            </a:r>
            <a:r>
              <a:rPr sz="4900" u="none" spc="-130" dirty="0"/>
              <a:t>t</a:t>
            </a:r>
            <a:r>
              <a:rPr sz="4900" u="none" spc="-90" dirty="0"/>
              <a:t>o-</a:t>
            </a:r>
            <a:r>
              <a:rPr sz="4900" u="none" spc="-130" dirty="0"/>
              <a:t>N</a:t>
            </a:r>
            <a:r>
              <a:rPr sz="4900" u="none" spc="-90" dirty="0"/>
              <a:t>o</a:t>
            </a:r>
            <a:r>
              <a:rPr sz="4900" u="none" spc="-80" dirty="0"/>
              <a:t>i</a:t>
            </a:r>
            <a:r>
              <a:rPr sz="4900" u="none" spc="-75" dirty="0"/>
              <a:t>s</a:t>
            </a:r>
            <a:r>
              <a:rPr sz="4900" u="none" spc="-5" dirty="0"/>
              <a:t>e</a:t>
            </a:r>
            <a:r>
              <a:rPr sz="4900" u="none" spc="-240" dirty="0"/>
              <a:t> </a:t>
            </a:r>
            <a:r>
              <a:rPr sz="4900" u="none" spc="-90" dirty="0"/>
              <a:t>R</a:t>
            </a:r>
            <a:r>
              <a:rPr sz="4900" u="none" spc="-130" dirty="0"/>
              <a:t>a</a:t>
            </a:r>
            <a:r>
              <a:rPr sz="4900" u="none" spc="-55" dirty="0"/>
              <a:t>ti</a:t>
            </a:r>
            <a:r>
              <a:rPr sz="4900" u="none" spc="-5" dirty="0"/>
              <a:t>o</a:t>
            </a:r>
            <a:endParaRPr sz="4900"/>
          </a:p>
        </p:txBody>
      </p:sp>
      <p:sp>
        <p:nvSpPr>
          <p:cNvPr id="10" name="object 10"/>
          <p:cNvSpPr txBox="1"/>
          <p:nvPr/>
        </p:nvSpPr>
        <p:spPr>
          <a:xfrm>
            <a:off x="215188" y="1311910"/>
            <a:ext cx="82721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 MT"/>
              <a:buChar char="•"/>
              <a:tabLst>
                <a:tab pos="2152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values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SNR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SNR</a:t>
            </a:r>
            <a:r>
              <a:rPr sz="2775" spc="15" baseline="-19519" dirty="0">
                <a:solidFill>
                  <a:srgbClr val="404040"/>
                </a:solidFill>
                <a:latin typeface="Calibri"/>
                <a:cs typeface="Calibri"/>
              </a:rPr>
              <a:t>dB</a:t>
            </a:r>
            <a:r>
              <a:rPr sz="2775" spc="254" baseline="-195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noiseless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588" y="3562350"/>
            <a:ext cx="80956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never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achieve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real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life;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an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ideal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32888" y="2151379"/>
            <a:ext cx="3274060" cy="1116330"/>
            <a:chOff x="2532888" y="2151379"/>
            <a:chExt cx="3274060" cy="111633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90799" y="2209832"/>
              <a:ext cx="3139849" cy="9997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32888" y="2151379"/>
              <a:ext cx="3274060" cy="1116330"/>
            </a:xfrm>
            <a:custGeom>
              <a:avLst/>
              <a:gdLst/>
              <a:ahLst/>
              <a:cxnLst/>
              <a:rect l="l" t="t" r="r" b="b"/>
              <a:pathLst>
                <a:path w="3274060" h="1116329">
                  <a:moveTo>
                    <a:pt x="3250438" y="24130"/>
                  </a:moveTo>
                  <a:lnTo>
                    <a:pt x="3215640" y="24130"/>
                  </a:lnTo>
                  <a:lnTo>
                    <a:pt x="3215640" y="58420"/>
                  </a:lnTo>
                  <a:lnTo>
                    <a:pt x="3215640" y="1057910"/>
                  </a:lnTo>
                  <a:lnTo>
                    <a:pt x="57912" y="1057910"/>
                  </a:lnTo>
                  <a:lnTo>
                    <a:pt x="57912" y="58420"/>
                  </a:lnTo>
                  <a:lnTo>
                    <a:pt x="3215640" y="58420"/>
                  </a:lnTo>
                  <a:lnTo>
                    <a:pt x="3215640" y="24130"/>
                  </a:lnTo>
                  <a:lnTo>
                    <a:pt x="23114" y="24130"/>
                  </a:lnTo>
                  <a:lnTo>
                    <a:pt x="23114" y="58420"/>
                  </a:lnTo>
                  <a:lnTo>
                    <a:pt x="23114" y="1057910"/>
                  </a:lnTo>
                  <a:lnTo>
                    <a:pt x="23114" y="1093470"/>
                  </a:lnTo>
                  <a:lnTo>
                    <a:pt x="3250438" y="1093470"/>
                  </a:lnTo>
                  <a:lnTo>
                    <a:pt x="3250438" y="1058164"/>
                  </a:lnTo>
                  <a:lnTo>
                    <a:pt x="3250438" y="1057910"/>
                  </a:lnTo>
                  <a:lnTo>
                    <a:pt x="3250438" y="58420"/>
                  </a:lnTo>
                  <a:lnTo>
                    <a:pt x="3250438" y="24130"/>
                  </a:lnTo>
                  <a:close/>
                </a:path>
                <a:path w="3274060" h="1116329">
                  <a:moveTo>
                    <a:pt x="327355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1104900"/>
                  </a:lnTo>
                  <a:lnTo>
                    <a:pt x="0" y="1116330"/>
                  </a:lnTo>
                  <a:lnTo>
                    <a:pt x="3273552" y="1116330"/>
                  </a:lnTo>
                  <a:lnTo>
                    <a:pt x="3273552" y="1104900"/>
                  </a:lnTo>
                  <a:lnTo>
                    <a:pt x="11557" y="1104900"/>
                  </a:lnTo>
                  <a:lnTo>
                    <a:pt x="11557" y="12700"/>
                  </a:lnTo>
                  <a:lnTo>
                    <a:pt x="3261995" y="12700"/>
                  </a:lnTo>
                  <a:lnTo>
                    <a:pt x="3261995" y="1104519"/>
                  </a:lnTo>
                  <a:lnTo>
                    <a:pt x="3273552" y="1104519"/>
                  </a:lnTo>
                  <a:lnTo>
                    <a:pt x="3273552" y="12700"/>
                  </a:lnTo>
                  <a:lnTo>
                    <a:pt x="3273552" y="12065"/>
                  </a:lnTo>
                  <a:lnTo>
                    <a:pt x="3273552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5020818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90" dirty="0"/>
              <a:t>D</a:t>
            </a:r>
            <a:r>
              <a:rPr spc="-120" dirty="0"/>
              <a:t>a</a:t>
            </a:r>
            <a:r>
              <a:rPr spc="-145" dirty="0"/>
              <a:t>t</a:t>
            </a:r>
            <a:r>
              <a:rPr dirty="0"/>
              <a:t>a</a:t>
            </a:r>
            <a:r>
              <a:rPr spc="-240" dirty="0"/>
              <a:t> </a:t>
            </a:r>
            <a:r>
              <a:rPr spc="-70" dirty="0"/>
              <a:t>R</a:t>
            </a:r>
            <a:r>
              <a:rPr spc="-145" dirty="0"/>
              <a:t>a</a:t>
            </a:r>
            <a:r>
              <a:rPr spc="-120" dirty="0"/>
              <a:t>t</a:t>
            </a:r>
            <a:r>
              <a:rPr dirty="0"/>
              <a:t>e</a:t>
            </a:r>
            <a:r>
              <a:rPr spc="-245" dirty="0"/>
              <a:t> </a:t>
            </a:r>
            <a:r>
              <a:rPr spc="-55" dirty="0"/>
              <a:t>L</a:t>
            </a:r>
            <a:r>
              <a:rPr spc="-45" dirty="0"/>
              <a:t>i</a:t>
            </a:r>
            <a:r>
              <a:rPr spc="-120" dirty="0"/>
              <a:t>m</a:t>
            </a:r>
            <a:r>
              <a:rPr spc="-65" dirty="0"/>
              <a:t>i</a:t>
            </a:r>
            <a:r>
              <a:rPr spc="-100" dirty="0"/>
              <a:t>t</a:t>
            </a:r>
            <a:r>
              <a:rPr dirty="0"/>
              <a:t>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19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0588" y="1311910"/>
            <a:ext cx="8502015" cy="43522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22987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rate: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fast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we 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send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bits per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second,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channel?</a:t>
            </a:r>
            <a:endParaRPr sz="28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factors:</a:t>
            </a:r>
            <a:endParaRPr sz="2800">
              <a:latin typeface="Calibri"/>
              <a:cs typeface="Calibri"/>
            </a:endParaRPr>
          </a:p>
          <a:p>
            <a:pPr marL="695325" lvl="1" indent="-457834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AutoNum type="arabicPeriod"/>
              <a:tabLst>
                <a:tab pos="695325" algn="l"/>
                <a:tab pos="6959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available</a:t>
            </a:r>
            <a:endParaRPr sz="2400">
              <a:latin typeface="Calibri"/>
              <a:cs typeface="Calibri"/>
            </a:endParaRPr>
          </a:p>
          <a:p>
            <a:pPr marL="695325" lvl="1" indent="-457834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AutoNum type="arabicPeriod"/>
              <a:tabLst>
                <a:tab pos="695325" algn="l"/>
                <a:tab pos="6959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signals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endParaRPr sz="2400">
              <a:latin typeface="Calibri"/>
              <a:cs typeface="Calibri"/>
            </a:endParaRPr>
          </a:p>
          <a:p>
            <a:pPr marL="695325" lvl="1" indent="-457834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AutoNum type="arabicPeriod"/>
              <a:tabLst>
                <a:tab pos="695325" algn="l"/>
                <a:tab pos="695960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quality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channel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(the</a:t>
            </a:r>
            <a:r>
              <a:rPr sz="24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level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noise)</a:t>
            </a:r>
            <a:endParaRPr sz="2400">
              <a:latin typeface="Calibri"/>
              <a:cs typeface="Calibri"/>
            </a:endParaRPr>
          </a:p>
          <a:p>
            <a:pPr marL="189230" marR="5080" indent="-177165">
              <a:lnSpc>
                <a:spcPts val="3030"/>
              </a:lnSpc>
              <a:spcBef>
                <a:spcPts val="161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theoretical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formulas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were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developed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calculate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rate:</a:t>
            </a:r>
            <a:endParaRPr sz="2800">
              <a:latin typeface="Calibri"/>
              <a:cs typeface="Calibri"/>
            </a:endParaRPr>
          </a:p>
          <a:p>
            <a:pPr marL="421005" indent="-183515">
              <a:lnSpc>
                <a:spcPct val="100000"/>
              </a:lnSpc>
              <a:spcBef>
                <a:spcPts val="9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Nyquist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noiseless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endParaRPr sz="2400">
              <a:latin typeface="Calibri"/>
              <a:cs typeface="Calibri"/>
            </a:endParaRPr>
          </a:p>
          <a:p>
            <a:pPr marL="421005" indent="-183515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Shannon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noisy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channel.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60"/>
            <a:ext cx="5490210" cy="1506855"/>
            <a:chOff x="0" y="60960"/>
            <a:chExt cx="5490210" cy="150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960"/>
              <a:ext cx="4816602" cy="1506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8871" y="60960"/>
              <a:ext cx="1085850" cy="1506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4152" y="60960"/>
              <a:ext cx="1226058" cy="15064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0588" y="1265631"/>
            <a:ext cx="4072254" cy="442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indent="-177165">
              <a:lnSpc>
                <a:spcPts val="272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IMPAIRMENT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1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Attenuation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2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Distortion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34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Noise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ts val="2735"/>
              </a:lnSpc>
              <a:spcBef>
                <a:spcPts val="73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19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19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LIMITS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195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Noiseless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Channel: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Nyquist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Rate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2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Noisy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Channel: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Shannon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Capacity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34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Limits</a:t>
            </a:r>
            <a:endParaRPr sz="2000">
              <a:latin typeface="Calibri"/>
              <a:cs typeface="Calibri"/>
            </a:endParaRPr>
          </a:p>
          <a:p>
            <a:pPr marL="189230" indent="-177165">
              <a:lnSpc>
                <a:spcPts val="2720"/>
              </a:lnSpc>
              <a:spcBef>
                <a:spcPts val="73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1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2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Throughput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2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Latency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(Delay)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28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Bandwidth-Delay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endParaRPr sz="2000">
              <a:latin typeface="Calibri"/>
              <a:cs typeface="Calibri"/>
            </a:endParaRPr>
          </a:p>
          <a:p>
            <a:pPr marL="421005" lvl="1" indent="-183515">
              <a:lnSpc>
                <a:spcPts val="234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Jitter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184"/>
            <a:ext cx="8982075" cy="1125855"/>
            <a:chOff x="0" y="329184"/>
            <a:chExt cx="8982075" cy="112585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184"/>
              <a:ext cx="4453890" cy="11254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615" y="329184"/>
              <a:ext cx="2170938" cy="11254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8864" y="329184"/>
              <a:ext cx="2204466" cy="112547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69843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none" spc="-40" dirty="0"/>
              <a:t>N</a:t>
            </a:r>
            <a:r>
              <a:rPr sz="4000" u="none" spc="-50" dirty="0"/>
              <a:t>oi</a:t>
            </a:r>
            <a:r>
              <a:rPr sz="4000" u="none" spc="-40" dirty="0"/>
              <a:t>se</a:t>
            </a:r>
            <a:r>
              <a:rPr sz="4000" u="none" spc="-50" dirty="0"/>
              <a:t>l</a:t>
            </a:r>
            <a:r>
              <a:rPr sz="4000" u="none" spc="-35" dirty="0"/>
              <a:t>e</a:t>
            </a:r>
            <a:r>
              <a:rPr sz="4000" u="none" spc="-65" dirty="0"/>
              <a:t>s</a:t>
            </a:r>
            <a:r>
              <a:rPr sz="4000" u="none" dirty="0"/>
              <a:t>s</a:t>
            </a:r>
            <a:r>
              <a:rPr sz="4000" u="none" spc="-175" dirty="0"/>
              <a:t> </a:t>
            </a:r>
            <a:r>
              <a:rPr sz="4000" u="none" spc="-55" dirty="0"/>
              <a:t>C</a:t>
            </a:r>
            <a:r>
              <a:rPr sz="4000" u="none" spc="-40" dirty="0"/>
              <a:t>hann</a:t>
            </a:r>
            <a:r>
              <a:rPr sz="4000" u="none" spc="-35" dirty="0"/>
              <a:t>e</a:t>
            </a:r>
            <a:r>
              <a:rPr sz="4000" u="none" spc="-50" dirty="0"/>
              <a:t>l</a:t>
            </a:r>
            <a:r>
              <a:rPr sz="4000" u="none" dirty="0"/>
              <a:t>:</a:t>
            </a:r>
            <a:r>
              <a:rPr sz="4000" u="none" spc="-180" dirty="0"/>
              <a:t> </a:t>
            </a:r>
            <a:r>
              <a:rPr sz="4000" u="none" spc="-35" dirty="0"/>
              <a:t>N</a:t>
            </a:r>
            <a:r>
              <a:rPr sz="4000" u="none" spc="-90" dirty="0"/>
              <a:t>y</a:t>
            </a:r>
            <a:r>
              <a:rPr sz="4000" u="none" spc="-40" dirty="0"/>
              <a:t>qu</a:t>
            </a:r>
            <a:r>
              <a:rPr sz="4000" u="none" spc="-50" dirty="0"/>
              <a:t>i</a:t>
            </a:r>
            <a:r>
              <a:rPr sz="4000" u="none" spc="-90" dirty="0"/>
              <a:t>s</a:t>
            </a:r>
            <a:r>
              <a:rPr sz="4000" u="none" dirty="0"/>
              <a:t>t</a:t>
            </a:r>
            <a:r>
              <a:rPr sz="4000" u="none" spc="-185" dirty="0"/>
              <a:t> </a:t>
            </a:r>
            <a:r>
              <a:rPr sz="4000" u="none" spc="-55" dirty="0"/>
              <a:t>B</a:t>
            </a:r>
            <a:r>
              <a:rPr sz="4000" u="none" spc="-50" dirty="0"/>
              <a:t>i</a:t>
            </a:r>
            <a:r>
              <a:rPr sz="4000" u="none" dirty="0"/>
              <a:t>t</a:t>
            </a:r>
            <a:r>
              <a:rPr sz="4000" u="none" spc="-114" dirty="0"/>
              <a:t> </a:t>
            </a:r>
            <a:r>
              <a:rPr sz="4000" u="none" spc="-40" dirty="0"/>
              <a:t>R</a:t>
            </a:r>
            <a:r>
              <a:rPr sz="4000" u="none" spc="-90" dirty="0"/>
              <a:t>a</a:t>
            </a:r>
            <a:r>
              <a:rPr sz="4000" u="none" spc="-95" dirty="0"/>
              <a:t>t</a:t>
            </a:r>
            <a:r>
              <a:rPr sz="4000" u="none" spc="5" dirty="0"/>
              <a:t>e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240588" y="1189542"/>
            <a:ext cx="6016625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28400"/>
              </a:lnSpc>
              <a:spcBef>
                <a:spcPts val="10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Nyquist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formula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theoretical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140" y="2575473"/>
            <a:ext cx="5744845" cy="9867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225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Calibri"/>
              <a:buChar char="◦"/>
              <a:tabLst>
                <a:tab pos="195580" algn="l"/>
              </a:tabLst>
            </a:pP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000" i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BitRate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bit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second.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588" y="3665982"/>
            <a:ext cx="8562975" cy="24149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9230" marR="908050" indent="-177165">
              <a:lnSpc>
                <a:spcPct val="80000"/>
              </a:lnSpc>
              <a:spcBef>
                <a:spcPts val="67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theoretically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bandwidth,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bit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calculated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increasing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signal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endParaRPr sz="2400">
              <a:latin typeface="Calibri"/>
              <a:cs typeface="Calibri"/>
            </a:endParaRPr>
          </a:p>
          <a:p>
            <a:pPr marL="189230" indent="-177165">
              <a:lnSpc>
                <a:spcPts val="2850"/>
              </a:lnSpc>
              <a:spcBef>
                <a:spcPts val="81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Practically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limit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37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signal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levels,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burden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receiver</a:t>
            </a:r>
            <a:r>
              <a:rPr sz="20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imposed</a:t>
            </a:r>
            <a:endParaRPr sz="20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265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levels</a:t>
            </a:r>
            <a:r>
              <a:rPr sz="15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5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5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sz="15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2,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receiver</a:t>
            </a:r>
            <a:r>
              <a:rPr sz="15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easily</a:t>
            </a:r>
            <a:r>
              <a:rPr sz="15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distinguish</a:t>
            </a:r>
            <a:r>
              <a:rPr sz="15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0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5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1500">
              <a:latin typeface="Calibri"/>
              <a:cs typeface="Calibri"/>
            </a:endParaRPr>
          </a:p>
          <a:p>
            <a:pPr marL="640715" marR="5080" lvl="2" indent="-183515">
              <a:lnSpc>
                <a:spcPts val="1440"/>
              </a:lnSpc>
              <a:spcBef>
                <a:spcPts val="585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15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15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 64,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receiver</a:t>
            </a:r>
            <a:r>
              <a:rPr sz="15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very</a:t>
            </a:r>
            <a:r>
              <a:rPr sz="15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sophisticated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 distinguish</a:t>
            </a:r>
            <a:r>
              <a:rPr sz="15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64 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different </a:t>
            </a:r>
            <a:r>
              <a:rPr sz="1500" spc="-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levels.</a:t>
            </a:r>
            <a:endParaRPr sz="1500">
              <a:latin typeface="Calibri"/>
              <a:cs typeface="Calibri"/>
            </a:endParaRPr>
          </a:p>
          <a:p>
            <a:pPr marL="817244" lvl="3" indent="-183515">
              <a:lnSpc>
                <a:spcPct val="100000"/>
              </a:lnSpc>
              <a:spcBef>
                <a:spcPts val="254"/>
              </a:spcBef>
              <a:buClr>
                <a:srgbClr val="1CACE3"/>
              </a:buClr>
              <a:buChar char="◦"/>
              <a:tabLst>
                <a:tab pos="817880" algn="l"/>
              </a:tabLst>
            </a:pP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increasing</a:t>
            </a:r>
            <a:r>
              <a:rPr sz="15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r>
              <a:rPr sz="15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5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5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reduces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reliability</a:t>
            </a:r>
            <a:r>
              <a:rPr sz="15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system.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287514" y="1115313"/>
            <a:ext cx="1275080" cy="1549400"/>
            <a:chOff x="7287514" y="1115313"/>
            <a:chExt cx="1275080" cy="15494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5200" y="1142999"/>
              <a:ext cx="1219200" cy="149352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01484" y="1129283"/>
              <a:ext cx="1247140" cy="1521460"/>
            </a:xfrm>
            <a:custGeom>
              <a:avLst/>
              <a:gdLst/>
              <a:ahLst/>
              <a:cxnLst/>
              <a:rect l="l" t="t" r="r" b="b"/>
              <a:pathLst>
                <a:path w="1247140" h="1521460">
                  <a:moveTo>
                    <a:pt x="0" y="1520952"/>
                  </a:moveTo>
                  <a:lnTo>
                    <a:pt x="1246631" y="1520952"/>
                  </a:lnTo>
                  <a:lnTo>
                    <a:pt x="1246631" y="0"/>
                  </a:lnTo>
                  <a:lnTo>
                    <a:pt x="0" y="0"/>
                  </a:lnTo>
                  <a:lnTo>
                    <a:pt x="0" y="1520952"/>
                  </a:lnTo>
                  <a:close/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69556" y="2686049"/>
            <a:ext cx="119062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Calibri"/>
                <a:cs typeface="Calibri"/>
              </a:rPr>
              <a:t>Harry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Nyquist</a:t>
            </a:r>
            <a:endParaRPr sz="1600">
              <a:latin typeface="Calibri"/>
              <a:cs typeface="Calibri"/>
            </a:endParaRPr>
          </a:p>
          <a:p>
            <a:pPr marL="85725">
              <a:lnSpc>
                <a:spcPct val="100000"/>
              </a:lnSpc>
            </a:pPr>
            <a:r>
              <a:rPr sz="1600" b="1" dirty="0">
                <a:latin typeface="Calibri"/>
                <a:cs typeface="Calibri"/>
              </a:rPr>
              <a:t>(1889-1976)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72511" y="2135123"/>
            <a:ext cx="4497070" cy="673100"/>
            <a:chOff x="2572511" y="2135123"/>
            <a:chExt cx="4497070" cy="67310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45663" y="2188451"/>
              <a:ext cx="4392930" cy="50369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72511" y="2164079"/>
              <a:ext cx="4496562" cy="64388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592323" y="2135123"/>
              <a:ext cx="4349750" cy="460375"/>
            </a:xfrm>
            <a:custGeom>
              <a:avLst/>
              <a:gdLst/>
              <a:ahLst/>
              <a:cxnLst/>
              <a:rect l="l" t="t" r="r" b="b"/>
              <a:pathLst>
                <a:path w="4349750" h="460375">
                  <a:moveTo>
                    <a:pt x="4349496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4349496" y="460248"/>
                  </a:lnTo>
                  <a:lnTo>
                    <a:pt x="4349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92323" y="2135123"/>
            <a:ext cx="4349750" cy="460375"/>
          </a:xfrm>
          <a:prstGeom prst="rect">
            <a:avLst/>
          </a:prstGeom>
          <a:ln w="39623">
            <a:solidFill>
              <a:srgbClr val="B16B01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</a:pP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Bit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Rate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2 ×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Bandwidth</a:t>
            </a:r>
            <a:r>
              <a:rPr sz="2400" spc="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×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log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sz="2400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184"/>
            <a:ext cx="8982075" cy="1125855"/>
            <a:chOff x="0" y="329184"/>
            <a:chExt cx="8982075" cy="112585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184"/>
              <a:ext cx="4453890" cy="11254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615" y="329184"/>
              <a:ext cx="2170938" cy="11254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8864" y="329184"/>
              <a:ext cx="2204466" cy="112547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69843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none" spc="-40" dirty="0"/>
              <a:t>N</a:t>
            </a:r>
            <a:r>
              <a:rPr sz="4000" u="none" spc="-50" dirty="0"/>
              <a:t>oi</a:t>
            </a:r>
            <a:r>
              <a:rPr sz="4000" u="none" spc="-40" dirty="0"/>
              <a:t>se</a:t>
            </a:r>
            <a:r>
              <a:rPr sz="4000" u="none" spc="-50" dirty="0"/>
              <a:t>l</a:t>
            </a:r>
            <a:r>
              <a:rPr sz="4000" u="none" spc="-35" dirty="0"/>
              <a:t>e</a:t>
            </a:r>
            <a:r>
              <a:rPr sz="4000" u="none" spc="-65" dirty="0"/>
              <a:t>s</a:t>
            </a:r>
            <a:r>
              <a:rPr sz="4000" u="none" dirty="0"/>
              <a:t>s</a:t>
            </a:r>
            <a:r>
              <a:rPr sz="4000" u="none" spc="-175" dirty="0"/>
              <a:t> </a:t>
            </a:r>
            <a:r>
              <a:rPr sz="4000" u="none" spc="-55" dirty="0"/>
              <a:t>C</a:t>
            </a:r>
            <a:r>
              <a:rPr sz="4000" u="none" spc="-40" dirty="0"/>
              <a:t>hann</a:t>
            </a:r>
            <a:r>
              <a:rPr sz="4000" u="none" spc="-35" dirty="0"/>
              <a:t>e</a:t>
            </a:r>
            <a:r>
              <a:rPr sz="4000" u="none" spc="-50" dirty="0"/>
              <a:t>l</a:t>
            </a:r>
            <a:r>
              <a:rPr sz="4000" u="none" dirty="0"/>
              <a:t>:</a:t>
            </a:r>
            <a:r>
              <a:rPr sz="4000" u="none" spc="-180" dirty="0"/>
              <a:t> </a:t>
            </a:r>
            <a:r>
              <a:rPr sz="4000" u="none" spc="-35" dirty="0"/>
              <a:t>N</a:t>
            </a:r>
            <a:r>
              <a:rPr sz="4000" u="none" spc="-90" dirty="0"/>
              <a:t>y</a:t>
            </a:r>
            <a:r>
              <a:rPr sz="4000" u="none" spc="-40" dirty="0"/>
              <a:t>qu</a:t>
            </a:r>
            <a:r>
              <a:rPr sz="4000" u="none" spc="-50" dirty="0"/>
              <a:t>i</a:t>
            </a:r>
            <a:r>
              <a:rPr sz="4000" u="none" spc="-90" dirty="0"/>
              <a:t>s</a:t>
            </a:r>
            <a:r>
              <a:rPr sz="4000" u="none" dirty="0"/>
              <a:t>t</a:t>
            </a:r>
            <a:r>
              <a:rPr sz="4000" u="none" spc="-185" dirty="0"/>
              <a:t> </a:t>
            </a:r>
            <a:r>
              <a:rPr sz="4000" u="none" spc="-55" dirty="0"/>
              <a:t>B</a:t>
            </a:r>
            <a:r>
              <a:rPr sz="4000" u="none" spc="-50" dirty="0"/>
              <a:t>i</a:t>
            </a:r>
            <a:r>
              <a:rPr sz="4000" u="none" dirty="0"/>
              <a:t>t</a:t>
            </a:r>
            <a:r>
              <a:rPr sz="4000" u="none" spc="-114" dirty="0"/>
              <a:t> </a:t>
            </a:r>
            <a:r>
              <a:rPr sz="4000" u="none" spc="-40" dirty="0"/>
              <a:t>R</a:t>
            </a:r>
            <a:r>
              <a:rPr sz="4000" u="none" spc="-90" dirty="0"/>
              <a:t>a</a:t>
            </a:r>
            <a:r>
              <a:rPr sz="4000" u="none" spc="-95" dirty="0"/>
              <a:t>t</a:t>
            </a:r>
            <a:r>
              <a:rPr sz="4000" u="none" spc="5" dirty="0"/>
              <a:t>e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40588" y="1311910"/>
            <a:ext cx="8568055" cy="30962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Does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Nyquist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theorem bit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rate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agree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intuitive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described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in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baseband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transmission?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They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match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levels.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735"/>
              </a:lnSpc>
              <a:spcBef>
                <a:spcPts val="31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baseband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transmission,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endParaRPr sz="2400">
              <a:latin typeface="Calibri"/>
              <a:cs typeface="Calibri"/>
            </a:endParaRPr>
          </a:p>
          <a:p>
            <a:pPr marL="421005">
              <a:lnSpc>
                <a:spcPts val="2735"/>
              </a:lnSpc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harmonic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worst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735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Nyquist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formula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endParaRPr sz="2400">
              <a:latin typeface="Calibri"/>
              <a:cs typeface="Calibri"/>
            </a:endParaRPr>
          </a:p>
          <a:p>
            <a:pPr marL="421005">
              <a:lnSpc>
                <a:spcPts val="2735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baseband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modulation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signals.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184"/>
            <a:ext cx="8982075" cy="1125855"/>
            <a:chOff x="0" y="329184"/>
            <a:chExt cx="8982075" cy="112585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184"/>
              <a:ext cx="4453890" cy="11254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615" y="329184"/>
              <a:ext cx="2170938" cy="11254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8864" y="329184"/>
              <a:ext cx="2204466" cy="112547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69843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none" spc="-40" dirty="0"/>
              <a:t>N</a:t>
            </a:r>
            <a:r>
              <a:rPr sz="4000" u="none" spc="-50" dirty="0"/>
              <a:t>oi</a:t>
            </a:r>
            <a:r>
              <a:rPr sz="4000" u="none" spc="-40" dirty="0"/>
              <a:t>se</a:t>
            </a:r>
            <a:r>
              <a:rPr sz="4000" u="none" spc="-50" dirty="0"/>
              <a:t>l</a:t>
            </a:r>
            <a:r>
              <a:rPr sz="4000" u="none" spc="-35" dirty="0"/>
              <a:t>e</a:t>
            </a:r>
            <a:r>
              <a:rPr sz="4000" u="none" spc="-65" dirty="0"/>
              <a:t>s</a:t>
            </a:r>
            <a:r>
              <a:rPr sz="4000" u="none" dirty="0"/>
              <a:t>s</a:t>
            </a:r>
            <a:r>
              <a:rPr sz="4000" u="none" spc="-175" dirty="0"/>
              <a:t> </a:t>
            </a:r>
            <a:r>
              <a:rPr sz="4000" u="none" spc="-55" dirty="0"/>
              <a:t>C</a:t>
            </a:r>
            <a:r>
              <a:rPr sz="4000" u="none" spc="-40" dirty="0"/>
              <a:t>hann</a:t>
            </a:r>
            <a:r>
              <a:rPr sz="4000" u="none" spc="-35" dirty="0"/>
              <a:t>e</a:t>
            </a:r>
            <a:r>
              <a:rPr sz="4000" u="none" spc="-50" dirty="0"/>
              <a:t>l</a:t>
            </a:r>
            <a:r>
              <a:rPr sz="4000" u="none" dirty="0"/>
              <a:t>:</a:t>
            </a:r>
            <a:r>
              <a:rPr sz="4000" u="none" spc="-180" dirty="0"/>
              <a:t> </a:t>
            </a:r>
            <a:r>
              <a:rPr sz="4000" u="none" spc="-35" dirty="0"/>
              <a:t>N</a:t>
            </a:r>
            <a:r>
              <a:rPr sz="4000" u="none" spc="-90" dirty="0"/>
              <a:t>y</a:t>
            </a:r>
            <a:r>
              <a:rPr sz="4000" u="none" spc="-40" dirty="0"/>
              <a:t>qu</a:t>
            </a:r>
            <a:r>
              <a:rPr sz="4000" u="none" spc="-50" dirty="0"/>
              <a:t>i</a:t>
            </a:r>
            <a:r>
              <a:rPr sz="4000" u="none" spc="-90" dirty="0"/>
              <a:t>s</a:t>
            </a:r>
            <a:r>
              <a:rPr sz="4000" u="none" dirty="0"/>
              <a:t>t</a:t>
            </a:r>
            <a:r>
              <a:rPr sz="4000" u="none" spc="-185" dirty="0"/>
              <a:t> </a:t>
            </a:r>
            <a:r>
              <a:rPr sz="4000" u="none" spc="-55" dirty="0"/>
              <a:t>B</a:t>
            </a:r>
            <a:r>
              <a:rPr sz="4000" u="none" spc="-50" dirty="0"/>
              <a:t>i</a:t>
            </a:r>
            <a:r>
              <a:rPr sz="4000" u="none" dirty="0"/>
              <a:t>t</a:t>
            </a:r>
            <a:r>
              <a:rPr sz="4000" u="none" spc="-114" dirty="0"/>
              <a:t> </a:t>
            </a:r>
            <a:r>
              <a:rPr sz="4000" u="none" spc="-40" dirty="0"/>
              <a:t>R</a:t>
            </a:r>
            <a:r>
              <a:rPr sz="4000" u="none" spc="-90" dirty="0"/>
              <a:t>a</a:t>
            </a:r>
            <a:r>
              <a:rPr sz="4000" u="none" spc="-95" dirty="0"/>
              <a:t>t</a:t>
            </a:r>
            <a:r>
              <a:rPr sz="4000" u="none" spc="5" dirty="0"/>
              <a:t>e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240588" y="1311910"/>
            <a:ext cx="8571230" cy="33858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Consider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noiseless channel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 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bandwidth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3000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Hz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transmitting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levels.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calculated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1CACE3"/>
              </a:buClr>
              <a:buFont typeface="Calibri"/>
              <a:buChar char="◦"/>
            </a:pPr>
            <a:endParaRPr sz="1750">
              <a:latin typeface="Calibri"/>
              <a:cs typeface="Calibri"/>
            </a:endParaRPr>
          </a:p>
          <a:p>
            <a:pPr marL="189230" marR="74295" indent="-177165">
              <a:lnSpc>
                <a:spcPts val="3020"/>
              </a:lnSpc>
              <a:spcBef>
                <a:spcPts val="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Consider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same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noiseless channel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transmitting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(for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level,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2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bits).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calculated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8088" y="2760979"/>
            <a:ext cx="4462780" cy="467359"/>
            <a:chOff x="2228088" y="2760979"/>
            <a:chExt cx="4462780" cy="46735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85999" y="2819406"/>
              <a:ext cx="4337550" cy="3505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228088" y="2760979"/>
              <a:ext cx="4462780" cy="467359"/>
            </a:xfrm>
            <a:custGeom>
              <a:avLst/>
              <a:gdLst/>
              <a:ahLst/>
              <a:cxnLst/>
              <a:rect l="l" t="t" r="r" b="b"/>
              <a:pathLst>
                <a:path w="4462780" h="467360">
                  <a:moveTo>
                    <a:pt x="4415917" y="46990"/>
                  </a:moveTo>
                  <a:lnTo>
                    <a:pt x="4404360" y="46990"/>
                  </a:lnTo>
                  <a:lnTo>
                    <a:pt x="4404360" y="58420"/>
                  </a:lnTo>
                  <a:lnTo>
                    <a:pt x="4404360" y="408940"/>
                  </a:lnTo>
                  <a:lnTo>
                    <a:pt x="57912" y="408940"/>
                  </a:lnTo>
                  <a:lnTo>
                    <a:pt x="57912" y="58420"/>
                  </a:lnTo>
                  <a:lnTo>
                    <a:pt x="4404360" y="58420"/>
                  </a:lnTo>
                  <a:lnTo>
                    <a:pt x="4404360" y="46990"/>
                  </a:lnTo>
                  <a:lnTo>
                    <a:pt x="46355" y="46990"/>
                  </a:lnTo>
                  <a:lnTo>
                    <a:pt x="46355" y="58420"/>
                  </a:lnTo>
                  <a:lnTo>
                    <a:pt x="46355" y="408940"/>
                  </a:lnTo>
                  <a:lnTo>
                    <a:pt x="46355" y="420370"/>
                  </a:lnTo>
                  <a:lnTo>
                    <a:pt x="4415917" y="420370"/>
                  </a:lnTo>
                  <a:lnTo>
                    <a:pt x="4415917" y="408940"/>
                  </a:lnTo>
                  <a:lnTo>
                    <a:pt x="4415917" y="58420"/>
                  </a:lnTo>
                  <a:lnTo>
                    <a:pt x="4415917" y="46990"/>
                  </a:lnTo>
                  <a:close/>
                </a:path>
                <a:path w="4462780" h="467360">
                  <a:moveTo>
                    <a:pt x="4462272" y="0"/>
                  </a:moveTo>
                  <a:lnTo>
                    <a:pt x="4427461" y="0"/>
                  </a:lnTo>
                  <a:lnTo>
                    <a:pt x="4427461" y="35560"/>
                  </a:lnTo>
                  <a:lnTo>
                    <a:pt x="4427461" y="431800"/>
                  </a:lnTo>
                  <a:lnTo>
                    <a:pt x="34798" y="431800"/>
                  </a:lnTo>
                  <a:lnTo>
                    <a:pt x="34798" y="35560"/>
                  </a:lnTo>
                  <a:lnTo>
                    <a:pt x="4427461" y="35560"/>
                  </a:lnTo>
                  <a:lnTo>
                    <a:pt x="4427461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431800"/>
                  </a:lnTo>
                  <a:lnTo>
                    <a:pt x="0" y="467360"/>
                  </a:lnTo>
                  <a:lnTo>
                    <a:pt x="4462272" y="467360"/>
                  </a:lnTo>
                  <a:lnTo>
                    <a:pt x="4462272" y="432054"/>
                  </a:lnTo>
                  <a:lnTo>
                    <a:pt x="4462272" y="431800"/>
                  </a:lnTo>
                  <a:lnTo>
                    <a:pt x="4462272" y="35560"/>
                  </a:lnTo>
                  <a:lnTo>
                    <a:pt x="4462272" y="35306"/>
                  </a:lnTo>
                  <a:lnTo>
                    <a:pt x="4462272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770888" y="4742179"/>
            <a:ext cx="5687695" cy="485140"/>
            <a:chOff x="1770888" y="4742179"/>
            <a:chExt cx="5687695" cy="48514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8799" y="4800596"/>
              <a:ext cx="5544891" cy="3688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70888" y="4742179"/>
              <a:ext cx="5687695" cy="485140"/>
            </a:xfrm>
            <a:custGeom>
              <a:avLst/>
              <a:gdLst/>
              <a:ahLst/>
              <a:cxnLst/>
              <a:rect l="l" t="t" r="r" b="b"/>
              <a:pathLst>
                <a:path w="5687695" h="485139">
                  <a:moveTo>
                    <a:pt x="5641213" y="46990"/>
                  </a:moveTo>
                  <a:lnTo>
                    <a:pt x="5629656" y="46990"/>
                  </a:lnTo>
                  <a:lnTo>
                    <a:pt x="5629656" y="58420"/>
                  </a:lnTo>
                  <a:lnTo>
                    <a:pt x="5629656" y="426720"/>
                  </a:lnTo>
                  <a:lnTo>
                    <a:pt x="57912" y="426720"/>
                  </a:lnTo>
                  <a:lnTo>
                    <a:pt x="57912" y="58420"/>
                  </a:lnTo>
                  <a:lnTo>
                    <a:pt x="5629656" y="58420"/>
                  </a:lnTo>
                  <a:lnTo>
                    <a:pt x="5629656" y="46990"/>
                  </a:lnTo>
                  <a:lnTo>
                    <a:pt x="46355" y="46990"/>
                  </a:lnTo>
                  <a:lnTo>
                    <a:pt x="46355" y="58420"/>
                  </a:lnTo>
                  <a:lnTo>
                    <a:pt x="46355" y="426720"/>
                  </a:lnTo>
                  <a:lnTo>
                    <a:pt x="46355" y="439420"/>
                  </a:lnTo>
                  <a:lnTo>
                    <a:pt x="5641213" y="439420"/>
                  </a:lnTo>
                  <a:lnTo>
                    <a:pt x="5641213" y="427228"/>
                  </a:lnTo>
                  <a:lnTo>
                    <a:pt x="5641213" y="426720"/>
                  </a:lnTo>
                  <a:lnTo>
                    <a:pt x="5641213" y="58420"/>
                  </a:lnTo>
                  <a:lnTo>
                    <a:pt x="5641213" y="46990"/>
                  </a:lnTo>
                  <a:close/>
                </a:path>
                <a:path w="5687695" h="485139">
                  <a:moveTo>
                    <a:pt x="5687568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450850"/>
                  </a:lnTo>
                  <a:lnTo>
                    <a:pt x="0" y="485140"/>
                  </a:lnTo>
                  <a:lnTo>
                    <a:pt x="5687568" y="485140"/>
                  </a:lnTo>
                  <a:lnTo>
                    <a:pt x="5687568" y="450850"/>
                  </a:lnTo>
                  <a:lnTo>
                    <a:pt x="34798" y="450850"/>
                  </a:lnTo>
                  <a:lnTo>
                    <a:pt x="34798" y="35560"/>
                  </a:lnTo>
                  <a:lnTo>
                    <a:pt x="5652770" y="35560"/>
                  </a:lnTo>
                  <a:lnTo>
                    <a:pt x="5652770" y="450342"/>
                  </a:lnTo>
                  <a:lnTo>
                    <a:pt x="5687568" y="450342"/>
                  </a:lnTo>
                  <a:lnTo>
                    <a:pt x="5687568" y="35560"/>
                  </a:lnTo>
                  <a:lnTo>
                    <a:pt x="5687568" y="35306"/>
                  </a:lnTo>
                  <a:lnTo>
                    <a:pt x="5687568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184"/>
            <a:ext cx="8982075" cy="1125855"/>
            <a:chOff x="0" y="329184"/>
            <a:chExt cx="8982075" cy="112585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184"/>
              <a:ext cx="4453890" cy="11254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5615" y="329184"/>
              <a:ext cx="2170938" cy="11254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88864" y="329184"/>
              <a:ext cx="2204466" cy="112547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698436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none" spc="-40" dirty="0"/>
              <a:t>N</a:t>
            </a:r>
            <a:r>
              <a:rPr sz="4000" u="none" spc="-50" dirty="0"/>
              <a:t>oi</a:t>
            </a:r>
            <a:r>
              <a:rPr sz="4000" u="none" spc="-40" dirty="0"/>
              <a:t>se</a:t>
            </a:r>
            <a:r>
              <a:rPr sz="4000" u="none" spc="-50" dirty="0"/>
              <a:t>l</a:t>
            </a:r>
            <a:r>
              <a:rPr sz="4000" u="none" spc="-35" dirty="0"/>
              <a:t>e</a:t>
            </a:r>
            <a:r>
              <a:rPr sz="4000" u="none" spc="-65" dirty="0"/>
              <a:t>s</a:t>
            </a:r>
            <a:r>
              <a:rPr sz="4000" u="none" dirty="0"/>
              <a:t>s</a:t>
            </a:r>
            <a:r>
              <a:rPr sz="4000" u="none" spc="-175" dirty="0"/>
              <a:t> </a:t>
            </a:r>
            <a:r>
              <a:rPr sz="4000" u="none" spc="-55" dirty="0"/>
              <a:t>C</a:t>
            </a:r>
            <a:r>
              <a:rPr sz="4000" u="none" spc="-40" dirty="0"/>
              <a:t>hann</a:t>
            </a:r>
            <a:r>
              <a:rPr sz="4000" u="none" spc="-35" dirty="0"/>
              <a:t>e</a:t>
            </a:r>
            <a:r>
              <a:rPr sz="4000" u="none" spc="-50" dirty="0"/>
              <a:t>l</a:t>
            </a:r>
            <a:r>
              <a:rPr sz="4000" u="none" dirty="0"/>
              <a:t>:</a:t>
            </a:r>
            <a:r>
              <a:rPr sz="4000" u="none" spc="-180" dirty="0"/>
              <a:t> </a:t>
            </a:r>
            <a:r>
              <a:rPr sz="4000" u="none" spc="-35" dirty="0"/>
              <a:t>N</a:t>
            </a:r>
            <a:r>
              <a:rPr sz="4000" u="none" spc="-90" dirty="0"/>
              <a:t>y</a:t>
            </a:r>
            <a:r>
              <a:rPr sz="4000" u="none" spc="-40" dirty="0"/>
              <a:t>qu</a:t>
            </a:r>
            <a:r>
              <a:rPr sz="4000" u="none" spc="-50" dirty="0"/>
              <a:t>i</a:t>
            </a:r>
            <a:r>
              <a:rPr sz="4000" u="none" spc="-90" dirty="0"/>
              <a:t>s</a:t>
            </a:r>
            <a:r>
              <a:rPr sz="4000" u="none" dirty="0"/>
              <a:t>t</a:t>
            </a:r>
            <a:r>
              <a:rPr sz="4000" u="none" spc="-185" dirty="0"/>
              <a:t> </a:t>
            </a:r>
            <a:r>
              <a:rPr sz="4000" u="none" spc="-55" dirty="0"/>
              <a:t>B</a:t>
            </a:r>
            <a:r>
              <a:rPr sz="4000" u="none" spc="-50" dirty="0"/>
              <a:t>i</a:t>
            </a:r>
            <a:r>
              <a:rPr sz="4000" u="none" dirty="0"/>
              <a:t>t</a:t>
            </a:r>
            <a:r>
              <a:rPr sz="4000" u="none" spc="-114" dirty="0"/>
              <a:t> </a:t>
            </a:r>
            <a:r>
              <a:rPr sz="4000" u="none" spc="-40" dirty="0"/>
              <a:t>R</a:t>
            </a:r>
            <a:r>
              <a:rPr sz="4000" u="none" spc="-90" dirty="0"/>
              <a:t>a</a:t>
            </a:r>
            <a:r>
              <a:rPr sz="4000" u="none" spc="-95" dirty="0"/>
              <a:t>t</a:t>
            </a:r>
            <a:r>
              <a:rPr sz="4000" u="none" spc="5" dirty="0"/>
              <a:t>e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240588" y="1311910"/>
            <a:ext cx="8626475" cy="122110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send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265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kbps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noiseless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20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kHz.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need?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Nyquist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formula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shown: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6140" y="3763517"/>
            <a:ext cx="8348345" cy="13735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4945" marR="5080" indent="-182880">
              <a:lnSpc>
                <a:spcPts val="2590"/>
              </a:lnSpc>
              <a:spcBef>
                <a:spcPts val="425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Since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(L)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not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increase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levels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reduce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endParaRPr sz="2400">
              <a:latin typeface="Calibri"/>
              <a:cs typeface="Calibri"/>
            </a:endParaRPr>
          </a:p>
          <a:p>
            <a:pPr marL="415290" lvl="1" indent="-18415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Char char="◦"/>
              <a:tabLst>
                <a:tab pos="41592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128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levels,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280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kbps</a:t>
            </a:r>
            <a:endParaRPr sz="1800">
              <a:latin typeface="Calibri"/>
              <a:cs typeface="Calibri"/>
            </a:endParaRPr>
          </a:p>
          <a:p>
            <a:pPr marL="415290" lvl="1" indent="-18415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41592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64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levels,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240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kbps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75688" y="2760979"/>
            <a:ext cx="5544820" cy="872490"/>
            <a:chOff x="2075688" y="2760979"/>
            <a:chExt cx="5544820" cy="87249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599" y="2819374"/>
              <a:ext cx="5401802" cy="7559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075688" y="2760979"/>
              <a:ext cx="5544820" cy="872490"/>
            </a:xfrm>
            <a:custGeom>
              <a:avLst/>
              <a:gdLst/>
              <a:ahLst/>
              <a:cxnLst/>
              <a:rect l="l" t="t" r="r" b="b"/>
              <a:pathLst>
                <a:path w="5544820" h="872489">
                  <a:moveTo>
                    <a:pt x="5497957" y="46990"/>
                  </a:moveTo>
                  <a:lnTo>
                    <a:pt x="5486400" y="46990"/>
                  </a:lnTo>
                  <a:lnTo>
                    <a:pt x="5486400" y="58420"/>
                  </a:lnTo>
                  <a:lnTo>
                    <a:pt x="5486400" y="814070"/>
                  </a:lnTo>
                  <a:lnTo>
                    <a:pt x="57912" y="814070"/>
                  </a:lnTo>
                  <a:lnTo>
                    <a:pt x="57912" y="58420"/>
                  </a:lnTo>
                  <a:lnTo>
                    <a:pt x="5486400" y="58420"/>
                  </a:lnTo>
                  <a:lnTo>
                    <a:pt x="5486400" y="46990"/>
                  </a:lnTo>
                  <a:lnTo>
                    <a:pt x="46355" y="46990"/>
                  </a:lnTo>
                  <a:lnTo>
                    <a:pt x="46355" y="58420"/>
                  </a:lnTo>
                  <a:lnTo>
                    <a:pt x="46355" y="814070"/>
                  </a:lnTo>
                  <a:lnTo>
                    <a:pt x="46355" y="825500"/>
                  </a:lnTo>
                  <a:lnTo>
                    <a:pt x="5497957" y="825500"/>
                  </a:lnTo>
                  <a:lnTo>
                    <a:pt x="5497957" y="814324"/>
                  </a:lnTo>
                  <a:lnTo>
                    <a:pt x="5497957" y="814070"/>
                  </a:lnTo>
                  <a:lnTo>
                    <a:pt x="5497957" y="58420"/>
                  </a:lnTo>
                  <a:lnTo>
                    <a:pt x="5497957" y="46990"/>
                  </a:lnTo>
                  <a:close/>
                </a:path>
                <a:path w="5544820" h="872489">
                  <a:moveTo>
                    <a:pt x="5544312" y="0"/>
                  </a:moveTo>
                  <a:lnTo>
                    <a:pt x="5509514" y="0"/>
                  </a:lnTo>
                  <a:lnTo>
                    <a:pt x="5509514" y="35560"/>
                  </a:lnTo>
                  <a:lnTo>
                    <a:pt x="5509514" y="836930"/>
                  </a:lnTo>
                  <a:lnTo>
                    <a:pt x="34798" y="836930"/>
                  </a:lnTo>
                  <a:lnTo>
                    <a:pt x="34798" y="35560"/>
                  </a:lnTo>
                  <a:lnTo>
                    <a:pt x="5509514" y="35560"/>
                  </a:lnTo>
                  <a:lnTo>
                    <a:pt x="5509514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836930"/>
                  </a:lnTo>
                  <a:lnTo>
                    <a:pt x="0" y="872490"/>
                  </a:lnTo>
                  <a:lnTo>
                    <a:pt x="5544312" y="872490"/>
                  </a:lnTo>
                  <a:lnTo>
                    <a:pt x="5544312" y="837438"/>
                  </a:lnTo>
                  <a:lnTo>
                    <a:pt x="5544312" y="836930"/>
                  </a:lnTo>
                  <a:lnTo>
                    <a:pt x="5544312" y="35560"/>
                  </a:lnTo>
                  <a:lnTo>
                    <a:pt x="5544312" y="35306"/>
                  </a:lnTo>
                  <a:lnTo>
                    <a:pt x="5544312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184"/>
            <a:ext cx="8982075" cy="1125855"/>
            <a:chOff x="0" y="329184"/>
            <a:chExt cx="8982075" cy="112585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184"/>
              <a:ext cx="3685793" cy="11254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7520" y="329184"/>
              <a:ext cx="4502658" cy="112547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691705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none" spc="-40" dirty="0"/>
              <a:t>N</a:t>
            </a:r>
            <a:r>
              <a:rPr sz="4000" u="none" spc="-50" dirty="0"/>
              <a:t>oi</a:t>
            </a:r>
            <a:r>
              <a:rPr sz="4000" u="none" spc="-114" dirty="0"/>
              <a:t>s</a:t>
            </a:r>
            <a:r>
              <a:rPr sz="4000" u="none" dirty="0"/>
              <a:t>y</a:t>
            </a:r>
            <a:r>
              <a:rPr sz="4000" u="none" spc="-155" dirty="0"/>
              <a:t> </a:t>
            </a:r>
            <a:r>
              <a:rPr sz="4000" u="none" spc="-55" dirty="0"/>
              <a:t>C</a:t>
            </a:r>
            <a:r>
              <a:rPr sz="4000" u="none" spc="-40" dirty="0"/>
              <a:t>hann</a:t>
            </a:r>
            <a:r>
              <a:rPr sz="4000" u="none" spc="-35" dirty="0"/>
              <a:t>e</a:t>
            </a:r>
            <a:r>
              <a:rPr sz="4000" u="none" spc="-50" dirty="0"/>
              <a:t>l</a:t>
            </a:r>
            <a:r>
              <a:rPr sz="4000" u="none" dirty="0"/>
              <a:t>:</a:t>
            </a:r>
            <a:r>
              <a:rPr sz="4000" u="none" spc="-180" dirty="0"/>
              <a:t> </a:t>
            </a:r>
            <a:r>
              <a:rPr sz="4000" i="1" u="none" spc="-60" dirty="0">
                <a:latin typeface="Calibri Light"/>
                <a:cs typeface="Calibri Light"/>
              </a:rPr>
              <a:t>S</a:t>
            </a:r>
            <a:r>
              <a:rPr sz="4000" i="1" u="none" spc="-35" dirty="0">
                <a:latin typeface="Calibri Light"/>
                <a:cs typeface="Calibri Light"/>
              </a:rPr>
              <a:t>hann</a:t>
            </a:r>
            <a:r>
              <a:rPr sz="4000" i="1" u="none" spc="-55" dirty="0">
                <a:latin typeface="Calibri Light"/>
                <a:cs typeface="Calibri Light"/>
              </a:rPr>
              <a:t>o</a:t>
            </a:r>
            <a:r>
              <a:rPr sz="4000" i="1" u="none" spc="-35" dirty="0">
                <a:latin typeface="Calibri Light"/>
                <a:cs typeface="Calibri Light"/>
              </a:rPr>
              <a:t>n</a:t>
            </a:r>
            <a:r>
              <a:rPr sz="4000" i="1" u="none" spc="-70" dirty="0">
                <a:latin typeface="Calibri Light"/>
                <a:cs typeface="Calibri Light"/>
              </a:rPr>
              <a:t>'</a:t>
            </a:r>
            <a:r>
              <a:rPr sz="4000" i="1" u="none" spc="-35" dirty="0">
                <a:latin typeface="Calibri Light"/>
                <a:cs typeface="Calibri Light"/>
              </a:rPr>
              <a:t>s</a:t>
            </a:r>
            <a:r>
              <a:rPr sz="4000" i="1" u="none" spc="-140" dirty="0">
                <a:latin typeface="Calibri Light"/>
                <a:cs typeface="Calibri Light"/>
              </a:rPr>
              <a:t> </a:t>
            </a:r>
            <a:r>
              <a:rPr sz="4000" i="1" u="none" spc="-35" dirty="0">
                <a:latin typeface="Calibri Light"/>
                <a:cs typeface="Calibri Light"/>
              </a:rPr>
              <a:t>Capa</a:t>
            </a:r>
            <a:r>
              <a:rPr sz="4000" i="1" u="none" spc="-45" dirty="0">
                <a:latin typeface="Calibri Light"/>
                <a:cs typeface="Calibri Light"/>
              </a:rPr>
              <a:t>c</a:t>
            </a:r>
            <a:r>
              <a:rPr sz="4000" i="1" u="none" spc="-50" dirty="0">
                <a:latin typeface="Calibri Light"/>
                <a:cs typeface="Calibri Light"/>
              </a:rPr>
              <a:t>i</a:t>
            </a:r>
            <a:r>
              <a:rPr sz="4000" i="1" u="none" spc="-45" dirty="0">
                <a:latin typeface="Calibri Light"/>
                <a:cs typeface="Calibri Light"/>
              </a:rPr>
              <a:t>t</a:t>
            </a:r>
            <a:r>
              <a:rPr sz="4000" i="1" u="none" dirty="0">
                <a:latin typeface="Calibri Light"/>
                <a:cs typeface="Calibri Light"/>
              </a:rPr>
              <a:t>y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163" y="1189542"/>
            <a:ext cx="5419090" cy="158305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1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reality,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noisy.</a:t>
            </a:r>
            <a:endParaRPr sz="2400">
              <a:latin typeface="Calibri"/>
              <a:cs typeface="Calibri"/>
            </a:endParaRPr>
          </a:p>
          <a:p>
            <a:pPr marL="189230" indent="-177165">
              <a:lnSpc>
                <a:spcPts val="2855"/>
              </a:lnSpc>
              <a:spcBef>
                <a:spcPts val="819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Claude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Shannon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introduced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formula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375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theoretical</a:t>
            </a:r>
            <a:r>
              <a:rPr sz="20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highest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408940">
              <a:lnSpc>
                <a:spcPct val="100000"/>
              </a:lnSpc>
              <a:spcBef>
                <a:spcPts val="120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noisy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channel: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Shannon's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04040"/>
                </a:solidFill>
                <a:latin typeface="Calibri"/>
                <a:cs typeface="Calibri"/>
              </a:rPr>
              <a:t>Capacity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715" y="3689470"/>
            <a:ext cx="6000750" cy="9855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219"/>
              </a:spcBef>
              <a:buClr>
                <a:srgbClr val="1CACE3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bandwidth 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(Hz)</a:t>
            </a:r>
            <a:endParaRPr sz="2000">
              <a:latin typeface="Calibri"/>
              <a:cs typeface="Calibri"/>
            </a:endParaRPr>
          </a:p>
          <a:p>
            <a:pPr marL="195580" indent="-183515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Char char="◦"/>
              <a:tabLst>
                <a:tab pos="19621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SNR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is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signal-to-noise</a:t>
            </a:r>
            <a:r>
              <a:rPr sz="20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endParaRPr sz="2000">
              <a:latin typeface="Calibri"/>
              <a:cs typeface="Calibri"/>
            </a:endParaRPr>
          </a:p>
          <a:p>
            <a:pPr marL="195580" indent="-183515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Char char="◦"/>
              <a:tabLst>
                <a:tab pos="19621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capacity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capacity</a:t>
            </a:r>
            <a:r>
              <a:rPr sz="20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channel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3" y="4775403"/>
            <a:ext cx="8893175" cy="145034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89230" marR="5080" indent="-177165">
              <a:lnSpc>
                <a:spcPts val="2310"/>
              </a:lnSpc>
              <a:spcBef>
                <a:spcPts val="65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indication 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signal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level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 means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matter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how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levels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have,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cannot achieve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rate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higher than the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capacity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endParaRPr sz="24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85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characteristic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channel,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12280" y="1097280"/>
            <a:ext cx="2331720" cy="3096895"/>
            <a:chOff x="6812280" y="1097280"/>
            <a:chExt cx="2331720" cy="30968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2280" y="1097280"/>
              <a:ext cx="2331719" cy="30967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0400" y="1295400"/>
              <a:ext cx="1780031" cy="25146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769100" y="3857701"/>
            <a:ext cx="206819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600" b="1" spc="-5" dirty="0">
                <a:latin typeface="Calibri"/>
                <a:cs typeface="Calibri"/>
              </a:rPr>
              <a:t>Claude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Elwood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Shannon</a:t>
            </a:r>
            <a:endParaRPr sz="1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600" b="1" spc="5" dirty="0">
                <a:latin typeface="Calibri"/>
                <a:cs typeface="Calibri"/>
              </a:rPr>
              <a:t>(1916-2001)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7512" y="2926079"/>
            <a:ext cx="5450840" cy="643890"/>
            <a:chOff x="667512" y="2926079"/>
            <a:chExt cx="5450840" cy="64389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664" y="2950463"/>
              <a:ext cx="5377434" cy="5036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512" y="2926079"/>
              <a:ext cx="5045202" cy="64388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87323" y="2897123"/>
            <a:ext cx="5334000" cy="460375"/>
          </a:xfrm>
          <a:prstGeom prst="rect">
            <a:avLst/>
          </a:prstGeom>
          <a:ln w="39624">
            <a:solidFill>
              <a:srgbClr val="B16B01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85"/>
              </a:spcBef>
            </a:pP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Capacity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Bandwidth</a:t>
            </a:r>
            <a:r>
              <a:rPr sz="24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×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log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(1+SNR)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9936"/>
            <a:ext cx="8982075" cy="1232535"/>
            <a:chOff x="0" y="249936"/>
            <a:chExt cx="8982075" cy="123253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936"/>
              <a:ext cx="3036570" cy="12321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7335" y="249936"/>
              <a:ext cx="1000506" cy="1232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7479" y="249936"/>
              <a:ext cx="4950714" cy="123215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70084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65" dirty="0"/>
              <a:t>Example </a:t>
            </a:r>
            <a:r>
              <a:rPr sz="4400" u="none" spc="-5" dirty="0"/>
              <a:t>1</a:t>
            </a:r>
            <a:r>
              <a:rPr sz="4400" u="none" spc="-90" dirty="0"/>
              <a:t> </a:t>
            </a:r>
            <a:r>
              <a:rPr sz="4400" u="none" spc="-5" dirty="0"/>
              <a:t>–</a:t>
            </a:r>
            <a:r>
              <a:rPr sz="4400" u="none" spc="-120" dirty="0"/>
              <a:t> </a:t>
            </a:r>
            <a:r>
              <a:rPr sz="4400" i="1" u="none" spc="-50" dirty="0">
                <a:latin typeface="Calibri Light"/>
                <a:cs typeface="Calibri Light"/>
              </a:rPr>
              <a:t>Shannon's</a:t>
            </a:r>
            <a:r>
              <a:rPr sz="4400" i="1" u="none" spc="-114" dirty="0">
                <a:latin typeface="Calibri Light"/>
                <a:cs typeface="Calibri Light"/>
              </a:rPr>
              <a:t> </a:t>
            </a:r>
            <a:r>
              <a:rPr sz="4400" i="1" u="none" spc="-50" dirty="0">
                <a:latin typeface="Calibri Light"/>
                <a:cs typeface="Calibri Light"/>
              </a:rPr>
              <a:t>Capacity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588" y="1311910"/>
            <a:ext cx="8567420" cy="36969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Consider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extremely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noisy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channel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which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value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signal-to-noise</a:t>
            </a:r>
            <a:r>
              <a:rPr sz="2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almost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zero.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noise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strong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faint.</a:t>
            </a:r>
            <a:endParaRPr sz="24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25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capacity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5" dirty="0">
                <a:solidFill>
                  <a:srgbClr val="404040"/>
                </a:solidFill>
                <a:latin typeface="Calibri"/>
                <a:cs typeface="Calibri"/>
              </a:rPr>
              <a:t>C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calculated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1CACE3"/>
              </a:buClr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189230" marR="1040130" indent="-177165">
              <a:lnSpc>
                <a:spcPts val="3020"/>
              </a:lnSpc>
              <a:spcBef>
                <a:spcPts val="195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This means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capacity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this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zero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regardless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receive any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6488" y="3218179"/>
            <a:ext cx="6840220" cy="448309"/>
            <a:chOff x="856488" y="3218179"/>
            <a:chExt cx="6840220" cy="44830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3276599"/>
              <a:ext cx="6723888" cy="3322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56488" y="3218179"/>
              <a:ext cx="6840220" cy="448309"/>
            </a:xfrm>
            <a:custGeom>
              <a:avLst/>
              <a:gdLst/>
              <a:ahLst/>
              <a:cxnLst/>
              <a:rect l="l" t="t" r="r" b="b"/>
              <a:pathLst>
                <a:path w="6840220" h="448310">
                  <a:moveTo>
                    <a:pt x="6793357" y="46990"/>
                  </a:moveTo>
                  <a:lnTo>
                    <a:pt x="46329" y="46990"/>
                  </a:lnTo>
                  <a:lnTo>
                    <a:pt x="46329" y="58420"/>
                  </a:lnTo>
                  <a:lnTo>
                    <a:pt x="46329" y="391160"/>
                  </a:lnTo>
                  <a:lnTo>
                    <a:pt x="46329" y="402590"/>
                  </a:lnTo>
                  <a:lnTo>
                    <a:pt x="6793357" y="402590"/>
                  </a:lnTo>
                  <a:lnTo>
                    <a:pt x="6793357" y="391160"/>
                  </a:lnTo>
                  <a:lnTo>
                    <a:pt x="57912" y="391160"/>
                  </a:lnTo>
                  <a:lnTo>
                    <a:pt x="57912" y="58420"/>
                  </a:lnTo>
                  <a:lnTo>
                    <a:pt x="6781800" y="58420"/>
                  </a:lnTo>
                  <a:lnTo>
                    <a:pt x="6781800" y="390652"/>
                  </a:lnTo>
                  <a:lnTo>
                    <a:pt x="6793357" y="390652"/>
                  </a:lnTo>
                  <a:lnTo>
                    <a:pt x="6793357" y="58420"/>
                  </a:lnTo>
                  <a:lnTo>
                    <a:pt x="6793357" y="46990"/>
                  </a:lnTo>
                  <a:close/>
                </a:path>
                <a:path w="6840220" h="448310">
                  <a:moveTo>
                    <a:pt x="6839712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414020"/>
                  </a:lnTo>
                  <a:lnTo>
                    <a:pt x="0" y="448310"/>
                  </a:lnTo>
                  <a:lnTo>
                    <a:pt x="6839712" y="448310"/>
                  </a:lnTo>
                  <a:lnTo>
                    <a:pt x="6839712" y="414020"/>
                  </a:lnTo>
                  <a:lnTo>
                    <a:pt x="34747" y="414020"/>
                  </a:lnTo>
                  <a:lnTo>
                    <a:pt x="34747" y="35560"/>
                  </a:lnTo>
                  <a:lnTo>
                    <a:pt x="6804914" y="35560"/>
                  </a:lnTo>
                  <a:lnTo>
                    <a:pt x="6804914" y="413766"/>
                  </a:lnTo>
                  <a:lnTo>
                    <a:pt x="6839712" y="413766"/>
                  </a:lnTo>
                  <a:lnTo>
                    <a:pt x="6839712" y="35560"/>
                  </a:lnTo>
                  <a:lnTo>
                    <a:pt x="6839712" y="35306"/>
                  </a:lnTo>
                  <a:lnTo>
                    <a:pt x="6839712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9936"/>
            <a:ext cx="8982075" cy="1232535"/>
            <a:chOff x="0" y="249936"/>
            <a:chExt cx="8982075" cy="123253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936"/>
              <a:ext cx="3036570" cy="12321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7335" y="249936"/>
              <a:ext cx="1000506" cy="1232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7479" y="249936"/>
              <a:ext cx="4950714" cy="123215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70084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65" dirty="0"/>
              <a:t>Example </a:t>
            </a:r>
            <a:r>
              <a:rPr sz="4400" u="none" spc="-5" dirty="0"/>
              <a:t>2</a:t>
            </a:r>
            <a:r>
              <a:rPr sz="4400" u="none" spc="-90" dirty="0"/>
              <a:t> </a:t>
            </a:r>
            <a:r>
              <a:rPr sz="4400" u="none" spc="-5" dirty="0"/>
              <a:t>–</a:t>
            </a:r>
            <a:r>
              <a:rPr sz="4400" u="none" spc="-120" dirty="0"/>
              <a:t> </a:t>
            </a:r>
            <a:r>
              <a:rPr sz="4400" i="1" u="none" spc="-50" dirty="0">
                <a:latin typeface="Calibri Light"/>
                <a:cs typeface="Calibri Light"/>
              </a:rPr>
              <a:t>Shannon's</a:t>
            </a:r>
            <a:r>
              <a:rPr sz="4400" i="1" u="none" spc="-114" dirty="0">
                <a:latin typeface="Calibri Light"/>
                <a:cs typeface="Calibri Light"/>
              </a:rPr>
              <a:t> </a:t>
            </a:r>
            <a:r>
              <a:rPr sz="4400" i="1" u="none" spc="-50" dirty="0">
                <a:latin typeface="Calibri Light"/>
                <a:cs typeface="Calibri Light"/>
              </a:rPr>
              <a:t>Capacity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588" y="1318006"/>
            <a:ext cx="8593455" cy="149098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9230" marR="5080" indent="-177165">
              <a:lnSpc>
                <a:spcPct val="90000"/>
              </a:lnSpc>
              <a:spcBef>
                <a:spcPts val="40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calculate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theoretical</a:t>
            </a:r>
            <a:r>
              <a:rPr sz="2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highest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regular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telephone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line.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telephone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normally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3000.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signal-to-noise</a:t>
            </a:r>
            <a:r>
              <a:rPr sz="26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ratio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usually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3162.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channel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capacity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calculated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588" y="3991813"/>
            <a:ext cx="8602980" cy="16713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89230" marR="684530" indent="-177165">
              <a:lnSpc>
                <a:spcPts val="2810"/>
              </a:lnSpc>
              <a:spcBef>
                <a:spcPts val="44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highest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telephone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line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34.860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kbps</a:t>
            </a:r>
            <a:endParaRPr sz="2600">
              <a:latin typeface="Calibri"/>
              <a:cs typeface="Calibri"/>
            </a:endParaRPr>
          </a:p>
          <a:p>
            <a:pPr marL="189230" marR="5080" indent="-177165">
              <a:lnSpc>
                <a:spcPts val="2810"/>
              </a:lnSpc>
              <a:spcBef>
                <a:spcPts val="141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want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faster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this,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increase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improve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signal-to-noise</a:t>
            </a:r>
            <a:r>
              <a:rPr sz="26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ratio.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08888" y="2989579"/>
            <a:ext cx="7162800" cy="789940"/>
            <a:chOff x="1008888" y="2989579"/>
            <a:chExt cx="7162800" cy="78994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799" y="3048018"/>
              <a:ext cx="7019878" cy="6735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8888" y="2989579"/>
              <a:ext cx="7162800" cy="789940"/>
            </a:xfrm>
            <a:custGeom>
              <a:avLst/>
              <a:gdLst/>
              <a:ahLst/>
              <a:cxnLst/>
              <a:rect l="l" t="t" r="r" b="b"/>
              <a:pathLst>
                <a:path w="7162800" h="789939">
                  <a:moveTo>
                    <a:pt x="7116445" y="46990"/>
                  </a:moveTo>
                  <a:lnTo>
                    <a:pt x="7104888" y="46990"/>
                  </a:lnTo>
                  <a:lnTo>
                    <a:pt x="7104888" y="58420"/>
                  </a:lnTo>
                  <a:lnTo>
                    <a:pt x="7104888" y="731520"/>
                  </a:lnTo>
                  <a:lnTo>
                    <a:pt x="57912" y="731520"/>
                  </a:lnTo>
                  <a:lnTo>
                    <a:pt x="57912" y="58420"/>
                  </a:lnTo>
                  <a:lnTo>
                    <a:pt x="7104888" y="58420"/>
                  </a:lnTo>
                  <a:lnTo>
                    <a:pt x="7104888" y="46990"/>
                  </a:lnTo>
                  <a:lnTo>
                    <a:pt x="46329" y="46990"/>
                  </a:lnTo>
                  <a:lnTo>
                    <a:pt x="46329" y="58420"/>
                  </a:lnTo>
                  <a:lnTo>
                    <a:pt x="46329" y="731520"/>
                  </a:lnTo>
                  <a:lnTo>
                    <a:pt x="46329" y="744220"/>
                  </a:lnTo>
                  <a:lnTo>
                    <a:pt x="7116445" y="744220"/>
                  </a:lnTo>
                  <a:lnTo>
                    <a:pt x="7116445" y="732028"/>
                  </a:lnTo>
                  <a:lnTo>
                    <a:pt x="7116445" y="731520"/>
                  </a:lnTo>
                  <a:lnTo>
                    <a:pt x="7116445" y="58420"/>
                  </a:lnTo>
                  <a:lnTo>
                    <a:pt x="7116445" y="46990"/>
                  </a:lnTo>
                  <a:close/>
                </a:path>
                <a:path w="7162800" h="789939">
                  <a:moveTo>
                    <a:pt x="7162800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755650"/>
                  </a:lnTo>
                  <a:lnTo>
                    <a:pt x="0" y="789940"/>
                  </a:lnTo>
                  <a:lnTo>
                    <a:pt x="7162800" y="789940"/>
                  </a:lnTo>
                  <a:lnTo>
                    <a:pt x="7162800" y="755650"/>
                  </a:lnTo>
                  <a:lnTo>
                    <a:pt x="34747" y="755650"/>
                  </a:lnTo>
                  <a:lnTo>
                    <a:pt x="34747" y="35560"/>
                  </a:lnTo>
                  <a:lnTo>
                    <a:pt x="7128002" y="35560"/>
                  </a:lnTo>
                  <a:lnTo>
                    <a:pt x="7128002" y="755142"/>
                  </a:lnTo>
                  <a:lnTo>
                    <a:pt x="7162800" y="755142"/>
                  </a:lnTo>
                  <a:lnTo>
                    <a:pt x="7162800" y="35560"/>
                  </a:lnTo>
                  <a:lnTo>
                    <a:pt x="7162800" y="35306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9936"/>
            <a:ext cx="8982075" cy="1232535"/>
            <a:chOff x="0" y="249936"/>
            <a:chExt cx="8982075" cy="123253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936"/>
              <a:ext cx="3036570" cy="12321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7335" y="249936"/>
              <a:ext cx="1000506" cy="1232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7479" y="249936"/>
              <a:ext cx="4950714" cy="123215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70084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65" dirty="0"/>
              <a:t>Example </a:t>
            </a:r>
            <a:r>
              <a:rPr sz="4400" u="none" spc="-5" dirty="0"/>
              <a:t>3</a:t>
            </a:r>
            <a:r>
              <a:rPr sz="4400" u="none" spc="-90" dirty="0"/>
              <a:t> </a:t>
            </a:r>
            <a:r>
              <a:rPr sz="4400" u="none" spc="-5" dirty="0"/>
              <a:t>–</a:t>
            </a:r>
            <a:r>
              <a:rPr sz="4400" u="none" spc="-120" dirty="0"/>
              <a:t> </a:t>
            </a:r>
            <a:r>
              <a:rPr sz="4400" i="1" u="none" spc="-50" dirty="0">
                <a:latin typeface="Calibri Light"/>
                <a:cs typeface="Calibri Light"/>
              </a:rPr>
              <a:t>Shannon's</a:t>
            </a:r>
            <a:r>
              <a:rPr sz="4400" i="1" u="none" spc="-114" dirty="0">
                <a:latin typeface="Calibri Light"/>
                <a:cs typeface="Calibri Light"/>
              </a:rPr>
              <a:t> </a:t>
            </a:r>
            <a:r>
              <a:rPr sz="4400" i="1" u="none" spc="-50" dirty="0">
                <a:latin typeface="Calibri Light"/>
                <a:cs typeface="Calibri Light"/>
              </a:rPr>
              <a:t>Capacity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188" y="1311910"/>
            <a:ext cx="8670290" cy="12223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14629" marR="30480" indent="-177165">
              <a:lnSpc>
                <a:spcPct val="90000"/>
              </a:lnSpc>
              <a:spcBef>
                <a:spcPts val="440"/>
              </a:spcBef>
              <a:buClr>
                <a:srgbClr val="1CACE3"/>
              </a:buClr>
              <a:buFont typeface="Arial MT"/>
              <a:buChar char="•"/>
              <a:tabLst>
                <a:tab pos="2152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signal-to-noise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ratio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often given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decibels.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Assume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SNR</a:t>
            </a:r>
            <a:r>
              <a:rPr sz="2775" spc="15" baseline="-19519" dirty="0">
                <a:solidFill>
                  <a:srgbClr val="404040"/>
                </a:solidFill>
                <a:latin typeface="Calibri"/>
                <a:cs typeface="Calibri"/>
              </a:rPr>
              <a:t>dB</a:t>
            </a:r>
            <a:r>
              <a:rPr sz="2775" spc="22" baseline="-1951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= 36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channel bandwidth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2 MHz.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theoretical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capacity can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calculated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6888" y="2608579"/>
            <a:ext cx="8479790" cy="927100"/>
            <a:chOff x="246888" y="2608579"/>
            <a:chExt cx="8479790" cy="92710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799" y="2667030"/>
              <a:ext cx="8338566" cy="8106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6888" y="2608579"/>
              <a:ext cx="8479790" cy="927100"/>
            </a:xfrm>
            <a:custGeom>
              <a:avLst/>
              <a:gdLst/>
              <a:ahLst/>
              <a:cxnLst/>
              <a:rect l="l" t="t" r="r" b="b"/>
              <a:pathLst>
                <a:path w="8479790" h="927100">
                  <a:moveTo>
                    <a:pt x="8433181" y="46990"/>
                  </a:moveTo>
                  <a:lnTo>
                    <a:pt x="8421624" y="46990"/>
                  </a:lnTo>
                  <a:lnTo>
                    <a:pt x="8421624" y="58420"/>
                  </a:lnTo>
                  <a:lnTo>
                    <a:pt x="8421624" y="868680"/>
                  </a:lnTo>
                  <a:lnTo>
                    <a:pt x="57912" y="868680"/>
                  </a:lnTo>
                  <a:lnTo>
                    <a:pt x="57912" y="58420"/>
                  </a:lnTo>
                  <a:lnTo>
                    <a:pt x="8421624" y="58420"/>
                  </a:lnTo>
                  <a:lnTo>
                    <a:pt x="8421624" y="46990"/>
                  </a:lnTo>
                  <a:lnTo>
                    <a:pt x="46329" y="46990"/>
                  </a:lnTo>
                  <a:lnTo>
                    <a:pt x="46329" y="58420"/>
                  </a:lnTo>
                  <a:lnTo>
                    <a:pt x="46329" y="868680"/>
                  </a:lnTo>
                  <a:lnTo>
                    <a:pt x="46329" y="881380"/>
                  </a:lnTo>
                  <a:lnTo>
                    <a:pt x="8433181" y="881380"/>
                  </a:lnTo>
                  <a:lnTo>
                    <a:pt x="8433181" y="869188"/>
                  </a:lnTo>
                  <a:lnTo>
                    <a:pt x="8433181" y="868680"/>
                  </a:lnTo>
                  <a:lnTo>
                    <a:pt x="8433181" y="58420"/>
                  </a:lnTo>
                  <a:lnTo>
                    <a:pt x="8433181" y="46990"/>
                  </a:lnTo>
                  <a:close/>
                </a:path>
                <a:path w="8479790" h="927100">
                  <a:moveTo>
                    <a:pt x="8479536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92810"/>
                  </a:lnTo>
                  <a:lnTo>
                    <a:pt x="0" y="927100"/>
                  </a:lnTo>
                  <a:lnTo>
                    <a:pt x="8479536" y="927100"/>
                  </a:lnTo>
                  <a:lnTo>
                    <a:pt x="8479536" y="892810"/>
                  </a:lnTo>
                  <a:lnTo>
                    <a:pt x="34747" y="892810"/>
                  </a:lnTo>
                  <a:lnTo>
                    <a:pt x="34747" y="35560"/>
                  </a:lnTo>
                  <a:lnTo>
                    <a:pt x="8444738" y="35560"/>
                  </a:lnTo>
                  <a:lnTo>
                    <a:pt x="8444738" y="892302"/>
                  </a:lnTo>
                  <a:lnTo>
                    <a:pt x="8479536" y="892302"/>
                  </a:lnTo>
                  <a:lnTo>
                    <a:pt x="8479536" y="35560"/>
                  </a:lnTo>
                  <a:lnTo>
                    <a:pt x="8479536" y="35306"/>
                  </a:lnTo>
                  <a:lnTo>
                    <a:pt x="8479536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9936"/>
            <a:ext cx="8982075" cy="1232535"/>
            <a:chOff x="0" y="249936"/>
            <a:chExt cx="8982075" cy="123253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9936"/>
              <a:ext cx="3036570" cy="12321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7335" y="249936"/>
              <a:ext cx="1000506" cy="123215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7479" y="249936"/>
              <a:ext cx="4950714" cy="123215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" y="384505"/>
            <a:ext cx="700849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u="none" spc="-65" dirty="0"/>
              <a:t>Example </a:t>
            </a:r>
            <a:r>
              <a:rPr sz="4400" u="none" spc="-5" dirty="0"/>
              <a:t>4</a:t>
            </a:r>
            <a:r>
              <a:rPr sz="4400" u="none" spc="-90" dirty="0"/>
              <a:t> </a:t>
            </a:r>
            <a:r>
              <a:rPr sz="4400" u="none" spc="-5" dirty="0"/>
              <a:t>–</a:t>
            </a:r>
            <a:r>
              <a:rPr sz="4400" u="none" spc="-120" dirty="0"/>
              <a:t> </a:t>
            </a:r>
            <a:r>
              <a:rPr sz="4400" i="1" u="none" spc="-50" dirty="0">
                <a:latin typeface="Calibri Light"/>
                <a:cs typeface="Calibri Light"/>
              </a:rPr>
              <a:t>Shannon's</a:t>
            </a:r>
            <a:r>
              <a:rPr sz="4400" i="1" u="none" spc="-114" dirty="0">
                <a:latin typeface="Calibri Light"/>
                <a:cs typeface="Calibri Light"/>
              </a:rPr>
              <a:t> </a:t>
            </a:r>
            <a:r>
              <a:rPr sz="4400" i="1" u="none" spc="-50" dirty="0">
                <a:latin typeface="Calibri Light"/>
                <a:cs typeface="Calibri Light"/>
              </a:rPr>
              <a:t>Capacity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588" y="1311910"/>
            <a:ext cx="8662670" cy="12223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89230" marR="5080" indent="-177165">
              <a:lnSpc>
                <a:spcPct val="90000"/>
              </a:lnSpc>
              <a:spcBef>
                <a:spcPts val="44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practical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purposes, when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SNR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very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high,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assume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SNR + 1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almost 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same as 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SNR.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these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cases,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theoretical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capacity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simplified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588" y="3766566"/>
            <a:ext cx="8358505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example,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calculate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theoretical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capacity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of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previous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90088" y="2684779"/>
            <a:ext cx="2338070" cy="756920"/>
            <a:chOff x="2990088" y="2684779"/>
            <a:chExt cx="2338070" cy="7569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0" y="2743199"/>
              <a:ext cx="2221992" cy="6400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90088" y="2684779"/>
              <a:ext cx="2338070" cy="756920"/>
            </a:xfrm>
            <a:custGeom>
              <a:avLst/>
              <a:gdLst/>
              <a:ahLst/>
              <a:cxnLst/>
              <a:rect l="l" t="t" r="r" b="b"/>
              <a:pathLst>
                <a:path w="2338070" h="756920">
                  <a:moveTo>
                    <a:pt x="2291461" y="46990"/>
                  </a:moveTo>
                  <a:lnTo>
                    <a:pt x="2279904" y="46990"/>
                  </a:lnTo>
                  <a:lnTo>
                    <a:pt x="2279904" y="58420"/>
                  </a:lnTo>
                  <a:lnTo>
                    <a:pt x="2279904" y="698500"/>
                  </a:lnTo>
                  <a:lnTo>
                    <a:pt x="57912" y="698500"/>
                  </a:lnTo>
                  <a:lnTo>
                    <a:pt x="57912" y="58420"/>
                  </a:lnTo>
                  <a:lnTo>
                    <a:pt x="2279904" y="58420"/>
                  </a:lnTo>
                  <a:lnTo>
                    <a:pt x="2279904" y="46990"/>
                  </a:lnTo>
                  <a:lnTo>
                    <a:pt x="46355" y="46990"/>
                  </a:lnTo>
                  <a:lnTo>
                    <a:pt x="46355" y="58420"/>
                  </a:lnTo>
                  <a:lnTo>
                    <a:pt x="46355" y="698500"/>
                  </a:lnTo>
                  <a:lnTo>
                    <a:pt x="46355" y="709930"/>
                  </a:lnTo>
                  <a:lnTo>
                    <a:pt x="2291461" y="709930"/>
                  </a:lnTo>
                  <a:lnTo>
                    <a:pt x="2291461" y="698500"/>
                  </a:lnTo>
                  <a:lnTo>
                    <a:pt x="2291461" y="58420"/>
                  </a:lnTo>
                  <a:lnTo>
                    <a:pt x="2291461" y="46990"/>
                  </a:lnTo>
                  <a:close/>
                </a:path>
                <a:path w="2338070" h="756920">
                  <a:moveTo>
                    <a:pt x="2337816" y="0"/>
                  </a:moveTo>
                  <a:lnTo>
                    <a:pt x="2303018" y="0"/>
                  </a:lnTo>
                  <a:lnTo>
                    <a:pt x="2303018" y="35560"/>
                  </a:lnTo>
                  <a:lnTo>
                    <a:pt x="2303018" y="721360"/>
                  </a:lnTo>
                  <a:lnTo>
                    <a:pt x="34798" y="721360"/>
                  </a:lnTo>
                  <a:lnTo>
                    <a:pt x="34798" y="35560"/>
                  </a:lnTo>
                  <a:lnTo>
                    <a:pt x="2303018" y="35560"/>
                  </a:lnTo>
                  <a:lnTo>
                    <a:pt x="2303018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721360"/>
                  </a:lnTo>
                  <a:lnTo>
                    <a:pt x="0" y="756920"/>
                  </a:lnTo>
                  <a:lnTo>
                    <a:pt x="2337816" y="756920"/>
                  </a:lnTo>
                  <a:lnTo>
                    <a:pt x="2337816" y="721614"/>
                  </a:lnTo>
                  <a:lnTo>
                    <a:pt x="2337816" y="721360"/>
                  </a:lnTo>
                  <a:lnTo>
                    <a:pt x="2337816" y="35560"/>
                  </a:lnTo>
                  <a:lnTo>
                    <a:pt x="2337816" y="35306"/>
                  </a:lnTo>
                  <a:lnTo>
                    <a:pt x="2337816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228088" y="4742179"/>
            <a:ext cx="3420110" cy="655320"/>
            <a:chOff x="2228088" y="4742179"/>
            <a:chExt cx="3420110" cy="6553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0" y="4800599"/>
              <a:ext cx="3304032" cy="53949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28088" y="4742179"/>
              <a:ext cx="3420110" cy="655320"/>
            </a:xfrm>
            <a:custGeom>
              <a:avLst/>
              <a:gdLst/>
              <a:ahLst/>
              <a:cxnLst/>
              <a:rect l="l" t="t" r="r" b="b"/>
              <a:pathLst>
                <a:path w="3420110" h="655320">
                  <a:moveTo>
                    <a:pt x="3373501" y="46990"/>
                  </a:moveTo>
                  <a:lnTo>
                    <a:pt x="46355" y="46990"/>
                  </a:lnTo>
                  <a:lnTo>
                    <a:pt x="46355" y="58420"/>
                  </a:lnTo>
                  <a:lnTo>
                    <a:pt x="46355" y="598170"/>
                  </a:lnTo>
                  <a:lnTo>
                    <a:pt x="46355" y="609600"/>
                  </a:lnTo>
                  <a:lnTo>
                    <a:pt x="3373501" y="609600"/>
                  </a:lnTo>
                  <a:lnTo>
                    <a:pt x="3373501" y="598170"/>
                  </a:lnTo>
                  <a:lnTo>
                    <a:pt x="57912" y="598170"/>
                  </a:lnTo>
                  <a:lnTo>
                    <a:pt x="57912" y="58420"/>
                  </a:lnTo>
                  <a:lnTo>
                    <a:pt x="3361944" y="58420"/>
                  </a:lnTo>
                  <a:lnTo>
                    <a:pt x="3361944" y="597916"/>
                  </a:lnTo>
                  <a:lnTo>
                    <a:pt x="3373501" y="597916"/>
                  </a:lnTo>
                  <a:lnTo>
                    <a:pt x="3373501" y="58420"/>
                  </a:lnTo>
                  <a:lnTo>
                    <a:pt x="3373501" y="46990"/>
                  </a:lnTo>
                  <a:close/>
                </a:path>
                <a:path w="3420110" h="655320">
                  <a:moveTo>
                    <a:pt x="3419856" y="0"/>
                  </a:moveTo>
                  <a:lnTo>
                    <a:pt x="3385058" y="0"/>
                  </a:lnTo>
                  <a:lnTo>
                    <a:pt x="3385058" y="35560"/>
                  </a:lnTo>
                  <a:lnTo>
                    <a:pt x="3385058" y="621030"/>
                  </a:lnTo>
                  <a:lnTo>
                    <a:pt x="34798" y="621030"/>
                  </a:lnTo>
                  <a:lnTo>
                    <a:pt x="34798" y="35560"/>
                  </a:lnTo>
                  <a:lnTo>
                    <a:pt x="3385058" y="35560"/>
                  </a:lnTo>
                  <a:lnTo>
                    <a:pt x="3385058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621030"/>
                  </a:lnTo>
                  <a:lnTo>
                    <a:pt x="0" y="655320"/>
                  </a:lnTo>
                  <a:lnTo>
                    <a:pt x="3419856" y="655320"/>
                  </a:lnTo>
                  <a:lnTo>
                    <a:pt x="3419856" y="621030"/>
                  </a:lnTo>
                  <a:lnTo>
                    <a:pt x="3419856" y="35560"/>
                  </a:lnTo>
                  <a:lnTo>
                    <a:pt x="3419856" y="35306"/>
                  </a:lnTo>
                  <a:lnTo>
                    <a:pt x="3419856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5337810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75" dirty="0"/>
              <a:t>Us</a:t>
            </a:r>
            <a:r>
              <a:rPr spc="-65" dirty="0"/>
              <a:t>i</a:t>
            </a:r>
            <a:r>
              <a:rPr spc="-95" dirty="0"/>
              <a:t>n</a:t>
            </a:r>
            <a:r>
              <a:rPr dirty="0"/>
              <a:t>g</a:t>
            </a:r>
            <a:r>
              <a:rPr spc="-229" dirty="0"/>
              <a:t> </a:t>
            </a:r>
            <a:r>
              <a:rPr spc="-85" dirty="0"/>
              <a:t>Bo</a:t>
            </a:r>
            <a:r>
              <a:rPr spc="-75" dirty="0"/>
              <a:t>t</a:t>
            </a:r>
            <a:r>
              <a:rPr dirty="0"/>
              <a:t>h</a:t>
            </a:r>
            <a:r>
              <a:rPr spc="-235" dirty="0"/>
              <a:t> </a:t>
            </a:r>
            <a:r>
              <a:rPr spc="-55" dirty="0"/>
              <a:t>L</a:t>
            </a:r>
            <a:r>
              <a:rPr spc="-45" dirty="0"/>
              <a:t>i</a:t>
            </a:r>
            <a:r>
              <a:rPr spc="-120" dirty="0"/>
              <a:t>m</a:t>
            </a:r>
            <a:r>
              <a:rPr spc="-95" dirty="0"/>
              <a:t>i</a:t>
            </a:r>
            <a:r>
              <a:rPr spc="-75" dirty="0"/>
              <a:t>t</a:t>
            </a:r>
            <a:r>
              <a:rPr dirty="0"/>
              <a:t>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165" y="1188323"/>
            <a:ext cx="8930005" cy="35718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869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practice,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methods</a:t>
            </a:r>
            <a:r>
              <a:rPr sz="26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limits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endParaRPr sz="2600">
              <a:latin typeface="Calibri"/>
              <a:cs typeface="Calibri"/>
            </a:endParaRPr>
          </a:p>
          <a:p>
            <a:pPr marL="189230" marR="5080" indent="-177165">
              <a:lnSpc>
                <a:spcPct val="80000"/>
              </a:lnSpc>
              <a:spcBef>
                <a:spcPts val="139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1:</a:t>
            </a:r>
            <a:r>
              <a:rPr sz="2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6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1-MHz</a:t>
            </a:r>
            <a:r>
              <a:rPr sz="26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bandwidth.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SNR </a:t>
            </a:r>
            <a:r>
              <a:rPr sz="2600" spc="-5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6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r>
              <a:rPr sz="2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63.</a:t>
            </a:r>
            <a:r>
              <a:rPr sz="2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appropriate</a:t>
            </a:r>
            <a:r>
              <a:rPr sz="26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level?</a:t>
            </a:r>
            <a:endParaRPr sz="2600">
              <a:latin typeface="Calibri"/>
              <a:cs typeface="Calibri"/>
            </a:endParaRPr>
          </a:p>
          <a:p>
            <a:pPr marL="421005" lvl="1" indent="-183515">
              <a:lnSpc>
                <a:spcPts val="2535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Shannon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formula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find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upper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limit.</a:t>
            </a: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1CACE3"/>
              </a:buClr>
              <a:buFont typeface="Calibri"/>
              <a:buChar char="◦"/>
            </a:pPr>
            <a:endParaRPr sz="2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lr>
                <a:srgbClr val="1CACE3"/>
              </a:buClr>
              <a:buFont typeface="Calibri"/>
              <a:buChar char="◦"/>
            </a:pPr>
            <a:endParaRPr sz="2400">
              <a:latin typeface="Calibri"/>
              <a:cs typeface="Calibri"/>
            </a:endParaRPr>
          </a:p>
          <a:p>
            <a:pPr marL="640715" lvl="2" indent="-183515">
              <a:lnSpc>
                <a:spcPct val="100000"/>
              </a:lnSpc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Shannon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formula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gives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us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6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Mbps,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upper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limit</a:t>
            </a:r>
            <a:endParaRPr sz="1700">
              <a:latin typeface="Calibri"/>
              <a:cs typeface="Calibri"/>
            </a:endParaRPr>
          </a:p>
          <a:p>
            <a:pPr marL="817244" lvl="3" indent="-183515">
              <a:lnSpc>
                <a:spcPct val="100000"/>
              </a:lnSpc>
              <a:spcBef>
                <a:spcPts val="190"/>
              </a:spcBef>
              <a:buClr>
                <a:srgbClr val="1CACE3"/>
              </a:buClr>
              <a:buChar char="◦"/>
              <a:tabLst>
                <a:tab pos="817880" algn="l"/>
              </a:tabLst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better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choose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something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lower,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Mbps,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example.</a:t>
            </a:r>
            <a:endParaRPr sz="17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5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U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Nyquist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formula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7887" y="3294379"/>
            <a:ext cx="7486015" cy="558800"/>
            <a:chOff x="627887" y="3294379"/>
            <a:chExt cx="7486015" cy="5588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3352812"/>
              <a:ext cx="7352051" cy="4419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7888" y="3294379"/>
              <a:ext cx="7486015" cy="558800"/>
            </a:xfrm>
            <a:custGeom>
              <a:avLst/>
              <a:gdLst/>
              <a:ahLst/>
              <a:cxnLst/>
              <a:rect l="l" t="t" r="r" b="b"/>
              <a:pathLst>
                <a:path w="7486015" h="558800">
                  <a:moveTo>
                    <a:pt x="7439533" y="46990"/>
                  </a:moveTo>
                  <a:lnTo>
                    <a:pt x="7427976" y="46990"/>
                  </a:lnTo>
                  <a:lnTo>
                    <a:pt x="7427976" y="58420"/>
                  </a:lnTo>
                  <a:lnTo>
                    <a:pt x="7427976" y="500380"/>
                  </a:lnTo>
                  <a:lnTo>
                    <a:pt x="57912" y="500380"/>
                  </a:lnTo>
                  <a:lnTo>
                    <a:pt x="57912" y="58420"/>
                  </a:lnTo>
                  <a:lnTo>
                    <a:pt x="7427976" y="58420"/>
                  </a:lnTo>
                  <a:lnTo>
                    <a:pt x="7427976" y="46990"/>
                  </a:lnTo>
                  <a:lnTo>
                    <a:pt x="46329" y="46990"/>
                  </a:lnTo>
                  <a:lnTo>
                    <a:pt x="46329" y="58420"/>
                  </a:lnTo>
                  <a:lnTo>
                    <a:pt x="46329" y="500380"/>
                  </a:lnTo>
                  <a:lnTo>
                    <a:pt x="46329" y="511810"/>
                  </a:lnTo>
                  <a:lnTo>
                    <a:pt x="7439533" y="511810"/>
                  </a:lnTo>
                  <a:lnTo>
                    <a:pt x="7439533" y="500380"/>
                  </a:lnTo>
                  <a:lnTo>
                    <a:pt x="7439533" y="58420"/>
                  </a:lnTo>
                  <a:lnTo>
                    <a:pt x="7439533" y="46990"/>
                  </a:lnTo>
                  <a:close/>
                </a:path>
                <a:path w="7486015" h="558800">
                  <a:moveTo>
                    <a:pt x="7485888" y="0"/>
                  </a:moveTo>
                  <a:lnTo>
                    <a:pt x="7451090" y="0"/>
                  </a:lnTo>
                  <a:lnTo>
                    <a:pt x="7451090" y="35560"/>
                  </a:lnTo>
                  <a:lnTo>
                    <a:pt x="7451090" y="523240"/>
                  </a:lnTo>
                  <a:lnTo>
                    <a:pt x="34747" y="523240"/>
                  </a:lnTo>
                  <a:lnTo>
                    <a:pt x="34747" y="35560"/>
                  </a:lnTo>
                  <a:lnTo>
                    <a:pt x="7451090" y="35560"/>
                  </a:lnTo>
                  <a:lnTo>
                    <a:pt x="7451090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523240"/>
                  </a:lnTo>
                  <a:lnTo>
                    <a:pt x="0" y="558800"/>
                  </a:lnTo>
                  <a:lnTo>
                    <a:pt x="7485888" y="558800"/>
                  </a:lnTo>
                  <a:lnTo>
                    <a:pt x="7485888" y="523494"/>
                  </a:lnTo>
                  <a:lnTo>
                    <a:pt x="7485888" y="523240"/>
                  </a:lnTo>
                  <a:lnTo>
                    <a:pt x="7485888" y="35560"/>
                  </a:lnTo>
                  <a:lnTo>
                    <a:pt x="7485888" y="35306"/>
                  </a:lnTo>
                  <a:lnTo>
                    <a:pt x="7485888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37488" y="4818379"/>
            <a:ext cx="5148580" cy="467359"/>
            <a:chOff x="1237488" y="4818379"/>
            <a:chExt cx="5148580" cy="46735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5399" y="4876806"/>
              <a:ext cx="5005500" cy="3505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37488" y="4818379"/>
              <a:ext cx="5148580" cy="467359"/>
            </a:xfrm>
            <a:custGeom>
              <a:avLst/>
              <a:gdLst/>
              <a:ahLst/>
              <a:cxnLst/>
              <a:rect l="l" t="t" r="r" b="b"/>
              <a:pathLst>
                <a:path w="5148580" h="467360">
                  <a:moveTo>
                    <a:pt x="5101717" y="46990"/>
                  </a:moveTo>
                  <a:lnTo>
                    <a:pt x="5090160" y="46990"/>
                  </a:lnTo>
                  <a:lnTo>
                    <a:pt x="5090160" y="58420"/>
                  </a:lnTo>
                  <a:lnTo>
                    <a:pt x="5090160" y="408940"/>
                  </a:lnTo>
                  <a:lnTo>
                    <a:pt x="57912" y="408940"/>
                  </a:lnTo>
                  <a:lnTo>
                    <a:pt x="57912" y="58420"/>
                  </a:lnTo>
                  <a:lnTo>
                    <a:pt x="5090160" y="58420"/>
                  </a:lnTo>
                  <a:lnTo>
                    <a:pt x="5090160" y="46990"/>
                  </a:lnTo>
                  <a:lnTo>
                    <a:pt x="46355" y="46990"/>
                  </a:lnTo>
                  <a:lnTo>
                    <a:pt x="46355" y="58420"/>
                  </a:lnTo>
                  <a:lnTo>
                    <a:pt x="46355" y="408940"/>
                  </a:lnTo>
                  <a:lnTo>
                    <a:pt x="46355" y="420370"/>
                  </a:lnTo>
                  <a:lnTo>
                    <a:pt x="5101717" y="420370"/>
                  </a:lnTo>
                  <a:lnTo>
                    <a:pt x="5101717" y="408940"/>
                  </a:lnTo>
                  <a:lnTo>
                    <a:pt x="5101717" y="58420"/>
                  </a:lnTo>
                  <a:lnTo>
                    <a:pt x="5101717" y="46990"/>
                  </a:lnTo>
                  <a:close/>
                </a:path>
                <a:path w="5148580" h="467360">
                  <a:moveTo>
                    <a:pt x="5148072" y="0"/>
                  </a:moveTo>
                  <a:lnTo>
                    <a:pt x="5113274" y="0"/>
                  </a:lnTo>
                  <a:lnTo>
                    <a:pt x="5113274" y="35560"/>
                  </a:lnTo>
                  <a:lnTo>
                    <a:pt x="5113274" y="431800"/>
                  </a:lnTo>
                  <a:lnTo>
                    <a:pt x="34798" y="431800"/>
                  </a:lnTo>
                  <a:lnTo>
                    <a:pt x="34798" y="35560"/>
                  </a:lnTo>
                  <a:lnTo>
                    <a:pt x="5113274" y="35560"/>
                  </a:lnTo>
                  <a:lnTo>
                    <a:pt x="5113274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431800"/>
                  </a:lnTo>
                  <a:lnTo>
                    <a:pt x="0" y="467360"/>
                  </a:lnTo>
                  <a:lnTo>
                    <a:pt x="5148072" y="467360"/>
                  </a:lnTo>
                  <a:lnTo>
                    <a:pt x="5148072" y="432054"/>
                  </a:lnTo>
                  <a:lnTo>
                    <a:pt x="5148072" y="431800"/>
                  </a:lnTo>
                  <a:lnTo>
                    <a:pt x="5148072" y="35560"/>
                  </a:lnTo>
                  <a:lnTo>
                    <a:pt x="5148072" y="35306"/>
                  </a:lnTo>
                  <a:lnTo>
                    <a:pt x="5148072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8408" y="5408663"/>
            <a:ext cx="8263897" cy="81765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04800" y="5465064"/>
            <a:ext cx="8153400" cy="7073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b="1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Shannon</a:t>
            </a:r>
            <a:r>
              <a:rPr sz="20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capacity</a:t>
            </a:r>
            <a:r>
              <a:rPr sz="2000" b="1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gives</a:t>
            </a:r>
            <a:r>
              <a:rPr sz="2000" b="1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upper</a:t>
            </a:r>
            <a:r>
              <a:rPr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limit;</a:t>
            </a:r>
            <a:r>
              <a:rPr sz="2000" b="1" i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FF0000"/>
                </a:solidFill>
                <a:latin typeface="Calibri"/>
                <a:cs typeface="Calibri"/>
              </a:rPr>
              <a:t>Nyquist</a:t>
            </a:r>
            <a:r>
              <a:rPr sz="2000" b="1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FF0000"/>
                </a:solidFill>
                <a:latin typeface="Calibri"/>
                <a:cs typeface="Calibri"/>
              </a:rPr>
              <a:t>formula</a:t>
            </a:r>
            <a:r>
              <a:rPr sz="2000" b="1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15" dirty="0">
                <a:solidFill>
                  <a:srgbClr val="FF0000"/>
                </a:solidFill>
                <a:latin typeface="Calibri"/>
                <a:cs typeface="Calibri"/>
              </a:rPr>
              <a:t>tells</a:t>
            </a:r>
            <a:r>
              <a:rPr sz="2000" b="1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us</a:t>
            </a:r>
            <a:endParaRPr sz="20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2000" b="1" i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r>
              <a:rPr sz="2000" b="1" i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signal</a:t>
            </a:r>
            <a:r>
              <a:rPr sz="2000" b="1" i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levels</a:t>
            </a:r>
            <a:r>
              <a:rPr sz="2000" b="1" i="1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2000" b="1" i="1" spc="-5" dirty="0">
                <a:solidFill>
                  <a:srgbClr val="FF0000"/>
                </a:solidFill>
                <a:latin typeface="Calibri"/>
                <a:cs typeface="Calibri"/>
              </a:rPr>
              <a:t> need.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7669530" cy="15064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2671" y="1222247"/>
            <a:ext cx="9101455" cy="4225290"/>
            <a:chOff x="42671" y="1222247"/>
            <a:chExt cx="9101455" cy="42252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" y="1249679"/>
              <a:ext cx="570738" cy="7444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7263" y="1234439"/>
              <a:ext cx="6483858" cy="7932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7919" y="1222247"/>
              <a:ext cx="823722" cy="7932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47688" y="1234439"/>
              <a:ext cx="2079498" cy="7932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" y="1810511"/>
              <a:ext cx="570738" cy="74447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263" y="1795271"/>
              <a:ext cx="2414778" cy="7932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8839" y="1783079"/>
              <a:ext cx="823722" cy="79324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8607" y="1795271"/>
              <a:ext cx="4112514" cy="79324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" y="2246375"/>
              <a:ext cx="518922" cy="68961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9391" y="2252472"/>
              <a:ext cx="8674607" cy="6804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391" y="2581655"/>
              <a:ext cx="3582162" cy="6804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" y="2980943"/>
              <a:ext cx="518922" cy="6896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9391" y="2987040"/>
              <a:ext cx="4758690" cy="68046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" y="3511296"/>
              <a:ext cx="570738" cy="7444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07263" y="3496055"/>
              <a:ext cx="4575810" cy="79324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" y="3947159"/>
              <a:ext cx="518922" cy="689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9391" y="3953255"/>
              <a:ext cx="1887474" cy="6804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" y="4352543"/>
              <a:ext cx="518922" cy="68960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9391" y="4358640"/>
              <a:ext cx="1646682" cy="68046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3463" y="4757927"/>
              <a:ext cx="518922" cy="68961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9391" y="4764024"/>
              <a:ext cx="1174241" cy="68046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240588" y="1182483"/>
            <a:ext cx="8703310" cy="404241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Signals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travel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media</a:t>
            </a:r>
            <a:r>
              <a:rPr sz="280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perfect</a:t>
            </a:r>
            <a:endParaRPr sz="28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05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Imperfection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causes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impairment</a:t>
            </a:r>
            <a:endParaRPr sz="2800">
              <a:latin typeface="Calibri"/>
              <a:cs typeface="Calibri"/>
            </a:endParaRPr>
          </a:p>
          <a:p>
            <a:pPr marL="421005" marR="5080" lvl="1" indent="-182880">
              <a:lnSpc>
                <a:spcPts val="2590"/>
              </a:lnSpc>
              <a:spcBef>
                <a:spcPts val="47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beginning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medium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signal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medium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received</a:t>
            </a:r>
            <a:endParaRPr sz="24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causes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impairment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10" dirty="0">
                <a:latin typeface="Calibri"/>
                <a:cs typeface="Calibri"/>
              </a:rPr>
              <a:t>Attenuation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latin typeface="Calibri"/>
                <a:cs typeface="Calibri"/>
              </a:rPr>
              <a:t>Distortion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latin typeface="Calibri"/>
                <a:cs typeface="Calibri"/>
              </a:rPr>
              <a:t>Noise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19400" y="4419600"/>
            <a:ext cx="5788152" cy="1828800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6587490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90" dirty="0"/>
              <a:t>N</a:t>
            </a:r>
            <a:r>
              <a:rPr spc="-105" dirty="0"/>
              <a:t>e</a:t>
            </a:r>
            <a:r>
              <a:rPr spc="-75" dirty="0"/>
              <a:t>t</a:t>
            </a:r>
            <a:r>
              <a:rPr spc="-200" dirty="0"/>
              <a:t>w</a:t>
            </a:r>
            <a:r>
              <a:rPr spc="-110" dirty="0"/>
              <a:t>o</a:t>
            </a:r>
            <a:r>
              <a:rPr spc="-85" dirty="0"/>
              <a:t>r</a:t>
            </a:r>
            <a:r>
              <a:rPr dirty="0"/>
              <a:t>k</a:t>
            </a:r>
            <a:r>
              <a:rPr spc="-225" dirty="0"/>
              <a:t> </a:t>
            </a:r>
            <a:r>
              <a:rPr spc="-200" dirty="0"/>
              <a:t>P</a:t>
            </a:r>
            <a:r>
              <a:rPr spc="-80" dirty="0"/>
              <a:t>e</a:t>
            </a:r>
            <a:r>
              <a:rPr spc="-85" dirty="0"/>
              <a:t>r</a:t>
            </a:r>
            <a:r>
              <a:rPr spc="-200" dirty="0"/>
              <a:t>f</a:t>
            </a:r>
            <a:r>
              <a:rPr spc="-110" dirty="0"/>
              <a:t>o</a:t>
            </a:r>
            <a:r>
              <a:rPr spc="-85" dirty="0"/>
              <a:t>r</a:t>
            </a:r>
            <a:r>
              <a:rPr spc="-145" dirty="0"/>
              <a:t>m</a:t>
            </a:r>
            <a:r>
              <a:rPr spc="-100" dirty="0"/>
              <a:t>a</a:t>
            </a:r>
            <a:r>
              <a:rPr spc="-95" dirty="0"/>
              <a:t>n</a:t>
            </a:r>
            <a:r>
              <a:rPr spc="-90" dirty="0"/>
              <a:t>c</a:t>
            </a:r>
            <a:r>
              <a:rPr dirty="0"/>
              <a:t>e	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2671" y="1234439"/>
            <a:ext cx="8361680" cy="1738630"/>
            <a:chOff x="42671" y="1234439"/>
            <a:chExt cx="8361680" cy="17386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392" y="1234439"/>
              <a:ext cx="2344673" cy="7932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92112" y="1234439"/>
              <a:ext cx="1411986" cy="7932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7263" y="1615439"/>
              <a:ext cx="1680210" cy="7932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" y="2194559"/>
              <a:ext cx="570738" cy="7444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263" y="2179319"/>
              <a:ext cx="4161282" cy="79324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40588" y="1314957"/>
            <a:ext cx="7847330" cy="38887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89230" marR="5080" indent="-177165">
              <a:lnSpc>
                <a:spcPts val="3000"/>
              </a:lnSpc>
              <a:spcBef>
                <a:spcPts val="50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important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issue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networking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performance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sz="2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parameters: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endParaRPr sz="24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Analog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Hertz</a:t>
            </a:r>
            <a:endParaRPr sz="18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Digital</a:t>
            </a:r>
            <a:r>
              <a:rPr sz="1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(bps)</a:t>
            </a:r>
            <a:endParaRPr sz="1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29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Throughput</a:t>
            </a:r>
            <a:endParaRPr sz="24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Actual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endParaRPr sz="1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29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Latency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(delay)</a:t>
            </a:r>
            <a:endParaRPr sz="24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entire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message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completely</a:t>
            </a:r>
            <a:r>
              <a:rPr sz="1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arrive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destination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3621786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85" dirty="0"/>
              <a:t>Bandwidth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0588" y="1189542"/>
            <a:ext cx="8696325" cy="458914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1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contexts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measuring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values:</a:t>
            </a:r>
            <a:endParaRPr sz="2400">
              <a:latin typeface="Calibri"/>
              <a:cs typeface="Calibri"/>
            </a:endParaRPr>
          </a:p>
          <a:p>
            <a:pPr marL="189230" indent="-177165">
              <a:lnSpc>
                <a:spcPts val="2855"/>
              </a:lnSpc>
              <a:spcBef>
                <a:spcPts val="819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hertz</a:t>
            </a:r>
            <a:endParaRPr sz="2400">
              <a:latin typeface="Calibri"/>
              <a:cs typeface="Calibri"/>
            </a:endParaRPr>
          </a:p>
          <a:p>
            <a:pPr marL="421005" marR="5080" lvl="1" indent="-182880">
              <a:lnSpc>
                <a:spcPts val="1920"/>
              </a:lnSpc>
              <a:spcBef>
                <a:spcPts val="434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frequencies</a:t>
            </a:r>
            <a:r>
              <a:rPr sz="2000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contained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composite</a:t>
            </a:r>
            <a:r>
              <a:rPr sz="20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frequencies </a:t>
            </a:r>
            <a:r>
              <a:rPr sz="2000" spc="-43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pass</a:t>
            </a:r>
            <a:endParaRPr sz="20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280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Ex.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 bandwidth</a:t>
            </a:r>
            <a:r>
              <a:rPr sz="15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5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subscriber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telephone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kHz</a:t>
            </a:r>
            <a:endParaRPr sz="1500">
              <a:latin typeface="Calibri"/>
              <a:cs typeface="Calibri"/>
            </a:endParaRPr>
          </a:p>
          <a:p>
            <a:pPr marL="189230" indent="-177165">
              <a:lnSpc>
                <a:spcPts val="2840"/>
              </a:lnSpc>
              <a:spcBef>
                <a:spcPts val="994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36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of bits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0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channel,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link,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even</a:t>
            </a:r>
            <a:r>
              <a:rPr sz="20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20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transmit</a:t>
            </a:r>
            <a:endParaRPr sz="2000">
              <a:latin typeface="Calibri"/>
              <a:cs typeface="Calibri"/>
            </a:endParaRPr>
          </a:p>
          <a:p>
            <a:pPr marL="640715" marR="401955" lvl="2" indent="-183515">
              <a:lnSpc>
                <a:spcPct val="80000"/>
              </a:lnSpc>
              <a:spcBef>
                <a:spcPts val="625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Ex.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bandwidth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Fast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Ethernet network (or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links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in this network) is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maximum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100 Mbps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1500" spc="-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15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that this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5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5" dirty="0">
                <a:solidFill>
                  <a:srgbClr val="404040"/>
                </a:solidFill>
                <a:latin typeface="Calibri"/>
                <a:cs typeface="Calibri"/>
              </a:rPr>
              <a:t>Mbps.</a:t>
            </a:r>
            <a:endParaRPr sz="15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1CACE3"/>
              </a:buClr>
              <a:buFont typeface="Calibri"/>
              <a:buChar char="◦"/>
            </a:pPr>
            <a:endParaRPr sz="1250">
              <a:latin typeface="Calibri"/>
              <a:cs typeface="Calibri"/>
            </a:endParaRPr>
          </a:p>
          <a:p>
            <a:pPr marL="189230" marR="217170" indent="-177165">
              <a:lnSpc>
                <a:spcPct val="80000"/>
              </a:lnSpc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hertz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 bits </a:t>
            </a:r>
            <a:r>
              <a:rPr sz="2400" spc="-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105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hertz</a:t>
            </a:r>
            <a:r>
              <a:rPr sz="20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increase</a:t>
            </a:r>
            <a:r>
              <a:rPr sz="2000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in bits</a:t>
            </a:r>
            <a:r>
              <a:rPr sz="20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endParaRPr sz="2000">
              <a:latin typeface="Calibri"/>
              <a:cs typeface="Calibri"/>
            </a:endParaRPr>
          </a:p>
          <a:p>
            <a:pPr marL="421005">
              <a:lnSpc>
                <a:spcPts val="2160"/>
              </a:lnSpc>
            </a:pP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endParaRPr sz="20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260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depends</a:t>
            </a:r>
            <a:r>
              <a:rPr sz="15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whether</a:t>
            </a:r>
            <a:r>
              <a:rPr sz="15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5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15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baseband</a:t>
            </a:r>
            <a:r>
              <a:rPr sz="15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15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15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1500" spc="-5" dirty="0">
                <a:solidFill>
                  <a:srgbClr val="404040"/>
                </a:solidFill>
                <a:latin typeface="Calibri"/>
                <a:cs typeface="Calibri"/>
              </a:rPr>
              <a:t>modulation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60"/>
            <a:ext cx="6718934" cy="1506855"/>
            <a:chOff x="0" y="60960"/>
            <a:chExt cx="6718934" cy="150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960"/>
              <a:ext cx="3755898" cy="1506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8167" y="60960"/>
              <a:ext cx="1219961" cy="1506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3655" y="60960"/>
              <a:ext cx="3374898" cy="15064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85" dirty="0"/>
              <a:t>B</a:t>
            </a:r>
            <a:r>
              <a:rPr spc="-70" dirty="0"/>
              <a:t>a</a:t>
            </a:r>
            <a:r>
              <a:rPr spc="-95" dirty="0"/>
              <a:t>nd</a:t>
            </a:r>
            <a:r>
              <a:rPr spc="-130" dirty="0"/>
              <a:t>w</a:t>
            </a:r>
            <a:r>
              <a:rPr spc="-65" dirty="0"/>
              <a:t>i</a:t>
            </a:r>
            <a:r>
              <a:rPr spc="-95" dirty="0"/>
              <a:t>d</a:t>
            </a:r>
            <a:r>
              <a:rPr spc="-100" dirty="0"/>
              <a:t>t</a:t>
            </a:r>
            <a:r>
              <a:rPr dirty="0"/>
              <a:t>h</a:t>
            </a:r>
            <a:r>
              <a:rPr spc="-260" dirty="0"/>
              <a:t> </a:t>
            </a:r>
            <a:r>
              <a:rPr dirty="0"/>
              <a:t>–</a:t>
            </a:r>
            <a:r>
              <a:rPr spc="-170" dirty="0"/>
              <a:t> </a:t>
            </a:r>
            <a:r>
              <a:rPr spc="-155" dirty="0"/>
              <a:t>e</a:t>
            </a:r>
            <a:r>
              <a:rPr spc="-180" dirty="0"/>
              <a:t>x</a:t>
            </a:r>
            <a:r>
              <a:rPr spc="-100" dirty="0"/>
              <a:t>a</a:t>
            </a:r>
            <a:r>
              <a:rPr spc="-120" dirty="0"/>
              <a:t>mp</a:t>
            </a:r>
            <a:r>
              <a:rPr spc="-65" dirty="0"/>
              <a:t>l</a:t>
            </a:r>
            <a:r>
              <a:rPr spc="-105" dirty="0"/>
              <a:t>e</a:t>
            </a:r>
            <a:r>
              <a:rPr dirty="0"/>
              <a:t>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0588" y="1311910"/>
            <a:ext cx="8755380" cy="350012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 algn="just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bandwidth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subscriber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line is 4 kHz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voice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800">
              <a:latin typeface="Calibri"/>
              <a:cs typeface="Calibri"/>
            </a:endParaRPr>
          </a:p>
          <a:p>
            <a:pPr marL="189230" marR="6985" indent="-177165" algn="just">
              <a:lnSpc>
                <a:spcPts val="3030"/>
              </a:lnSpc>
              <a:spcBef>
                <a:spcPts val="142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bandwidth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this line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transmission can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up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56,000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bps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using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sophisticated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modem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change 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digital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analog.</a:t>
            </a:r>
            <a:endParaRPr sz="2800">
              <a:latin typeface="Calibri"/>
              <a:cs typeface="Calibri"/>
            </a:endParaRPr>
          </a:p>
          <a:p>
            <a:pPr marL="189230" marR="6350" indent="-177165" algn="just">
              <a:lnSpc>
                <a:spcPct val="90000"/>
              </a:lnSpc>
              <a:spcBef>
                <a:spcPts val="134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telephone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company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improves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quality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line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increases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bandwidth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kHz,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6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send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112,000</a:t>
            </a:r>
            <a:r>
              <a:rPr sz="28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bps.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3877818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100" dirty="0"/>
              <a:t>Throughput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0588" y="1256487"/>
            <a:ext cx="8522970" cy="414020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89230" marR="685800" indent="-177165">
              <a:lnSpc>
                <a:spcPct val="70100"/>
              </a:lnSpc>
              <a:spcBef>
                <a:spcPts val="102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Measure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fast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actually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endParaRPr sz="2600">
              <a:latin typeface="Calibri"/>
              <a:cs typeface="Calibri"/>
            </a:endParaRPr>
          </a:p>
          <a:p>
            <a:pPr marL="189230" indent="-177165">
              <a:lnSpc>
                <a:spcPts val="2925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throughput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endParaRPr sz="2600">
              <a:latin typeface="Calibri"/>
              <a:cs typeface="Calibri"/>
            </a:endParaRPr>
          </a:p>
          <a:p>
            <a:pPr marL="421005" lvl="1" indent="-183515">
              <a:lnSpc>
                <a:spcPts val="205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2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bps,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 can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 only</a:t>
            </a:r>
            <a:r>
              <a:rPr sz="2200" i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bps</a:t>
            </a:r>
            <a:endParaRPr sz="2200">
              <a:latin typeface="Calibri"/>
              <a:cs typeface="Calibri"/>
            </a:endParaRPr>
          </a:p>
          <a:p>
            <a:pPr marL="421005">
              <a:lnSpc>
                <a:spcPts val="2150"/>
              </a:lnSpc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this link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B.</a:t>
            </a:r>
            <a:endParaRPr sz="2200">
              <a:latin typeface="Calibri"/>
              <a:cs typeface="Calibri"/>
            </a:endParaRPr>
          </a:p>
          <a:p>
            <a:pPr marL="421005" marR="290830" lvl="1" indent="-182880">
              <a:lnSpc>
                <a:spcPct val="70000"/>
              </a:lnSpc>
              <a:spcBef>
                <a:spcPts val="700"/>
              </a:spcBef>
              <a:buClr>
                <a:srgbClr val="1CACE3"/>
              </a:buClr>
              <a:buFont typeface="Calibri"/>
              <a:buChar char="◦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2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potential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measurement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link;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throughput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 an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actual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measurement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fast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send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200">
              <a:latin typeface="Calibri"/>
              <a:cs typeface="Calibri"/>
            </a:endParaRPr>
          </a:p>
          <a:p>
            <a:pPr marL="421005" lvl="1" indent="-183515">
              <a:lnSpc>
                <a:spcPts val="2055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may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link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bandwidth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Mbps,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421005">
              <a:lnSpc>
                <a:spcPts val="2245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devices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connected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handle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200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kbps</a:t>
            </a:r>
            <a:endParaRPr sz="2200">
              <a:latin typeface="Calibri"/>
              <a:cs typeface="Calibri"/>
            </a:endParaRPr>
          </a:p>
          <a:p>
            <a:pPr marL="640715" lvl="2" indent="-184150">
              <a:lnSpc>
                <a:spcPts val="1930"/>
              </a:lnSpc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17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more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200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kbps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link.</a:t>
            </a:r>
            <a:endParaRPr sz="1700">
              <a:latin typeface="Calibri"/>
              <a:cs typeface="Calibri"/>
            </a:endParaRPr>
          </a:p>
          <a:p>
            <a:pPr marL="421005" lvl="1" indent="-183515">
              <a:lnSpc>
                <a:spcPts val="214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Imagine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highway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designed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transmit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1000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cars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minute from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endParaRPr sz="2200">
              <a:latin typeface="Calibri"/>
              <a:cs typeface="Calibri"/>
            </a:endParaRPr>
          </a:p>
          <a:p>
            <a:pPr marL="421005">
              <a:lnSpc>
                <a:spcPts val="2150"/>
              </a:lnSpc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another.</a:t>
            </a:r>
            <a:endParaRPr sz="2200">
              <a:latin typeface="Calibri"/>
              <a:cs typeface="Calibri"/>
            </a:endParaRPr>
          </a:p>
          <a:p>
            <a:pPr marL="421005" lvl="1" indent="-183515">
              <a:lnSpc>
                <a:spcPts val="2545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congestion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road,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cars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minute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transmitted</a:t>
            </a:r>
            <a:endParaRPr sz="22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1000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cars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minute;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17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throughput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100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cars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minute.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60"/>
            <a:ext cx="6600190" cy="1506855"/>
            <a:chOff x="0" y="60960"/>
            <a:chExt cx="6600190" cy="150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960"/>
              <a:ext cx="4014978" cy="1506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7248" y="60960"/>
              <a:ext cx="1091946" cy="1506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1671" y="60960"/>
              <a:ext cx="3128010" cy="15064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70" dirty="0"/>
              <a:t>T</a:t>
            </a:r>
            <a:r>
              <a:rPr spc="-75" dirty="0"/>
              <a:t>h</a:t>
            </a:r>
            <a:r>
              <a:rPr spc="-185" dirty="0"/>
              <a:t>r</a:t>
            </a:r>
            <a:r>
              <a:rPr spc="-110" dirty="0"/>
              <a:t>o</a:t>
            </a:r>
            <a:r>
              <a:rPr spc="-120" dirty="0"/>
              <a:t>u</a:t>
            </a:r>
            <a:r>
              <a:rPr spc="-90" dirty="0"/>
              <a:t>g</a:t>
            </a:r>
            <a:r>
              <a:rPr spc="-120" dirty="0"/>
              <a:t>h</a:t>
            </a:r>
            <a:r>
              <a:rPr spc="-95" dirty="0"/>
              <a:t>p</a:t>
            </a:r>
            <a:r>
              <a:rPr spc="-120" dirty="0"/>
              <a:t>u</a:t>
            </a:r>
            <a:r>
              <a:rPr dirty="0"/>
              <a:t>t</a:t>
            </a:r>
            <a:r>
              <a:rPr spc="-210" dirty="0"/>
              <a:t> </a:t>
            </a:r>
            <a:r>
              <a:rPr dirty="0"/>
              <a:t>-</a:t>
            </a:r>
            <a:r>
              <a:rPr spc="-165" dirty="0"/>
              <a:t> </a:t>
            </a:r>
            <a:r>
              <a:rPr spc="-75" dirty="0"/>
              <a:t>E</a:t>
            </a:r>
            <a:r>
              <a:rPr spc="-180" dirty="0"/>
              <a:t>x</a:t>
            </a:r>
            <a:r>
              <a:rPr spc="-100" dirty="0"/>
              <a:t>a</a:t>
            </a:r>
            <a:r>
              <a:rPr spc="-120" dirty="0"/>
              <a:t>m</a:t>
            </a:r>
            <a:r>
              <a:rPr spc="-95" dirty="0"/>
              <a:t>pl</a:t>
            </a:r>
            <a:r>
              <a:rPr dirty="0"/>
              <a:t>e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0588" y="1311910"/>
            <a:ext cx="8616315" cy="16065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89230" marR="5080" indent="-177165">
              <a:lnSpc>
                <a:spcPct val="90000"/>
              </a:lnSpc>
              <a:spcBef>
                <a:spcPts val="44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network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10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Mbps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pass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average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12,000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frames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per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minute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frame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carrying an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average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10,000 bits.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throughput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network?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588" y="4150309"/>
            <a:ext cx="870966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9230" marR="5080" indent="-177165">
              <a:lnSpc>
                <a:spcPts val="3030"/>
              </a:lnSpc>
              <a:spcBef>
                <a:spcPts val="484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throughput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almost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one-fifth 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bandwidth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case.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70888" y="3294379"/>
            <a:ext cx="4895215" cy="737870"/>
            <a:chOff x="1770888" y="3294379"/>
            <a:chExt cx="4895215" cy="73787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28800" y="3352799"/>
              <a:ext cx="4779263" cy="6217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70888" y="3294379"/>
              <a:ext cx="4895215" cy="737870"/>
            </a:xfrm>
            <a:custGeom>
              <a:avLst/>
              <a:gdLst/>
              <a:ahLst/>
              <a:cxnLst/>
              <a:rect l="l" t="t" r="r" b="b"/>
              <a:pathLst>
                <a:path w="4895215" h="737870">
                  <a:moveTo>
                    <a:pt x="4848733" y="46990"/>
                  </a:moveTo>
                  <a:lnTo>
                    <a:pt x="46355" y="46990"/>
                  </a:lnTo>
                  <a:lnTo>
                    <a:pt x="46355" y="58420"/>
                  </a:lnTo>
                  <a:lnTo>
                    <a:pt x="46355" y="680720"/>
                  </a:lnTo>
                  <a:lnTo>
                    <a:pt x="46355" y="692150"/>
                  </a:lnTo>
                  <a:lnTo>
                    <a:pt x="4848733" y="692150"/>
                  </a:lnTo>
                  <a:lnTo>
                    <a:pt x="4848733" y="680720"/>
                  </a:lnTo>
                  <a:lnTo>
                    <a:pt x="57912" y="680720"/>
                  </a:lnTo>
                  <a:lnTo>
                    <a:pt x="57912" y="58420"/>
                  </a:lnTo>
                  <a:lnTo>
                    <a:pt x="4837176" y="58420"/>
                  </a:lnTo>
                  <a:lnTo>
                    <a:pt x="4837176" y="680212"/>
                  </a:lnTo>
                  <a:lnTo>
                    <a:pt x="4848733" y="680212"/>
                  </a:lnTo>
                  <a:lnTo>
                    <a:pt x="4848733" y="58420"/>
                  </a:lnTo>
                  <a:lnTo>
                    <a:pt x="4848733" y="46990"/>
                  </a:lnTo>
                  <a:close/>
                </a:path>
                <a:path w="4895215" h="737870">
                  <a:moveTo>
                    <a:pt x="4895088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703580"/>
                  </a:lnTo>
                  <a:lnTo>
                    <a:pt x="0" y="737870"/>
                  </a:lnTo>
                  <a:lnTo>
                    <a:pt x="4895088" y="737870"/>
                  </a:lnTo>
                  <a:lnTo>
                    <a:pt x="4895088" y="703580"/>
                  </a:lnTo>
                  <a:lnTo>
                    <a:pt x="34798" y="703580"/>
                  </a:lnTo>
                  <a:lnTo>
                    <a:pt x="34798" y="35560"/>
                  </a:lnTo>
                  <a:lnTo>
                    <a:pt x="4860290" y="35560"/>
                  </a:lnTo>
                  <a:lnTo>
                    <a:pt x="4860290" y="703326"/>
                  </a:lnTo>
                  <a:lnTo>
                    <a:pt x="4895088" y="703326"/>
                  </a:lnTo>
                  <a:lnTo>
                    <a:pt x="4895088" y="35560"/>
                  </a:lnTo>
                  <a:lnTo>
                    <a:pt x="4895088" y="35306"/>
                  </a:lnTo>
                  <a:lnTo>
                    <a:pt x="4895088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2789682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90" dirty="0"/>
              <a:t>Latency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588" y="1256487"/>
            <a:ext cx="8630285" cy="1433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indent="-177165">
              <a:lnSpc>
                <a:spcPts val="2655"/>
              </a:lnSpc>
              <a:spcBef>
                <a:spcPts val="9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b="1" spc="-15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6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how long</a:t>
            </a:r>
            <a:r>
              <a:rPr sz="26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6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sz="26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6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20" dirty="0">
                <a:solidFill>
                  <a:srgbClr val="404040"/>
                </a:solidFill>
                <a:latin typeface="Calibri"/>
                <a:cs typeface="Calibri"/>
              </a:rPr>
              <a:t>entire</a:t>
            </a:r>
            <a:r>
              <a:rPr sz="260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04040"/>
                </a:solidFill>
                <a:latin typeface="Calibri"/>
                <a:cs typeface="Calibri"/>
              </a:rPr>
              <a:t>message</a:t>
            </a:r>
            <a:r>
              <a:rPr sz="26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04040"/>
                </a:solidFill>
                <a:latin typeface="Calibri"/>
                <a:cs typeface="Calibri"/>
              </a:rPr>
              <a:t>completely</a:t>
            </a:r>
            <a:endParaRPr sz="2600">
              <a:latin typeface="Calibri"/>
              <a:cs typeface="Calibri"/>
            </a:endParaRPr>
          </a:p>
          <a:p>
            <a:pPr marL="189230" marR="264160">
              <a:lnSpc>
                <a:spcPct val="70000"/>
              </a:lnSpc>
              <a:spcBef>
                <a:spcPts val="465"/>
              </a:spcBef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arrive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destination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6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sent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out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endParaRPr sz="26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484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Composed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6140" y="2613482"/>
            <a:ext cx="2260600" cy="1296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5580" indent="-182880">
              <a:lnSpc>
                <a:spcPts val="2545"/>
              </a:lnSpc>
              <a:spcBef>
                <a:spcPts val="110"/>
              </a:spcBef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ti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  <a:p>
            <a:pPr marL="195580" indent="-182880">
              <a:lnSpc>
                <a:spcPts val="2450"/>
              </a:lnSpc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22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195580" indent="-182880">
              <a:lnSpc>
                <a:spcPts val="2450"/>
              </a:lnSpc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Queuing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  <a:p>
            <a:pPr marL="195580" indent="-182880">
              <a:lnSpc>
                <a:spcPts val="2545"/>
              </a:lnSpc>
              <a:buClr>
                <a:srgbClr val="1CACE3"/>
              </a:buClr>
              <a:buChar char="◦"/>
              <a:tabLst>
                <a:tab pos="19558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2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6361" y="4416361"/>
            <a:ext cx="7400925" cy="1838325"/>
            <a:chOff x="606361" y="4416361"/>
            <a:chExt cx="7400925" cy="18383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523" y="4420869"/>
              <a:ext cx="533400" cy="4851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44523" y="4421123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5" y="304038"/>
                  </a:lnTo>
                  <a:lnTo>
                    <a:pt x="482345" y="240664"/>
                  </a:lnTo>
                  <a:lnTo>
                    <a:pt x="482345" y="152019"/>
                  </a:lnTo>
                  <a:lnTo>
                    <a:pt x="482345" y="0"/>
                  </a:lnTo>
                  <a:lnTo>
                    <a:pt x="266700" y="0"/>
                  </a:lnTo>
                  <a:lnTo>
                    <a:pt x="50990" y="0"/>
                  </a:lnTo>
                  <a:lnTo>
                    <a:pt x="50990" y="152019"/>
                  </a:lnTo>
                  <a:lnTo>
                    <a:pt x="50990" y="240664"/>
                  </a:lnTo>
                  <a:lnTo>
                    <a:pt x="50990" y="304038"/>
                  </a:lnTo>
                  <a:lnTo>
                    <a:pt x="113741" y="304038"/>
                  </a:lnTo>
                  <a:lnTo>
                    <a:pt x="113741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41" y="345313"/>
                  </a:moveTo>
                  <a:lnTo>
                    <a:pt x="113741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41" y="345313"/>
                  </a:lnTo>
                </a:path>
                <a:path w="533400" h="485139">
                  <a:moveTo>
                    <a:pt x="113741" y="253364"/>
                  </a:moveTo>
                  <a:lnTo>
                    <a:pt x="113741" y="50673"/>
                  </a:lnTo>
                  <a:lnTo>
                    <a:pt x="419607" y="50673"/>
                  </a:lnTo>
                  <a:lnTo>
                    <a:pt x="419607" y="253364"/>
                  </a:lnTo>
                  <a:lnTo>
                    <a:pt x="113741" y="253364"/>
                  </a:lnTo>
                </a:path>
                <a:path w="533400" h="485139">
                  <a:moveTo>
                    <a:pt x="345185" y="383286"/>
                  </a:moveTo>
                  <a:lnTo>
                    <a:pt x="345185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85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9123" y="4420869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533400" y="345440"/>
                  </a:moveTo>
                  <a:lnTo>
                    <a:pt x="419608" y="345440"/>
                  </a:lnTo>
                  <a:lnTo>
                    <a:pt x="419608" y="304800"/>
                  </a:lnTo>
                  <a:lnTo>
                    <a:pt x="482346" y="304800"/>
                  </a:lnTo>
                  <a:lnTo>
                    <a:pt x="482346" y="0"/>
                  </a:lnTo>
                  <a:lnTo>
                    <a:pt x="51054" y="0"/>
                  </a:lnTo>
                  <a:lnTo>
                    <a:pt x="51054" y="304800"/>
                  </a:lnTo>
                  <a:lnTo>
                    <a:pt x="113792" y="304800"/>
                  </a:lnTo>
                  <a:lnTo>
                    <a:pt x="113792" y="345440"/>
                  </a:lnTo>
                  <a:lnTo>
                    <a:pt x="0" y="345440"/>
                  </a:lnTo>
                  <a:lnTo>
                    <a:pt x="0" y="485140"/>
                  </a:lnTo>
                  <a:lnTo>
                    <a:pt x="533400" y="485140"/>
                  </a:lnTo>
                  <a:lnTo>
                    <a:pt x="533400" y="34544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69123" y="4421123"/>
              <a:ext cx="533400" cy="485140"/>
            </a:xfrm>
            <a:custGeom>
              <a:avLst/>
              <a:gdLst/>
              <a:ahLst/>
              <a:cxnLst/>
              <a:rect l="l" t="t" r="r" b="b"/>
              <a:pathLst>
                <a:path w="533400" h="485139">
                  <a:moveTo>
                    <a:pt x="419607" y="345313"/>
                  </a:moveTo>
                  <a:lnTo>
                    <a:pt x="419607" y="304038"/>
                  </a:lnTo>
                  <a:lnTo>
                    <a:pt x="482346" y="304038"/>
                  </a:lnTo>
                  <a:lnTo>
                    <a:pt x="482346" y="240664"/>
                  </a:lnTo>
                  <a:lnTo>
                    <a:pt x="482346" y="152019"/>
                  </a:lnTo>
                  <a:lnTo>
                    <a:pt x="482346" y="0"/>
                  </a:lnTo>
                  <a:lnTo>
                    <a:pt x="266700" y="0"/>
                  </a:lnTo>
                  <a:lnTo>
                    <a:pt x="51053" y="0"/>
                  </a:lnTo>
                  <a:lnTo>
                    <a:pt x="51053" y="152019"/>
                  </a:lnTo>
                  <a:lnTo>
                    <a:pt x="51053" y="240664"/>
                  </a:lnTo>
                  <a:lnTo>
                    <a:pt x="51053" y="304038"/>
                  </a:lnTo>
                  <a:lnTo>
                    <a:pt x="113792" y="304038"/>
                  </a:lnTo>
                  <a:lnTo>
                    <a:pt x="113792" y="345313"/>
                  </a:lnTo>
                  <a:lnTo>
                    <a:pt x="0" y="345313"/>
                  </a:lnTo>
                  <a:lnTo>
                    <a:pt x="0" y="484631"/>
                  </a:lnTo>
                  <a:lnTo>
                    <a:pt x="266700" y="484631"/>
                  </a:lnTo>
                  <a:lnTo>
                    <a:pt x="533400" y="484631"/>
                  </a:lnTo>
                  <a:lnTo>
                    <a:pt x="533400" y="345313"/>
                  </a:lnTo>
                  <a:lnTo>
                    <a:pt x="419607" y="345313"/>
                  </a:lnTo>
                  <a:close/>
                </a:path>
                <a:path w="533400" h="485139">
                  <a:moveTo>
                    <a:pt x="113792" y="345313"/>
                  </a:moveTo>
                  <a:lnTo>
                    <a:pt x="113792" y="304038"/>
                  </a:lnTo>
                  <a:lnTo>
                    <a:pt x="419607" y="304038"/>
                  </a:lnTo>
                  <a:lnTo>
                    <a:pt x="419607" y="345313"/>
                  </a:lnTo>
                  <a:lnTo>
                    <a:pt x="113792" y="345313"/>
                  </a:lnTo>
                </a:path>
                <a:path w="533400" h="485139">
                  <a:moveTo>
                    <a:pt x="113792" y="253364"/>
                  </a:moveTo>
                  <a:lnTo>
                    <a:pt x="113792" y="50673"/>
                  </a:lnTo>
                  <a:lnTo>
                    <a:pt x="419607" y="50673"/>
                  </a:lnTo>
                  <a:lnTo>
                    <a:pt x="419607" y="253364"/>
                  </a:lnTo>
                  <a:lnTo>
                    <a:pt x="113792" y="253364"/>
                  </a:lnTo>
                </a:path>
                <a:path w="533400" h="485139">
                  <a:moveTo>
                    <a:pt x="345185" y="383286"/>
                  </a:moveTo>
                  <a:lnTo>
                    <a:pt x="345185" y="367411"/>
                  </a:lnTo>
                  <a:lnTo>
                    <a:pt x="498094" y="367411"/>
                  </a:lnTo>
                  <a:lnTo>
                    <a:pt x="498094" y="383286"/>
                  </a:lnTo>
                  <a:lnTo>
                    <a:pt x="345185" y="383286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9523" y="4573523"/>
              <a:ext cx="4495800" cy="0"/>
            </a:xfrm>
            <a:custGeom>
              <a:avLst/>
              <a:gdLst/>
              <a:ahLst/>
              <a:cxnLst/>
              <a:rect l="l" t="t" r="r" b="b"/>
              <a:pathLst>
                <a:path w="4495800">
                  <a:moveTo>
                    <a:pt x="0" y="0"/>
                  </a:moveTo>
                  <a:lnTo>
                    <a:pt x="4495800" y="0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1723" y="4497323"/>
              <a:ext cx="1447800" cy="152400"/>
            </a:xfrm>
            <a:custGeom>
              <a:avLst/>
              <a:gdLst/>
              <a:ahLst/>
              <a:cxnLst/>
              <a:rect l="l" t="t" r="r" b="b"/>
              <a:pathLst>
                <a:path w="1447800" h="152400">
                  <a:moveTo>
                    <a:pt x="1447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447800" y="152400"/>
                  </a:lnTo>
                  <a:lnTo>
                    <a:pt x="14478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01723" y="4497323"/>
              <a:ext cx="1447800" cy="152400"/>
            </a:xfrm>
            <a:custGeom>
              <a:avLst/>
              <a:gdLst/>
              <a:ahLst/>
              <a:cxnLst/>
              <a:rect l="l" t="t" r="r" b="b"/>
              <a:pathLst>
                <a:path w="1447800" h="152400">
                  <a:moveTo>
                    <a:pt x="0" y="152400"/>
                  </a:moveTo>
                  <a:lnTo>
                    <a:pt x="1447800" y="152400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01723" y="5030723"/>
              <a:ext cx="1447800" cy="685800"/>
            </a:xfrm>
            <a:custGeom>
              <a:avLst/>
              <a:gdLst/>
              <a:ahLst/>
              <a:cxnLst/>
              <a:rect l="l" t="t" r="r" b="b"/>
              <a:pathLst>
                <a:path w="1447800" h="685800">
                  <a:moveTo>
                    <a:pt x="1447800" y="0"/>
                  </a:moveTo>
                  <a:lnTo>
                    <a:pt x="1447800" y="304800"/>
                  </a:lnTo>
                </a:path>
                <a:path w="1447800"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01723" y="5114543"/>
              <a:ext cx="1447800" cy="137160"/>
            </a:xfrm>
            <a:custGeom>
              <a:avLst/>
              <a:gdLst/>
              <a:ahLst/>
              <a:cxnLst/>
              <a:rect l="l" t="t" r="r" b="b"/>
              <a:pathLst>
                <a:path w="1447800" h="137160">
                  <a:moveTo>
                    <a:pt x="137159" y="0"/>
                  </a:moveTo>
                  <a:lnTo>
                    <a:pt x="0" y="68579"/>
                  </a:lnTo>
                  <a:lnTo>
                    <a:pt x="137159" y="137159"/>
                  </a:lnTo>
                  <a:lnTo>
                    <a:pt x="137159" y="82295"/>
                  </a:lnTo>
                  <a:lnTo>
                    <a:pt x="123443" y="82295"/>
                  </a:lnTo>
                  <a:lnTo>
                    <a:pt x="123443" y="54863"/>
                  </a:lnTo>
                  <a:lnTo>
                    <a:pt x="137159" y="54863"/>
                  </a:lnTo>
                  <a:lnTo>
                    <a:pt x="137159" y="0"/>
                  </a:lnTo>
                  <a:close/>
                </a:path>
                <a:path w="1447800" h="137160">
                  <a:moveTo>
                    <a:pt x="1310639" y="0"/>
                  </a:moveTo>
                  <a:lnTo>
                    <a:pt x="1310639" y="137159"/>
                  </a:lnTo>
                  <a:lnTo>
                    <a:pt x="1420368" y="82295"/>
                  </a:lnTo>
                  <a:lnTo>
                    <a:pt x="1324356" y="82295"/>
                  </a:lnTo>
                  <a:lnTo>
                    <a:pt x="1324356" y="54863"/>
                  </a:lnTo>
                  <a:lnTo>
                    <a:pt x="1420367" y="54863"/>
                  </a:lnTo>
                  <a:lnTo>
                    <a:pt x="1310639" y="0"/>
                  </a:lnTo>
                  <a:close/>
                </a:path>
                <a:path w="1447800" h="137160">
                  <a:moveTo>
                    <a:pt x="137159" y="54863"/>
                  </a:moveTo>
                  <a:lnTo>
                    <a:pt x="123443" y="54863"/>
                  </a:lnTo>
                  <a:lnTo>
                    <a:pt x="123443" y="82295"/>
                  </a:lnTo>
                  <a:lnTo>
                    <a:pt x="137159" y="82295"/>
                  </a:lnTo>
                  <a:lnTo>
                    <a:pt x="137159" y="54863"/>
                  </a:lnTo>
                  <a:close/>
                </a:path>
                <a:path w="1447800" h="137160">
                  <a:moveTo>
                    <a:pt x="1310639" y="54863"/>
                  </a:moveTo>
                  <a:lnTo>
                    <a:pt x="137159" y="54863"/>
                  </a:lnTo>
                  <a:lnTo>
                    <a:pt x="137159" y="82295"/>
                  </a:lnTo>
                  <a:lnTo>
                    <a:pt x="1310639" y="82295"/>
                  </a:lnTo>
                  <a:lnTo>
                    <a:pt x="1310639" y="54863"/>
                  </a:lnTo>
                  <a:close/>
                </a:path>
                <a:path w="1447800" h="137160">
                  <a:moveTo>
                    <a:pt x="1420367" y="54863"/>
                  </a:moveTo>
                  <a:lnTo>
                    <a:pt x="1324356" y="54863"/>
                  </a:lnTo>
                  <a:lnTo>
                    <a:pt x="1324356" y="82295"/>
                  </a:lnTo>
                  <a:lnTo>
                    <a:pt x="1420368" y="82295"/>
                  </a:lnTo>
                  <a:lnTo>
                    <a:pt x="1447800" y="68579"/>
                  </a:lnTo>
                  <a:lnTo>
                    <a:pt x="1420367" y="54863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5323" y="5030723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0"/>
                  </a:moveTo>
                  <a:lnTo>
                    <a:pt x="0" y="685800"/>
                  </a:lnTo>
                </a:path>
              </a:pathLst>
            </a:custGeom>
            <a:ln w="274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01723" y="5343143"/>
              <a:ext cx="5943600" cy="137160"/>
            </a:xfrm>
            <a:custGeom>
              <a:avLst/>
              <a:gdLst/>
              <a:ahLst/>
              <a:cxnLst/>
              <a:rect l="l" t="t" r="r" b="b"/>
              <a:pathLst>
                <a:path w="5943600" h="137160">
                  <a:moveTo>
                    <a:pt x="137159" y="0"/>
                  </a:moveTo>
                  <a:lnTo>
                    <a:pt x="0" y="68579"/>
                  </a:lnTo>
                  <a:lnTo>
                    <a:pt x="137159" y="137159"/>
                  </a:lnTo>
                  <a:lnTo>
                    <a:pt x="137159" y="82295"/>
                  </a:lnTo>
                  <a:lnTo>
                    <a:pt x="123443" y="82295"/>
                  </a:lnTo>
                  <a:lnTo>
                    <a:pt x="123443" y="54863"/>
                  </a:lnTo>
                  <a:lnTo>
                    <a:pt x="137159" y="54863"/>
                  </a:lnTo>
                  <a:lnTo>
                    <a:pt x="137159" y="0"/>
                  </a:lnTo>
                  <a:close/>
                </a:path>
                <a:path w="5943600" h="137160">
                  <a:moveTo>
                    <a:pt x="5806440" y="0"/>
                  </a:moveTo>
                  <a:lnTo>
                    <a:pt x="5806440" y="137159"/>
                  </a:lnTo>
                  <a:lnTo>
                    <a:pt x="5916168" y="82295"/>
                  </a:lnTo>
                  <a:lnTo>
                    <a:pt x="5820156" y="82295"/>
                  </a:lnTo>
                  <a:lnTo>
                    <a:pt x="5820156" y="54863"/>
                  </a:lnTo>
                  <a:lnTo>
                    <a:pt x="5916168" y="54863"/>
                  </a:lnTo>
                  <a:lnTo>
                    <a:pt x="5806440" y="0"/>
                  </a:lnTo>
                  <a:close/>
                </a:path>
                <a:path w="5943600" h="137160">
                  <a:moveTo>
                    <a:pt x="137159" y="54863"/>
                  </a:moveTo>
                  <a:lnTo>
                    <a:pt x="123443" y="54863"/>
                  </a:lnTo>
                  <a:lnTo>
                    <a:pt x="123443" y="82295"/>
                  </a:lnTo>
                  <a:lnTo>
                    <a:pt x="137159" y="82295"/>
                  </a:lnTo>
                  <a:lnTo>
                    <a:pt x="137159" y="54863"/>
                  </a:lnTo>
                  <a:close/>
                </a:path>
                <a:path w="5943600" h="137160">
                  <a:moveTo>
                    <a:pt x="5806440" y="54863"/>
                  </a:moveTo>
                  <a:lnTo>
                    <a:pt x="137159" y="54863"/>
                  </a:lnTo>
                  <a:lnTo>
                    <a:pt x="137159" y="82295"/>
                  </a:lnTo>
                  <a:lnTo>
                    <a:pt x="5806440" y="82295"/>
                  </a:lnTo>
                  <a:lnTo>
                    <a:pt x="5806440" y="54863"/>
                  </a:lnTo>
                  <a:close/>
                </a:path>
                <a:path w="5943600" h="137160">
                  <a:moveTo>
                    <a:pt x="5916168" y="54863"/>
                  </a:moveTo>
                  <a:lnTo>
                    <a:pt x="5820156" y="54863"/>
                  </a:lnTo>
                  <a:lnTo>
                    <a:pt x="5820156" y="82295"/>
                  </a:lnTo>
                  <a:lnTo>
                    <a:pt x="5916168" y="82295"/>
                  </a:lnTo>
                  <a:lnTo>
                    <a:pt x="5943600" y="68579"/>
                  </a:lnTo>
                  <a:lnTo>
                    <a:pt x="5916168" y="5486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1123" y="5196204"/>
              <a:ext cx="2743200" cy="1054100"/>
            </a:xfrm>
            <a:custGeom>
              <a:avLst/>
              <a:gdLst/>
              <a:ahLst/>
              <a:cxnLst/>
              <a:rect l="l" t="t" r="r" b="b"/>
              <a:pathLst>
                <a:path w="2743200" h="1054100">
                  <a:moveTo>
                    <a:pt x="2667000" y="596519"/>
                  </a:moveTo>
                  <a:lnTo>
                    <a:pt x="76200" y="596519"/>
                  </a:lnTo>
                  <a:lnTo>
                    <a:pt x="46537" y="602506"/>
                  </a:lnTo>
                  <a:lnTo>
                    <a:pt x="22317" y="618836"/>
                  </a:lnTo>
                  <a:lnTo>
                    <a:pt x="5987" y="643056"/>
                  </a:lnTo>
                  <a:lnTo>
                    <a:pt x="0" y="672719"/>
                  </a:lnTo>
                  <a:lnTo>
                    <a:pt x="0" y="977519"/>
                  </a:lnTo>
                  <a:lnTo>
                    <a:pt x="5987" y="1007181"/>
                  </a:lnTo>
                  <a:lnTo>
                    <a:pt x="22317" y="1031401"/>
                  </a:lnTo>
                  <a:lnTo>
                    <a:pt x="46537" y="1047731"/>
                  </a:lnTo>
                  <a:lnTo>
                    <a:pt x="76200" y="1053719"/>
                  </a:lnTo>
                  <a:lnTo>
                    <a:pt x="2667000" y="1053719"/>
                  </a:lnTo>
                  <a:lnTo>
                    <a:pt x="2696640" y="1047731"/>
                  </a:lnTo>
                  <a:lnTo>
                    <a:pt x="2720863" y="1031401"/>
                  </a:lnTo>
                  <a:lnTo>
                    <a:pt x="2737205" y="1007181"/>
                  </a:lnTo>
                  <a:lnTo>
                    <a:pt x="2743200" y="977519"/>
                  </a:lnTo>
                  <a:lnTo>
                    <a:pt x="2743200" y="672719"/>
                  </a:lnTo>
                  <a:lnTo>
                    <a:pt x="2737205" y="643056"/>
                  </a:lnTo>
                  <a:lnTo>
                    <a:pt x="2720863" y="618836"/>
                  </a:lnTo>
                  <a:lnTo>
                    <a:pt x="2696640" y="602506"/>
                  </a:lnTo>
                  <a:lnTo>
                    <a:pt x="2667000" y="596519"/>
                  </a:lnTo>
                  <a:close/>
                </a:path>
                <a:path w="2743200" h="1054100">
                  <a:moveTo>
                    <a:pt x="1926970" y="0"/>
                  </a:moveTo>
                  <a:lnTo>
                    <a:pt x="1600200" y="596519"/>
                  </a:lnTo>
                  <a:lnTo>
                    <a:pt x="2286000" y="596519"/>
                  </a:lnTo>
                  <a:lnTo>
                    <a:pt x="1926970" y="0"/>
                  </a:lnTo>
                  <a:close/>
                </a:path>
              </a:pathLst>
            </a:custGeom>
            <a:solidFill>
              <a:srgbClr val="DFE2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1123" y="5196204"/>
              <a:ext cx="2743200" cy="1054100"/>
            </a:xfrm>
            <a:custGeom>
              <a:avLst/>
              <a:gdLst/>
              <a:ahLst/>
              <a:cxnLst/>
              <a:rect l="l" t="t" r="r" b="b"/>
              <a:pathLst>
                <a:path w="2743200" h="1054100">
                  <a:moveTo>
                    <a:pt x="0" y="672719"/>
                  </a:moveTo>
                  <a:lnTo>
                    <a:pt x="5987" y="643056"/>
                  </a:lnTo>
                  <a:lnTo>
                    <a:pt x="22317" y="618836"/>
                  </a:lnTo>
                  <a:lnTo>
                    <a:pt x="46537" y="602506"/>
                  </a:lnTo>
                  <a:lnTo>
                    <a:pt x="76200" y="596519"/>
                  </a:lnTo>
                  <a:lnTo>
                    <a:pt x="1600200" y="596519"/>
                  </a:lnTo>
                  <a:lnTo>
                    <a:pt x="1926970" y="0"/>
                  </a:lnTo>
                  <a:lnTo>
                    <a:pt x="2286000" y="596519"/>
                  </a:lnTo>
                  <a:lnTo>
                    <a:pt x="2667000" y="596519"/>
                  </a:lnTo>
                  <a:lnTo>
                    <a:pt x="2696640" y="602506"/>
                  </a:lnTo>
                  <a:lnTo>
                    <a:pt x="2720863" y="618836"/>
                  </a:lnTo>
                  <a:lnTo>
                    <a:pt x="2737205" y="643056"/>
                  </a:lnTo>
                  <a:lnTo>
                    <a:pt x="2743200" y="672719"/>
                  </a:lnTo>
                  <a:lnTo>
                    <a:pt x="2743200" y="787019"/>
                  </a:lnTo>
                  <a:lnTo>
                    <a:pt x="2743200" y="977519"/>
                  </a:lnTo>
                  <a:lnTo>
                    <a:pt x="2737205" y="1007181"/>
                  </a:lnTo>
                  <a:lnTo>
                    <a:pt x="2720863" y="1031401"/>
                  </a:lnTo>
                  <a:lnTo>
                    <a:pt x="2696640" y="1047731"/>
                  </a:lnTo>
                  <a:lnTo>
                    <a:pt x="2667000" y="1053719"/>
                  </a:lnTo>
                  <a:lnTo>
                    <a:pt x="2286000" y="1053719"/>
                  </a:lnTo>
                  <a:lnTo>
                    <a:pt x="1600200" y="1053719"/>
                  </a:lnTo>
                  <a:lnTo>
                    <a:pt x="76200" y="1053719"/>
                  </a:lnTo>
                  <a:lnTo>
                    <a:pt x="46537" y="1047731"/>
                  </a:lnTo>
                  <a:lnTo>
                    <a:pt x="22317" y="1031401"/>
                  </a:lnTo>
                  <a:lnTo>
                    <a:pt x="5987" y="1007181"/>
                  </a:lnTo>
                  <a:lnTo>
                    <a:pt x="0" y="977519"/>
                  </a:lnTo>
                  <a:lnTo>
                    <a:pt x="0" y="787019"/>
                  </a:lnTo>
                  <a:lnTo>
                    <a:pt x="0" y="672719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32128" y="5833973"/>
            <a:ext cx="169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Transmission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87952" y="4721352"/>
            <a:ext cx="2066925" cy="664210"/>
            <a:chOff x="4187952" y="4721352"/>
            <a:chExt cx="2066925" cy="664210"/>
          </a:xfrm>
        </p:grpSpPr>
        <p:sp>
          <p:nvSpPr>
            <p:cNvPr id="22" name="object 22"/>
            <p:cNvSpPr/>
            <p:nvPr/>
          </p:nvSpPr>
          <p:spPr>
            <a:xfrm>
              <a:off x="4192524" y="4725924"/>
              <a:ext cx="2057400" cy="655320"/>
            </a:xfrm>
            <a:custGeom>
              <a:avLst/>
              <a:gdLst/>
              <a:ahLst/>
              <a:cxnLst/>
              <a:rect l="l" t="t" r="r" b="b"/>
              <a:pathLst>
                <a:path w="2057400" h="655320">
                  <a:moveTo>
                    <a:pt x="857250" y="457200"/>
                  </a:moveTo>
                  <a:lnTo>
                    <a:pt x="342900" y="457200"/>
                  </a:lnTo>
                  <a:lnTo>
                    <a:pt x="575183" y="654938"/>
                  </a:lnTo>
                  <a:lnTo>
                    <a:pt x="857250" y="457200"/>
                  </a:lnTo>
                  <a:close/>
                </a:path>
                <a:path w="2057400" h="655320">
                  <a:moveTo>
                    <a:pt x="19812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981200" y="457200"/>
                  </a:lnTo>
                  <a:lnTo>
                    <a:pt x="2010840" y="451205"/>
                  </a:lnTo>
                  <a:lnTo>
                    <a:pt x="2035063" y="434863"/>
                  </a:lnTo>
                  <a:lnTo>
                    <a:pt x="2051405" y="410640"/>
                  </a:lnTo>
                  <a:lnTo>
                    <a:pt x="2057400" y="381000"/>
                  </a:lnTo>
                  <a:lnTo>
                    <a:pt x="2057400" y="76200"/>
                  </a:lnTo>
                  <a:lnTo>
                    <a:pt x="2051405" y="46559"/>
                  </a:lnTo>
                  <a:lnTo>
                    <a:pt x="2035063" y="22336"/>
                  </a:lnTo>
                  <a:lnTo>
                    <a:pt x="2010840" y="5994"/>
                  </a:lnTo>
                  <a:lnTo>
                    <a:pt x="1981200" y="0"/>
                  </a:lnTo>
                  <a:close/>
                </a:path>
              </a:pathLst>
            </a:custGeom>
            <a:solidFill>
              <a:srgbClr val="DFE2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92524" y="4725924"/>
              <a:ext cx="2057400" cy="655320"/>
            </a:xfrm>
            <a:custGeom>
              <a:avLst/>
              <a:gdLst/>
              <a:ahLst/>
              <a:cxnLst/>
              <a:rect l="l" t="t" r="r" b="b"/>
              <a:pathLst>
                <a:path w="2057400" h="65532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342900" y="0"/>
                  </a:lnTo>
                  <a:lnTo>
                    <a:pt x="857250" y="0"/>
                  </a:lnTo>
                  <a:lnTo>
                    <a:pt x="1981200" y="0"/>
                  </a:lnTo>
                  <a:lnTo>
                    <a:pt x="2010840" y="5994"/>
                  </a:lnTo>
                  <a:lnTo>
                    <a:pt x="2035063" y="22336"/>
                  </a:lnTo>
                  <a:lnTo>
                    <a:pt x="2051405" y="46559"/>
                  </a:lnTo>
                  <a:lnTo>
                    <a:pt x="2057400" y="76200"/>
                  </a:lnTo>
                  <a:lnTo>
                    <a:pt x="2057400" y="266700"/>
                  </a:lnTo>
                  <a:lnTo>
                    <a:pt x="2057400" y="381000"/>
                  </a:lnTo>
                  <a:lnTo>
                    <a:pt x="2051405" y="410640"/>
                  </a:lnTo>
                  <a:lnTo>
                    <a:pt x="2035063" y="434863"/>
                  </a:lnTo>
                  <a:lnTo>
                    <a:pt x="2010840" y="451205"/>
                  </a:lnTo>
                  <a:lnTo>
                    <a:pt x="1981200" y="457200"/>
                  </a:lnTo>
                  <a:lnTo>
                    <a:pt x="857250" y="457200"/>
                  </a:lnTo>
                  <a:lnTo>
                    <a:pt x="575183" y="654938"/>
                  </a:lnTo>
                  <a:lnTo>
                    <a:pt x="3429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76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689354" y="4134357"/>
            <a:ext cx="4343400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Entire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2729865">
              <a:lnSpc>
                <a:spcPct val="100000"/>
              </a:lnSpc>
            </a:pP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Propagation</a:t>
            </a:r>
            <a:r>
              <a:rPr sz="1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35</a:t>
            </a:fld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4576064" y="2762250"/>
            <a:ext cx="28257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Latency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propagation </a:t>
            </a:r>
            <a:r>
              <a:rPr sz="1800" b="1" spc="-1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95440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10" dirty="0">
                <a:latin typeface="Calibri"/>
                <a:cs typeface="Calibri"/>
              </a:rPr>
              <a:t> transmission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95440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queuing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  <a:p>
            <a:pPr marL="95440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processing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delay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5447"/>
            <a:ext cx="8982075" cy="1372870"/>
            <a:chOff x="0" y="155447"/>
            <a:chExt cx="8982075" cy="1372870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447"/>
              <a:ext cx="2683002" cy="137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1472" y="155447"/>
              <a:ext cx="994410" cy="13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5416" y="155447"/>
              <a:ext cx="3886961" cy="13723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0847" y="155447"/>
              <a:ext cx="1914905" cy="137236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7164" y="304241"/>
            <a:ext cx="650176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u="none" spc="-65" dirty="0"/>
              <a:t>L</a:t>
            </a:r>
            <a:r>
              <a:rPr sz="4900" u="none" spc="-130" dirty="0"/>
              <a:t>a</a:t>
            </a:r>
            <a:r>
              <a:rPr sz="4900" u="none" spc="-105" dirty="0"/>
              <a:t>t</a:t>
            </a:r>
            <a:r>
              <a:rPr sz="4900" u="none" spc="-100" dirty="0"/>
              <a:t>e</a:t>
            </a:r>
            <a:r>
              <a:rPr sz="4900" u="none" spc="-105" dirty="0"/>
              <a:t>n</a:t>
            </a:r>
            <a:r>
              <a:rPr sz="4900" u="none" spc="-95" dirty="0"/>
              <a:t>c</a:t>
            </a:r>
            <a:r>
              <a:rPr sz="4900" u="none" spc="-5" dirty="0"/>
              <a:t>y</a:t>
            </a:r>
            <a:r>
              <a:rPr sz="4900" u="none" spc="-225" dirty="0"/>
              <a:t> </a:t>
            </a:r>
            <a:r>
              <a:rPr sz="4900" u="none" spc="-5" dirty="0"/>
              <a:t>-</a:t>
            </a:r>
            <a:r>
              <a:rPr sz="4900" u="none" spc="-135" dirty="0"/>
              <a:t> </a:t>
            </a:r>
            <a:r>
              <a:rPr sz="4900" i="1" u="none" spc="-120" dirty="0">
                <a:latin typeface="Calibri Light"/>
                <a:cs typeface="Calibri Light"/>
              </a:rPr>
              <a:t>P</a:t>
            </a:r>
            <a:r>
              <a:rPr sz="4900" i="1" u="none" spc="-55" dirty="0">
                <a:latin typeface="Calibri Light"/>
                <a:cs typeface="Calibri Light"/>
              </a:rPr>
              <a:t>r</a:t>
            </a:r>
            <a:r>
              <a:rPr sz="4900" i="1" u="none" spc="-110" dirty="0">
                <a:latin typeface="Calibri Light"/>
                <a:cs typeface="Calibri Light"/>
              </a:rPr>
              <a:t>o</a:t>
            </a:r>
            <a:r>
              <a:rPr sz="4900" i="1" u="none" spc="-90" dirty="0">
                <a:latin typeface="Calibri Light"/>
                <a:cs typeface="Calibri Light"/>
              </a:rPr>
              <a:t>p</a:t>
            </a:r>
            <a:r>
              <a:rPr sz="4900" i="1" u="none" spc="-114" dirty="0">
                <a:latin typeface="Calibri Light"/>
                <a:cs typeface="Calibri Light"/>
              </a:rPr>
              <a:t>a</a:t>
            </a:r>
            <a:r>
              <a:rPr sz="4900" i="1" u="none" spc="-90" dirty="0">
                <a:latin typeface="Calibri Light"/>
                <a:cs typeface="Calibri Light"/>
              </a:rPr>
              <a:t>g</a:t>
            </a:r>
            <a:r>
              <a:rPr sz="4900" i="1" u="none" spc="-114" dirty="0">
                <a:latin typeface="Calibri Light"/>
                <a:cs typeface="Calibri Light"/>
              </a:rPr>
              <a:t>a</a:t>
            </a:r>
            <a:r>
              <a:rPr sz="4900" i="1" u="none" spc="-80" dirty="0">
                <a:latin typeface="Calibri Light"/>
                <a:cs typeface="Calibri Light"/>
              </a:rPr>
              <a:t>ti</a:t>
            </a:r>
            <a:r>
              <a:rPr sz="4900" i="1" u="none" spc="-85" dirty="0">
                <a:latin typeface="Calibri Light"/>
                <a:cs typeface="Calibri Light"/>
              </a:rPr>
              <a:t>o</a:t>
            </a:r>
            <a:r>
              <a:rPr sz="4900" i="1" u="none" spc="-114" dirty="0">
                <a:latin typeface="Calibri Light"/>
                <a:cs typeface="Calibri Light"/>
              </a:rPr>
              <a:t>n</a:t>
            </a:r>
            <a:r>
              <a:rPr sz="4900" i="1" u="none" spc="-125" dirty="0">
                <a:latin typeface="Calibri Light"/>
                <a:cs typeface="Calibri Light"/>
              </a:rPr>
              <a:t> </a:t>
            </a:r>
            <a:r>
              <a:rPr sz="4900" u="none" spc="-60" dirty="0"/>
              <a:t>t</a:t>
            </a:r>
            <a:r>
              <a:rPr sz="4900" u="none" spc="-55" dirty="0"/>
              <a:t>i</a:t>
            </a:r>
            <a:r>
              <a:rPr sz="4900" u="none" spc="-110" dirty="0"/>
              <a:t>m</a:t>
            </a:r>
            <a:r>
              <a:rPr sz="4900" u="none" spc="-5" dirty="0"/>
              <a:t>e</a:t>
            </a:r>
            <a:endParaRPr sz="49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5740" indent="-177165">
              <a:lnSpc>
                <a:spcPts val="3190"/>
              </a:lnSpc>
              <a:spcBef>
                <a:spcPts val="105"/>
              </a:spcBef>
              <a:buClr>
                <a:srgbClr val="1CACE3"/>
              </a:buClr>
              <a:buFont typeface="Arial MT"/>
              <a:buChar char="•"/>
              <a:tabLst>
                <a:tab pos="207010" algn="l"/>
              </a:tabLst>
            </a:pPr>
            <a:r>
              <a:rPr spc="5" dirty="0"/>
              <a:t>time</a:t>
            </a:r>
            <a:r>
              <a:rPr spc="-30" dirty="0"/>
              <a:t> </a:t>
            </a:r>
            <a:r>
              <a:rPr dirty="0"/>
              <a:t>required</a:t>
            </a:r>
            <a:r>
              <a:rPr spc="-60" dirty="0"/>
              <a:t>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bit</a:t>
            </a:r>
            <a:r>
              <a:rPr spc="-20" dirty="0"/>
              <a:t> </a:t>
            </a:r>
            <a:r>
              <a:rPr spc="-5" dirty="0"/>
              <a:t>to </a:t>
            </a:r>
            <a:r>
              <a:rPr spc="-25" dirty="0"/>
              <a:t>travel</a:t>
            </a:r>
            <a:r>
              <a:rPr spc="-15" dirty="0"/>
              <a:t> </a:t>
            </a:r>
            <a:r>
              <a:rPr spc="-5" dirty="0"/>
              <a:t>from</a:t>
            </a:r>
            <a:r>
              <a:rPr spc="-35" dirty="0"/>
              <a:t> </a:t>
            </a:r>
            <a:r>
              <a:rPr spc="5" dirty="0"/>
              <a:t>the</a:t>
            </a:r>
            <a:r>
              <a:rPr dirty="0"/>
              <a:t> </a:t>
            </a:r>
            <a:r>
              <a:rPr spc="-5" dirty="0"/>
              <a:t>source</a:t>
            </a:r>
            <a:r>
              <a:rPr spc="-60" dirty="0"/>
              <a:t> </a:t>
            </a:r>
            <a:r>
              <a:rPr spc="-5" dirty="0"/>
              <a:t>to </a:t>
            </a:r>
            <a:r>
              <a:rPr spc="5" dirty="0"/>
              <a:t>the</a:t>
            </a:r>
          </a:p>
          <a:p>
            <a:pPr marL="205740">
              <a:lnSpc>
                <a:spcPts val="3190"/>
              </a:lnSpc>
            </a:pPr>
            <a:r>
              <a:rPr b="0" spc="-5" dirty="0">
                <a:latin typeface="Calibri"/>
                <a:cs typeface="Calibri"/>
              </a:rPr>
              <a:t>destination.</a:t>
            </a:r>
          </a:p>
          <a:p>
            <a:pPr marL="205740" indent="-177165">
              <a:lnSpc>
                <a:spcPct val="100000"/>
              </a:lnSpc>
              <a:spcBef>
                <a:spcPts val="1085"/>
              </a:spcBef>
              <a:buClr>
                <a:srgbClr val="1CACE3"/>
              </a:buClr>
              <a:buFont typeface="Arial MT"/>
              <a:buChar char="•"/>
              <a:tabLst>
                <a:tab pos="207010" algn="l"/>
              </a:tabLst>
            </a:pPr>
            <a:r>
              <a:rPr spc="-10" dirty="0"/>
              <a:t>Propagation</a:t>
            </a:r>
            <a:r>
              <a:rPr spc="-30" dirty="0"/>
              <a:t> </a:t>
            </a:r>
            <a:r>
              <a:rPr spc="5" dirty="0"/>
              <a:t>time</a:t>
            </a:r>
            <a:r>
              <a:rPr spc="-75" dirty="0"/>
              <a:t> </a:t>
            </a:r>
            <a:r>
              <a:rPr dirty="0"/>
              <a:t>= Distance</a:t>
            </a:r>
            <a:r>
              <a:rPr spc="-80" dirty="0"/>
              <a:t> </a:t>
            </a:r>
            <a:r>
              <a:rPr dirty="0"/>
              <a:t>/ </a:t>
            </a:r>
            <a:r>
              <a:rPr spc="-5" dirty="0"/>
              <a:t>(Propagation</a:t>
            </a:r>
            <a:r>
              <a:rPr spc="-80" dirty="0"/>
              <a:t> </a:t>
            </a:r>
            <a:r>
              <a:rPr dirty="0"/>
              <a:t>Speed)</a:t>
            </a:r>
          </a:p>
          <a:p>
            <a:pPr marL="205740" marR="5080" indent="-177165">
              <a:lnSpc>
                <a:spcPts val="3020"/>
              </a:lnSpc>
              <a:spcBef>
                <a:spcPts val="1440"/>
              </a:spcBef>
              <a:buClr>
                <a:srgbClr val="1CACE3"/>
              </a:buClr>
              <a:buFont typeface="Arial MT"/>
              <a:buChar char="•"/>
              <a:tabLst>
                <a:tab pos="207010" algn="l"/>
              </a:tabLst>
            </a:pPr>
            <a:r>
              <a:rPr b="0" spc="-5" dirty="0">
                <a:latin typeface="Calibri"/>
                <a:cs typeface="Calibri"/>
              </a:rPr>
              <a:t>The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spc="-15" dirty="0">
                <a:latin typeface="Calibri"/>
                <a:cs typeface="Calibri"/>
              </a:rPr>
              <a:t>propagation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speed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electromagnetic </a:t>
            </a:r>
            <a:r>
              <a:rPr b="0" spc="-5" dirty="0">
                <a:latin typeface="Calibri"/>
                <a:cs typeface="Calibri"/>
              </a:rPr>
              <a:t>signals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depends </a:t>
            </a:r>
            <a:r>
              <a:rPr b="0" spc="-6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the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medium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 on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5" dirty="0">
                <a:latin typeface="Calibri"/>
                <a:cs typeface="Calibri"/>
              </a:rPr>
              <a:t>the</a:t>
            </a:r>
            <a:r>
              <a:rPr b="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frequency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 </a:t>
            </a:r>
            <a:r>
              <a:rPr b="0" spc="-5" dirty="0">
                <a:latin typeface="Calibri"/>
                <a:cs typeface="Calibri"/>
              </a:rPr>
              <a:t>the</a:t>
            </a:r>
            <a:r>
              <a:rPr b="0" dirty="0">
                <a:latin typeface="Calibri"/>
                <a:cs typeface="Calibri"/>
              </a:rPr>
              <a:t> signal</a:t>
            </a:r>
          </a:p>
          <a:p>
            <a:pPr marL="437515" lvl="1" indent="-183515">
              <a:lnSpc>
                <a:spcPts val="2725"/>
              </a:lnSpc>
              <a:spcBef>
                <a:spcPts val="125"/>
              </a:spcBef>
              <a:buClr>
                <a:srgbClr val="1CACE3"/>
              </a:buClr>
              <a:buChar char="◦"/>
              <a:tabLst>
                <a:tab pos="438784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vacuum,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light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propagated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speed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×</a:t>
            </a:r>
            <a:endParaRPr sz="2400">
              <a:latin typeface="Arial MT"/>
              <a:cs typeface="Arial MT"/>
            </a:endParaRPr>
          </a:p>
          <a:p>
            <a:pPr marL="437515">
              <a:lnSpc>
                <a:spcPts val="2725"/>
              </a:lnSpc>
            </a:pPr>
            <a:r>
              <a:rPr sz="2400" b="0" dirty="0">
                <a:latin typeface="Calibri"/>
                <a:cs typeface="Calibri"/>
              </a:rPr>
              <a:t>108</a:t>
            </a:r>
            <a:r>
              <a:rPr sz="2400" b="0" spc="-40" dirty="0">
                <a:latin typeface="Calibri"/>
                <a:cs typeface="Calibri"/>
              </a:rPr>
              <a:t> </a:t>
            </a:r>
            <a:r>
              <a:rPr sz="2400" b="0" spc="-15" dirty="0">
                <a:latin typeface="Calibri"/>
                <a:cs typeface="Calibri"/>
              </a:rPr>
              <a:t>m/s.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It</a:t>
            </a:r>
            <a:r>
              <a:rPr sz="2400" b="0" spc="-3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is </a:t>
            </a:r>
            <a:r>
              <a:rPr sz="2400" b="0" spc="-5" dirty="0">
                <a:latin typeface="Calibri"/>
                <a:cs typeface="Calibri"/>
              </a:rPr>
              <a:t>lower</a:t>
            </a:r>
            <a:r>
              <a:rPr sz="2400" b="0" spc="-1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in</a:t>
            </a:r>
            <a:r>
              <a:rPr sz="2400" b="0" spc="-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air;</a:t>
            </a:r>
            <a:r>
              <a:rPr sz="2400" b="0" spc="-3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it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is</a:t>
            </a:r>
            <a:r>
              <a:rPr sz="2400" b="0" spc="-25" dirty="0">
                <a:latin typeface="Calibri"/>
                <a:cs typeface="Calibri"/>
              </a:rPr>
              <a:t> </a:t>
            </a:r>
            <a:r>
              <a:rPr sz="2400" b="0" dirty="0">
                <a:latin typeface="Calibri"/>
                <a:cs typeface="Calibri"/>
              </a:rPr>
              <a:t>much</a:t>
            </a:r>
            <a:r>
              <a:rPr sz="2400" b="0" spc="-10" dirty="0">
                <a:latin typeface="Calibri"/>
                <a:cs typeface="Calibri"/>
              </a:rPr>
              <a:t> lower </a:t>
            </a:r>
            <a:r>
              <a:rPr sz="2400" b="0" dirty="0">
                <a:latin typeface="Calibri"/>
                <a:cs typeface="Calibri"/>
              </a:rPr>
              <a:t>in</a:t>
            </a:r>
            <a:r>
              <a:rPr sz="2400" b="0" spc="-10" dirty="0">
                <a:latin typeface="Calibri"/>
                <a:cs typeface="Calibri"/>
              </a:rPr>
              <a:t> </a:t>
            </a:r>
            <a:r>
              <a:rPr sz="2400" b="0" spc="-5" dirty="0">
                <a:latin typeface="Calibri"/>
                <a:cs typeface="Calibri"/>
              </a:rPr>
              <a:t>cable.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184"/>
            <a:ext cx="8982075" cy="1125855"/>
            <a:chOff x="0" y="329184"/>
            <a:chExt cx="8982075" cy="112585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184"/>
              <a:ext cx="4051554" cy="11254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279" y="329184"/>
              <a:ext cx="817626" cy="11254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39311" y="329184"/>
              <a:ext cx="3210306" cy="11254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81344" y="329184"/>
              <a:ext cx="1579626" cy="112547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715264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none" spc="-35" dirty="0"/>
              <a:t>E</a:t>
            </a:r>
            <a:r>
              <a:rPr sz="4000" u="none" spc="-120" dirty="0"/>
              <a:t>x</a:t>
            </a:r>
            <a:r>
              <a:rPr sz="4000" u="none" spc="-40" dirty="0"/>
              <a:t>a</a:t>
            </a:r>
            <a:r>
              <a:rPr sz="4000" u="none" spc="-50" dirty="0"/>
              <a:t>m</a:t>
            </a:r>
            <a:r>
              <a:rPr sz="4000" u="none" spc="-40" dirty="0"/>
              <a:t>p</a:t>
            </a:r>
            <a:r>
              <a:rPr sz="4000" u="none" spc="-50" dirty="0"/>
              <a:t>l</a:t>
            </a:r>
            <a:r>
              <a:rPr sz="4000" u="none" spc="5" dirty="0"/>
              <a:t>e</a:t>
            </a:r>
            <a:r>
              <a:rPr sz="4000" u="none" spc="-175" dirty="0"/>
              <a:t> </a:t>
            </a:r>
            <a:r>
              <a:rPr sz="4000" u="none" spc="-50" dirty="0"/>
              <a:t>L</a:t>
            </a:r>
            <a:r>
              <a:rPr sz="4000" u="none" spc="-90" dirty="0"/>
              <a:t>a</a:t>
            </a:r>
            <a:r>
              <a:rPr sz="4000" u="none" spc="-95" dirty="0"/>
              <a:t>t</a:t>
            </a:r>
            <a:r>
              <a:rPr sz="4000" u="none" spc="-35" dirty="0"/>
              <a:t>e</a:t>
            </a:r>
            <a:r>
              <a:rPr sz="4000" u="none" spc="-40" dirty="0"/>
              <a:t>n</a:t>
            </a:r>
            <a:r>
              <a:rPr sz="4000" u="none" spc="-50" dirty="0"/>
              <a:t>c</a:t>
            </a:r>
            <a:r>
              <a:rPr sz="4000" u="none" dirty="0"/>
              <a:t>y</a:t>
            </a:r>
            <a:r>
              <a:rPr sz="4000" u="none" spc="-150" dirty="0"/>
              <a:t> </a:t>
            </a:r>
            <a:r>
              <a:rPr sz="4000" u="none" dirty="0"/>
              <a:t>-</a:t>
            </a:r>
            <a:r>
              <a:rPr sz="4000" u="none" spc="-120" dirty="0"/>
              <a:t> </a:t>
            </a:r>
            <a:r>
              <a:rPr sz="4000" i="1" u="none" spc="-90" dirty="0">
                <a:latin typeface="Calibri Light"/>
                <a:cs typeface="Calibri Light"/>
              </a:rPr>
              <a:t>P</a:t>
            </a:r>
            <a:r>
              <a:rPr sz="4000" i="1" u="none" spc="-60" dirty="0">
                <a:latin typeface="Calibri Light"/>
                <a:cs typeface="Calibri Light"/>
              </a:rPr>
              <a:t>ro</a:t>
            </a:r>
            <a:r>
              <a:rPr sz="4000" i="1" u="none" spc="-35" dirty="0">
                <a:latin typeface="Calibri Light"/>
                <a:cs typeface="Calibri Light"/>
              </a:rPr>
              <a:t>paga</a:t>
            </a:r>
            <a:r>
              <a:rPr sz="4000" i="1" u="none" spc="-50" dirty="0">
                <a:latin typeface="Calibri Light"/>
                <a:cs typeface="Calibri Light"/>
              </a:rPr>
              <a:t>ti</a:t>
            </a:r>
            <a:r>
              <a:rPr sz="4000" i="1" u="none" spc="-55" dirty="0">
                <a:latin typeface="Calibri Light"/>
                <a:cs typeface="Calibri Light"/>
              </a:rPr>
              <a:t>o</a:t>
            </a:r>
            <a:r>
              <a:rPr sz="4000" i="1" u="none" spc="-35" dirty="0">
                <a:latin typeface="Calibri Light"/>
                <a:cs typeface="Calibri Light"/>
              </a:rPr>
              <a:t>n</a:t>
            </a:r>
            <a:r>
              <a:rPr sz="4000" i="1" u="none" spc="-140" dirty="0">
                <a:latin typeface="Calibri Light"/>
                <a:cs typeface="Calibri Light"/>
              </a:rPr>
              <a:t> </a:t>
            </a:r>
            <a:r>
              <a:rPr sz="4000" u="none" spc="-50" dirty="0"/>
              <a:t>tim</a:t>
            </a:r>
            <a:r>
              <a:rPr sz="4000" u="none" spc="5" dirty="0"/>
              <a:t>e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588" y="1311910"/>
            <a:ext cx="8749665" cy="122491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89230" marR="5080" indent="-177165">
              <a:lnSpc>
                <a:spcPct val="90400"/>
              </a:lnSpc>
              <a:spcBef>
                <a:spcPts val="43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propagation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 if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distance between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12,000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km?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Assume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propagation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speed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2.4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×</a:t>
            </a:r>
            <a:r>
              <a:rPr sz="2800" spc="-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108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m/s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cable.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588" y="3766566"/>
            <a:ext cx="8469630" cy="122174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89230" marR="5080" indent="-177165">
              <a:lnSpc>
                <a:spcPct val="90000"/>
              </a:lnSpc>
              <a:spcBef>
                <a:spcPts val="44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example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shows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bit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 go over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Atlantic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Ocean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only 50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there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direct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cable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between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destination.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66088" y="2760979"/>
            <a:ext cx="5111750" cy="935990"/>
            <a:chOff x="1466088" y="2760979"/>
            <a:chExt cx="5111750" cy="93599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3999" y="2819419"/>
              <a:ext cx="4977598" cy="8198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66088" y="2760979"/>
              <a:ext cx="5111750" cy="935990"/>
            </a:xfrm>
            <a:custGeom>
              <a:avLst/>
              <a:gdLst/>
              <a:ahLst/>
              <a:cxnLst/>
              <a:rect l="l" t="t" r="r" b="b"/>
              <a:pathLst>
                <a:path w="5111750" h="935989">
                  <a:moveTo>
                    <a:pt x="5065141" y="46990"/>
                  </a:moveTo>
                  <a:lnTo>
                    <a:pt x="46355" y="46990"/>
                  </a:lnTo>
                  <a:lnTo>
                    <a:pt x="46355" y="58420"/>
                  </a:lnTo>
                  <a:lnTo>
                    <a:pt x="46355" y="878840"/>
                  </a:lnTo>
                  <a:lnTo>
                    <a:pt x="46355" y="890270"/>
                  </a:lnTo>
                  <a:lnTo>
                    <a:pt x="5065141" y="890270"/>
                  </a:lnTo>
                  <a:lnTo>
                    <a:pt x="5065141" y="878840"/>
                  </a:lnTo>
                  <a:lnTo>
                    <a:pt x="57912" y="878840"/>
                  </a:lnTo>
                  <a:lnTo>
                    <a:pt x="57912" y="58420"/>
                  </a:lnTo>
                  <a:lnTo>
                    <a:pt x="5053584" y="58420"/>
                  </a:lnTo>
                  <a:lnTo>
                    <a:pt x="5053584" y="878332"/>
                  </a:lnTo>
                  <a:lnTo>
                    <a:pt x="5065141" y="878332"/>
                  </a:lnTo>
                  <a:lnTo>
                    <a:pt x="5065141" y="58420"/>
                  </a:lnTo>
                  <a:lnTo>
                    <a:pt x="5065141" y="46990"/>
                  </a:lnTo>
                  <a:close/>
                </a:path>
                <a:path w="5111750" h="935989">
                  <a:moveTo>
                    <a:pt x="5111483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901700"/>
                  </a:lnTo>
                  <a:lnTo>
                    <a:pt x="0" y="935990"/>
                  </a:lnTo>
                  <a:lnTo>
                    <a:pt x="5111483" y="935990"/>
                  </a:lnTo>
                  <a:lnTo>
                    <a:pt x="5111483" y="901700"/>
                  </a:lnTo>
                  <a:lnTo>
                    <a:pt x="34798" y="901700"/>
                  </a:lnTo>
                  <a:lnTo>
                    <a:pt x="34798" y="35560"/>
                  </a:lnTo>
                  <a:lnTo>
                    <a:pt x="5076685" y="35560"/>
                  </a:lnTo>
                  <a:lnTo>
                    <a:pt x="5076685" y="901446"/>
                  </a:lnTo>
                  <a:lnTo>
                    <a:pt x="5111483" y="901446"/>
                  </a:lnTo>
                  <a:lnTo>
                    <a:pt x="5111483" y="35560"/>
                  </a:lnTo>
                  <a:lnTo>
                    <a:pt x="5111483" y="35306"/>
                  </a:lnTo>
                  <a:lnTo>
                    <a:pt x="5111483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5447"/>
            <a:ext cx="8982075" cy="1372870"/>
            <a:chOff x="0" y="155447"/>
            <a:chExt cx="8982075" cy="1372870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447"/>
              <a:ext cx="2683002" cy="137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1472" y="155447"/>
              <a:ext cx="994410" cy="13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5416" y="155447"/>
              <a:ext cx="5124450" cy="137236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" y="304241"/>
            <a:ext cx="663448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u="none" spc="-65" dirty="0"/>
              <a:t>L</a:t>
            </a:r>
            <a:r>
              <a:rPr sz="4900" u="none" spc="-130" dirty="0"/>
              <a:t>a</a:t>
            </a:r>
            <a:r>
              <a:rPr sz="4900" u="none" spc="-105" dirty="0"/>
              <a:t>t</a:t>
            </a:r>
            <a:r>
              <a:rPr sz="4900" u="none" spc="-100" dirty="0"/>
              <a:t>e</a:t>
            </a:r>
            <a:r>
              <a:rPr sz="4900" u="none" spc="-105" dirty="0"/>
              <a:t>n</a:t>
            </a:r>
            <a:r>
              <a:rPr sz="4900" u="none" spc="-95" dirty="0"/>
              <a:t>c</a:t>
            </a:r>
            <a:r>
              <a:rPr sz="4900" u="none" spc="-5" dirty="0"/>
              <a:t>y</a:t>
            </a:r>
            <a:r>
              <a:rPr sz="4900" u="none" spc="-225" dirty="0"/>
              <a:t> </a:t>
            </a:r>
            <a:r>
              <a:rPr sz="4900" u="none" spc="-5" dirty="0"/>
              <a:t>-</a:t>
            </a:r>
            <a:r>
              <a:rPr sz="4900" u="none" spc="-135" dirty="0"/>
              <a:t> </a:t>
            </a:r>
            <a:r>
              <a:rPr sz="4900" u="none" spc="-405" dirty="0"/>
              <a:t>T</a:t>
            </a:r>
            <a:r>
              <a:rPr sz="4900" u="none" spc="-160" dirty="0"/>
              <a:t>r</a:t>
            </a:r>
            <a:r>
              <a:rPr sz="4900" u="none" spc="-80" dirty="0"/>
              <a:t>a</a:t>
            </a:r>
            <a:r>
              <a:rPr sz="4900" u="none" spc="-105" dirty="0"/>
              <a:t>ns</a:t>
            </a:r>
            <a:r>
              <a:rPr sz="4900" u="none" spc="-114" dirty="0"/>
              <a:t>m</a:t>
            </a:r>
            <a:r>
              <a:rPr sz="4900" u="none" spc="-80" dirty="0"/>
              <a:t>i</a:t>
            </a:r>
            <a:r>
              <a:rPr sz="4900" u="none" spc="-105" dirty="0"/>
              <a:t>s</a:t>
            </a:r>
            <a:r>
              <a:rPr sz="4900" u="none" spc="-80" dirty="0"/>
              <a:t>si</a:t>
            </a:r>
            <a:r>
              <a:rPr sz="4900" u="none" spc="-90" dirty="0"/>
              <a:t>o</a:t>
            </a:r>
            <a:r>
              <a:rPr sz="4900" u="none" spc="-5" dirty="0"/>
              <a:t>n</a:t>
            </a:r>
            <a:r>
              <a:rPr sz="4900" u="none" spc="-245" dirty="0"/>
              <a:t> </a:t>
            </a:r>
            <a:r>
              <a:rPr sz="4900" u="none" spc="-60" dirty="0"/>
              <a:t>t</a:t>
            </a:r>
            <a:r>
              <a:rPr sz="4900" u="none" spc="-55" dirty="0"/>
              <a:t>i</a:t>
            </a:r>
            <a:r>
              <a:rPr sz="4900" u="none" spc="-114" dirty="0"/>
              <a:t>m</a:t>
            </a:r>
            <a:r>
              <a:rPr sz="4900" u="none" spc="-5" dirty="0"/>
              <a:t>e</a:t>
            </a:r>
            <a:endParaRPr sz="49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40588" y="1311910"/>
            <a:ext cx="8736330" cy="396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communications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message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ts val="274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take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equal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propagation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421005">
              <a:lnSpc>
                <a:spcPts val="274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reach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destination</a:t>
            </a:r>
            <a:endParaRPr sz="24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434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leaves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earlier</a:t>
            </a:r>
            <a:r>
              <a:rPr sz="18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arrives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earlier;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leaves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later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arrives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later.</a:t>
            </a:r>
            <a:endParaRPr sz="1800">
              <a:latin typeface="Calibri"/>
              <a:cs typeface="Calibri"/>
            </a:endParaRPr>
          </a:p>
          <a:p>
            <a:pPr marL="189230" marR="5080" indent="-177165">
              <a:lnSpc>
                <a:spcPts val="3020"/>
              </a:lnSpc>
              <a:spcBef>
                <a:spcPts val="159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b="1" spc="-15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2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8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leaving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sender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last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arriving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receiver</a:t>
            </a:r>
            <a:endParaRPr sz="2800">
              <a:latin typeface="Calibri"/>
              <a:cs typeface="Calibri"/>
            </a:endParaRPr>
          </a:p>
          <a:p>
            <a:pPr marL="189230" marR="334010" indent="-177165">
              <a:lnSpc>
                <a:spcPts val="3030"/>
              </a:lnSpc>
              <a:spcBef>
                <a:spcPts val="139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transmission 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message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depends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size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message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channel</a:t>
            </a:r>
            <a:endParaRPr sz="2800">
              <a:latin typeface="Calibri"/>
              <a:cs typeface="Calibri"/>
            </a:endParaRPr>
          </a:p>
          <a:p>
            <a:pPr marL="94615">
              <a:lnSpc>
                <a:spcPct val="100000"/>
              </a:lnSpc>
              <a:spcBef>
                <a:spcPts val="1005"/>
              </a:spcBef>
              <a:tabLst>
                <a:tab pos="3185795" algn="l"/>
              </a:tabLst>
            </a:pP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Transmission</a:t>
            </a:r>
            <a:r>
              <a:rPr sz="28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=	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(Message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size)</a:t>
            </a:r>
            <a:r>
              <a:rPr sz="28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1168" y="1143000"/>
            <a:ext cx="8777605" cy="8255"/>
          </a:xfrm>
          <a:custGeom>
            <a:avLst/>
            <a:gdLst/>
            <a:ahLst/>
            <a:cxnLst/>
            <a:rect l="l" t="t" r="r" b="b"/>
            <a:pathLst>
              <a:path w="8777605" h="8255">
                <a:moveTo>
                  <a:pt x="0" y="8254"/>
                </a:moveTo>
                <a:lnTo>
                  <a:pt x="8777605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130361" y="2663761"/>
            <a:ext cx="2676525" cy="2752725"/>
            <a:chOff x="2130361" y="2663761"/>
            <a:chExt cx="2676525" cy="2752725"/>
          </a:xfrm>
        </p:grpSpPr>
        <p:sp>
          <p:nvSpPr>
            <p:cNvPr id="4" name="object 4"/>
            <p:cNvSpPr/>
            <p:nvPr/>
          </p:nvSpPr>
          <p:spPr>
            <a:xfrm>
              <a:off x="2135123" y="2668523"/>
              <a:ext cx="2667000" cy="2743200"/>
            </a:xfrm>
            <a:custGeom>
              <a:avLst/>
              <a:gdLst/>
              <a:ahLst/>
              <a:cxnLst/>
              <a:rect l="l" t="t" r="r" b="b"/>
              <a:pathLst>
                <a:path w="2667000" h="2743200">
                  <a:moveTo>
                    <a:pt x="0" y="0"/>
                  </a:moveTo>
                  <a:lnTo>
                    <a:pt x="0" y="1979676"/>
                  </a:lnTo>
                  <a:lnTo>
                    <a:pt x="2667000" y="2743200"/>
                  </a:lnTo>
                  <a:lnTo>
                    <a:pt x="2667000" y="763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5123" y="2668523"/>
              <a:ext cx="2667000" cy="2743200"/>
            </a:xfrm>
            <a:custGeom>
              <a:avLst/>
              <a:gdLst/>
              <a:ahLst/>
              <a:cxnLst/>
              <a:rect l="l" t="t" r="r" b="b"/>
              <a:pathLst>
                <a:path w="2667000" h="2743200">
                  <a:moveTo>
                    <a:pt x="2667000" y="2743200"/>
                  </a:moveTo>
                  <a:lnTo>
                    <a:pt x="0" y="1979676"/>
                  </a:lnTo>
                  <a:lnTo>
                    <a:pt x="0" y="0"/>
                  </a:lnTo>
                  <a:lnTo>
                    <a:pt x="2667000" y="763524"/>
                  </a:lnTo>
                  <a:lnTo>
                    <a:pt x="2667000" y="2743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044189" y="3875278"/>
            <a:ext cx="84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Data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55447"/>
            <a:ext cx="7310120" cy="1372870"/>
            <a:chOff x="0" y="155447"/>
            <a:chExt cx="7310120" cy="13728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447"/>
              <a:ext cx="2683002" cy="137236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1472" y="155447"/>
              <a:ext cx="994410" cy="13723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5416" y="155447"/>
              <a:ext cx="5124450" cy="1372362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7164" y="304241"/>
            <a:ext cx="663448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u="none" spc="-65" dirty="0"/>
              <a:t>L</a:t>
            </a:r>
            <a:r>
              <a:rPr sz="4900" u="none" spc="-130" dirty="0"/>
              <a:t>a</a:t>
            </a:r>
            <a:r>
              <a:rPr sz="4900" u="none" spc="-105" dirty="0"/>
              <a:t>t</a:t>
            </a:r>
            <a:r>
              <a:rPr sz="4900" u="none" spc="-100" dirty="0"/>
              <a:t>e</a:t>
            </a:r>
            <a:r>
              <a:rPr sz="4900" u="none" spc="-105" dirty="0"/>
              <a:t>n</a:t>
            </a:r>
            <a:r>
              <a:rPr sz="4900" u="none" spc="-95" dirty="0"/>
              <a:t>c</a:t>
            </a:r>
            <a:r>
              <a:rPr sz="4900" u="none" spc="-5" dirty="0"/>
              <a:t>y</a:t>
            </a:r>
            <a:r>
              <a:rPr sz="4900" u="none" spc="-225" dirty="0"/>
              <a:t> </a:t>
            </a:r>
            <a:r>
              <a:rPr sz="4900" u="none" spc="-5" dirty="0"/>
              <a:t>-</a:t>
            </a:r>
            <a:r>
              <a:rPr sz="4900" u="none" spc="-135" dirty="0"/>
              <a:t> </a:t>
            </a:r>
            <a:r>
              <a:rPr sz="4900" u="none" spc="-405" dirty="0"/>
              <a:t>T</a:t>
            </a:r>
            <a:r>
              <a:rPr sz="4900" u="none" spc="-160" dirty="0"/>
              <a:t>r</a:t>
            </a:r>
            <a:r>
              <a:rPr sz="4900" u="none" spc="-80" dirty="0"/>
              <a:t>a</a:t>
            </a:r>
            <a:r>
              <a:rPr sz="4900" u="none" spc="-105" dirty="0"/>
              <a:t>ns</a:t>
            </a:r>
            <a:r>
              <a:rPr sz="4900" u="none" spc="-114" dirty="0"/>
              <a:t>m</a:t>
            </a:r>
            <a:r>
              <a:rPr sz="4900" u="none" spc="-80" dirty="0"/>
              <a:t>i</a:t>
            </a:r>
            <a:r>
              <a:rPr sz="4900" u="none" spc="-105" dirty="0"/>
              <a:t>s</a:t>
            </a:r>
            <a:r>
              <a:rPr sz="4900" u="none" spc="-80" dirty="0"/>
              <a:t>si</a:t>
            </a:r>
            <a:r>
              <a:rPr sz="4900" u="none" spc="-90" dirty="0"/>
              <a:t>o</a:t>
            </a:r>
            <a:r>
              <a:rPr sz="4900" u="none" spc="-5" dirty="0"/>
              <a:t>n</a:t>
            </a:r>
            <a:r>
              <a:rPr sz="4900" u="none" spc="-245" dirty="0"/>
              <a:t> </a:t>
            </a:r>
            <a:r>
              <a:rPr sz="4900" u="none" spc="-60" dirty="0"/>
              <a:t>t</a:t>
            </a:r>
            <a:r>
              <a:rPr sz="4900" u="none" spc="-55" dirty="0"/>
              <a:t>i</a:t>
            </a:r>
            <a:r>
              <a:rPr sz="4900" u="none" spc="-114" dirty="0"/>
              <a:t>m</a:t>
            </a:r>
            <a:r>
              <a:rPr sz="4900" u="none" spc="-5" dirty="0"/>
              <a:t>e</a:t>
            </a:r>
            <a:endParaRPr sz="4900"/>
          </a:p>
        </p:txBody>
      </p:sp>
      <p:grpSp>
        <p:nvGrpSpPr>
          <p:cNvPr id="12" name="object 12"/>
          <p:cNvGrpSpPr/>
          <p:nvPr/>
        </p:nvGrpSpPr>
        <p:grpSpPr>
          <a:xfrm>
            <a:off x="1825561" y="1673161"/>
            <a:ext cx="3286125" cy="4348480"/>
            <a:chOff x="1825561" y="1673161"/>
            <a:chExt cx="3286125" cy="4348480"/>
          </a:xfrm>
        </p:grpSpPr>
        <p:sp>
          <p:nvSpPr>
            <p:cNvPr id="13" name="object 13"/>
            <p:cNvSpPr/>
            <p:nvPr/>
          </p:nvSpPr>
          <p:spPr>
            <a:xfrm>
              <a:off x="1830324" y="1677669"/>
              <a:ext cx="609600" cy="554990"/>
            </a:xfrm>
            <a:custGeom>
              <a:avLst/>
              <a:gdLst/>
              <a:ahLst/>
              <a:cxnLst/>
              <a:rect l="l" t="t" r="r" b="b"/>
              <a:pathLst>
                <a:path w="609600" h="554989">
                  <a:moveTo>
                    <a:pt x="609600" y="394970"/>
                  </a:moveTo>
                  <a:lnTo>
                    <a:pt x="479552" y="394970"/>
                  </a:lnTo>
                  <a:lnTo>
                    <a:pt x="479552" y="348361"/>
                  </a:lnTo>
                  <a:lnTo>
                    <a:pt x="479552" y="347980"/>
                  </a:lnTo>
                  <a:lnTo>
                    <a:pt x="551307" y="347980"/>
                  </a:lnTo>
                  <a:lnTo>
                    <a:pt x="551307" y="0"/>
                  </a:lnTo>
                  <a:lnTo>
                    <a:pt x="58293" y="0"/>
                  </a:lnTo>
                  <a:lnTo>
                    <a:pt x="58293" y="347980"/>
                  </a:lnTo>
                  <a:lnTo>
                    <a:pt x="130048" y="347980"/>
                  </a:lnTo>
                  <a:lnTo>
                    <a:pt x="130048" y="348361"/>
                  </a:lnTo>
                  <a:lnTo>
                    <a:pt x="130048" y="394970"/>
                  </a:lnTo>
                  <a:lnTo>
                    <a:pt x="0" y="394970"/>
                  </a:lnTo>
                  <a:lnTo>
                    <a:pt x="0" y="554990"/>
                  </a:lnTo>
                  <a:lnTo>
                    <a:pt x="609600" y="554990"/>
                  </a:lnTo>
                  <a:lnTo>
                    <a:pt x="609600" y="394970"/>
                  </a:lnTo>
                  <a:close/>
                </a:path>
              </a:pathLst>
            </a:custGeom>
            <a:solidFill>
              <a:srgbClr val="A2CE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0323" y="1677923"/>
              <a:ext cx="609600" cy="554990"/>
            </a:xfrm>
            <a:custGeom>
              <a:avLst/>
              <a:gdLst/>
              <a:ahLst/>
              <a:cxnLst/>
              <a:rect l="l" t="t" r="r" b="b"/>
              <a:pathLst>
                <a:path w="609600" h="554989">
                  <a:moveTo>
                    <a:pt x="479551" y="395224"/>
                  </a:moveTo>
                  <a:lnTo>
                    <a:pt x="479551" y="348106"/>
                  </a:lnTo>
                  <a:lnTo>
                    <a:pt x="551307" y="348106"/>
                  </a:lnTo>
                  <a:lnTo>
                    <a:pt x="551307" y="275589"/>
                  </a:lnTo>
                  <a:lnTo>
                    <a:pt x="551307" y="173989"/>
                  </a:lnTo>
                  <a:lnTo>
                    <a:pt x="551307" y="0"/>
                  </a:lnTo>
                  <a:lnTo>
                    <a:pt x="304800" y="0"/>
                  </a:lnTo>
                  <a:lnTo>
                    <a:pt x="58293" y="0"/>
                  </a:lnTo>
                  <a:lnTo>
                    <a:pt x="58293" y="173989"/>
                  </a:lnTo>
                  <a:lnTo>
                    <a:pt x="58293" y="275589"/>
                  </a:lnTo>
                  <a:lnTo>
                    <a:pt x="58293" y="348106"/>
                  </a:lnTo>
                  <a:lnTo>
                    <a:pt x="130048" y="348106"/>
                  </a:lnTo>
                  <a:lnTo>
                    <a:pt x="130048" y="395224"/>
                  </a:lnTo>
                  <a:lnTo>
                    <a:pt x="0" y="395224"/>
                  </a:lnTo>
                  <a:lnTo>
                    <a:pt x="0" y="554736"/>
                  </a:lnTo>
                  <a:lnTo>
                    <a:pt x="304800" y="554736"/>
                  </a:lnTo>
                  <a:lnTo>
                    <a:pt x="609600" y="554736"/>
                  </a:lnTo>
                  <a:lnTo>
                    <a:pt x="609600" y="395224"/>
                  </a:lnTo>
                  <a:lnTo>
                    <a:pt x="479551" y="395224"/>
                  </a:lnTo>
                  <a:close/>
                </a:path>
                <a:path w="609600" h="554989">
                  <a:moveTo>
                    <a:pt x="130048" y="395224"/>
                  </a:moveTo>
                  <a:lnTo>
                    <a:pt x="130048" y="348106"/>
                  </a:lnTo>
                  <a:lnTo>
                    <a:pt x="479551" y="348106"/>
                  </a:lnTo>
                  <a:lnTo>
                    <a:pt x="479551" y="395224"/>
                  </a:lnTo>
                  <a:lnTo>
                    <a:pt x="130048" y="395224"/>
                  </a:lnTo>
                </a:path>
                <a:path w="609600" h="554989">
                  <a:moveTo>
                    <a:pt x="130048" y="290067"/>
                  </a:moveTo>
                  <a:lnTo>
                    <a:pt x="130048" y="58038"/>
                  </a:lnTo>
                  <a:lnTo>
                    <a:pt x="479551" y="58038"/>
                  </a:lnTo>
                  <a:lnTo>
                    <a:pt x="479551" y="290067"/>
                  </a:lnTo>
                  <a:lnTo>
                    <a:pt x="130048" y="290067"/>
                  </a:lnTo>
                </a:path>
                <a:path w="609600" h="554989">
                  <a:moveTo>
                    <a:pt x="394462" y="438658"/>
                  </a:moveTo>
                  <a:lnTo>
                    <a:pt x="394462" y="420624"/>
                  </a:lnTo>
                  <a:lnTo>
                    <a:pt x="569213" y="420624"/>
                  </a:lnTo>
                  <a:lnTo>
                    <a:pt x="569213" y="438658"/>
                  </a:lnTo>
                  <a:lnTo>
                    <a:pt x="394462" y="43865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93975" y="2246375"/>
              <a:ext cx="82550" cy="3775075"/>
            </a:xfrm>
            <a:custGeom>
              <a:avLst/>
              <a:gdLst/>
              <a:ahLst/>
              <a:cxnLst/>
              <a:rect l="l" t="t" r="r" b="b"/>
              <a:pathLst>
                <a:path w="82550" h="3775075">
                  <a:moveTo>
                    <a:pt x="27431" y="3692652"/>
                  </a:moveTo>
                  <a:lnTo>
                    <a:pt x="0" y="3692652"/>
                  </a:lnTo>
                  <a:lnTo>
                    <a:pt x="41148" y="3774948"/>
                  </a:lnTo>
                  <a:lnTo>
                    <a:pt x="75438" y="3706368"/>
                  </a:lnTo>
                  <a:lnTo>
                    <a:pt x="27431" y="3706368"/>
                  </a:lnTo>
                  <a:lnTo>
                    <a:pt x="27431" y="3692652"/>
                  </a:lnTo>
                  <a:close/>
                </a:path>
                <a:path w="82550" h="3775075">
                  <a:moveTo>
                    <a:pt x="27431" y="79528"/>
                  </a:moveTo>
                  <a:lnTo>
                    <a:pt x="27431" y="3706368"/>
                  </a:lnTo>
                  <a:lnTo>
                    <a:pt x="54863" y="3706368"/>
                  </a:lnTo>
                  <a:lnTo>
                    <a:pt x="54863" y="82296"/>
                  </a:lnTo>
                  <a:lnTo>
                    <a:pt x="41148" y="82296"/>
                  </a:lnTo>
                  <a:lnTo>
                    <a:pt x="27431" y="79528"/>
                  </a:lnTo>
                  <a:close/>
                </a:path>
                <a:path w="82550" h="3775075">
                  <a:moveTo>
                    <a:pt x="82296" y="3692652"/>
                  </a:moveTo>
                  <a:lnTo>
                    <a:pt x="54863" y="3692652"/>
                  </a:lnTo>
                  <a:lnTo>
                    <a:pt x="54863" y="3706368"/>
                  </a:lnTo>
                  <a:lnTo>
                    <a:pt x="75438" y="3706368"/>
                  </a:lnTo>
                  <a:lnTo>
                    <a:pt x="82296" y="3692652"/>
                  </a:lnTo>
                  <a:close/>
                </a:path>
                <a:path w="82550" h="3775075">
                  <a:moveTo>
                    <a:pt x="54863" y="41148"/>
                  </a:moveTo>
                  <a:lnTo>
                    <a:pt x="27431" y="41148"/>
                  </a:lnTo>
                  <a:lnTo>
                    <a:pt x="27431" y="79528"/>
                  </a:lnTo>
                  <a:lnTo>
                    <a:pt x="41148" y="82296"/>
                  </a:lnTo>
                  <a:lnTo>
                    <a:pt x="54863" y="79528"/>
                  </a:lnTo>
                  <a:lnTo>
                    <a:pt x="54863" y="41148"/>
                  </a:lnTo>
                  <a:close/>
                </a:path>
                <a:path w="82550" h="3775075">
                  <a:moveTo>
                    <a:pt x="54863" y="79528"/>
                  </a:moveTo>
                  <a:lnTo>
                    <a:pt x="41148" y="82296"/>
                  </a:lnTo>
                  <a:lnTo>
                    <a:pt x="54863" y="82296"/>
                  </a:lnTo>
                  <a:lnTo>
                    <a:pt x="54863" y="79528"/>
                  </a:lnTo>
                  <a:close/>
                </a:path>
                <a:path w="82550" h="3775075">
                  <a:moveTo>
                    <a:pt x="41148" y="0"/>
                  </a:moveTo>
                  <a:lnTo>
                    <a:pt x="25128" y="3232"/>
                  </a:lnTo>
                  <a:lnTo>
                    <a:pt x="12049" y="12049"/>
                  </a:lnTo>
                  <a:lnTo>
                    <a:pt x="3232" y="25128"/>
                  </a:lnTo>
                  <a:lnTo>
                    <a:pt x="0" y="41148"/>
                  </a:lnTo>
                  <a:lnTo>
                    <a:pt x="3232" y="57167"/>
                  </a:lnTo>
                  <a:lnTo>
                    <a:pt x="12049" y="70246"/>
                  </a:lnTo>
                  <a:lnTo>
                    <a:pt x="25128" y="79063"/>
                  </a:lnTo>
                  <a:lnTo>
                    <a:pt x="27431" y="79528"/>
                  </a:lnTo>
                  <a:lnTo>
                    <a:pt x="27431" y="41148"/>
                  </a:lnTo>
                  <a:lnTo>
                    <a:pt x="82296" y="41148"/>
                  </a:lnTo>
                  <a:lnTo>
                    <a:pt x="79063" y="25128"/>
                  </a:lnTo>
                  <a:lnTo>
                    <a:pt x="70246" y="12049"/>
                  </a:lnTo>
                  <a:lnTo>
                    <a:pt x="57167" y="3232"/>
                  </a:lnTo>
                  <a:lnTo>
                    <a:pt x="41148" y="0"/>
                  </a:lnTo>
                  <a:close/>
                </a:path>
                <a:path w="82550" h="3775075">
                  <a:moveTo>
                    <a:pt x="82296" y="41148"/>
                  </a:moveTo>
                  <a:lnTo>
                    <a:pt x="54863" y="41148"/>
                  </a:lnTo>
                  <a:lnTo>
                    <a:pt x="54863" y="79528"/>
                  </a:lnTo>
                  <a:lnTo>
                    <a:pt x="57167" y="79063"/>
                  </a:lnTo>
                  <a:lnTo>
                    <a:pt x="70246" y="70246"/>
                  </a:lnTo>
                  <a:lnTo>
                    <a:pt x="79063" y="57167"/>
                  </a:lnTo>
                  <a:lnTo>
                    <a:pt x="82296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7324" y="1677669"/>
              <a:ext cx="609600" cy="554990"/>
            </a:xfrm>
            <a:custGeom>
              <a:avLst/>
              <a:gdLst/>
              <a:ahLst/>
              <a:cxnLst/>
              <a:rect l="l" t="t" r="r" b="b"/>
              <a:pathLst>
                <a:path w="609600" h="554989">
                  <a:moveTo>
                    <a:pt x="609600" y="394970"/>
                  </a:moveTo>
                  <a:lnTo>
                    <a:pt x="479552" y="394970"/>
                  </a:lnTo>
                  <a:lnTo>
                    <a:pt x="479552" y="348361"/>
                  </a:lnTo>
                  <a:lnTo>
                    <a:pt x="479552" y="347980"/>
                  </a:lnTo>
                  <a:lnTo>
                    <a:pt x="551307" y="347980"/>
                  </a:lnTo>
                  <a:lnTo>
                    <a:pt x="551307" y="0"/>
                  </a:lnTo>
                  <a:lnTo>
                    <a:pt x="58293" y="0"/>
                  </a:lnTo>
                  <a:lnTo>
                    <a:pt x="58293" y="347980"/>
                  </a:lnTo>
                  <a:lnTo>
                    <a:pt x="130048" y="347980"/>
                  </a:lnTo>
                  <a:lnTo>
                    <a:pt x="130048" y="348361"/>
                  </a:lnTo>
                  <a:lnTo>
                    <a:pt x="130048" y="394970"/>
                  </a:lnTo>
                  <a:lnTo>
                    <a:pt x="0" y="394970"/>
                  </a:lnTo>
                  <a:lnTo>
                    <a:pt x="0" y="554990"/>
                  </a:lnTo>
                  <a:lnTo>
                    <a:pt x="609600" y="554990"/>
                  </a:lnTo>
                  <a:lnTo>
                    <a:pt x="609600" y="39497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97323" y="1677923"/>
              <a:ext cx="609600" cy="554990"/>
            </a:xfrm>
            <a:custGeom>
              <a:avLst/>
              <a:gdLst/>
              <a:ahLst/>
              <a:cxnLst/>
              <a:rect l="l" t="t" r="r" b="b"/>
              <a:pathLst>
                <a:path w="609600" h="554989">
                  <a:moveTo>
                    <a:pt x="479551" y="395224"/>
                  </a:moveTo>
                  <a:lnTo>
                    <a:pt x="479551" y="348106"/>
                  </a:lnTo>
                  <a:lnTo>
                    <a:pt x="551306" y="348106"/>
                  </a:lnTo>
                  <a:lnTo>
                    <a:pt x="551306" y="275589"/>
                  </a:lnTo>
                  <a:lnTo>
                    <a:pt x="551306" y="173989"/>
                  </a:lnTo>
                  <a:lnTo>
                    <a:pt x="551306" y="0"/>
                  </a:lnTo>
                  <a:lnTo>
                    <a:pt x="304800" y="0"/>
                  </a:lnTo>
                  <a:lnTo>
                    <a:pt x="58292" y="0"/>
                  </a:lnTo>
                  <a:lnTo>
                    <a:pt x="58292" y="173989"/>
                  </a:lnTo>
                  <a:lnTo>
                    <a:pt x="58292" y="275589"/>
                  </a:lnTo>
                  <a:lnTo>
                    <a:pt x="58292" y="348106"/>
                  </a:lnTo>
                  <a:lnTo>
                    <a:pt x="130048" y="348106"/>
                  </a:lnTo>
                  <a:lnTo>
                    <a:pt x="130048" y="395224"/>
                  </a:lnTo>
                  <a:lnTo>
                    <a:pt x="0" y="395224"/>
                  </a:lnTo>
                  <a:lnTo>
                    <a:pt x="0" y="554736"/>
                  </a:lnTo>
                  <a:lnTo>
                    <a:pt x="304800" y="554736"/>
                  </a:lnTo>
                  <a:lnTo>
                    <a:pt x="609600" y="554736"/>
                  </a:lnTo>
                  <a:lnTo>
                    <a:pt x="609600" y="395224"/>
                  </a:lnTo>
                  <a:lnTo>
                    <a:pt x="479551" y="395224"/>
                  </a:lnTo>
                  <a:close/>
                </a:path>
                <a:path w="609600" h="554989">
                  <a:moveTo>
                    <a:pt x="130048" y="395224"/>
                  </a:moveTo>
                  <a:lnTo>
                    <a:pt x="130048" y="348106"/>
                  </a:lnTo>
                  <a:lnTo>
                    <a:pt x="479551" y="348106"/>
                  </a:lnTo>
                  <a:lnTo>
                    <a:pt x="479551" y="395224"/>
                  </a:lnTo>
                  <a:lnTo>
                    <a:pt x="130048" y="395224"/>
                  </a:lnTo>
                </a:path>
                <a:path w="609600" h="554989">
                  <a:moveTo>
                    <a:pt x="130048" y="290067"/>
                  </a:moveTo>
                  <a:lnTo>
                    <a:pt x="130048" y="58038"/>
                  </a:lnTo>
                  <a:lnTo>
                    <a:pt x="479551" y="58038"/>
                  </a:lnTo>
                  <a:lnTo>
                    <a:pt x="479551" y="290067"/>
                  </a:lnTo>
                  <a:lnTo>
                    <a:pt x="130048" y="290067"/>
                  </a:lnTo>
                </a:path>
                <a:path w="609600" h="554989">
                  <a:moveTo>
                    <a:pt x="394462" y="438658"/>
                  </a:moveTo>
                  <a:lnTo>
                    <a:pt x="394462" y="420624"/>
                  </a:lnTo>
                  <a:lnTo>
                    <a:pt x="569213" y="420624"/>
                  </a:lnTo>
                  <a:lnTo>
                    <a:pt x="569213" y="438658"/>
                  </a:lnTo>
                  <a:lnTo>
                    <a:pt x="394462" y="438658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60975" y="2246375"/>
              <a:ext cx="82550" cy="3775075"/>
            </a:xfrm>
            <a:custGeom>
              <a:avLst/>
              <a:gdLst/>
              <a:ahLst/>
              <a:cxnLst/>
              <a:rect l="l" t="t" r="r" b="b"/>
              <a:pathLst>
                <a:path w="82550" h="3775075">
                  <a:moveTo>
                    <a:pt x="27432" y="3692652"/>
                  </a:moveTo>
                  <a:lnTo>
                    <a:pt x="0" y="3692652"/>
                  </a:lnTo>
                  <a:lnTo>
                    <a:pt x="41148" y="3774948"/>
                  </a:lnTo>
                  <a:lnTo>
                    <a:pt x="75437" y="3706368"/>
                  </a:lnTo>
                  <a:lnTo>
                    <a:pt x="27432" y="3706368"/>
                  </a:lnTo>
                  <a:lnTo>
                    <a:pt x="27432" y="3692652"/>
                  </a:lnTo>
                  <a:close/>
                </a:path>
                <a:path w="82550" h="3775075">
                  <a:moveTo>
                    <a:pt x="27432" y="79528"/>
                  </a:moveTo>
                  <a:lnTo>
                    <a:pt x="27432" y="3706368"/>
                  </a:lnTo>
                  <a:lnTo>
                    <a:pt x="54863" y="3706368"/>
                  </a:lnTo>
                  <a:lnTo>
                    <a:pt x="54863" y="82296"/>
                  </a:lnTo>
                  <a:lnTo>
                    <a:pt x="41148" y="82296"/>
                  </a:lnTo>
                  <a:lnTo>
                    <a:pt x="27432" y="79528"/>
                  </a:lnTo>
                  <a:close/>
                </a:path>
                <a:path w="82550" h="3775075">
                  <a:moveTo>
                    <a:pt x="82296" y="3692652"/>
                  </a:moveTo>
                  <a:lnTo>
                    <a:pt x="54863" y="3692652"/>
                  </a:lnTo>
                  <a:lnTo>
                    <a:pt x="54863" y="3706368"/>
                  </a:lnTo>
                  <a:lnTo>
                    <a:pt x="75437" y="3706368"/>
                  </a:lnTo>
                  <a:lnTo>
                    <a:pt x="82296" y="3692652"/>
                  </a:lnTo>
                  <a:close/>
                </a:path>
                <a:path w="82550" h="3775075">
                  <a:moveTo>
                    <a:pt x="54863" y="41148"/>
                  </a:moveTo>
                  <a:lnTo>
                    <a:pt x="27432" y="41148"/>
                  </a:lnTo>
                  <a:lnTo>
                    <a:pt x="27432" y="79528"/>
                  </a:lnTo>
                  <a:lnTo>
                    <a:pt x="41148" y="82296"/>
                  </a:lnTo>
                  <a:lnTo>
                    <a:pt x="54863" y="79528"/>
                  </a:lnTo>
                  <a:lnTo>
                    <a:pt x="54863" y="41148"/>
                  </a:lnTo>
                  <a:close/>
                </a:path>
                <a:path w="82550" h="3775075">
                  <a:moveTo>
                    <a:pt x="54863" y="79528"/>
                  </a:moveTo>
                  <a:lnTo>
                    <a:pt x="41148" y="82296"/>
                  </a:lnTo>
                  <a:lnTo>
                    <a:pt x="54863" y="82296"/>
                  </a:lnTo>
                  <a:lnTo>
                    <a:pt x="54863" y="79528"/>
                  </a:lnTo>
                  <a:close/>
                </a:path>
                <a:path w="82550" h="3775075">
                  <a:moveTo>
                    <a:pt x="41148" y="0"/>
                  </a:moveTo>
                  <a:lnTo>
                    <a:pt x="25128" y="3232"/>
                  </a:lnTo>
                  <a:lnTo>
                    <a:pt x="12049" y="12049"/>
                  </a:lnTo>
                  <a:lnTo>
                    <a:pt x="3232" y="25128"/>
                  </a:lnTo>
                  <a:lnTo>
                    <a:pt x="0" y="41148"/>
                  </a:lnTo>
                  <a:lnTo>
                    <a:pt x="3232" y="57167"/>
                  </a:lnTo>
                  <a:lnTo>
                    <a:pt x="12049" y="70246"/>
                  </a:lnTo>
                  <a:lnTo>
                    <a:pt x="25128" y="79063"/>
                  </a:lnTo>
                  <a:lnTo>
                    <a:pt x="27432" y="79528"/>
                  </a:lnTo>
                  <a:lnTo>
                    <a:pt x="27432" y="41148"/>
                  </a:lnTo>
                  <a:lnTo>
                    <a:pt x="82296" y="41148"/>
                  </a:lnTo>
                  <a:lnTo>
                    <a:pt x="79063" y="25128"/>
                  </a:lnTo>
                  <a:lnTo>
                    <a:pt x="70246" y="12049"/>
                  </a:lnTo>
                  <a:lnTo>
                    <a:pt x="57167" y="3232"/>
                  </a:lnTo>
                  <a:lnTo>
                    <a:pt x="41148" y="0"/>
                  </a:lnTo>
                  <a:close/>
                </a:path>
                <a:path w="82550" h="3775075">
                  <a:moveTo>
                    <a:pt x="82296" y="41148"/>
                  </a:moveTo>
                  <a:lnTo>
                    <a:pt x="54863" y="41148"/>
                  </a:lnTo>
                  <a:lnTo>
                    <a:pt x="54863" y="79528"/>
                  </a:lnTo>
                  <a:lnTo>
                    <a:pt x="57167" y="79063"/>
                  </a:lnTo>
                  <a:lnTo>
                    <a:pt x="70246" y="70246"/>
                  </a:lnTo>
                  <a:lnTo>
                    <a:pt x="79063" y="57167"/>
                  </a:lnTo>
                  <a:lnTo>
                    <a:pt x="82296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31975" y="5964123"/>
            <a:ext cx="4864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99864" y="5964123"/>
            <a:ext cx="4864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3404" y="2305050"/>
            <a:ext cx="1348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First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spc="-15" dirty="0">
                <a:latin typeface="Calibri"/>
                <a:cs typeface="Calibri"/>
              </a:rPr>
              <a:t> leaves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9500" y="4286453"/>
            <a:ext cx="1322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Last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leaves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0864" y="3067303"/>
            <a:ext cx="1403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First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arrives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0864" y="5048834"/>
            <a:ext cx="1374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Last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arrives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77745" y="1270457"/>
            <a:ext cx="672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spc="-15" dirty="0">
                <a:solidFill>
                  <a:srgbClr val="006FC0"/>
                </a:solidFill>
                <a:latin typeface="Calibri"/>
                <a:cs typeface="Calibri"/>
              </a:rPr>
              <a:t>nd</a:t>
            </a:r>
            <a:r>
              <a:rPr sz="1800" spc="-10" dirty="0">
                <a:solidFill>
                  <a:srgbClr val="006FC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93819" y="1237615"/>
            <a:ext cx="815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1800" spc="-25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1800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01724" y="2630423"/>
            <a:ext cx="5415280" cy="2819400"/>
            <a:chOff x="1601724" y="2630423"/>
            <a:chExt cx="5415280" cy="2819400"/>
          </a:xfrm>
        </p:grpSpPr>
        <p:sp>
          <p:nvSpPr>
            <p:cNvPr id="28" name="object 28"/>
            <p:cNvSpPr/>
            <p:nvPr/>
          </p:nvSpPr>
          <p:spPr>
            <a:xfrm>
              <a:off x="1601724" y="2630423"/>
              <a:ext cx="3657600" cy="2819400"/>
            </a:xfrm>
            <a:custGeom>
              <a:avLst/>
              <a:gdLst/>
              <a:ahLst/>
              <a:cxnLst/>
              <a:rect l="l" t="t" r="r" b="b"/>
              <a:pathLst>
                <a:path w="3657600" h="2819400">
                  <a:moveTo>
                    <a:pt x="457200" y="2019300"/>
                  </a:moveTo>
                  <a:lnTo>
                    <a:pt x="444500" y="2012950"/>
                  </a:lnTo>
                  <a:lnTo>
                    <a:pt x="381000" y="1981200"/>
                  </a:lnTo>
                  <a:lnTo>
                    <a:pt x="381000" y="2012950"/>
                  </a:lnTo>
                  <a:lnTo>
                    <a:pt x="0" y="2012950"/>
                  </a:lnTo>
                  <a:lnTo>
                    <a:pt x="0" y="2025650"/>
                  </a:lnTo>
                  <a:lnTo>
                    <a:pt x="381000" y="2025650"/>
                  </a:lnTo>
                  <a:lnTo>
                    <a:pt x="381000" y="2057400"/>
                  </a:lnTo>
                  <a:lnTo>
                    <a:pt x="444500" y="2025650"/>
                  </a:lnTo>
                  <a:lnTo>
                    <a:pt x="457200" y="2019300"/>
                  </a:lnTo>
                  <a:close/>
                </a:path>
                <a:path w="3657600" h="2819400">
                  <a:moveTo>
                    <a:pt x="457200" y="38100"/>
                  </a:moveTo>
                  <a:lnTo>
                    <a:pt x="444500" y="31750"/>
                  </a:lnTo>
                  <a:lnTo>
                    <a:pt x="381000" y="0"/>
                  </a:lnTo>
                  <a:lnTo>
                    <a:pt x="38100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76200"/>
                  </a:lnTo>
                  <a:lnTo>
                    <a:pt x="444500" y="44450"/>
                  </a:lnTo>
                  <a:lnTo>
                    <a:pt x="457200" y="38100"/>
                  </a:lnTo>
                  <a:close/>
                </a:path>
                <a:path w="3657600" h="2819400">
                  <a:moveTo>
                    <a:pt x="3657600" y="2774950"/>
                  </a:moveTo>
                  <a:lnTo>
                    <a:pt x="3276600" y="2774950"/>
                  </a:lnTo>
                  <a:lnTo>
                    <a:pt x="3276600" y="2743200"/>
                  </a:lnTo>
                  <a:lnTo>
                    <a:pt x="3200400" y="2781300"/>
                  </a:lnTo>
                  <a:lnTo>
                    <a:pt x="3276600" y="2819400"/>
                  </a:lnTo>
                  <a:lnTo>
                    <a:pt x="3276600" y="2787650"/>
                  </a:lnTo>
                  <a:lnTo>
                    <a:pt x="3657600" y="2787650"/>
                  </a:lnTo>
                  <a:lnTo>
                    <a:pt x="3657600" y="2774950"/>
                  </a:lnTo>
                  <a:close/>
                </a:path>
                <a:path w="3657600" h="2819400">
                  <a:moveTo>
                    <a:pt x="3657600" y="793750"/>
                  </a:moveTo>
                  <a:lnTo>
                    <a:pt x="3276600" y="793750"/>
                  </a:lnTo>
                  <a:lnTo>
                    <a:pt x="3276600" y="762000"/>
                  </a:lnTo>
                  <a:lnTo>
                    <a:pt x="3200400" y="800100"/>
                  </a:lnTo>
                  <a:lnTo>
                    <a:pt x="3276600" y="838200"/>
                  </a:lnTo>
                  <a:lnTo>
                    <a:pt x="3276600" y="806450"/>
                  </a:lnTo>
                  <a:lnTo>
                    <a:pt x="3657600" y="806450"/>
                  </a:lnTo>
                  <a:lnTo>
                    <a:pt x="3657600" y="793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87524" y="2668523"/>
              <a:ext cx="4724400" cy="762000"/>
            </a:xfrm>
            <a:custGeom>
              <a:avLst/>
              <a:gdLst/>
              <a:ahLst/>
              <a:cxnLst/>
              <a:rect l="l" t="t" r="r" b="b"/>
              <a:pathLst>
                <a:path w="4724400" h="762000">
                  <a:moveTo>
                    <a:pt x="0" y="0"/>
                  </a:moveTo>
                  <a:lnTo>
                    <a:pt x="4724400" y="0"/>
                  </a:lnTo>
                </a:path>
                <a:path w="4724400" h="762000">
                  <a:moveTo>
                    <a:pt x="3124200" y="762000"/>
                  </a:moveTo>
                  <a:lnTo>
                    <a:pt x="4724400" y="762000"/>
                  </a:lnTo>
                </a:path>
              </a:pathLst>
            </a:custGeom>
            <a:ln w="9144">
              <a:solidFill>
                <a:srgbClr val="00AF5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62927" y="2668523"/>
              <a:ext cx="119380" cy="762000"/>
            </a:xfrm>
            <a:custGeom>
              <a:avLst/>
              <a:gdLst/>
              <a:ahLst/>
              <a:cxnLst/>
              <a:rect l="l" t="t" r="r" b="b"/>
              <a:pathLst>
                <a:path w="119379" h="762000">
                  <a:moveTo>
                    <a:pt x="39624" y="643127"/>
                  </a:moveTo>
                  <a:lnTo>
                    <a:pt x="0" y="643127"/>
                  </a:lnTo>
                  <a:lnTo>
                    <a:pt x="59436" y="762000"/>
                  </a:lnTo>
                  <a:lnTo>
                    <a:pt x="108966" y="662939"/>
                  </a:lnTo>
                  <a:lnTo>
                    <a:pt x="39624" y="662939"/>
                  </a:lnTo>
                  <a:lnTo>
                    <a:pt x="39624" y="643127"/>
                  </a:lnTo>
                  <a:close/>
                </a:path>
                <a:path w="119379" h="762000">
                  <a:moveTo>
                    <a:pt x="79248" y="99060"/>
                  </a:moveTo>
                  <a:lnTo>
                    <a:pt x="39624" y="99060"/>
                  </a:lnTo>
                  <a:lnTo>
                    <a:pt x="39624" y="662939"/>
                  </a:lnTo>
                  <a:lnTo>
                    <a:pt x="79248" y="662939"/>
                  </a:lnTo>
                  <a:lnTo>
                    <a:pt x="79248" y="99060"/>
                  </a:lnTo>
                  <a:close/>
                </a:path>
                <a:path w="119379" h="762000">
                  <a:moveTo>
                    <a:pt x="118872" y="643127"/>
                  </a:moveTo>
                  <a:lnTo>
                    <a:pt x="79248" y="643127"/>
                  </a:lnTo>
                  <a:lnTo>
                    <a:pt x="79248" y="662939"/>
                  </a:lnTo>
                  <a:lnTo>
                    <a:pt x="108966" y="662939"/>
                  </a:lnTo>
                  <a:lnTo>
                    <a:pt x="118872" y="643127"/>
                  </a:lnTo>
                  <a:close/>
                </a:path>
                <a:path w="119379" h="762000">
                  <a:moveTo>
                    <a:pt x="59436" y="0"/>
                  </a:moveTo>
                  <a:lnTo>
                    <a:pt x="0" y="118872"/>
                  </a:lnTo>
                  <a:lnTo>
                    <a:pt x="39624" y="118872"/>
                  </a:lnTo>
                  <a:lnTo>
                    <a:pt x="39624" y="99060"/>
                  </a:lnTo>
                  <a:lnTo>
                    <a:pt x="108966" y="99060"/>
                  </a:lnTo>
                  <a:lnTo>
                    <a:pt x="59436" y="0"/>
                  </a:lnTo>
                  <a:close/>
                </a:path>
                <a:path w="119379" h="762000">
                  <a:moveTo>
                    <a:pt x="108966" y="99060"/>
                  </a:moveTo>
                  <a:lnTo>
                    <a:pt x="79248" y="99060"/>
                  </a:lnTo>
                  <a:lnTo>
                    <a:pt x="79248" y="118872"/>
                  </a:lnTo>
                  <a:lnTo>
                    <a:pt x="118872" y="118872"/>
                  </a:lnTo>
                  <a:lnTo>
                    <a:pt x="108966" y="9906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86753" y="2914345"/>
            <a:ext cx="1626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Propagation</a:t>
            </a:r>
            <a:r>
              <a:rPr sz="18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62928" y="3430523"/>
            <a:ext cx="119380" cy="1981200"/>
          </a:xfrm>
          <a:custGeom>
            <a:avLst/>
            <a:gdLst/>
            <a:ahLst/>
            <a:cxnLst/>
            <a:rect l="l" t="t" r="r" b="b"/>
            <a:pathLst>
              <a:path w="119379" h="1981200">
                <a:moveTo>
                  <a:pt x="39624" y="1862327"/>
                </a:moveTo>
                <a:lnTo>
                  <a:pt x="0" y="1862327"/>
                </a:lnTo>
                <a:lnTo>
                  <a:pt x="59436" y="1981200"/>
                </a:lnTo>
                <a:lnTo>
                  <a:pt x="108966" y="1882139"/>
                </a:lnTo>
                <a:lnTo>
                  <a:pt x="39624" y="1882139"/>
                </a:lnTo>
                <a:lnTo>
                  <a:pt x="39624" y="1862327"/>
                </a:lnTo>
                <a:close/>
              </a:path>
              <a:path w="119379" h="1981200">
                <a:moveTo>
                  <a:pt x="79248" y="99060"/>
                </a:moveTo>
                <a:lnTo>
                  <a:pt x="39624" y="99060"/>
                </a:lnTo>
                <a:lnTo>
                  <a:pt x="39624" y="1882139"/>
                </a:lnTo>
                <a:lnTo>
                  <a:pt x="79248" y="1882139"/>
                </a:lnTo>
                <a:lnTo>
                  <a:pt x="79248" y="99060"/>
                </a:lnTo>
                <a:close/>
              </a:path>
              <a:path w="119379" h="1981200">
                <a:moveTo>
                  <a:pt x="118872" y="1862327"/>
                </a:moveTo>
                <a:lnTo>
                  <a:pt x="79248" y="1862327"/>
                </a:lnTo>
                <a:lnTo>
                  <a:pt x="79248" y="1882139"/>
                </a:lnTo>
                <a:lnTo>
                  <a:pt x="108966" y="1882139"/>
                </a:lnTo>
                <a:lnTo>
                  <a:pt x="118872" y="1862327"/>
                </a:lnTo>
                <a:close/>
              </a:path>
              <a:path w="119379" h="1981200">
                <a:moveTo>
                  <a:pt x="59436" y="0"/>
                </a:moveTo>
                <a:lnTo>
                  <a:pt x="0" y="118872"/>
                </a:lnTo>
                <a:lnTo>
                  <a:pt x="39624" y="118872"/>
                </a:lnTo>
                <a:lnTo>
                  <a:pt x="39624" y="99060"/>
                </a:lnTo>
                <a:lnTo>
                  <a:pt x="108966" y="99060"/>
                </a:lnTo>
                <a:lnTo>
                  <a:pt x="59436" y="0"/>
                </a:lnTo>
                <a:close/>
              </a:path>
              <a:path w="119379" h="1981200">
                <a:moveTo>
                  <a:pt x="108966" y="99060"/>
                </a:moveTo>
                <a:lnTo>
                  <a:pt x="79248" y="99060"/>
                </a:lnTo>
                <a:lnTo>
                  <a:pt x="79248" y="118872"/>
                </a:lnTo>
                <a:lnTo>
                  <a:pt x="118872" y="118872"/>
                </a:lnTo>
                <a:lnTo>
                  <a:pt x="108966" y="9906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786753" y="4362653"/>
            <a:ext cx="16992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00AF50"/>
                </a:solidFill>
                <a:latin typeface="Calibri"/>
                <a:cs typeface="Calibri"/>
              </a:rPr>
              <a:t>Transmission</a:t>
            </a:r>
            <a:r>
              <a:rPr sz="1800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AF50"/>
                </a:solidFill>
                <a:latin typeface="Calibri"/>
                <a:cs typeface="Calibri"/>
              </a:rPr>
              <a:t>time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11723" y="5411723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9144">
            <a:solidFill>
              <a:srgbClr val="00AF5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3893058" cy="15064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588" y="1194057"/>
            <a:ext cx="8479790" cy="36664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58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b="1" spc="-25" dirty="0">
                <a:solidFill>
                  <a:srgbClr val="404040"/>
                </a:solidFill>
                <a:latin typeface="Calibri"/>
                <a:cs typeface="Calibri"/>
              </a:rPr>
              <a:t>Attenuation</a:t>
            </a:r>
            <a:r>
              <a:rPr sz="260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loss</a:t>
            </a:r>
            <a:r>
              <a:rPr sz="2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15" dirty="0">
                <a:solidFill>
                  <a:srgbClr val="404040"/>
                </a:solidFill>
                <a:latin typeface="Calibri"/>
                <a:cs typeface="Calibri"/>
              </a:rPr>
              <a:t>energy</a:t>
            </a:r>
            <a:endParaRPr sz="2600">
              <a:latin typeface="Calibri"/>
              <a:cs typeface="Calibri"/>
            </a:endParaRPr>
          </a:p>
          <a:p>
            <a:pPr marL="189230" indent="-177165">
              <a:lnSpc>
                <a:spcPts val="265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b="1" spc="-1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6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6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6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simple or </a:t>
            </a:r>
            <a:r>
              <a:rPr sz="2600" b="1" spc="-15" dirty="0">
                <a:solidFill>
                  <a:srgbClr val="404040"/>
                </a:solidFill>
                <a:latin typeface="Calibri"/>
                <a:cs typeface="Calibri"/>
              </a:rPr>
              <a:t>composite</a:t>
            </a:r>
            <a:r>
              <a:rPr sz="26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6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b="1" spc="-30" dirty="0">
                <a:solidFill>
                  <a:srgbClr val="404040"/>
                </a:solidFill>
                <a:latin typeface="Calibri"/>
                <a:cs typeface="Calibri"/>
              </a:rPr>
              <a:t>travels</a:t>
            </a:r>
            <a:r>
              <a:rPr sz="2600" b="1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600">
              <a:latin typeface="Calibri"/>
              <a:cs typeface="Calibri"/>
            </a:endParaRPr>
          </a:p>
          <a:p>
            <a:pPr marL="189230" marR="1048385">
              <a:lnSpc>
                <a:spcPct val="70100"/>
              </a:lnSpc>
              <a:spcBef>
                <a:spcPts val="465"/>
              </a:spcBef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medium,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loses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some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energy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overcoming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600" spc="-5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resistance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medium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Calibri"/>
              <a:cs typeface="Calibri"/>
            </a:endParaRPr>
          </a:p>
          <a:p>
            <a:pPr marL="421005" lvl="1" indent="-183515">
              <a:lnSpc>
                <a:spcPts val="264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Why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wire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carrying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electric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signals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gets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warm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after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while?</a:t>
            </a:r>
            <a:endParaRPr sz="2200">
              <a:latin typeface="Calibri"/>
              <a:cs typeface="Calibri"/>
            </a:endParaRPr>
          </a:p>
          <a:p>
            <a:pPr marL="640715" lvl="2" indent="-184150">
              <a:lnSpc>
                <a:spcPts val="2039"/>
              </a:lnSpc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electrical</a:t>
            </a:r>
            <a:r>
              <a:rPr sz="17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energy</a:t>
            </a:r>
            <a:r>
              <a:rPr sz="17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converted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7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heat</a:t>
            </a:r>
            <a:endParaRPr sz="17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1CACE3"/>
              </a:buClr>
              <a:buFont typeface="Calibri"/>
              <a:buChar char="◦"/>
            </a:pPr>
            <a:endParaRPr sz="1300">
              <a:latin typeface="Calibri"/>
              <a:cs typeface="Calibri"/>
            </a:endParaRPr>
          </a:p>
          <a:p>
            <a:pPr marL="189230" marR="5080" indent="-177165">
              <a:lnSpc>
                <a:spcPct val="70000"/>
              </a:lnSpc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1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compensate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loss,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amplifiers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used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amplify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the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endParaRPr sz="26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62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frequency,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attenuation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600" y="4976761"/>
            <a:ext cx="3581400" cy="134783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3725" y="2438400"/>
            <a:ext cx="4590986" cy="685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184"/>
            <a:ext cx="8982075" cy="1125855"/>
            <a:chOff x="0" y="329184"/>
            <a:chExt cx="8982075" cy="112585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184"/>
              <a:ext cx="2780538" cy="11254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2264" y="329184"/>
              <a:ext cx="817626" cy="11254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1344" y="329184"/>
              <a:ext cx="4237482" cy="112547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59988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none" spc="-35" dirty="0"/>
              <a:t>E</a:t>
            </a:r>
            <a:r>
              <a:rPr sz="4000" u="none" spc="-120" dirty="0"/>
              <a:t>x</a:t>
            </a:r>
            <a:r>
              <a:rPr sz="4000" u="none" spc="-40" dirty="0"/>
              <a:t>a</a:t>
            </a:r>
            <a:r>
              <a:rPr sz="4000" u="none" spc="-50" dirty="0"/>
              <a:t>m</a:t>
            </a:r>
            <a:r>
              <a:rPr sz="4000" u="none" spc="-40" dirty="0"/>
              <a:t>p</a:t>
            </a:r>
            <a:r>
              <a:rPr sz="4000" u="none" spc="-50" dirty="0"/>
              <a:t>l</a:t>
            </a:r>
            <a:r>
              <a:rPr sz="4000" u="none" spc="5" dirty="0"/>
              <a:t>e</a:t>
            </a:r>
            <a:r>
              <a:rPr sz="4000" u="none" spc="-175" dirty="0"/>
              <a:t> </a:t>
            </a:r>
            <a:r>
              <a:rPr sz="4000" u="none" spc="5" dirty="0"/>
              <a:t>1</a:t>
            </a:r>
            <a:r>
              <a:rPr sz="4000" u="none" spc="-125" dirty="0"/>
              <a:t> </a:t>
            </a:r>
            <a:r>
              <a:rPr sz="4000" u="none" dirty="0"/>
              <a:t>-</a:t>
            </a:r>
            <a:r>
              <a:rPr sz="4000" u="none" spc="-90" dirty="0"/>
              <a:t> </a:t>
            </a:r>
            <a:r>
              <a:rPr sz="4000" u="none" spc="-305" dirty="0"/>
              <a:t>T</a:t>
            </a:r>
            <a:r>
              <a:rPr sz="4000" u="none" spc="-114" dirty="0"/>
              <a:t>r</a:t>
            </a:r>
            <a:r>
              <a:rPr sz="4000" u="none" spc="-40" dirty="0"/>
              <a:t>ans</a:t>
            </a:r>
            <a:r>
              <a:rPr sz="4000" u="none" spc="-75" dirty="0"/>
              <a:t>m</a:t>
            </a:r>
            <a:r>
              <a:rPr sz="4000" u="none" spc="-50" dirty="0"/>
              <a:t>i</a:t>
            </a:r>
            <a:r>
              <a:rPr sz="4000" u="none" spc="-40" dirty="0"/>
              <a:t>s</a:t>
            </a:r>
            <a:r>
              <a:rPr sz="4000" u="none" spc="-65" dirty="0"/>
              <a:t>s</a:t>
            </a:r>
            <a:r>
              <a:rPr sz="4000" u="none" spc="-50" dirty="0"/>
              <a:t>io</a:t>
            </a:r>
            <a:r>
              <a:rPr sz="4000" u="none" spc="5" dirty="0"/>
              <a:t>n</a:t>
            </a:r>
            <a:r>
              <a:rPr sz="4000" u="none" spc="-185" dirty="0"/>
              <a:t> </a:t>
            </a:r>
            <a:r>
              <a:rPr sz="4000" u="none" spc="-50" dirty="0"/>
              <a:t>tim</a:t>
            </a:r>
            <a:r>
              <a:rPr sz="4000" u="none" spc="5" dirty="0"/>
              <a:t>e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215188" y="1311910"/>
            <a:ext cx="8743950" cy="199326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marR="30480" indent="-177165">
              <a:lnSpc>
                <a:spcPct val="90200"/>
              </a:lnSpc>
              <a:spcBef>
                <a:spcPts val="434"/>
              </a:spcBef>
              <a:buClr>
                <a:srgbClr val="1CACE3"/>
              </a:buClr>
              <a:buFont typeface="Arial MT"/>
              <a:buChar char="•"/>
              <a:tabLst>
                <a:tab pos="2152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propagation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the transmission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2.5-kbyte message (an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e-mail) if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bandwidth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1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Gbps?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Assume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distance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sender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receiver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12,000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km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light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travels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at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2.4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×</a:t>
            </a:r>
            <a:r>
              <a:rPr sz="2800" spc="-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775" baseline="25525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775" spc="359" baseline="25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m/s.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42288" y="3370579"/>
            <a:ext cx="5577840" cy="1762760"/>
            <a:chOff x="1542288" y="3370579"/>
            <a:chExt cx="5577840" cy="176276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200" y="3428999"/>
              <a:ext cx="5462015" cy="16459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42288" y="3370579"/>
              <a:ext cx="5577840" cy="1762760"/>
            </a:xfrm>
            <a:custGeom>
              <a:avLst/>
              <a:gdLst/>
              <a:ahLst/>
              <a:cxnLst/>
              <a:rect l="l" t="t" r="r" b="b"/>
              <a:pathLst>
                <a:path w="5577840" h="1762760">
                  <a:moveTo>
                    <a:pt x="5531485" y="46990"/>
                  </a:moveTo>
                  <a:lnTo>
                    <a:pt x="5519928" y="46990"/>
                  </a:lnTo>
                  <a:lnTo>
                    <a:pt x="5519928" y="58420"/>
                  </a:lnTo>
                  <a:lnTo>
                    <a:pt x="5519928" y="1704340"/>
                  </a:lnTo>
                  <a:lnTo>
                    <a:pt x="57912" y="1704340"/>
                  </a:lnTo>
                  <a:lnTo>
                    <a:pt x="57912" y="58420"/>
                  </a:lnTo>
                  <a:lnTo>
                    <a:pt x="5519928" y="58420"/>
                  </a:lnTo>
                  <a:lnTo>
                    <a:pt x="5519928" y="46990"/>
                  </a:lnTo>
                  <a:lnTo>
                    <a:pt x="46355" y="46990"/>
                  </a:lnTo>
                  <a:lnTo>
                    <a:pt x="46355" y="58420"/>
                  </a:lnTo>
                  <a:lnTo>
                    <a:pt x="46355" y="1704340"/>
                  </a:lnTo>
                  <a:lnTo>
                    <a:pt x="46355" y="1715770"/>
                  </a:lnTo>
                  <a:lnTo>
                    <a:pt x="5531485" y="1715770"/>
                  </a:lnTo>
                  <a:lnTo>
                    <a:pt x="5531485" y="1704340"/>
                  </a:lnTo>
                  <a:lnTo>
                    <a:pt x="5531485" y="58420"/>
                  </a:lnTo>
                  <a:lnTo>
                    <a:pt x="5531485" y="46990"/>
                  </a:lnTo>
                  <a:close/>
                </a:path>
                <a:path w="5577840" h="1762760">
                  <a:moveTo>
                    <a:pt x="5577840" y="0"/>
                  </a:moveTo>
                  <a:lnTo>
                    <a:pt x="5543042" y="0"/>
                  </a:lnTo>
                  <a:lnTo>
                    <a:pt x="5543042" y="35560"/>
                  </a:lnTo>
                  <a:lnTo>
                    <a:pt x="5543042" y="1727200"/>
                  </a:lnTo>
                  <a:lnTo>
                    <a:pt x="34798" y="1727200"/>
                  </a:lnTo>
                  <a:lnTo>
                    <a:pt x="34798" y="35560"/>
                  </a:lnTo>
                  <a:lnTo>
                    <a:pt x="5543042" y="35560"/>
                  </a:lnTo>
                  <a:lnTo>
                    <a:pt x="5543042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1727200"/>
                  </a:lnTo>
                  <a:lnTo>
                    <a:pt x="0" y="1762760"/>
                  </a:lnTo>
                  <a:lnTo>
                    <a:pt x="5577840" y="1762760"/>
                  </a:lnTo>
                  <a:lnTo>
                    <a:pt x="5577840" y="1727454"/>
                  </a:lnTo>
                  <a:lnTo>
                    <a:pt x="5577840" y="1727200"/>
                  </a:lnTo>
                  <a:lnTo>
                    <a:pt x="5577840" y="35560"/>
                  </a:lnTo>
                  <a:lnTo>
                    <a:pt x="5577840" y="35306"/>
                  </a:lnTo>
                  <a:lnTo>
                    <a:pt x="5577840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1140" y="5317363"/>
            <a:ext cx="86061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 </a:t>
            </a:r>
            <a:r>
              <a:rPr sz="1800" spc="-5" dirty="0">
                <a:latin typeface="Calibri"/>
                <a:cs typeface="Calibri"/>
              </a:rPr>
              <a:t>Message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short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bandwidth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dominant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factor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propagation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transmission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transmission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ignored.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55447"/>
            <a:ext cx="8982075" cy="1372870"/>
            <a:chOff x="0" y="155447"/>
            <a:chExt cx="8982075" cy="1372870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447"/>
              <a:ext cx="3356610" cy="1372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5079" y="155447"/>
              <a:ext cx="994409" cy="137236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5120" y="155447"/>
              <a:ext cx="5203698" cy="137236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164" y="304241"/>
            <a:ext cx="7392034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u="none" spc="-60" dirty="0"/>
              <a:t>Example </a:t>
            </a:r>
            <a:r>
              <a:rPr sz="4900" u="none" spc="-5" dirty="0"/>
              <a:t>2</a:t>
            </a:r>
            <a:r>
              <a:rPr sz="4900" u="none" spc="-130" dirty="0"/>
              <a:t> </a:t>
            </a:r>
            <a:r>
              <a:rPr sz="4900" u="none" spc="-5" dirty="0"/>
              <a:t>-</a:t>
            </a:r>
            <a:r>
              <a:rPr sz="4900" u="none" spc="-95" dirty="0"/>
              <a:t> </a:t>
            </a:r>
            <a:r>
              <a:rPr sz="4900" u="none" spc="-85" dirty="0"/>
              <a:t>Transmission</a:t>
            </a:r>
            <a:r>
              <a:rPr sz="4900" u="none" spc="-60" dirty="0"/>
              <a:t> </a:t>
            </a:r>
            <a:r>
              <a:rPr sz="4900" u="none" spc="-45" dirty="0"/>
              <a:t>time</a:t>
            </a:r>
            <a:endParaRPr sz="4900"/>
          </a:p>
        </p:txBody>
      </p:sp>
      <p:sp>
        <p:nvSpPr>
          <p:cNvPr id="8" name="object 8"/>
          <p:cNvSpPr txBox="1"/>
          <p:nvPr/>
        </p:nvSpPr>
        <p:spPr>
          <a:xfrm>
            <a:off x="215188" y="1311910"/>
            <a:ext cx="8735060" cy="199326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marR="30480" indent="-177165">
              <a:lnSpc>
                <a:spcPct val="90200"/>
              </a:lnSpc>
              <a:spcBef>
                <a:spcPts val="434"/>
              </a:spcBef>
              <a:buClr>
                <a:srgbClr val="1CACE3"/>
              </a:buClr>
              <a:buFont typeface="Arial MT"/>
              <a:buChar char="•"/>
              <a:tabLst>
                <a:tab pos="2152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What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propagation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the transmission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5-Mbyte message (an image)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bandwidth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network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1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Mbps?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Assume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that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distance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sender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receiver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12,000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km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light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travels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at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2.4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×</a:t>
            </a:r>
            <a:r>
              <a:rPr sz="2800" spc="-1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775" baseline="25525" dirty="0">
                <a:solidFill>
                  <a:srgbClr val="404040"/>
                </a:solidFill>
                <a:latin typeface="Calibri"/>
                <a:cs typeface="Calibri"/>
              </a:rPr>
              <a:t>8</a:t>
            </a:r>
            <a:r>
              <a:rPr sz="2775" spc="359" baseline="255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m/s.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08888" y="3370579"/>
            <a:ext cx="6117590" cy="1691639"/>
            <a:chOff x="1008888" y="3370579"/>
            <a:chExt cx="6117590" cy="1691639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799" y="3429039"/>
              <a:ext cx="5983754" cy="15757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08888" y="3370579"/>
              <a:ext cx="6117590" cy="1691639"/>
            </a:xfrm>
            <a:custGeom>
              <a:avLst/>
              <a:gdLst/>
              <a:ahLst/>
              <a:cxnLst/>
              <a:rect l="l" t="t" r="r" b="b"/>
              <a:pathLst>
                <a:path w="6117590" h="1691639">
                  <a:moveTo>
                    <a:pt x="6070981" y="46990"/>
                  </a:moveTo>
                  <a:lnTo>
                    <a:pt x="46329" y="46990"/>
                  </a:lnTo>
                  <a:lnTo>
                    <a:pt x="46329" y="58420"/>
                  </a:lnTo>
                  <a:lnTo>
                    <a:pt x="46329" y="1634490"/>
                  </a:lnTo>
                  <a:lnTo>
                    <a:pt x="46329" y="1645920"/>
                  </a:lnTo>
                  <a:lnTo>
                    <a:pt x="6070981" y="1645920"/>
                  </a:lnTo>
                  <a:lnTo>
                    <a:pt x="6070981" y="1634490"/>
                  </a:lnTo>
                  <a:lnTo>
                    <a:pt x="57912" y="1634490"/>
                  </a:lnTo>
                  <a:lnTo>
                    <a:pt x="57912" y="58420"/>
                  </a:lnTo>
                  <a:lnTo>
                    <a:pt x="6059424" y="58420"/>
                  </a:lnTo>
                  <a:lnTo>
                    <a:pt x="6059424" y="1634236"/>
                  </a:lnTo>
                  <a:lnTo>
                    <a:pt x="6070981" y="1634236"/>
                  </a:lnTo>
                  <a:lnTo>
                    <a:pt x="6070981" y="58420"/>
                  </a:lnTo>
                  <a:lnTo>
                    <a:pt x="6070981" y="46990"/>
                  </a:lnTo>
                  <a:close/>
                </a:path>
                <a:path w="6117590" h="1691639">
                  <a:moveTo>
                    <a:pt x="6117336" y="0"/>
                  </a:moveTo>
                  <a:lnTo>
                    <a:pt x="6082538" y="0"/>
                  </a:lnTo>
                  <a:lnTo>
                    <a:pt x="6082538" y="35560"/>
                  </a:lnTo>
                  <a:lnTo>
                    <a:pt x="6082538" y="1657350"/>
                  </a:lnTo>
                  <a:lnTo>
                    <a:pt x="34747" y="1657350"/>
                  </a:lnTo>
                  <a:lnTo>
                    <a:pt x="34747" y="35560"/>
                  </a:lnTo>
                  <a:lnTo>
                    <a:pt x="6082538" y="35560"/>
                  </a:lnTo>
                  <a:lnTo>
                    <a:pt x="6082538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1657350"/>
                  </a:lnTo>
                  <a:lnTo>
                    <a:pt x="0" y="1691640"/>
                  </a:lnTo>
                  <a:lnTo>
                    <a:pt x="6117336" y="1691640"/>
                  </a:lnTo>
                  <a:lnTo>
                    <a:pt x="6117336" y="1657350"/>
                  </a:lnTo>
                  <a:lnTo>
                    <a:pt x="6117336" y="35560"/>
                  </a:lnTo>
                  <a:lnTo>
                    <a:pt x="6117336" y="35306"/>
                  </a:lnTo>
                  <a:lnTo>
                    <a:pt x="6117336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1140" y="5469432"/>
            <a:ext cx="86829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Note: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Message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bandwidth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dominant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factor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transmission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propagation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propagation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ignored.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60"/>
            <a:ext cx="7011670" cy="1506855"/>
            <a:chOff x="0" y="60960"/>
            <a:chExt cx="7011670" cy="150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960"/>
              <a:ext cx="2926842" cy="1506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9111" y="60960"/>
              <a:ext cx="1219962" cy="1506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60960"/>
              <a:ext cx="4496561" cy="15064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55" dirty="0"/>
              <a:t>L</a:t>
            </a:r>
            <a:r>
              <a:rPr spc="-120" dirty="0"/>
              <a:t>at</a:t>
            </a:r>
            <a:r>
              <a:rPr spc="-125" dirty="0"/>
              <a:t>e</a:t>
            </a:r>
            <a:r>
              <a:rPr spc="-95" dirty="0"/>
              <a:t>n</a:t>
            </a:r>
            <a:r>
              <a:rPr spc="-90" dirty="0"/>
              <a:t>c</a:t>
            </a:r>
            <a:r>
              <a:rPr dirty="0"/>
              <a:t>y</a:t>
            </a:r>
            <a:r>
              <a:rPr spc="-250" dirty="0"/>
              <a:t> </a:t>
            </a:r>
            <a:r>
              <a:rPr dirty="0"/>
              <a:t>–</a:t>
            </a:r>
            <a:r>
              <a:rPr spc="-165" dirty="0"/>
              <a:t> </a:t>
            </a:r>
            <a:r>
              <a:rPr spc="-95" dirty="0"/>
              <a:t>Q</a:t>
            </a:r>
            <a:r>
              <a:rPr spc="-75" dirty="0"/>
              <a:t>u</a:t>
            </a:r>
            <a:r>
              <a:rPr spc="-105" dirty="0"/>
              <a:t>e</a:t>
            </a:r>
            <a:r>
              <a:rPr spc="-120" dirty="0"/>
              <a:t>u</a:t>
            </a:r>
            <a:r>
              <a:rPr spc="-65" dirty="0"/>
              <a:t>i</a:t>
            </a:r>
            <a:r>
              <a:rPr spc="-120" dirty="0"/>
              <a:t>n</a:t>
            </a:r>
            <a:r>
              <a:rPr dirty="0"/>
              <a:t>g</a:t>
            </a:r>
            <a:r>
              <a:rPr spc="-229" dirty="0"/>
              <a:t> </a:t>
            </a:r>
            <a:r>
              <a:rPr spc="-50" dirty="0"/>
              <a:t>t</a:t>
            </a:r>
            <a:r>
              <a:rPr spc="-45" dirty="0"/>
              <a:t>i</a:t>
            </a:r>
            <a:r>
              <a:rPr spc="-120" dirty="0"/>
              <a:t>m</a:t>
            </a:r>
            <a:r>
              <a:rPr dirty="0"/>
              <a:t>e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0588" y="1311910"/>
            <a:ext cx="8658225" cy="26847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28067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needed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intermediate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end device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hold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message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can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be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processed.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fixed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factor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changes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load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imposed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network.</a:t>
            </a:r>
            <a:endParaRPr sz="2400">
              <a:latin typeface="Calibri"/>
              <a:cs typeface="Calibri"/>
            </a:endParaRPr>
          </a:p>
          <a:p>
            <a:pPr marL="640715" lvl="2" indent="-184150">
              <a:lnSpc>
                <a:spcPct val="100000"/>
              </a:lnSpc>
              <a:spcBef>
                <a:spcPts val="430"/>
              </a:spcBef>
              <a:buClr>
                <a:srgbClr val="1CACE3"/>
              </a:buClr>
              <a:buChar char="◦"/>
              <a:tabLst>
                <a:tab pos="641350" algn="l"/>
              </a:tabLst>
            </a:pP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1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heavy</a:t>
            </a:r>
            <a:r>
              <a:rPr sz="1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traffic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network,</a:t>
            </a:r>
            <a:r>
              <a:rPr sz="1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queuing</a:t>
            </a:r>
            <a:r>
              <a:rPr sz="1800" spc="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1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increases</a:t>
            </a:r>
            <a:endParaRPr sz="1800">
              <a:latin typeface="Calibri"/>
              <a:cs typeface="Calibri"/>
            </a:endParaRPr>
          </a:p>
          <a:p>
            <a:pPr marL="421005" marR="788035" lvl="1" indent="-182880">
              <a:lnSpc>
                <a:spcPts val="2590"/>
              </a:lnSpc>
              <a:spcBef>
                <a:spcPts val="59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intermediate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device,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router,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queues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arrived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messages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them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28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messages,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message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wait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60"/>
            <a:ext cx="7489825" cy="1506855"/>
            <a:chOff x="0" y="60960"/>
            <a:chExt cx="7489825" cy="150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960"/>
              <a:ext cx="3621786" cy="1506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4055" y="60960"/>
              <a:ext cx="1085849" cy="1506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2176" y="60960"/>
              <a:ext cx="4557522" cy="15064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85" dirty="0"/>
              <a:t>B</a:t>
            </a:r>
            <a:r>
              <a:rPr spc="-70" dirty="0"/>
              <a:t>a</a:t>
            </a:r>
            <a:r>
              <a:rPr spc="-95" dirty="0"/>
              <a:t>nd</a:t>
            </a:r>
            <a:r>
              <a:rPr spc="-130" dirty="0"/>
              <a:t>w</a:t>
            </a:r>
            <a:r>
              <a:rPr spc="-65" dirty="0"/>
              <a:t>i</a:t>
            </a:r>
            <a:r>
              <a:rPr spc="-95" dirty="0"/>
              <a:t>d</a:t>
            </a:r>
            <a:r>
              <a:rPr spc="-100" dirty="0"/>
              <a:t>t</a:t>
            </a:r>
            <a:r>
              <a:rPr spc="-95" dirty="0"/>
              <a:t>h-</a:t>
            </a:r>
            <a:r>
              <a:rPr spc="-110" dirty="0"/>
              <a:t>D</a:t>
            </a:r>
            <a:r>
              <a:rPr spc="-100" dirty="0"/>
              <a:t>e</a:t>
            </a:r>
            <a:r>
              <a:rPr spc="-65" dirty="0"/>
              <a:t>l</a:t>
            </a:r>
            <a:r>
              <a:rPr spc="-215" dirty="0"/>
              <a:t>a</a:t>
            </a:r>
            <a:r>
              <a:rPr dirty="0"/>
              <a:t>y</a:t>
            </a:r>
            <a:r>
              <a:rPr spc="-240" dirty="0"/>
              <a:t> </a:t>
            </a:r>
            <a:r>
              <a:rPr spc="-125" dirty="0"/>
              <a:t>P</a:t>
            </a:r>
            <a:r>
              <a:rPr spc="-160" dirty="0"/>
              <a:t>r</a:t>
            </a:r>
            <a:r>
              <a:rPr spc="-110" dirty="0"/>
              <a:t>o</a:t>
            </a:r>
            <a:r>
              <a:rPr spc="-95" dirty="0"/>
              <a:t>du</a:t>
            </a:r>
            <a:r>
              <a:rPr spc="-110" dirty="0"/>
              <a:t>c</a:t>
            </a:r>
            <a:r>
              <a:rPr dirty="0"/>
              <a:t>t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0588" y="1311910"/>
            <a:ext cx="8526145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bandwidth and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delay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8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bits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fill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link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588" y="3381832"/>
            <a:ext cx="8005445" cy="2427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hypothetical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cases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7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Filling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links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26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Filling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pipe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endParaRPr sz="2800">
              <a:latin typeface="Calibri"/>
              <a:cs typeface="Calibri"/>
            </a:endParaRPr>
          </a:p>
          <a:p>
            <a:pPr marL="189230" marR="5080" indent="-177165">
              <a:lnSpc>
                <a:spcPts val="3460"/>
              </a:lnSpc>
              <a:spcBef>
                <a:spcPts val="1614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3200" spc="-65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cases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show</a:t>
            </a:r>
            <a:r>
              <a:rPr sz="3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3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3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3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3200" spc="-7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delay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3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3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3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04040"/>
                </a:solidFill>
                <a:latin typeface="Calibri"/>
                <a:cs typeface="Calibri"/>
              </a:rPr>
              <a:t>fill</a:t>
            </a:r>
            <a:r>
              <a:rPr sz="3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3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200" spc="-5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800" y="2133600"/>
            <a:ext cx="7915656" cy="126796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60"/>
            <a:ext cx="7489825" cy="1506855"/>
            <a:chOff x="0" y="60960"/>
            <a:chExt cx="7489825" cy="150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960"/>
              <a:ext cx="3621786" cy="1506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4055" y="60960"/>
              <a:ext cx="1085849" cy="1506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2176" y="60960"/>
              <a:ext cx="4557522" cy="15064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85" dirty="0"/>
              <a:t>B</a:t>
            </a:r>
            <a:r>
              <a:rPr spc="-70" dirty="0"/>
              <a:t>a</a:t>
            </a:r>
            <a:r>
              <a:rPr spc="-95" dirty="0"/>
              <a:t>nd</a:t>
            </a:r>
            <a:r>
              <a:rPr spc="-130" dirty="0"/>
              <a:t>w</a:t>
            </a:r>
            <a:r>
              <a:rPr spc="-65" dirty="0"/>
              <a:t>i</a:t>
            </a:r>
            <a:r>
              <a:rPr spc="-95" dirty="0"/>
              <a:t>d</a:t>
            </a:r>
            <a:r>
              <a:rPr spc="-100" dirty="0"/>
              <a:t>t</a:t>
            </a:r>
            <a:r>
              <a:rPr spc="-95" dirty="0"/>
              <a:t>h-</a:t>
            </a:r>
            <a:r>
              <a:rPr spc="-110" dirty="0"/>
              <a:t>D</a:t>
            </a:r>
            <a:r>
              <a:rPr spc="-100" dirty="0"/>
              <a:t>e</a:t>
            </a:r>
            <a:r>
              <a:rPr spc="-65" dirty="0"/>
              <a:t>l</a:t>
            </a:r>
            <a:r>
              <a:rPr spc="-215" dirty="0"/>
              <a:t>a</a:t>
            </a:r>
            <a:r>
              <a:rPr dirty="0"/>
              <a:t>y</a:t>
            </a:r>
            <a:r>
              <a:rPr spc="-240" dirty="0"/>
              <a:t> </a:t>
            </a:r>
            <a:r>
              <a:rPr spc="-125" dirty="0"/>
              <a:t>P</a:t>
            </a:r>
            <a:r>
              <a:rPr spc="-160" dirty="0"/>
              <a:t>r</a:t>
            </a:r>
            <a:r>
              <a:rPr spc="-110" dirty="0"/>
              <a:t>o</a:t>
            </a:r>
            <a:r>
              <a:rPr spc="-95" dirty="0"/>
              <a:t>du</a:t>
            </a:r>
            <a:r>
              <a:rPr spc="-110" dirty="0"/>
              <a:t>c</a:t>
            </a:r>
            <a:r>
              <a:rPr dirty="0"/>
              <a:t>t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0588" y="1295106"/>
            <a:ext cx="8463915" cy="23120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Filling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links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with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endParaRPr sz="26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assuming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we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bps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(unrealistic).</a:t>
            </a:r>
            <a:endParaRPr sz="22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assume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delay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(also unrealistic).</a:t>
            </a:r>
            <a:endParaRPr sz="22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want to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bandwidth-delay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case?</a:t>
            </a:r>
            <a:endParaRPr sz="22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×</a:t>
            </a:r>
            <a:r>
              <a:rPr sz="2200" spc="-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that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fill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link.</a:t>
            </a:r>
            <a:endParaRPr sz="22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 no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bits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at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link.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9928" y="3671231"/>
            <a:ext cx="5786271" cy="260898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60"/>
            <a:ext cx="7489825" cy="1506855"/>
            <a:chOff x="0" y="60960"/>
            <a:chExt cx="7489825" cy="150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960"/>
              <a:ext cx="3621786" cy="1506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4055" y="60960"/>
              <a:ext cx="1085849" cy="1506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2176" y="60960"/>
              <a:ext cx="4557522" cy="15064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85" dirty="0"/>
              <a:t>B</a:t>
            </a:r>
            <a:r>
              <a:rPr spc="-70" dirty="0"/>
              <a:t>a</a:t>
            </a:r>
            <a:r>
              <a:rPr spc="-95" dirty="0"/>
              <a:t>nd</a:t>
            </a:r>
            <a:r>
              <a:rPr spc="-130" dirty="0"/>
              <a:t>w</a:t>
            </a:r>
            <a:r>
              <a:rPr spc="-65" dirty="0"/>
              <a:t>i</a:t>
            </a:r>
            <a:r>
              <a:rPr spc="-95" dirty="0"/>
              <a:t>d</a:t>
            </a:r>
            <a:r>
              <a:rPr spc="-100" dirty="0"/>
              <a:t>t</a:t>
            </a:r>
            <a:r>
              <a:rPr spc="-95" dirty="0"/>
              <a:t>h-</a:t>
            </a:r>
            <a:r>
              <a:rPr spc="-110" dirty="0"/>
              <a:t>D</a:t>
            </a:r>
            <a:r>
              <a:rPr spc="-100" dirty="0"/>
              <a:t>e</a:t>
            </a:r>
            <a:r>
              <a:rPr spc="-65" dirty="0"/>
              <a:t>l</a:t>
            </a:r>
            <a:r>
              <a:rPr spc="-215" dirty="0"/>
              <a:t>a</a:t>
            </a:r>
            <a:r>
              <a:rPr dirty="0"/>
              <a:t>y</a:t>
            </a:r>
            <a:r>
              <a:rPr spc="-240" dirty="0"/>
              <a:t> </a:t>
            </a:r>
            <a:r>
              <a:rPr spc="-125" dirty="0"/>
              <a:t>P</a:t>
            </a:r>
            <a:r>
              <a:rPr spc="-160" dirty="0"/>
              <a:t>r</a:t>
            </a:r>
            <a:r>
              <a:rPr spc="-110" dirty="0"/>
              <a:t>o</a:t>
            </a:r>
            <a:r>
              <a:rPr spc="-95" dirty="0"/>
              <a:t>du</a:t>
            </a:r>
            <a:r>
              <a:rPr spc="-110" dirty="0"/>
              <a:t>c</a:t>
            </a:r>
            <a:r>
              <a:rPr dirty="0"/>
              <a:t>t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2163" y="1311910"/>
            <a:ext cx="8564880" cy="2052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Filling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pipe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Assuming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bps,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delay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link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can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×</a:t>
            </a:r>
            <a:r>
              <a:rPr sz="24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25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line.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29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reason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that,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second,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duration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each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is: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1/5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0.20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4939" y="3450335"/>
            <a:ext cx="4959523" cy="274939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60"/>
            <a:ext cx="7489825" cy="1506855"/>
            <a:chOff x="0" y="60960"/>
            <a:chExt cx="7489825" cy="1506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0960"/>
              <a:ext cx="3621786" cy="15064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4055" y="60960"/>
              <a:ext cx="1085849" cy="15064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2176" y="60960"/>
              <a:ext cx="4557522" cy="150647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85" dirty="0"/>
              <a:t>B</a:t>
            </a:r>
            <a:r>
              <a:rPr spc="-70" dirty="0"/>
              <a:t>a</a:t>
            </a:r>
            <a:r>
              <a:rPr spc="-95" dirty="0"/>
              <a:t>nd</a:t>
            </a:r>
            <a:r>
              <a:rPr spc="-130" dirty="0"/>
              <a:t>w</a:t>
            </a:r>
            <a:r>
              <a:rPr spc="-65" dirty="0"/>
              <a:t>i</a:t>
            </a:r>
            <a:r>
              <a:rPr spc="-95" dirty="0"/>
              <a:t>d</a:t>
            </a:r>
            <a:r>
              <a:rPr spc="-100" dirty="0"/>
              <a:t>t</a:t>
            </a:r>
            <a:r>
              <a:rPr spc="-95" dirty="0"/>
              <a:t>h-</a:t>
            </a:r>
            <a:r>
              <a:rPr spc="-110" dirty="0"/>
              <a:t>D</a:t>
            </a:r>
            <a:r>
              <a:rPr spc="-100" dirty="0"/>
              <a:t>e</a:t>
            </a:r>
            <a:r>
              <a:rPr spc="-65" dirty="0"/>
              <a:t>l</a:t>
            </a:r>
            <a:r>
              <a:rPr spc="-215" dirty="0"/>
              <a:t>a</a:t>
            </a:r>
            <a:r>
              <a:rPr dirty="0"/>
              <a:t>y</a:t>
            </a:r>
            <a:r>
              <a:rPr spc="-240" dirty="0"/>
              <a:t> </a:t>
            </a:r>
            <a:r>
              <a:rPr spc="-125" dirty="0"/>
              <a:t>P</a:t>
            </a:r>
            <a:r>
              <a:rPr spc="-160" dirty="0"/>
              <a:t>r</a:t>
            </a:r>
            <a:r>
              <a:rPr spc="-110" dirty="0"/>
              <a:t>o</a:t>
            </a:r>
            <a:r>
              <a:rPr spc="-95" dirty="0"/>
              <a:t>du</a:t>
            </a:r>
            <a:r>
              <a:rPr spc="-110" dirty="0"/>
              <a:t>c</a:t>
            </a:r>
            <a:r>
              <a:rPr dirty="0"/>
              <a:t>t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40588" y="1277823"/>
            <a:ext cx="8636635" cy="43497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89230" marR="227965" indent="-177165">
              <a:lnSpc>
                <a:spcPct val="80000"/>
              </a:lnSpc>
              <a:spcBef>
                <a:spcPts val="78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number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bits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 can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fill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link is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important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send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bursts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wait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acknowledgment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each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burst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before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sending the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next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endParaRPr sz="2800">
              <a:latin typeface="Calibri"/>
              <a:cs typeface="Calibri"/>
            </a:endParaRPr>
          </a:p>
          <a:p>
            <a:pPr marL="189230" marR="652145" indent="-177165">
              <a:lnSpc>
                <a:spcPct val="80000"/>
              </a:lnSpc>
              <a:spcBef>
                <a:spcPts val="139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maximum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capability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link,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size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burst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delay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ts val="273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burst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data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(2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×</a:t>
            </a:r>
            <a:r>
              <a:rPr sz="24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×</a:t>
            </a:r>
            <a:r>
              <a:rPr sz="2400" spc="-1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delay)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endParaRPr sz="2400">
              <a:latin typeface="Calibri"/>
              <a:cs typeface="Calibri"/>
            </a:endParaRPr>
          </a:p>
          <a:p>
            <a:pPr marL="421005" marR="491490" lvl="1" indent="-182880">
              <a:lnSpc>
                <a:spcPct val="80000"/>
              </a:lnSpc>
              <a:spcBef>
                <a:spcPts val="60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waits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receiver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acknowledgment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400" spc="-5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burst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before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sending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another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burst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ts val="2595"/>
              </a:lnSpc>
              <a:spcBef>
                <a:spcPts val="2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amount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×</a:t>
            </a:r>
            <a:r>
              <a:rPr sz="2400" spc="-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bandwidth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×</a:t>
            </a:r>
            <a:r>
              <a:rPr sz="2400" spc="-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delay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 be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421005">
              <a:lnSpc>
                <a:spcPts val="2595"/>
              </a:lnSpc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2073402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85" dirty="0"/>
              <a:t>Jitter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0588" y="1176390"/>
            <a:ext cx="8357234" cy="363537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17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delay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jitter</a:t>
            </a:r>
            <a:endParaRPr sz="2800">
              <a:latin typeface="Calibri"/>
              <a:cs typeface="Calibri"/>
            </a:endParaRPr>
          </a:p>
          <a:p>
            <a:pPr marL="189230" marR="5080" indent="-177165">
              <a:lnSpc>
                <a:spcPct val="90000"/>
              </a:lnSpc>
              <a:spcBef>
                <a:spcPts val="141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Jitter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problem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if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different packets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data encounter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 delays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receiver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site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time-sensitive (audio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video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data,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example)</a:t>
            </a:r>
            <a:endParaRPr sz="2800">
              <a:latin typeface="Calibri"/>
              <a:cs typeface="Calibri"/>
            </a:endParaRPr>
          </a:p>
          <a:p>
            <a:pPr marL="189230" marR="16510" indent="-177165">
              <a:lnSpc>
                <a:spcPct val="90000"/>
              </a:lnSpc>
              <a:spcBef>
                <a:spcPts val="139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delay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packet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20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ms,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45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ms,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is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40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ms,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then the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real-time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uses the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packets</a:t>
            </a:r>
            <a:r>
              <a:rPr sz="28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endures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404040"/>
                </a:solidFill>
                <a:latin typeface="Calibri"/>
                <a:cs typeface="Calibri"/>
              </a:rPr>
              <a:t>jitter.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3286506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85" dirty="0"/>
              <a:t>Summary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0588" y="1199519"/>
            <a:ext cx="8723630" cy="44996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70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Signals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impaired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attenuation,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distortion,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noise</a:t>
            </a:r>
            <a:endParaRPr sz="2200">
              <a:latin typeface="Calibri"/>
              <a:cs typeface="Calibri"/>
            </a:endParaRPr>
          </a:p>
          <a:p>
            <a:pPr marL="189230" indent="-177165">
              <a:lnSpc>
                <a:spcPts val="2245"/>
              </a:lnSpc>
              <a:spcBef>
                <a:spcPts val="60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noiseless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channel,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Nyquist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bit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formula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theoretical</a:t>
            </a:r>
            <a:endParaRPr sz="2200">
              <a:latin typeface="Calibri"/>
              <a:cs typeface="Calibri"/>
            </a:endParaRPr>
          </a:p>
          <a:p>
            <a:pPr marL="189230">
              <a:lnSpc>
                <a:spcPts val="2245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rate.</a:t>
            </a:r>
            <a:endParaRPr sz="2200">
              <a:latin typeface="Calibri"/>
              <a:cs typeface="Calibri"/>
            </a:endParaRPr>
          </a:p>
          <a:p>
            <a:pPr marL="189230" indent="-177165">
              <a:lnSpc>
                <a:spcPts val="2245"/>
              </a:lnSpc>
              <a:spcBef>
                <a:spcPts val="60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noisy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channel,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use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Shannon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capacity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189230">
              <a:lnSpc>
                <a:spcPts val="2245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rate.</a:t>
            </a:r>
            <a:endParaRPr sz="22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62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Attenuation,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distortion,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noise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impair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signal.</a:t>
            </a:r>
            <a:endParaRPr sz="2200">
              <a:latin typeface="Calibri"/>
              <a:cs typeface="Calibri"/>
            </a:endParaRPr>
          </a:p>
          <a:p>
            <a:pPr marL="189230" indent="-177165">
              <a:lnSpc>
                <a:spcPts val="2245"/>
              </a:lnSpc>
              <a:spcBef>
                <a:spcPts val="60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Attenuation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loss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signal’s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energy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to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resistance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189230">
              <a:lnSpc>
                <a:spcPts val="2245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medium.</a:t>
            </a:r>
            <a:endParaRPr sz="2200">
              <a:latin typeface="Calibri"/>
              <a:cs typeface="Calibri"/>
            </a:endParaRPr>
          </a:p>
          <a:p>
            <a:pPr marL="189230" indent="-177165">
              <a:lnSpc>
                <a:spcPts val="2245"/>
              </a:lnSpc>
              <a:spcBef>
                <a:spcPts val="60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Distortion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alteration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 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due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to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differing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propagation</a:t>
            </a:r>
            <a:endParaRPr sz="2200">
              <a:latin typeface="Calibri"/>
              <a:cs typeface="Calibri"/>
            </a:endParaRPr>
          </a:p>
          <a:p>
            <a:pPr marL="189230">
              <a:lnSpc>
                <a:spcPts val="2245"/>
              </a:lnSpc>
            </a:pP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speeds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 each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frequencies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make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up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signal.</a:t>
            </a:r>
            <a:endParaRPr sz="22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62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Noise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 the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energy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corrupts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signal.</a:t>
            </a:r>
            <a:endParaRPr sz="2200">
              <a:latin typeface="Calibri"/>
              <a:cs typeface="Calibri"/>
            </a:endParaRPr>
          </a:p>
          <a:p>
            <a:pPr marL="189230" marR="335280" indent="-177165">
              <a:lnSpc>
                <a:spcPct val="70000"/>
              </a:lnSpc>
              <a:spcBef>
                <a:spcPts val="139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bandwidth-delay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bits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fill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spc="-48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link.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3929634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110" dirty="0"/>
              <a:t>Homeworks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49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0588" y="1311910"/>
            <a:ext cx="67367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Solve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chapter</a:t>
            </a:r>
            <a:r>
              <a:rPr sz="28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3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problems: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P3-15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P3-33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4344162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endParaRPr spc="-110" dirty="0">
              <a:solidFill>
                <a:srgbClr val="6F2F9F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40588" y="1311910"/>
            <a:ext cx="8347709" cy="356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show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8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lost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gained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strength?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engineers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unit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decibel</a:t>
            </a:r>
            <a:endParaRPr sz="2400">
              <a:latin typeface="Calibri"/>
              <a:cs typeface="Calibri"/>
            </a:endParaRPr>
          </a:p>
          <a:p>
            <a:pPr marL="189230" marR="5080" indent="-177165">
              <a:lnSpc>
                <a:spcPts val="3020"/>
              </a:lnSpc>
              <a:spcBef>
                <a:spcPts val="164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decibel</a:t>
            </a:r>
            <a:r>
              <a:rPr sz="2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(dB)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measures</a:t>
            </a:r>
            <a:r>
              <a:rPr sz="28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relative</a:t>
            </a:r>
            <a:r>
              <a:rPr sz="2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strengths</a:t>
            </a:r>
            <a:r>
              <a:rPr sz="28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two </a:t>
            </a:r>
            <a:r>
              <a:rPr sz="2800" b="1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signals</a:t>
            </a:r>
            <a:r>
              <a:rPr sz="28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or </a:t>
            </a:r>
            <a:r>
              <a:rPr sz="2800" b="1" spc="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800" b="1" spc="-5" dirty="0">
                <a:solidFill>
                  <a:srgbClr val="404040"/>
                </a:solidFill>
                <a:latin typeface="Calibri"/>
                <a:cs typeface="Calibri"/>
              </a:rPr>
              <a:t> two</a:t>
            </a:r>
            <a:r>
              <a:rPr sz="2800" b="1" spc="-10" dirty="0">
                <a:solidFill>
                  <a:srgbClr val="404040"/>
                </a:solidFill>
                <a:latin typeface="Calibri"/>
                <a:cs typeface="Calibri"/>
              </a:rPr>
              <a:t> different</a:t>
            </a:r>
            <a:r>
              <a:rPr sz="28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65" dirty="0">
                <a:solidFill>
                  <a:srgbClr val="404040"/>
                </a:solidFill>
                <a:latin typeface="Microsoft Sans Serif"/>
                <a:cs typeface="Microsoft Sans Serif"/>
              </a:rPr>
              <a:t>🠦</a:t>
            </a:r>
            <a:r>
              <a:rPr sz="24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sig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ai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65" dirty="0">
                <a:solidFill>
                  <a:srgbClr val="404040"/>
                </a:solidFill>
                <a:latin typeface="Microsoft Sans Serif"/>
                <a:cs typeface="Microsoft Sans Serif"/>
              </a:rPr>
              <a:t>🠦</a:t>
            </a:r>
            <a:r>
              <a:rPr sz="24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sig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(l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g</a:t>
            </a:r>
            <a:r>
              <a:rPr sz="2400" spc="10" dirty="0">
                <a:solidFill>
                  <a:srgbClr val="404040"/>
                </a:solidFill>
                <a:latin typeface="Calibri"/>
                <a:cs typeface="Calibri"/>
              </a:rPr>
              <a:t>th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123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Decibel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1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terms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of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voltage</a:t>
            </a:r>
            <a:r>
              <a:rPr sz="28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power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15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proportional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to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square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voltage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29184"/>
            <a:ext cx="8982075" cy="1125855"/>
            <a:chOff x="0" y="329184"/>
            <a:chExt cx="8982075" cy="1125855"/>
          </a:xfrm>
        </p:grpSpPr>
        <p:sp>
          <p:nvSpPr>
            <p:cNvPr id="3" name="object 3"/>
            <p:cNvSpPr/>
            <p:nvPr/>
          </p:nvSpPr>
          <p:spPr>
            <a:xfrm>
              <a:off x="201168" y="1143000"/>
              <a:ext cx="8777605" cy="8255"/>
            </a:xfrm>
            <a:custGeom>
              <a:avLst/>
              <a:gdLst/>
              <a:ahLst/>
              <a:cxnLst/>
              <a:rect l="l" t="t" r="r" b="b"/>
              <a:pathLst>
                <a:path w="8777605" h="8255">
                  <a:moveTo>
                    <a:pt x="0" y="8254"/>
                  </a:moveTo>
                  <a:lnTo>
                    <a:pt x="8777605" y="0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29184"/>
              <a:ext cx="3094482" cy="11254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6207" y="329184"/>
              <a:ext cx="817626" cy="112547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5288" y="329184"/>
              <a:ext cx="2332482" cy="11254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49496" y="329184"/>
              <a:ext cx="3630929" cy="1125473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77164" y="448513"/>
            <a:ext cx="73723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u="none" spc="-145" dirty="0"/>
              <a:t>A</a:t>
            </a:r>
            <a:r>
              <a:rPr sz="4000" u="none" spc="-95" dirty="0"/>
              <a:t>tt</a:t>
            </a:r>
            <a:r>
              <a:rPr sz="4000" u="none" spc="-35" dirty="0"/>
              <a:t>e</a:t>
            </a:r>
            <a:r>
              <a:rPr sz="4000" u="none" spc="-40" dirty="0"/>
              <a:t>nu</a:t>
            </a:r>
            <a:r>
              <a:rPr sz="4000" u="none" spc="-90" dirty="0"/>
              <a:t>a</a:t>
            </a:r>
            <a:r>
              <a:rPr sz="4000" u="none" spc="-50" dirty="0"/>
              <a:t>ti</a:t>
            </a:r>
            <a:r>
              <a:rPr sz="4000" u="none" spc="-70" dirty="0"/>
              <a:t>o</a:t>
            </a:r>
            <a:r>
              <a:rPr sz="4000" u="none" spc="5" dirty="0"/>
              <a:t>n</a:t>
            </a:r>
            <a:r>
              <a:rPr sz="4000" u="none" spc="-180" dirty="0"/>
              <a:t> </a:t>
            </a:r>
            <a:r>
              <a:rPr sz="4000" u="none" dirty="0"/>
              <a:t>-</a:t>
            </a:r>
            <a:r>
              <a:rPr sz="4000" u="none" spc="-95" dirty="0"/>
              <a:t> </a:t>
            </a:r>
            <a:r>
              <a:rPr sz="4000" u="none" spc="-114" dirty="0"/>
              <a:t>R</a:t>
            </a:r>
            <a:r>
              <a:rPr sz="4000" u="none" spc="-35" dirty="0"/>
              <a:t>e</a:t>
            </a:r>
            <a:r>
              <a:rPr sz="4000" u="none" spc="-50" dirty="0"/>
              <a:t>l</a:t>
            </a:r>
            <a:r>
              <a:rPr sz="4000" u="none" spc="-90" dirty="0"/>
              <a:t>a</a:t>
            </a:r>
            <a:r>
              <a:rPr sz="4000" u="none" spc="-50" dirty="0"/>
              <a:t>ti</a:t>
            </a:r>
            <a:r>
              <a:rPr sz="4000" u="none" spc="-110" dirty="0"/>
              <a:t>v</a:t>
            </a:r>
            <a:r>
              <a:rPr sz="4000" u="none" spc="5" dirty="0"/>
              <a:t>e</a:t>
            </a:r>
            <a:r>
              <a:rPr sz="4000" u="none" spc="-145" dirty="0"/>
              <a:t> </a:t>
            </a:r>
            <a:r>
              <a:rPr sz="4000" u="none" spc="-40" dirty="0"/>
              <a:t>S</a:t>
            </a:r>
            <a:r>
              <a:rPr sz="4000" u="none" spc="-50" dirty="0"/>
              <a:t>i</a:t>
            </a:r>
            <a:r>
              <a:rPr sz="4000" u="none" spc="-60" dirty="0"/>
              <a:t>g</a:t>
            </a:r>
            <a:r>
              <a:rPr sz="4000" u="none" spc="-40" dirty="0"/>
              <a:t>na</a:t>
            </a:r>
            <a:r>
              <a:rPr sz="4000" u="none" dirty="0"/>
              <a:t>l</a:t>
            </a:r>
            <a:r>
              <a:rPr sz="4000" u="none" spc="-165" dirty="0"/>
              <a:t> </a:t>
            </a:r>
            <a:r>
              <a:rPr sz="4000" u="none" spc="-40" dirty="0"/>
              <a:t>S</a:t>
            </a:r>
            <a:r>
              <a:rPr sz="4000" u="none" spc="-50" dirty="0"/>
              <a:t>t</a:t>
            </a:r>
            <a:r>
              <a:rPr sz="4000" u="none" spc="-90" dirty="0"/>
              <a:t>r</a:t>
            </a:r>
            <a:r>
              <a:rPr sz="4000" u="none" spc="-35" dirty="0"/>
              <a:t>e</a:t>
            </a:r>
            <a:r>
              <a:rPr sz="4000" u="none" spc="-40" dirty="0"/>
              <a:t>n</a:t>
            </a:r>
            <a:r>
              <a:rPr sz="4000" u="none" spc="-130" dirty="0"/>
              <a:t>g</a:t>
            </a:r>
            <a:r>
              <a:rPr sz="4000" u="none" spc="-75" dirty="0"/>
              <a:t>t</a:t>
            </a:r>
            <a:r>
              <a:rPr sz="4000" u="none" spc="5" dirty="0"/>
              <a:t>h</a:t>
            </a:r>
            <a:endParaRPr sz="4000"/>
          </a:p>
        </p:txBody>
      </p:sp>
      <p:sp>
        <p:nvSpPr>
          <p:cNvPr id="9" name="object 9"/>
          <p:cNvSpPr txBox="1"/>
          <p:nvPr/>
        </p:nvSpPr>
        <p:spPr>
          <a:xfrm>
            <a:off x="499668" y="1085214"/>
            <a:ext cx="6903720" cy="913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Measured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04040"/>
                </a:solidFill>
                <a:latin typeface="Calibri"/>
                <a:cs typeface="Calibri"/>
              </a:rPr>
              <a:t>Decibel</a:t>
            </a:r>
            <a:r>
              <a:rPr sz="26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spc="-5" dirty="0">
                <a:solidFill>
                  <a:srgbClr val="404040"/>
                </a:solidFill>
                <a:latin typeface="Calibri"/>
                <a:cs typeface="Calibri"/>
              </a:rPr>
              <a:t>(dB)</a:t>
            </a:r>
            <a:endParaRPr sz="2600">
              <a:latin typeface="Calibri"/>
              <a:cs typeface="Calibri"/>
            </a:endParaRPr>
          </a:p>
          <a:p>
            <a:pPr marL="887730">
              <a:lnSpc>
                <a:spcPct val="100000"/>
              </a:lnSpc>
              <a:spcBef>
                <a:spcPts val="1714"/>
              </a:spcBef>
              <a:tabLst>
                <a:tab pos="6241415" algn="l"/>
              </a:tabLst>
            </a:pPr>
            <a:r>
              <a:rPr sz="1800" spc="-20" dirty="0">
                <a:solidFill>
                  <a:srgbClr val="335B74"/>
                </a:solidFill>
                <a:latin typeface="Calibri"/>
                <a:cs typeface="Calibri"/>
              </a:rPr>
              <a:t>Point</a:t>
            </a:r>
            <a:r>
              <a:rPr sz="1800" spc="20" dirty="0">
                <a:solidFill>
                  <a:srgbClr val="335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5B74"/>
                </a:solidFill>
                <a:latin typeface="Calibri"/>
                <a:cs typeface="Calibri"/>
              </a:rPr>
              <a:t>1	</a:t>
            </a:r>
            <a:r>
              <a:rPr sz="1800" spc="-20" dirty="0">
                <a:solidFill>
                  <a:srgbClr val="335B74"/>
                </a:solidFill>
                <a:latin typeface="Calibri"/>
                <a:cs typeface="Calibri"/>
              </a:rPr>
              <a:t>Point</a:t>
            </a:r>
            <a:r>
              <a:rPr sz="1800" spc="-50" dirty="0">
                <a:solidFill>
                  <a:srgbClr val="335B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335B74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95400" y="2093976"/>
            <a:ext cx="6022975" cy="332740"/>
            <a:chOff x="1295400" y="2093976"/>
            <a:chExt cx="6022975" cy="332740"/>
          </a:xfrm>
        </p:grpSpPr>
        <p:sp>
          <p:nvSpPr>
            <p:cNvPr id="11" name="object 11"/>
            <p:cNvSpPr/>
            <p:nvPr/>
          </p:nvSpPr>
          <p:spPr>
            <a:xfrm>
              <a:off x="1377696" y="2093975"/>
              <a:ext cx="5941060" cy="332740"/>
            </a:xfrm>
            <a:custGeom>
              <a:avLst/>
              <a:gdLst/>
              <a:ahLst/>
              <a:cxnLst/>
              <a:rect l="l" t="t" r="r" b="b"/>
              <a:pathLst>
                <a:path w="5941059" h="332739">
                  <a:moveTo>
                    <a:pt x="5940552" y="166116"/>
                  </a:moveTo>
                  <a:lnTo>
                    <a:pt x="5933973" y="101485"/>
                  </a:lnTo>
                  <a:lnTo>
                    <a:pt x="5916015" y="48679"/>
                  </a:lnTo>
                  <a:lnTo>
                    <a:pt x="5889383" y="13068"/>
                  </a:lnTo>
                  <a:lnTo>
                    <a:pt x="5856732" y="0"/>
                  </a:lnTo>
                  <a:lnTo>
                    <a:pt x="5855208" y="622"/>
                  </a:lnTo>
                  <a:lnTo>
                    <a:pt x="5855208" y="0"/>
                  </a:lnTo>
                  <a:lnTo>
                    <a:pt x="0" y="0"/>
                  </a:lnTo>
                  <a:lnTo>
                    <a:pt x="0" y="332232"/>
                  </a:lnTo>
                  <a:lnTo>
                    <a:pt x="5855208" y="332232"/>
                  </a:lnTo>
                  <a:lnTo>
                    <a:pt x="5855208" y="331635"/>
                  </a:lnTo>
                  <a:lnTo>
                    <a:pt x="5856732" y="332232"/>
                  </a:lnTo>
                  <a:lnTo>
                    <a:pt x="5889383" y="319176"/>
                  </a:lnTo>
                  <a:lnTo>
                    <a:pt x="5916015" y="283565"/>
                  </a:lnTo>
                  <a:lnTo>
                    <a:pt x="5933973" y="230759"/>
                  </a:lnTo>
                  <a:lnTo>
                    <a:pt x="5940552" y="166116"/>
                  </a:lnTo>
                  <a:close/>
                </a:path>
              </a:pathLst>
            </a:custGeom>
            <a:solidFill>
              <a:srgbClr val="993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5400" y="2093976"/>
              <a:ext cx="167640" cy="332740"/>
            </a:xfrm>
            <a:custGeom>
              <a:avLst/>
              <a:gdLst/>
              <a:ahLst/>
              <a:cxnLst/>
              <a:rect l="l" t="t" r="r" b="b"/>
              <a:pathLst>
                <a:path w="167640" h="332739">
                  <a:moveTo>
                    <a:pt x="83819" y="0"/>
                  </a:moveTo>
                  <a:lnTo>
                    <a:pt x="51167" y="13061"/>
                  </a:lnTo>
                  <a:lnTo>
                    <a:pt x="24526" y="48672"/>
                  </a:lnTo>
                  <a:lnTo>
                    <a:pt x="6578" y="101476"/>
                  </a:lnTo>
                  <a:lnTo>
                    <a:pt x="0" y="166115"/>
                  </a:lnTo>
                  <a:lnTo>
                    <a:pt x="6578" y="230755"/>
                  </a:lnTo>
                  <a:lnTo>
                    <a:pt x="24526" y="283559"/>
                  </a:lnTo>
                  <a:lnTo>
                    <a:pt x="51167" y="319170"/>
                  </a:lnTo>
                  <a:lnTo>
                    <a:pt x="83819" y="332232"/>
                  </a:lnTo>
                  <a:lnTo>
                    <a:pt x="116472" y="319170"/>
                  </a:lnTo>
                  <a:lnTo>
                    <a:pt x="143113" y="283559"/>
                  </a:lnTo>
                  <a:lnTo>
                    <a:pt x="161061" y="230755"/>
                  </a:lnTo>
                  <a:lnTo>
                    <a:pt x="167640" y="166115"/>
                  </a:lnTo>
                  <a:lnTo>
                    <a:pt x="161061" y="101476"/>
                  </a:lnTo>
                  <a:lnTo>
                    <a:pt x="143113" y="48672"/>
                  </a:lnTo>
                  <a:lnTo>
                    <a:pt x="116472" y="13061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92223" y="2508504"/>
            <a:ext cx="1432560" cy="92659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56503" y="2475483"/>
            <a:ext cx="1458722" cy="959612"/>
          </a:xfrm>
          <a:prstGeom prst="rect">
            <a:avLst/>
          </a:prstGeom>
        </p:spPr>
      </p:pic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46050" y="3803650"/>
          <a:ext cx="8839835" cy="1950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730"/>
                <a:gridCol w="2791460"/>
                <a:gridCol w="4652645"/>
              </a:tblGrid>
              <a:tr h="640080">
                <a:tc>
                  <a:txBody>
                    <a:bodyPr/>
                    <a:lstStyle/>
                    <a:p>
                      <a:pPr marL="90805" marR="212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dB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terms </a:t>
                      </a:r>
                      <a:r>
                        <a:rPr sz="1800" b="1" spc="-3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Formula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variables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Power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10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2025" spc="-7" baseline="-20576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2025" spc="232" baseline="-2057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/P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76530">
                        <a:lnSpc>
                          <a:spcPts val="2140"/>
                        </a:lnSpc>
                        <a:spcBef>
                          <a:spcPts val="370"/>
                        </a:spcBef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P1 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P2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9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i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gna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i="1" spc="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d  2, 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respectively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</a:tr>
              <a:tr h="6705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voltage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dB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2025" spc="-7" baseline="-20576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2025" spc="232" baseline="-20576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(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/V</a:t>
                      </a:r>
                      <a:r>
                        <a:rPr sz="2000" i="1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2260"/>
                        </a:lnSpc>
                        <a:spcBef>
                          <a:spcPts val="180"/>
                        </a:spcBef>
                      </a:pPr>
                      <a:r>
                        <a:rPr sz="1800" i="1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V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9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vo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ag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e 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1800" i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gna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t 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i="1" spc="-1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ts</a:t>
                      </a:r>
                      <a:r>
                        <a:rPr sz="18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1 </a:t>
                      </a:r>
                      <a:r>
                        <a:rPr sz="1800" i="1" spc="5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i="1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710">
                        <a:lnSpc>
                          <a:spcPts val="2140"/>
                        </a:lnSpc>
                      </a:pPr>
                      <a:r>
                        <a:rPr sz="1800" i="1" dirty="0">
                          <a:latin typeface="Calibri"/>
                          <a:cs typeface="Calibri"/>
                        </a:rPr>
                        <a:t>2,</a:t>
                      </a:r>
                      <a:r>
                        <a:rPr sz="18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5" dirty="0">
                          <a:latin typeface="Calibri"/>
                          <a:cs typeface="Calibri"/>
                        </a:rPr>
                        <a:t>respectively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0F9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6855714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75" dirty="0"/>
              <a:t>Attenuation</a:t>
            </a:r>
            <a:r>
              <a:rPr spc="-204" dirty="0"/>
              <a:t> </a:t>
            </a:r>
            <a:r>
              <a:rPr spc="-60" dirty="0"/>
              <a:t>Example</a:t>
            </a:r>
            <a:r>
              <a:rPr spc="-155" dirty="0"/>
              <a:t> </a:t>
            </a:r>
            <a:r>
              <a:rPr dirty="0"/>
              <a:t>1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588" y="1311910"/>
            <a:ext cx="8303259" cy="21913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Suppose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travels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transmission medium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reduced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one-half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P2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(1/2)P1</a:t>
            </a:r>
            <a:endParaRPr sz="2400">
              <a:latin typeface="Calibri"/>
              <a:cs typeface="Calibri"/>
            </a:endParaRPr>
          </a:p>
          <a:p>
            <a:pPr marL="189230" marR="829310" indent="-177165">
              <a:lnSpc>
                <a:spcPts val="3030"/>
              </a:lnSpc>
              <a:spcBef>
                <a:spcPts val="163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case,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attenuation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(loss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power)</a:t>
            </a:r>
            <a:r>
              <a:rPr sz="2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calculated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588" y="4735779"/>
            <a:ext cx="8316595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89230" marR="5080" indent="-177165">
              <a:lnSpc>
                <a:spcPts val="3030"/>
              </a:lnSpc>
              <a:spcBef>
                <a:spcPts val="484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loss of</a:t>
            </a:r>
            <a:r>
              <a:rPr sz="2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3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dB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(–3</a:t>
            </a:r>
            <a:r>
              <a:rPr sz="28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dB)</a:t>
            </a:r>
            <a:r>
              <a:rPr sz="28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equivalent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 losing</a:t>
            </a:r>
            <a:r>
              <a:rPr sz="2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one-half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800" spc="-6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02208" y="3862070"/>
            <a:ext cx="7339965" cy="844550"/>
            <a:chOff x="902208" y="3862070"/>
            <a:chExt cx="7339965" cy="8445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120" y="3919728"/>
              <a:ext cx="7223759" cy="7284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02208" y="3862069"/>
              <a:ext cx="7339965" cy="844550"/>
            </a:xfrm>
            <a:custGeom>
              <a:avLst/>
              <a:gdLst/>
              <a:ahLst/>
              <a:cxnLst/>
              <a:rect l="l" t="t" r="r" b="b"/>
              <a:pathLst>
                <a:path w="7339965" h="844550">
                  <a:moveTo>
                    <a:pt x="7293229" y="45720"/>
                  </a:moveTo>
                  <a:lnTo>
                    <a:pt x="46329" y="45720"/>
                  </a:lnTo>
                  <a:lnTo>
                    <a:pt x="46329" y="57150"/>
                  </a:lnTo>
                  <a:lnTo>
                    <a:pt x="46329" y="786130"/>
                  </a:lnTo>
                  <a:lnTo>
                    <a:pt x="46329" y="797560"/>
                  </a:lnTo>
                  <a:lnTo>
                    <a:pt x="7293229" y="797560"/>
                  </a:lnTo>
                  <a:lnTo>
                    <a:pt x="7293229" y="786130"/>
                  </a:lnTo>
                  <a:lnTo>
                    <a:pt x="7293229" y="57658"/>
                  </a:lnTo>
                  <a:lnTo>
                    <a:pt x="7281672" y="57658"/>
                  </a:lnTo>
                  <a:lnTo>
                    <a:pt x="7281672" y="786130"/>
                  </a:lnTo>
                  <a:lnTo>
                    <a:pt x="57912" y="786130"/>
                  </a:lnTo>
                  <a:lnTo>
                    <a:pt x="57912" y="57150"/>
                  </a:lnTo>
                  <a:lnTo>
                    <a:pt x="7293229" y="57150"/>
                  </a:lnTo>
                  <a:lnTo>
                    <a:pt x="7293229" y="45720"/>
                  </a:lnTo>
                  <a:close/>
                </a:path>
                <a:path w="7339965" h="844550">
                  <a:moveTo>
                    <a:pt x="7339584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808990"/>
                  </a:lnTo>
                  <a:lnTo>
                    <a:pt x="0" y="844550"/>
                  </a:lnTo>
                  <a:lnTo>
                    <a:pt x="7339584" y="844550"/>
                  </a:lnTo>
                  <a:lnTo>
                    <a:pt x="7339584" y="809244"/>
                  </a:lnTo>
                  <a:lnTo>
                    <a:pt x="7339584" y="808990"/>
                  </a:lnTo>
                  <a:lnTo>
                    <a:pt x="7339584" y="34544"/>
                  </a:lnTo>
                  <a:lnTo>
                    <a:pt x="7304786" y="34544"/>
                  </a:lnTo>
                  <a:lnTo>
                    <a:pt x="7304786" y="808990"/>
                  </a:lnTo>
                  <a:lnTo>
                    <a:pt x="34747" y="808990"/>
                  </a:lnTo>
                  <a:lnTo>
                    <a:pt x="34747" y="34290"/>
                  </a:lnTo>
                  <a:lnTo>
                    <a:pt x="7339584" y="34290"/>
                  </a:lnTo>
                  <a:lnTo>
                    <a:pt x="7339584" y="0"/>
                  </a:lnTo>
                  <a:close/>
                </a:path>
              </a:pathLst>
            </a:custGeom>
            <a:solidFill>
              <a:srgbClr val="B16B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6855714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75" dirty="0"/>
              <a:t>Attenuation</a:t>
            </a:r>
            <a:r>
              <a:rPr spc="-204" dirty="0"/>
              <a:t> </a:t>
            </a:r>
            <a:r>
              <a:rPr spc="-60" dirty="0"/>
              <a:t>Example</a:t>
            </a:r>
            <a:r>
              <a:rPr spc="-155" dirty="0"/>
              <a:t> </a:t>
            </a:r>
            <a:r>
              <a:rPr dirty="0"/>
              <a:t>2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588" y="1311910"/>
            <a:ext cx="7807325" cy="21913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9230" marR="5080" indent="-177165">
              <a:lnSpc>
                <a:spcPts val="3020"/>
              </a:lnSpc>
              <a:spcBef>
                <a:spcPts val="49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signal </a:t>
            </a:r>
            <a:r>
              <a:rPr sz="2800" spc="-15" dirty="0">
                <a:solidFill>
                  <a:srgbClr val="404040"/>
                </a:solidFill>
                <a:latin typeface="Calibri"/>
                <a:cs typeface="Calibri"/>
              </a:rPr>
              <a:t>travels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through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800" spc="-25" dirty="0">
                <a:solidFill>
                  <a:srgbClr val="404040"/>
                </a:solidFill>
                <a:latin typeface="Calibri"/>
                <a:cs typeface="Calibri"/>
              </a:rPr>
              <a:t>amplifier,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its </a:t>
            </a:r>
            <a:r>
              <a:rPr sz="2800" spc="-5" dirty="0">
                <a:solidFill>
                  <a:srgbClr val="404040"/>
                </a:solidFill>
                <a:latin typeface="Calibri"/>
                <a:cs typeface="Calibri"/>
              </a:rPr>
              <a:t>power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800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Calibri"/>
                <a:cs typeface="Calibri"/>
              </a:rPr>
              <a:t>increased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8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04040"/>
                </a:solidFill>
                <a:latin typeface="Calibri"/>
                <a:cs typeface="Calibri"/>
              </a:rPr>
              <a:t>times</a:t>
            </a:r>
            <a:endParaRPr sz="2800">
              <a:latin typeface="Calibri"/>
              <a:cs typeface="Calibri"/>
            </a:endParaRPr>
          </a:p>
          <a:p>
            <a:pPr marL="421005" lvl="1" indent="-18351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P2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2400" i="1" spc="5" dirty="0">
                <a:solidFill>
                  <a:srgbClr val="404040"/>
                </a:solidFill>
                <a:latin typeface="Calibri"/>
                <a:cs typeface="Calibri"/>
              </a:rPr>
              <a:t>P1</a:t>
            </a:r>
            <a:endParaRPr sz="2400">
              <a:latin typeface="Calibri"/>
              <a:cs typeface="Calibri"/>
            </a:endParaRPr>
          </a:p>
          <a:p>
            <a:pPr marL="189230" marR="93345" indent="-177165">
              <a:lnSpc>
                <a:spcPts val="3030"/>
              </a:lnSpc>
              <a:spcBef>
                <a:spcPts val="163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this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case, the amplification (gain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power) can </a:t>
            </a:r>
            <a:r>
              <a:rPr sz="2800" i="1" dirty="0">
                <a:solidFill>
                  <a:srgbClr val="404040"/>
                </a:solidFill>
                <a:latin typeface="Calibri"/>
                <a:cs typeface="Calibri"/>
              </a:rPr>
              <a:t>be </a:t>
            </a:r>
            <a:r>
              <a:rPr sz="2800" i="1" spc="-6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calculated</a:t>
            </a:r>
            <a:r>
              <a:rPr sz="28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800" i="1" spc="-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32688" y="3675379"/>
            <a:ext cx="3526790" cy="935990"/>
            <a:chOff x="932688" y="3675379"/>
            <a:chExt cx="3526790" cy="9359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733799"/>
              <a:ext cx="3410712" cy="8199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2688" y="3675379"/>
              <a:ext cx="3526790" cy="935990"/>
            </a:xfrm>
            <a:custGeom>
              <a:avLst/>
              <a:gdLst/>
              <a:ahLst/>
              <a:cxnLst/>
              <a:rect l="l" t="t" r="r" b="b"/>
              <a:pathLst>
                <a:path w="3526790" h="935989">
                  <a:moveTo>
                    <a:pt x="3503422" y="24130"/>
                  </a:moveTo>
                  <a:lnTo>
                    <a:pt x="23164" y="24130"/>
                  </a:lnTo>
                  <a:lnTo>
                    <a:pt x="23164" y="58420"/>
                  </a:lnTo>
                  <a:lnTo>
                    <a:pt x="23164" y="878840"/>
                  </a:lnTo>
                  <a:lnTo>
                    <a:pt x="23164" y="913130"/>
                  </a:lnTo>
                  <a:lnTo>
                    <a:pt x="3503422" y="913130"/>
                  </a:lnTo>
                  <a:lnTo>
                    <a:pt x="3503422" y="878840"/>
                  </a:lnTo>
                  <a:lnTo>
                    <a:pt x="57912" y="878840"/>
                  </a:lnTo>
                  <a:lnTo>
                    <a:pt x="57912" y="58420"/>
                  </a:lnTo>
                  <a:lnTo>
                    <a:pt x="3468624" y="58420"/>
                  </a:lnTo>
                  <a:lnTo>
                    <a:pt x="3468624" y="878332"/>
                  </a:lnTo>
                  <a:lnTo>
                    <a:pt x="3503422" y="878332"/>
                  </a:lnTo>
                  <a:lnTo>
                    <a:pt x="3503422" y="58420"/>
                  </a:lnTo>
                  <a:lnTo>
                    <a:pt x="3503422" y="24130"/>
                  </a:lnTo>
                  <a:close/>
                </a:path>
                <a:path w="3526790" h="935989">
                  <a:moveTo>
                    <a:pt x="3526536" y="0"/>
                  </a:moveTo>
                  <a:lnTo>
                    <a:pt x="3514979" y="0"/>
                  </a:lnTo>
                  <a:lnTo>
                    <a:pt x="3514979" y="12700"/>
                  </a:lnTo>
                  <a:lnTo>
                    <a:pt x="3514979" y="924560"/>
                  </a:lnTo>
                  <a:lnTo>
                    <a:pt x="11582" y="924560"/>
                  </a:lnTo>
                  <a:lnTo>
                    <a:pt x="11582" y="12700"/>
                  </a:lnTo>
                  <a:lnTo>
                    <a:pt x="3514979" y="12700"/>
                  </a:lnTo>
                  <a:lnTo>
                    <a:pt x="3514979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924560"/>
                  </a:lnTo>
                  <a:lnTo>
                    <a:pt x="0" y="935990"/>
                  </a:lnTo>
                  <a:lnTo>
                    <a:pt x="3526536" y="935990"/>
                  </a:lnTo>
                  <a:lnTo>
                    <a:pt x="3526536" y="924699"/>
                  </a:lnTo>
                  <a:lnTo>
                    <a:pt x="3526536" y="924560"/>
                  </a:lnTo>
                  <a:lnTo>
                    <a:pt x="3526536" y="12700"/>
                  </a:lnTo>
                  <a:lnTo>
                    <a:pt x="3526536" y="12065"/>
                  </a:lnTo>
                  <a:lnTo>
                    <a:pt x="3526536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56688" y="4665979"/>
            <a:ext cx="3563620" cy="746760"/>
            <a:chOff x="2456688" y="4665979"/>
            <a:chExt cx="3563620" cy="74676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599" y="4724410"/>
              <a:ext cx="3438338" cy="6309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56688" y="4665979"/>
              <a:ext cx="3563620" cy="746760"/>
            </a:xfrm>
            <a:custGeom>
              <a:avLst/>
              <a:gdLst/>
              <a:ahLst/>
              <a:cxnLst/>
              <a:rect l="l" t="t" r="r" b="b"/>
              <a:pathLst>
                <a:path w="3563620" h="746760">
                  <a:moveTo>
                    <a:pt x="3539998" y="24130"/>
                  </a:moveTo>
                  <a:lnTo>
                    <a:pt x="23114" y="24130"/>
                  </a:lnTo>
                  <a:lnTo>
                    <a:pt x="23114" y="58420"/>
                  </a:lnTo>
                  <a:lnTo>
                    <a:pt x="23114" y="689610"/>
                  </a:lnTo>
                  <a:lnTo>
                    <a:pt x="23114" y="723900"/>
                  </a:lnTo>
                  <a:lnTo>
                    <a:pt x="3539998" y="723900"/>
                  </a:lnTo>
                  <a:lnTo>
                    <a:pt x="3539998" y="689610"/>
                  </a:lnTo>
                  <a:lnTo>
                    <a:pt x="57912" y="689610"/>
                  </a:lnTo>
                  <a:lnTo>
                    <a:pt x="57912" y="58420"/>
                  </a:lnTo>
                  <a:lnTo>
                    <a:pt x="3505200" y="58420"/>
                  </a:lnTo>
                  <a:lnTo>
                    <a:pt x="3505200" y="689356"/>
                  </a:lnTo>
                  <a:lnTo>
                    <a:pt x="3539998" y="689356"/>
                  </a:lnTo>
                  <a:lnTo>
                    <a:pt x="3539998" y="58420"/>
                  </a:lnTo>
                  <a:lnTo>
                    <a:pt x="3539998" y="24130"/>
                  </a:lnTo>
                  <a:close/>
                </a:path>
                <a:path w="3563620" h="746760">
                  <a:moveTo>
                    <a:pt x="3563112" y="0"/>
                  </a:moveTo>
                  <a:lnTo>
                    <a:pt x="3551555" y="0"/>
                  </a:lnTo>
                  <a:lnTo>
                    <a:pt x="3551555" y="12700"/>
                  </a:lnTo>
                  <a:lnTo>
                    <a:pt x="3551555" y="735330"/>
                  </a:lnTo>
                  <a:lnTo>
                    <a:pt x="11557" y="735330"/>
                  </a:lnTo>
                  <a:lnTo>
                    <a:pt x="11557" y="12700"/>
                  </a:lnTo>
                  <a:lnTo>
                    <a:pt x="3551555" y="12700"/>
                  </a:lnTo>
                  <a:lnTo>
                    <a:pt x="3551555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735330"/>
                  </a:lnTo>
                  <a:lnTo>
                    <a:pt x="0" y="746760"/>
                  </a:lnTo>
                  <a:lnTo>
                    <a:pt x="3563112" y="746760"/>
                  </a:lnTo>
                  <a:lnTo>
                    <a:pt x="3563112" y="735711"/>
                  </a:lnTo>
                  <a:lnTo>
                    <a:pt x="3563112" y="735330"/>
                  </a:lnTo>
                  <a:lnTo>
                    <a:pt x="3563112" y="12700"/>
                  </a:lnTo>
                  <a:lnTo>
                    <a:pt x="3563112" y="12065"/>
                  </a:lnTo>
                  <a:lnTo>
                    <a:pt x="3563112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0960"/>
            <a:ext cx="6855714" cy="150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  <a:tabLst>
                <a:tab pos="8832215" algn="l"/>
              </a:tabLst>
            </a:pPr>
            <a:r>
              <a:rPr spc="-500" dirty="0"/>
              <a:t> </a:t>
            </a:r>
            <a:r>
              <a:rPr spc="-75" dirty="0"/>
              <a:t>Attenuation</a:t>
            </a:r>
            <a:r>
              <a:rPr spc="-204" dirty="0"/>
              <a:t> </a:t>
            </a:r>
            <a:r>
              <a:rPr spc="-60" dirty="0"/>
              <a:t>Example</a:t>
            </a:r>
            <a:r>
              <a:rPr spc="-155" dirty="0"/>
              <a:t> </a:t>
            </a:r>
            <a:r>
              <a:rPr dirty="0"/>
              <a:t>3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588" y="1256487"/>
            <a:ext cx="8408670" cy="1711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indent="-177165">
              <a:lnSpc>
                <a:spcPts val="2655"/>
              </a:lnSpc>
              <a:spcBef>
                <a:spcPts val="9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reason that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engineers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decibel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measure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189230">
              <a:lnSpc>
                <a:spcPts val="2185"/>
              </a:lnSpc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changes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 the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strength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6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Wingdings"/>
                <a:cs typeface="Wingdings"/>
              </a:rPr>
              <a:t></a:t>
            </a:r>
            <a:r>
              <a:rPr sz="2600" spc="-4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decibel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endParaRPr sz="2600">
              <a:latin typeface="Calibri"/>
              <a:cs typeface="Calibri"/>
            </a:endParaRPr>
          </a:p>
          <a:p>
            <a:pPr marL="189230" marR="88900">
              <a:lnSpc>
                <a:spcPct val="70100"/>
              </a:lnSpc>
              <a:spcBef>
                <a:spcPts val="464"/>
              </a:spcBef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added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(or subtracted)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measuring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points </a:t>
            </a:r>
            <a:r>
              <a:rPr sz="2600" spc="-5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(cascading)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just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endParaRPr sz="26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480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travels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6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6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7607" y="2985766"/>
            <a:ext cx="4841501" cy="128143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75487" y="5808979"/>
            <a:ext cx="3164205" cy="461009"/>
            <a:chOff x="475487" y="5808979"/>
            <a:chExt cx="3164205" cy="46100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399" y="5867399"/>
              <a:ext cx="3048000" cy="34442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5488" y="5808979"/>
              <a:ext cx="3164205" cy="461009"/>
            </a:xfrm>
            <a:custGeom>
              <a:avLst/>
              <a:gdLst/>
              <a:ahLst/>
              <a:cxnLst/>
              <a:rect l="l" t="t" r="r" b="b"/>
              <a:pathLst>
                <a:path w="3164204" h="461010">
                  <a:moveTo>
                    <a:pt x="3140710" y="24130"/>
                  </a:moveTo>
                  <a:lnTo>
                    <a:pt x="3105912" y="24130"/>
                  </a:lnTo>
                  <a:lnTo>
                    <a:pt x="3105912" y="58420"/>
                  </a:lnTo>
                  <a:lnTo>
                    <a:pt x="3105912" y="402590"/>
                  </a:lnTo>
                  <a:lnTo>
                    <a:pt x="57912" y="402590"/>
                  </a:lnTo>
                  <a:lnTo>
                    <a:pt x="57912" y="58420"/>
                  </a:lnTo>
                  <a:lnTo>
                    <a:pt x="3105912" y="58420"/>
                  </a:lnTo>
                  <a:lnTo>
                    <a:pt x="3105912" y="24130"/>
                  </a:lnTo>
                  <a:lnTo>
                    <a:pt x="23164" y="24130"/>
                  </a:lnTo>
                  <a:lnTo>
                    <a:pt x="23164" y="58420"/>
                  </a:lnTo>
                  <a:lnTo>
                    <a:pt x="23164" y="402590"/>
                  </a:lnTo>
                  <a:lnTo>
                    <a:pt x="23164" y="438150"/>
                  </a:lnTo>
                  <a:lnTo>
                    <a:pt x="3140710" y="438150"/>
                  </a:lnTo>
                  <a:lnTo>
                    <a:pt x="3140710" y="402844"/>
                  </a:lnTo>
                  <a:lnTo>
                    <a:pt x="3140710" y="402590"/>
                  </a:lnTo>
                  <a:lnTo>
                    <a:pt x="3140710" y="58420"/>
                  </a:lnTo>
                  <a:lnTo>
                    <a:pt x="3140710" y="24130"/>
                  </a:lnTo>
                  <a:close/>
                </a:path>
                <a:path w="3164204" h="461010">
                  <a:moveTo>
                    <a:pt x="3163824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49580"/>
                  </a:lnTo>
                  <a:lnTo>
                    <a:pt x="0" y="461010"/>
                  </a:lnTo>
                  <a:lnTo>
                    <a:pt x="3163824" y="461010"/>
                  </a:lnTo>
                  <a:lnTo>
                    <a:pt x="3163824" y="449580"/>
                  </a:lnTo>
                  <a:lnTo>
                    <a:pt x="11582" y="449580"/>
                  </a:lnTo>
                  <a:lnTo>
                    <a:pt x="11582" y="12700"/>
                  </a:lnTo>
                  <a:lnTo>
                    <a:pt x="3152267" y="12700"/>
                  </a:lnTo>
                  <a:lnTo>
                    <a:pt x="3152267" y="449173"/>
                  </a:lnTo>
                  <a:lnTo>
                    <a:pt x="3163824" y="449186"/>
                  </a:lnTo>
                  <a:lnTo>
                    <a:pt x="3163824" y="12700"/>
                  </a:lnTo>
                  <a:lnTo>
                    <a:pt x="3163824" y="12090"/>
                  </a:lnTo>
                  <a:lnTo>
                    <a:pt x="3163824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0588" y="4256989"/>
            <a:ext cx="6864984" cy="19310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1005" indent="-183515">
              <a:lnSpc>
                <a:spcPts val="2545"/>
              </a:lnSpc>
              <a:spcBef>
                <a:spcPts val="110"/>
              </a:spcBef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attenuated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time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 reaches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  <a:p>
            <a:pPr marL="421005" indent="-183515">
              <a:lnSpc>
                <a:spcPts val="2450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3,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 amplified</a:t>
            </a:r>
            <a:endParaRPr sz="2200">
              <a:latin typeface="Calibri"/>
              <a:cs typeface="Calibri"/>
            </a:endParaRPr>
          </a:p>
          <a:p>
            <a:pPr marL="421005" indent="-183515">
              <a:lnSpc>
                <a:spcPts val="2545"/>
              </a:lnSpc>
              <a:buClr>
                <a:srgbClr val="1CACE3"/>
              </a:buClr>
              <a:buChar char="◦"/>
              <a:tabLst>
                <a:tab pos="4216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Again,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points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4,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signal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attenuated</a:t>
            </a:r>
            <a:endParaRPr sz="2200">
              <a:latin typeface="Calibri"/>
              <a:cs typeface="Calibri"/>
            </a:endParaRPr>
          </a:p>
          <a:p>
            <a:pPr marL="189230" indent="-177165">
              <a:lnSpc>
                <a:spcPct val="100000"/>
              </a:lnSpc>
              <a:spcBef>
                <a:spcPts val="655"/>
              </a:spcBef>
              <a:buClr>
                <a:srgbClr val="1CACE3"/>
              </a:buClr>
              <a:buFont typeface="Arial MT"/>
              <a:buChar char="•"/>
              <a:tabLst>
                <a:tab pos="189865" algn="l"/>
              </a:tabLst>
            </a:pP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case,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decibel</a:t>
            </a:r>
            <a:r>
              <a:rPr sz="26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calculated</a:t>
            </a:r>
            <a:r>
              <a:rPr sz="2600" spc="-5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endParaRPr sz="2600">
              <a:latin typeface="Calibri"/>
              <a:cs typeface="Calibri"/>
            </a:endParaRPr>
          </a:p>
          <a:p>
            <a:pPr marL="3509645">
              <a:lnSpc>
                <a:spcPct val="100000"/>
              </a:lnSpc>
              <a:spcBef>
                <a:spcPts val="1515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signal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gained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power.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pPr marL="38100">
                <a:lnSpc>
                  <a:spcPts val="110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3525</Words>
  <Application>Microsoft Office PowerPoint</Application>
  <PresentationFormat>On-screen Show (4:3)</PresentationFormat>
  <Paragraphs>439</Paragraphs>
  <Slides>49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Office Theme</vt:lpstr>
      <vt:lpstr>Slide 1</vt:lpstr>
      <vt:lpstr>Slide 2</vt:lpstr>
      <vt:lpstr>Slide 3</vt:lpstr>
      <vt:lpstr>Slide 4</vt:lpstr>
      <vt:lpstr>Slide 5</vt:lpstr>
      <vt:lpstr>Attenuation - Relative Signal Strength</vt:lpstr>
      <vt:lpstr> Attenuation Example 1 </vt:lpstr>
      <vt:lpstr> Attenuation Example 2 </vt:lpstr>
      <vt:lpstr> Attenuation Example 3 </vt:lpstr>
      <vt:lpstr> Attenuation - Link Budget </vt:lpstr>
      <vt:lpstr>Attenuation Example 4</vt:lpstr>
      <vt:lpstr> Attenuation Example 5 </vt:lpstr>
      <vt:lpstr> Distortion </vt:lpstr>
      <vt:lpstr> Distortion … </vt:lpstr>
      <vt:lpstr> Noise </vt:lpstr>
      <vt:lpstr>Noise : Signal-to-Noise Ratio</vt:lpstr>
      <vt:lpstr>Noise : Signal-to-Noise Ratio</vt:lpstr>
      <vt:lpstr>Noise : Signal-to-Noise Ratio</vt:lpstr>
      <vt:lpstr> Data Rate Limits </vt:lpstr>
      <vt:lpstr>Noiseless Channel: Nyquist Bit Rate</vt:lpstr>
      <vt:lpstr>Noiseless Channel: Nyquist Bit Rate</vt:lpstr>
      <vt:lpstr>Noiseless Channel: Nyquist Bit Rate</vt:lpstr>
      <vt:lpstr>Noiseless Channel: Nyquist Bit Rate</vt:lpstr>
      <vt:lpstr>Noisy Channel: Shannon's Capacity</vt:lpstr>
      <vt:lpstr>Example 1 – Shannon's Capacity</vt:lpstr>
      <vt:lpstr>Example 2 – Shannon's Capacity</vt:lpstr>
      <vt:lpstr>Example 3 – Shannon's Capacity</vt:lpstr>
      <vt:lpstr>Example 4 – Shannon's Capacity</vt:lpstr>
      <vt:lpstr> Using Both Limits </vt:lpstr>
      <vt:lpstr> Network Performance </vt:lpstr>
      <vt:lpstr> Bandwidth </vt:lpstr>
      <vt:lpstr> Bandwidth – examples </vt:lpstr>
      <vt:lpstr> Throughput </vt:lpstr>
      <vt:lpstr> Throughput - Example </vt:lpstr>
      <vt:lpstr> Latency </vt:lpstr>
      <vt:lpstr>Latency - Propagation time</vt:lpstr>
      <vt:lpstr>Example Latency - Propagation time</vt:lpstr>
      <vt:lpstr>Latency - Transmission time</vt:lpstr>
      <vt:lpstr>Latency - Transmission time</vt:lpstr>
      <vt:lpstr>Example 1 - Transmission time</vt:lpstr>
      <vt:lpstr>Example 2 - Transmission time</vt:lpstr>
      <vt:lpstr> Latency – Queuing time </vt:lpstr>
      <vt:lpstr> Bandwidth-Delay Product </vt:lpstr>
      <vt:lpstr> Bandwidth-Delay Product </vt:lpstr>
      <vt:lpstr> Bandwidth-Delay Product </vt:lpstr>
      <vt:lpstr> Bandwidth-Delay Product </vt:lpstr>
      <vt:lpstr> Jitter </vt:lpstr>
      <vt:lpstr> Summary </vt:lpstr>
      <vt:lpstr> Homeworks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Subroutines</dc:title>
  <dc:creator>cpj</dc:creator>
  <cp:lastModifiedBy>arunkumar.kawalgi@gmail.com</cp:lastModifiedBy>
  <cp:revision>1</cp:revision>
  <dcterms:created xsi:type="dcterms:W3CDTF">2021-03-18T09:43:38Z</dcterms:created>
  <dcterms:modified xsi:type="dcterms:W3CDTF">2021-03-18T09:47:44Z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2021-03-18T00:00:00Z</vt:filetime>
  </property>
</Properties>
</file>