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89" r:id="rId2"/>
    <p:sldId id="322" r:id="rId3"/>
    <p:sldId id="323" r:id="rId4"/>
    <p:sldId id="324" r:id="rId5"/>
    <p:sldId id="360" r:id="rId6"/>
    <p:sldId id="325" r:id="rId7"/>
    <p:sldId id="361" r:id="rId8"/>
    <p:sldId id="326" r:id="rId9"/>
    <p:sldId id="362" r:id="rId10"/>
    <p:sldId id="327" r:id="rId11"/>
    <p:sldId id="328" r:id="rId12"/>
    <p:sldId id="329" r:id="rId13"/>
    <p:sldId id="351" r:id="rId14"/>
    <p:sldId id="352" r:id="rId15"/>
    <p:sldId id="353" r:id="rId16"/>
    <p:sldId id="354" r:id="rId17"/>
    <p:sldId id="330" r:id="rId18"/>
    <p:sldId id="331" r:id="rId19"/>
    <p:sldId id="345" r:id="rId20"/>
    <p:sldId id="346" r:id="rId21"/>
    <p:sldId id="347" r:id="rId22"/>
    <p:sldId id="348" r:id="rId23"/>
    <p:sldId id="332" r:id="rId24"/>
    <p:sldId id="333" r:id="rId25"/>
    <p:sldId id="334" r:id="rId26"/>
    <p:sldId id="335" r:id="rId27"/>
    <p:sldId id="336" r:id="rId28"/>
    <p:sldId id="337" r:id="rId29"/>
    <p:sldId id="338" r:id="rId30"/>
    <p:sldId id="339" r:id="rId31"/>
    <p:sldId id="340" r:id="rId32"/>
    <p:sldId id="341" r:id="rId33"/>
    <p:sldId id="342" r:id="rId34"/>
    <p:sldId id="363" r:id="rId35"/>
    <p:sldId id="364" r:id="rId36"/>
    <p:sldId id="365" r:id="rId37"/>
    <p:sldId id="366" r:id="rId38"/>
    <p:sldId id="355" r:id="rId39"/>
    <p:sldId id="356" r:id="rId40"/>
    <p:sldId id="357" r:id="rId41"/>
    <p:sldId id="359" r:id="rId42"/>
    <p:sldId id="343" r:id="rId43"/>
    <p:sldId id="367" r:id="rId44"/>
    <p:sldId id="368" r:id="rId45"/>
    <p:sldId id="344" r:id="rId46"/>
    <p:sldId id="370" r:id="rId47"/>
    <p:sldId id="371" r:id="rId48"/>
    <p:sldId id="372" r:id="rId49"/>
    <p:sldId id="373" r:id="rId50"/>
    <p:sldId id="374" r:id="rId51"/>
    <p:sldId id="369" r:id="rId5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6026E3F-5202-4C5A-833A-DDAAB3E7C2F5}" type="datetimeFigureOut">
              <a:rPr lang="en-US" smtClean="0"/>
              <a:pPr/>
              <a:t>3/26/2021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C724A69-5A29-480F-AF33-86DBE10D127C}" type="slidenum">
              <a:rPr lang="en-US" smtClean="0"/>
              <a:pPr/>
              <a:t>‹#›</a:t>
            </a:fld>
            <a:endParaRPr lang="en-US"/>
          </a:p>
        </p:txBody>
      </p:sp>
    </p:spTree>
    <p:extLst>
      <p:ext uri="{BB962C8B-B14F-4D97-AF65-F5344CB8AC3E}">
        <p14:creationId xmlns:p14="http://schemas.microsoft.com/office/powerpoint/2010/main" val="2118683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3546FB5-99D8-4FDB-B6FD-2F0B72CD652E}" type="datetime1">
              <a:rPr lang="en-US" smtClean="0"/>
              <a:t>3/26/2021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19170-3333-427C-8631-BA7CCEE2703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7DC087-01CE-424B-9C66-57EDD923CB70}" type="datetime1">
              <a:rPr lang="en-US" smtClean="0"/>
              <a:t>3/26/2021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19170-3333-427C-8631-BA7CCEE2703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5B85B2-8AC3-4593-96D7-FA9BFE78C76A}" type="datetime1">
              <a:rPr lang="en-US" smtClean="0"/>
              <a:t>3/26/2021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19170-3333-427C-8631-BA7CCEE2703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E2A00D-D12A-4790-A741-132781269591}" type="datetime1">
              <a:rPr lang="en-US" smtClean="0"/>
              <a:t>3/26/2021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19170-3333-427C-8631-BA7CCEE2703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71D7C8-D725-4511-A2F6-06F6BBDBAA4D}" type="datetime1">
              <a:rPr lang="en-US" smtClean="0"/>
              <a:t>3/26/2021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19170-3333-427C-8631-BA7CCEE2703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4391253-69A4-4864-A4F4-6E619F941107}" type="datetime1">
              <a:rPr lang="en-US" smtClean="0"/>
              <a:t>3/26/2021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19170-3333-427C-8631-BA7CCEE2703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713DE26-36EE-4742-BE04-B94777780B92}" type="datetime1">
              <a:rPr lang="en-US" smtClean="0"/>
              <a:t>3/26/2021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B19170-3333-427C-8631-BA7CCEE2703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36FA33-8E18-4A7D-AAE2-A024B7200FA0}" type="datetime1">
              <a:rPr lang="en-US" smtClean="0"/>
              <a:t>3/26/2021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19170-3333-427C-8631-BA7CCEE2703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638F98-56A6-4B0F-A646-59B5BF1C735D}" type="datetime1">
              <a:rPr lang="en-US" smtClean="0"/>
              <a:t>3/26/2021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B19170-3333-427C-8631-BA7CCEE2703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DFF3DB-4FE2-417B-9301-DC0402BF638D}" type="datetime1">
              <a:rPr lang="en-US" smtClean="0"/>
              <a:t>3/26/2021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19170-3333-427C-8631-BA7CCEE2703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4BDF3C-765A-40B0-8031-9E64E213E043}" type="datetime1">
              <a:rPr lang="en-US" smtClean="0"/>
              <a:t>3/26/2021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19170-3333-427C-8631-BA7CCEE2703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C64957-6A2A-40BE-9CEB-275ECEB30908}" type="datetime1">
              <a:rPr lang="en-US" smtClean="0"/>
              <a:t>3/26/2021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19170-3333-427C-8631-BA7CCEE2703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Unit I</a:t>
            </a:r>
            <a:br>
              <a:rPr lang="en-IN" dirty="0"/>
            </a:br>
            <a:r>
              <a:rPr lang="en-IN" dirty="0"/>
              <a:t>Chapter 3</a:t>
            </a:r>
            <a:br>
              <a:rPr lang="en-IN" dirty="0"/>
            </a:br>
            <a:r>
              <a:rPr lang="en-IN" dirty="0"/>
              <a:t>Physical Layer</a:t>
            </a:r>
          </a:p>
        </p:txBody>
      </p:sp>
      <p:sp>
        <p:nvSpPr>
          <p:cNvPr id="3" name="Subtitle 2"/>
          <p:cNvSpPr>
            <a:spLocks noGrp="1"/>
          </p:cNvSpPr>
          <p:nvPr>
            <p:ph type="subTitle" idx="1"/>
          </p:nvPr>
        </p:nvSpPr>
        <p:spPr/>
        <p:txBody>
          <a:bodyPr>
            <a:normAutofit fontScale="92500" lnSpcReduction="20000"/>
          </a:bodyPr>
          <a:lstStyle/>
          <a:p>
            <a:r>
              <a:rPr lang="en-IN" dirty="0"/>
              <a:t>Reference: </a:t>
            </a:r>
            <a:r>
              <a:rPr lang="en-US" dirty="0"/>
              <a:t>Data Communication and Networking, </a:t>
            </a:r>
            <a:r>
              <a:rPr lang="en-US" dirty="0" err="1"/>
              <a:t>Behrouz</a:t>
            </a:r>
            <a:r>
              <a:rPr lang="en-US" dirty="0"/>
              <a:t> A </a:t>
            </a:r>
            <a:r>
              <a:rPr lang="en-US" dirty="0" err="1"/>
              <a:t>Forouzan</a:t>
            </a:r>
            <a:r>
              <a:rPr lang="en-US" b="1" dirty="0"/>
              <a:t>, McGraw Hill, 5th Edition,</a:t>
            </a:r>
          </a:p>
          <a:p>
            <a:r>
              <a:rPr lang="en-US" dirty="0"/>
              <a:t>2008.</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200" b="1" dirty="0"/>
              <a:t>3.5.2 Noisy Channel: Shannon Capacity</a:t>
            </a:r>
            <a:endParaRPr lang="en-IN" sz="3600" dirty="0"/>
          </a:p>
        </p:txBody>
      </p:sp>
      <p:sp>
        <p:nvSpPr>
          <p:cNvPr id="3" name="Content Placeholder 2"/>
          <p:cNvSpPr>
            <a:spLocks noGrp="1"/>
          </p:cNvSpPr>
          <p:nvPr>
            <p:ph idx="1"/>
          </p:nvPr>
        </p:nvSpPr>
        <p:spPr>
          <a:xfrm>
            <a:off x="457200" y="1143000"/>
            <a:ext cx="8229600" cy="5257800"/>
          </a:xfrm>
        </p:spPr>
        <p:txBody>
          <a:bodyPr>
            <a:normAutofit fontScale="70000" lnSpcReduction="20000"/>
          </a:bodyPr>
          <a:lstStyle/>
          <a:p>
            <a:pPr algn="just"/>
            <a:r>
              <a:rPr lang="en-IN" dirty="0"/>
              <a:t>In reality, we cannot have a noiseless channel; the channel is always noisy. </a:t>
            </a:r>
          </a:p>
          <a:p>
            <a:pPr algn="just"/>
            <a:endParaRPr lang="en-IN" dirty="0"/>
          </a:p>
          <a:p>
            <a:pPr algn="just"/>
            <a:r>
              <a:rPr lang="en-IN" dirty="0"/>
              <a:t>In 1944, Claude Shannon introduced a formula, called the </a:t>
            </a:r>
            <a:r>
              <a:rPr lang="en-IN" b="1" dirty="0"/>
              <a:t>Shannon capacity, to determine the </a:t>
            </a:r>
            <a:r>
              <a:rPr lang="en-IN" dirty="0"/>
              <a:t>theoretical highest data rate for a noisy channel:</a:t>
            </a:r>
          </a:p>
          <a:p>
            <a:pPr algn="just"/>
            <a:endParaRPr lang="en-US" dirty="0"/>
          </a:p>
          <a:p>
            <a:pPr algn="just"/>
            <a:endParaRPr lang="en-IN" dirty="0"/>
          </a:p>
          <a:p>
            <a:pPr algn="just"/>
            <a:endParaRPr lang="en-IN" dirty="0"/>
          </a:p>
          <a:p>
            <a:pPr algn="just"/>
            <a:r>
              <a:rPr lang="en-IN" dirty="0"/>
              <a:t>In this formula, bandwidth is the bandwidth of the channel, SNR is the signal-to-noise ratio, and capacity is the capacity of the channel in bits per second. </a:t>
            </a:r>
          </a:p>
          <a:p>
            <a:pPr algn="just"/>
            <a:endParaRPr lang="en-IN" dirty="0"/>
          </a:p>
          <a:p>
            <a:pPr algn="just"/>
            <a:r>
              <a:rPr lang="en-IN" dirty="0"/>
              <a:t>Note that in the Shannon formula there is no indication of the signal level, which means that no matter how many levels we have, we cannot achieve a data rate higher than the capacity of the channel. </a:t>
            </a:r>
          </a:p>
        </p:txBody>
      </p:sp>
      <p:pic>
        <p:nvPicPr>
          <p:cNvPr id="1026" name="Picture 2"/>
          <p:cNvPicPr>
            <a:picLocks noChangeAspect="1" noChangeArrowheads="1"/>
          </p:cNvPicPr>
          <p:nvPr/>
        </p:nvPicPr>
        <p:blipFill>
          <a:blip r:embed="rId2" cstate="print"/>
          <a:srcRect/>
          <a:stretch>
            <a:fillRect/>
          </a:stretch>
        </p:blipFill>
        <p:spPr bwMode="auto">
          <a:xfrm>
            <a:off x="2819400" y="2667000"/>
            <a:ext cx="4928186" cy="685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31B19170-3333-427C-8631-BA7CCEE2703C}" type="slidenum">
              <a:rPr lang="en-IN" smtClean="0"/>
              <a:pPr/>
              <a:t>10</a:t>
            </a:fld>
            <a:endParaRPr lang="en-IN"/>
          </a:p>
        </p:txBody>
      </p:sp>
    </p:spTree>
    <p:extLst>
      <p:ext uri="{BB962C8B-B14F-4D97-AF65-F5344CB8AC3E}">
        <p14:creationId xmlns:p14="http://schemas.microsoft.com/office/powerpoint/2010/main" val="3005791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200" b="1" dirty="0"/>
              <a:t>3.5.2 Noisy Channel: Shannon Capacity  Contd.</a:t>
            </a:r>
            <a:endParaRPr lang="en-IN" sz="3600" dirty="0"/>
          </a:p>
        </p:txBody>
      </p:sp>
      <p:sp>
        <p:nvSpPr>
          <p:cNvPr id="3" name="Content Placeholder 2"/>
          <p:cNvSpPr>
            <a:spLocks noGrp="1"/>
          </p:cNvSpPr>
          <p:nvPr>
            <p:ph idx="1"/>
          </p:nvPr>
        </p:nvSpPr>
        <p:spPr>
          <a:xfrm>
            <a:off x="457200" y="1143000"/>
            <a:ext cx="8229600" cy="4800600"/>
          </a:xfrm>
        </p:spPr>
        <p:txBody>
          <a:bodyPr>
            <a:normAutofit fontScale="85000" lnSpcReduction="20000"/>
          </a:bodyPr>
          <a:lstStyle/>
          <a:p>
            <a:r>
              <a:rPr lang="en-IN" b="1" dirty="0"/>
              <a:t>Example 3.37</a:t>
            </a:r>
          </a:p>
          <a:p>
            <a:r>
              <a:rPr lang="en-IN" dirty="0"/>
              <a:t>Consider an extremely noisy channel in which the value of the signal-to-noise ratio is almost zero. In other words, the noise is so strong that the signal is faint.  For this channel the capacity </a:t>
            </a:r>
            <a:r>
              <a:rPr lang="en-IN" i="1" dirty="0"/>
              <a:t>C </a:t>
            </a:r>
            <a:r>
              <a:rPr lang="en-IN" dirty="0"/>
              <a:t>is calculated as</a:t>
            </a:r>
          </a:p>
          <a:p>
            <a:endParaRPr lang="en-IN" dirty="0"/>
          </a:p>
          <a:p>
            <a:endParaRPr lang="en-IN" dirty="0"/>
          </a:p>
          <a:p>
            <a:r>
              <a:rPr lang="en-IN" dirty="0"/>
              <a:t>This means that the capacity of this channel is zero regardless of the bandwidth. </a:t>
            </a:r>
          </a:p>
          <a:p>
            <a:endParaRPr lang="en-IN" dirty="0"/>
          </a:p>
          <a:p>
            <a:r>
              <a:rPr lang="en-IN" dirty="0"/>
              <a:t>In other words, we cannot receive any data through this channel.</a:t>
            </a:r>
          </a:p>
        </p:txBody>
      </p:sp>
      <p:pic>
        <p:nvPicPr>
          <p:cNvPr id="5" name="Picture 16"/>
          <p:cNvPicPr>
            <a:picLocks noChangeAspect="1" noChangeArrowheads="1"/>
          </p:cNvPicPr>
          <p:nvPr/>
        </p:nvPicPr>
        <p:blipFill>
          <a:blip r:embed="rId2" cstate="print"/>
          <a:srcRect/>
          <a:stretch>
            <a:fillRect/>
          </a:stretch>
        </p:blipFill>
        <p:spPr bwMode="auto">
          <a:xfrm>
            <a:off x="1219200" y="3124200"/>
            <a:ext cx="6723063" cy="333375"/>
          </a:xfrm>
          <a:prstGeom prst="rect">
            <a:avLst/>
          </a:prstGeom>
          <a:noFill/>
          <a:ln w="57150" cmpd="thickThin">
            <a:solidFill>
              <a:schemeClr val="folHlink"/>
            </a:solidFill>
            <a:miter lim="800000"/>
            <a:headEnd/>
            <a:tailEnd/>
          </a:ln>
          <a:effectLst/>
        </p:spPr>
      </p:pic>
      <p:sp>
        <p:nvSpPr>
          <p:cNvPr id="4" name="Slide Number Placeholder 3"/>
          <p:cNvSpPr>
            <a:spLocks noGrp="1"/>
          </p:cNvSpPr>
          <p:nvPr>
            <p:ph type="sldNum" sz="quarter" idx="12"/>
          </p:nvPr>
        </p:nvSpPr>
        <p:spPr/>
        <p:txBody>
          <a:bodyPr/>
          <a:lstStyle/>
          <a:p>
            <a:fld id="{31B19170-3333-427C-8631-BA7CCEE2703C}" type="slidenum">
              <a:rPr lang="en-IN" smtClean="0"/>
              <a:pPr/>
              <a:t>11</a:t>
            </a:fld>
            <a:endParaRPr lang="en-IN"/>
          </a:p>
        </p:txBody>
      </p:sp>
    </p:spTree>
    <p:extLst>
      <p:ext uri="{BB962C8B-B14F-4D97-AF65-F5344CB8AC3E}">
        <p14:creationId xmlns:p14="http://schemas.microsoft.com/office/powerpoint/2010/main" val="3384837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200" b="1" dirty="0"/>
              <a:t>3.5.2 Noisy Channel: Shannon Capacity  Contd.</a:t>
            </a:r>
            <a:endParaRPr lang="en-IN" sz="3600" dirty="0"/>
          </a:p>
        </p:txBody>
      </p:sp>
      <p:sp>
        <p:nvSpPr>
          <p:cNvPr id="3" name="Content Placeholder 2"/>
          <p:cNvSpPr>
            <a:spLocks noGrp="1"/>
          </p:cNvSpPr>
          <p:nvPr>
            <p:ph idx="1"/>
          </p:nvPr>
        </p:nvSpPr>
        <p:spPr>
          <a:xfrm>
            <a:off x="457200" y="1143000"/>
            <a:ext cx="8229600" cy="5257800"/>
          </a:xfrm>
        </p:spPr>
        <p:txBody>
          <a:bodyPr>
            <a:normAutofit fontScale="70000" lnSpcReduction="20000"/>
          </a:bodyPr>
          <a:lstStyle/>
          <a:p>
            <a:r>
              <a:rPr lang="en-IN" b="1" dirty="0"/>
              <a:t>Example 3.38</a:t>
            </a:r>
          </a:p>
          <a:p>
            <a:pPr algn="just"/>
            <a:r>
              <a:rPr lang="en-IN" dirty="0"/>
              <a:t>We can calculate the theoretical highest bit rate of a regular telephone line.  A telephone line normally has a bandwidth of 3000 Hz (300 to 3300 Hz) assigned for data communications. </a:t>
            </a:r>
          </a:p>
          <a:p>
            <a:pPr algn="just"/>
            <a:endParaRPr lang="en-IN" dirty="0"/>
          </a:p>
          <a:p>
            <a:pPr algn="just"/>
            <a:r>
              <a:rPr lang="en-IN" dirty="0"/>
              <a:t>The signal-to-noise ratio is usually 3162. For this channel the capacity is calculated as</a:t>
            </a:r>
          </a:p>
          <a:p>
            <a:pPr algn="just"/>
            <a:endParaRPr lang="en-IN" dirty="0"/>
          </a:p>
          <a:p>
            <a:pPr algn="just"/>
            <a:endParaRPr lang="en-IN" dirty="0"/>
          </a:p>
          <a:p>
            <a:pPr algn="just"/>
            <a:endParaRPr lang="en-IN" dirty="0"/>
          </a:p>
          <a:p>
            <a:pPr algn="just"/>
            <a:endParaRPr lang="en-IN" dirty="0"/>
          </a:p>
          <a:p>
            <a:pPr algn="just"/>
            <a:r>
              <a:rPr lang="en-IN" dirty="0"/>
              <a:t>This means that the highest bit rate for a telephone line is 34.860 kbps. </a:t>
            </a:r>
          </a:p>
          <a:p>
            <a:pPr algn="just"/>
            <a:endParaRPr lang="en-IN" dirty="0"/>
          </a:p>
          <a:p>
            <a:pPr algn="just"/>
            <a:r>
              <a:rPr lang="en-IN" dirty="0"/>
              <a:t>If we want to send data faster than this, we can either increase the bandwidth of the line or improve the signal-to-noise ratio.</a:t>
            </a:r>
          </a:p>
        </p:txBody>
      </p:sp>
      <p:pic>
        <p:nvPicPr>
          <p:cNvPr id="4" name="Picture 14"/>
          <p:cNvPicPr>
            <a:picLocks noChangeAspect="1" noChangeArrowheads="1"/>
          </p:cNvPicPr>
          <p:nvPr/>
        </p:nvPicPr>
        <p:blipFill>
          <a:blip r:embed="rId2" cstate="print"/>
          <a:srcRect/>
          <a:stretch>
            <a:fillRect/>
          </a:stretch>
        </p:blipFill>
        <p:spPr bwMode="auto">
          <a:xfrm>
            <a:off x="1143000" y="3657600"/>
            <a:ext cx="7046913" cy="674688"/>
          </a:xfrm>
          <a:prstGeom prst="rect">
            <a:avLst/>
          </a:prstGeom>
          <a:noFill/>
          <a:ln w="57150" cmpd="thickThin">
            <a:solidFill>
              <a:schemeClr val="folHlink"/>
            </a:solidFill>
            <a:miter lim="800000"/>
            <a:headEnd/>
            <a:tailEnd/>
          </a:ln>
          <a:effectLst/>
        </p:spPr>
      </p:pic>
      <p:sp>
        <p:nvSpPr>
          <p:cNvPr id="5" name="Slide Number Placeholder 4"/>
          <p:cNvSpPr>
            <a:spLocks noGrp="1"/>
          </p:cNvSpPr>
          <p:nvPr>
            <p:ph type="sldNum" sz="quarter" idx="12"/>
          </p:nvPr>
        </p:nvSpPr>
        <p:spPr/>
        <p:txBody>
          <a:bodyPr/>
          <a:lstStyle/>
          <a:p>
            <a:fld id="{31B19170-3333-427C-8631-BA7CCEE2703C}" type="slidenum">
              <a:rPr lang="en-IN" smtClean="0"/>
              <a:pPr/>
              <a:t>12</a:t>
            </a:fld>
            <a:endParaRPr lang="en-IN"/>
          </a:p>
        </p:txBody>
      </p:sp>
    </p:spTree>
    <p:extLst>
      <p:ext uri="{BB962C8B-B14F-4D97-AF65-F5344CB8AC3E}">
        <p14:creationId xmlns:p14="http://schemas.microsoft.com/office/powerpoint/2010/main" val="2737041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A line has a signal-to-noise ratio of 1000 and a bandwidth of 4000 KHz. What is the maximum data rate supported by this line?</a:t>
            </a:r>
            <a:endParaRPr lang="en-US"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13</a:t>
            </a:fld>
            <a:endParaRPr lang="en-IN"/>
          </a:p>
        </p:txBody>
      </p:sp>
    </p:spTree>
    <p:extLst>
      <p:ext uri="{BB962C8B-B14F-4D97-AF65-F5344CB8AC3E}">
        <p14:creationId xmlns:p14="http://schemas.microsoft.com/office/powerpoint/2010/main" val="270180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A line has a signal-to-noise ratio of 1000 and a bandwidth of 4000 KHz. What is the maximum data rate supported by this line?</a:t>
            </a:r>
            <a:endParaRPr lang="en-US"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14</a:t>
            </a:fld>
            <a:endParaRPr lang="en-IN"/>
          </a:p>
        </p:txBody>
      </p:sp>
      <p:pic>
        <p:nvPicPr>
          <p:cNvPr id="2" name="Picture 1"/>
          <p:cNvPicPr>
            <a:picLocks noChangeAspect="1"/>
          </p:cNvPicPr>
          <p:nvPr/>
        </p:nvPicPr>
        <p:blipFill>
          <a:blip r:embed="rId2"/>
          <a:stretch>
            <a:fillRect/>
          </a:stretch>
        </p:blipFill>
        <p:spPr>
          <a:xfrm>
            <a:off x="1187624" y="3717032"/>
            <a:ext cx="5904656" cy="1639051"/>
          </a:xfrm>
          <a:prstGeom prst="rect">
            <a:avLst/>
          </a:prstGeom>
        </p:spPr>
      </p:pic>
    </p:spTree>
    <p:extLst>
      <p:ext uri="{BB962C8B-B14F-4D97-AF65-F5344CB8AC3E}">
        <p14:creationId xmlns:p14="http://schemas.microsoft.com/office/powerpoint/2010/main" val="2500933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We measure the performance of a telephone line (4 KHz of bandwidth). When the signal is 10 V, the noise is 5 mV. What is the maximum data rate supported by this telephone line?</a:t>
            </a:r>
            <a:endParaRPr lang="en-US" dirty="0"/>
          </a:p>
          <a:p>
            <a:endParaRPr lang="en-US"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15</a:t>
            </a:fld>
            <a:endParaRPr lang="en-IN"/>
          </a:p>
        </p:txBody>
      </p:sp>
    </p:spTree>
    <p:extLst>
      <p:ext uri="{BB962C8B-B14F-4D97-AF65-F5344CB8AC3E}">
        <p14:creationId xmlns:p14="http://schemas.microsoft.com/office/powerpoint/2010/main" val="1139182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We measure the performance of a telephone line (4 KHz of bandwidth). When the signal is 10 V, the noise is 5 mV. What is the maximum data rate supported by this telephone line?</a:t>
            </a:r>
            <a:endParaRPr lang="en-US" dirty="0"/>
          </a:p>
          <a:p>
            <a:endParaRPr lang="en-US"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16</a:t>
            </a:fld>
            <a:endParaRPr lang="en-IN"/>
          </a:p>
        </p:txBody>
      </p:sp>
      <p:sp>
        <p:nvSpPr>
          <p:cNvPr id="2" name="TextBox 1"/>
          <p:cNvSpPr txBox="1"/>
          <p:nvPr/>
        </p:nvSpPr>
        <p:spPr>
          <a:xfrm>
            <a:off x="1619672" y="4077072"/>
            <a:ext cx="6552728" cy="1754326"/>
          </a:xfrm>
          <a:prstGeom prst="rect">
            <a:avLst/>
          </a:prstGeom>
          <a:noFill/>
        </p:spPr>
        <p:txBody>
          <a:bodyPr wrap="square" rtlCol="0">
            <a:spAutoFit/>
          </a:bodyPr>
          <a:lstStyle/>
          <a:p>
            <a:r>
              <a:rPr lang="en-US" dirty="0"/>
              <a:t>SNR = (10)^2 / (5x10^-3) ^2 =4 x 10^6</a:t>
            </a:r>
          </a:p>
          <a:p>
            <a:endParaRPr lang="en-US" dirty="0"/>
          </a:p>
          <a:p>
            <a:r>
              <a:rPr lang="en-US" dirty="0"/>
              <a:t>C = 4 x 10^3 x log2 (1+4 x 10^6)</a:t>
            </a:r>
          </a:p>
          <a:p>
            <a:r>
              <a:rPr lang="en-US" dirty="0"/>
              <a:t>    = 87.72 kbps</a:t>
            </a:r>
          </a:p>
          <a:p>
            <a:endParaRPr lang="en-US" dirty="0"/>
          </a:p>
          <a:p>
            <a:endParaRPr lang="en-US" b="1" dirty="0"/>
          </a:p>
        </p:txBody>
      </p:sp>
    </p:spTree>
    <p:extLst>
      <p:ext uri="{BB962C8B-B14F-4D97-AF65-F5344CB8AC3E}">
        <p14:creationId xmlns:p14="http://schemas.microsoft.com/office/powerpoint/2010/main" val="245906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200" b="1" dirty="0"/>
              <a:t>3.5.2 Noisy Channel: Shannon Capacity  Contd.</a:t>
            </a:r>
            <a:endParaRPr lang="en-IN" sz="3600" dirty="0"/>
          </a:p>
        </p:txBody>
      </p:sp>
      <p:sp>
        <p:nvSpPr>
          <p:cNvPr id="3" name="Content Placeholder 2"/>
          <p:cNvSpPr>
            <a:spLocks noGrp="1"/>
          </p:cNvSpPr>
          <p:nvPr>
            <p:ph idx="1"/>
          </p:nvPr>
        </p:nvSpPr>
        <p:spPr>
          <a:xfrm>
            <a:off x="457200" y="1143000"/>
            <a:ext cx="8229600" cy="2438400"/>
          </a:xfrm>
        </p:spPr>
        <p:txBody>
          <a:bodyPr>
            <a:normAutofit fontScale="85000" lnSpcReduction="20000"/>
          </a:bodyPr>
          <a:lstStyle/>
          <a:p>
            <a:r>
              <a:rPr lang="en-IN" b="1" dirty="0"/>
              <a:t>Example 3.39</a:t>
            </a:r>
          </a:p>
          <a:p>
            <a:r>
              <a:rPr lang="en-IN" dirty="0"/>
              <a:t>The signal-to-noise ratio is often given in decibels. Assume that </a:t>
            </a:r>
            <a:r>
              <a:rPr lang="en-IN" dirty="0" err="1"/>
              <a:t>SNRdB</a:t>
            </a:r>
            <a:r>
              <a:rPr lang="en-IN" dirty="0"/>
              <a:t> = 36 and the channel bandwidth is 2 </a:t>
            </a:r>
            <a:r>
              <a:rPr lang="en-IN" dirty="0" err="1"/>
              <a:t>MHz.</a:t>
            </a:r>
            <a:r>
              <a:rPr lang="en-IN" dirty="0"/>
              <a:t> </a:t>
            </a:r>
          </a:p>
          <a:p>
            <a:endParaRPr lang="en-IN" dirty="0"/>
          </a:p>
          <a:p>
            <a:r>
              <a:rPr lang="en-IN" dirty="0"/>
              <a:t>The theoretical channel capacity can be calculated as</a:t>
            </a:r>
          </a:p>
        </p:txBody>
      </p:sp>
      <p:pic>
        <p:nvPicPr>
          <p:cNvPr id="4" name="Picture 14"/>
          <p:cNvPicPr>
            <a:picLocks noChangeAspect="1" noChangeArrowheads="1"/>
          </p:cNvPicPr>
          <p:nvPr/>
        </p:nvPicPr>
        <p:blipFill>
          <a:blip r:embed="rId2" cstate="print"/>
          <a:srcRect/>
          <a:stretch>
            <a:fillRect/>
          </a:stretch>
        </p:blipFill>
        <p:spPr bwMode="auto">
          <a:xfrm>
            <a:off x="381000" y="4419600"/>
            <a:ext cx="8364537" cy="809625"/>
          </a:xfrm>
          <a:prstGeom prst="rect">
            <a:avLst/>
          </a:prstGeom>
          <a:noFill/>
          <a:ln w="57150" cmpd="thickThin">
            <a:solidFill>
              <a:schemeClr val="folHlink"/>
            </a:solidFill>
            <a:miter lim="800000"/>
            <a:headEnd/>
            <a:tailEnd/>
          </a:ln>
          <a:effectLst/>
        </p:spPr>
      </p:pic>
      <p:sp>
        <p:nvSpPr>
          <p:cNvPr id="5" name="Slide Number Placeholder 4"/>
          <p:cNvSpPr>
            <a:spLocks noGrp="1"/>
          </p:cNvSpPr>
          <p:nvPr>
            <p:ph type="sldNum" sz="quarter" idx="12"/>
          </p:nvPr>
        </p:nvSpPr>
        <p:spPr/>
        <p:txBody>
          <a:bodyPr/>
          <a:lstStyle/>
          <a:p>
            <a:fld id="{31B19170-3333-427C-8631-BA7CCEE2703C}" type="slidenum">
              <a:rPr lang="en-IN" smtClean="0"/>
              <a:pPr/>
              <a:t>17</a:t>
            </a:fld>
            <a:endParaRPr lang="en-IN"/>
          </a:p>
        </p:txBody>
      </p:sp>
    </p:spTree>
    <p:extLst>
      <p:ext uri="{BB962C8B-B14F-4D97-AF65-F5344CB8AC3E}">
        <p14:creationId xmlns:p14="http://schemas.microsoft.com/office/powerpoint/2010/main" val="3560822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200" b="1" dirty="0"/>
              <a:t>3.5.2 Noisy Channel: Shannon Capacity  Contd.</a:t>
            </a:r>
            <a:endParaRPr lang="en-IN" sz="3600" dirty="0"/>
          </a:p>
        </p:txBody>
      </p:sp>
      <p:sp>
        <p:nvSpPr>
          <p:cNvPr id="3" name="Content Placeholder 2"/>
          <p:cNvSpPr>
            <a:spLocks noGrp="1"/>
          </p:cNvSpPr>
          <p:nvPr>
            <p:ph idx="1"/>
          </p:nvPr>
        </p:nvSpPr>
        <p:spPr>
          <a:xfrm>
            <a:off x="457200" y="1143000"/>
            <a:ext cx="8229600" cy="5257800"/>
          </a:xfrm>
        </p:spPr>
        <p:txBody>
          <a:bodyPr>
            <a:normAutofit/>
          </a:bodyPr>
          <a:lstStyle/>
          <a:p>
            <a:r>
              <a:rPr lang="en-IN" sz="2400" b="1" dirty="0"/>
              <a:t>Example 3.40</a:t>
            </a:r>
          </a:p>
          <a:p>
            <a:pPr algn="just"/>
            <a:r>
              <a:rPr lang="en-IN" sz="2400" dirty="0"/>
              <a:t>When the SNR is very high, we can assume that SNR + 1 is almost the same as SNR. In these cases, the theoretical channel capacity can be simplified to</a:t>
            </a:r>
            <a:endParaRPr lang="en-IN" sz="2400" b="1" i="1" dirty="0"/>
          </a:p>
          <a:p>
            <a:pPr algn="just"/>
            <a:endParaRPr lang="en-US" sz="2400" b="1" i="1" dirty="0"/>
          </a:p>
          <a:p>
            <a:pPr algn="just"/>
            <a:endParaRPr lang="en-US" sz="2400" b="1" i="1" dirty="0"/>
          </a:p>
          <a:p>
            <a:pPr algn="just"/>
            <a:endParaRPr lang="en-IN" sz="2400" b="1" i="1" dirty="0"/>
          </a:p>
          <a:p>
            <a:pPr algn="just"/>
            <a:r>
              <a:rPr lang="en-IN" sz="2400" b="1" i="1" dirty="0"/>
              <a:t>For example, we </a:t>
            </a:r>
            <a:r>
              <a:rPr lang="en-IN" sz="2400" dirty="0"/>
              <a:t>can calculate the theoretical capacity of the previous example as</a:t>
            </a:r>
          </a:p>
        </p:txBody>
      </p:sp>
      <p:pic>
        <p:nvPicPr>
          <p:cNvPr id="4" name="Picture 15"/>
          <p:cNvPicPr>
            <a:picLocks noChangeAspect="1" noChangeArrowheads="1"/>
          </p:cNvPicPr>
          <p:nvPr/>
        </p:nvPicPr>
        <p:blipFill>
          <a:blip r:embed="rId2" cstate="print"/>
          <a:srcRect/>
          <a:stretch>
            <a:fillRect/>
          </a:stretch>
        </p:blipFill>
        <p:spPr bwMode="auto">
          <a:xfrm>
            <a:off x="3124200" y="2971800"/>
            <a:ext cx="2222500" cy="639763"/>
          </a:xfrm>
          <a:prstGeom prst="rect">
            <a:avLst/>
          </a:prstGeom>
          <a:noFill/>
          <a:ln w="57150" cmpd="thickThin">
            <a:solidFill>
              <a:schemeClr val="folHlink"/>
            </a:solidFill>
            <a:miter lim="800000"/>
            <a:headEnd/>
            <a:tailEnd/>
          </a:ln>
          <a:effectLst/>
        </p:spPr>
      </p:pic>
      <p:pic>
        <p:nvPicPr>
          <p:cNvPr id="5" name="Picture 17"/>
          <p:cNvPicPr>
            <a:picLocks noChangeAspect="1" noChangeArrowheads="1"/>
          </p:cNvPicPr>
          <p:nvPr/>
        </p:nvPicPr>
        <p:blipFill>
          <a:blip r:embed="rId3" cstate="print"/>
          <a:srcRect/>
          <a:stretch>
            <a:fillRect/>
          </a:stretch>
        </p:blipFill>
        <p:spPr bwMode="auto">
          <a:xfrm>
            <a:off x="2743200" y="5105400"/>
            <a:ext cx="3303587" cy="539750"/>
          </a:xfrm>
          <a:prstGeom prst="rect">
            <a:avLst/>
          </a:prstGeom>
          <a:noFill/>
          <a:ln w="57150" cmpd="thickThin">
            <a:solidFill>
              <a:schemeClr val="folHlink"/>
            </a:solidFill>
            <a:miter lim="800000"/>
            <a:headEnd/>
            <a:tailEnd/>
          </a:ln>
          <a:effectLst/>
        </p:spPr>
      </p:pic>
      <p:sp>
        <p:nvSpPr>
          <p:cNvPr id="6" name="Slide Number Placeholder 5"/>
          <p:cNvSpPr>
            <a:spLocks noGrp="1"/>
          </p:cNvSpPr>
          <p:nvPr>
            <p:ph type="sldNum" sz="quarter" idx="12"/>
          </p:nvPr>
        </p:nvSpPr>
        <p:spPr/>
        <p:txBody>
          <a:bodyPr/>
          <a:lstStyle/>
          <a:p>
            <a:fld id="{31B19170-3333-427C-8631-BA7CCEE2703C}" type="slidenum">
              <a:rPr lang="en-IN" smtClean="0"/>
              <a:pPr/>
              <a:t>18</a:t>
            </a:fld>
            <a:endParaRPr lang="en-IN"/>
          </a:p>
        </p:txBody>
      </p:sp>
    </p:spTree>
    <p:extLst>
      <p:ext uri="{BB962C8B-B14F-4D97-AF65-F5344CB8AC3E}">
        <p14:creationId xmlns:p14="http://schemas.microsoft.com/office/powerpoint/2010/main" val="743400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1B19170-3333-427C-8631-BA7CCEE2703C}" type="slidenum">
              <a:rPr lang="en-IN" smtClean="0"/>
              <a:pPr/>
              <a:t>19</a:t>
            </a:fld>
            <a:endParaRPr lang="en-IN"/>
          </a:p>
        </p:txBody>
      </p:sp>
      <p:sp>
        <p:nvSpPr>
          <p:cNvPr id="7" name="Content Placeholder 6"/>
          <p:cNvSpPr>
            <a:spLocks noGrp="1"/>
          </p:cNvSpPr>
          <p:nvPr>
            <p:ph idx="4294967295"/>
          </p:nvPr>
        </p:nvSpPr>
        <p:spPr>
          <a:xfrm>
            <a:off x="899592" y="1600200"/>
            <a:ext cx="7330008" cy="4525963"/>
          </a:xfrm>
        </p:spPr>
        <p:txBody>
          <a:bodyPr/>
          <a:lstStyle/>
          <a:p>
            <a:r>
              <a:rPr lang="en-US" b="1" dirty="0"/>
              <a:t>What is the theoretical capacity of a channel in each of the following cases?</a:t>
            </a:r>
            <a:endParaRPr lang="en-US" dirty="0"/>
          </a:p>
          <a:p>
            <a:pPr lvl="1"/>
            <a:r>
              <a:rPr lang="en-US" b="1" dirty="0"/>
              <a:t>a. Bandwidth: 20 KHz </a:t>
            </a:r>
            <a:r>
              <a:rPr lang="en-US" b="1" dirty="0" err="1"/>
              <a:t>SNRdB</a:t>
            </a:r>
            <a:r>
              <a:rPr lang="en-US" b="1" dirty="0"/>
              <a:t> = 40</a:t>
            </a:r>
            <a:endParaRPr lang="en-US" dirty="0"/>
          </a:p>
          <a:p>
            <a:pPr lvl="1"/>
            <a:r>
              <a:rPr lang="en-US" b="1" dirty="0"/>
              <a:t>b. Bandwidth: 200 KHz </a:t>
            </a:r>
            <a:r>
              <a:rPr lang="en-US" b="1" dirty="0" err="1"/>
              <a:t>SNRdB</a:t>
            </a:r>
            <a:r>
              <a:rPr lang="en-US" b="1" dirty="0"/>
              <a:t> = 4</a:t>
            </a:r>
            <a:endParaRPr lang="en-US" dirty="0"/>
          </a:p>
          <a:p>
            <a:pPr lvl="1"/>
            <a:r>
              <a:rPr lang="en-US" b="1" dirty="0"/>
              <a:t>c. Bandwidth: 1 MHz </a:t>
            </a:r>
            <a:r>
              <a:rPr lang="en-US" b="1" dirty="0" err="1"/>
              <a:t>SNRdB</a:t>
            </a:r>
            <a:r>
              <a:rPr lang="en-US" b="1" dirty="0"/>
              <a:t> = 20</a:t>
            </a:r>
            <a:endParaRPr lang="en-US" dirty="0"/>
          </a:p>
          <a:p>
            <a:endParaRPr lang="en-US" dirty="0"/>
          </a:p>
        </p:txBody>
      </p:sp>
    </p:spTree>
    <p:extLst>
      <p:ext uri="{BB962C8B-B14F-4D97-AF65-F5344CB8AC3E}">
        <p14:creationId xmlns:p14="http://schemas.microsoft.com/office/powerpoint/2010/main" val="4433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b="1" dirty="0"/>
              <a:t>3.5 DATA RATE LIMITS</a:t>
            </a:r>
            <a:endParaRPr lang="en-IN" dirty="0"/>
          </a:p>
        </p:txBody>
      </p:sp>
      <p:sp>
        <p:nvSpPr>
          <p:cNvPr id="3" name="Content Placeholder 2"/>
          <p:cNvSpPr>
            <a:spLocks noGrp="1"/>
          </p:cNvSpPr>
          <p:nvPr>
            <p:ph idx="1"/>
          </p:nvPr>
        </p:nvSpPr>
        <p:spPr>
          <a:xfrm>
            <a:off x="457200" y="1143000"/>
            <a:ext cx="8229600" cy="5257800"/>
          </a:xfrm>
        </p:spPr>
        <p:txBody>
          <a:bodyPr>
            <a:normAutofit fontScale="92500" lnSpcReduction="20000"/>
          </a:bodyPr>
          <a:lstStyle/>
          <a:p>
            <a:pPr algn="just"/>
            <a:r>
              <a:rPr lang="en-IN" dirty="0"/>
              <a:t>A very important consideration in data  communications is how fast we can send data, in bits per second, over a channel. </a:t>
            </a:r>
          </a:p>
          <a:p>
            <a:pPr algn="just"/>
            <a:endParaRPr lang="en-IN" dirty="0"/>
          </a:p>
          <a:p>
            <a:pPr algn="just"/>
            <a:r>
              <a:rPr lang="en-IN" dirty="0"/>
              <a:t>Data rate depends on three factors:</a:t>
            </a:r>
          </a:p>
          <a:p>
            <a:pPr lvl="1" algn="just"/>
            <a:r>
              <a:rPr lang="en-IN" b="1" dirty="0"/>
              <a:t>1. The bandwidth available</a:t>
            </a:r>
          </a:p>
          <a:p>
            <a:pPr lvl="1" algn="just"/>
            <a:r>
              <a:rPr lang="en-IN" b="1" dirty="0"/>
              <a:t>2. The level of the signals we use</a:t>
            </a:r>
          </a:p>
          <a:p>
            <a:pPr lvl="1" algn="just"/>
            <a:r>
              <a:rPr lang="en-IN" b="1" dirty="0"/>
              <a:t>3. The quality of the channel (the level of noise)</a:t>
            </a:r>
          </a:p>
          <a:p>
            <a:pPr lvl="1" algn="just">
              <a:buNone/>
            </a:pPr>
            <a:endParaRPr lang="en-IN" b="1" dirty="0"/>
          </a:p>
          <a:p>
            <a:pPr algn="just"/>
            <a:r>
              <a:rPr lang="en-IN" dirty="0"/>
              <a:t>Two theoretical formulas were developed to calculate the data rate: one by </a:t>
            </a:r>
            <a:r>
              <a:rPr lang="en-IN" dirty="0" err="1"/>
              <a:t>Nyquist</a:t>
            </a:r>
            <a:r>
              <a:rPr lang="en-IN" dirty="0"/>
              <a:t> for a noiseless channel, another by Shannon for a noisy channel.</a:t>
            </a:r>
          </a:p>
        </p:txBody>
      </p:sp>
      <p:sp>
        <p:nvSpPr>
          <p:cNvPr id="4" name="Slide Number Placeholder 3"/>
          <p:cNvSpPr>
            <a:spLocks noGrp="1"/>
          </p:cNvSpPr>
          <p:nvPr>
            <p:ph type="sldNum" sz="quarter" idx="12"/>
          </p:nvPr>
        </p:nvSpPr>
        <p:spPr/>
        <p:txBody>
          <a:bodyPr/>
          <a:lstStyle/>
          <a:p>
            <a:fld id="{31B19170-3333-427C-8631-BA7CCEE2703C}" type="slidenum">
              <a:rPr lang="en-IN" smtClean="0"/>
              <a:pPr/>
              <a:t>2</a:t>
            </a:fld>
            <a:endParaRPr lang="en-IN"/>
          </a:p>
        </p:txBody>
      </p:sp>
    </p:spTree>
    <p:extLst>
      <p:ext uri="{BB962C8B-B14F-4D97-AF65-F5344CB8AC3E}">
        <p14:creationId xmlns:p14="http://schemas.microsoft.com/office/powerpoint/2010/main" val="338894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lstStyle/>
          <a:p>
            <a:r>
              <a:rPr lang="en-US" b="1" dirty="0"/>
              <a:t>What is the theoretical capacity of a channel in each of the following cases?</a:t>
            </a:r>
            <a:endParaRPr lang="en-US" dirty="0"/>
          </a:p>
          <a:p>
            <a:pPr lvl="1"/>
            <a:r>
              <a:rPr lang="en-US" b="1" dirty="0"/>
              <a:t>a. Bandwidth: 20 KHz </a:t>
            </a:r>
            <a:r>
              <a:rPr lang="en-US" b="1" dirty="0" err="1"/>
              <a:t>SNRdB</a:t>
            </a:r>
            <a:r>
              <a:rPr lang="en-US" b="1" dirty="0"/>
              <a:t> = 40</a:t>
            </a:r>
            <a:endParaRPr lang="en-US" dirty="0"/>
          </a:p>
          <a:p>
            <a:pPr lvl="1"/>
            <a:r>
              <a:rPr lang="en-US" b="1" dirty="0"/>
              <a:t>b. Bandwidth: 200 KHz </a:t>
            </a:r>
            <a:r>
              <a:rPr lang="en-US" b="1" dirty="0" err="1"/>
              <a:t>SNRdB</a:t>
            </a:r>
            <a:r>
              <a:rPr lang="en-US" b="1" dirty="0"/>
              <a:t> = 4</a:t>
            </a:r>
            <a:endParaRPr lang="en-US" dirty="0"/>
          </a:p>
          <a:p>
            <a:pPr lvl="1"/>
            <a:r>
              <a:rPr lang="en-US" b="1" dirty="0"/>
              <a:t>c. Bandwidth: 1 MHz </a:t>
            </a:r>
            <a:r>
              <a:rPr lang="en-US" b="1" dirty="0" err="1"/>
              <a:t>SNRdB</a:t>
            </a:r>
            <a:r>
              <a:rPr lang="en-US" b="1" dirty="0"/>
              <a:t> = 20</a:t>
            </a:r>
            <a:endParaRPr lang="en-US" dirty="0"/>
          </a:p>
          <a:p>
            <a:endParaRPr lang="en-US" dirty="0"/>
          </a:p>
          <a:p>
            <a:endParaRPr lang="en-US" b="1"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20</a:t>
            </a:fld>
            <a:endParaRPr lang="en-IN"/>
          </a:p>
        </p:txBody>
      </p:sp>
      <p:pic>
        <p:nvPicPr>
          <p:cNvPr id="5" name="Picture 4"/>
          <p:cNvPicPr/>
          <p:nvPr/>
        </p:nvPicPr>
        <p:blipFill>
          <a:blip r:embed="rId2"/>
          <a:srcRect/>
          <a:stretch>
            <a:fillRect/>
          </a:stretch>
        </p:blipFill>
        <p:spPr bwMode="auto">
          <a:xfrm>
            <a:off x="1259632" y="3933056"/>
            <a:ext cx="5760640" cy="1440160"/>
          </a:xfrm>
          <a:prstGeom prst="rect">
            <a:avLst/>
          </a:prstGeom>
          <a:noFill/>
          <a:ln w="9525">
            <a:noFill/>
            <a:miter lim="800000"/>
            <a:headEnd/>
            <a:tailEnd/>
          </a:ln>
        </p:spPr>
      </p:pic>
    </p:spTree>
    <p:extLst>
      <p:ext uri="{BB962C8B-B14F-4D97-AF65-F5344CB8AC3E}">
        <p14:creationId xmlns:p14="http://schemas.microsoft.com/office/powerpoint/2010/main" val="2648305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We have a channel with 4 KHz bandwidth. If we want to send data at 100Kbps, what is the minimum </a:t>
            </a:r>
            <a:r>
              <a:rPr lang="en-US" b="1" dirty="0" err="1"/>
              <a:t>SNRdB</a:t>
            </a:r>
            <a:r>
              <a:rPr lang="en-US" b="1" dirty="0"/>
              <a:t>? What is the SNR?</a:t>
            </a:r>
            <a:endParaRPr lang="en-US" dirty="0"/>
          </a:p>
          <a:p>
            <a:endParaRPr lang="en-US"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21</a:t>
            </a:fld>
            <a:endParaRPr lang="en-IN"/>
          </a:p>
        </p:txBody>
      </p:sp>
    </p:spTree>
    <p:extLst>
      <p:ext uri="{BB962C8B-B14F-4D97-AF65-F5344CB8AC3E}">
        <p14:creationId xmlns:p14="http://schemas.microsoft.com/office/powerpoint/2010/main" val="1032794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We have a channel with 4 KHz bandwidth. If we want to send data at 100Kbps, what is the minimum </a:t>
            </a:r>
            <a:r>
              <a:rPr lang="en-US" b="1" dirty="0" err="1"/>
              <a:t>SNRdB</a:t>
            </a:r>
            <a:r>
              <a:rPr lang="en-US" b="1" dirty="0"/>
              <a:t>? What is the SNR?</a:t>
            </a:r>
            <a:endParaRPr lang="en-US" dirty="0"/>
          </a:p>
          <a:p>
            <a:endParaRPr lang="en-US"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22</a:t>
            </a:fld>
            <a:endParaRPr lang="en-IN"/>
          </a:p>
        </p:txBody>
      </p:sp>
      <p:pic>
        <p:nvPicPr>
          <p:cNvPr id="5" name="Picture 4"/>
          <p:cNvPicPr/>
          <p:nvPr/>
        </p:nvPicPr>
        <p:blipFill>
          <a:blip r:embed="rId2"/>
          <a:srcRect/>
          <a:stretch>
            <a:fillRect/>
          </a:stretch>
        </p:blipFill>
        <p:spPr bwMode="auto">
          <a:xfrm>
            <a:off x="1619672" y="3717032"/>
            <a:ext cx="5400600" cy="1944216"/>
          </a:xfrm>
          <a:prstGeom prst="rect">
            <a:avLst/>
          </a:prstGeom>
          <a:noFill/>
          <a:ln w="9525">
            <a:noFill/>
            <a:miter lim="800000"/>
            <a:headEnd/>
            <a:tailEnd/>
          </a:ln>
        </p:spPr>
      </p:pic>
    </p:spTree>
    <p:extLst>
      <p:ext uri="{BB962C8B-B14F-4D97-AF65-F5344CB8AC3E}">
        <p14:creationId xmlns:p14="http://schemas.microsoft.com/office/powerpoint/2010/main" val="3341480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200" b="1" dirty="0"/>
              <a:t>3.5.3 Using Both Limits</a:t>
            </a:r>
            <a:endParaRPr lang="en-IN" sz="3600" dirty="0"/>
          </a:p>
        </p:txBody>
      </p:sp>
      <p:sp>
        <p:nvSpPr>
          <p:cNvPr id="3" name="Content Placeholder 2"/>
          <p:cNvSpPr>
            <a:spLocks noGrp="1"/>
          </p:cNvSpPr>
          <p:nvPr>
            <p:ph idx="1"/>
          </p:nvPr>
        </p:nvSpPr>
        <p:spPr>
          <a:xfrm>
            <a:off x="457200" y="1143000"/>
            <a:ext cx="8229600" cy="5257800"/>
          </a:xfrm>
        </p:spPr>
        <p:txBody>
          <a:bodyPr>
            <a:normAutofit/>
          </a:bodyPr>
          <a:lstStyle/>
          <a:p>
            <a:pPr algn="just"/>
            <a:r>
              <a:rPr lang="en-IN" sz="2200" dirty="0"/>
              <a:t>We have a channel with a 1-MHz bandwidth. The SNR for this channel is 63. What are the appropriate bit rate and signal level?</a:t>
            </a:r>
          </a:p>
          <a:p>
            <a:pPr algn="just"/>
            <a:r>
              <a:rPr lang="en-IN" sz="2200" dirty="0"/>
              <a:t>First, we use the Shannon formula to find the upper limit.</a:t>
            </a:r>
          </a:p>
          <a:p>
            <a:pPr algn="just"/>
            <a:endParaRPr lang="en-IN" sz="2200" dirty="0"/>
          </a:p>
          <a:p>
            <a:pPr algn="just"/>
            <a:endParaRPr lang="en-US" sz="2200" dirty="0"/>
          </a:p>
          <a:p>
            <a:pPr algn="just"/>
            <a:r>
              <a:rPr lang="en-IN" sz="2200" dirty="0"/>
              <a:t>The Shannon formula gives us 6 Mbps, the upper limit. For better performance we choose something lower, 4 Mbps, for example. </a:t>
            </a:r>
          </a:p>
          <a:p>
            <a:pPr algn="just"/>
            <a:r>
              <a:rPr lang="en-IN" sz="2200" dirty="0"/>
              <a:t>Then we use the </a:t>
            </a:r>
            <a:r>
              <a:rPr lang="en-IN" sz="2200" dirty="0" err="1"/>
              <a:t>Nyquist</a:t>
            </a:r>
            <a:r>
              <a:rPr lang="en-IN" sz="2200" dirty="0"/>
              <a:t> formula to find the number of signal levels</a:t>
            </a:r>
            <a:r>
              <a:rPr lang="en-IN" dirty="0"/>
              <a:t>.</a:t>
            </a:r>
          </a:p>
          <a:p>
            <a:pPr algn="just"/>
            <a:endParaRPr lang="en-US" dirty="0"/>
          </a:p>
          <a:p>
            <a:r>
              <a:rPr lang="en-IN" sz="2200" dirty="0"/>
              <a:t>The Shannon capacity gives us the upper limit; the </a:t>
            </a:r>
            <a:r>
              <a:rPr lang="en-IN" sz="2200" dirty="0" err="1"/>
              <a:t>Nyquist</a:t>
            </a:r>
            <a:r>
              <a:rPr lang="en-IN" sz="2200" dirty="0"/>
              <a:t> formula tells us how many signal levels we need.</a:t>
            </a:r>
          </a:p>
        </p:txBody>
      </p:sp>
      <p:pic>
        <p:nvPicPr>
          <p:cNvPr id="4" name="Picture 14"/>
          <p:cNvPicPr>
            <a:picLocks noChangeAspect="1" noChangeArrowheads="1"/>
          </p:cNvPicPr>
          <p:nvPr/>
        </p:nvPicPr>
        <p:blipFill>
          <a:blip r:embed="rId2" cstate="print"/>
          <a:srcRect/>
          <a:stretch>
            <a:fillRect/>
          </a:stretch>
        </p:blipFill>
        <p:spPr bwMode="auto">
          <a:xfrm>
            <a:off x="762000" y="2514600"/>
            <a:ext cx="7370763" cy="441325"/>
          </a:xfrm>
          <a:prstGeom prst="rect">
            <a:avLst/>
          </a:prstGeom>
          <a:noFill/>
          <a:ln w="57150" cmpd="thickThin">
            <a:solidFill>
              <a:schemeClr val="folHlink"/>
            </a:solidFill>
            <a:miter lim="800000"/>
            <a:headEnd/>
            <a:tailEnd/>
          </a:ln>
          <a:effectLst/>
        </p:spPr>
      </p:pic>
      <p:pic>
        <p:nvPicPr>
          <p:cNvPr id="5" name="Picture 14"/>
          <p:cNvPicPr>
            <a:picLocks noChangeAspect="1" noChangeArrowheads="1"/>
          </p:cNvPicPr>
          <p:nvPr/>
        </p:nvPicPr>
        <p:blipFill>
          <a:blip r:embed="rId3" cstate="print"/>
          <a:srcRect/>
          <a:stretch>
            <a:fillRect/>
          </a:stretch>
        </p:blipFill>
        <p:spPr bwMode="auto">
          <a:xfrm>
            <a:off x="1905000" y="4648200"/>
            <a:ext cx="5030787" cy="350837"/>
          </a:xfrm>
          <a:prstGeom prst="rect">
            <a:avLst/>
          </a:prstGeom>
          <a:noFill/>
          <a:ln w="57150" cmpd="thickThin">
            <a:solidFill>
              <a:schemeClr val="folHlink"/>
            </a:solidFill>
            <a:miter lim="800000"/>
            <a:headEnd/>
            <a:tailEnd/>
          </a:ln>
          <a:effectLst/>
        </p:spPr>
      </p:pic>
      <p:sp>
        <p:nvSpPr>
          <p:cNvPr id="6" name="Slide Number Placeholder 5"/>
          <p:cNvSpPr>
            <a:spLocks noGrp="1"/>
          </p:cNvSpPr>
          <p:nvPr>
            <p:ph type="sldNum" sz="quarter" idx="12"/>
          </p:nvPr>
        </p:nvSpPr>
        <p:spPr/>
        <p:txBody>
          <a:bodyPr/>
          <a:lstStyle/>
          <a:p>
            <a:fld id="{31B19170-3333-427C-8631-BA7CCEE2703C}" type="slidenum">
              <a:rPr lang="en-IN" smtClean="0"/>
              <a:pPr/>
              <a:t>23</a:t>
            </a:fld>
            <a:endParaRPr lang="en-IN"/>
          </a:p>
        </p:txBody>
      </p:sp>
    </p:spTree>
    <p:extLst>
      <p:ext uri="{BB962C8B-B14F-4D97-AF65-F5344CB8AC3E}">
        <p14:creationId xmlns:p14="http://schemas.microsoft.com/office/powerpoint/2010/main" val="2845620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200" b="1" dirty="0"/>
              <a:t>3.6 PERFORMANCE</a:t>
            </a:r>
            <a:endParaRPr lang="en-IN" sz="3600" dirty="0"/>
          </a:p>
        </p:txBody>
      </p:sp>
      <p:sp>
        <p:nvSpPr>
          <p:cNvPr id="3" name="Content Placeholder 2"/>
          <p:cNvSpPr>
            <a:spLocks noGrp="1"/>
          </p:cNvSpPr>
          <p:nvPr>
            <p:ph idx="1"/>
          </p:nvPr>
        </p:nvSpPr>
        <p:spPr>
          <a:xfrm>
            <a:off x="457200" y="1143000"/>
            <a:ext cx="8229600" cy="5257800"/>
          </a:xfrm>
        </p:spPr>
        <p:txBody>
          <a:bodyPr>
            <a:normAutofit/>
          </a:bodyPr>
          <a:lstStyle/>
          <a:p>
            <a:r>
              <a:rPr lang="en-IN" dirty="0"/>
              <a:t>One important issue in networking is the  performance of the network—how good is it?</a:t>
            </a:r>
          </a:p>
          <a:p>
            <a:pPr lvl="1"/>
            <a:r>
              <a:rPr lang="en-IN" dirty="0"/>
              <a:t>Bandwidth</a:t>
            </a:r>
          </a:p>
          <a:p>
            <a:pPr lvl="1"/>
            <a:r>
              <a:rPr lang="en-IN" dirty="0"/>
              <a:t>Throughput</a:t>
            </a:r>
          </a:p>
          <a:p>
            <a:pPr lvl="1"/>
            <a:r>
              <a:rPr lang="en-IN" dirty="0"/>
              <a:t>Latency (Delay)</a:t>
            </a:r>
          </a:p>
          <a:p>
            <a:pPr lvl="1"/>
            <a:r>
              <a:rPr lang="en-IN" dirty="0"/>
              <a:t>Bandwidth-Delay Product</a:t>
            </a:r>
          </a:p>
          <a:p>
            <a:pPr lvl="1"/>
            <a:r>
              <a:rPr lang="en-IN" dirty="0"/>
              <a:t>Jitter</a:t>
            </a:r>
            <a:endParaRPr lang="en-US" dirty="0"/>
          </a:p>
          <a:p>
            <a:endParaRPr lang="en-IN" dirty="0"/>
          </a:p>
          <a:p>
            <a:endParaRPr lang="en-IN"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24</a:t>
            </a:fld>
            <a:endParaRPr lang="en-IN"/>
          </a:p>
        </p:txBody>
      </p:sp>
    </p:spTree>
    <p:extLst>
      <p:ext uri="{BB962C8B-B14F-4D97-AF65-F5344CB8AC3E}">
        <p14:creationId xmlns:p14="http://schemas.microsoft.com/office/powerpoint/2010/main" val="168706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200" b="1" dirty="0"/>
              <a:t>3.6.1 Bandwidth</a:t>
            </a:r>
            <a:endParaRPr lang="en-IN" sz="3600" dirty="0"/>
          </a:p>
        </p:txBody>
      </p:sp>
      <p:sp>
        <p:nvSpPr>
          <p:cNvPr id="3" name="Content Placeholder 2"/>
          <p:cNvSpPr>
            <a:spLocks noGrp="1"/>
          </p:cNvSpPr>
          <p:nvPr>
            <p:ph idx="1"/>
          </p:nvPr>
        </p:nvSpPr>
        <p:spPr>
          <a:xfrm>
            <a:off x="457200" y="1143000"/>
            <a:ext cx="8229600" cy="5257800"/>
          </a:xfrm>
        </p:spPr>
        <p:txBody>
          <a:bodyPr>
            <a:normAutofit fontScale="77500" lnSpcReduction="20000"/>
          </a:bodyPr>
          <a:lstStyle/>
          <a:p>
            <a:pPr algn="just"/>
            <a:r>
              <a:rPr lang="en-IN" dirty="0"/>
              <a:t>One characteristic that measures network performance is bandwidth. </a:t>
            </a:r>
          </a:p>
          <a:p>
            <a:pPr algn="just"/>
            <a:endParaRPr lang="en-IN" dirty="0"/>
          </a:p>
          <a:p>
            <a:pPr algn="just"/>
            <a:r>
              <a:rPr lang="en-IN" dirty="0"/>
              <a:t>However, the term can be used in two different contexts with two different measuring values:  bandwidth in hertz and bandwidth in bits per second.</a:t>
            </a:r>
          </a:p>
          <a:p>
            <a:pPr algn="just"/>
            <a:endParaRPr lang="en-IN" dirty="0"/>
          </a:p>
          <a:p>
            <a:pPr marL="0" indent="0" algn="just">
              <a:buNone/>
            </a:pPr>
            <a:r>
              <a:rPr lang="en-IN" b="1" i="1" dirty="0"/>
              <a:t>Bandwidth in Hertz</a:t>
            </a:r>
          </a:p>
          <a:p>
            <a:pPr algn="just"/>
            <a:r>
              <a:rPr lang="en-IN" dirty="0"/>
              <a:t>Bandwidth in hertz is the range of frequencies contained in a composite signal or the range of frequencies a channel can pass. </a:t>
            </a:r>
          </a:p>
          <a:p>
            <a:pPr algn="just"/>
            <a:endParaRPr lang="en-IN" dirty="0"/>
          </a:p>
          <a:p>
            <a:pPr algn="just"/>
            <a:r>
              <a:rPr lang="en-IN" dirty="0"/>
              <a:t>For example, we can say the bandwidth of a subscriber telephone line is 4 kHz.</a:t>
            </a:r>
          </a:p>
        </p:txBody>
      </p:sp>
      <p:sp>
        <p:nvSpPr>
          <p:cNvPr id="4" name="Slide Number Placeholder 3"/>
          <p:cNvSpPr>
            <a:spLocks noGrp="1"/>
          </p:cNvSpPr>
          <p:nvPr>
            <p:ph type="sldNum" sz="quarter" idx="12"/>
          </p:nvPr>
        </p:nvSpPr>
        <p:spPr/>
        <p:txBody>
          <a:bodyPr/>
          <a:lstStyle/>
          <a:p>
            <a:fld id="{31B19170-3333-427C-8631-BA7CCEE2703C}" type="slidenum">
              <a:rPr lang="en-IN" smtClean="0"/>
              <a:pPr/>
              <a:t>25</a:t>
            </a:fld>
            <a:endParaRPr lang="en-IN"/>
          </a:p>
        </p:txBody>
      </p:sp>
    </p:spTree>
    <p:extLst>
      <p:ext uri="{BB962C8B-B14F-4D97-AF65-F5344CB8AC3E}">
        <p14:creationId xmlns:p14="http://schemas.microsoft.com/office/powerpoint/2010/main" val="337249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200" b="1" dirty="0"/>
              <a:t>3.6.1 Bandwidth Contd.</a:t>
            </a:r>
            <a:endParaRPr lang="en-IN" sz="3600" dirty="0"/>
          </a:p>
        </p:txBody>
      </p:sp>
      <p:sp>
        <p:nvSpPr>
          <p:cNvPr id="3" name="Content Placeholder 2"/>
          <p:cNvSpPr>
            <a:spLocks noGrp="1"/>
          </p:cNvSpPr>
          <p:nvPr>
            <p:ph idx="1"/>
          </p:nvPr>
        </p:nvSpPr>
        <p:spPr>
          <a:xfrm>
            <a:off x="457200" y="1143000"/>
            <a:ext cx="8229600" cy="5257800"/>
          </a:xfrm>
        </p:spPr>
        <p:txBody>
          <a:bodyPr>
            <a:normAutofit fontScale="70000" lnSpcReduction="20000"/>
          </a:bodyPr>
          <a:lstStyle/>
          <a:p>
            <a:pPr marL="0" indent="0">
              <a:buNone/>
            </a:pPr>
            <a:r>
              <a:rPr lang="en-IN" b="1" i="1" dirty="0"/>
              <a:t>Bandwidth in Bits per Seconds</a:t>
            </a:r>
          </a:p>
          <a:p>
            <a:pPr algn="just"/>
            <a:r>
              <a:rPr lang="en-IN" dirty="0"/>
              <a:t>The term </a:t>
            </a:r>
            <a:r>
              <a:rPr lang="en-IN" i="1" dirty="0"/>
              <a:t>bandwidth can also refer to the number of bits per second that a channel, a </a:t>
            </a:r>
            <a:r>
              <a:rPr lang="en-IN" dirty="0"/>
              <a:t>link, or even a network can transmit. </a:t>
            </a:r>
          </a:p>
          <a:p>
            <a:pPr algn="just"/>
            <a:endParaRPr lang="en-IN" dirty="0"/>
          </a:p>
          <a:p>
            <a:pPr algn="just"/>
            <a:r>
              <a:rPr lang="en-IN" dirty="0"/>
              <a:t>For example, one can say the bandwidth of a Fast Ethernet network (or the links in this network) is a maximum of 100 Mbps. </a:t>
            </a:r>
          </a:p>
          <a:p>
            <a:pPr algn="just"/>
            <a:endParaRPr lang="en-IN" dirty="0"/>
          </a:p>
          <a:p>
            <a:pPr algn="just"/>
            <a:r>
              <a:rPr lang="en-IN" dirty="0"/>
              <a:t>This means that this network can send 100 Mbps.</a:t>
            </a:r>
          </a:p>
          <a:p>
            <a:pPr algn="just"/>
            <a:endParaRPr lang="en-IN" b="1" i="1" dirty="0"/>
          </a:p>
          <a:p>
            <a:pPr marL="0" indent="0" algn="just">
              <a:buNone/>
            </a:pPr>
            <a:r>
              <a:rPr lang="en-IN" b="1" i="1" dirty="0"/>
              <a:t>Relationship</a:t>
            </a:r>
          </a:p>
          <a:p>
            <a:pPr algn="just"/>
            <a:r>
              <a:rPr lang="en-IN" dirty="0"/>
              <a:t>There is an explicit relationship between the bandwidth in hertz and bandwidth in bits per second. </a:t>
            </a:r>
          </a:p>
          <a:p>
            <a:pPr algn="just"/>
            <a:endParaRPr lang="en-IN" dirty="0"/>
          </a:p>
          <a:p>
            <a:pPr algn="just"/>
            <a:r>
              <a:rPr lang="en-IN" dirty="0"/>
              <a:t>Basically, an increase in bandwidth in hertz means an increase in bandwidth in bits per second. </a:t>
            </a:r>
          </a:p>
          <a:p>
            <a:pPr algn="just"/>
            <a:endParaRPr lang="en-IN"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26</a:t>
            </a:fld>
            <a:endParaRPr lang="en-IN"/>
          </a:p>
        </p:txBody>
      </p:sp>
    </p:spTree>
    <p:extLst>
      <p:ext uri="{BB962C8B-B14F-4D97-AF65-F5344CB8AC3E}">
        <p14:creationId xmlns:p14="http://schemas.microsoft.com/office/powerpoint/2010/main" val="351768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200" b="1" dirty="0"/>
              <a:t>3.6.1 Bandwidth Contd.</a:t>
            </a:r>
            <a:endParaRPr lang="en-IN" sz="3600" dirty="0"/>
          </a:p>
        </p:txBody>
      </p:sp>
      <p:sp>
        <p:nvSpPr>
          <p:cNvPr id="3" name="Content Placeholder 2"/>
          <p:cNvSpPr>
            <a:spLocks noGrp="1"/>
          </p:cNvSpPr>
          <p:nvPr>
            <p:ph idx="1"/>
          </p:nvPr>
        </p:nvSpPr>
        <p:spPr>
          <a:xfrm>
            <a:off x="457200" y="1143000"/>
            <a:ext cx="8229600" cy="5257800"/>
          </a:xfrm>
        </p:spPr>
        <p:txBody>
          <a:bodyPr>
            <a:normAutofit/>
          </a:bodyPr>
          <a:lstStyle/>
          <a:p>
            <a:pPr marL="0" indent="0" algn="just">
              <a:buNone/>
            </a:pPr>
            <a:r>
              <a:rPr lang="en-IN" sz="2400" b="1" dirty="0"/>
              <a:t>Example 3.42</a:t>
            </a:r>
          </a:p>
          <a:p>
            <a:pPr algn="just"/>
            <a:r>
              <a:rPr lang="en-IN" sz="2400" dirty="0"/>
              <a:t>The bandwidth of a subscriber line is 4 kHz for voice or data. The bandwidth of this line for data transmission can be up to 56,000 bps using a sophisticated modem to change the digital signal to </a:t>
            </a:r>
            <a:r>
              <a:rPr lang="en-IN" sz="2400" dirty="0" err="1"/>
              <a:t>analog</a:t>
            </a:r>
            <a:r>
              <a:rPr lang="en-IN" sz="2400" dirty="0"/>
              <a:t>.</a:t>
            </a:r>
          </a:p>
          <a:p>
            <a:pPr algn="just">
              <a:buNone/>
            </a:pPr>
            <a:endParaRPr lang="en-IN" sz="2400" dirty="0"/>
          </a:p>
          <a:p>
            <a:pPr marL="0" indent="0" algn="just">
              <a:buNone/>
            </a:pPr>
            <a:r>
              <a:rPr lang="en-IN" sz="2400" b="1" dirty="0"/>
              <a:t>Example 3.43</a:t>
            </a:r>
          </a:p>
          <a:p>
            <a:pPr algn="just"/>
            <a:r>
              <a:rPr lang="en-IN" sz="2400" dirty="0"/>
              <a:t>If the telephone company improves the quality of the line and increases the bandwidth to 8 kHz, we can send 112,000 bps by using the same technology as mentioned in Example 3.42.</a:t>
            </a:r>
          </a:p>
        </p:txBody>
      </p:sp>
      <p:sp>
        <p:nvSpPr>
          <p:cNvPr id="4" name="Slide Number Placeholder 3"/>
          <p:cNvSpPr>
            <a:spLocks noGrp="1"/>
          </p:cNvSpPr>
          <p:nvPr>
            <p:ph type="sldNum" sz="quarter" idx="12"/>
          </p:nvPr>
        </p:nvSpPr>
        <p:spPr/>
        <p:txBody>
          <a:bodyPr/>
          <a:lstStyle/>
          <a:p>
            <a:fld id="{31B19170-3333-427C-8631-BA7CCEE2703C}" type="slidenum">
              <a:rPr lang="en-IN" smtClean="0"/>
              <a:pPr/>
              <a:t>27</a:t>
            </a:fld>
            <a:endParaRPr lang="en-IN"/>
          </a:p>
        </p:txBody>
      </p:sp>
    </p:spTree>
    <p:extLst>
      <p:ext uri="{BB962C8B-B14F-4D97-AF65-F5344CB8AC3E}">
        <p14:creationId xmlns:p14="http://schemas.microsoft.com/office/powerpoint/2010/main" val="2957718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200" b="1" dirty="0"/>
              <a:t>3.6.2 Throughput</a:t>
            </a:r>
            <a:endParaRPr lang="en-IN" sz="3600" dirty="0"/>
          </a:p>
        </p:txBody>
      </p:sp>
      <p:sp>
        <p:nvSpPr>
          <p:cNvPr id="3" name="Content Placeholder 2"/>
          <p:cNvSpPr>
            <a:spLocks noGrp="1"/>
          </p:cNvSpPr>
          <p:nvPr>
            <p:ph idx="1"/>
          </p:nvPr>
        </p:nvSpPr>
        <p:spPr>
          <a:xfrm>
            <a:off x="457200" y="1143000"/>
            <a:ext cx="8229600" cy="5257800"/>
          </a:xfrm>
        </p:spPr>
        <p:txBody>
          <a:bodyPr>
            <a:normAutofit fontScale="70000" lnSpcReduction="20000"/>
          </a:bodyPr>
          <a:lstStyle/>
          <a:p>
            <a:pPr algn="just"/>
            <a:r>
              <a:rPr lang="en-IN" dirty="0"/>
              <a:t>The throughput is a measure of how fast we can actually send data through a network.</a:t>
            </a:r>
          </a:p>
          <a:p>
            <a:pPr algn="just"/>
            <a:endParaRPr lang="en-IN" dirty="0"/>
          </a:p>
          <a:p>
            <a:pPr algn="just"/>
            <a:r>
              <a:rPr lang="en-IN" dirty="0"/>
              <a:t>A link may have a bandwidth of </a:t>
            </a:r>
            <a:r>
              <a:rPr lang="en-IN" i="1" dirty="0"/>
              <a:t>B bps, but we can only send T bps </a:t>
            </a:r>
            <a:r>
              <a:rPr lang="en-IN" dirty="0"/>
              <a:t>through this link with </a:t>
            </a:r>
            <a:r>
              <a:rPr lang="en-IN" i="1" dirty="0"/>
              <a:t>T always less than B. </a:t>
            </a:r>
          </a:p>
          <a:p>
            <a:pPr algn="just"/>
            <a:endParaRPr lang="en-IN" i="1" dirty="0"/>
          </a:p>
          <a:p>
            <a:pPr algn="just"/>
            <a:r>
              <a:rPr lang="en-IN" i="1" dirty="0"/>
              <a:t>In other words, the bandwidth is a potential </a:t>
            </a:r>
            <a:r>
              <a:rPr lang="en-IN" dirty="0"/>
              <a:t>measurement of a link; the throughput is an actual measurement of how fast we can send data. </a:t>
            </a:r>
          </a:p>
          <a:p>
            <a:pPr algn="just"/>
            <a:endParaRPr lang="en-IN" dirty="0"/>
          </a:p>
          <a:p>
            <a:pPr algn="just"/>
            <a:r>
              <a:rPr lang="en-IN" dirty="0"/>
              <a:t>For example, we may have a link with a bandwidth of 1 Mbps, but the devices connected to the end of the link may handle only 200 kbps. </a:t>
            </a:r>
          </a:p>
          <a:p>
            <a:pPr algn="just"/>
            <a:endParaRPr lang="en-IN" dirty="0"/>
          </a:p>
          <a:p>
            <a:pPr algn="just"/>
            <a:r>
              <a:rPr lang="en-IN" dirty="0"/>
              <a:t>This means that we cannot send more than 200 kbps through this link.</a:t>
            </a:r>
          </a:p>
        </p:txBody>
      </p:sp>
      <p:sp>
        <p:nvSpPr>
          <p:cNvPr id="4" name="Slide Number Placeholder 3"/>
          <p:cNvSpPr>
            <a:spLocks noGrp="1"/>
          </p:cNvSpPr>
          <p:nvPr>
            <p:ph type="sldNum" sz="quarter" idx="12"/>
          </p:nvPr>
        </p:nvSpPr>
        <p:spPr/>
        <p:txBody>
          <a:bodyPr/>
          <a:lstStyle/>
          <a:p>
            <a:fld id="{31B19170-3333-427C-8631-BA7CCEE2703C}" type="slidenum">
              <a:rPr lang="en-IN" smtClean="0"/>
              <a:pPr/>
              <a:t>28</a:t>
            </a:fld>
            <a:endParaRPr lang="en-IN"/>
          </a:p>
        </p:txBody>
      </p:sp>
    </p:spTree>
    <p:extLst>
      <p:ext uri="{BB962C8B-B14F-4D97-AF65-F5344CB8AC3E}">
        <p14:creationId xmlns:p14="http://schemas.microsoft.com/office/powerpoint/2010/main" val="191584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200" b="1" dirty="0"/>
              <a:t>3.6.2 Throughput</a:t>
            </a:r>
            <a:r>
              <a:rPr lang="en-IN" sz="3600" dirty="0"/>
              <a:t> </a:t>
            </a:r>
            <a:r>
              <a:rPr lang="en-IN" sz="3600" b="1" dirty="0"/>
              <a:t>Contd</a:t>
            </a:r>
            <a:r>
              <a:rPr lang="en-IN" sz="3600" dirty="0"/>
              <a:t>.</a:t>
            </a:r>
          </a:p>
        </p:txBody>
      </p:sp>
      <p:sp>
        <p:nvSpPr>
          <p:cNvPr id="3" name="Content Placeholder 2"/>
          <p:cNvSpPr>
            <a:spLocks noGrp="1"/>
          </p:cNvSpPr>
          <p:nvPr>
            <p:ph idx="1"/>
          </p:nvPr>
        </p:nvSpPr>
        <p:spPr>
          <a:xfrm>
            <a:off x="457200" y="1143000"/>
            <a:ext cx="8229600" cy="5181600"/>
          </a:xfrm>
        </p:spPr>
        <p:txBody>
          <a:bodyPr>
            <a:normAutofit/>
          </a:bodyPr>
          <a:lstStyle/>
          <a:p>
            <a:pPr algn="just"/>
            <a:r>
              <a:rPr lang="en-IN" sz="2400" b="1" dirty="0"/>
              <a:t>Example 3.44</a:t>
            </a:r>
          </a:p>
          <a:p>
            <a:pPr algn="just"/>
            <a:r>
              <a:rPr lang="en-IN" sz="2400" dirty="0"/>
              <a:t>A network with bandwidth of 10 Mbps can pass only an average of 12,000 frames per minute with each frame carrying an average of 10,000 bits. What is the throughput of this network?</a:t>
            </a:r>
          </a:p>
          <a:p>
            <a:pPr algn="just"/>
            <a:endParaRPr lang="en-IN" sz="2400" dirty="0"/>
          </a:p>
          <a:p>
            <a:pPr algn="just"/>
            <a:r>
              <a:rPr lang="en-IN" sz="2400" b="1" dirty="0"/>
              <a:t>Solution</a:t>
            </a:r>
          </a:p>
          <a:p>
            <a:pPr algn="just"/>
            <a:r>
              <a:rPr lang="en-IN" sz="2400" dirty="0"/>
              <a:t>We can calculate the throughput as</a:t>
            </a:r>
          </a:p>
          <a:p>
            <a:pPr algn="just"/>
            <a:endParaRPr lang="en-IN" sz="2400" dirty="0"/>
          </a:p>
          <a:p>
            <a:pPr algn="just"/>
            <a:endParaRPr lang="en-IN" sz="2400" dirty="0"/>
          </a:p>
          <a:p>
            <a:pPr algn="just"/>
            <a:r>
              <a:rPr lang="en-IN" sz="2400" dirty="0"/>
              <a:t>The throughput is almost one-fifth of the bandwidth in this case.</a:t>
            </a:r>
          </a:p>
        </p:txBody>
      </p:sp>
      <p:pic>
        <p:nvPicPr>
          <p:cNvPr id="4" name="Picture 14"/>
          <p:cNvPicPr>
            <a:picLocks noChangeAspect="1" noChangeArrowheads="1"/>
          </p:cNvPicPr>
          <p:nvPr/>
        </p:nvPicPr>
        <p:blipFill>
          <a:blip r:embed="rId2" cstate="print"/>
          <a:srcRect/>
          <a:stretch>
            <a:fillRect/>
          </a:stretch>
        </p:blipFill>
        <p:spPr bwMode="auto">
          <a:xfrm>
            <a:off x="1981200" y="4648200"/>
            <a:ext cx="4778375" cy="620713"/>
          </a:xfrm>
          <a:prstGeom prst="rect">
            <a:avLst/>
          </a:prstGeom>
          <a:noFill/>
          <a:ln w="57150" cmpd="thickThin">
            <a:solidFill>
              <a:schemeClr val="folHlink"/>
            </a:solidFill>
            <a:miter lim="800000"/>
            <a:headEnd/>
            <a:tailEnd/>
          </a:ln>
          <a:effectLst/>
        </p:spPr>
      </p:pic>
      <p:sp>
        <p:nvSpPr>
          <p:cNvPr id="5" name="Slide Number Placeholder 4"/>
          <p:cNvSpPr>
            <a:spLocks noGrp="1"/>
          </p:cNvSpPr>
          <p:nvPr>
            <p:ph type="sldNum" sz="quarter" idx="12"/>
          </p:nvPr>
        </p:nvSpPr>
        <p:spPr/>
        <p:txBody>
          <a:bodyPr/>
          <a:lstStyle/>
          <a:p>
            <a:fld id="{31B19170-3333-427C-8631-BA7CCEE2703C}" type="slidenum">
              <a:rPr lang="en-IN" smtClean="0"/>
              <a:pPr/>
              <a:t>29</a:t>
            </a:fld>
            <a:endParaRPr lang="en-IN"/>
          </a:p>
        </p:txBody>
      </p:sp>
    </p:spTree>
    <p:extLst>
      <p:ext uri="{BB962C8B-B14F-4D97-AF65-F5344CB8AC3E}">
        <p14:creationId xmlns:p14="http://schemas.microsoft.com/office/powerpoint/2010/main" val="361747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600" dirty="0"/>
              <a:t>3.5.1 Noiseless Channel: </a:t>
            </a:r>
            <a:r>
              <a:rPr lang="en-IN" sz="3600" dirty="0" err="1"/>
              <a:t>Nyquist</a:t>
            </a:r>
            <a:r>
              <a:rPr lang="en-IN" sz="3600" dirty="0"/>
              <a:t> Bit Rate</a:t>
            </a:r>
          </a:p>
        </p:txBody>
      </p:sp>
      <p:sp>
        <p:nvSpPr>
          <p:cNvPr id="3" name="Content Placeholder 2"/>
          <p:cNvSpPr>
            <a:spLocks noGrp="1"/>
          </p:cNvSpPr>
          <p:nvPr>
            <p:ph idx="1"/>
          </p:nvPr>
        </p:nvSpPr>
        <p:spPr>
          <a:xfrm>
            <a:off x="457200" y="1143000"/>
            <a:ext cx="8229600" cy="5257800"/>
          </a:xfrm>
        </p:spPr>
        <p:txBody>
          <a:bodyPr>
            <a:noAutofit/>
          </a:bodyPr>
          <a:lstStyle/>
          <a:p>
            <a:r>
              <a:rPr lang="en-IN" sz="1600" dirty="0"/>
              <a:t>For a noiseless channel, the </a:t>
            </a:r>
            <a:r>
              <a:rPr lang="en-IN" sz="1600" b="1" dirty="0" err="1"/>
              <a:t>Nyquist</a:t>
            </a:r>
            <a:r>
              <a:rPr lang="en-IN" sz="1600" b="1" dirty="0"/>
              <a:t> bit rate formula defines the theoretical maximum </a:t>
            </a:r>
            <a:r>
              <a:rPr lang="en-IN" sz="1600" dirty="0"/>
              <a:t>bit rate </a:t>
            </a:r>
          </a:p>
          <a:p>
            <a:endParaRPr lang="en-US" sz="1600" dirty="0"/>
          </a:p>
          <a:p>
            <a:endParaRPr lang="en-IN" sz="1600" dirty="0"/>
          </a:p>
          <a:p>
            <a:r>
              <a:rPr lang="en-IN" sz="1600" dirty="0"/>
              <a:t>In this formula, bandwidth is the bandwidth of the channel, </a:t>
            </a:r>
            <a:r>
              <a:rPr lang="en-IN" sz="1600" i="1" dirty="0"/>
              <a:t>L is the number of signal  </a:t>
            </a:r>
            <a:r>
              <a:rPr lang="en-IN" sz="1600" dirty="0"/>
              <a:t>levels used to represent data, and </a:t>
            </a:r>
            <a:r>
              <a:rPr lang="en-IN" sz="1600" dirty="0" err="1"/>
              <a:t>BitRate</a:t>
            </a:r>
            <a:r>
              <a:rPr lang="en-IN" sz="1600" dirty="0"/>
              <a:t> is the bit rate in bits per second.</a:t>
            </a:r>
          </a:p>
          <a:p>
            <a:endParaRPr lang="en-IN" sz="1600" dirty="0"/>
          </a:p>
          <a:p>
            <a:r>
              <a:rPr lang="en-IN" sz="1600" dirty="0"/>
              <a:t>According to the formula, we might think that, given a specific bandwidth, we can have any bit rate we want by increasing the number of signal levels. Although the idea is theoretically correct, practically there is a limit. </a:t>
            </a:r>
          </a:p>
          <a:p>
            <a:endParaRPr lang="en-IN" sz="1600" dirty="0"/>
          </a:p>
          <a:p>
            <a:r>
              <a:rPr lang="en-IN" sz="1600" dirty="0"/>
              <a:t>When we increase the number of signal levels, we impose a burden on the receiver.  If the number of levels in a signal is just 2,  the receiver can easily distinguish between a 0 and a 1.  If the level of a signal is 64, the receiver must be very sophisticated to distinguish between 64 different levels. </a:t>
            </a:r>
          </a:p>
          <a:p>
            <a:endParaRPr lang="en-IN" sz="1600" dirty="0"/>
          </a:p>
          <a:p>
            <a:r>
              <a:rPr lang="en-IN" sz="1600" dirty="0"/>
              <a:t>In other words, increasing the levels of a signal reduces the reliability of the system.</a:t>
            </a:r>
          </a:p>
        </p:txBody>
      </p:sp>
      <p:pic>
        <p:nvPicPr>
          <p:cNvPr id="2050" name="Picture 2"/>
          <p:cNvPicPr>
            <a:picLocks noChangeAspect="1" noChangeArrowheads="1"/>
          </p:cNvPicPr>
          <p:nvPr/>
        </p:nvPicPr>
        <p:blipFill>
          <a:blip r:embed="rId2" cstate="print"/>
          <a:srcRect/>
          <a:stretch>
            <a:fillRect/>
          </a:stretch>
        </p:blipFill>
        <p:spPr bwMode="auto">
          <a:xfrm>
            <a:off x="2286000" y="1600200"/>
            <a:ext cx="3581400" cy="510009"/>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31B19170-3333-427C-8631-BA7CCEE2703C}" type="slidenum">
              <a:rPr lang="en-IN" smtClean="0"/>
              <a:pPr/>
              <a:t>3</a:t>
            </a:fld>
            <a:endParaRPr lang="en-IN"/>
          </a:p>
        </p:txBody>
      </p:sp>
    </p:spTree>
    <p:extLst>
      <p:ext uri="{BB962C8B-B14F-4D97-AF65-F5344CB8AC3E}">
        <p14:creationId xmlns:p14="http://schemas.microsoft.com/office/powerpoint/2010/main" val="2396642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200" b="1" dirty="0"/>
              <a:t>3.6.3 Latency (Delay)</a:t>
            </a:r>
            <a:endParaRPr lang="en-IN" sz="3600" dirty="0"/>
          </a:p>
        </p:txBody>
      </p:sp>
      <p:sp>
        <p:nvSpPr>
          <p:cNvPr id="3" name="Content Placeholder 2"/>
          <p:cNvSpPr>
            <a:spLocks noGrp="1"/>
          </p:cNvSpPr>
          <p:nvPr>
            <p:ph idx="1"/>
          </p:nvPr>
        </p:nvSpPr>
        <p:spPr>
          <a:xfrm>
            <a:off x="457200" y="1143000"/>
            <a:ext cx="8229600" cy="3276600"/>
          </a:xfrm>
        </p:spPr>
        <p:txBody>
          <a:bodyPr>
            <a:normAutofit fontScale="92500" lnSpcReduction="20000"/>
          </a:bodyPr>
          <a:lstStyle/>
          <a:p>
            <a:pPr algn="just"/>
            <a:r>
              <a:rPr lang="en-IN" dirty="0"/>
              <a:t>The latency or delay defines how long it takes for an entire message to completely arrive at the destination from the time the first bit is sent out from the source. </a:t>
            </a:r>
          </a:p>
          <a:p>
            <a:pPr algn="just"/>
            <a:endParaRPr lang="en-IN" dirty="0"/>
          </a:p>
          <a:p>
            <a:pPr algn="just"/>
            <a:r>
              <a:rPr lang="en-IN" dirty="0"/>
              <a:t>We can say that latency is made of four components: propagation time, transmission time, queuing time and processing delay.</a:t>
            </a:r>
          </a:p>
        </p:txBody>
      </p:sp>
      <p:pic>
        <p:nvPicPr>
          <p:cNvPr id="2050" name="Picture 2"/>
          <p:cNvPicPr>
            <a:picLocks noChangeAspect="1" noChangeArrowheads="1"/>
          </p:cNvPicPr>
          <p:nvPr/>
        </p:nvPicPr>
        <p:blipFill>
          <a:blip r:embed="rId2" cstate="print"/>
          <a:srcRect/>
          <a:stretch>
            <a:fillRect/>
          </a:stretch>
        </p:blipFill>
        <p:spPr bwMode="auto">
          <a:xfrm>
            <a:off x="457200" y="4953000"/>
            <a:ext cx="8153400" cy="533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31B19170-3333-427C-8631-BA7CCEE2703C}" type="slidenum">
              <a:rPr lang="en-IN" smtClean="0"/>
              <a:pPr/>
              <a:t>30</a:t>
            </a:fld>
            <a:endParaRPr lang="en-IN"/>
          </a:p>
        </p:txBody>
      </p:sp>
    </p:spTree>
    <p:extLst>
      <p:ext uri="{BB962C8B-B14F-4D97-AF65-F5344CB8AC3E}">
        <p14:creationId xmlns:p14="http://schemas.microsoft.com/office/powerpoint/2010/main" val="3066328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600" b="1" dirty="0"/>
              <a:t>3.6.3 Latency (Delay) Contd</a:t>
            </a:r>
            <a:r>
              <a:rPr lang="en-IN" sz="3600" dirty="0"/>
              <a:t>.</a:t>
            </a:r>
          </a:p>
        </p:txBody>
      </p:sp>
      <p:sp>
        <p:nvSpPr>
          <p:cNvPr id="3" name="Content Placeholder 2"/>
          <p:cNvSpPr>
            <a:spLocks noGrp="1"/>
          </p:cNvSpPr>
          <p:nvPr>
            <p:ph idx="1"/>
          </p:nvPr>
        </p:nvSpPr>
        <p:spPr>
          <a:xfrm>
            <a:off x="457200" y="1484784"/>
            <a:ext cx="8229600" cy="4916016"/>
          </a:xfrm>
        </p:spPr>
        <p:txBody>
          <a:bodyPr>
            <a:normAutofit fontScale="77500" lnSpcReduction="20000"/>
          </a:bodyPr>
          <a:lstStyle/>
          <a:p>
            <a:r>
              <a:rPr lang="en-IN" b="1" i="1" dirty="0"/>
              <a:t>Propagation Time</a:t>
            </a:r>
          </a:p>
          <a:p>
            <a:pPr algn="just"/>
            <a:endParaRPr lang="en-IN" dirty="0"/>
          </a:p>
          <a:p>
            <a:pPr algn="just"/>
            <a:r>
              <a:rPr lang="en-IN" dirty="0"/>
              <a:t>Propagation time measures the time required for a bit to travel from the source to the destination. </a:t>
            </a:r>
          </a:p>
          <a:p>
            <a:pPr algn="just"/>
            <a:endParaRPr lang="en-IN" dirty="0"/>
          </a:p>
          <a:p>
            <a:pPr algn="just"/>
            <a:r>
              <a:rPr lang="en-IN" dirty="0"/>
              <a:t>The propagation time is calculated by dividing the distance by the propagation speed.</a:t>
            </a:r>
          </a:p>
          <a:p>
            <a:pPr algn="just"/>
            <a:endParaRPr lang="en-IN" dirty="0"/>
          </a:p>
          <a:p>
            <a:pPr algn="just"/>
            <a:endParaRPr lang="en-IN" dirty="0"/>
          </a:p>
          <a:p>
            <a:pPr algn="just"/>
            <a:r>
              <a:rPr lang="en-IN" dirty="0"/>
              <a:t>The propagation speed of electromagnetic signals depends on the medium and on the frequency of the signal. For example, in a vacuum, light is propagated with a speed of 3 × 10^8 m/s. It is lower in air; it is much lower in cable</a:t>
            </a:r>
          </a:p>
        </p:txBody>
      </p:sp>
      <p:sp>
        <p:nvSpPr>
          <p:cNvPr id="4" name="Slide Number Placeholder 3"/>
          <p:cNvSpPr>
            <a:spLocks noGrp="1"/>
          </p:cNvSpPr>
          <p:nvPr>
            <p:ph type="sldNum" sz="quarter" idx="12"/>
          </p:nvPr>
        </p:nvSpPr>
        <p:spPr/>
        <p:txBody>
          <a:bodyPr/>
          <a:lstStyle/>
          <a:p>
            <a:fld id="{31B19170-3333-427C-8631-BA7CCEE2703C}" type="slidenum">
              <a:rPr lang="en-IN" smtClean="0"/>
              <a:pPr/>
              <a:t>31</a:t>
            </a:fld>
            <a:endParaRPr lang="en-IN"/>
          </a:p>
        </p:txBody>
      </p:sp>
      <p:pic>
        <p:nvPicPr>
          <p:cNvPr id="5" name="Picture 4"/>
          <p:cNvPicPr>
            <a:picLocks noChangeAspect="1"/>
          </p:cNvPicPr>
          <p:nvPr/>
        </p:nvPicPr>
        <p:blipFill>
          <a:blip r:embed="rId2"/>
          <a:stretch>
            <a:fillRect/>
          </a:stretch>
        </p:blipFill>
        <p:spPr>
          <a:xfrm>
            <a:off x="1619672" y="3942792"/>
            <a:ext cx="5436791" cy="622453"/>
          </a:xfrm>
          <a:prstGeom prst="rect">
            <a:avLst/>
          </a:prstGeom>
        </p:spPr>
      </p:pic>
    </p:spTree>
    <p:extLst>
      <p:ext uri="{BB962C8B-B14F-4D97-AF65-F5344CB8AC3E}">
        <p14:creationId xmlns:p14="http://schemas.microsoft.com/office/powerpoint/2010/main" val="3540242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600" b="1" dirty="0"/>
              <a:t>3.6.3 Latency (Delay) Contd</a:t>
            </a:r>
            <a:r>
              <a:rPr lang="en-IN" sz="3600" dirty="0"/>
              <a:t>.</a:t>
            </a:r>
          </a:p>
        </p:txBody>
      </p:sp>
      <p:sp>
        <p:nvSpPr>
          <p:cNvPr id="3" name="Content Placeholder 2"/>
          <p:cNvSpPr>
            <a:spLocks noGrp="1"/>
          </p:cNvSpPr>
          <p:nvPr>
            <p:ph idx="1"/>
          </p:nvPr>
        </p:nvSpPr>
        <p:spPr>
          <a:xfrm>
            <a:off x="457200" y="1143000"/>
            <a:ext cx="8229600" cy="5181600"/>
          </a:xfrm>
        </p:spPr>
        <p:txBody>
          <a:bodyPr>
            <a:normAutofit/>
          </a:bodyPr>
          <a:lstStyle/>
          <a:p>
            <a:r>
              <a:rPr lang="en-IN" sz="2400" b="1" dirty="0"/>
              <a:t>Example 3.45</a:t>
            </a:r>
          </a:p>
          <a:p>
            <a:pPr algn="just"/>
            <a:r>
              <a:rPr lang="en-IN" sz="2400" dirty="0"/>
              <a:t>What is the propagation time if the distance between the two points is 12,000 km? Assume the propagation speed to be 2.4 × 10^8 m/s in cable.</a:t>
            </a:r>
          </a:p>
          <a:p>
            <a:pPr algn="just"/>
            <a:endParaRPr lang="en-IN" sz="2400" b="1" dirty="0"/>
          </a:p>
          <a:p>
            <a:pPr algn="just"/>
            <a:r>
              <a:rPr lang="en-IN" sz="2400" b="1" dirty="0"/>
              <a:t>Solution</a:t>
            </a:r>
          </a:p>
          <a:p>
            <a:pPr algn="just"/>
            <a:r>
              <a:rPr lang="en-IN" sz="2400" dirty="0"/>
              <a:t>We can calculate the propagation time as </a:t>
            </a:r>
          </a:p>
          <a:p>
            <a:pPr algn="just"/>
            <a:endParaRPr lang="en-US" sz="2400" dirty="0"/>
          </a:p>
          <a:p>
            <a:pPr algn="just"/>
            <a:endParaRPr lang="en-IN" sz="2400" dirty="0"/>
          </a:p>
          <a:p>
            <a:pPr algn="just"/>
            <a:r>
              <a:rPr lang="en-IN" sz="2400" dirty="0"/>
              <a:t>The example shows that a bit can go over the Atlantic Ocean in only 50 ms if there is a direct cable between the source and the destination.</a:t>
            </a:r>
          </a:p>
        </p:txBody>
      </p:sp>
      <p:pic>
        <p:nvPicPr>
          <p:cNvPr id="4" name="Picture 14"/>
          <p:cNvPicPr>
            <a:picLocks noChangeAspect="1" noChangeArrowheads="1"/>
          </p:cNvPicPr>
          <p:nvPr/>
        </p:nvPicPr>
        <p:blipFill>
          <a:blip r:embed="rId2" cstate="print"/>
          <a:srcRect/>
          <a:stretch>
            <a:fillRect/>
          </a:stretch>
        </p:blipFill>
        <p:spPr bwMode="auto">
          <a:xfrm>
            <a:off x="1752600" y="4191000"/>
            <a:ext cx="4994275" cy="819150"/>
          </a:xfrm>
          <a:prstGeom prst="rect">
            <a:avLst/>
          </a:prstGeom>
          <a:noFill/>
          <a:ln w="57150" cmpd="thickThin">
            <a:solidFill>
              <a:schemeClr val="folHlink"/>
            </a:solidFill>
            <a:miter lim="800000"/>
            <a:headEnd/>
            <a:tailEnd/>
          </a:ln>
          <a:effectLst/>
        </p:spPr>
      </p:pic>
      <p:sp>
        <p:nvSpPr>
          <p:cNvPr id="5" name="Slide Number Placeholder 4"/>
          <p:cNvSpPr>
            <a:spLocks noGrp="1"/>
          </p:cNvSpPr>
          <p:nvPr>
            <p:ph type="sldNum" sz="quarter" idx="12"/>
          </p:nvPr>
        </p:nvSpPr>
        <p:spPr/>
        <p:txBody>
          <a:bodyPr/>
          <a:lstStyle/>
          <a:p>
            <a:fld id="{31B19170-3333-427C-8631-BA7CCEE2703C}" type="slidenum">
              <a:rPr lang="en-IN" smtClean="0"/>
              <a:pPr/>
              <a:t>32</a:t>
            </a:fld>
            <a:endParaRPr lang="en-IN"/>
          </a:p>
        </p:txBody>
      </p:sp>
    </p:spTree>
    <p:extLst>
      <p:ext uri="{BB962C8B-B14F-4D97-AF65-F5344CB8AC3E}">
        <p14:creationId xmlns:p14="http://schemas.microsoft.com/office/powerpoint/2010/main" val="2648784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600" b="1" dirty="0"/>
              <a:t>3.6.3 Latency (Delay) Contd</a:t>
            </a:r>
            <a:r>
              <a:rPr lang="en-IN" sz="3600" dirty="0"/>
              <a:t>.</a:t>
            </a:r>
          </a:p>
        </p:txBody>
      </p:sp>
      <p:sp>
        <p:nvSpPr>
          <p:cNvPr id="3" name="Content Placeholder 2"/>
          <p:cNvSpPr>
            <a:spLocks noGrp="1"/>
          </p:cNvSpPr>
          <p:nvPr>
            <p:ph idx="1"/>
          </p:nvPr>
        </p:nvSpPr>
        <p:spPr>
          <a:xfrm>
            <a:off x="457200" y="1143000"/>
            <a:ext cx="8229600" cy="4724400"/>
          </a:xfrm>
        </p:spPr>
        <p:txBody>
          <a:bodyPr>
            <a:normAutofit fontScale="70000" lnSpcReduction="20000"/>
          </a:bodyPr>
          <a:lstStyle/>
          <a:p>
            <a:pPr algn="just"/>
            <a:r>
              <a:rPr lang="en-IN" b="1" i="1" dirty="0"/>
              <a:t>Transmission Time</a:t>
            </a:r>
          </a:p>
          <a:p>
            <a:pPr algn="just"/>
            <a:r>
              <a:rPr lang="en-IN" dirty="0"/>
              <a:t>In data communications we don’t send just 1 bit, we send a message. </a:t>
            </a:r>
          </a:p>
          <a:p>
            <a:pPr algn="just"/>
            <a:endParaRPr lang="en-IN" dirty="0"/>
          </a:p>
          <a:p>
            <a:pPr algn="just"/>
            <a:r>
              <a:rPr lang="en-IN" dirty="0"/>
              <a:t>The first bit may take a time equal to the propagation time to reach its destination; the last bit also may take the same amount of time. </a:t>
            </a:r>
          </a:p>
          <a:p>
            <a:pPr algn="just"/>
            <a:endParaRPr lang="en-IN" dirty="0"/>
          </a:p>
          <a:p>
            <a:pPr algn="just"/>
            <a:r>
              <a:rPr lang="en-IN" dirty="0"/>
              <a:t>However, there is a time between the first bit leaving the sender and the last bit arriving at the receiver. The first bit leaves earlier and arrives earlier; the last bit leaves later and arrives later. </a:t>
            </a:r>
          </a:p>
          <a:p>
            <a:pPr algn="just"/>
            <a:endParaRPr lang="en-IN" dirty="0"/>
          </a:p>
          <a:p>
            <a:pPr algn="just"/>
            <a:r>
              <a:rPr lang="en-IN" dirty="0"/>
              <a:t>The </a:t>
            </a:r>
            <a:r>
              <a:rPr lang="en-IN" b="1" dirty="0"/>
              <a:t>transmission time of a message </a:t>
            </a:r>
            <a:r>
              <a:rPr lang="en-IN" dirty="0"/>
              <a:t>depends on the size of the message and the bandwidth of the channel.</a:t>
            </a:r>
          </a:p>
        </p:txBody>
      </p:sp>
      <p:pic>
        <p:nvPicPr>
          <p:cNvPr id="3074" name="Picture 2"/>
          <p:cNvPicPr>
            <a:picLocks noChangeAspect="1" noChangeArrowheads="1"/>
          </p:cNvPicPr>
          <p:nvPr/>
        </p:nvPicPr>
        <p:blipFill>
          <a:blip r:embed="rId2" cstate="print"/>
          <a:srcRect/>
          <a:stretch>
            <a:fillRect/>
          </a:stretch>
        </p:blipFill>
        <p:spPr bwMode="auto">
          <a:xfrm>
            <a:off x="1219200" y="5334000"/>
            <a:ext cx="7498080" cy="533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31B19170-3333-427C-8631-BA7CCEE2703C}" type="slidenum">
              <a:rPr lang="en-IN" smtClean="0"/>
              <a:pPr/>
              <a:t>33</a:t>
            </a:fld>
            <a:endParaRPr lang="en-IN"/>
          </a:p>
        </p:txBody>
      </p:sp>
    </p:spTree>
    <p:extLst>
      <p:ext uri="{BB962C8B-B14F-4D97-AF65-F5344CB8AC3E}">
        <p14:creationId xmlns:p14="http://schemas.microsoft.com/office/powerpoint/2010/main" val="924599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If the bandwidth of the channel is 5 Kbps, how long does it take to send a frame of 100,000 bits out of this device?</a:t>
            </a:r>
            <a:endParaRPr lang="en-US" dirty="0"/>
          </a:p>
          <a:p>
            <a:endParaRPr lang="en-US"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34</a:t>
            </a:fld>
            <a:endParaRPr lang="en-IN"/>
          </a:p>
        </p:txBody>
      </p:sp>
    </p:spTree>
    <p:extLst>
      <p:ext uri="{BB962C8B-B14F-4D97-AF65-F5344CB8AC3E}">
        <p14:creationId xmlns:p14="http://schemas.microsoft.com/office/powerpoint/2010/main" val="3773284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If the bandwidth of the channel is 5 Kbps, how long does it take to send a frame of 100,000 bits out of this device?</a:t>
            </a:r>
            <a:endParaRPr lang="en-US" dirty="0"/>
          </a:p>
          <a:p>
            <a:endParaRPr lang="en-US"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35</a:t>
            </a:fld>
            <a:endParaRPr lang="en-IN"/>
          </a:p>
        </p:txBody>
      </p:sp>
      <p:pic>
        <p:nvPicPr>
          <p:cNvPr id="5" name="Picture 4"/>
          <p:cNvPicPr/>
          <p:nvPr/>
        </p:nvPicPr>
        <p:blipFill>
          <a:blip r:embed="rId2"/>
          <a:srcRect/>
          <a:stretch>
            <a:fillRect/>
          </a:stretch>
        </p:blipFill>
        <p:spPr bwMode="auto">
          <a:xfrm>
            <a:off x="1259632" y="3860484"/>
            <a:ext cx="5832648" cy="1368716"/>
          </a:xfrm>
          <a:prstGeom prst="rect">
            <a:avLst/>
          </a:prstGeom>
          <a:noFill/>
          <a:ln w="9525">
            <a:noFill/>
            <a:miter lim="800000"/>
            <a:headEnd/>
            <a:tailEnd/>
          </a:ln>
        </p:spPr>
      </p:pic>
    </p:spTree>
    <p:extLst>
      <p:ext uri="{BB962C8B-B14F-4D97-AF65-F5344CB8AC3E}">
        <p14:creationId xmlns:p14="http://schemas.microsoft.com/office/powerpoint/2010/main" val="25076611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What is the transmission time of a packet sent by a station if the length of the packet is 1 million bytes and the bandwidth of the channel is 200 Kbps?</a:t>
            </a:r>
            <a:endParaRPr lang="en-US" dirty="0"/>
          </a:p>
          <a:p>
            <a:endParaRPr lang="en-US" b="1"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36</a:t>
            </a:fld>
            <a:endParaRPr lang="en-IN"/>
          </a:p>
        </p:txBody>
      </p:sp>
    </p:spTree>
    <p:extLst>
      <p:ext uri="{BB962C8B-B14F-4D97-AF65-F5344CB8AC3E}">
        <p14:creationId xmlns:p14="http://schemas.microsoft.com/office/powerpoint/2010/main" val="2982358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What is the transmission time of a packet sent by a station if the length of the packet is 1 million bytes and the bandwidth of the channel is 200 Kbps?</a:t>
            </a:r>
            <a:endParaRPr lang="en-US" dirty="0"/>
          </a:p>
          <a:p>
            <a:endParaRPr lang="en-US"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37</a:t>
            </a:fld>
            <a:endParaRPr lang="en-IN"/>
          </a:p>
        </p:txBody>
      </p:sp>
      <p:pic>
        <p:nvPicPr>
          <p:cNvPr id="5" name="Picture 4"/>
          <p:cNvPicPr/>
          <p:nvPr/>
        </p:nvPicPr>
        <p:blipFill>
          <a:blip r:embed="rId2"/>
          <a:srcRect/>
          <a:stretch>
            <a:fillRect/>
          </a:stretch>
        </p:blipFill>
        <p:spPr bwMode="auto">
          <a:xfrm>
            <a:off x="933490" y="4221088"/>
            <a:ext cx="7022886" cy="1584176"/>
          </a:xfrm>
          <a:prstGeom prst="rect">
            <a:avLst/>
          </a:prstGeom>
          <a:noFill/>
          <a:ln w="9525">
            <a:noFill/>
            <a:miter lim="800000"/>
            <a:headEnd/>
            <a:tailEnd/>
          </a:ln>
        </p:spPr>
      </p:pic>
    </p:spTree>
    <p:extLst>
      <p:ext uri="{BB962C8B-B14F-4D97-AF65-F5344CB8AC3E}">
        <p14:creationId xmlns:p14="http://schemas.microsoft.com/office/powerpoint/2010/main" val="4097912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Example 3.46</a:t>
            </a:r>
          </a:p>
          <a:p>
            <a:r>
              <a:rPr lang="en-US" dirty="0"/>
              <a:t>What are the propagation time and the transmission time for a 2.5-KB (kilobyte) message (an email) if the bandwidth of the network is 1 </a:t>
            </a:r>
            <a:r>
              <a:rPr lang="en-US" dirty="0" err="1"/>
              <a:t>Gbps</a:t>
            </a:r>
            <a:r>
              <a:rPr lang="en-US" dirty="0"/>
              <a:t>? Assume that the distance between the sender and the receiver is 12,000 km and that light travels at 2.4 × 10^8 m/s.</a:t>
            </a:r>
          </a:p>
        </p:txBody>
      </p:sp>
      <p:sp>
        <p:nvSpPr>
          <p:cNvPr id="4" name="Slide Number Placeholder 3"/>
          <p:cNvSpPr>
            <a:spLocks noGrp="1"/>
          </p:cNvSpPr>
          <p:nvPr>
            <p:ph type="sldNum" sz="quarter" idx="12"/>
          </p:nvPr>
        </p:nvSpPr>
        <p:spPr/>
        <p:txBody>
          <a:bodyPr/>
          <a:lstStyle/>
          <a:p>
            <a:fld id="{31B19170-3333-427C-8631-BA7CCEE2703C}" type="slidenum">
              <a:rPr lang="en-IN" smtClean="0"/>
              <a:pPr/>
              <a:t>38</a:t>
            </a:fld>
            <a:endParaRPr lang="en-IN"/>
          </a:p>
        </p:txBody>
      </p:sp>
    </p:spTree>
    <p:extLst>
      <p:ext uri="{BB962C8B-B14F-4D97-AF65-F5344CB8AC3E}">
        <p14:creationId xmlns:p14="http://schemas.microsoft.com/office/powerpoint/2010/main" val="1779235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r>
              <a:rPr lang="en-US" b="1" dirty="0"/>
              <a:t>Example 3.46</a:t>
            </a:r>
          </a:p>
          <a:p>
            <a:pPr algn="just"/>
            <a:r>
              <a:rPr lang="en-US" sz="2400" dirty="0"/>
              <a:t>What are the propagation time and the transmission time for a 2.5-KB (kilobyte) message (an email) if the bandwidth of the network is 1 </a:t>
            </a:r>
            <a:r>
              <a:rPr lang="en-US" sz="2400" dirty="0" err="1"/>
              <a:t>Gbps</a:t>
            </a:r>
            <a:r>
              <a:rPr lang="en-US" sz="2400" dirty="0"/>
              <a:t>? Assume that the distance between the sender and the receiver is 12,000 km and that light travels at 2.4 × 10^8 m/s.</a:t>
            </a:r>
          </a:p>
          <a:p>
            <a:endParaRPr lang="en-US" b="1"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39</a:t>
            </a:fld>
            <a:endParaRPr lang="en-IN"/>
          </a:p>
        </p:txBody>
      </p:sp>
      <p:pic>
        <p:nvPicPr>
          <p:cNvPr id="5" name="Picture 4"/>
          <p:cNvPicPr>
            <a:picLocks noChangeAspect="1"/>
          </p:cNvPicPr>
          <p:nvPr/>
        </p:nvPicPr>
        <p:blipFill>
          <a:blip r:embed="rId2"/>
          <a:stretch>
            <a:fillRect/>
          </a:stretch>
        </p:blipFill>
        <p:spPr>
          <a:xfrm>
            <a:off x="1116843" y="3861048"/>
            <a:ext cx="6910314" cy="940031"/>
          </a:xfrm>
          <a:prstGeom prst="rect">
            <a:avLst/>
          </a:prstGeom>
        </p:spPr>
      </p:pic>
    </p:spTree>
    <p:extLst>
      <p:ext uri="{BB962C8B-B14F-4D97-AF65-F5344CB8AC3E}">
        <p14:creationId xmlns:p14="http://schemas.microsoft.com/office/powerpoint/2010/main" val="174923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IN" sz="3600" dirty="0"/>
              <a:t>3.5.1 Noiseless Channel: </a:t>
            </a:r>
            <a:r>
              <a:rPr lang="en-IN" sz="3600" dirty="0" err="1"/>
              <a:t>Nyquist</a:t>
            </a:r>
            <a:r>
              <a:rPr lang="en-IN" sz="3600" dirty="0"/>
              <a:t> Bit Rate Contd.</a:t>
            </a:r>
          </a:p>
        </p:txBody>
      </p:sp>
      <p:sp>
        <p:nvSpPr>
          <p:cNvPr id="3" name="Content Placeholder 2"/>
          <p:cNvSpPr>
            <a:spLocks noGrp="1"/>
          </p:cNvSpPr>
          <p:nvPr>
            <p:ph idx="1"/>
          </p:nvPr>
        </p:nvSpPr>
        <p:spPr>
          <a:xfrm>
            <a:off x="457200" y="1143000"/>
            <a:ext cx="8229600" cy="2286000"/>
          </a:xfrm>
        </p:spPr>
        <p:txBody>
          <a:bodyPr>
            <a:normAutofit fontScale="92500"/>
          </a:bodyPr>
          <a:lstStyle/>
          <a:p>
            <a:pPr algn="just"/>
            <a:r>
              <a:rPr lang="en-IN" b="1" dirty="0"/>
              <a:t>Example 3.34</a:t>
            </a:r>
            <a:endParaRPr lang="en-US" dirty="0"/>
          </a:p>
          <a:p>
            <a:pPr algn="just"/>
            <a:r>
              <a:rPr lang="en-US" dirty="0"/>
              <a:t>Consider a noiseless channel with a bandwidth of 3000 Hz transmitting a signal with two signal levels. The maximum bit rate can be calculated as</a:t>
            </a:r>
          </a:p>
          <a:p>
            <a:pPr algn="just"/>
            <a:endParaRPr lang="en-IN" dirty="0"/>
          </a:p>
        </p:txBody>
      </p:sp>
      <p:sp>
        <p:nvSpPr>
          <p:cNvPr id="5" name="Slide Number Placeholder 4"/>
          <p:cNvSpPr>
            <a:spLocks noGrp="1"/>
          </p:cNvSpPr>
          <p:nvPr>
            <p:ph type="sldNum" sz="quarter" idx="12"/>
          </p:nvPr>
        </p:nvSpPr>
        <p:spPr/>
        <p:txBody>
          <a:bodyPr/>
          <a:lstStyle/>
          <a:p>
            <a:fld id="{31B19170-3333-427C-8631-BA7CCEE2703C}" type="slidenum">
              <a:rPr lang="en-IN" smtClean="0"/>
              <a:pPr/>
              <a:t>4</a:t>
            </a:fld>
            <a:endParaRPr lang="en-IN"/>
          </a:p>
        </p:txBody>
      </p:sp>
    </p:spTree>
    <p:extLst>
      <p:ext uri="{BB962C8B-B14F-4D97-AF65-F5344CB8AC3E}">
        <p14:creationId xmlns:p14="http://schemas.microsoft.com/office/powerpoint/2010/main" val="1484293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en-US" dirty="0"/>
              <a:t>What are the propagation time and the transmission time for a 5-MB (megabyte) message (an image) if the bandwidth of the network is 1 Mbps? Assume that the distance between the sender and the receiver is 12,000 km and that light travels at 2.4 × 10^8 m/s.</a:t>
            </a:r>
          </a:p>
        </p:txBody>
      </p:sp>
      <p:sp>
        <p:nvSpPr>
          <p:cNvPr id="4" name="Slide Number Placeholder 3"/>
          <p:cNvSpPr>
            <a:spLocks noGrp="1"/>
          </p:cNvSpPr>
          <p:nvPr>
            <p:ph type="sldNum" sz="quarter" idx="12"/>
          </p:nvPr>
        </p:nvSpPr>
        <p:spPr/>
        <p:txBody>
          <a:bodyPr/>
          <a:lstStyle/>
          <a:p>
            <a:fld id="{31B19170-3333-427C-8631-BA7CCEE2703C}" type="slidenum">
              <a:rPr lang="en-IN" smtClean="0"/>
              <a:pPr/>
              <a:t>40</a:t>
            </a:fld>
            <a:endParaRPr lang="en-IN"/>
          </a:p>
        </p:txBody>
      </p:sp>
    </p:spTree>
    <p:extLst>
      <p:ext uri="{BB962C8B-B14F-4D97-AF65-F5344CB8AC3E}">
        <p14:creationId xmlns:p14="http://schemas.microsoft.com/office/powerpoint/2010/main" val="2067383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en-US" dirty="0"/>
              <a:t>What are the propagation time and the transmission time for a 5-MB (megabyte) message (an image) if the bandwidth of the network is 1 Mbps? Assume that the distance between the sender and the receiver is 12,000 km and that light travels at 2.4 × 10^8 m/s.</a:t>
            </a:r>
          </a:p>
        </p:txBody>
      </p:sp>
      <p:sp>
        <p:nvSpPr>
          <p:cNvPr id="4" name="Slide Number Placeholder 3"/>
          <p:cNvSpPr>
            <a:spLocks noGrp="1"/>
          </p:cNvSpPr>
          <p:nvPr>
            <p:ph type="sldNum" sz="quarter" idx="12"/>
          </p:nvPr>
        </p:nvSpPr>
        <p:spPr/>
        <p:txBody>
          <a:bodyPr/>
          <a:lstStyle/>
          <a:p>
            <a:fld id="{31B19170-3333-427C-8631-BA7CCEE2703C}" type="slidenum">
              <a:rPr lang="en-IN" smtClean="0"/>
              <a:pPr/>
              <a:t>41</a:t>
            </a:fld>
            <a:endParaRPr lang="en-IN"/>
          </a:p>
        </p:txBody>
      </p:sp>
      <p:pic>
        <p:nvPicPr>
          <p:cNvPr id="2" name="Picture 1"/>
          <p:cNvPicPr>
            <a:picLocks noChangeAspect="1"/>
          </p:cNvPicPr>
          <p:nvPr/>
        </p:nvPicPr>
        <p:blipFill>
          <a:blip r:embed="rId2"/>
          <a:stretch>
            <a:fillRect/>
          </a:stretch>
        </p:blipFill>
        <p:spPr>
          <a:xfrm>
            <a:off x="861083" y="4437112"/>
            <a:ext cx="7535844" cy="864096"/>
          </a:xfrm>
          <a:prstGeom prst="rect">
            <a:avLst/>
          </a:prstGeom>
        </p:spPr>
      </p:pic>
    </p:spTree>
    <p:extLst>
      <p:ext uri="{BB962C8B-B14F-4D97-AF65-F5344CB8AC3E}">
        <p14:creationId xmlns:p14="http://schemas.microsoft.com/office/powerpoint/2010/main" val="30078266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600" b="1" dirty="0"/>
              <a:t>3.6.3 Latency (Delay) Contd</a:t>
            </a:r>
            <a:r>
              <a:rPr lang="en-IN" sz="3600" dirty="0"/>
              <a:t>.</a:t>
            </a:r>
          </a:p>
        </p:txBody>
      </p:sp>
      <p:sp>
        <p:nvSpPr>
          <p:cNvPr id="3" name="Content Placeholder 2"/>
          <p:cNvSpPr>
            <a:spLocks noGrp="1"/>
          </p:cNvSpPr>
          <p:nvPr>
            <p:ph idx="1"/>
          </p:nvPr>
        </p:nvSpPr>
        <p:spPr>
          <a:xfrm>
            <a:off x="457200" y="1143000"/>
            <a:ext cx="8229600" cy="5257800"/>
          </a:xfrm>
        </p:spPr>
        <p:txBody>
          <a:bodyPr>
            <a:normAutofit fontScale="77500" lnSpcReduction="20000"/>
          </a:bodyPr>
          <a:lstStyle/>
          <a:p>
            <a:pPr marL="0" indent="0">
              <a:buNone/>
            </a:pPr>
            <a:r>
              <a:rPr lang="en-US" b="1" i="1" dirty="0"/>
              <a:t>Queuing Time</a:t>
            </a:r>
          </a:p>
          <a:p>
            <a:pPr algn="just"/>
            <a:r>
              <a:rPr lang="en-US" dirty="0"/>
              <a:t>The third component in latency is the </a:t>
            </a:r>
            <a:r>
              <a:rPr lang="en-US" b="1" dirty="0"/>
              <a:t>queuing time</a:t>
            </a:r>
            <a:r>
              <a:rPr lang="en-US" dirty="0"/>
              <a:t>, the time needed for each intermediate or end device to hold the message before it can be processed. </a:t>
            </a:r>
          </a:p>
          <a:p>
            <a:pPr algn="just"/>
            <a:endParaRPr lang="en-US" dirty="0"/>
          </a:p>
          <a:p>
            <a:pPr algn="just"/>
            <a:r>
              <a:rPr lang="en-US" dirty="0"/>
              <a:t>The queuing time is not a fixed factor; it changes with the load imposed on the network. </a:t>
            </a:r>
          </a:p>
          <a:p>
            <a:pPr algn="just"/>
            <a:endParaRPr lang="en-US" dirty="0"/>
          </a:p>
          <a:p>
            <a:pPr algn="just"/>
            <a:r>
              <a:rPr lang="en-US" dirty="0"/>
              <a:t>When there is heavy traffic on the network, the queuing time increases. </a:t>
            </a:r>
          </a:p>
          <a:p>
            <a:pPr algn="just"/>
            <a:endParaRPr lang="en-US" dirty="0"/>
          </a:p>
          <a:p>
            <a:pPr algn="just"/>
            <a:r>
              <a:rPr lang="en-US" dirty="0"/>
              <a:t>An intermediate device, such as a router, queues the arrived messages and processes them one by one. If there are many messages, each message will have to wait.</a:t>
            </a:r>
            <a:endParaRPr lang="en-IN"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42</a:t>
            </a:fld>
            <a:endParaRPr lang="en-IN"/>
          </a:p>
        </p:txBody>
      </p:sp>
    </p:spTree>
    <p:extLst>
      <p:ext uri="{BB962C8B-B14F-4D97-AF65-F5344CB8AC3E}">
        <p14:creationId xmlns:p14="http://schemas.microsoft.com/office/powerpoint/2010/main" val="27636325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a:t>What is the total delay (latency) for a frame of size 5 million bits that is being sent on a link with 10 routers each having a queuing time of 2 </a:t>
            </a:r>
            <a:r>
              <a:rPr lang="en-US" b="1" dirty="0" err="1"/>
              <a:t>μs</a:t>
            </a:r>
            <a:r>
              <a:rPr lang="en-US" b="1" dirty="0"/>
              <a:t> and a processing time of 1 </a:t>
            </a:r>
            <a:r>
              <a:rPr lang="en-US" b="1" dirty="0" err="1"/>
              <a:t>μs</a:t>
            </a:r>
            <a:r>
              <a:rPr lang="en-US" b="1" dirty="0"/>
              <a:t>. The length of the link is 2000 Km. The speed of light inside the link is 2 × 10</a:t>
            </a:r>
            <a:r>
              <a:rPr lang="en-US" b="1" baseline="30000" dirty="0"/>
              <a:t>8</a:t>
            </a:r>
            <a:r>
              <a:rPr lang="en-US" b="1" dirty="0"/>
              <a:t> m/s. The link has a bandwidth of 5 Mbps. Which component of the total delay is dominant? Which one is negligible?</a:t>
            </a:r>
            <a:endParaRPr lang="en-US"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43</a:t>
            </a:fld>
            <a:endParaRPr lang="en-IN"/>
          </a:p>
        </p:txBody>
      </p:sp>
    </p:spTree>
    <p:extLst>
      <p:ext uri="{BB962C8B-B14F-4D97-AF65-F5344CB8AC3E}">
        <p14:creationId xmlns:p14="http://schemas.microsoft.com/office/powerpoint/2010/main" val="1652119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7"/>
            <a:ext cx="8229600" cy="2160239"/>
          </a:xfrm>
        </p:spPr>
        <p:txBody>
          <a:bodyPr>
            <a:normAutofit/>
          </a:bodyPr>
          <a:lstStyle/>
          <a:p>
            <a:pPr algn="just"/>
            <a:r>
              <a:rPr lang="en-US" sz="2000" b="1" dirty="0"/>
              <a:t>What is the total delay (latency) for a frame of size 5 million bits that is being sent on a link with 10 routers each having a queuing time of 2 </a:t>
            </a:r>
            <a:r>
              <a:rPr lang="en-US" sz="2000" b="1" dirty="0" err="1"/>
              <a:t>μs</a:t>
            </a:r>
            <a:r>
              <a:rPr lang="en-US" sz="2000" b="1" dirty="0"/>
              <a:t> and a processing time of 1 </a:t>
            </a:r>
            <a:r>
              <a:rPr lang="en-US" sz="2000" b="1" dirty="0" err="1"/>
              <a:t>μs</a:t>
            </a:r>
            <a:r>
              <a:rPr lang="en-US" sz="2000" b="1" dirty="0"/>
              <a:t>. The length of the link is 2000 Km. The speed of light inside the link is 2 × 10</a:t>
            </a:r>
            <a:r>
              <a:rPr lang="en-US" sz="2000" b="1" baseline="30000" dirty="0"/>
              <a:t>8</a:t>
            </a:r>
            <a:r>
              <a:rPr lang="en-US" sz="2000" b="1" dirty="0"/>
              <a:t> m/s. The link has a bandwidth of 5 Mbps. Which component of the total delay is dominant? Which one is negligible?</a:t>
            </a:r>
            <a:endParaRPr lang="en-US" sz="2000"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44</a:t>
            </a:fld>
            <a:endParaRPr lang="en-IN"/>
          </a:p>
        </p:txBody>
      </p:sp>
      <p:pic>
        <p:nvPicPr>
          <p:cNvPr id="5" name="Picture 4"/>
          <p:cNvPicPr/>
          <p:nvPr/>
        </p:nvPicPr>
        <p:blipFill>
          <a:blip r:embed="rId2"/>
          <a:srcRect/>
          <a:stretch>
            <a:fillRect/>
          </a:stretch>
        </p:blipFill>
        <p:spPr bwMode="auto">
          <a:xfrm>
            <a:off x="1043608" y="3140968"/>
            <a:ext cx="6768752" cy="2808312"/>
          </a:xfrm>
          <a:prstGeom prst="rect">
            <a:avLst/>
          </a:prstGeom>
          <a:noFill/>
          <a:ln w="9525">
            <a:noFill/>
            <a:miter lim="800000"/>
            <a:headEnd/>
            <a:tailEnd/>
          </a:ln>
        </p:spPr>
      </p:pic>
    </p:spTree>
    <p:extLst>
      <p:ext uri="{BB962C8B-B14F-4D97-AF65-F5344CB8AC3E}">
        <p14:creationId xmlns:p14="http://schemas.microsoft.com/office/powerpoint/2010/main" val="1612687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a:t>3.6.4 Bandwidth-Delay Product</a:t>
            </a:r>
            <a:endParaRPr lang="en-IN" sz="3600" dirty="0"/>
          </a:p>
        </p:txBody>
      </p:sp>
      <p:sp>
        <p:nvSpPr>
          <p:cNvPr id="3" name="Content Placeholder 2"/>
          <p:cNvSpPr>
            <a:spLocks noGrp="1"/>
          </p:cNvSpPr>
          <p:nvPr>
            <p:ph idx="1"/>
          </p:nvPr>
        </p:nvSpPr>
        <p:spPr>
          <a:xfrm>
            <a:off x="457200" y="1143000"/>
            <a:ext cx="8229600" cy="5257800"/>
          </a:xfrm>
        </p:spPr>
        <p:txBody>
          <a:bodyPr>
            <a:normAutofit fontScale="70000" lnSpcReduction="20000"/>
          </a:bodyPr>
          <a:lstStyle/>
          <a:p>
            <a:pPr algn="just"/>
            <a:r>
              <a:rPr lang="en-US" dirty="0"/>
              <a:t>Bandwidth and delay are two performance metrics of a link. </a:t>
            </a:r>
          </a:p>
          <a:p>
            <a:pPr algn="just"/>
            <a:endParaRPr lang="en-US" dirty="0"/>
          </a:p>
          <a:p>
            <a:pPr algn="just"/>
            <a:r>
              <a:rPr lang="en-US" dirty="0"/>
              <a:t>In data communications the product of the two, the bandwidth-delay product is important.</a:t>
            </a:r>
          </a:p>
          <a:p>
            <a:pPr algn="just"/>
            <a:endParaRPr lang="en-US" dirty="0"/>
          </a:p>
          <a:p>
            <a:pPr algn="just"/>
            <a:r>
              <a:rPr lang="en-US" dirty="0"/>
              <a:t>Let us elaborate on this issue, using two hypothetical cases as examples.</a:t>
            </a:r>
          </a:p>
          <a:p>
            <a:pPr algn="just"/>
            <a:endParaRPr lang="en-US" dirty="0"/>
          </a:p>
          <a:p>
            <a:pPr algn="just"/>
            <a:r>
              <a:rPr lang="en-US" dirty="0"/>
              <a:t>❑ </a:t>
            </a:r>
            <a:r>
              <a:rPr lang="en-US" b="1" dirty="0"/>
              <a:t>Case 1. </a:t>
            </a:r>
            <a:r>
              <a:rPr lang="en-US" dirty="0"/>
              <a:t>Figure 3.32 shows case 1.</a:t>
            </a:r>
          </a:p>
          <a:p>
            <a:pPr lvl="1" algn="just"/>
            <a:r>
              <a:rPr lang="en-US" dirty="0"/>
              <a:t>Let us assume that we have a link with a bandwidth of 1 bps. </a:t>
            </a:r>
          </a:p>
          <a:p>
            <a:pPr lvl="1" algn="just"/>
            <a:r>
              <a:rPr lang="en-US" dirty="0"/>
              <a:t>We also assume that the delay of the link is 5 </a:t>
            </a:r>
          </a:p>
          <a:p>
            <a:pPr lvl="1" algn="just"/>
            <a:r>
              <a:rPr lang="en-US" dirty="0"/>
              <a:t>We want to see what the bandwidth-delay product means in this case.</a:t>
            </a:r>
          </a:p>
          <a:p>
            <a:pPr lvl="1" algn="just"/>
            <a:r>
              <a:rPr lang="en-US" dirty="0"/>
              <a:t>Looking at the figure, we can say that this product 1 × 5 is the maximum number of bits that can fill the link. There can be no more than 5 bits at any time on the link.</a:t>
            </a:r>
            <a:endParaRPr lang="en-IN"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45</a:t>
            </a:fld>
            <a:endParaRPr lang="en-IN"/>
          </a:p>
        </p:txBody>
      </p:sp>
    </p:spTree>
    <p:extLst>
      <p:ext uri="{BB962C8B-B14F-4D97-AF65-F5344CB8AC3E}">
        <p14:creationId xmlns:p14="http://schemas.microsoft.com/office/powerpoint/2010/main" val="3251073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a:t>3.6.4 Bandwidth-Delay Product Contd.</a:t>
            </a:r>
            <a:endParaRPr lang="en-IN" sz="3600" dirty="0"/>
          </a:p>
        </p:txBody>
      </p:sp>
      <p:pic>
        <p:nvPicPr>
          <p:cNvPr id="5" name="Content Placeholder 4"/>
          <p:cNvPicPr>
            <a:picLocks noGrp="1" noChangeAspect="1"/>
          </p:cNvPicPr>
          <p:nvPr>
            <p:ph idx="1"/>
          </p:nvPr>
        </p:nvPicPr>
        <p:blipFill>
          <a:blip r:embed="rId2"/>
          <a:stretch>
            <a:fillRect/>
          </a:stretch>
        </p:blipFill>
        <p:spPr>
          <a:xfrm>
            <a:off x="1043608" y="1412776"/>
            <a:ext cx="6407332" cy="4464496"/>
          </a:xfrm>
          <a:prstGeom prst="rect">
            <a:avLst/>
          </a:prstGeom>
        </p:spPr>
      </p:pic>
      <p:sp>
        <p:nvSpPr>
          <p:cNvPr id="4" name="Slide Number Placeholder 3"/>
          <p:cNvSpPr>
            <a:spLocks noGrp="1"/>
          </p:cNvSpPr>
          <p:nvPr>
            <p:ph type="sldNum" sz="quarter" idx="12"/>
          </p:nvPr>
        </p:nvSpPr>
        <p:spPr/>
        <p:txBody>
          <a:bodyPr/>
          <a:lstStyle/>
          <a:p>
            <a:fld id="{31B19170-3333-427C-8631-BA7CCEE2703C}" type="slidenum">
              <a:rPr lang="en-IN" smtClean="0"/>
              <a:pPr/>
              <a:t>46</a:t>
            </a:fld>
            <a:endParaRPr lang="en-IN"/>
          </a:p>
        </p:txBody>
      </p:sp>
    </p:spTree>
    <p:extLst>
      <p:ext uri="{BB962C8B-B14F-4D97-AF65-F5344CB8AC3E}">
        <p14:creationId xmlns:p14="http://schemas.microsoft.com/office/powerpoint/2010/main" val="40223280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a:t>3.6.4 Bandwidth-Delay Product Contd.</a:t>
            </a:r>
            <a:endParaRPr lang="en-IN" sz="3600" dirty="0"/>
          </a:p>
        </p:txBody>
      </p:sp>
      <p:sp>
        <p:nvSpPr>
          <p:cNvPr id="3" name="Content Placeholder 2"/>
          <p:cNvSpPr>
            <a:spLocks noGrp="1"/>
          </p:cNvSpPr>
          <p:nvPr>
            <p:ph idx="1"/>
          </p:nvPr>
        </p:nvSpPr>
        <p:spPr>
          <a:xfrm>
            <a:off x="457200" y="1143000"/>
            <a:ext cx="8229600" cy="2286000"/>
          </a:xfrm>
        </p:spPr>
        <p:txBody>
          <a:bodyPr>
            <a:normAutofit/>
          </a:bodyPr>
          <a:lstStyle/>
          <a:p>
            <a:pPr algn="just"/>
            <a:r>
              <a:rPr lang="en-US" sz="2000" b="1" dirty="0"/>
              <a:t>Case 2. </a:t>
            </a:r>
          </a:p>
          <a:p>
            <a:pPr algn="just"/>
            <a:r>
              <a:rPr lang="en-US" sz="2000" dirty="0"/>
              <a:t>Now assume we have a bandwidth of 5 bps. </a:t>
            </a:r>
          </a:p>
          <a:p>
            <a:pPr algn="just"/>
            <a:r>
              <a:rPr lang="en-US" sz="2000" dirty="0"/>
              <a:t>Figure 3.33 shows that there can be maximum 5 × 5 = 25 bits on the line. </a:t>
            </a:r>
          </a:p>
          <a:p>
            <a:pPr algn="just"/>
            <a:r>
              <a:rPr lang="en-US" sz="2000" dirty="0"/>
              <a:t>The reason is that, at each second, there are 5 bits on the line; the duration of each bit is 0.20 s.</a:t>
            </a:r>
            <a:endParaRPr lang="en-IN" sz="2000"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47</a:t>
            </a:fld>
            <a:endParaRPr lang="en-IN"/>
          </a:p>
        </p:txBody>
      </p:sp>
      <p:pic>
        <p:nvPicPr>
          <p:cNvPr id="5" name="Picture 4"/>
          <p:cNvPicPr>
            <a:picLocks noChangeAspect="1"/>
          </p:cNvPicPr>
          <p:nvPr/>
        </p:nvPicPr>
        <p:blipFill>
          <a:blip r:embed="rId2"/>
          <a:stretch>
            <a:fillRect/>
          </a:stretch>
        </p:blipFill>
        <p:spPr>
          <a:xfrm>
            <a:off x="899592" y="3284984"/>
            <a:ext cx="6322611" cy="3791548"/>
          </a:xfrm>
          <a:prstGeom prst="rect">
            <a:avLst/>
          </a:prstGeom>
        </p:spPr>
      </p:pic>
    </p:spTree>
    <p:extLst>
      <p:ext uri="{BB962C8B-B14F-4D97-AF65-F5344CB8AC3E}">
        <p14:creationId xmlns:p14="http://schemas.microsoft.com/office/powerpoint/2010/main" val="14974356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a:t>3.6.4 Bandwidth-Delay Product Contd.</a:t>
            </a:r>
            <a:endParaRPr lang="en-IN" sz="3600" dirty="0"/>
          </a:p>
        </p:txBody>
      </p:sp>
      <p:sp>
        <p:nvSpPr>
          <p:cNvPr id="3" name="Content Placeholder 2"/>
          <p:cNvSpPr>
            <a:spLocks noGrp="1"/>
          </p:cNvSpPr>
          <p:nvPr>
            <p:ph idx="1"/>
          </p:nvPr>
        </p:nvSpPr>
        <p:spPr>
          <a:xfrm>
            <a:off x="457200" y="1143000"/>
            <a:ext cx="8229600" cy="5257800"/>
          </a:xfrm>
        </p:spPr>
        <p:txBody>
          <a:bodyPr>
            <a:normAutofit fontScale="62500" lnSpcReduction="20000"/>
          </a:bodyPr>
          <a:lstStyle/>
          <a:p>
            <a:pPr algn="just"/>
            <a:r>
              <a:rPr lang="en-US" dirty="0"/>
              <a:t>The above two cases show that the product of bandwidth and delay is the number of bits that can fill the link. </a:t>
            </a:r>
          </a:p>
          <a:p>
            <a:pPr algn="just"/>
            <a:endParaRPr lang="en-US" dirty="0"/>
          </a:p>
          <a:p>
            <a:pPr algn="just"/>
            <a:r>
              <a:rPr lang="en-US" dirty="0"/>
              <a:t>This measurement is important if we need to send data in bursts and wait for the acknowledgment of each burst before sending the next one. </a:t>
            </a:r>
          </a:p>
          <a:p>
            <a:pPr algn="just"/>
            <a:endParaRPr lang="en-US" dirty="0"/>
          </a:p>
          <a:p>
            <a:pPr algn="just"/>
            <a:r>
              <a:rPr lang="en-US" dirty="0"/>
              <a:t>To use the maximum capability of the link, we need to make the size of our burst 2 times the product of bandwidth and delay; we need to fill up the full-duplex channel (two directions). </a:t>
            </a:r>
          </a:p>
          <a:p>
            <a:pPr algn="just"/>
            <a:endParaRPr lang="en-US" dirty="0"/>
          </a:p>
          <a:p>
            <a:pPr algn="just"/>
            <a:r>
              <a:rPr lang="en-US" dirty="0"/>
              <a:t>The sender should send a burst of data of (2 × bandwidth × delay) bits. </a:t>
            </a:r>
          </a:p>
          <a:p>
            <a:pPr algn="just"/>
            <a:endParaRPr lang="en-US" dirty="0"/>
          </a:p>
          <a:p>
            <a:pPr algn="just"/>
            <a:r>
              <a:rPr lang="en-US" dirty="0"/>
              <a:t>The sender then waits for receiver acknowledgment for part of the burst before sending another burst. </a:t>
            </a:r>
          </a:p>
          <a:p>
            <a:pPr algn="just"/>
            <a:endParaRPr lang="en-US" dirty="0"/>
          </a:p>
          <a:p>
            <a:pPr algn="just"/>
            <a:r>
              <a:rPr lang="en-US" dirty="0"/>
              <a:t>The amount 2 × bandwidth × delay is the number of bits that can be in transition at any time.</a:t>
            </a:r>
            <a:endParaRPr lang="en-IN"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48</a:t>
            </a:fld>
            <a:endParaRPr lang="en-IN"/>
          </a:p>
        </p:txBody>
      </p:sp>
    </p:spTree>
    <p:extLst>
      <p:ext uri="{BB962C8B-B14F-4D97-AF65-F5344CB8AC3E}">
        <p14:creationId xmlns:p14="http://schemas.microsoft.com/office/powerpoint/2010/main" val="26117416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a:t>3.6.4 Bandwidth-Delay Product Contd.</a:t>
            </a:r>
            <a:endParaRPr lang="en-IN" sz="3600" dirty="0"/>
          </a:p>
        </p:txBody>
      </p:sp>
      <p:sp>
        <p:nvSpPr>
          <p:cNvPr id="3" name="Content Placeholder 2"/>
          <p:cNvSpPr>
            <a:spLocks noGrp="1"/>
          </p:cNvSpPr>
          <p:nvPr>
            <p:ph idx="1"/>
          </p:nvPr>
        </p:nvSpPr>
        <p:spPr>
          <a:xfrm>
            <a:off x="457200" y="1143000"/>
            <a:ext cx="8229600" cy="2286000"/>
          </a:xfrm>
        </p:spPr>
        <p:txBody>
          <a:bodyPr>
            <a:normAutofit fontScale="70000" lnSpcReduction="20000"/>
          </a:bodyPr>
          <a:lstStyle/>
          <a:p>
            <a:pPr algn="just"/>
            <a:r>
              <a:rPr lang="en-US" b="1" dirty="0"/>
              <a:t>Example 3.48</a:t>
            </a:r>
          </a:p>
          <a:p>
            <a:pPr algn="just"/>
            <a:r>
              <a:rPr lang="en-US" dirty="0"/>
              <a:t>We can think about the link between two points as a pipe. The cross section of the pipe represents the bandwidth, and the length of the pipe represents the delay. </a:t>
            </a:r>
          </a:p>
          <a:p>
            <a:pPr algn="just"/>
            <a:endParaRPr lang="en-US" dirty="0"/>
          </a:p>
          <a:p>
            <a:pPr algn="just"/>
            <a:r>
              <a:rPr lang="en-US" dirty="0"/>
              <a:t>We can say the volume of the pipe defines the bandwidth-delay product, as shown in Figure 3.34.</a:t>
            </a:r>
            <a:endParaRPr lang="en-IN"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49</a:t>
            </a:fld>
            <a:endParaRPr lang="en-IN"/>
          </a:p>
        </p:txBody>
      </p:sp>
      <p:pic>
        <p:nvPicPr>
          <p:cNvPr id="5" name="Picture 4"/>
          <p:cNvPicPr>
            <a:picLocks noChangeAspect="1"/>
          </p:cNvPicPr>
          <p:nvPr/>
        </p:nvPicPr>
        <p:blipFill>
          <a:blip r:embed="rId2"/>
          <a:stretch>
            <a:fillRect/>
          </a:stretch>
        </p:blipFill>
        <p:spPr>
          <a:xfrm>
            <a:off x="761165" y="3920886"/>
            <a:ext cx="7621670" cy="1943578"/>
          </a:xfrm>
          <a:prstGeom prst="rect">
            <a:avLst/>
          </a:prstGeom>
        </p:spPr>
      </p:pic>
    </p:spTree>
    <p:extLst>
      <p:ext uri="{BB962C8B-B14F-4D97-AF65-F5344CB8AC3E}">
        <p14:creationId xmlns:p14="http://schemas.microsoft.com/office/powerpoint/2010/main" val="324439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IN" sz="3600" dirty="0"/>
              <a:t>3.5.1 Noiseless Channel: </a:t>
            </a:r>
            <a:r>
              <a:rPr lang="en-IN" sz="3600" dirty="0" err="1"/>
              <a:t>Nyquist</a:t>
            </a:r>
            <a:r>
              <a:rPr lang="en-IN" sz="3600" dirty="0"/>
              <a:t> Bit Rate Contd.</a:t>
            </a:r>
          </a:p>
        </p:txBody>
      </p:sp>
      <p:sp>
        <p:nvSpPr>
          <p:cNvPr id="3" name="Content Placeholder 2"/>
          <p:cNvSpPr>
            <a:spLocks noGrp="1"/>
          </p:cNvSpPr>
          <p:nvPr>
            <p:ph idx="1"/>
          </p:nvPr>
        </p:nvSpPr>
        <p:spPr>
          <a:xfrm>
            <a:off x="457200" y="1143000"/>
            <a:ext cx="8229600" cy="2286000"/>
          </a:xfrm>
        </p:spPr>
        <p:txBody>
          <a:bodyPr>
            <a:normAutofit fontScale="92500"/>
          </a:bodyPr>
          <a:lstStyle/>
          <a:p>
            <a:pPr algn="just"/>
            <a:r>
              <a:rPr lang="en-IN" b="1" dirty="0"/>
              <a:t>Example 3.34</a:t>
            </a:r>
            <a:endParaRPr lang="en-US" dirty="0"/>
          </a:p>
          <a:p>
            <a:pPr algn="just"/>
            <a:r>
              <a:rPr lang="en-US" dirty="0"/>
              <a:t>Consider a noiseless channel with a bandwidth of 3000 Hz transmitting a signal with two signal levels. The maximum bit rate can be calculated as</a:t>
            </a:r>
          </a:p>
          <a:p>
            <a:pPr algn="just"/>
            <a:endParaRPr lang="en-IN" dirty="0"/>
          </a:p>
        </p:txBody>
      </p:sp>
      <p:pic>
        <p:nvPicPr>
          <p:cNvPr id="4" name="Picture 15"/>
          <p:cNvPicPr>
            <a:picLocks noChangeAspect="1" noChangeArrowheads="1"/>
          </p:cNvPicPr>
          <p:nvPr/>
        </p:nvPicPr>
        <p:blipFill>
          <a:blip r:embed="rId2" cstate="print"/>
          <a:srcRect/>
          <a:stretch>
            <a:fillRect/>
          </a:stretch>
        </p:blipFill>
        <p:spPr bwMode="auto">
          <a:xfrm>
            <a:off x="1905000" y="3962400"/>
            <a:ext cx="5664323" cy="457200"/>
          </a:xfrm>
          <a:prstGeom prst="rect">
            <a:avLst/>
          </a:prstGeom>
          <a:noFill/>
          <a:ln w="57150" cmpd="thickThin">
            <a:solidFill>
              <a:schemeClr val="folHlink"/>
            </a:solidFill>
            <a:miter lim="800000"/>
            <a:headEnd/>
            <a:tailEnd/>
          </a:ln>
          <a:effectLst/>
        </p:spPr>
      </p:pic>
      <p:sp>
        <p:nvSpPr>
          <p:cNvPr id="5" name="Slide Number Placeholder 4"/>
          <p:cNvSpPr>
            <a:spLocks noGrp="1"/>
          </p:cNvSpPr>
          <p:nvPr>
            <p:ph type="sldNum" sz="quarter" idx="12"/>
          </p:nvPr>
        </p:nvSpPr>
        <p:spPr/>
        <p:txBody>
          <a:bodyPr/>
          <a:lstStyle/>
          <a:p>
            <a:fld id="{31B19170-3333-427C-8631-BA7CCEE2703C}" type="slidenum">
              <a:rPr lang="en-IN" smtClean="0"/>
              <a:pPr/>
              <a:t>5</a:t>
            </a:fld>
            <a:endParaRPr lang="en-IN"/>
          </a:p>
        </p:txBody>
      </p:sp>
    </p:spTree>
    <p:extLst>
      <p:ext uri="{BB962C8B-B14F-4D97-AF65-F5344CB8AC3E}">
        <p14:creationId xmlns:p14="http://schemas.microsoft.com/office/powerpoint/2010/main" val="29954187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a:t>3.6.5 Jitter</a:t>
            </a:r>
            <a:endParaRPr lang="en-IN" sz="3600" dirty="0"/>
          </a:p>
        </p:txBody>
      </p:sp>
      <p:sp>
        <p:nvSpPr>
          <p:cNvPr id="3" name="Content Placeholder 2"/>
          <p:cNvSpPr>
            <a:spLocks noGrp="1"/>
          </p:cNvSpPr>
          <p:nvPr>
            <p:ph idx="1"/>
          </p:nvPr>
        </p:nvSpPr>
        <p:spPr>
          <a:xfrm>
            <a:off x="457200" y="1143000"/>
            <a:ext cx="8229600" cy="5257800"/>
          </a:xfrm>
        </p:spPr>
        <p:txBody>
          <a:bodyPr>
            <a:normAutofit fontScale="92500" lnSpcReduction="20000"/>
          </a:bodyPr>
          <a:lstStyle/>
          <a:p>
            <a:pPr algn="just"/>
            <a:r>
              <a:rPr lang="en-US" dirty="0"/>
              <a:t>Another performance issue that is related to delay is </a:t>
            </a:r>
            <a:r>
              <a:rPr lang="en-US" b="1" dirty="0"/>
              <a:t>jitter. </a:t>
            </a:r>
          </a:p>
          <a:p>
            <a:pPr algn="just"/>
            <a:endParaRPr lang="en-US" b="1" dirty="0"/>
          </a:p>
          <a:p>
            <a:pPr algn="just"/>
            <a:r>
              <a:rPr lang="en-US" dirty="0"/>
              <a:t>We can roughly say that jitter is a problem if different packets of data encounter different delays and the application using the data at the receiver site is time-sensitive (audio and video data, for example). </a:t>
            </a:r>
          </a:p>
          <a:p>
            <a:pPr algn="just"/>
            <a:endParaRPr lang="en-US" dirty="0"/>
          </a:p>
          <a:p>
            <a:pPr algn="just"/>
            <a:r>
              <a:rPr lang="en-US" dirty="0"/>
              <a:t>If the delay for the first packet is 20 </a:t>
            </a:r>
            <a:r>
              <a:rPr lang="en-US" dirty="0" err="1"/>
              <a:t>ms</a:t>
            </a:r>
            <a:r>
              <a:rPr lang="en-US" dirty="0"/>
              <a:t>, for the second is 45 </a:t>
            </a:r>
            <a:r>
              <a:rPr lang="en-US" dirty="0" err="1"/>
              <a:t>ms</a:t>
            </a:r>
            <a:r>
              <a:rPr lang="en-US" dirty="0"/>
              <a:t>, and for the third is 40 </a:t>
            </a:r>
            <a:r>
              <a:rPr lang="en-US" dirty="0" err="1"/>
              <a:t>ms</a:t>
            </a:r>
            <a:r>
              <a:rPr lang="en-US" dirty="0"/>
              <a:t>, then the real-time application that uses the packets endures jitter.</a:t>
            </a:r>
            <a:endParaRPr lang="en-IN"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50</a:t>
            </a:fld>
            <a:endParaRPr lang="en-IN"/>
          </a:p>
        </p:txBody>
      </p:sp>
    </p:spTree>
    <p:extLst>
      <p:ext uri="{BB962C8B-B14F-4D97-AF65-F5344CB8AC3E}">
        <p14:creationId xmlns:p14="http://schemas.microsoft.com/office/powerpoint/2010/main" val="1383137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END of Chapter 3 </a:t>
            </a:r>
            <a:br>
              <a:rPr lang="en-US" dirty="0"/>
            </a:br>
            <a:endParaRPr lang="en-US" dirty="0"/>
          </a:p>
        </p:txBody>
      </p:sp>
      <p:sp>
        <p:nvSpPr>
          <p:cNvPr id="4" name="Slide Number Placeholder 3"/>
          <p:cNvSpPr>
            <a:spLocks noGrp="1"/>
          </p:cNvSpPr>
          <p:nvPr>
            <p:ph type="sldNum" sz="quarter" idx="12"/>
          </p:nvPr>
        </p:nvSpPr>
        <p:spPr/>
        <p:txBody>
          <a:bodyPr/>
          <a:lstStyle/>
          <a:p>
            <a:fld id="{31B19170-3333-427C-8631-BA7CCEE2703C}" type="slidenum">
              <a:rPr lang="en-IN" smtClean="0"/>
              <a:pPr/>
              <a:t>51</a:t>
            </a:fld>
            <a:endParaRPr lang="en-IN"/>
          </a:p>
        </p:txBody>
      </p:sp>
    </p:spTree>
    <p:extLst>
      <p:ext uri="{BB962C8B-B14F-4D97-AF65-F5344CB8AC3E}">
        <p14:creationId xmlns:p14="http://schemas.microsoft.com/office/powerpoint/2010/main" val="248572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IN" sz="3600" dirty="0"/>
              <a:t>3.5.1 Noiseless Channel: </a:t>
            </a:r>
            <a:r>
              <a:rPr lang="en-IN" sz="3600" dirty="0" err="1"/>
              <a:t>Nyquist</a:t>
            </a:r>
            <a:r>
              <a:rPr lang="en-IN" sz="3600" dirty="0"/>
              <a:t> Bit Rate Contd.</a:t>
            </a:r>
          </a:p>
        </p:txBody>
      </p:sp>
      <p:sp>
        <p:nvSpPr>
          <p:cNvPr id="3" name="Content Placeholder 2"/>
          <p:cNvSpPr>
            <a:spLocks noGrp="1"/>
          </p:cNvSpPr>
          <p:nvPr>
            <p:ph idx="1"/>
          </p:nvPr>
        </p:nvSpPr>
        <p:spPr>
          <a:xfrm>
            <a:off x="457200" y="1185664"/>
            <a:ext cx="8229600" cy="2819400"/>
          </a:xfrm>
        </p:spPr>
        <p:txBody>
          <a:bodyPr>
            <a:normAutofit/>
          </a:bodyPr>
          <a:lstStyle/>
          <a:p>
            <a:pPr algn="just"/>
            <a:r>
              <a:rPr lang="en-IN" b="1" dirty="0"/>
              <a:t>Example 3.35</a:t>
            </a:r>
            <a:endParaRPr lang="en-US" dirty="0"/>
          </a:p>
          <a:p>
            <a:pPr algn="just"/>
            <a:r>
              <a:rPr lang="en-US" dirty="0"/>
              <a:t>Consider the same noiseless channel transmitting a signal with four signal levels (for each level, we send 2 bits). The maximum bit rate can be calculated as</a:t>
            </a:r>
          </a:p>
          <a:p>
            <a:pPr algn="just"/>
            <a:endParaRPr lang="en-IN" dirty="0"/>
          </a:p>
        </p:txBody>
      </p:sp>
      <p:sp>
        <p:nvSpPr>
          <p:cNvPr id="5" name="Slide Number Placeholder 4"/>
          <p:cNvSpPr>
            <a:spLocks noGrp="1"/>
          </p:cNvSpPr>
          <p:nvPr>
            <p:ph type="sldNum" sz="quarter" idx="12"/>
          </p:nvPr>
        </p:nvSpPr>
        <p:spPr/>
        <p:txBody>
          <a:bodyPr/>
          <a:lstStyle/>
          <a:p>
            <a:fld id="{31B19170-3333-427C-8631-BA7CCEE2703C}" type="slidenum">
              <a:rPr lang="en-IN" smtClean="0"/>
              <a:pPr/>
              <a:t>6</a:t>
            </a:fld>
            <a:endParaRPr lang="en-IN"/>
          </a:p>
        </p:txBody>
      </p:sp>
    </p:spTree>
    <p:extLst>
      <p:ext uri="{BB962C8B-B14F-4D97-AF65-F5344CB8AC3E}">
        <p14:creationId xmlns:p14="http://schemas.microsoft.com/office/powerpoint/2010/main" val="179254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IN" sz="3600" dirty="0"/>
              <a:t>3.5.1 Noiseless Channel: </a:t>
            </a:r>
            <a:r>
              <a:rPr lang="en-IN" sz="3600" dirty="0" err="1"/>
              <a:t>Nyquist</a:t>
            </a:r>
            <a:r>
              <a:rPr lang="en-IN" sz="3600" dirty="0"/>
              <a:t> Bit Rate Contd.</a:t>
            </a:r>
          </a:p>
        </p:txBody>
      </p:sp>
      <p:sp>
        <p:nvSpPr>
          <p:cNvPr id="3" name="Content Placeholder 2"/>
          <p:cNvSpPr>
            <a:spLocks noGrp="1"/>
          </p:cNvSpPr>
          <p:nvPr>
            <p:ph idx="1"/>
          </p:nvPr>
        </p:nvSpPr>
        <p:spPr>
          <a:xfrm>
            <a:off x="457200" y="1143000"/>
            <a:ext cx="8229600" cy="2819400"/>
          </a:xfrm>
        </p:spPr>
        <p:txBody>
          <a:bodyPr>
            <a:normAutofit/>
          </a:bodyPr>
          <a:lstStyle/>
          <a:p>
            <a:pPr algn="just"/>
            <a:r>
              <a:rPr lang="en-IN" b="1" dirty="0"/>
              <a:t>Example 3.35</a:t>
            </a:r>
            <a:endParaRPr lang="en-US" dirty="0"/>
          </a:p>
          <a:p>
            <a:pPr algn="just"/>
            <a:r>
              <a:rPr lang="en-US" dirty="0"/>
              <a:t>Consider the same noiseless channel transmitting a signal with four signal levels (for each level, we send 2 bits). The maximum bit rate can be calculated as</a:t>
            </a:r>
          </a:p>
          <a:p>
            <a:pPr algn="just"/>
            <a:endParaRPr lang="en-IN" dirty="0"/>
          </a:p>
        </p:txBody>
      </p:sp>
      <p:pic>
        <p:nvPicPr>
          <p:cNvPr id="4" name="Picture 14"/>
          <p:cNvPicPr>
            <a:picLocks noChangeAspect="1" noChangeArrowheads="1"/>
          </p:cNvPicPr>
          <p:nvPr/>
        </p:nvPicPr>
        <p:blipFill>
          <a:blip r:embed="rId2" cstate="print"/>
          <a:srcRect/>
          <a:stretch>
            <a:fillRect/>
          </a:stretch>
        </p:blipFill>
        <p:spPr bwMode="auto">
          <a:xfrm>
            <a:off x="1295400" y="4419600"/>
            <a:ext cx="6915149" cy="457200"/>
          </a:xfrm>
          <a:prstGeom prst="rect">
            <a:avLst/>
          </a:prstGeom>
          <a:noFill/>
          <a:ln w="57150" cmpd="thickThin">
            <a:solidFill>
              <a:schemeClr val="folHlink"/>
            </a:solidFill>
            <a:miter lim="800000"/>
            <a:headEnd/>
            <a:tailEnd/>
          </a:ln>
          <a:effectLst/>
        </p:spPr>
      </p:pic>
      <p:sp>
        <p:nvSpPr>
          <p:cNvPr id="5" name="Slide Number Placeholder 4"/>
          <p:cNvSpPr>
            <a:spLocks noGrp="1"/>
          </p:cNvSpPr>
          <p:nvPr>
            <p:ph type="sldNum" sz="quarter" idx="12"/>
          </p:nvPr>
        </p:nvSpPr>
        <p:spPr/>
        <p:txBody>
          <a:bodyPr/>
          <a:lstStyle/>
          <a:p>
            <a:fld id="{31B19170-3333-427C-8631-BA7CCEE2703C}" type="slidenum">
              <a:rPr lang="en-IN" smtClean="0"/>
              <a:pPr/>
              <a:t>7</a:t>
            </a:fld>
            <a:endParaRPr lang="en-IN"/>
          </a:p>
        </p:txBody>
      </p:sp>
    </p:spTree>
    <p:extLst>
      <p:ext uri="{BB962C8B-B14F-4D97-AF65-F5344CB8AC3E}">
        <p14:creationId xmlns:p14="http://schemas.microsoft.com/office/powerpoint/2010/main" val="343922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IN" sz="3600" dirty="0"/>
              <a:t>3.5.1 Noiseless Channel: </a:t>
            </a:r>
            <a:r>
              <a:rPr lang="en-IN" sz="3600" dirty="0" err="1"/>
              <a:t>Nyquist</a:t>
            </a:r>
            <a:r>
              <a:rPr lang="en-IN" sz="3600" dirty="0"/>
              <a:t> Bit Rate Contd.</a:t>
            </a:r>
          </a:p>
        </p:txBody>
      </p:sp>
      <p:sp>
        <p:nvSpPr>
          <p:cNvPr id="3" name="Content Placeholder 2"/>
          <p:cNvSpPr>
            <a:spLocks noGrp="1"/>
          </p:cNvSpPr>
          <p:nvPr>
            <p:ph idx="1"/>
          </p:nvPr>
        </p:nvSpPr>
        <p:spPr>
          <a:xfrm>
            <a:off x="457200" y="1143000"/>
            <a:ext cx="8229600" cy="4876800"/>
          </a:xfrm>
        </p:spPr>
        <p:txBody>
          <a:bodyPr>
            <a:normAutofit/>
          </a:bodyPr>
          <a:lstStyle/>
          <a:p>
            <a:pPr algn="just"/>
            <a:r>
              <a:rPr lang="en-IN" b="1" dirty="0"/>
              <a:t>Example 3.36</a:t>
            </a:r>
            <a:endParaRPr lang="en-US" dirty="0"/>
          </a:p>
          <a:p>
            <a:pPr algn="just"/>
            <a:r>
              <a:rPr lang="en-US" dirty="0"/>
              <a:t>We need to send 265 kbps over a noiseless channel with a bandwidth of 20 kHz. How many signal levels do we need?</a:t>
            </a:r>
          </a:p>
          <a:p>
            <a:pPr algn="just"/>
            <a:endParaRPr lang="en-US" dirty="0">
              <a:solidFill>
                <a:schemeClr val="hlink"/>
              </a:solidFill>
            </a:endParaRPr>
          </a:p>
          <a:p>
            <a:pPr algn="just"/>
            <a:endParaRPr lang="en-IN" dirty="0"/>
          </a:p>
        </p:txBody>
      </p:sp>
      <p:sp>
        <p:nvSpPr>
          <p:cNvPr id="5" name="Slide Number Placeholder 4"/>
          <p:cNvSpPr>
            <a:spLocks noGrp="1"/>
          </p:cNvSpPr>
          <p:nvPr>
            <p:ph type="sldNum" sz="quarter" idx="12"/>
          </p:nvPr>
        </p:nvSpPr>
        <p:spPr/>
        <p:txBody>
          <a:bodyPr/>
          <a:lstStyle/>
          <a:p>
            <a:fld id="{31B19170-3333-427C-8631-BA7CCEE2703C}" type="slidenum">
              <a:rPr lang="en-IN" smtClean="0"/>
              <a:pPr/>
              <a:t>8</a:t>
            </a:fld>
            <a:endParaRPr lang="en-IN"/>
          </a:p>
        </p:txBody>
      </p:sp>
    </p:spTree>
    <p:extLst>
      <p:ext uri="{BB962C8B-B14F-4D97-AF65-F5344CB8AC3E}">
        <p14:creationId xmlns:p14="http://schemas.microsoft.com/office/powerpoint/2010/main" val="4107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IN" sz="3600" dirty="0"/>
              <a:t>3.5.1 Noiseless Channel: </a:t>
            </a:r>
            <a:r>
              <a:rPr lang="en-IN" sz="3600" dirty="0" err="1"/>
              <a:t>Nyquist</a:t>
            </a:r>
            <a:r>
              <a:rPr lang="en-IN" sz="3600" dirty="0"/>
              <a:t> Bit Rate Contd.</a:t>
            </a:r>
          </a:p>
        </p:txBody>
      </p:sp>
      <p:sp>
        <p:nvSpPr>
          <p:cNvPr id="3" name="Content Placeholder 2"/>
          <p:cNvSpPr>
            <a:spLocks noGrp="1"/>
          </p:cNvSpPr>
          <p:nvPr>
            <p:ph idx="1"/>
          </p:nvPr>
        </p:nvSpPr>
        <p:spPr>
          <a:xfrm>
            <a:off x="457200" y="1143000"/>
            <a:ext cx="8229600" cy="4876800"/>
          </a:xfrm>
        </p:spPr>
        <p:txBody>
          <a:bodyPr>
            <a:normAutofit fontScale="77500" lnSpcReduction="20000"/>
          </a:bodyPr>
          <a:lstStyle/>
          <a:p>
            <a:pPr algn="just"/>
            <a:r>
              <a:rPr lang="en-IN" b="1" dirty="0"/>
              <a:t>Example 3.36</a:t>
            </a:r>
            <a:endParaRPr lang="en-US" dirty="0"/>
          </a:p>
          <a:p>
            <a:pPr algn="just"/>
            <a:r>
              <a:rPr lang="en-US" dirty="0"/>
              <a:t>We need to send 265 kbps over a noiseless channel with a bandwidth of 20 kHz. How many signal levels do we need?</a:t>
            </a:r>
          </a:p>
          <a:p>
            <a:pPr algn="just"/>
            <a:endParaRPr lang="en-US" dirty="0">
              <a:solidFill>
                <a:schemeClr val="hlink"/>
              </a:solidFill>
            </a:endParaRPr>
          </a:p>
          <a:p>
            <a:pPr algn="just"/>
            <a:r>
              <a:rPr lang="en-US" dirty="0">
                <a:solidFill>
                  <a:schemeClr val="hlink"/>
                </a:solidFill>
              </a:rPr>
              <a:t>Solution</a:t>
            </a:r>
          </a:p>
          <a:p>
            <a:pPr algn="just"/>
            <a:r>
              <a:rPr lang="en-US" dirty="0"/>
              <a:t>We can use the </a:t>
            </a:r>
            <a:r>
              <a:rPr lang="en-US" dirty="0" err="1"/>
              <a:t>Nyquist</a:t>
            </a:r>
            <a:r>
              <a:rPr lang="en-US" dirty="0"/>
              <a:t> formula as shown:</a:t>
            </a:r>
          </a:p>
          <a:p>
            <a:pPr algn="just"/>
            <a:endParaRPr lang="en-US" dirty="0"/>
          </a:p>
          <a:p>
            <a:pPr algn="just"/>
            <a:endParaRPr lang="en-US" dirty="0"/>
          </a:p>
          <a:p>
            <a:pPr algn="just"/>
            <a:endParaRPr lang="en-US" dirty="0"/>
          </a:p>
          <a:p>
            <a:pPr algn="just"/>
            <a:r>
              <a:rPr lang="en-US" dirty="0"/>
              <a:t>Since this result is not a power of 2, we need to either increase the number of levels or reduce the bit rate. If we have 128 levels, the bit rate is 280 kbps. If we have 64 levels, the bit rate is 240 kbps.</a:t>
            </a:r>
          </a:p>
          <a:p>
            <a:pPr algn="just"/>
            <a:endParaRPr lang="en-IN" dirty="0"/>
          </a:p>
        </p:txBody>
      </p:sp>
      <p:pic>
        <p:nvPicPr>
          <p:cNvPr id="4" name="Picture 14"/>
          <p:cNvPicPr>
            <a:picLocks noChangeAspect="1" noChangeArrowheads="1"/>
          </p:cNvPicPr>
          <p:nvPr/>
        </p:nvPicPr>
        <p:blipFill>
          <a:blip r:embed="rId2" cstate="print"/>
          <a:srcRect/>
          <a:stretch>
            <a:fillRect/>
          </a:stretch>
        </p:blipFill>
        <p:spPr bwMode="auto">
          <a:xfrm>
            <a:off x="1828800" y="3429000"/>
            <a:ext cx="5427663" cy="755650"/>
          </a:xfrm>
          <a:prstGeom prst="rect">
            <a:avLst/>
          </a:prstGeom>
          <a:noFill/>
          <a:ln w="57150" cmpd="thickThin">
            <a:solidFill>
              <a:schemeClr val="folHlink"/>
            </a:solidFill>
            <a:miter lim="800000"/>
            <a:headEnd/>
            <a:tailEnd/>
          </a:ln>
          <a:effectLst/>
        </p:spPr>
      </p:pic>
      <p:sp>
        <p:nvSpPr>
          <p:cNvPr id="5" name="Slide Number Placeholder 4"/>
          <p:cNvSpPr>
            <a:spLocks noGrp="1"/>
          </p:cNvSpPr>
          <p:nvPr>
            <p:ph type="sldNum" sz="quarter" idx="12"/>
          </p:nvPr>
        </p:nvSpPr>
        <p:spPr/>
        <p:txBody>
          <a:bodyPr/>
          <a:lstStyle/>
          <a:p>
            <a:fld id="{31B19170-3333-427C-8631-BA7CCEE2703C}" type="slidenum">
              <a:rPr lang="en-IN" smtClean="0"/>
              <a:pPr/>
              <a:t>9</a:t>
            </a:fld>
            <a:endParaRPr lang="en-IN"/>
          </a:p>
        </p:txBody>
      </p:sp>
    </p:spTree>
    <p:extLst>
      <p:ext uri="{BB962C8B-B14F-4D97-AF65-F5344CB8AC3E}">
        <p14:creationId xmlns:p14="http://schemas.microsoft.com/office/powerpoint/2010/main" val="2812971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2136</TotalTime>
  <Words>3390</Words>
  <Application>Microsoft Office PowerPoint</Application>
  <PresentationFormat>On-screen Show (4:3)</PresentationFormat>
  <Paragraphs>314</Paragraphs>
  <Slides>51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Arial</vt:lpstr>
      <vt:lpstr>Calibri</vt:lpstr>
      <vt:lpstr>Office Theme</vt:lpstr>
      <vt:lpstr>Unit I Chapter 3 Physical Layer</vt:lpstr>
      <vt:lpstr>3.5 DATA RATE LIMITS</vt:lpstr>
      <vt:lpstr>3.5.1 Noiseless Channel: Nyquist Bit Rate</vt:lpstr>
      <vt:lpstr>3.5.1 Noiseless Channel: Nyquist Bit Rate Contd.</vt:lpstr>
      <vt:lpstr>3.5.1 Noiseless Channel: Nyquist Bit Rate Contd.</vt:lpstr>
      <vt:lpstr>3.5.1 Noiseless Channel: Nyquist Bit Rate Contd.</vt:lpstr>
      <vt:lpstr>3.5.1 Noiseless Channel: Nyquist Bit Rate Contd.</vt:lpstr>
      <vt:lpstr>3.5.1 Noiseless Channel: Nyquist Bit Rate Contd.</vt:lpstr>
      <vt:lpstr>3.5.1 Noiseless Channel: Nyquist Bit Rate Contd.</vt:lpstr>
      <vt:lpstr>3.5.2 Noisy Channel: Shannon Capacity</vt:lpstr>
      <vt:lpstr>3.5.2 Noisy Channel: Shannon Capacity  Contd.</vt:lpstr>
      <vt:lpstr>3.5.2 Noisy Channel: Shannon Capacity  Contd.</vt:lpstr>
      <vt:lpstr>PowerPoint Presentation</vt:lpstr>
      <vt:lpstr>PowerPoint Presentation</vt:lpstr>
      <vt:lpstr>PowerPoint Presentation</vt:lpstr>
      <vt:lpstr>PowerPoint Presentation</vt:lpstr>
      <vt:lpstr>3.5.2 Noisy Channel: Shannon Capacity  Contd.</vt:lpstr>
      <vt:lpstr>3.5.2 Noisy Channel: Shannon Capacity  Contd.</vt:lpstr>
      <vt:lpstr>PowerPoint Presentation</vt:lpstr>
      <vt:lpstr>PowerPoint Presentation</vt:lpstr>
      <vt:lpstr>PowerPoint Presentation</vt:lpstr>
      <vt:lpstr>PowerPoint Presentation</vt:lpstr>
      <vt:lpstr>3.5.3 Using Both Limits</vt:lpstr>
      <vt:lpstr>3.6 PERFORMANCE</vt:lpstr>
      <vt:lpstr>3.6.1 Bandwidth</vt:lpstr>
      <vt:lpstr>3.6.1 Bandwidth Contd.</vt:lpstr>
      <vt:lpstr>3.6.1 Bandwidth Contd.</vt:lpstr>
      <vt:lpstr>3.6.2 Throughput</vt:lpstr>
      <vt:lpstr>3.6.2 Throughput Contd.</vt:lpstr>
      <vt:lpstr>3.6.3 Latency (Delay)</vt:lpstr>
      <vt:lpstr>3.6.3 Latency (Delay) Contd.</vt:lpstr>
      <vt:lpstr>3.6.3 Latency (Delay) Contd.</vt:lpstr>
      <vt:lpstr>3.6.3 Latency (Delay)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3.6.3 Latency (Delay) Contd.</vt:lpstr>
      <vt:lpstr>PowerPoint Presentation</vt:lpstr>
      <vt:lpstr>PowerPoint Presentation</vt:lpstr>
      <vt:lpstr>3.6.4 Bandwidth-Delay Product</vt:lpstr>
      <vt:lpstr>3.6.4 Bandwidth-Delay Product Contd.</vt:lpstr>
      <vt:lpstr>3.6.4 Bandwidth-Delay Product Contd.</vt:lpstr>
      <vt:lpstr>3.6.4 Bandwidth-Delay Product Contd.</vt:lpstr>
      <vt:lpstr>3.6.4 Bandwidth-Delay Product Contd.</vt:lpstr>
      <vt:lpstr>3.6.5 Jitter</vt:lpstr>
      <vt:lpstr>END of Chapter 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Windows User</cp:lastModifiedBy>
  <cp:revision>113</cp:revision>
  <cp:lastPrinted>2019-02-18T10:14:02Z</cp:lastPrinted>
  <dcterms:created xsi:type="dcterms:W3CDTF">2019-02-03T13:12:36Z</dcterms:created>
  <dcterms:modified xsi:type="dcterms:W3CDTF">2021-03-26T04:02:33Z</dcterms:modified>
</cp:coreProperties>
</file>