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2" r:id="rId6"/>
    <p:sldId id="263" r:id="rId7"/>
    <p:sldId id="264" r:id="rId8"/>
    <p:sldId id="265" r:id="rId9"/>
    <p:sldId id="266" r:id="rId10"/>
    <p:sldId id="267" r:id="rId11"/>
    <p:sldId id="268" r:id="rId12"/>
    <p:sldId id="273" r:id="rId13"/>
    <p:sldId id="269" r:id="rId14"/>
    <p:sldId id="270" r:id="rId15"/>
    <p:sldId id="271" r:id="rId16"/>
    <p:sldId id="272" r:id="rId17"/>
    <p:sldId id="274" r:id="rId18"/>
    <p:sldId id="275" r:id="rId19"/>
    <p:sldId id="290" r:id="rId20"/>
    <p:sldId id="276" r:id="rId21"/>
    <p:sldId id="291" r:id="rId22"/>
    <p:sldId id="292" r:id="rId23"/>
    <p:sldId id="278" r:id="rId24"/>
    <p:sldId id="279" r:id="rId25"/>
    <p:sldId id="281" r:id="rId26"/>
    <p:sldId id="293" r:id="rId27"/>
    <p:sldId id="294" r:id="rId28"/>
    <p:sldId id="295" r:id="rId29"/>
    <p:sldId id="319" r:id="rId30"/>
    <p:sldId id="320" r:id="rId31"/>
    <p:sldId id="321" r:id="rId32"/>
    <p:sldId id="296" r:id="rId33"/>
    <p:sldId id="297" r:id="rId34"/>
    <p:sldId id="298" r:id="rId35"/>
    <p:sldId id="300" r:id="rId36"/>
    <p:sldId id="299" r:id="rId37"/>
    <p:sldId id="301" r:id="rId38"/>
    <p:sldId id="302" r:id="rId39"/>
    <p:sldId id="303" r:id="rId40"/>
    <p:sldId id="322" r:id="rId41"/>
    <p:sldId id="323" r:id="rId42"/>
    <p:sldId id="324" r:id="rId43"/>
    <p:sldId id="304" r:id="rId44"/>
    <p:sldId id="316" r:id="rId45"/>
    <p:sldId id="317" r:id="rId46"/>
    <p:sldId id="325" r:id="rId47"/>
    <p:sldId id="326" r:id="rId48"/>
    <p:sldId id="327" r:id="rId49"/>
    <p:sldId id="328" r:id="rId50"/>
    <p:sldId id="329" r:id="rId51"/>
    <p:sldId id="330" r:id="rId52"/>
    <p:sldId id="331" r:id="rId53"/>
    <p:sldId id="332" r:id="rId54"/>
    <p:sldId id="333" r:id="rId55"/>
    <p:sldId id="334" r:id="rId56"/>
    <p:sldId id="393" r:id="rId57"/>
    <p:sldId id="394" r:id="rId58"/>
    <p:sldId id="391" r:id="rId59"/>
    <p:sldId id="392" r:id="rId60"/>
    <p:sldId id="397" r:id="rId61"/>
    <p:sldId id="398" r:id="rId62"/>
    <p:sldId id="399" r:id="rId63"/>
    <p:sldId id="400" r:id="rId64"/>
    <p:sldId id="401" r:id="rId65"/>
    <p:sldId id="402" r:id="rId66"/>
    <p:sldId id="403" r:id="rId67"/>
    <p:sldId id="404" r:id="rId68"/>
    <p:sldId id="405" r:id="rId69"/>
    <p:sldId id="406" r:id="rId70"/>
    <p:sldId id="428" r:id="rId71"/>
    <p:sldId id="429" r:id="rId72"/>
    <p:sldId id="407" r:id="rId73"/>
    <p:sldId id="408" r:id="rId74"/>
    <p:sldId id="427" r:id="rId7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Chapter 4</a:t>
            </a:r>
            <a:br>
              <a:rPr lang="en-IN" b="1" dirty="0"/>
            </a:br>
            <a:r>
              <a:rPr lang="en-IN" b="1" dirty="0"/>
              <a:t>Digital Transmission</a:t>
            </a:r>
            <a:endParaRPr lang="en-IN" dirty="0"/>
          </a:p>
        </p:txBody>
      </p:sp>
      <p:sp>
        <p:nvSpPr>
          <p:cNvPr id="4" name="Subtitle 2"/>
          <p:cNvSpPr>
            <a:spLocks noGrp="1"/>
          </p:cNvSpPr>
          <p:nvPr>
            <p:ph type="subTitle" idx="1"/>
          </p:nvPr>
        </p:nvSpPr>
        <p:spPr/>
        <p:txBody>
          <a:bodyPr>
            <a:normAutofit fontScale="92500" lnSpcReduction="20000"/>
          </a:bodyPr>
          <a:lstStyle/>
          <a:p>
            <a:r>
              <a:rPr lang="en-US" dirty="0"/>
              <a:t>Reference: </a:t>
            </a:r>
          </a:p>
          <a:p>
            <a:r>
              <a:rPr lang="en-US" dirty="0"/>
              <a:t>Data Communication and Networking, </a:t>
            </a:r>
            <a:r>
              <a:rPr lang="en-US" dirty="0" err="1"/>
              <a:t>Behrouz</a:t>
            </a:r>
            <a:r>
              <a:rPr lang="en-US" dirty="0"/>
              <a:t> </a:t>
            </a:r>
            <a:r>
              <a:rPr lang="en-US" dirty="0" err="1"/>
              <a:t>A.Forouzan</a:t>
            </a:r>
            <a:r>
              <a:rPr lang="en-US" b="1" dirty="0"/>
              <a:t>, </a:t>
            </a:r>
            <a:r>
              <a:rPr lang="en-US" dirty="0"/>
              <a:t>McGraw Hill, 5</a:t>
            </a:r>
            <a:r>
              <a:rPr lang="en-US" baseline="30000" dirty="0"/>
              <a:t>th </a:t>
            </a:r>
            <a:r>
              <a:rPr lang="en-US" dirty="0"/>
              <a:t>Edition, 2008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r>
              <a:rPr lang="en-IN" dirty="0"/>
              <a:t>To derive a formula for the relationship, we need to define three cases: the worst, best, and average. </a:t>
            </a:r>
          </a:p>
          <a:p>
            <a:pPr algn="just"/>
            <a:endParaRPr lang="en-IN" dirty="0"/>
          </a:p>
          <a:p>
            <a:pPr algn="just"/>
            <a:r>
              <a:rPr lang="en-IN" dirty="0"/>
              <a:t>The worst case is when we need the maximum signal rate; the best case is when we need the minimum. In data communications, we are usually interested in the average case. </a:t>
            </a:r>
          </a:p>
          <a:p>
            <a:pPr algn="just"/>
            <a:endParaRPr lang="en-IN" dirty="0"/>
          </a:p>
          <a:p>
            <a:pPr algn="just"/>
            <a:r>
              <a:rPr lang="en-IN" dirty="0"/>
              <a:t>We can formulate the relationship between data rate and signal rate as</a:t>
            </a:r>
          </a:p>
          <a:p>
            <a:pPr algn="just"/>
            <a:endParaRPr lang="en-US" dirty="0"/>
          </a:p>
          <a:p>
            <a:pPr algn="just"/>
            <a:endParaRPr lang="en-IN" dirty="0"/>
          </a:p>
          <a:p>
            <a:pPr algn="just"/>
            <a:r>
              <a:rPr lang="en-IN" dirty="0"/>
              <a:t>where </a:t>
            </a:r>
            <a:r>
              <a:rPr lang="en-IN" i="1" dirty="0"/>
              <a:t>N is the data rate (bps); c is the case factor, which varies for each case; S is the </a:t>
            </a:r>
            <a:r>
              <a:rPr lang="en-IN" dirty="0"/>
              <a:t>number of signal elements per second; and </a:t>
            </a:r>
            <a:r>
              <a:rPr lang="en-IN" i="1" dirty="0"/>
              <a:t>r is the previously defined factor.</a:t>
            </a:r>
            <a:endParaRPr lang="en-IN" dirty="0"/>
          </a:p>
        </p:txBody>
      </p:sp>
      <p:pic>
        <p:nvPicPr>
          <p:cNvPr id="3075" name="Picture 3"/>
          <p:cNvPicPr>
            <a:picLocks noChangeAspect="1" noChangeArrowheads="1"/>
          </p:cNvPicPr>
          <p:nvPr/>
        </p:nvPicPr>
        <p:blipFill>
          <a:blip r:embed="rId2"/>
          <a:srcRect/>
          <a:stretch>
            <a:fillRect/>
          </a:stretch>
        </p:blipFill>
        <p:spPr bwMode="auto">
          <a:xfrm>
            <a:off x="2514600" y="3810000"/>
            <a:ext cx="3810000" cy="6858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lstStyle/>
          <a:p>
            <a:r>
              <a:rPr lang="en-IN" b="1" dirty="0"/>
              <a:t>Example 4.1</a:t>
            </a:r>
          </a:p>
          <a:p>
            <a:r>
              <a:rPr lang="en-IN" dirty="0"/>
              <a:t>A signal is carrying data in which one data element is encoded as one signal element (</a:t>
            </a:r>
            <a:r>
              <a:rPr lang="en-IN" i="1" dirty="0"/>
              <a:t>r = 1). If </a:t>
            </a:r>
            <a:r>
              <a:rPr lang="en-IN" dirty="0"/>
              <a:t>the bit rate is 100 kbps, what is the average value of the baud rate if </a:t>
            </a:r>
            <a:r>
              <a:rPr lang="en-IN" i="1" dirty="0"/>
              <a:t>c is between 0 and 1?</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1"/>
            <a:ext cx="8229600" cy="3733800"/>
          </a:xfrm>
        </p:spPr>
        <p:txBody>
          <a:bodyPr>
            <a:normAutofit fontScale="92500" lnSpcReduction="10000"/>
          </a:bodyPr>
          <a:lstStyle/>
          <a:p>
            <a:r>
              <a:rPr lang="en-IN" b="1" dirty="0"/>
              <a:t>Example 4.1</a:t>
            </a:r>
          </a:p>
          <a:p>
            <a:r>
              <a:rPr lang="en-IN" dirty="0"/>
              <a:t>A signal is carrying data in which one data element is encoded as one signal element (</a:t>
            </a:r>
            <a:r>
              <a:rPr lang="en-IN" i="1" dirty="0"/>
              <a:t>r = 1). If </a:t>
            </a:r>
            <a:r>
              <a:rPr lang="en-IN" dirty="0"/>
              <a:t>the bit rate is 100 kbps, what is the average value of the baud rate if </a:t>
            </a:r>
            <a:r>
              <a:rPr lang="en-IN" i="1" dirty="0"/>
              <a:t>c is between 0 and 1?</a:t>
            </a:r>
          </a:p>
          <a:p>
            <a:endParaRPr lang="en-IN" dirty="0"/>
          </a:p>
          <a:p>
            <a:r>
              <a:rPr lang="en-IN" dirty="0"/>
              <a:t>We assume that the average value of </a:t>
            </a:r>
            <a:r>
              <a:rPr lang="en-IN" i="1" dirty="0"/>
              <a:t>c is 1/2. The baud rate is then</a:t>
            </a:r>
            <a:endParaRPr lang="en-IN" dirty="0"/>
          </a:p>
        </p:txBody>
      </p:sp>
      <p:pic>
        <p:nvPicPr>
          <p:cNvPr id="4098" name="Picture 2"/>
          <p:cNvPicPr>
            <a:picLocks noChangeAspect="1" noChangeArrowheads="1"/>
          </p:cNvPicPr>
          <p:nvPr/>
        </p:nvPicPr>
        <p:blipFill>
          <a:blip r:embed="rId2"/>
          <a:srcRect/>
          <a:stretch>
            <a:fillRect/>
          </a:stretch>
        </p:blipFill>
        <p:spPr bwMode="auto">
          <a:xfrm>
            <a:off x="990600" y="5181600"/>
            <a:ext cx="6848475" cy="523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IN" b="1" i="1" dirty="0"/>
              <a:t>Bandwidth</a:t>
            </a:r>
          </a:p>
          <a:p>
            <a:pPr lvl="1"/>
            <a:r>
              <a:rPr lang="en-IN" dirty="0"/>
              <a:t>Digital signal that carries information is </a:t>
            </a:r>
            <a:r>
              <a:rPr lang="en-IN" dirty="0" err="1"/>
              <a:t>nonperiodic</a:t>
            </a:r>
            <a:r>
              <a:rPr lang="en-IN" dirty="0"/>
              <a:t>.</a:t>
            </a:r>
          </a:p>
          <a:p>
            <a:pPr lvl="1"/>
            <a:endParaRPr lang="en-IN" dirty="0"/>
          </a:p>
          <a:p>
            <a:pPr lvl="1"/>
            <a:r>
              <a:rPr lang="en-IN" dirty="0"/>
              <a:t>The bandwidth of a </a:t>
            </a:r>
            <a:r>
              <a:rPr lang="en-IN" dirty="0" err="1"/>
              <a:t>nonperiodic</a:t>
            </a:r>
            <a:r>
              <a:rPr lang="en-IN" dirty="0"/>
              <a:t> signal is continuous with an infinite range. </a:t>
            </a:r>
          </a:p>
          <a:p>
            <a:pPr lvl="1"/>
            <a:endParaRPr lang="en-IN" dirty="0"/>
          </a:p>
          <a:p>
            <a:pPr lvl="1"/>
            <a:r>
              <a:rPr lang="en-IN" dirty="0"/>
              <a:t>However, most digital signals we encounter in real life have a bandwidth with finite values. </a:t>
            </a:r>
          </a:p>
          <a:p>
            <a:pPr lvl="1"/>
            <a:endParaRPr lang="en-IN" dirty="0"/>
          </a:p>
          <a:p>
            <a:pPr lvl="1"/>
            <a:r>
              <a:rPr lang="en-IN" dirty="0"/>
              <a:t>In other words, the bandwidth is theoretically infinite, but many of the components have such a small amplitude that they can be ignored. </a:t>
            </a:r>
          </a:p>
          <a:p>
            <a:pPr lvl="1"/>
            <a:endParaRPr lang="en-IN" dirty="0"/>
          </a:p>
          <a:p>
            <a:pPr lvl="1"/>
            <a:r>
              <a:rPr lang="en-IN" dirty="0"/>
              <a:t>The effective bandwidth is finite.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IN" dirty="0"/>
              <a:t>We can say that the baud rate, not the bit rate, determines the required bandwidth for a digital signal.  </a:t>
            </a:r>
          </a:p>
          <a:p>
            <a:endParaRPr lang="en-IN" dirty="0"/>
          </a:p>
          <a:p>
            <a:r>
              <a:rPr lang="en-IN" dirty="0"/>
              <a:t>More changes in the signal mean injecting more frequencies into the signal. </a:t>
            </a:r>
          </a:p>
          <a:p>
            <a:endParaRPr lang="en-IN" dirty="0"/>
          </a:p>
          <a:p>
            <a:r>
              <a:rPr lang="en-IN" dirty="0"/>
              <a:t>There is a relationship between the baud rate (signal rate) and the bandwidth.  Bandwidth (range of frequencies) is proportional to the signal rate (baud rate). </a:t>
            </a:r>
          </a:p>
          <a:p>
            <a:endParaRPr lang="en-IN" dirty="0"/>
          </a:p>
          <a:p>
            <a:r>
              <a:rPr lang="en-IN" dirty="0"/>
              <a:t>The minimum bandwidth can be given as</a:t>
            </a:r>
          </a:p>
          <a:p>
            <a:endParaRPr lang="en-US" dirty="0"/>
          </a:p>
          <a:p>
            <a:endParaRPr lang="en-IN" dirty="0"/>
          </a:p>
          <a:p>
            <a:r>
              <a:rPr lang="en-IN" sz="3100" dirty="0"/>
              <a:t>We can solve for the maximum data rate if the bandwidth of the channel is given.</a:t>
            </a:r>
          </a:p>
          <a:p>
            <a:pPr>
              <a:buNone/>
            </a:pPr>
            <a:endParaRPr lang="en-IN" dirty="0"/>
          </a:p>
        </p:txBody>
      </p:sp>
      <p:pic>
        <p:nvPicPr>
          <p:cNvPr id="5123" name="Picture 3"/>
          <p:cNvPicPr>
            <a:picLocks noChangeAspect="1" noChangeArrowheads="1"/>
          </p:cNvPicPr>
          <p:nvPr/>
        </p:nvPicPr>
        <p:blipFill>
          <a:blip r:embed="rId2"/>
          <a:srcRect/>
          <a:stretch>
            <a:fillRect/>
          </a:stretch>
        </p:blipFill>
        <p:spPr bwMode="auto">
          <a:xfrm>
            <a:off x="2819400" y="4648200"/>
            <a:ext cx="2752725" cy="447675"/>
          </a:xfrm>
          <a:prstGeom prst="rect">
            <a:avLst/>
          </a:prstGeom>
          <a:noFill/>
          <a:ln w="9525">
            <a:noFill/>
            <a:miter lim="800000"/>
            <a:headEnd/>
            <a:tailEnd/>
          </a:ln>
          <a:effectLst/>
        </p:spPr>
      </p:pic>
      <p:pic>
        <p:nvPicPr>
          <p:cNvPr id="5124" name="Picture 4"/>
          <p:cNvPicPr>
            <a:picLocks noChangeAspect="1" noChangeArrowheads="1"/>
          </p:cNvPicPr>
          <p:nvPr/>
        </p:nvPicPr>
        <p:blipFill>
          <a:blip r:embed="rId3"/>
          <a:srcRect/>
          <a:stretch>
            <a:fillRect/>
          </a:stretch>
        </p:blipFill>
        <p:spPr bwMode="auto">
          <a:xfrm>
            <a:off x="2971800" y="6019800"/>
            <a:ext cx="2781300" cy="5048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1"/>
            <a:ext cx="8229600" cy="4038600"/>
          </a:xfrm>
        </p:spPr>
        <p:txBody>
          <a:bodyPr>
            <a:normAutofit fontScale="85000" lnSpcReduction="20000"/>
          </a:bodyPr>
          <a:lstStyle/>
          <a:p>
            <a:r>
              <a:rPr lang="en-IN" b="1" dirty="0"/>
              <a:t>Example 4.2</a:t>
            </a:r>
          </a:p>
          <a:p>
            <a:r>
              <a:rPr lang="en-IN" dirty="0"/>
              <a:t>The maximum data rate of a channel is </a:t>
            </a:r>
            <a:r>
              <a:rPr lang="en-IN" dirty="0" err="1"/>
              <a:t>Nmax</a:t>
            </a:r>
            <a:r>
              <a:rPr lang="en-IN" dirty="0"/>
              <a:t> = 2 × B × log2 L (defined by the </a:t>
            </a:r>
            <a:r>
              <a:rPr lang="en-IN" dirty="0" err="1"/>
              <a:t>Nyquist</a:t>
            </a:r>
            <a:r>
              <a:rPr lang="en-IN" dirty="0"/>
              <a:t> formula). Does this agree with the previous formula for </a:t>
            </a:r>
            <a:r>
              <a:rPr lang="en-IN" dirty="0" err="1"/>
              <a:t>Nmax</a:t>
            </a:r>
            <a:r>
              <a:rPr lang="en-IN" dirty="0"/>
              <a:t>?</a:t>
            </a:r>
          </a:p>
          <a:p>
            <a:endParaRPr lang="en-IN" dirty="0"/>
          </a:p>
          <a:p>
            <a:r>
              <a:rPr lang="en-IN" b="1" dirty="0"/>
              <a:t>Solution</a:t>
            </a:r>
          </a:p>
          <a:p>
            <a:r>
              <a:rPr lang="en-IN" dirty="0"/>
              <a:t>A signal with L levels actually can carry log2 L bits per level. If each level corresponds to one signal element and we assume the average case (c = 1/2), then we have</a:t>
            </a:r>
          </a:p>
        </p:txBody>
      </p:sp>
      <p:pic>
        <p:nvPicPr>
          <p:cNvPr id="6146" name="Picture 2"/>
          <p:cNvPicPr>
            <a:picLocks noChangeAspect="1" noChangeArrowheads="1"/>
          </p:cNvPicPr>
          <p:nvPr/>
        </p:nvPicPr>
        <p:blipFill>
          <a:blip r:embed="rId2"/>
          <a:srcRect/>
          <a:stretch>
            <a:fillRect/>
          </a:stretch>
        </p:blipFill>
        <p:spPr bwMode="auto">
          <a:xfrm>
            <a:off x="1524000" y="5029200"/>
            <a:ext cx="6082393" cy="762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IN" b="1" i="1" dirty="0"/>
              <a:t>Baseline Wandering</a:t>
            </a:r>
          </a:p>
          <a:p>
            <a:pPr lvl="1" algn="just"/>
            <a:r>
              <a:rPr lang="en-IN" dirty="0"/>
              <a:t>In decoding a digital signal, the receiver calculates a running average of the received signal power. </a:t>
            </a:r>
          </a:p>
          <a:p>
            <a:pPr lvl="1" algn="just"/>
            <a:endParaRPr lang="en-IN" dirty="0"/>
          </a:p>
          <a:p>
            <a:pPr lvl="1" algn="just"/>
            <a:r>
              <a:rPr lang="en-IN" dirty="0"/>
              <a:t>This average is called the baseline. </a:t>
            </a:r>
          </a:p>
          <a:p>
            <a:pPr lvl="1" algn="just"/>
            <a:endParaRPr lang="en-IN" dirty="0"/>
          </a:p>
          <a:p>
            <a:pPr lvl="1" algn="just"/>
            <a:r>
              <a:rPr lang="en-IN" dirty="0"/>
              <a:t>The incoming signal power is evaluated against this baseline to determine the value of the data element. </a:t>
            </a:r>
          </a:p>
          <a:p>
            <a:pPr lvl="1" algn="just"/>
            <a:endParaRPr lang="en-IN" dirty="0"/>
          </a:p>
          <a:p>
            <a:pPr lvl="1" algn="just"/>
            <a:r>
              <a:rPr lang="en-IN" dirty="0"/>
              <a:t>A long string of 0s or 1s can cause a drift in the baseline (baseline wandering) and make it difficult for the receiver to decode correctly. </a:t>
            </a:r>
          </a:p>
          <a:p>
            <a:pPr lvl="1" algn="just"/>
            <a:endParaRPr lang="en-IN" dirty="0"/>
          </a:p>
          <a:p>
            <a:pPr lvl="1" algn="just"/>
            <a:r>
              <a:rPr lang="en-IN" dirty="0"/>
              <a:t>A good line coding scheme needs to prevent baseline wandering.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r>
              <a:rPr lang="en-IN" b="1" i="1" dirty="0"/>
              <a:t>DC Components</a:t>
            </a:r>
          </a:p>
          <a:p>
            <a:pPr lvl="1"/>
            <a:r>
              <a:rPr lang="en-IN" dirty="0"/>
              <a:t>When the voltage level in a digital signal is constant for a while, the spectrum creates very low frequencies (results of Fourier analysis). </a:t>
            </a:r>
          </a:p>
          <a:p>
            <a:pPr lvl="1"/>
            <a:endParaRPr lang="en-IN" dirty="0"/>
          </a:p>
          <a:p>
            <a:pPr lvl="1"/>
            <a:r>
              <a:rPr lang="en-IN" dirty="0"/>
              <a:t>These frequencies around zero, called DC (direct-current) </a:t>
            </a:r>
            <a:r>
              <a:rPr lang="en-IN" i="1" dirty="0"/>
              <a:t>components, present problems for a system that cannot </a:t>
            </a:r>
            <a:r>
              <a:rPr lang="en-IN" dirty="0"/>
              <a:t>pass low frequencies or a system that uses electrical coupling (via a transformer).</a:t>
            </a:r>
          </a:p>
          <a:p>
            <a:pPr lvl="1"/>
            <a:endParaRPr lang="en-IN" dirty="0"/>
          </a:p>
          <a:p>
            <a:pPr lvl="1"/>
            <a:r>
              <a:rPr lang="en-IN" dirty="0"/>
              <a:t>We can say that DC component means 0/1 parity that can cause base-line wondering. </a:t>
            </a:r>
          </a:p>
          <a:p>
            <a:pPr lvl="1"/>
            <a:endParaRPr lang="en-IN" dirty="0"/>
          </a:p>
          <a:p>
            <a:pPr lvl="1"/>
            <a:r>
              <a:rPr lang="en-IN" dirty="0"/>
              <a:t>For example, a telephone line cannot pass frequencies below 200 Hz.</a:t>
            </a:r>
          </a:p>
          <a:p>
            <a:pPr lvl="1"/>
            <a:endParaRPr lang="en-IN" dirty="0"/>
          </a:p>
          <a:p>
            <a:pPr lvl="1"/>
            <a:r>
              <a:rPr lang="en-IN" dirty="0"/>
              <a:t>For these systems, we need a scheme with no </a:t>
            </a:r>
            <a:r>
              <a:rPr lang="en-IN" b="1" dirty="0"/>
              <a:t>DC component.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47500" lnSpcReduction="20000"/>
          </a:bodyPr>
          <a:lstStyle/>
          <a:p>
            <a:r>
              <a:rPr lang="en-IN" sz="4200" b="1" i="1" dirty="0"/>
              <a:t>Self-synchronization</a:t>
            </a:r>
          </a:p>
          <a:p>
            <a:pPr lvl="1" algn="just"/>
            <a:r>
              <a:rPr lang="en-IN" sz="3300" dirty="0"/>
              <a:t>To correctly interpret the signals received from the sender, the receiver’s bit intervals must correspond exactly to the sender’s bit intervals. </a:t>
            </a:r>
          </a:p>
          <a:p>
            <a:pPr lvl="1" algn="just"/>
            <a:endParaRPr lang="en-IN" sz="3300" dirty="0"/>
          </a:p>
          <a:p>
            <a:pPr lvl="1" algn="just"/>
            <a:r>
              <a:rPr lang="en-IN" sz="3300" dirty="0"/>
              <a:t>If the receiver clock is faster or slower, the bit intervals are not matched and the receiver might misinterpret the signals.</a:t>
            </a:r>
          </a:p>
          <a:p>
            <a:pPr lvl="1" algn="just"/>
            <a:endParaRPr lang="en-IN" sz="3300" dirty="0"/>
          </a:p>
          <a:p>
            <a:pPr lvl="1" algn="just"/>
            <a:r>
              <a:rPr lang="en-IN" sz="3300" dirty="0"/>
              <a:t>Figure 4.3 shows a situation in which the receiver has a shorter bit duration. </a:t>
            </a:r>
          </a:p>
          <a:p>
            <a:pPr lvl="1" algn="just"/>
            <a:endParaRPr lang="en-IN" sz="3300" dirty="0"/>
          </a:p>
          <a:p>
            <a:pPr lvl="1" algn="just"/>
            <a:r>
              <a:rPr lang="en-IN" sz="3300" dirty="0"/>
              <a:t>The sender sends 10110001, while the receiver receives 110111000011.</a:t>
            </a:r>
          </a:p>
          <a:p>
            <a:pPr lvl="1" algn="just"/>
            <a:endParaRPr lang="en-IN" sz="3300" dirty="0"/>
          </a:p>
          <a:p>
            <a:pPr lvl="1" algn="just"/>
            <a:r>
              <a:rPr lang="en-IN" sz="3300" dirty="0"/>
              <a:t>A self-synchronizing digital signal includes timing information in the data being transmitted. </a:t>
            </a:r>
          </a:p>
          <a:p>
            <a:pPr lvl="1" algn="just"/>
            <a:endParaRPr lang="en-IN" sz="3300" dirty="0"/>
          </a:p>
          <a:p>
            <a:pPr lvl="1" algn="just"/>
            <a:r>
              <a:rPr lang="en-IN" sz="3300" dirty="0"/>
              <a:t>This can be achieved if there are transitions in the signal that alert the receiver to the beginning, middle, or end of the pulse. </a:t>
            </a:r>
          </a:p>
          <a:p>
            <a:pPr lvl="1" algn="just"/>
            <a:endParaRPr lang="en-IN" sz="3300" dirty="0"/>
          </a:p>
          <a:p>
            <a:pPr lvl="1" algn="just"/>
            <a:r>
              <a:rPr lang="en-IN" sz="3300" dirty="0"/>
              <a:t>If the receiver’s clock is out of synchronization, these points can reset the clock.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pic>
        <p:nvPicPr>
          <p:cNvPr id="8194" name="Picture 2"/>
          <p:cNvPicPr>
            <a:picLocks noGrp="1" noChangeAspect="1" noChangeArrowheads="1"/>
          </p:cNvPicPr>
          <p:nvPr>
            <p:ph idx="1"/>
          </p:nvPr>
        </p:nvPicPr>
        <p:blipFill>
          <a:blip r:embed="rId2"/>
          <a:srcRect/>
          <a:stretch>
            <a:fillRect/>
          </a:stretch>
        </p:blipFill>
        <p:spPr bwMode="auto">
          <a:xfrm>
            <a:off x="838200" y="1600200"/>
            <a:ext cx="6810375" cy="39243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4.1 DIGITAL-TO-DIGITAL CONVERSION</a:t>
            </a:r>
            <a:endParaRPr lang="en-IN" dirty="0"/>
          </a:p>
        </p:txBody>
      </p:sp>
      <p:sp>
        <p:nvSpPr>
          <p:cNvPr id="3" name="Content Placeholder 2"/>
          <p:cNvSpPr>
            <a:spLocks noGrp="1"/>
          </p:cNvSpPr>
          <p:nvPr>
            <p:ph idx="1"/>
          </p:nvPr>
        </p:nvSpPr>
        <p:spPr/>
        <p:txBody>
          <a:bodyPr>
            <a:normAutofit/>
          </a:bodyPr>
          <a:lstStyle/>
          <a:p>
            <a:r>
              <a:rPr lang="en-IN" dirty="0"/>
              <a:t>Represent digital data by using digital signals. </a:t>
            </a:r>
          </a:p>
          <a:p>
            <a:r>
              <a:rPr lang="en-IN" dirty="0"/>
              <a:t>The conversion involves three techniques: </a:t>
            </a:r>
          </a:p>
          <a:p>
            <a:pPr lvl="1"/>
            <a:r>
              <a:rPr lang="en-IN" dirty="0"/>
              <a:t>line coding, </a:t>
            </a:r>
          </a:p>
          <a:p>
            <a:pPr lvl="1"/>
            <a:r>
              <a:rPr lang="en-IN" dirty="0"/>
              <a:t>block coding, and </a:t>
            </a:r>
          </a:p>
          <a:p>
            <a:pPr lvl="1"/>
            <a:r>
              <a:rPr lang="en-IN" dirty="0"/>
              <a:t>scrambling. </a:t>
            </a:r>
          </a:p>
          <a:p>
            <a:r>
              <a:rPr lang="en-IN" dirty="0"/>
              <a:t>Line coding is always needed; block coding and scrambling may or may not be needed.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1"/>
            <a:ext cx="8229600" cy="3200400"/>
          </a:xfrm>
        </p:spPr>
        <p:txBody>
          <a:bodyPr>
            <a:normAutofit fontScale="77500" lnSpcReduction="20000"/>
          </a:bodyPr>
          <a:lstStyle/>
          <a:p>
            <a:pPr algn="just"/>
            <a:r>
              <a:rPr lang="en-IN" b="1" dirty="0"/>
              <a:t>Example 4.3</a:t>
            </a:r>
          </a:p>
          <a:p>
            <a:pPr algn="just"/>
            <a:r>
              <a:rPr lang="en-IN" dirty="0"/>
              <a:t>In a digital transmission, the receiver clock is 0.1 percent faster than the sender clock. How many extra bits per second does the receiver receive if the data rate is 1 kbps? How many if the data rate is 1 Mbps?</a:t>
            </a:r>
          </a:p>
          <a:p>
            <a:pPr algn="just"/>
            <a:endParaRPr lang="en-IN" dirty="0"/>
          </a:p>
          <a:p>
            <a:pPr algn="just"/>
            <a:r>
              <a:rPr lang="en-IN" b="1" dirty="0"/>
              <a:t>Solution</a:t>
            </a:r>
          </a:p>
          <a:p>
            <a:pPr algn="just"/>
            <a:r>
              <a:rPr lang="en-IN" dirty="0"/>
              <a:t>At 1 kbps, the receiver receives 1001 bps instead of 1000 bps.</a:t>
            </a:r>
          </a:p>
        </p:txBody>
      </p:sp>
      <p:pic>
        <p:nvPicPr>
          <p:cNvPr id="7170" name="Picture 2"/>
          <p:cNvPicPr>
            <a:picLocks noChangeAspect="1" noChangeArrowheads="1"/>
          </p:cNvPicPr>
          <p:nvPr/>
        </p:nvPicPr>
        <p:blipFill>
          <a:blip r:embed="rId2"/>
          <a:srcRect/>
          <a:stretch>
            <a:fillRect/>
          </a:stretch>
        </p:blipFill>
        <p:spPr bwMode="auto">
          <a:xfrm>
            <a:off x="609600" y="4343400"/>
            <a:ext cx="7534275" cy="175260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 digital transmission, the sender clock is 0.2 percent faster than the receiver clock. How many extra bits per second does the sender send if the data rate is 1 Mbps?</a:t>
            </a:r>
            <a:endParaRPr lang="en-IN" dirty="0"/>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a digital transmission, the sender clock is 0.2 percent faster than the receiver clock. How many extra bits per second does the sender send if the data rate is 1 Mbps?</a:t>
            </a:r>
            <a:endParaRPr lang="en-IN" dirty="0"/>
          </a:p>
          <a:p>
            <a:endParaRPr lang="en-IN" dirty="0"/>
          </a:p>
        </p:txBody>
      </p:sp>
      <p:pic>
        <p:nvPicPr>
          <p:cNvPr id="4" name="Picture 3"/>
          <p:cNvPicPr/>
          <p:nvPr/>
        </p:nvPicPr>
        <p:blipFill>
          <a:blip r:embed="rId2"/>
          <a:srcRect/>
          <a:stretch>
            <a:fillRect/>
          </a:stretch>
        </p:blipFill>
        <p:spPr bwMode="auto">
          <a:xfrm>
            <a:off x="1295400" y="4038600"/>
            <a:ext cx="5867400" cy="14478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buNone/>
            </a:pPr>
            <a:r>
              <a:rPr lang="en-IN" b="1" dirty="0"/>
              <a:t>Built-in Error Detection</a:t>
            </a:r>
          </a:p>
          <a:p>
            <a:pPr algn="just"/>
            <a:r>
              <a:rPr lang="en-IN" dirty="0"/>
              <a:t>It is desirable to have a built-in error-detecting capability in the generated code to detect some or all of the errors that occurred during transmission. Some encoding Schemes have this capability to some extent.</a:t>
            </a:r>
          </a:p>
          <a:p>
            <a:pPr algn="just"/>
            <a:endParaRPr lang="en-IN" dirty="0"/>
          </a:p>
          <a:p>
            <a:pPr algn="just">
              <a:buNone/>
            </a:pPr>
            <a:r>
              <a:rPr lang="en-IN" b="1" dirty="0"/>
              <a:t>Immunity to Noise and Interference</a:t>
            </a:r>
          </a:p>
          <a:p>
            <a:pPr algn="just"/>
            <a:r>
              <a:rPr lang="en-IN" dirty="0"/>
              <a:t>Another desirable code characteristic is a code that is immune to noise and other interferences.</a:t>
            </a:r>
          </a:p>
          <a:p>
            <a:pPr algn="just"/>
            <a:r>
              <a:rPr lang="en-IN" dirty="0"/>
              <a:t>Some encoding schemes have this capability.</a:t>
            </a:r>
          </a:p>
          <a:p>
            <a:pPr algn="just"/>
            <a:endParaRPr lang="en-IN" b="1" dirty="0"/>
          </a:p>
          <a:p>
            <a:pPr algn="just">
              <a:buNone/>
            </a:pPr>
            <a:r>
              <a:rPr lang="en-IN" b="1" dirty="0"/>
              <a:t>Complexity</a:t>
            </a:r>
          </a:p>
          <a:p>
            <a:pPr algn="just"/>
            <a:r>
              <a:rPr lang="en-IN" dirty="0"/>
              <a:t>A complex scheme is more costly to implement than a simple one. For example, a scheme that uses four signal levels is more difficult to interpret than one that uses only two levels.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a:t>
            </a:r>
            <a:endParaRPr lang="en-IN" dirty="0"/>
          </a:p>
        </p:txBody>
      </p:sp>
      <p:sp>
        <p:nvSpPr>
          <p:cNvPr id="3" name="Content Placeholder 2"/>
          <p:cNvSpPr>
            <a:spLocks noGrp="1"/>
          </p:cNvSpPr>
          <p:nvPr>
            <p:ph idx="1"/>
          </p:nvPr>
        </p:nvSpPr>
        <p:spPr>
          <a:xfrm>
            <a:off x="457200" y="1219201"/>
            <a:ext cx="8229600" cy="1219199"/>
          </a:xfrm>
        </p:spPr>
        <p:txBody>
          <a:bodyPr>
            <a:normAutofit fontScale="92500"/>
          </a:bodyPr>
          <a:lstStyle/>
          <a:p>
            <a:r>
              <a:rPr lang="en-IN" dirty="0"/>
              <a:t>We can roughly divide line coding schemes into five broad categories, as shown in Figure 4.4.</a:t>
            </a:r>
          </a:p>
        </p:txBody>
      </p:sp>
      <p:pic>
        <p:nvPicPr>
          <p:cNvPr id="4" name="Picture 6"/>
          <p:cNvPicPr>
            <a:picLocks noChangeAspect="1" noChangeArrowheads="1"/>
          </p:cNvPicPr>
          <p:nvPr/>
        </p:nvPicPr>
        <p:blipFill>
          <a:blip r:embed="rId2"/>
          <a:srcRect/>
          <a:stretch>
            <a:fillRect/>
          </a:stretch>
        </p:blipFill>
        <p:spPr bwMode="auto">
          <a:xfrm>
            <a:off x="685800" y="2514600"/>
            <a:ext cx="7642225" cy="3375025"/>
          </a:xfrm>
          <a:prstGeom prst="rect">
            <a:avLst/>
          </a:prstGeom>
          <a:noFill/>
          <a:ln w="9525">
            <a:noFill/>
            <a:miter lim="800000"/>
            <a:headEnd/>
            <a:tailEnd/>
          </a:ln>
          <a:effectLst/>
        </p:spPr>
      </p:pic>
      <p:sp>
        <p:nvSpPr>
          <p:cNvPr id="5" name="Text Box 4"/>
          <p:cNvSpPr txBox="1">
            <a:spLocks noChangeArrowheads="1"/>
          </p:cNvSpPr>
          <p:nvPr/>
        </p:nvSpPr>
        <p:spPr bwMode="auto">
          <a:xfrm>
            <a:off x="2209800" y="6096000"/>
            <a:ext cx="3528017" cy="461665"/>
          </a:xfrm>
          <a:prstGeom prst="rect">
            <a:avLst/>
          </a:prstGeom>
          <a:noFill/>
          <a:ln w="9525">
            <a:noFill/>
            <a:miter lim="800000"/>
            <a:headEnd/>
            <a:tailEnd/>
          </a:ln>
          <a:effectLst/>
        </p:spPr>
        <p:txBody>
          <a:bodyPr wrap="none">
            <a:spAutoFit/>
          </a:bodyPr>
          <a:lstStyle/>
          <a:p>
            <a:r>
              <a:rPr lang="en-US" sz="2400" b="1" baseline="0" dirty="0">
                <a:solidFill>
                  <a:schemeClr val="folHlink"/>
                </a:solidFill>
              </a:rPr>
              <a:t>Figure 4.4  </a:t>
            </a:r>
            <a:r>
              <a:rPr lang="en-US" b="1" baseline="0" dirty="0"/>
              <a:t>Line coding schemes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876800"/>
          </a:xfrm>
        </p:spPr>
        <p:txBody>
          <a:bodyPr>
            <a:noAutofit/>
          </a:bodyPr>
          <a:lstStyle/>
          <a:p>
            <a:pPr algn="just"/>
            <a:r>
              <a:rPr lang="en-IN" sz="1600" b="1" dirty="0" err="1"/>
              <a:t>Unipolar</a:t>
            </a:r>
            <a:r>
              <a:rPr lang="en-IN" sz="1600" b="1" dirty="0"/>
              <a:t> Scheme</a:t>
            </a:r>
          </a:p>
          <a:p>
            <a:pPr marL="742950" lvl="2" indent="-342900" algn="just"/>
            <a:r>
              <a:rPr lang="en-IN" sz="1600" dirty="0"/>
              <a:t>In a </a:t>
            </a:r>
            <a:r>
              <a:rPr lang="en-IN" sz="1600" dirty="0" err="1"/>
              <a:t>unipolar</a:t>
            </a:r>
            <a:r>
              <a:rPr lang="en-IN" sz="1600" dirty="0"/>
              <a:t> scheme, all the signal levels are on one side of the time axis, either above or below.</a:t>
            </a:r>
          </a:p>
          <a:p>
            <a:pPr algn="just"/>
            <a:endParaRPr lang="en-IN" sz="1600" b="1" dirty="0"/>
          </a:p>
          <a:p>
            <a:pPr algn="just"/>
            <a:r>
              <a:rPr lang="en-IN" sz="1600" b="1" dirty="0"/>
              <a:t>NRZ (Non-Return-to-Zero)</a:t>
            </a:r>
          </a:p>
          <a:p>
            <a:pPr lvl="1" algn="just"/>
            <a:r>
              <a:rPr lang="en-IN" sz="1600" dirty="0"/>
              <a:t>Traditionally, a </a:t>
            </a:r>
            <a:r>
              <a:rPr lang="en-IN" sz="1600" dirty="0" err="1"/>
              <a:t>unipolar</a:t>
            </a:r>
            <a:r>
              <a:rPr lang="en-IN" sz="1600" dirty="0"/>
              <a:t> scheme was designed as a non-return-to-zero (NRZ) scheme in which the positive voltage defines bit 1 and the zero voltage defines bit 0. </a:t>
            </a:r>
          </a:p>
          <a:p>
            <a:pPr lvl="1" algn="just"/>
            <a:endParaRPr lang="en-IN" sz="1600" dirty="0"/>
          </a:p>
          <a:p>
            <a:pPr lvl="1" algn="just"/>
            <a:r>
              <a:rPr lang="en-IN" sz="1600" dirty="0"/>
              <a:t>It is called NRZ because the signal does not return to zero at the middle of the bit. Figure 4.5 shows a </a:t>
            </a:r>
            <a:r>
              <a:rPr lang="en-IN" sz="1600" dirty="0" err="1"/>
              <a:t>unipolar</a:t>
            </a:r>
            <a:r>
              <a:rPr lang="en-IN" sz="1600" dirty="0"/>
              <a:t> NRZ scheme.</a:t>
            </a:r>
          </a:p>
          <a:p>
            <a:pPr lvl="1" algn="just"/>
            <a:endParaRPr lang="en-IN" sz="1600" dirty="0"/>
          </a:p>
          <a:p>
            <a:pPr lvl="1" algn="just"/>
            <a:r>
              <a:rPr lang="en-IN" sz="1600" dirty="0"/>
              <a:t>Compared with its polar counterpart, this scheme is very costly. </a:t>
            </a:r>
          </a:p>
          <a:p>
            <a:pPr lvl="1" algn="just"/>
            <a:endParaRPr lang="en-IN" sz="1600" dirty="0"/>
          </a:p>
          <a:p>
            <a:pPr lvl="1" algn="just"/>
            <a:r>
              <a:rPr lang="en-IN" sz="1600" dirty="0"/>
              <a:t>The normalized power (the power needed to send 1 bit per unit line resistance) is double than that for polar NRZ. For this reason, this scheme is normally not used in data communications today.</a:t>
            </a:r>
          </a:p>
          <a:p>
            <a:pPr lvl="1">
              <a:buNone/>
            </a:pPr>
            <a:endParaRPr lang="en-IN" sz="1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pic>
        <p:nvPicPr>
          <p:cNvPr id="1027" name="Picture 3"/>
          <p:cNvPicPr>
            <a:picLocks noGrp="1" noChangeAspect="1" noChangeArrowheads="1"/>
          </p:cNvPicPr>
          <p:nvPr>
            <p:ph idx="1"/>
          </p:nvPr>
        </p:nvPicPr>
        <p:blipFill>
          <a:blip r:embed="rId2"/>
          <a:srcRect/>
          <a:stretch>
            <a:fillRect/>
          </a:stretch>
        </p:blipFill>
        <p:spPr bwMode="auto">
          <a:xfrm>
            <a:off x="1295400" y="1447800"/>
            <a:ext cx="5638800" cy="29718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buNone/>
            </a:pPr>
            <a:r>
              <a:rPr lang="en-IN" dirty="0"/>
              <a:t>Polar Schemes</a:t>
            </a:r>
          </a:p>
          <a:p>
            <a:pPr lvl="1" algn="just"/>
            <a:r>
              <a:rPr lang="en-IN" dirty="0"/>
              <a:t>In polar schemes, the voltages are on both sides of the time axis. </a:t>
            </a:r>
          </a:p>
          <a:p>
            <a:pPr lvl="1" algn="just"/>
            <a:r>
              <a:rPr lang="en-IN" dirty="0"/>
              <a:t>For example, the voltage  level for 0 can be positive and the voltage level for 1 can be negative.</a:t>
            </a:r>
          </a:p>
          <a:p>
            <a:pPr algn="just"/>
            <a:endParaRPr lang="en-IN" dirty="0"/>
          </a:p>
          <a:p>
            <a:pPr algn="just">
              <a:buNone/>
            </a:pPr>
            <a:r>
              <a:rPr lang="en-IN" dirty="0"/>
              <a:t>Non-Return-to-Zero (NRZ)</a:t>
            </a:r>
          </a:p>
          <a:p>
            <a:pPr lvl="1" algn="just"/>
            <a:r>
              <a:rPr lang="en-IN" dirty="0"/>
              <a:t>In polar NRZ encoding, we use two levels of voltage amplitude. </a:t>
            </a:r>
          </a:p>
          <a:p>
            <a:pPr lvl="1" algn="just"/>
            <a:r>
              <a:rPr lang="en-IN" dirty="0"/>
              <a:t>We can have two versions of polar NRZ: NRZ-L and NRZ-I, as shown in Figure 4.6. </a:t>
            </a:r>
          </a:p>
          <a:p>
            <a:pPr lvl="1" algn="just"/>
            <a:endParaRPr lang="en-IN" dirty="0"/>
          </a:p>
          <a:p>
            <a:pPr lvl="1" algn="just"/>
            <a:r>
              <a:rPr lang="en-IN" dirty="0"/>
              <a:t>In the first variation, NRZ-L (NRZ-Level), the level of the voltage determines the value of the bit. </a:t>
            </a:r>
          </a:p>
          <a:p>
            <a:pPr lvl="1" algn="just"/>
            <a:endParaRPr lang="en-IN" dirty="0"/>
          </a:p>
          <a:p>
            <a:pPr lvl="1" algn="just"/>
            <a:r>
              <a:rPr lang="en-IN" dirty="0"/>
              <a:t>In the second variation, NRZ-I (NRZ-Invert), the change or lack of change in the level of the voltage determines the value of the bit. </a:t>
            </a:r>
          </a:p>
          <a:p>
            <a:pPr lvl="1" algn="just"/>
            <a:r>
              <a:rPr lang="en-IN" dirty="0"/>
              <a:t>If there is no change, the bit is 0; if there is a change, the bit is 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066800" y="1295400"/>
            <a:ext cx="6298490" cy="457200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a:t>Draw the graph of the NRZ-L, NRZ-I, using each of the following data streams, assuming that the last signal level has been positive</a:t>
            </a:r>
          </a:p>
          <a:p>
            <a:pPr>
              <a:buNone/>
            </a:pPr>
            <a:endParaRPr lang="en-IN" dirty="0"/>
          </a:p>
          <a:p>
            <a:pPr marL="971550" lvl="1" indent="-514350">
              <a:buFont typeface="+mj-lt"/>
              <a:buAutoNum type="alphaLcParenR"/>
            </a:pPr>
            <a:r>
              <a:rPr lang="en-US" b="1" dirty="0"/>
              <a:t>00000000 	</a:t>
            </a:r>
          </a:p>
          <a:p>
            <a:pPr marL="971550" lvl="1" indent="-514350">
              <a:buFont typeface="+mj-lt"/>
              <a:buAutoNum type="alphaLcParenR"/>
            </a:pPr>
            <a:r>
              <a:rPr lang="en-US" b="1" dirty="0"/>
              <a:t>11111111 	</a:t>
            </a:r>
          </a:p>
          <a:p>
            <a:pPr marL="971550" lvl="1" indent="-514350">
              <a:buFont typeface="+mj-lt"/>
              <a:buAutoNum type="alphaLcParenR"/>
            </a:pPr>
            <a:r>
              <a:rPr lang="en-US" b="1" dirty="0"/>
              <a:t>01010101 		</a:t>
            </a:r>
          </a:p>
          <a:p>
            <a:pPr marL="971550" lvl="1" indent="-514350">
              <a:buFont typeface="+mj-lt"/>
              <a:buAutoNum type="alphaLcParenR"/>
            </a:pPr>
            <a:r>
              <a:rPr lang="en-US" b="1" dirty="0"/>
              <a:t>00110011</a:t>
            </a:r>
            <a:endParaRPr lang="en-IN"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4.1.1 Line Coding</a:t>
            </a:r>
            <a:endParaRPr lang="en-IN" dirty="0"/>
          </a:p>
        </p:txBody>
      </p:sp>
      <p:sp>
        <p:nvSpPr>
          <p:cNvPr id="3" name="Content Placeholder 2"/>
          <p:cNvSpPr>
            <a:spLocks noGrp="1"/>
          </p:cNvSpPr>
          <p:nvPr>
            <p:ph idx="1"/>
          </p:nvPr>
        </p:nvSpPr>
        <p:spPr/>
        <p:txBody>
          <a:bodyPr>
            <a:normAutofit fontScale="70000" lnSpcReduction="20000"/>
          </a:bodyPr>
          <a:lstStyle/>
          <a:p>
            <a:pPr algn="just"/>
            <a:r>
              <a:rPr lang="en-IN" dirty="0"/>
              <a:t>Line coding is the process of converting digital data to digital signals. </a:t>
            </a:r>
          </a:p>
          <a:p>
            <a:pPr algn="just"/>
            <a:endParaRPr lang="en-IN" dirty="0"/>
          </a:p>
          <a:p>
            <a:pPr algn="just"/>
            <a:r>
              <a:rPr lang="en-IN" dirty="0"/>
              <a:t>We assume that data, in the form of text, numbers,  graphical images, audio, or video, are stored in computer memory as sequences of bits </a:t>
            </a:r>
          </a:p>
          <a:p>
            <a:pPr algn="just"/>
            <a:endParaRPr lang="en-IN" dirty="0"/>
          </a:p>
          <a:p>
            <a:pPr algn="just"/>
            <a:r>
              <a:rPr lang="en-IN" dirty="0"/>
              <a:t>Line coding converts a sequence of bits to a digital signal. </a:t>
            </a:r>
          </a:p>
          <a:p>
            <a:pPr algn="just"/>
            <a:endParaRPr lang="en-IN" dirty="0"/>
          </a:p>
          <a:p>
            <a:pPr algn="just"/>
            <a:r>
              <a:rPr lang="en-IN" dirty="0"/>
              <a:t>At the sender, digital data are encoded into a digital signal; at the receiver, the digital data are recreated by decoding the digital signal. </a:t>
            </a:r>
          </a:p>
          <a:p>
            <a:pPr algn="just"/>
            <a:endParaRPr lang="en-IN" dirty="0"/>
          </a:p>
          <a:p>
            <a:pPr algn="just"/>
            <a:r>
              <a:rPr lang="en-IN" dirty="0"/>
              <a:t>Figure 4.1 shows the process.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NRZ- L</a:t>
            </a:r>
            <a:endParaRPr lang="en-IN" dirty="0"/>
          </a:p>
        </p:txBody>
      </p:sp>
      <p:pic>
        <p:nvPicPr>
          <p:cNvPr id="4" name="Content Placeholder 3"/>
          <p:cNvPicPr>
            <a:picLocks noGrp="1"/>
          </p:cNvPicPr>
          <p:nvPr>
            <p:ph idx="1"/>
          </p:nvPr>
        </p:nvPicPr>
        <p:blipFill>
          <a:blip r:embed="rId2"/>
          <a:srcRect/>
          <a:stretch>
            <a:fillRect/>
          </a:stretch>
        </p:blipFill>
        <p:spPr bwMode="auto">
          <a:xfrm>
            <a:off x="381000" y="1600200"/>
            <a:ext cx="8153400" cy="46482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NRZ - I</a:t>
            </a:r>
            <a:endParaRPr lang="en-IN" dirty="0"/>
          </a:p>
        </p:txBody>
      </p:sp>
      <p:pic>
        <p:nvPicPr>
          <p:cNvPr id="4" name="Content Placeholder 3"/>
          <p:cNvPicPr>
            <a:picLocks noGrp="1"/>
          </p:cNvPicPr>
          <p:nvPr>
            <p:ph idx="1"/>
          </p:nvPr>
        </p:nvPicPr>
        <p:blipFill>
          <a:blip r:embed="rId2"/>
          <a:srcRect/>
          <a:stretch>
            <a:fillRect/>
          </a:stretch>
        </p:blipFill>
        <p:spPr bwMode="auto">
          <a:xfrm>
            <a:off x="685800" y="1828800"/>
            <a:ext cx="7467600" cy="43434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lgn="just"/>
            <a:r>
              <a:rPr lang="en-IN" dirty="0"/>
              <a:t>Comparison of  these two schemes</a:t>
            </a:r>
          </a:p>
          <a:p>
            <a:pPr algn="just"/>
            <a:endParaRPr lang="en-IN" dirty="0"/>
          </a:p>
          <a:p>
            <a:pPr algn="just"/>
            <a:r>
              <a:rPr lang="en-IN" dirty="0"/>
              <a:t>Although baseline wandering is a problem for both variations, it is twice as severe in NRZ-L. </a:t>
            </a:r>
          </a:p>
          <a:p>
            <a:pPr algn="just"/>
            <a:r>
              <a:rPr lang="en-IN" dirty="0"/>
              <a:t>If there is a long sequence of 0s or 1s in NRZ-L, the average signal power becomes skewed. </a:t>
            </a:r>
          </a:p>
          <a:p>
            <a:pPr algn="just"/>
            <a:r>
              <a:rPr lang="en-IN" dirty="0"/>
              <a:t>The receiver might have difficulty discerning the bit value. </a:t>
            </a:r>
          </a:p>
          <a:p>
            <a:pPr algn="just"/>
            <a:r>
              <a:rPr lang="en-IN" dirty="0"/>
              <a:t>In NRZ-I this problem occurs only for a long sequence of 0s. </a:t>
            </a:r>
          </a:p>
          <a:p>
            <a:pPr algn="just"/>
            <a:r>
              <a:rPr lang="en-IN" dirty="0"/>
              <a:t>If somehow we can eliminate the long sequence of 0s, we can avoid baseline wandering. </a:t>
            </a:r>
          </a:p>
          <a:p>
            <a:pPr algn="just"/>
            <a:endParaRPr lang="en-IN" dirty="0"/>
          </a:p>
          <a:p>
            <a:pPr algn="just"/>
            <a:r>
              <a:rPr lang="en-IN" dirty="0"/>
              <a:t>The synchronization problem (sender and receiver clocks are not synchronized) also exists in both schemes. </a:t>
            </a:r>
          </a:p>
          <a:p>
            <a:pPr algn="just"/>
            <a:r>
              <a:rPr lang="en-IN" dirty="0"/>
              <a:t>Again, this problem is more serious in NRZ-L than in NRZ-I. While a long sequence of 0s can cause a problem in both schemes, a long sequence of 1s affects only NRZ-L.</a:t>
            </a:r>
          </a:p>
          <a:p>
            <a:endParaRPr lang="en-IN" dirty="0"/>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IN" dirty="0"/>
              <a:t>Another problem with NRZ-L occurs when there is a sudden change of polarity in the system. </a:t>
            </a:r>
          </a:p>
          <a:p>
            <a:pPr algn="just"/>
            <a:endParaRPr lang="en-IN" dirty="0"/>
          </a:p>
          <a:p>
            <a:pPr algn="just"/>
            <a:r>
              <a:rPr lang="en-IN" dirty="0"/>
              <a:t>For example, if twisted-pair cable is the medium, a change in the polarity of the wire results in all 0s interpreted as 1s and all 1s interpreted as 0s. </a:t>
            </a:r>
          </a:p>
          <a:p>
            <a:pPr algn="just"/>
            <a:endParaRPr lang="en-IN" dirty="0"/>
          </a:p>
          <a:p>
            <a:pPr algn="just"/>
            <a:r>
              <a:rPr lang="en-IN" dirty="0"/>
              <a:t>NRZ-I does not have this problem. </a:t>
            </a:r>
          </a:p>
          <a:p>
            <a:pPr algn="just"/>
            <a:endParaRPr lang="en-IN" dirty="0"/>
          </a:p>
          <a:p>
            <a:pPr algn="just"/>
            <a:r>
              <a:rPr lang="en-IN" dirty="0"/>
              <a:t>Both schemes have an average signal rate of </a:t>
            </a:r>
            <a:r>
              <a:rPr lang="en-IN" i="1" dirty="0"/>
              <a:t>N/2 Bd.</a:t>
            </a:r>
          </a:p>
          <a:p>
            <a:pPr algn="just"/>
            <a:endParaRPr lang="en-IN" dirty="0"/>
          </a:p>
          <a:p>
            <a:pPr algn="just"/>
            <a:r>
              <a:rPr lang="en-IN" dirty="0"/>
              <a:t>There are DC components that carry a high level of energy.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IN" b="1" i="1" dirty="0"/>
              <a:t>Return-to-Zero (RZ)</a:t>
            </a:r>
          </a:p>
          <a:p>
            <a:pPr lvl="1" algn="just"/>
            <a:r>
              <a:rPr lang="en-IN" dirty="0"/>
              <a:t>The main problem with NRZ encoding occurs when the sender and receiver clocks are not synchronized. The receiver does not know when one bit has ended and the next bit is starting. </a:t>
            </a:r>
          </a:p>
          <a:p>
            <a:pPr lvl="1" algn="just"/>
            <a:endParaRPr lang="en-IN" dirty="0"/>
          </a:p>
          <a:p>
            <a:pPr lvl="1" algn="just"/>
            <a:r>
              <a:rPr lang="en-IN" dirty="0"/>
              <a:t>One solution is the return-to-zero (RZ) scheme, which uses three values: positive, negative, and zero. </a:t>
            </a:r>
          </a:p>
          <a:p>
            <a:pPr lvl="1" algn="just"/>
            <a:endParaRPr lang="en-IN" dirty="0"/>
          </a:p>
          <a:p>
            <a:pPr lvl="1" algn="just"/>
            <a:r>
              <a:rPr lang="en-IN" dirty="0"/>
              <a:t>In RZ, the signal changes not between bits but during the bit. </a:t>
            </a:r>
          </a:p>
          <a:p>
            <a:pPr lvl="1" algn="just"/>
            <a:endParaRPr lang="en-IN" dirty="0"/>
          </a:p>
          <a:p>
            <a:pPr lvl="1" algn="just"/>
            <a:r>
              <a:rPr lang="en-IN" dirty="0"/>
              <a:t>In Figure 4.7 we see that the signal goes to 0 in the middle of each bit. </a:t>
            </a:r>
          </a:p>
          <a:p>
            <a:pPr lvl="1" algn="just"/>
            <a:endParaRPr lang="en-IN" dirty="0"/>
          </a:p>
          <a:p>
            <a:pPr lvl="1" algn="just"/>
            <a:r>
              <a:rPr lang="en-IN" dirty="0"/>
              <a:t>It remains there until the beginning of the next bit. </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pic>
        <p:nvPicPr>
          <p:cNvPr id="3077" name="Picture 5"/>
          <p:cNvPicPr>
            <a:picLocks noGrp="1" noChangeAspect="1" noChangeArrowheads="1"/>
          </p:cNvPicPr>
          <p:nvPr>
            <p:ph idx="1"/>
          </p:nvPr>
        </p:nvPicPr>
        <p:blipFill>
          <a:blip r:embed="rId2"/>
          <a:srcRect/>
          <a:stretch>
            <a:fillRect/>
          </a:stretch>
        </p:blipFill>
        <p:spPr bwMode="auto">
          <a:xfrm>
            <a:off x="838200" y="1093668"/>
            <a:ext cx="6857999" cy="5086864"/>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pPr lvl="1" algn="just"/>
            <a:r>
              <a:rPr lang="en-IN" sz="2000" dirty="0"/>
              <a:t>The main disadvantage of RZ encoding is that it requires two signal changes to encode a bit and therefore occupies greater bandwidth.</a:t>
            </a:r>
          </a:p>
          <a:p>
            <a:pPr lvl="1" algn="just"/>
            <a:endParaRPr lang="en-IN" sz="2000" dirty="0"/>
          </a:p>
          <a:p>
            <a:pPr lvl="1" algn="just"/>
            <a:r>
              <a:rPr lang="en-IN" sz="2000" dirty="0"/>
              <a:t>Sudden change of polarity resulting in all 0s interpreted as 1s and all 1s interpreted as 0s, still exists here, but there is no DC component problem. </a:t>
            </a:r>
          </a:p>
          <a:p>
            <a:pPr lvl="1" algn="just"/>
            <a:endParaRPr lang="en-IN" sz="2000" dirty="0"/>
          </a:p>
          <a:p>
            <a:pPr lvl="1" algn="just"/>
            <a:r>
              <a:rPr lang="en-IN" sz="2000" dirty="0"/>
              <a:t>Another problem is the complexity: RZ uses three levels of voltage, which is more complex to create and discern. </a:t>
            </a:r>
          </a:p>
          <a:p>
            <a:pPr lvl="1" algn="just"/>
            <a:endParaRPr lang="en-IN" sz="2000" dirty="0"/>
          </a:p>
          <a:p>
            <a:pPr lvl="1" algn="just"/>
            <a:r>
              <a:rPr lang="en-IN" sz="2000" dirty="0"/>
              <a:t>As a result of all these deficiencies, the scheme is not used today. </a:t>
            </a:r>
          </a:p>
          <a:p>
            <a:pPr lvl="1" algn="just"/>
            <a:endParaRPr lang="en-IN" sz="2000" dirty="0"/>
          </a:p>
          <a:p>
            <a:pPr lvl="1" algn="just"/>
            <a:r>
              <a:rPr lang="en-IN" sz="2000" dirty="0"/>
              <a:t>Instead, it has been replaced by the better-performing Manchester and differential Manchester schemes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IN" b="1" dirty="0" err="1"/>
              <a:t>Biphase</a:t>
            </a:r>
            <a:r>
              <a:rPr lang="en-IN" b="1" dirty="0"/>
              <a:t>: Manchester and Differential Manchester</a:t>
            </a:r>
          </a:p>
          <a:p>
            <a:pPr algn="just"/>
            <a:endParaRPr lang="en-IN" dirty="0"/>
          </a:p>
          <a:p>
            <a:pPr algn="just"/>
            <a:r>
              <a:rPr lang="en-IN" dirty="0"/>
              <a:t>The idea of RZ (transition at the middle of the bit) and the idea of NRZ-L are combined into the Manchester scheme. </a:t>
            </a:r>
          </a:p>
          <a:p>
            <a:pPr algn="just"/>
            <a:endParaRPr lang="en-IN" dirty="0"/>
          </a:p>
          <a:p>
            <a:pPr algn="just"/>
            <a:r>
              <a:rPr lang="en-IN" dirty="0"/>
              <a:t>In Manchester encoding, the duration of the bit is divided into two halves. The voltage remains at one level during the first half and moves to the other level in the second half. </a:t>
            </a:r>
          </a:p>
          <a:p>
            <a:pPr algn="just"/>
            <a:endParaRPr lang="en-IN" dirty="0"/>
          </a:p>
          <a:p>
            <a:pPr algn="just"/>
            <a:r>
              <a:rPr lang="en-IN" dirty="0"/>
              <a:t>The transition at the middle of the bit provides synchronization.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IN" dirty="0"/>
              <a:t>Differential Manchester, on the other hand, combines the ideas of RZ and NRZ-I. </a:t>
            </a:r>
          </a:p>
          <a:p>
            <a:pPr algn="just"/>
            <a:endParaRPr lang="en-IN" dirty="0"/>
          </a:p>
          <a:p>
            <a:pPr algn="just"/>
            <a:r>
              <a:rPr lang="en-IN" dirty="0"/>
              <a:t>There is always a transition at the middle of the bit, but the bit values are determined at the beginning of the bit. </a:t>
            </a:r>
          </a:p>
          <a:p>
            <a:pPr algn="just"/>
            <a:endParaRPr lang="en-IN" dirty="0"/>
          </a:p>
          <a:p>
            <a:pPr algn="just"/>
            <a:r>
              <a:rPr lang="en-IN" dirty="0"/>
              <a:t>If the next bit is 0, there is a transition; if the next bit is 1, there is none. </a:t>
            </a:r>
          </a:p>
          <a:p>
            <a:pPr algn="just"/>
            <a:endParaRPr lang="en-IN" dirty="0"/>
          </a:p>
          <a:p>
            <a:pPr algn="just"/>
            <a:r>
              <a:rPr lang="en-IN" dirty="0"/>
              <a:t>Figure 4.8 shows both Manchester and differential Manchester encoding.</a:t>
            </a:r>
          </a:p>
          <a:p>
            <a:endParaRPr lang="en-I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1066800" y="2362200"/>
            <a:ext cx="6553200" cy="3880644"/>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1676400" y="1371600"/>
            <a:ext cx="4895850" cy="4857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828800"/>
            <a:ext cx="8089531" cy="32766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b="1" dirty="0"/>
              <a:t>Draw the graph of the Manchester, Differential Manchester, using each of the following data streams, assuming that the last signal level has been positive</a:t>
            </a:r>
          </a:p>
          <a:p>
            <a:pPr>
              <a:buNone/>
            </a:pPr>
            <a:endParaRPr lang="en-IN" dirty="0"/>
          </a:p>
          <a:p>
            <a:pPr marL="971550" lvl="1" indent="-514350">
              <a:buFont typeface="+mj-lt"/>
              <a:buAutoNum type="alphaLcParenR"/>
            </a:pPr>
            <a:r>
              <a:rPr lang="en-US" b="1" dirty="0"/>
              <a:t>00000000 	</a:t>
            </a:r>
          </a:p>
          <a:p>
            <a:pPr marL="971550" lvl="1" indent="-514350">
              <a:buFont typeface="+mj-lt"/>
              <a:buAutoNum type="alphaLcParenR"/>
            </a:pPr>
            <a:r>
              <a:rPr lang="en-US" b="1" dirty="0"/>
              <a:t>11111111 	</a:t>
            </a:r>
          </a:p>
          <a:p>
            <a:pPr marL="971550" lvl="1" indent="-514350">
              <a:buFont typeface="+mj-lt"/>
              <a:buAutoNum type="alphaLcParenR"/>
            </a:pPr>
            <a:r>
              <a:rPr lang="en-US" b="1" dirty="0"/>
              <a:t>01010101 		</a:t>
            </a:r>
          </a:p>
          <a:p>
            <a:pPr marL="971550" lvl="1" indent="-514350">
              <a:buFont typeface="+mj-lt"/>
              <a:buAutoNum type="alphaLcParenR"/>
            </a:pPr>
            <a:r>
              <a:rPr lang="en-US" b="1" dirty="0"/>
              <a:t>00110011</a:t>
            </a:r>
            <a:endParaRPr lang="en-IN" dirty="0"/>
          </a:p>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rcRect/>
          <a:stretch>
            <a:fillRect/>
          </a:stretch>
        </p:blipFill>
        <p:spPr bwMode="auto">
          <a:xfrm>
            <a:off x="914400" y="1905000"/>
            <a:ext cx="7848600" cy="4114800"/>
          </a:xfrm>
          <a:prstGeom prst="rect">
            <a:avLst/>
          </a:prstGeom>
          <a:noFill/>
          <a:ln w="9525">
            <a:noFill/>
            <a:miter lim="800000"/>
            <a:headEnd/>
            <a:tailEnd/>
          </a:ln>
        </p:spPr>
      </p:pic>
      <p:sp>
        <p:nvSpPr>
          <p:cNvPr id="5121" name="Rectangle 1"/>
          <p:cNvSpPr>
            <a:spLocks noChangeArrowheads="1"/>
          </p:cNvSpPr>
          <p:nvPr/>
        </p:nvSpPr>
        <p:spPr bwMode="auto">
          <a:xfrm>
            <a:off x="457200" y="990600"/>
            <a:ext cx="4855816"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3600" b="0" i="0" u="none" strike="noStrike" cap="none" normalizeH="0" baseline="0" dirty="0">
                <a:ln>
                  <a:noFill/>
                </a:ln>
                <a:solidFill>
                  <a:schemeClr val="tx1"/>
                </a:solidFill>
                <a:effectLst/>
                <a:latin typeface="Verdana" pitchFamily="34" charset="0"/>
                <a:ea typeface="Calibri" pitchFamily="34" charset="0"/>
                <a:cs typeface="Times-Roman"/>
              </a:rPr>
              <a:t>Manchester Scheme</a:t>
            </a:r>
            <a:endParaRPr kumimoji="0" lang="en-US" sz="36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noAutofit/>
          </a:bodyPr>
          <a:lstStyle/>
          <a:p>
            <a:pPr lvl="0"/>
            <a:r>
              <a:rPr lang="en-US" sz="3600" dirty="0">
                <a:latin typeface="Verdana" pitchFamily="34" charset="0"/>
                <a:ea typeface="Calibri" pitchFamily="34" charset="0"/>
                <a:cs typeface="Times-Roman"/>
              </a:rPr>
              <a:t>Differential Manchester Scheme</a:t>
            </a:r>
            <a:br>
              <a:rPr lang="en-US" sz="3600" dirty="0">
                <a:latin typeface="Arial" pitchFamily="34" charset="0"/>
                <a:cs typeface="Arial" pitchFamily="34" charset="0"/>
              </a:rPr>
            </a:br>
            <a:endParaRPr lang="en-IN" sz="3600" dirty="0"/>
          </a:p>
        </p:txBody>
      </p:sp>
      <p:pic>
        <p:nvPicPr>
          <p:cNvPr id="4" name="Content Placeholder 3"/>
          <p:cNvPicPr>
            <a:picLocks noGrp="1"/>
          </p:cNvPicPr>
          <p:nvPr>
            <p:ph idx="1"/>
          </p:nvPr>
        </p:nvPicPr>
        <p:blipFill>
          <a:blip r:embed="rId2"/>
          <a:srcRect/>
          <a:stretch>
            <a:fillRect/>
          </a:stretch>
        </p:blipFill>
        <p:spPr bwMode="auto">
          <a:xfrm>
            <a:off x="762000" y="2133600"/>
            <a:ext cx="7924800" cy="426720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4.1.2 Line Coding Schemes Contd.</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IN" sz="1600" dirty="0"/>
              <a:t>The Manchester scheme overcomes several problems associated with NRZ-L, and differential Manchester overcomes several problems associated with NRZ-I. </a:t>
            </a:r>
          </a:p>
          <a:p>
            <a:pPr algn="just"/>
            <a:endParaRPr lang="en-IN" sz="1600" dirty="0"/>
          </a:p>
          <a:p>
            <a:pPr algn="just"/>
            <a:r>
              <a:rPr lang="en-IN" sz="1600" dirty="0"/>
              <a:t>First, there is no baseline wandering. </a:t>
            </a:r>
          </a:p>
          <a:p>
            <a:pPr algn="just"/>
            <a:endParaRPr lang="en-IN" sz="1600" dirty="0"/>
          </a:p>
          <a:p>
            <a:pPr algn="just"/>
            <a:r>
              <a:rPr lang="en-IN" sz="1600" dirty="0"/>
              <a:t>There is no DC component because each bit has a positive and negative voltage contribution. </a:t>
            </a:r>
          </a:p>
          <a:p>
            <a:pPr algn="just"/>
            <a:endParaRPr lang="en-IN" sz="1600" dirty="0"/>
          </a:p>
          <a:p>
            <a:pPr algn="just"/>
            <a:r>
              <a:rPr lang="en-IN" sz="1600" dirty="0"/>
              <a:t>The only drawback is the signal rate. </a:t>
            </a:r>
          </a:p>
          <a:p>
            <a:pPr algn="just"/>
            <a:endParaRPr lang="en-IN" sz="1600" dirty="0"/>
          </a:p>
          <a:p>
            <a:pPr algn="just"/>
            <a:r>
              <a:rPr lang="en-IN" sz="1600" dirty="0"/>
              <a:t>The signal rate for Manchester and differential Manchester is double that for NRZ. </a:t>
            </a:r>
          </a:p>
          <a:p>
            <a:pPr algn="just"/>
            <a:endParaRPr lang="en-IN" sz="1600" dirty="0"/>
          </a:p>
          <a:p>
            <a:pPr algn="just"/>
            <a:r>
              <a:rPr lang="en-IN" sz="1600" dirty="0"/>
              <a:t>The reason is that there is always one transition at the middle of the bit and maybe one transition at the end of each bit. </a:t>
            </a:r>
          </a:p>
          <a:p>
            <a:pPr algn="just"/>
            <a:endParaRPr lang="en-IN" sz="1600" dirty="0"/>
          </a:p>
          <a:p>
            <a:pPr algn="just"/>
            <a:r>
              <a:rPr lang="en-IN" sz="1600" dirty="0"/>
              <a:t>Note that Manchester and differential Manchester schemes are also called  </a:t>
            </a:r>
            <a:r>
              <a:rPr lang="en-IN" sz="1600" dirty="0" err="1"/>
              <a:t>biphase</a:t>
            </a:r>
            <a:r>
              <a:rPr lang="en-IN" sz="1600" dirty="0"/>
              <a:t> schemes.</a:t>
            </a:r>
          </a:p>
          <a:p>
            <a:pPr algn="just"/>
            <a:endParaRPr lang="en-IN" sz="1600" dirty="0"/>
          </a:p>
          <a:p>
            <a:pPr algn="just"/>
            <a:r>
              <a:rPr lang="en-IN" sz="1600" dirty="0"/>
              <a:t>The minimum bandwidth of Manchester and differential Manchester is 2 times that of NRZ.</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pPr algn="just"/>
            <a:r>
              <a:rPr lang="en-IN" dirty="0"/>
              <a:t>We need redundancy to ensure synchronization and to provide some kind of inherent error detecting. </a:t>
            </a:r>
          </a:p>
          <a:p>
            <a:pPr algn="just"/>
            <a:endParaRPr lang="en-IN" dirty="0"/>
          </a:p>
          <a:p>
            <a:pPr algn="just"/>
            <a:r>
              <a:rPr lang="en-IN" dirty="0"/>
              <a:t>Block coding can give us this redundancy and improve the performance of line coding. </a:t>
            </a:r>
          </a:p>
          <a:p>
            <a:pPr algn="just"/>
            <a:endParaRPr lang="en-IN" dirty="0"/>
          </a:p>
          <a:p>
            <a:pPr algn="just"/>
            <a:r>
              <a:rPr lang="en-IN" dirty="0"/>
              <a:t>In general, block coding changes a block of m bits into a block of n bits, where n is larger than m. </a:t>
            </a:r>
          </a:p>
          <a:p>
            <a:pPr algn="just"/>
            <a:endParaRPr lang="en-IN" dirty="0"/>
          </a:p>
          <a:p>
            <a:pPr algn="just"/>
            <a:r>
              <a:rPr lang="en-IN" dirty="0"/>
              <a:t>Block coding is referred to as an </a:t>
            </a:r>
            <a:r>
              <a:rPr lang="en-IN" dirty="0" err="1"/>
              <a:t>mB</a:t>
            </a:r>
            <a:r>
              <a:rPr lang="en-IN" dirty="0"/>
              <a:t>/</a:t>
            </a:r>
            <a:r>
              <a:rPr lang="en-IN" dirty="0" err="1"/>
              <a:t>nB</a:t>
            </a:r>
            <a:r>
              <a:rPr lang="en-IN" dirty="0"/>
              <a:t> encoding technique.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algn="just"/>
            <a:r>
              <a:rPr lang="en-IN" dirty="0"/>
              <a:t>The slash in block encoding (for example, 4B/5B) distinguishes block encoding from multilevel encoding (for example, 8B6T), which is written without a slash. </a:t>
            </a:r>
          </a:p>
          <a:p>
            <a:pPr algn="just"/>
            <a:endParaRPr lang="en-IN" dirty="0"/>
          </a:p>
          <a:p>
            <a:pPr algn="just"/>
            <a:r>
              <a:rPr lang="en-IN" dirty="0"/>
              <a:t>Block coding normally involves three steps: division, substitution, and combination. </a:t>
            </a:r>
          </a:p>
          <a:p>
            <a:pPr algn="just"/>
            <a:endParaRPr lang="en-IN" dirty="0"/>
          </a:p>
          <a:p>
            <a:pPr algn="just"/>
            <a:r>
              <a:rPr lang="en-IN" dirty="0"/>
              <a:t>In the division step, a sequence of bits is divided into groups of m bits. </a:t>
            </a:r>
          </a:p>
          <a:p>
            <a:pPr algn="just"/>
            <a:endParaRPr lang="en-IN" dirty="0"/>
          </a:p>
          <a:p>
            <a:pPr algn="just"/>
            <a:r>
              <a:rPr lang="en-IN" dirty="0"/>
              <a:t>For example, in 4B/5B encoding, the original bit sequence is divided into 4-bit groups.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pPr algn="just"/>
            <a:r>
              <a:rPr lang="en-IN" dirty="0"/>
              <a:t>The heart of block coding is the substitution step.</a:t>
            </a:r>
          </a:p>
          <a:p>
            <a:pPr algn="just">
              <a:buNone/>
            </a:pPr>
            <a:endParaRPr lang="en-IN" dirty="0"/>
          </a:p>
          <a:p>
            <a:pPr algn="just"/>
            <a:r>
              <a:rPr lang="en-IN" dirty="0"/>
              <a:t>In this step, we substitute an m-bit group with an n-bit group. </a:t>
            </a:r>
          </a:p>
          <a:p>
            <a:pPr algn="just"/>
            <a:endParaRPr lang="en-IN" dirty="0"/>
          </a:p>
          <a:p>
            <a:pPr algn="just"/>
            <a:r>
              <a:rPr lang="en-IN" dirty="0"/>
              <a:t>For example, in 4B/5B encoding we substitute a 4-bit group with a 5-bit group.</a:t>
            </a:r>
          </a:p>
          <a:p>
            <a:pPr algn="just"/>
            <a:endParaRPr lang="en-IN" dirty="0"/>
          </a:p>
          <a:p>
            <a:pPr algn="just"/>
            <a:r>
              <a:rPr lang="en-IN" dirty="0"/>
              <a:t>Finally, the n-bit groups are combined to form a stream. </a:t>
            </a:r>
          </a:p>
          <a:p>
            <a:pPr algn="just"/>
            <a:endParaRPr lang="en-IN" dirty="0"/>
          </a:p>
          <a:p>
            <a:pPr algn="just"/>
            <a:r>
              <a:rPr lang="en-IN" dirty="0"/>
              <a:t>The new stream has more bits than the original bits. Figure 4.14 shows the procedure.</a:t>
            </a:r>
          </a:p>
          <a:p>
            <a:endParaRPr lang="en-I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533400" y="1088242"/>
            <a:ext cx="7848600" cy="5083958"/>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7500" lnSpcReduction="20000"/>
          </a:bodyPr>
          <a:lstStyle/>
          <a:p>
            <a:r>
              <a:rPr lang="en-IN" b="1" i="1" dirty="0"/>
              <a:t>4B/5B</a:t>
            </a:r>
          </a:p>
          <a:p>
            <a:endParaRPr lang="en-IN" dirty="0"/>
          </a:p>
          <a:p>
            <a:pPr algn="just"/>
            <a:r>
              <a:rPr lang="en-IN" dirty="0"/>
              <a:t>The four binary/five binary (4B/5B) coding scheme was designed to be used in combination with NRZ-I. </a:t>
            </a:r>
          </a:p>
          <a:p>
            <a:pPr algn="just"/>
            <a:endParaRPr lang="en-IN" dirty="0"/>
          </a:p>
          <a:p>
            <a:pPr algn="just"/>
            <a:r>
              <a:rPr lang="en-IN" dirty="0"/>
              <a:t>Recall that NRZ-I has a good signal rate, one-half that of the </a:t>
            </a:r>
            <a:r>
              <a:rPr lang="en-IN" dirty="0" err="1"/>
              <a:t>biphase</a:t>
            </a:r>
            <a:r>
              <a:rPr lang="en-IN" dirty="0"/>
              <a:t>, but it has a synchronization problem. </a:t>
            </a:r>
          </a:p>
          <a:p>
            <a:pPr algn="just"/>
            <a:endParaRPr lang="en-IN" dirty="0"/>
          </a:p>
          <a:p>
            <a:pPr algn="just"/>
            <a:r>
              <a:rPr lang="en-IN" dirty="0"/>
              <a:t>A long sequence of 0s can make the receiver clock lose synchronization. </a:t>
            </a:r>
          </a:p>
          <a:p>
            <a:pPr algn="just"/>
            <a:endParaRPr lang="en-IN" dirty="0"/>
          </a:p>
          <a:p>
            <a:pPr algn="just"/>
            <a:r>
              <a:rPr lang="en-IN" dirty="0"/>
              <a:t>One solution is to change the bit stream, prior to encoding with NRZ-I, so that it does not have a long stream of 0s.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pPr algn="just"/>
            <a:r>
              <a:rPr lang="en-IN" dirty="0"/>
              <a:t>The 4B/5B scheme achieves this goal. </a:t>
            </a:r>
          </a:p>
          <a:p>
            <a:pPr algn="just"/>
            <a:endParaRPr lang="en-IN" dirty="0"/>
          </a:p>
          <a:p>
            <a:pPr algn="just"/>
            <a:r>
              <a:rPr lang="en-IN" dirty="0"/>
              <a:t>The block-coded stream does not have more than three consecutive 0s.</a:t>
            </a:r>
          </a:p>
          <a:p>
            <a:pPr algn="just"/>
            <a:endParaRPr lang="en-IN" dirty="0"/>
          </a:p>
          <a:p>
            <a:pPr algn="just"/>
            <a:r>
              <a:rPr lang="en-IN" dirty="0"/>
              <a:t>At the receiver, the NRZ-I encoded digital signal is first decoded into a stream of bits and then decoded to remove the redundancy. </a:t>
            </a:r>
          </a:p>
          <a:p>
            <a:pPr algn="just"/>
            <a:endParaRPr lang="en-IN" dirty="0"/>
          </a:p>
          <a:p>
            <a:pPr algn="just"/>
            <a:r>
              <a:rPr lang="en-IN" dirty="0"/>
              <a:t>Figure 4.15 shows the idea.</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Autofit/>
          </a:bodyPr>
          <a:lstStyle/>
          <a:p>
            <a:r>
              <a:rPr lang="en-IN" sz="1800" b="1" i="1" dirty="0"/>
              <a:t>Characteristics</a:t>
            </a:r>
          </a:p>
          <a:p>
            <a:r>
              <a:rPr lang="en-IN" sz="1800" dirty="0"/>
              <a:t>Before discussing different line coding schemes, we address their common characteristics.</a:t>
            </a:r>
          </a:p>
          <a:p>
            <a:endParaRPr lang="en-IN" sz="1800" dirty="0"/>
          </a:p>
          <a:p>
            <a:r>
              <a:rPr lang="nn-NO" sz="1800" b="1" i="1" dirty="0"/>
              <a:t>Signal Element Versus Data Element</a:t>
            </a:r>
          </a:p>
          <a:p>
            <a:pPr lvl="1" algn="just"/>
            <a:r>
              <a:rPr lang="en-IN" sz="1800" dirty="0"/>
              <a:t>In data communications, our goal is to send data elements. </a:t>
            </a:r>
          </a:p>
          <a:p>
            <a:pPr lvl="1" algn="just"/>
            <a:r>
              <a:rPr lang="en-IN" sz="1800" dirty="0"/>
              <a:t>A data element is the smallest entity that can represent a piece of information: this is the bit. </a:t>
            </a:r>
          </a:p>
          <a:p>
            <a:pPr lvl="1" algn="just"/>
            <a:endParaRPr lang="en-IN" sz="1800" dirty="0"/>
          </a:p>
          <a:p>
            <a:pPr lvl="1" algn="just"/>
            <a:r>
              <a:rPr lang="en-IN" sz="1800" dirty="0"/>
              <a:t>In digital data communications, a signal element carries data elements. </a:t>
            </a:r>
          </a:p>
          <a:p>
            <a:pPr lvl="1" algn="just"/>
            <a:r>
              <a:rPr lang="en-IN" sz="1800" dirty="0"/>
              <a:t>A signal element is the shortest unit (</a:t>
            </a:r>
            <a:r>
              <a:rPr lang="en-IN" sz="1800" dirty="0" err="1"/>
              <a:t>timewise</a:t>
            </a:r>
            <a:r>
              <a:rPr lang="en-IN" sz="1800" dirty="0"/>
              <a:t>) of a digital signal. </a:t>
            </a:r>
          </a:p>
          <a:p>
            <a:pPr lvl="1" algn="just"/>
            <a:endParaRPr lang="en-IN" sz="1800" dirty="0"/>
          </a:p>
          <a:p>
            <a:pPr lvl="1" algn="just"/>
            <a:r>
              <a:rPr lang="en-IN" sz="1800" dirty="0"/>
              <a:t>In other words, data elements are what we need to send; signal elements are what we can send. </a:t>
            </a:r>
          </a:p>
          <a:p>
            <a:pPr lvl="1" algn="just"/>
            <a:r>
              <a:rPr lang="en-IN" sz="1800" dirty="0"/>
              <a:t>Data elements are being carried; signal elements are the carriers.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pic>
        <p:nvPicPr>
          <p:cNvPr id="3074" name="Picture 2"/>
          <p:cNvPicPr>
            <a:picLocks noGrp="1" noChangeAspect="1" noChangeArrowheads="1"/>
          </p:cNvPicPr>
          <p:nvPr>
            <p:ph idx="1"/>
          </p:nvPr>
        </p:nvPicPr>
        <p:blipFill>
          <a:blip r:embed="rId2"/>
          <a:srcRect/>
          <a:stretch>
            <a:fillRect/>
          </a:stretch>
        </p:blipFill>
        <p:spPr bwMode="auto">
          <a:xfrm>
            <a:off x="380067" y="1447800"/>
            <a:ext cx="7720945" cy="4572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70000" lnSpcReduction="20000"/>
          </a:bodyPr>
          <a:lstStyle/>
          <a:p>
            <a:pPr algn="just"/>
            <a:r>
              <a:rPr lang="en-IN" dirty="0"/>
              <a:t>In 4B/5B, the 5-bit output that replaces the 4-bit input has no more than one leading zero (left bit) and no more than two trailing zeros (right bits). </a:t>
            </a:r>
          </a:p>
          <a:p>
            <a:pPr algn="just"/>
            <a:endParaRPr lang="en-IN" dirty="0"/>
          </a:p>
          <a:p>
            <a:pPr algn="just"/>
            <a:r>
              <a:rPr lang="en-IN" dirty="0"/>
              <a:t>So when different groups are combined to make a new sequence, there are never more than three consecutive 0s.</a:t>
            </a:r>
          </a:p>
          <a:p>
            <a:pPr algn="just"/>
            <a:endParaRPr lang="en-IN" dirty="0"/>
          </a:p>
          <a:p>
            <a:pPr algn="just"/>
            <a:r>
              <a:rPr lang="en-IN" dirty="0"/>
              <a:t>Table 4.2 shows the corresponding pairs used in 4B/5B encoding. </a:t>
            </a:r>
          </a:p>
          <a:p>
            <a:pPr algn="just"/>
            <a:endParaRPr lang="en-IN" dirty="0"/>
          </a:p>
          <a:p>
            <a:pPr algn="just"/>
            <a:r>
              <a:rPr lang="en-IN" dirty="0"/>
              <a:t>Note that the first two columns pair a 4-bit group with a 5-bit group. </a:t>
            </a:r>
          </a:p>
          <a:p>
            <a:pPr algn="just"/>
            <a:endParaRPr lang="en-IN" dirty="0"/>
          </a:p>
          <a:p>
            <a:pPr algn="just"/>
            <a:r>
              <a:rPr lang="en-IN" dirty="0"/>
              <a:t>A group of 4 bits can have only 16 different combinations while a group of 5 bits can have 32 different combinations.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gn="just"/>
            <a:r>
              <a:rPr lang="en-IN" dirty="0"/>
              <a:t>This means that there are 16 groups that are not used for 4B/5B encoding. </a:t>
            </a:r>
          </a:p>
          <a:p>
            <a:pPr algn="just"/>
            <a:endParaRPr lang="en-IN" dirty="0"/>
          </a:p>
          <a:p>
            <a:pPr algn="just"/>
            <a:r>
              <a:rPr lang="en-IN" dirty="0"/>
              <a:t>Some of these unused groups are used for control purposes; the others are not used at all. </a:t>
            </a:r>
          </a:p>
          <a:p>
            <a:pPr algn="just"/>
            <a:endParaRPr lang="en-IN" dirty="0"/>
          </a:p>
          <a:p>
            <a:pPr algn="just"/>
            <a:r>
              <a:rPr lang="en-IN" dirty="0"/>
              <a:t>The latter provide a kind of error detection.</a:t>
            </a:r>
          </a:p>
          <a:p>
            <a:pPr algn="just"/>
            <a:endParaRPr lang="en-IN" dirty="0"/>
          </a:p>
          <a:p>
            <a:pPr algn="just"/>
            <a:r>
              <a:rPr lang="en-IN" dirty="0"/>
              <a:t>If a 5-bit group arrives that belongs to the unused portion of the table, the receiver knows that there is an error in the transmission.</a:t>
            </a:r>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pic>
        <p:nvPicPr>
          <p:cNvPr id="4098" name="Picture 2"/>
          <p:cNvPicPr>
            <a:picLocks noGrp="1" noChangeAspect="1" noChangeArrowheads="1"/>
          </p:cNvPicPr>
          <p:nvPr>
            <p:ph idx="1"/>
          </p:nvPr>
        </p:nvPicPr>
        <p:blipFill>
          <a:blip r:embed="rId2"/>
          <a:srcRect/>
          <a:stretch>
            <a:fillRect/>
          </a:stretch>
        </p:blipFill>
        <p:spPr bwMode="auto">
          <a:xfrm>
            <a:off x="813081" y="1219200"/>
            <a:ext cx="7517838" cy="4906963"/>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55000" lnSpcReduction="20000"/>
          </a:bodyPr>
          <a:lstStyle/>
          <a:p>
            <a:pPr algn="just"/>
            <a:r>
              <a:rPr lang="en-IN" dirty="0"/>
              <a:t>Figure 4.16 shows an example of substitution in 4B/5B coding. </a:t>
            </a:r>
          </a:p>
          <a:p>
            <a:pPr algn="just"/>
            <a:endParaRPr lang="en-IN" dirty="0"/>
          </a:p>
          <a:p>
            <a:pPr algn="just"/>
            <a:r>
              <a:rPr lang="en-IN" dirty="0"/>
              <a:t>4B/5B encoding solves the problem of synchronization and overcomes one of the deficiencies of NRZ-I.</a:t>
            </a:r>
          </a:p>
          <a:p>
            <a:pPr algn="just"/>
            <a:endParaRPr lang="en-IN" dirty="0"/>
          </a:p>
          <a:p>
            <a:pPr algn="just"/>
            <a:r>
              <a:rPr lang="en-IN" dirty="0"/>
              <a:t>However, we need to remember that it increases the signal rate of NRZ-I. </a:t>
            </a:r>
          </a:p>
          <a:p>
            <a:pPr algn="just"/>
            <a:endParaRPr lang="en-IN" dirty="0"/>
          </a:p>
          <a:p>
            <a:pPr algn="just"/>
            <a:r>
              <a:rPr lang="en-IN" dirty="0"/>
              <a:t>The redundant bits add 20 percent more baud. </a:t>
            </a:r>
          </a:p>
          <a:p>
            <a:pPr algn="just"/>
            <a:endParaRPr lang="en-IN" dirty="0"/>
          </a:p>
          <a:p>
            <a:pPr algn="just"/>
            <a:r>
              <a:rPr lang="en-IN" dirty="0"/>
              <a:t>Still, the result is less than the </a:t>
            </a:r>
            <a:r>
              <a:rPr lang="en-IN" dirty="0" err="1"/>
              <a:t>biphase</a:t>
            </a:r>
            <a:r>
              <a:rPr lang="en-IN" dirty="0"/>
              <a:t> scheme which has a signal rate of 2 times that of NRZ-I. </a:t>
            </a:r>
          </a:p>
          <a:p>
            <a:pPr algn="just"/>
            <a:endParaRPr lang="en-IN" dirty="0"/>
          </a:p>
          <a:p>
            <a:pPr algn="just"/>
            <a:r>
              <a:rPr lang="en-IN" dirty="0"/>
              <a:t>However, 4B/5B block encoding does not solve the DC component  problem of NRZ-I. </a:t>
            </a:r>
          </a:p>
          <a:p>
            <a:pPr algn="just"/>
            <a:endParaRPr lang="en-IN" dirty="0"/>
          </a:p>
          <a:p>
            <a:pPr algn="just"/>
            <a:r>
              <a:rPr lang="en-IN" dirty="0"/>
              <a:t>If a DC component is unacceptable, we need to use </a:t>
            </a:r>
            <a:r>
              <a:rPr lang="en-IN" dirty="0" err="1"/>
              <a:t>biphase</a:t>
            </a:r>
            <a:r>
              <a:rPr lang="en-IN" dirty="0"/>
              <a:t> or bipolar encoding.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4.1.3 Block Coding Contd.</a:t>
            </a:r>
            <a:endParaRPr lang="en-IN" dirty="0"/>
          </a:p>
        </p:txBody>
      </p:sp>
      <p:pic>
        <p:nvPicPr>
          <p:cNvPr id="5122" name="Picture 2"/>
          <p:cNvPicPr>
            <a:picLocks noGrp="1" noChangeAspect="1" noChangeArrowheads="1"/>
          </p:cNvPicPr>
          <p:nvPr>
            <p:ph idx="1"/>
          </p:nvPr>
        </p:nvPicPr>
        <p:blipFill>
          <a:blip r:embed="rId2"/>
          <a:srcRect/>
          <a:stretch>
            <a:fillRect/>
          </a:stretch>
        </p:blipFill>
        <p:spPr bwMode="auto">
          <a:xfrm>
            <a:off x="563338" y="1676400"/>
            <a:ext cx="8262784" cy="4114800"/>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The input stream to a 4B/5B block encoder is</a:t>
            </a:r>
            <a:endParaRPr lang="en-US" dirty="0"/>
          </a:p>
          <a:p>
            <a:pPr marL="0" indent="0">
              <a:buNone/>
            </a:pPr>
            <a:r>
              <a:rPr lang="en-US" b="1" dirty="0"/>
              <a:t> 0100 0000 0000 0000 0000 0001 Answer the following questions:</a:t>
            </a:r>
            <a:endParaRPr lang="en-US" dirty="0"/>
          </a:p>
          <a:p>
            <a:pPr lvl="0"/>
            <a:r>
              <a:rPr lang="en-US" b="1" dirty="0"/>
              <a:t>What is the output stream?</a:t>
            </a:r>
            <a:endParaRPr lang="en-US" dirty="0"/>
          </a:p>
          <a:p>
            <a:pPr lvl="0"/>
            <a:r>
              <a:rPr lang="en-US" b="1" dirty="0"/>
              <a:t>What is the length of the longest consecutive sequence of 0s in the input?</a:t>
            </a:r>
            <a:endParaRPr lang="en-US" dirty="0"/>
          </a:p>
          <a:p>
            <a:pPr lvl="0"/>
            <a:r>
              <a:rPr lang="en-US" b="1" dirty="0"/>
              <a:t>What is the length of the longest consecutive sequence of 0s in the output?</a:t>
            </a:r>
            <a:endParaRPr lang="en-US" dirty="0"/>
          </a:p>
          <a:p>
            <a:endParaRPr lang="en-US" dirty="0"/>
          </a:p>
        </p:txBody>
      </p:sp>
    </p:spTree>
    <p:extLst>
      <p:ext uri="{BB962C8B-B14F-4D97-AF65-F5344CB8AC3E}">
        <p14:creationId xmlns:p14="http://schemas.microsoft.com/office/powerpoint/2010/main" val="13921076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971800"/>
          </a:xfrm>
        </p:spPr>
        <p:txBody>
          <a:bodyPr>
            <a:normAutofit fontScale="77500" lnSpcReduction="20000"/>
          </a:bodyPr>
          <a:lstStyle/>
          <a:p>
            <a:r>
              <a:rPr lang="en-US" b="1" dirty="0"/>
              <a:t>The input stream to a 4B/5B block encoder is</a:t>
            </a:r>
            <a:endParaRPr lang="en-US" dirty="0"/>
          </a:p>
          <a:p>
            <a:pPr marL="0" indent="0">
              <a:buNone/>
            </a:pPr>
            <a:r>
              <a:rPr lang="en-US" b="1" dirty="0"/>
              <a:t> 0100 0000 0000 0000 0000 0001 Answer the following questions:</a:t>
            </a:r>
            <a:endParaRPr lang="en-US" dirty="0"/>
          </a:p>
          <a:p>
            <a:pPr lvl="0"/>
            <a:r>
              <a:rPr lang="en-US" b="1" dirty="0"/>
              <a:t>What is the output stream?</a:t>
            </a:r>
            <a:endParaRPr lang="en-US" dirty="0"/>
          </a:p>
          <a:p>
            <a:pPr lvl="0"/>
            <a:r>
              <a:rPr lang="en-US" b="1" dirty="0"/>
              <a:t>What is the length of the longest consecutive sequence of 0s in the input?</a:t>
            </a:r>
            <a:endParaRPr lang="en-US" dirty="0"/>
          </a:p>
          <a:p>
            <a:pPr lvl="0"/>
            <a:r>
              <a:rPr lang="en-US" b="1" dirty="0"/>
              <a:t>What is the length of the longest consecutive sequence of 0s in the output?</a:t>
            </a:r>
            <a:endParaRPr lang="en-US" dirty="0"/>
          </a:p>
          <a:p>
            <a:endParaRPr lang="en-US" dirty="0"/>
          </a:p>
        </p:txBody>
      </p:sp>
      <p:pic>
        <p:nvPicPr>
          <p:cNvPr id="4" name="Picture 3"/>
          <p:cNvPicPr/>
          <p:nvPr/>
        </p:nvPicPr>
        <p:blipFill>
          <a:blip r:embed="rId2"/>
          <a:srcRect/>
          <a:stretch>
            <a:fillRect/>
          </a:stretch>
        </p:blipFill>
        <p:spPr bwMode="auto">
          <a:xfrm>
            <a:off x="838200" y="5105400"/>
            <a:ext cx="7467600" cy="1143000"/>
          </a:xfrm>
          <a:prstGeom prst="rect">
            <a:avLst/>
          </a:prstGeom>
          <a:noFill/>
          <a:ln w="9525">
            <a:noFill/>
            <a:miter lim="800000"/>
            <a:headEnd/>
            <a:tailEnd/>
          </a:ln>
        </p:spPr>
      </p:pic>
    </p:spTree>
    <p:extLst>
      <p:ext uri="{BB962C8B-B14F-4D97-AF65-F5344CB8AC3E}">
        <p14:creationId xmlns:p14="http://schemas.microsoft.com/office/powerpoint/2010/main" val="27569733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How many invalid (unused) code sequences can we have in 5B/6B encoding? How many in 3B/4B encoding?</a:t>
            </a:r>
            <a:endParaRPr lang="en-US" dirty="0"/>
          </a:p>
          <a:p>
            <a:endParaRPr lang="en-US" dirty="0"/>
          </a:p>
        </p:txBody>
      </p:sp>
    </p:spTree>
    <p:extLst>
      <p:ext uri="{BB962C8B-B14F-4D97-AF65-F5344CB8AC3E}">
        <p14:creationId xmlns:p14="http://schemas.microsoft.com/office/powerpoint/2010/main" val="19636983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8337" y="1417638"/>
            <a:ext cx="8229600" cy="4525963"/>
          </a:xfrm>
        </p:spPr>
        <p:txBody>
          <a:bodyPr/>
          <a:lstStyle/>
          <a:p>
            <a:r>
              <a:rPr lang="en-US" b="1" dirty="0"/>
              <a:t>How many invalid (unused) code sequences can we have in 5B/6B encoding? How many in 3B/4B encoding?</a:t>
            </a:r>
            <a:endParaRPr lang="en-US" dirty="0"/>
          </a:p>
          <a:p>
            <a:endParaRPr lang="en-US" dirty="0"/>
          </a:p>
        </p:txBody>
      </p:sp>
      <p:pic>
        <p:nvPicPr>
          <p:cNvPr id="4" name="Picture 3"/>
          <p:cNvPicPr/>
          <p:nvPr/>
        </p:nvPicPr>
        <p:blipFill>
          <a:blip r:embed="rId2"/>
          <a:srcRect/>
          <a:stretch>
            <a:fillRect/>
          </a:stretch>
        </p:blipFill>
        <p:spPr bwMode="auto">
          <a:xfrm>
            <a:off x="914400" y="3544093"/>
            <a:ext cx="6858000" cy="1408907"/>
          </a:xfrm>
          <a:prstGeom prst="rect">
            <a:avLst/>
          </a:prstGeom>
          <a:noFill/>
          <a:ln w="9525">
            <a:noFill/>
            <a:miter lim="800000"/>
            <a:headEnd/>
            <a:tailEnd/>
          </a:ln>
        </p:spPr>
      </p:pic>
    </p:spTree>
    <p:extLst>
      <p:ext uri="{BB962C8B-B14F-4D97-AF65-F5344CB8AC3E}">
        <p14:creationId xmlns:p14="http://schemas.microsoft.com/office/powerpoint/2010/main" val="4273472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pPr algn="just"/>
            <a:r>
              <a:rPr lang="en-IN" dirty="0"/>
              <a:t>We define a ratio </a:t>
            </a:r>
            <a:r>
              <a:rPr lang="en-IN" i="1" dirty="0"/>
              <a:t>r which is the number of data elements carried by each signal element.</a:t>
            </a:r>
          </a:p>
          <a:p>
            <a:pPr algn="just"/>
            <a:endParaRPr lang="en-IN" i="1" dirty="0"/>
          </a:p>
          <a:p>
            <a:pPr algn="just"/>
            <a:r>
              <a:rPr lang="en-IN" dirty="0"/>
              <a:t>Figure 4.2 shows several situations with different values of </a:t>
            </a:r>
            <a:r>
              <a:rPr lang="en-IN" i="1" dirty="0"/>
              <a:t>r.</a:t>
            </a:r>
          </a:p>
          <a:p>
            <a:pPr algn="just"/>
            <a:endParaRPr lang="en-IN" i="1" dirty="0"/>
          </a:p>
          <a:p>
            <a:pPr algn="just"/>
            <a:r>
              <a:rPr lang="en-IN" dirty="0"/>
              <a:t>In part a of the figure, one data element is carried by one signal element  (</a:t>
            </a:r>
            <a:r>
              <a:rPr lang="en-IN" i="1" dirty="0"/>
              <a:t>r = 1). </a:t>
            </a:r>
          </a:p>
          <a:p>
            <a:pPr algn="just"/>
            <a:endParaRPr lang="en-IN" i="1" dirty="0"/>
          </a:p>
          <a:p>
            <a:pPr algn="just"/>
            <a:r>
              <a:rPr lang="en-IN" i="1" dirty="0"/>
              <a:t>In </a:t>
            </a:r>
            <a:r>
              <a:rPr lang="en-IN" dirty="0"/>
              <a:t>part b of the figure, we need two signal elements (two transitions) to carry each data element (</a:t>
            </a:r>
            <a:r>
              <a:rPr lang="en-IN" i="1" dirty="0"/>
              <a:t>r = 1/2 ). </a:t>
            </a:r>
          </a:p>
          <a:p>
            <a:pPr algn="just"/>
            <a:endParaRPr lang="en-IN" i="1" dirty="0"/>
          </a:p>
          <a:p>
            <a:pPr algn="just"/>
            <a:r>
              <a:rPr lang="en-IN" dirty="0"/>
              <a:t>In part c of the figure, a signal element carries two data elements   (</a:t>
            </a:r>
            <a:r>
              <a:rPr lang="en-IN" i="1" dirty="0"/>
              <a:t>r = 2).</a:t>
            </a:r>
          </a:p>
          <a:p>
            <a:endParaRPr lang="en-IN" dirty="0"/>
          </a:p>
          <a:p>
            <a:r>
              <a:rPr lang="en-IN" dirty="0"/>
              <a:t>Finally, in part d, a group of 4 bits is being carried by a group of three signal elements (</a:t>
            </a:r>
            <a:r>
              <a:rPr lang="en-IN" i="1" dirty="0"/>
              <a:t>r = 4/3).</a:t>
            </a:r>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IN" sz="3600" b="1" dirty="0"/>
              <a:t>4.2 ANALOG-TO-DIGITAL CONVERSION</a:t>
            </a:r>
            <a:endParaRPr lang="en-IN" sz="3600" dirty="0"/>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pPr algn="just"/>
            <a:r>
              <a:rPr lang="en-IN" dirty="0"/>
              <a:t>Sometimes we have an </a:t>
            </a:r>
            <a:r>
              <a:rPr lang="en-IN" dirty="0" err="1"/>
              <a:t>analog</a:t>
            </a:r>
            <a:r>
              <a:rPr lang="en-IN" dirty="0"/>
              <a:t> signal such as one created by a microphone or camera.</a:t>
            </a:r>
          </a:p>
          <a:p>
            <a:pPr algn="just"/>
            <a:endParaRPr lang="en-IN" dirty="0"/>
          </a:p>
          <a:p>
            <a:pPr algn="just"/>
            <a:r>
              <a:rPr lang="en-IN" dirty="0"/>
              <a:t>A digital signal is superior to an </a:t>
            </a:r>
            <a:r>
              <a:rPr lang="en-IN" dirty="0" err="1"/>
              <a:t>analog</a:t>
            </a:r>
            <a:r>
              <a:rPr lang="en-IN" dirty="0"/>
              <a:t> signal. </a:t>
            </a:r>
          </a:p>
          <a:p>
            <a:pPr algn="just"/>
            <a:endParaRPr lang="en-IN" dirty="0"/>
          </a:p>
          <a:p>
            <a:pPr algn="just"/>
            <a:r>
              <a:rPr lang="en-IN" dirty="0"/>
              <a:t>The tendency today is to change an </a:t>
            </a:r>
            <a:r>
              <a:rPr lang="en-IN" dirty="0" err="1"/>
              <a:t>analog</a:t>
            </a:r>
            <a:r>
              <a:rPr lang="en-IN" dirty="0"/>
              <a:t> signal to digital data. </a:t>
            </a:r>
          </a:p>
          <a:p>
            <a:pPr algn="just"/>
            <a:endParaRPr lang="en-IN" dirty="0"/>
          </a:p>
          <a:p>
            <a:pPr algn="just"/>
            <a:r>
              <a:rPr lang="en-IN" dirty="0"/>
              <a:t>Two techniques used are </a:t>
            </a:r>
            <a:r>
              <a:rPr lang="en-IN" dirty="0">
                <a:solidFill>
                  <a:schemeClr val="accent2">
                    <a:lumMod val="75000"/>
                  </a:schemeClr>
                </a:solidFill>
              </a:rPr>
              <a:t>pulse code modulation </a:t>
            </a:r>
            <a:r>
              <a:rPr lang="en-IN" dirty="0"/>
              <a:t>and </a:t>
            </a:r>
            <a:r>
              <a:rPr lang="en-IN" dirty="0">
                <a:solidFill>
                  <a:schemeClr val="accent2">
                    <a:lumMod val="75000"/>
                  </a:schemeClr>
                </a:solidFill>
              </a:rPr>
              <a:t>delta modulation. </a:t>
            </a:r>
          </a:p>
          <a:p>
            <a:pPr algn="just">
              <a:buNone/>
            </a:pPr>
            <a:endParaRPr lang="en-IN" dirty="0"/>
          </a:p>
          <a:p>
            <a:pPr algn="just"/>
            <a:r>
              <a:rPr lang="en-IN" dirty="0"/>
              <a:t>After the digital data are created (digitization), we can use one of the techniques like line coding, block coding and scrambling to convert the digital data to a digital signal.</a:t>
            </a:r>
          </a:p>
        </p:txBody>
      </p:sp>
    </p:spTree>
    <p:extLst>
      <p:ext uri="{BB962C8B-B14F-4D97-AF65-F5344CB8AC3E}">
        <p14:creationId xmlns:p14="http://schemas.microsoft.com/office/powerpoint/2010/main" val="20821418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(PCM)</a:t>
            </a:r>
            <a:endParaRPr lang="en-IN" dirty="0"/>
          </a:p>
        </p:txBody>
      </p:sp>
      <p:sp>
        <p:nvSpPr>
          <p:cNvPr id="3" name="Content Placeholder 2"/>
          <p:cNvSpPr>
            <a:spLocks noGrp="1"/>
          </p:cNvSpPr>
          <p:nvPr>
            <p:ph idx="1"/>
          </p:nvPr>
        </p:nvSpPr>
        <p:spPr>
          <a:xfrm>
            <a:off x="609600" y="914400"/>
            <a:ext cx="8229600" cy="2362200"/>
          </a:xfrm>
        </p:spPr>
        <p:txBody>
          <a:bodyPr>
            <a:normAutofit/>
          </a:bodyPr>
          <a:lstStyle/>
          <a:p>
            <a:pPr algn="just"/>
            <a:r>
              <a:rPr lang="en-IN" sz="2400" dirty="0"/>
              <a:t>Changes an </a:t>
            </a:r>
            <a:r>
              <a:rPr lang="en-IN" sz="2400" dirty="0" err="1"/>
              <a:t>analog</a:t>
            </a:r>
            <a:r>
              <a:rPr lang="en-IN" sz="2400" dirty="0"/>
              <a:t> signal to digital data </a:t>
            </a:r>
          </a:p>
          <a:p>
            <a:pPr algn="just"/>
            <a:r>
              <a:rPr lang="en-IN" sz="2400" dirty="0"/>
              <a:t>A PCM encoder has three processes</a:t>
            </a:r>
          </a:p>
          <a:p>
            <a:pPr lvl="1" algn="just"/>
            <a:r>
              <a:rPr lang="en-IN" sz="2400" dirty="0"/>
              <a:t>1. The </a:t>
            </a:r>
            <a:r>
              <a:rPr lang="en-IN" sz="2400" dirty="0" err="1"/>
              <a:t>analog</a:t>
            </a:r>
            <a:r>
              <a:rPr lang="en-IN" sz="2400" dirty="0"/>
              <a:t> signal is sampled.</a:t>
            </a:r>
          </a:p>
          <a:p>
            <a:pPr lvl="1" algn="just"/>
            <a:r>
              <a:rPr lang="en-IN" sz="2400" dirty="0"/>
              <a:t>2. The sampled signal is quantized.</a:t>
            </a:r>
          </a:p>
          <a:p>
            <a:pPr lvl="1" algn="just"/>
            <a:r>
              <a:rPr lang="en-IN" sz="2400" dirty="0"/>
              <a:t>3. The quantized values are encoded as streams of bits.</a:t>
            </a:r>
          </a:p>
        </p:txBody>
      </p:sp>
      <p:pic>
        <p:nvPicPr>
          <p:cNvPr id="8195" name="Picture 3"/>
          <p:cNvPicPr>
            <a:picLocks noChangeAspect="1" noChangeArrowheads="1"/>
          </p:cNvPicPr>
          <p:nvPr/>
        </p:nvPicPr>
        <p:blipFill>
          <a:blip r:embed="rId2"/>
          <a:srcRect/>
          <a:stretch>
            <a:fillRect/>
          </a:stretch>
        </p:blipFill>
        <p:spPr bwMode="auto">
          <a:xfrm>
            <a:off x="838200" y="3151256"/>
            <a:ext cx="6934199" cy="3478143"/>
          </a:xfrm>
          <a:prstGeom prst="rect">
            <a:avLst/>
          </a:prstGeom>
          <a:noFill/>
          <a:ln w="9525">
            <a:noFill/>
            <a:miter lim="800000"/>
            <a:headEnd/>
            <a:tailEnd/>
          </a:ln>
          <a:effectLst/>
        </p:spPr>
      </p:pic>
    </p:spTree>
    <p:extLst>
      <p:ext uri="{BB962C8B-B14F-4D97-AF65-F5344CB8AC3E}">
        <p14:creationId xmlns:p14="http://schemas.microsoft.com/office/powerpoint/2010/main" val="2488152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5562600"/>
          </a:xfrm>
        </p:spPr>
        <p:txBody>
          <a:bodyPr>
            <a:normAutofit lnSpcReduction="10000"/>
          </a:bodyPr>
          <a:lstStyle/>
          <a:p>
            <a:pPr algn="just"/>
            <a:r>
              <a:rPr lang="en-IN" sz="3500" b="1" dirty="0">
                <a:solidFill>
                  <a:schemeClr val="accent2">
                    <a:lumMod val="75000"/>
                  </a:schemeClr>
                </a:solidFill>
              </a:rPr>
              <a:t>Sampling</a:t>
            </a:r>
          </a:p>
          <a:p>
            <a:pPr algn="just"/>
            <a:r>
              <a:rPr lang="en-IN" sz="2600" dirty="0"/>
              <a:t>The first step in PCM is sampling.</a:t>
            </a:r>
            <a:r>
              <a:rPr lang="en-US" sz="2600" dirty="0"/>
              <a:t> Also </a:t>
            </a:r>
            <a:r>
              <a:rPr lang="en-IN" sz="2600" dirty="0"/>
              <a:t>referred to as pulse amplitude Modulation (PAM). </a:t>
            </a:r>
          </a:p>
          <a:p>
            <a:pPr algn="just"/>
            <a:endParaRPr lang="en-IN" sz="2600" dirty="0"/>
          </a:p>
          <a:p>
            <a:pPr algn="just"/>
            <a:r>
              <a:rPr lang="en-IN" sz="2600" dirty="0"/>
              <a:t>The </a:t>
            </a:r>
            <a:r>
              <a:rPr lang="en-IN" sz="2600" dirty="0" err="1"/>
              <a:t>analog</a:t>
            </a:r>
            <a:r>
              <a:rPr lang="en-IN" sz="2600" dirty="0"/>
              <a:t> signal is sampled every Ts seconds, where Ts is the sample interval or period. </a:t>
            </a:r>
          </a:p>
          <a:p>
            <a:pPr algn="just"/>
            <a:endParaRPr lang="en-IN" sz="2600" dirty="0"/>
          </a:p>
          <a:p>
            <a:pPr algn="just"/>
            <a:r>
              <a:rPr lang="en-IN" sz="2600" dirty="0"/>
              <a:t>There are three sampling methods—ideal, natural, and flat-top</a:t>
            </a:r>
          </a:p>
          <a:p>
            <a:pPr algn="just">
              <a:buNone/>
            </a:pPr>
            <a:endParaRPr lang="en-IN" sz="2600" dirty="0"/>
          </a:p>
          <a:p>
            <a:pPr algn="just"/>
            <a:r>
              <a:rPr lang="en-IN" sz="2600" dirty="0"/>
              <a:t>According to the </a:t>
            </a:r>
            <a:r>
              <a:rPr lang="en-IN" sz="2600" dirty="0" err="1"/>
              <a:t>Nyquist</a:t>
            </a:r>
            <a:r>
              <a:rPr lang="en-IN" sz="2600" dirty="0"/>
              <a:t> theorem, the sampling rate must be at least 2 times the highest frequency contained in the signal.</a:t>
            </a:r>
          </a:p>
          <a:p>
            <a:pPr>
              <a:buNone/>
            </a:pPr>
            <a:endParaRPr lang="en-IN" dirty="0"/>
          </a:p>
        </p:txBody>
      </p:sp>
    </p:spTree>
    <p:extLst>
      <p:ext uri="{BB962C8B-B14F-4D97-AF65-F5344CB8AC3E}">
        <p14:creationId xmlns:p14="http://schemas.microsoft.com/office/powerpoint/2010/main" val="1830328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5562600"/>
          </a:xfrm>
        </p:spPr>
        <p:txBody>
          <a:bodyPr>
            <a:normAutofit fontScale="92500" lnSpcReduction="10000"/>
          </a:bodyPr>
          <a:lstStyle/>
          <a:p>
            <a:r>
              <a:rPr lang="en-IN" sz="3800" b="1" dirty="0">
                <a:solidFill>
                  <a:schemeClr val="accent2">
                    <a:lumMod val="75000"/>
                  </a:schemeClr>
                </a:solidFill>
              </a:rPr>
              <a:t>Quantization</a:t>
            </a:r>
          </a:p>
          <a:p>
            <a:pPr algn="just"/>
            <a:r>
              <a:rPr lang="en-IN" sz="2600" dirty="0"/>
              <a:t>The result of sampling is a series of pulses with amplitude values between the maximum and minimum amplitudes of the signal. </a:t>
            </a:r>
          </a:p>
          <a:p>
            <a:pPr algn="just"/>
            <a:endParaRPr lang="en-IN" sz="2600" dirty="0"/>
          </a:p>
          <a:p>
            <a:pPr algn="just"/>
            <a:r>
              <a:rPr lang="en-IN" sz="2600" dirty="0"/>
              <a:t>The set of amplitudes can be infinite with </a:t>
            </a:r>
            <a:r>
              <a:rPr lang="en-IN" sz="2600" dirty="0" err="1"/>
              <a:t>nonintegral</a:t>
            </a:r>
            <a:r>
              <a:rPr lang="en-IN" sz="2600" dirty="0"/>
              <a:t> values between the two limits. </a:t>
            </a:r>
          </a:p>
          <a:p>
            <a:pPr algn="just"/>
            <a:endParaRPr lang="en-IN" sz="2600" dirty="0"/>
          </a:p>
          <a:p>
            <a:pPr algn="just"/>
            <a:r>
              <a:rPr lang="en-IN" sz="2600" dirty="0"/>
              <a:t>These values cannot be used in the encoding process. </a:t>
            </a:r>
          </a:p>
          <a:p>
            <a:pPr algn="just"/>
            <a:endParaRPr lang="en-IN" sz="2600" dirty="0"/>
          </a:p>
          <a:p>
            <a:pPr algn="just"/>
            <a:r>
              <a:rPr lang="en-IN" sz="2600" dirty="0"/>
              <a:t>The following are the steps in quantization:</a:t>
            </a:r>
          </a:p>
          <a:p>
            <a:pPr lvl="1" algn="just"/>
            <a:r>
              <a:rPr lang="en-IN" sz="2600" dirty="0"/>
              <a:t>1. We assume that the original </a:t>
            </a:r>
            <a:r>
              <a:rPr lang="en-IN" sz="2600" dirty="0" err="1"/>
              <a:t>analog</a:t>
            </a:r>
            <a:r>
              <a:rPr lang="en-IN" sz="2600" dirty="0"/>
              <a:t> signal has instantaneous amplitudes between </a:t>
            </a:r>
            <a:r>
              <a:rPr lang="en-IN" sz="2600" dirty="0" err="1"/>
              <a:t>Vmin</a:t>
            </a:r>
            <a:r>
              <a:rPr lang="en-IN" sz="2600" dirty="0"/>
              <a:t> and </a:t>
            </a:r>
            <a:r>
              <a:rPr lang="en-IN" sz="2600" dirty="0" err="1"/>
              <a:t>Vmax</a:t>
            </a:r>
            <a:r>
              <a:rPr lang="en-IN" sz="2600" dirty="0"/>
              <a:t>.</a:t>
            </a:r>
          </a:p>
        </p:txBody>
      </p:sp>
    </p:spTree>
    <p:extLst>
      <p:ext uri="{BB962C8B-B14F-4D97-AF65-F5344CB8AC3E}">
        <p14:creationId xmlns:p14="http://schemas.microsoft.com/office/powerpoint/2010/main" val="2068887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304800" y="838200"/>
            <a:ext cx="8534400" cy="5791200"/>
          </a:xfrm>
        </p:spPr>
        <p:txBody>
          <a:bodyPr>
            <a:normAutofit fontScale="77500" lnSpcReduction="20000"/>
          </a:bodyPr>
          <a:lstStyle/>
          <a:p>
            <a:pPr algn="just"/>
            <a:r>
              <a:rPr lang="en-IN" dirty="0"/>
              <a:t>As a simple example, assume that we have a sampled signal and the sample amplitudes are between −20 and +20 V. </a:t>
            </a:r>
          </a:p>
          <a:p>
            <a:pPr algn="just"/>
            <a:endParaRPr lang="en-IN" dirty="0"/>
          </a:p>
          <a:p>
            <a:pPr algn="just"/>
            <a:r>
              <a:rPr lang="en-IN" dirty="0"/>
              <a:t>We decide to have eight levels (</a:t>
            </a:r>
            <a:r>
              <a:rPr lang="en-IN" i="1" dirty="0"/>
              <a:t>L = 8). This means that </a:t>
            </a:r>
            <a:r>
              <a:rPr lang="en-IN" dirty="0"/>
              <a:t>Δ = 5 V. </a:t>
            </a:r>
          </a:p>
          <a:p>
            <a:pPr algn="just"/>
            <a:endParaRPr lang="en-IN" b="1" i="1" dirty="0">
              <a:solidFill>
                <a:schemeClr val="accent2">
                  <a:lumMod val="75000"/>
                </a:schemeClr>
              </a:solidFill>
            </a:endParaRPr>
          </a:p>
          <a:p>
            <a:pPr algn="just"/>
            <a:r>
              <a:rPr lang="en-IN" b="1" dirty="0">
                <a:solidFill>
                  <a:schemeClr val="accent2">
                    <a:lumMod val="75000"/>
                  </a:schemeClr>
                </a:solidFill>
              </a:rPr>
              <a:t>Quantization Levels</a:t>
            </a:r>
          </a:p>
          <a:p>
            <a:pPr algn="just"/>
            <a:r>
              <a:rPr lang="en-IN" dirty="0"/>
              <a:t>The choice of </a:t>
            </a:r>
            <a:r>
              <a:rPr lang="en-IN" i="1" dirty="0"/>
              <a:t>L, the </a:t>
            </a:r>
            <a:r>
              <a:rPr lang="en-IN" dirty="0"/>
              <a:t>number of levels, depends on the range of the amplitudes of the </a:t>
            </a:r>
            <a:r>
              <a:rPr lang="en-IN" dirty="0" err="1"/>
              <a:t>analog</a:t>
            </a:r>
            <a:r>
              <a:rPr lang="en-IN" dirty="0"/>
              <a:t> signal and how accurately we need to recover the signal. </a:t>
            </a:r>
          </a:p>
          <a:p>
            <a:pPr algn="just"/>
            <a:endParaRPr lang="en-IN" dirty="0"/>
          </a:p>
          <a:p>
            <a:pPr algn="just"/>
            <a:r>
              <a:rPr lang="en-IN" dirty="0"/>
              <a:t>If the amplitude of a signal fluctuates between two values only, we need only two levels; if the signal, like voice, has many amplitude values, we need more quantization levels. </a:t>
            </a:r>
          </a:p>
          <a:p>
            <a:pPr algn="just"/>
            <a:endParaRPr lang="en-IN" dirty="0"/>
          </a:p>
          <a:p>
            <a:pPr algn="just"/>
            <a:r>
              <a:rPr lang="en-IN" dirty="0"/>
              <a:t>Choosing lower values of </a:t>
            </a:r>
            <a:r>
              <a:rPr lang="en-IN" i="1" dirty="0"/>
              <a:t>L increases the </a:t>
            </a:r>
            <a:r>
              <a:rPr lang="en-IN" dirty="0"/>
              <a:t>quantization error if there is a lot of fluctuation in the signal.</a:t>
            </a:r>
          </a:p>
          <a:p>
            <a:endParaRPr lang="en-IN" dirty="0"/>
          </a:p>
        </p:txBody>
      </p:sp>
    </p:spTree>
    <p:extLst>
      <p:ext uri="{BB962C8B-B14F-4D97-AF65-F5344CB8AC3E}">
        <p14:creationId xmlns:p14="http://schemas.microsoft.com/office/powerpoint/2010/main" val="42087899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5562600"/>
          </a:xfrm>
        </p:spPr>
        <p:txBody>
          <a:bodyPr>
            <a:normAutofit fontScale="25000" lnSpcReduction="20000"/>
          </a:bodyPr>
          <a:lstStyle/>
          <a:p>
            <a:pPr algn="just"/>
            <a:r>
              <a:rPr lang="en-IN" sz="12800" b="1" dirty="0">
                <a:solidFill>
                  <a:schemeClr val="accent2">
                    <a:lumMod val="75000"/>
                  </a:schemeClr>
                </a:solidFill>
              </a:rPr>
              <a:t>Quantization Error</a:t>
            </a:r>
          </a:p>
          <a:p>
            <a:pPr algn="just"/>
            <a:r>
              <a:rPr lang="en-IN" sz="10400" dirty="0"/>
              <a:t>The input values to the </a:t>
            </a:r>
            <a:r>
              <a:rPr lang="en-IN" sz="10400" dirty="0" err="1"/>
              <a:t>quantizer</a:t>
            </a:r>
            <a:r>
              <a:rPr lang="en-IN" sz="10400" dirty="0"/>
              <a:t> are the real values; the output values are the approximated values. </a:t>
            </a:r>
          </a:p>
          <a:p>
            <a:pPr algn="just"/>
            <a:endParaRPr lang="en-IN" sz="10400" dirty="0"/>
          </a:p>
          <a:p>
            <a:pPr algn="just"/>
            <a:r>
              <a:rPr lang="en-IN" sz="10400" dirty="0"/>
              <a:t>The output values are chosen to be the middle value in the zone. </a:t>
            </a:r>
          </a:p>
          <a:p>
            <a:pPr algn="just"/>
            <a:endParaRPr lang="en-IN" sz="10400" dirty="0"/>
          </a:p>
          <a:p>
            <a:pPr algn="just"/>
            <a:r>
              <a:rPr lang="en-IN" sz="10400" dirty="0"/>
              <a:t>If the input value is also at the middle of the zone, there is no quantization error; otherwise, there is an error. </a:t>
            </a:r>
          </a:p>
          <a:p>
            <a:pPr algn="just"/>
            <a:endParaRPr lang="en-IN" sz="10400" dirty="0"/>
          </a:p>
          <a:p>
            <a:pPr algn="just"/>
            <a:r>
              <a:rPr lang="en-IN" sz="10400" dirty="0"/>
              <a:t>The value of the error for any sample is less than Δ/2. In other words, we have −Δ/2 ≤ error ≤ </a:t>
            </a:r>
            <a:r>
              <a:rPr lang="el-GR" sz="10400" dirty="0"/>
              <a:t>Δ/2.</a:t>
            </a:r>
          </a:p>
        </p:txBody>
      </p:sp>
    </p:spTree>
    <p:extLst>
      <p:ext uri="{BB962C8B-B14F-4D97-AF65-F5344CB8AC3E}">
        <p14:creationId xmlns:p14="http://schemas.microsoft.com/office/powerpoint/2010/main" val="1596885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4495800"/>
          </a:xfrm>
        </p:spPr>
        <p:txBody>
          <a:bodyPr>
            <a:normAutofit/>
          </a:bodyPr>
          <a:lstStyle/>
          <a:p>
            <a:pPr algn="just"/>
            <a:r>
              <a:rPr lang="en-IN" sz="2600" dirty="0"/>
              <a:t>The quantization error changes the signal-to-noise ratio of the signal, which in turn reduces the upper limit capacity according to Shannon.</a:t>
            </a:r>
          </a:p>
          <a:p>
            <a:pPr algn="just"/>
            <a:endParaRPr lang="en-IN" sz="2600" dirty="0"/>
          </a:p>
          <a:p>
            <a:pPr algn="just"/>
            <a:r>
              <a:rPr lang="en-IN" sz="2600" dirty="0"/>
              <a:t>It can be proven that the contribution of the quantization error to the </a:t>
            </a:r>
            <a:r>
              <a:rPr lang="en-IN" sz="2600" dirty="0" err="1"/>
              <a:t>SNRdB</a:t>
            </a:r>
            <a:r>
              <a:rPr lang="en-IN" sz="2600" dirty="0"/>
              <a:t> of the signal depends on the number of quantization levels L, or the bits per sample </a:t>
            </a:r>
            <a:r>
              <a:rPr lang="en-IN" sz="2600" dirty="0" err="1"/>
              <a:t>nb</a:t>
            </a:r>
            <a:r>
              <a:rPr lang="en-IN" sz="2600" dirty="0"/>
              <a:t>, as shown in the following formula:</a:t>
            </a:r>
          </a:p>
          <a:p>
            <a:pPr>
              <a:buNone/>
            </a:pPr>
            <a:endParaRPr lang="en-IN" sz="9600" dirty="0"/>
          </a:p>
          <a:p>
            <a:endParaRPr lang="en-IN" dirty="0"/>
          </a:p>
        </p:txBody>
      </p:sp>
      <p:pic>
        <p:nvPicPr>
          <p:cNvPr id="11267" name="Picture 3"/>
          <p:cNvPicPr>
            <a:picLocks noChangeAspect="1" noChangeArrowheads="1"/>
          </p:cNvPicPr>
          <p:nvPr/>
        </p:nvPicPr>
        <p:blipFill>
          <a:blip r:embed="rId2"/>
          <a:srcRect/>
          <a:stretch>
            <a:fillRect/>
          </a:stretch>
        </p:blipFill>
        <p:spPr bwMode="auto">
          <a:xfrm>
            <a:off x="2133600" y="4572000"/>
            <a:ext cx="5181600" cy="914400"/>
          </a:xfrm>
          <a:prstGeom prst="rect">
            <a:avLst/>
          </a:prstGeom>
          <a:noFill/>
          <a:ln w="9525">
            <a:noFill/>
            <a:miter lim="800000"/>
            <a:headEnd/>
            <a:tailEnd/>
          </a:ln>
          <a:effectLst/>
        </p:spPr>
      </p:pic>
    </p:spTree>
    <p:extLst>
      <p:ext uri="{BB962C8B-B14F-4D97-AF65-F5344CB8AC3E}">
        <p14:creationId xmlns:p14="http://schemas.microsoft.com/office/powerpoint/2010/main" val="18383035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r>
              <a:rPr lang="en-IN" b="1" dirty="0">
                <a:solidFill>
                  <a:schemeClr val="accent2">
                    <a:lumMod val="75000"/>
                  </a:schemeClr>
                </a:solidFill>
              </a:rPr>
              <a:t>Uniform Versus </a:t>
            </a:r>
            <a:r>
              <a:rPr lang="en-IN" b="1" dirty="0" err="1">
                <a:solidFill>
                  <a:schemeClr val="accent2">
                    <a:lumMod val="75000"/>
                  </a:schemeClr>
                </a:solidFill>
              </a:rPr>
              <a:t>Nonuniform</a:t>
            </a:r>
            <a:r>
              <a:rPr lang="en-IN" b="1" dirty="0">
                <a:solidFill>
                  <a:schemeClr val="accent2">
                    <a:lumMod val="75000"/>
                  </a:schemeClr>
                </a:solidFill>
              </a:rPr>
              <a:t> Quantization</a:t>
            </a:r>
          </a:p>
          <a:p>
            <a:pPr algn="just"/>
            <a:endParaRPr lang="en-IN" dirty="0"/>
          </a:p>
          <a:p>
            <a:pPr algn="just"/>
            <a:r>
              <a:rPr lang="en-IN" dirty="0"/>
              <a:t>For many applications, the distribution of the instantaneous amplitudes in the </a:t>
            </a:r>
            <a:r>
              <a:rPr lang="en-IN" dirty="0" err="1"/>
              <a:t>analog</a:t>
            </a:r>
            <a:r>
              <a:rPr lang="en-IN" dirty="0"/>
              <a:t> signal is not uniform.</a:t>
            </a:r>
          </a:p>
          <a:p>
            <a:pPr algn="just"/>
            <a:endParaRPr lang="en-IN" dirty="0"/>
          </a:p>
          <a:p>
            <a:pPr algn="just"/>
            <a:r>
              <a:rPr lang="en-IN" dirty="0"/>
              <a:t>Changes in amplitude often occur more frequently in the lower amplitudes than in the higher ones. </a:t>
            </a:r>
          </a:p>
          <a:p>
            <a:pPr algn="just"/>
            <a:endParaRPr lang="en-IN" dirty="0"/>
          </a:p>
          <a:p>
            <a:pPr algn="just"/>
            <a:r>
              <a:rPr lang="en-IN" dirty="0"/>
              <a:t>For these types of applications it is better to use </a:t>
            </a:r>
            <a:r>
              <a:rPr lang="en-IN" dirty="0" err="1"/>
              <a:t>nonuniform</a:t>
            </a:r>
            <a:r>
              <a:rPr lang="en-IN" dirty="0"/>
              <a:t> zones. </a:t>
            </a:r>
          </a:p>
          <a:p>
            <a:pPr algn="just"/>
            <a:endParaRPr lang="en-IN" dirty="0"/>
          </a:p>
          <a:p>
            <a:pPr algn="just"/>
            <a:r>
              <a:rPr lang="en-IN" dirty="0"/>
              <a:t>In other words, the height of Δ is not fixed; it is greater near the lower amplitudes and less near the higher amplitudes. </a:t>
            </a:r>
          </a:p>
        </p:txBody>
      </p:sp>
    </p:spTree>
    <p:extLst>
      <p:ext uri="{BB962C8B-B14F-4D97-AF65-F5344CB8AC3E}">
        <p14:creationId xmlns:p14="http://schemas.microsoft.com/office/powerpoint/2010/main" val="242136388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5562600"/>
          </a:xfrm>
        </p:spPr>
        <p:txBody>
          <a:bodyPr>
            <a:normAutofit fontScale="85000" lnSpcReduction="10000"/>
          </a:bodyPr>
          <a:lstStyle/>
          <a:p>
            <a:pPr algn="just"/>
            <a:r>
              <a:rPr lang="en-IN" dirty="0" err="1"/>
              <a:t>Nonuniform</a:t>
            </a:r>
            <a:r>
              <a:rPr lang="en-IN" dirty="0"/>
              <a:t> quantization can also be achieved by using a process called </a:t>
            </a:r>
            <a:r>
              <a:rPr lang="en-IN" dirty="0" err="1"/>
              <a:t>companding</a:t>
            </a:r>
            <a:r>
              <a:rPr lang="en-IN" dirty="0"/>
              <a:t> and expanding. </a:t>
            </a:r>
          </a:p>
          <a:p>
            <a:pPr algn="just"/>
            <a:endParaRPr lang="en-IN" dirty="0"/>
          </a:p>
          <a:p>
            <a:pPr algn="just"/>
            <a:r>
              <a:rPr lang="en-IN" dirty="0"/>
              <a:t>The signal is </a:t>
            </a:r>
            <a:r>
              <a:rPr lang="en-IN" dirty="0" err="1"/>
              <a:t>companded</a:t>
            </a:r>
            <a:r>
              <a:rPr lang="en-IN" dirty="0"/>
              <a:t> at the sender before conversion; it is expanded at the receiver after conversion.</a:t>
            </a:r>
          </a:p>
          <a:p>
            <a:pPr algn="just"/>
            <a:endParaRPr lang="en-IN" dirty="0"/>
          </a:p>
          <a:p>
            <a:pPr algn="just"/>
            <a:r>
              <a:rPr lang="en-IN" dirty="0" err="1"/>
              <a:t>Companding</a:t>
            </a:r>
            <a:r>
              <a:rPr lang="en-IN" dirty="0"/>
              <a:t> means reducing the instantaneous voltage amplitude for large values; expanding is the opposite process. </a:t>
            </a:r>
          </a:p>
          <a:p>
            <a:pPr algn="just">
              <a:buNone/>
            </a:pPr>
            <a:endParaRPr lang="en-IN" dirty="0"/>
          </a:p>
          <a:p>
            <a:pPr algn="just"/>
            <a:r>
              <a:rPr lang="en-IN" dirty="0" err="1"/>
              <a:t>Companding</a:t>
            </a:r>
            <a:r>
              <a:rPr lang="en-IN" dirty="0"/>
              <a:t> gives greater weight to strong  signals and less weight to weak ones. </a:t>
            </a:r>
          </a:p>
          <a:p>
            <a:endParaRPr lang="en-IN" dirty="0"/>
          </a:p>
        </p:txBody>
      </p:sp>
    </p:spTree>
    <p:extLst>
      <p:ext uri="{BB962C8B-B14F-4D97-AF65-F5344CB8AC3E}">
        <p14:creationId xmlns:p14="http://schemas.microsoft.com/office/powerpoint/2010/main" val="279441700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4724400"/>
          </a:xfrm>
        </p:spPr>
        <p:txBody>
          <a:bodyPr>
            <a:normAutofit fontScale="77500" lnSpcReduction="20000"/>
          </a:bodyPr>
          <a:lstStyle/>
          <a:p>
            <a:r>
              <a:rPr lang="en-IN" b="1" dirty="0">
                <a:solidFill>
                  <a:schemeClr val="accent2">
                    <a:lumMod val="75000"/>
                  </a:schemeClr>
                </a:solidFill>
              </a:rPr>
              <a:t>Encoding</a:t>
            </a:r>
          </a:p>
          <a:p>
            <a:pPr algn="just"/>
            <a:r>
              <a:rPr lang="en-IN" dirty="0"/>
              <a:t>After each sample is quantized and the number of bits per sample is decided, each sample can be changed to an </a:t>
            </a:r>
            <a:r>
              <a:rPr lang="en-IN" dirty="0" err="1"/>
              <a:t>nb</a:t>
            </a:r>
            <a:r>
              <a:rPr lang="en-IN" dirty="0"/>
              <a:t>-bit code word. </a:t>
            </a:r>
          </a:p>
          <a:p>
            <a:pPr algn="just"/>
            <a:endParaRPr lang="en-IN" dirty="0"/>
          </a:p>
          <a:p>
            <a:pPr algn="just"/>
            <a:r>
              <a:rPr lang="en-IN" dirty="0"/>
              <a:t>A quantization code of 2 is encoded as 010; 5 is encoded as 101; and so on. </a:t>
            </a:r>
          </a:p>
          <a:p>
            <a:pPr algn="just"/>
            <a:endParaRPr lang="en-IN" dirty="0"/>
          </a:p>
          <a:p>
            <a:pPr algn="just"/>
            <a:r>
              <a:rPr lang="en-IN" dirty="0"/>
              <a:t>Note that the number of bits for each sample is determined from the number of quantization levels </a:t>
            </a:r>
            <a:r>
              <a:rPr lang="en-IN" dirty="0" err="1"/>
              <a:t>i.e</a:t>
            </a:r>
            <a:r>
              <a:rPr lang="en-IN" dirty="0"/>
              <a:t> </a:t>
            </a:r>
            <a:r>
              <a:rPr lang="en-IN" dirty="0" err="1"/>
              <a:t>nb</a:t>
            </a:r>
            <a:r>
              <a:rPr lang="en-IN" dirty="0"/>
              <a:t> = log2 L. In our example L is 8 and </a:t>
            </a:r>
            <a:r>
              <a:rPr lang="en-IN" dirty="0" err="1"/>
              <a:t>nb</a:t>
            </a:r>
            <a:r>
              <a:rPr lang="en-IN" dirty="0"/>
              <a:t> is therefore 3. </a:t>
            </a:r>
          </a:p>
          <a:p>
            <a:pPr algn="just"/>
            <a:endParaRPr lang="en-IN" dirty="0"/>
          </a:p>
          <a:p>
            <a:pPr algn="just"/>
            <a:r>
              <a:rPr lang="en-IN" dirty="0"/>
              <a:t>The bit rate can be found from the formula</a:t>
            </a:r>
          </a:p>
        </p:txBody>
      </p:sp>
      <p:pic>
        <p:nvPicPr>
          <p:cNvPr id="12290" name="Picture 2"/>
          <p:cNvPicPr>
            <a:picLocks noChangeAspect="1" noChangeArrowheads="1"/>
          </p:cNvPicPr>
          <p:nvPr/>
        </p:nvPicPr>
        <p:blipFill>
          <a:blip r:embed="rId2"/>
          <a:srcRect/>
          <a:stretch>
            <a:fillRect/>
          </a:stretch>
        </p:blipFill>
        <p:spPr bwMode="auto">
          <a:xfrm>
            <a:off x="914400" y="6019800"/>
            <a:ext cx="7561729" cy="533400"/>
          </a:xfrm>
          <a:prstGeom prst="rect">
            <a:avLst/>
          </a:prstGeom>
          <a:noFill/>
          <a:ln w="9525">
            <a:noFill/>
            <a:miter lim="800000"/>
            <a:headEnd/>
            <a:tailEnd/>
          </a:ln>
          <a:effectLst/>
        </p:spPr>
      </p:pic>
    </p:spTree>
    <p:extLst>
      <p:ext uri="{BB962C8B-B14F-4D97-AF65-F5344CB8AC3E}">
        <p14:creationId xmlns:p14="http://schemas.microsoft.com/office/powerpoint/2010/main" val="408123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pic>
        <p:nvPicPr>
          <p:cNvPr id="2050" name="Picture 2"/>
          <p:cNvPicPr>
            <a:picLocks noGrp="1" noChangeAspect="1" noChangeArrowheads="1"/>
          </p:cNvPicPr>
          <p:nvPr>
            <p:ph idx="1"/>
          </p:nvPr>
        </p:nvPicPr>
        <p:blipFill>
          <a:blip r:embed="rId2"/>
          <a:srcRect/>
          <a:stretch>
            <a:fillRect/>
          </a:stretch>
        </p:blipFill>
        <p:spPr bwMode="auto">
          <a:xfrm>
            <a:off x="1295400" y="1143000"/>
            <a:ext cx="6705600" cy="5397190"/>
          </a:xfrm>
          <a:prstGeom prst="rect">
            <a:avLst/>
          </a:prstGeom>
          <a:noFill/>
          <a:ln w="9525">
            <a:noFill/>
            <a:miter lim="800000"/>
            <a:headEnd/>
            <a:tailEnd/>
          </a:ln>
          <a:effec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5257800"/>
          </a:xfrm>
        </p:spPr>
        <p:txBody>
          <a:bodyPr>
            <a:normAutofit/>
          </a:bodyPr>
          <a:lstStyle/>
          <a:p>
            <a:pPr lvl="1" algn="just"/>
            <a:r>
              <a:rPr lang="en-IN" dirty="0"/>
              <a:t>2. We divide the range into L zones, each of height Δ (delta).</a:t>
            </a:r>
          </a:p>
          <a:p>
            <a:pPr lvl="1" algn="just"/>
            <a:endParaRPr lang="en-US" dirty="0"/>
          </a:p>
          <a:p>
            <a:pPr lvl="1" algn="just"/>
            <a:endParaRPr lang="en-US" dirty="0"/>
          </a:p>
          <a:p>
            <a:pPr lvl="1" algn="just"/>
            <a:endParaRPr lang="en-IN" dirty="0"/>
          </a:p>
          <a:p>
            <a:pPr lvl="1" algn="just"/>
            <a:r>
              <a:rPr lang="en-IN" dirty="0"/>
              <a:t>3. We assign quantized values of 0 to L−1 to the midpoint of each zone.</a:t>
            </a:r>
          </a:p>
          <a:p>
            <a:pPr lvl="1" algn="just"/>
            <a:endParaRPr lang="en-IN" dirty="0"/>
          </a:p>
          <a:p>
            <a:pPr lvl="1" algn="just"/>
            <a:r>
              <a:rPr lang="en-IN" dirty="0"/>
              <a:t>4. We approximate the value of the sample amplitude to the quantized values.</a:t>
            </a:r>
          </a:p>
          <a:p>
            <a:endParaRPr lang="en-IN" i="1" dirty="0"/>
          </a:p>
          <a:p>
            <a:endParaRPr lang="en-IN" dirty="0"/>
          </a:p>
        </p:txBody>
      </p:sp>
      <p:pic>
        <p:nvPicPr>
          <p:cNvPr id="9222" name="Picture 6"/>
          <p:cNvPicPr>
            <a:picLocks noChangeAspect="1" noChangeArrowheads="1"/>
          </p:cNvPicPr>
          <p:nvPr/>
        </p:nvPicPr>
        <p:blipFill>
          <a:blip r:embed="rId2"/>
          <a:srcRect/>
          <a:stretch>
            <a:fillRect/>
          </a:stretch>
        </p:blipFill>
        <p:spPr bwMode="auto">
          <a:xfrm>
            <a:off x="2743200" y="2133600"/>
            <a:ext cx="2696766" cy="11430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66675" y="871538"/>
            <a:ext cx="9010650" cy="5114925"/>
          </a:xfrm>
          <a:prstGeom prst="rect">
            <a:avLst/>
          </a:prstGeom>
          <a:noFill/>
          <a:ln w="9525">
            <a:noFill/>
            <a:miter lim="800000"/>
            <a:headEnd/>
            <a:tailEnd/>
          </a:ln>
          <a:effectLst/>
        </p:spPr>
      </p:pic>
    </p:spTree>
    <p:extLst>
      <p:ext uri="{BB962C8B-B14F-4D97-AF65-F5344CB8AC3E}">
        <p14:creationId xmlns:p14="http://schemas.microsoft.com/office/powerpoint/2010/main" val="2000147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411162"/>
          </a:xfrm>
        </p:spPr>
        <p:txBody>
          <a:bodyPr>
            <a:normAutofit fontScale="90000"/>
          </a:bodyPr>
          <a:lstStyle/>
          <a:p>
            <a:r>
              <a:rPr lang="fr-FR" b="1" dirty="0"/>
              <a:t>4.2.1 Pulse Code Modulation </a:t>
            </a:r>
            <a:r>
              <a:rPr lang="fr-FR" b="1" dirty="0" err="1"/>
              <a:t>Contd</a:t>
            </a:r>
            <a:r>
              <a:rPr lang="fr-FR" b="1" dirty="0"/>
              <a:t>.</a:t>
            </a:r>
            <a:endParaRPr lang="en-IN" dirty="0"/>
          </a:p>
        </p:txBody>
      </p:sp>
      <p:pic>
        <p:nvPicPr>
          <p:cNvPr id="10242" name="Picture 2"/>
          <p:cNvPicPr>
            <a:picLocks noGrp="1" noChangeAspect="1" noChangeArrowheads="1"/>
          </p:cNvPicPr>
          <p:nvPr>
            <p:ph idx="1"/>
          </p:nvPr>
        </p:nvPicPr>
        <p:blipFill>
          <a:blip r:embed="rId2"/>
          <a:srcRect/>
          <a:stretch>
            <a:fillRect/>
          </a:stretch>
        </p:blipFill>
        <p:spPr bwMode="auto">
          <a:xfrm>
            <a:off x="381000" y="685799"/>
            <a:ext cx="8153400" cy="6086895"/>
          </a:xfrm>
          <a:prstGeom prst="rect">
            <a:avLst/>
          </a:prstGeom>
          <a:noFill/>
          <a:ln w="9525">
            <a:noFill/>
            <a:miter lim="800000"/>
            <a:headEnd/>
            <a:tailEnd/>
          </a:ln>
          <a:effectLst/>
        </p:spPr>
      </p:pic>
    </p:spTree>
    <p:extLst>
      <p:ext uri="{BB962C8B-B14F-4D97-AF65-F5344CB8AC3E}">
        <p14:creationId xmlns:p14="http://schemas.microsoft.com/office/powerpoint/2010/main" val="29398205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sp>
        <p:nvSpPr>
          <p:cNvPr id="3" name="Content Placeholder 2"/>
          <p:cNvSpPr>
            <a:spLocks noGrp="1"/>
          </p:cNvSpPr>
          <p:nvPr>
            <p:ph idx="1"/>
          </p:nvPr>
        </p:nvSpPr>
        <p:spPr>
          <a:xfrm>
            <a:off x="457200" y="1066800"/>
            <a:ext cx="8229600" cy="5562600"/>
          </a:xfrm>
        </p:spPr>
        <p:txBody>
          <a:bodyPr>
            <a:normAutofit fontScale="70000" lnSpcReduction="20000"/>
          </a:bodyPr>
          <a:lstStyle/>
          <a:p>
            <a:r>
              <a:rPr lang="en-IN" b="1" dirty="0">
                <a:solidFill>
                  <a:schemeClr val="accent2">
                    <a:lumMod val="75000"/>
                  </a:schemeClr>
                </a:solidFill>
              </a:rPr>
              <a:t>Original Signal Recovery</a:t>
            </a:r>
          </a:p>
          <a:p>
            <a:pPr algn="just"/>
            <a:r>
              <a:rPr lang="en-IN" sz="3400" dirty="0"/>
              <a:t>The recovery of the original signal requires the PCM decoder. </a:t>
            </a:r>
          </a:p>
          <a:p>
            <a:pPr algn="just"/>
            <a:endParaRPr lang="en-IN" sz="3400" dirty="0"/>
          </a:p>
          <a:p>
            <a:pPr algn="just"/>
            <a:r>
              <a:rPr lang="en-IN" sz="3400" dirty="0"/>
              <a:t>The decoder first uses circuitry to convert the code words into a pulse that holds the amplitude until the next pulse.</a:t>
            </a:r>
          </a:p>
          <a:p>
            <a:pPr algn="just"/>
            <a:endParaRPr lang="en-IN" sz="3400" dirty="0"/>
          </a:p>
          <a:p>
            <a:pPr algn="just"/>
            <a:r>
              <a:rPr lang="en-IN" sz="3400" dirty="0"/>
              <a:t>After the staircase signal is completed, it is passed through a low-pass filter to smooth the staircase signal into an </a:t>
            </a:r>
            <a:r>
              <a:rPr lang="en-IN" sz="3400" dirty="0" err="1"/>
              <a:t>analog</a:t>
            </a:r>
            <a:r>
              <a:rPr lang="en-IN" sz="3400" dirty="0"/>
              <a:t> signal. </a:t>
            </a:r>
          </a:p>
          <a:p>
            <a:pPr algn="just"/>
            <a:endParaRPr lang="en-IN" sz="3400" dirty="0"/>
          </a:p>
          <a:p>
            <a:pPr algn="just"/>
            <a:r>
              <a:rPr lang="en-IN" sz="3400" dirty="0"/>
              <a:t>The filter has the same </a:t>
            </a:r>
            <a:r>
              <a:rPr lang="en-IN" sz="3400" dirty="0" err="1"/>
              <a:t>cutoff</a:t>
            </a:r>
            <a:r>
              <a:rPr lang="en-IN" sz="3400" dirty="0"/>
              <a:t> frequency as the original signal at the sender. </a:t>
            </a:r>
          </a:p>
          <a:p>
            <a:pPr algn="just"/>
            <a:endParaRPr lang="en-IN" sz="3400" dirty="0"/>
          </a:p>
          <a:p>
            <a:pPr algn="just"/>
            <a:r>
              <a:rPr lang="en-IN" sz="3400" dirty="0"/>
              <a:t>If the signal has been sampled at the </a:t>
            </a:r>
            <a:r>
              <a:rPr lang="en-IN" sz="3400" dirty="0" err="1"/>
              <a:t>Nyquist</a:t>
            </a:r>
            <a:r>
              <a:rPr lang="en-IN" sz="3400" dirty="0"/>
              <a:t> sampling rate and if there are enough quantization levels, the original signal will be recreated</a:t>
            </a:r>
            <a:r>
              <a:rPr lang="en-IN" dirty="0"/>
              <a:t>. </a:t>
            </a:r>
          </a:p>
        </p:txBody>
      </p:sp>
    </p:spTree>
    <p:extLst>
      <p:ext uri="{BB962C8B-B14F-4D97-AF65-F5344CB8AC3E}">
        <p14:creationId xmlns:p14="http://schemas.microsoft.com/office/powerpoint/2010/main" val="3767454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fr-FR" b="1" dirty="0"/>
              <a:t>4.2.1 Pulse Code Modulation </a:t>
            </a:r>
            <a:r>
              <a:rPr lang="fr-FR" b="1" dirty="0" err="1"/>
              <a:t>Contd</a:t>
            </a:r>
            <a:r>
              <a:rPr lang="fr-FR" b="1" dirty="0"/>
              <a:t>.</a:t>
            </a:r>
            <a:endParaRPr lang="en-IN" dirty="0"/>
          </a:p>
        </p:txBody>
      </p:sp>
      <p:pic>
        <p:nvPicPr>
          <p:cNvPr id="13314" name="Picture 2"/>
          <p:cNvPicPr>
            <a:picLocks noGrp="1" noChangeAspect="1" noChangeArrowheads="1"/>
          </p:cNvPicPr>
          <p:nvPr>
            <p:ph idx="1"/>
          </p:nvPr>
        </p:nvPicPr>
        <p:blipFill>
          <a:blip r:embed="rId2"/>
          <a:srcRect/>
          <a:stretch>
            <a:fillRect/>
          </a:stretch>
        </p:blipFill>
        <p:spPr bwMode="auto">
          <a:xfrm>
            <a:off x="533400" y="1600200"/>
            <a:ext cx="7709722" cy="3986212"/>
          </a:xfrm>
          <a:prstGeom prst="rect">
            <a:avLst/>
          </a:prstGeom>
          <a:noFill/>
          <a:ln w="9525">
            <a:noFill/>
            <a:miter lim="800000"/>
            <a:headEnd/>
            <a:tailEnd/>
          </a:ln>
          <a:effectLst/>
        </p:spPr>
      </p:pic>
    </p:spTree>
    <p:extLst>
      <p:ext uri="{BB962C8B-B14F-4D97-AF65-F5344CB8AC3E}">
        <p14:creationId xmlns:p14="http://schemas.microsoft.com/office/powerpoint/2010/main" val="25535158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END OF CHAPTER 4</a:t>
            </a:r>
            <a:endParaRPr lang="en-IN" dirty="0"/>
          </a:p>
        </p:txBody>
      </p:sp>
    </p:spTree>
    <p:extLst>
      <p:ext uri="{BB962C8B-B14F-4D97-AF65-F5344CB8AC3E}">
        <p14:creationId xmlns:p14="http://schemas.microsoft.com/office/powerpoint/2010/main" val="133518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IN" b="1" i="1" dirty="0"/>
              <a:t>Data Rate Versus Signal Rate</a:t>
            </a:r>
          </a:p>
          <a:p>
            <a:endParaRPr lang="en-IN" dirty="0"/>
          </a:p>
          <a:p>
            <a:pPr lvl="1"/>
            <a:r>
              <a:rPr lang="en-IN" dirty="0"/>
              <a:t>The data rate defines the number of data elements (bits) sent in 1s. </a:t>
            </a:r>
          </a:p>
          <a:p>
            <a:pPr lvl="1"/>
            <a:r>
              <a:rPr lang="en-IN" dirty="0"/>
              <a:t>The unit is bits per second (bps). </a:t>
            </a:r>
          </a:p>
          <a:p>
            <a:pPr lvl="1"/>
            <a:endParaRPr lang="en-IN" dirty="0"/>
          </a:p>
          <a:p>
            <a:pPr lvl="1"/>
            <a:r>
              <a:rPr lang="en-IN" dirty="0"/>
              <a:t>The signal rate is the number of signal elements sent in 1s. </a:t>
            </a:r>
          </a:p>
          <a:p>
            <a:pPr lvl="1"/>
            <a:r>
              <a:rPr lang="en-IN" dirty="0"/>
              <a:t>The unit is the baud. </a:t>
            </a:r>
          </a:p>
          <a:p>
            <a:pPr lvl="1"/>
            <a:endParaRPr lang="en-IN" dirty="0"/>
          </a:p>
          <a:p>
            <a:pPr lvl="1"/>
            <a:r>
              <a:rPr lang="en-IN" dirty="0"/>
              <a:t>The data rate is sometimes called the bit rate; the signal rate is sometimes called the pulse rate, the modulation rate, or the baud rate.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IN" b="1" dirty="0"/>
              <a:t>4.1.1 Line Coding Contd.</a:t>
            </a:r>
            <a:endParaRPr lang="en-IN" dirty="0"/>
          </a:p>
        </p:txBody>
      </p:sp>
      <p:sp>
        <p:nvSpPr>
          <p:cNvPr id="3" name="Content Placeholder 2"/>
          <p:cNvSpPr>
            <a:spLocks noGrp="1"/>
          </p:cNvSpPr>
          <p:nvPr>
            <p:ph idx="1"/>
          </p:nvPr>
        </p:nvSpPr>
        <p:spPr>
          <a:xfrm>
            <a:off x="457200" y="1219200"/>
            <a:ext cx="8229600" cy="4906963"/>
          </a:xfrm>
        </p:spPr>
        <p:txBody>
          <a:bodyPr>
            <a:normAutofit fontScale="62500" lnSpcReduction="20000"/>
          </a:bodyPr>
          <a:lstStyle/>
          <a:p>
            <a:r>
              <a:rPr lang="en-IN" dirty="0"/>
              <a:t>One goal in data communications is to increase the data rate while decreasing the signal rate. </a:t>
            </a:r>
          </a:p>
          <a:p>
            <a:endParaRPr lang="en-IN" dirty="0"/>
          </a:p>
          <a:p>
            <a:r>
              <a:rPr lang="en-IN" dirty="0"/>
              <a:t>Increasing the data rate increases the speed of transmission; decreasing the signal rate decreases the bandwidth requirement.</a:t>
            </a:r>
          </a:p>
          <a:p>
            <a:endParaRPr lang="en-IN" dirty="0"/>
          </a:p>
          <a:p>
            <a:r>
              <a:rPr lang="en-IN" dirty="0"/>
              <a:t>We now need to consider the relationship between data rate (N) and signal rate (S)</a:t>
            </a:r>
          </a:p>
          <a:p>
            <a:pPr>
              <a:buNone/>
            </a:pPr>
            <a:r>
              <a:rPr lang="en-IN" b="1" dirty="0"/>
              <a:t>                                              S = N/r</a:t>
            </a:r>
          </a:p>
          <a:p>
            <a:pPr>
              <a:buNone/>
            </a:pPr>
            <a:r>
              <a:rPr lang="en-IN" dirty="0"/>
              <a:t>         in which r has been previously defined. </a:t>
            </a:r>
          </a:p>
          <a:p>
            <a:endParaRPr lang="en-IN" dirty="0"/>
          </a:p>
          <a:p>
            <a:r>
              <a:rPr lang="en-IN" dirty="0"/>
              <a:t>This relationship, of course, depends on the value of r. </a:t>
            </a:r>
          </a:p>
          <a:p>
            <a:endParaRPr lang="en-IN" dirty="0"/>
          </a:p>
          <a:p>
            <a:r>
              <a:rPr lang="en-IN" dirty="0"/>
              <a:t>It also depends on the data pattern. If we have a data pattern of all 1s or all 0s, the signal rate may be different from a data pattern of alternating 0s and 1s. 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2511</TotalTime>
  <Words>4762</Words>
  <Application>Microsoft Office PowerPoint</Application>
  <PresentationFormat>On-screen Show (4:3)</PresentationFormat>
  <Paragraphs>492</Paragraphs>
  <Slides>74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74</vt:i4>
      </vt:variant>
    </vt:vector>
  </HeadingPairs>
  <TitlesOfParts>
    <vt:vector size="78" baseType="lpstr">
      <vt:lpstr>Arial</vt:lpstr>
      <vt:lpstr>Calibri</vt:lpstr>
      <vt:lpstr>Verdana</vt:lpstr>
      <vt:lpstr>Office Theme</vt:lpstr>
      <vt:lpstr>Chapter 4 Digital Transmission</vt:lpstr>
      <vt:lpstr>4.1 DIGITAL-TO-DIGITAL CONVERSION</vt:lpstr>
      <vt:lpstr>4.1.1 Line Coding</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4.1.1 Line Coding Contd.</vt:lpstr>
      <vt:lpstr>PowerPoint Presentation</vt:lpstr>
      <vt:lpstr>PowerPoint Presentation</vt:lpstr>
      <vt:lpstr>4.1.1 Line Coding Contd.</vt:lpstr>
      <vt:lpstr>4.1.2 Line Coding Schemes</vt:lpstr>
      <vt:lpstr>4.1.2 Line Coding Schemes Contd.</vt:lpstr>
      <vt:lpstr>4.1.2 Line Coding Schemes Contd.</vt:lpstr>
      <vt:lpstr>4.1.2 Line Coding Schemes Contd.</vt:lpstr>
      <vt:lpstr>4.1.2 Line Coding Schemes Contd.</vt:lpstr>
      <vt:lpstr>PowerPoint Presentation</vt:lpstr>
      <vt:lpstr>NRZ- L</vt:lpstr>
      <vt:lpstr>NRZ - I</vt:lpstr>
      <vt:lpstr>4.1.2 Line Coding Schemes Contd.</vt:lpstr>
      <vt:lpstr>4.1.2 Line Coding Schemes Contd.</vt:lpstr>
      <vt:lpstr>4.1.2 Line Coding Schemes Contd.</vt:lpstr>
      <vt:lpstr>4.1.2 Line Coding Schemes Contd.</vt:lpstr>
      <vt:lpstr>4.1.2 Line Coding Schemes Contd.</vt:lpstr>
      <vt:lpstr>4.1.2 Line Coding Schemes Contd.</vt:lpstr>
      <vt:lpstr>4.1.2 Line Coding Schemes Contd.</vt:lpstr>
      <vt:lpstr>4.1.2 Line Coding Schemes Contd.</vt:lpstr>
      <vt:lpstr>PowerPoint Presentation</vt:lpstr>
      <vt:lpstr>PowerPoint Presentation</vt:lpstr>
      <vt:lpstr>Differential Manchester Scheme </vt:lpstr>
      <vt:lpstr>4.1.2 Line Coding Schemes Contd.</vt:lpstr>
      <vt:lpstr>4.1.3 Block Coding</vt:lpstr>
      <vt:lpstr>4.1.3 Block Coding Contd.</vt:lpstr>
      <vt:lpstr>4.1.3 Block Coding Contd.</vt:lpstr>
      <vt:lpstr>4.1.3 Block Coding Contd.</vt:lpstr>
      <vt:lpstr>4.1.3 Block Coding Contd.</vt:lpstr>
      <vt:lpstr>4.1.3 Block Coding Contd.</vt:lpstr>
      <vt:lpstr>4.1.3 Block Coding Contd.</vt:lpstr>
      <vt:lpstr>4.1.3 Block Coding Contd.</vt:lpstr>
      <vt:lpstr>4.1.3 Block Coding Contd.</vt:lpstr>
      <vt:lpstr>4.1.3 Block Coding Contd.</vt:lpstr>
      <vt:lpstr>4.1.3 Block Coding Contd.</vt:lpstr>
      <vt:lpstr>4.1.3 Block Coding Contd.</vt:lpstr>
      <vt:lpstr>PowerPoint Presentation</vt:lpstr>
      <vt:lpstr>PowerPoint Presentation</vt:lpstr>
      <vt:lpstr>PowerPoint Presentation</vt:lpstr>
      <vt:lpstr>PowerPoint Presentation</vt:lpstr>
      <vt:lpstr>4.2 ANALOG-TO-DIGITAL CONVERSION</vt:lpstr>
      <vt:lpstr>4.2.1 Pulse Code Modulation (PCM)</vt:lpstr>
      <vt:lpstr>4.2.1 Pulse Code Modulation Contd.</vt:lpstr>
      <vt:lpstr>4.2.1 Pulse Code Modulation Contd.</vt:lpstr>
      <vt:lpstr>4.2.1 Pulse Code Modulation Contd.</vt:lpstr>
      <vt:lpstr>4.2.1 Pulse Code Modulation Contd.</vt:lpstr>
      <vt:lpstr>4.2.1 Pulse Code Modulation Contd.</vt:lpstr>
      <vt:lpstr>4.2.1 Pulse Code Modulation Contd.</vt:lpstr>
      <vt:lpstr>4.2.1 Pulse Code Modulation Contd.</vt:lpstr>
      <vt:lpstr>4.2.1 Pulse Code Modulation Contd.</vt:lpstr>
      <vt:lpstr>4.2.1 Pulse Code Modulation Contd.</vt:lpstr>
      <vt:lpstr>4.2.1 Pulse Code Modulation Contd.</vt:lpstr>
      <vt:lpstr>4.2.1 Pulse Code Modulation Contd.</vt:lpstr>
      <vt:lpstr>4.2.1 Pulse Code Modulation Contd.</vt:lpstr>
      <vt:lpstr>END OF CHAPTER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Transmission</dc:title>
  <dc:creator>Hp</dc:creator>
  <cp:lastModifiedBy>Sanjeetha R</cp:lastModifiedBy>
  <cp:revision>105</cp:revision>
  <cp:lastPrinted>2019-02-26T05:36:04Z</cp:lastPrinted>
  <dcterms:created xsi:type="dcterms:W3CDTF">2006-08-16T00:00:00Z</dcterms:created>
  <dcterms:modified xsi:type="dcterms:W3CDTF">2021-03-22T16:17:42Z</dcterms:modified>
</cp:coreProperties>
</file>