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3" r:id="rId6"/>
    <p:sldId id="259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103C29F-D897-4532-A731-FA625B118F4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1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52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2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14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52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63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103C29F-D897-4532-A731-FA625B118F4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26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103C29F-D897-4532-A731-FA625B118F4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8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6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8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9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7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4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0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8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9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103C29F-D897-4532-A731-FA625B118F45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3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175087"/>
          </a:xfrm>
        </p:spPr>
        <p:txBody>
          <a:bodyPr/>
          <a:lstStyle/>
          <a:p>
            <a:r>
              <a:rPr lang="en-US" dirty="0" smtClean="0"/>
              <a:t>Compiler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274820"/>
            <a:ext cx="8825658" cy="1005840"/>
          </a:xfrm>
        </p:spPr>
        <p:txBody>
          <a:bodyPr>
            <a:normAutofit/>
          </a:bodyPr>
          <a:lstStyle/>
          <a:p>
            <a:r>
              <a:rPr lang="en-US" sz="2000" dirty="0"/>
              <a:t>Chapter </a:t>
            </a:r>
            <a:r>
              <a:rPr lang="en-US" sz="2000" dirty="0" smtClean="0"/>
              <a:t>5</a:t>
            </a:r>
          </a:p>
          <a:p>
            <a:r>
              <a:rPr lang="en-US" sz="2000" dirty="0" smtClean="0"/>
              <a:t>SYNTAX Directed translation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791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Inherited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2356834"/>
            <a:ext cx="11372045" cy="418563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Inherited Attributes: They are computed from the values of the attributes of the siblings and the parent nodes.</a:t>
            </a:r>
          </a:p>
          <a:p>
            <a:pPr lvl="1" algn="just"/>
            <a:r>
              <a:rPr lang="en-US" dirty="0" smtClean="0"/>
              <a:t>An inherited attribute at node N, is defined in terms of attribute values at N’s parent, N’s siblings and from N itself.</a:t>
            </a:r>
          </a:p>
          <a:p>
            <a:pPr algn="just"/>
            <a:r>
              <a:rPr lang="en-US" dirty="0" smtClean="0"/>
              <a:t>For Top Down Parsing,</a:t>
            </a:r>
          </a:p>
          <a:p>
            <a:pPr marL="0" indent="0" algn="just">
              <a:buNone/>
            </a:pPr>
            <a:r>
              <a:rPr lang="en-US" b="1" dirty="0" smtClean="0"/>
              <a:t>             </a:t>
            </a:r>
            <a:r>
              <a:rPr lang="en-US" sz="2000" b="1" dirty="0" smtClean="0"/>
              <a:t>T</a:t>
            </a:r>
            <a:r>
              <a:rPr lang="en-US" sz="2000" b="1" dirty="0" smtClean="0">
                <a:sym typeface="Wingdings" panose="05000000000000000000" pitchFamily="2" charset="2"/>
              </a:rPr>
              <a:t> F T’</a:t>
            </a:r>
          </a:p>
          <a:p>
            <a:pPr marL="0" indent="0" algn="just">
              <a:buNone/>
            </a:pPr>
            <a:r>
              <a:rPr lang="en-US" sz="2000" b="1" dirty="0" smtClean="0">
                <a:sym typeface="Wingdings" panose="05000000000000000000" pitchFamily="2" charset="2"/>
              </a:rPr>
              <a:t>             T’* F T’</a:t>
            </a:r>
          </a:p>
          <a:p>
            <a:pPr marL="0" indent="0" algn="just">
              <a:buNone/>
            </a:pPr>
            <a:r>
              <a:rPr lang="en-US" sz="2000" b="1" dirty="0" smtClean="0">
                <a:sym typeface="Wingdings" panose="05000000000000000000" pitchFamily="2" charset="2"/>
              </a:rPr>
              <a:t>             T’</a:t>
            </a:r>
            <a:r>
              <a:rPr lang="el-GR" sz="2000" b="1" dirty="0" smtClean="0">
                <a:sym typeface="Wingdings" panose="05000000000000000000" pitchFamily="2" charset="2"/>
              </a:rPr>
              <a:t>ε</a:t>
            </a:r>
            <a:endParaRPr lang="en-US" sz="2000" b="1" dirty="0" smtClean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n-US" sz="2000" b="1" dirty="0" smtClean="0">
                <a:sym typeface="Wingdings" panose="05000000000000000000" pitchFamily="2" charset="2"/>
              </a:rPr>
              <a:t>             F digit</a:t>
            </a:r>
          </a:p>
          <a:p>
            <a:pPr marL="0" indent="0" algn="just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algn="just"/>
            <a:r>
              <a:rPr lang="en-US" b="1" dirty="0" smtClean="0">
                <a:sym typeface="Wingdings" panose="05000000000000000000" pitchFamily="2" charset="2"/>
              </a:rPr>
              <a:t>Draw Annotated Parse Tree for 3*5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03991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Parse Tree for 3*5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886" y="2272918"/>
            <a:ext cx="6656858" cy="458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5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L-Attributed Definition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2368" y="2513436"/>
            <a:ext cx="6201322" cy="376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20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L-Attributed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76" y="2253803"/>
            <a:ext cx="11436439" cy="4604197"/>
          </a:xfrm>
        </p:spPr>
        <p:txBody>
          <a:bodyPr/>
          <a:lstStyle/>
          <a:p>
            <a:r>
              <a:rPr lang="en-US" dirty="0" smtClean="0"/>
              <a:t>A SDD is L-attributed if the edges in the dependency graph goes from Left to Right but not from Right to Left.</a:t>
            </a:r>
          </a:p>
          <a:p>
            <a:r>
              <a:rPr lang="en-US" dirty="0" smtClean="0"/>
              <a:t>More precisely, each attribute must be either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291" y="3253927"/>
            <a:ext cx="8203075" cy="344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4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764" y="2434107"/>
            <a:ext cx="9104850" cy="358569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</a:t>
            </a:r>
            <a:r>
              <a:rPr lang="en-US" b="1" dirty="0" smtClean="0">
                <a:sym typeface="Wingdings" panose="05000000000000000000" pitchFamily="2" charset="2"/>
              </a:rPr>
              <a:t> B D’</a:t>
            </a:r>
          </a:p>
          <a:p>
            <a:pPr marL="0" indent="0">
              <a:buNone/>
            </a:pPr>
            <a:r>
              <a:rPr lang="en-US" b="1" dirty="0" smtClean="0">
                <a:sym typeface="Wingdings" panose="05000000000000000000" pitchFamily="2" charset="2"/>
              </a:rPr>
              <a:t>D’B D’</a:t>
            </a:r>
          </a:p>
          <a:p>
            <a:pPr marL="0" indent="0">
              <a:buNone/>
            </a:pPr>
            <a:r>
              <a:rPr lang="en-US" b="1" dirty="0" smtClean="0">
                <a:sym typeface="Wingdings" panose="05000000000000000000" pitchFamily="2" charset="2"/>
              </a:rPr>
              <a:t>D’</a:t>
            </a:r>
            <a:r>
              <a:rPr lang="el-GR" b="1" dirty="0" smtClean="0">
                <a:sym typeface="Wingdings" panose="05000000000000000000" pitchFamily="2" charset="2"/>
              </a:rPr>
              <a:t>ε</a:t>
            </a:r>
            <a:endParaRPr lang="en-US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 smtClean="0">
                <a:sym typeface="Wingdings" panose="05000000000000000000" pitchFamily="2" charset="2"/>
              </a:rPr>
              <a:t>B0</a:t>
            </a:r>
          </a:p>
          <a:p>
            <a:pPr marL="0" indent="0">
              <a:buNone/>
            </a:pPr>
            <a:r>
              <a:rPr lang="en-US" b="1" dirty="0" smtClean="0">
                <a:sym typeface="Wingdings" panose="05000000000000000000" pitchFamily="2" charset="2"/>
              </a:rPr>
              <a:t>B1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 smtClean="0">
                <a:sym typeface="Wingdings" panose="05000000000000000000" pitchFamily="2" charset="2"/>
              </a:rPr>
              <a:t>Generate L-attributed Definition for the Grammar</a:t>
            </a:r>
          </a:p>
        </p:txBody>
      </p:sp>
    </p:spTree>
    <p:extLst>
      <p:ext uri="{BB962C8B-B14F-4D97-AF65-F5344CB8AC3E}">
        <p14:creationId xmlns:p14="http://schemas.microsoft.com/office/powerpoint/2010/main" val="2838352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L-Attributed Definition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409744"/>
              </p:ext>
            </p:extLst>
          </p:nvPr>
        </p:nvGraphicFramePr>
        <p:xfrm>
          <a:off x="1155698" y="2603500"/>
          <a:ext cx="10293620" cy="3655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810"/>
                <a:gridCol w="5146810"/>
              </a:tblGrid>
              <a:tr h="490554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Semantic</a:t>
                      </a:r>
                      <a:r>
                        <a:rPr lang="en-US" baseline="0" dirty="0" smtClean="0"/>
                        <a:t> Rules</a:t>
                      </a:r>
                      <a:endParaRPr lang="en-US" dirty="0"/>
                    </a:p>
                  </a:txBody>
                  <a:tcPr/>
                </a:tc>
              </a:tr>
              <a:tr h="8467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D</a:t>
                      </a:r>
                      <a:r>
                        <a:rPr lang="en-US" b="1" dirty="0" smtClean="0">
                          <a:sym typeface="Wingdings" panose="05000000000000000000" pitchFamily="2" charset="2"/>
                        </a:rPr>
                        <a:t> B D’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D.val</a:t>
                      </a:r>
                      <a:r>
                        <a:rPr lang="en-US" dirty="0" smtClean="0"/>
                        <a:t>=D’.</a:t>
                      </a:r>
                      <a:r>
                        <a:rPr lang="en-US" dirty="0" err="1" smtClean="0"/>
                        <a:t>syn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D’.</a:t>
                      </a:r>
                      <a:r>
                        <a:rPr lang="en-US" dirty="0" err="1" smtClean="0"/>
                        <a:t>inh</a:t>
                      </a:r>
                      <a:r>
                        <a:rPr lang="en-US" dirty="0" smtClean="0"/>
                        <a:t>=</a:t>
                      </a:r>
                      <a:r>
                        <a:rPr lang="en-US" dirty="0" err="1" smtClean="0"/>
                        <a:t>B.val</a:t>
                      </a:r>
                      <a:endParaRPr lang="en-US" dirty="0"/>
                    </a:p>
                  </a:txBody>
                  <a:tcPr/>
                </a:tc>
              </a:tr>
              <a:tr h="8467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ym typeface="Wingdings" panose="05000000000000000000" pitchFamily="2" charset="2"/>
                        </a:rPr>
                        <a:t>D’B D’</a:t>
                      </a:r>
                      <a:r>
                        <a:rPr lang="en-US" sz="1100" b="1" dirty="0" smtClean="0">
                          <a:sym typeface="Wingdings" panose="05000000000000000000" pitchFamily="2" charset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D’</a:t>
                      </a:r>
                      <a:r>
                        <a:rPr lang="en-US" sz="1200" dirty="0" smtClean="0"/>
                        <a:t>1</a:t>
                      </a:r>
                      <a:r>
                        <a:rPr lang="en-US" dirty="0" smtClean="0"/>
                        <a:t>.inh=D’.</a:t>
                      </a:r>
                      <a:r>
                        <a:rPr lang="en-US" dirty="0" err="1" smtClean="0"/>
                        <a:t>inh</a:t>
                      </a:r>
                      <a:r>
                        <a:rPr lang="en-US" dirty="0" smtClean="0"/>
                        <a:t>*2+B.val</a:t>
                      </a:r>
                    </a:p>
                    <a:p>
                      <a:r>
                        <a:rPr lang="en-US" dirty="0" smtClean="0"/>
                        <a:t>D’.</a:t>
                      </a:r>
                      <a:r>
                        <a:rPr lang="en-US" dirty="0" err="1" smtClean="0"/>
                        <a:t>syn</a:t>
                      </a:r>
                      <a:r>
                        <a:rPr lang="en-US" dirty="0" smtClean="0"/>
                        <a:t>=D’</a:t>
                      </a:r>
                      <a:r>
                        <a:rPr lang="en-US" sz="1200" dirty="0" smtClean="0"/>
                        <a:t>1</a:t>
                      </a:r>
                      <a:r>
                        <a:rPr lang="en-US" dirty="0" smtClean="0"/>
                        <a:t>.syn</a:t>
                      </a:r>
                      <a:endParaRPr lang="en-US" dirty="0"/>
                    </a:p>
                  </a:txBody>
                  <a:tcPr/>
                </a:tc>
              </a:tr>
              <a:tr h="4905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ym typeface="Wingdings" panose="05000000000000000000" pitchFamily="2" charset="2"/>
                        </a:rPr>
                        <a:t>D’</a:t>
                      </a:r>
                      <a:r>
                        <a:rPr lang="el-GR" b="1" dirty="0" smtClean="0">
                          <a:sym typeface="Wingdings" panose="05000000000000000000" pitchFamily="2" charset="2"/>
                        </a:rPr>
                        <a:t>ε</a:t>
                      </a:r>
                      <a:endParaRPr lang="en-US" b="1" dirty="0" smtClean="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D’.</a:t>
                      </a:r>
                      <a:r>
                        <a:rPr lang="en-US" dirty="0" err="1" smtClean="0"/>
                        <a:t>syn</a:t>
                      </a:r>
                      <a:r>
                        <a:rPr lang="en-US" dirty="0" smtClean="0"/>
                        <a:t>=D’.</a:t>
                      </a:r>
                      <a:r>
                        <a:rPr lang="en-US" dirty="0" err="1" smtClean="0"/>
                        <a:t>inh</a:t>
                      </a:r>
                      <a:endParaRPr lang="en-US" dirty="0"/>
                    </a:p>
                  </a:txBody>
                  <a:tcPr/>
                </a:tc>
              </a:tr>
              <a:tr h="4905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ym typeface="Wingdings" panose="05000000000000000000" pitchFamily="2" charset="2"/>
                        </a:rPr>
                        <a:t>B0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B.val</a:t>
                      </a:r>
                      <a:r>
                        <a:rPr lang="en-US" dirty="0" smtClean="0"/>
                        <a:t>=0</a:t>
                      </a:r>
                      <a:endParaRPr lang="en-US" dirty="0"/>
                    </a:p>
                  </a:txBody>
                  <a:tcPr/>
                </a:tc>
              </a:tr>
              <a:tr h="4905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ym typeface="Wingdings" panose="05000000000000000000" pitchFamily="2" charset="2"/>
                        </a:rPr>
                        <a:t>B1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B.val</a:t>
                      </a:r>
                      <a:r>
                        <a:rPr lang="en-US" dirty="0" smtClean="0"/>
                        <a:t>=1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925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95</TotalTime>
  <Words>202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 Boardroom</vt:lpstr>
      <vt:lpstr>Compiler Design</vt:lpstr>
      <vt:lpstr>Inherited Attributes</vt:lpstr>
      <vt:lpstr>Annotated Parse Tree for 3*5</vt:lpstr>
      <vt:lpstr>L-Attributed Definition </vt:lpstr>
      <vt:lpstr>L-Attributed Definitions</vt:lpstr>
      <vt:lpstr>Another Example:</vt:lpstr>
      <vt:lpstr>L-Attributed Definition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CSE-PG</dc:creator>
  <cp:lastModifiedBy>CSE-PG</cp:lastModifiedBy>
  <cp:revision>37</cp:revision>
  <dcterms:created xsi:type="dcterms:W3CDTF">2020-03-04T06:24:59Z</dcterms:created>
  <dcterms:modified xsi:type="dcterms:W3CDTF">2020-03-17T10:36:56Z</dcterms:modified>
</cp:coreProperties>
</file>