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175087"/>
          </a:xfrm>
        </p:spPr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74820"/>
            <a:ext cx="8825658" cy="1005840"/>
          </a:xfrm>
        </p:spPr>
        <p:txBody>
          <a:bodyPr>
            <a:normAutofit/>
          </a:bodyPr>
          <a:lstStyle/>
          <a:p>
            <a:r>
              <a:rPr lang="en-US" sz="2000" dirty="0"/>
              <a:t>Chapter 5</a:t>
            </a:r>
          </a:p>
          <a:p>
            <a:r>
              <a:rPr lang="en-US" sz="2000" dirty="0"/>
              <a:t>SYNTAX Directed translation</a:t>
            </a:r>
          </a:p>
        </p:txBody>
      </p:sp>
    </p:spTree>
    <p:extLst>
      <p:ext uri="{BB962C8B-B14F-4D97-AF65-F5344CB8AC3E}">
        <p14:creationId xmlns:p14="http://schemas.microsoft.com/office/powerpoint/2010/main" val="36879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308860"/>
            <a:ext cx="10995660" cy="4366260"/>
          </a:xfrm>
        </p:spPr>
        <p:txBody>
          <a:bodyPr/>
          <a:lstStyle/>
          <a:p>
            <a:pPr algn="just"/>
            <a:r>
              <a:rPr lang="en-US" dirty="0"/>
              <a:t>Dependency Graph depicts the flow of information among the attribute instances in a particular parse tree.</a:t>
            </a:r>
          </a:p>
          <a:p>
            <a:pPr lvl="1" algn="just"/>
            <a:r>
              <a:rPr lang="en-US" dirty="0"/>
              <a:t>If an attribute b depends on attribute c, then attribute b has to be evaluated AFTER c</a:t>
            </a:r>
          </a:p>
          <a:p>
            <a:pPr algn="just"/>
            <a:r>
              <a:rPr lang="en-US" dirty="0"/>
              <a:t>An edge form one attribute instance to another means that the value of the first is needed to compute the second.</a:t>
            </a:r>
          </a:p>
          <a:p>
            <a:pPr algn="just"/>
            <a:r>
              <a:rPr lang="en-US" dirty="0"/>
              <a:t>If Dependency Graph </a:t>
            </a:r>
            <a:r>
              <a:rPr lang="en-US" b="1" dirty="0"/>
              <a:t>has cycles</a:t>
            </a:r>
            <a:r>
              <a:rPr lang="en-US" dirty="0"/>
              <a:t>, there is no way to evaluate the SDD on the parse tree.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Attribute Dependencies</a:t>
            </a:r>
          </a:p>
          <a:p>
            <a:pPr algn="just"/>
            <a:r>
              <a:rPr lang="en-US" dirty="0"/>
              <a:t>Given a SDD, we can describe the dependencies between the attributes with a DEPENDENCY GRAPH.</a:t>
            </a:r>
          </a:p>
        </p:txBody>
      </p:sp>
    </p:spTree>
    <p:extLst>
      <p:ext uri="{BB962C8B-B14F-4D97-AF65-F5344CB8AC3E}">
        <p14:creationId xmlns:p14="http://schemas.microsoft.com/office/powerpoint/2010/main" val="417122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Evaluation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194560"/>
            <a:ext cx="11475720" cy="4663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Finding a valid evaluation order</a:t>
            </a:r>
          </a:p>
          <a:p>
            <a:pPr algn="just"/>
            <a:r>
              <a:rPr lang="en-US" sz="2000" dirty="0"/>
              <a:t>A TOPOLOGICAL SORT of a directed acyclic graph orders the nodes such that for any nodes a and b, if there is an edge from a to b, i.e. a</a:t>
            </a:r>
            <a:r>
              <a:rPr lang="en-US" sz="2000" dirty="0">
                <a:sym typeface="Wingdings" panose="05000000000000000000" pitchFamily="2" charset="2"/>
              </a:rPr>
              <a:t>b, a appears BEFORE b in the ordering.</a:t>
            </a:r>
          </a:p>
          <a:p>
            <a:pPr algn="just"/>
            <a:r>
              <a:rPr lang="en-US" sz="2000" dirty="0">
                <a:sym typeface="Wingdings" panose="05000000000000000000" pitchFamily="2" charset="2"/>
              </a:rPr>
              <a:t>There are many possible topological orderings for a DAG.</a:t>
            </a:r>
          </a:p>
          <a:p>
            <a:pPr algn="just"/>
            <a:r>
              <a:rPr lang="en-US" sz="2000" dirty="0">
                <a:sym typeface="Wingdings" panose="05000000000000000000" pitchFamily="2" charset="2"/>
              </a:rPr>
              <a:t>Each of the possible orderings give a valid order for the evaluation of the semantic rules.</a:t>
            </a:r>
          </a:p>
          <a:p>
            <a:pPr marL="0" indent="0" algn="just">
              <a:buNone/>
            </a:pPr>
            <a:r>
              <a:rPr lang="en-US" sz="2000" b="1" dirty="0">
                <a:sym typeface="Wingdings" panose="05000000000000000000" pitchFamily="2" charset="2"/>
              </a:rPr>
              <a:t>Topological sort</a:t>
            </a:r>
          </a:p>
          <a:p>
            <a:pPr algn="just"/>
            <a:r>
              <a:rPr lang="en-US" sz="2000" dirty="0">
                <a:sym typeface="Wingdings" panose="05000000000000000000" pitchFamily="2" charset="2"/>
              </a:rPr>
              <a:t>If Dependency graph has cycles, then there are no topological sort. If no cycles then at least one topological sort order can be obtained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82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548640"/>
            <a:ext cx="10172700" cy="1371600"/>
          </a:xfrm>
        </p:spPr>
        <p:txBody>
          <a:bodyPr/>
          <a:lstStyle/>
          <a:p>
            <a:r>
              <a:rPr lang="en-US" dirty="0"/>
              <a:t>Draw Dependency Graph and Topological sort order for the grammar given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263140"/>
            <a:ext cx="9386253" cy="3756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</a:t>
            </a:r>
            <a:r>
              <a:rPr lang="en-US" sz="3200" dirty="0">
                <a:sym typeface="Wingdings" panose="05000000000000000000" pitchFamily="2" charset="2"/>
              </a:rPr>
              <a:t>BD’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D’BD’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D’</a:t>
            </a:r>
            <a:r>
              <a:rPr lang="el-GR" sz="3200" dirty="0">
                <a:sym typeface="Wingdings" panose="05000000000000000000" pitchFamily="2" charset="2"/>
              </a:rPr>
              <a:t>ε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B0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B1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643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9966960" cy="1325880"/>
          </a:xfrm>
        </p:spPr>
        <p:txBody>
          <a:bodyPr/>
          <a:lstStyle/>
          <a:p>
            <a:r>
              <a:rPr lang="en-US" dirty="0"/>
              <a:t>Semantic Rules with Controlled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0"/>
            <a:ext cx="10675620" cy="41605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/>
              <a:t>Translations involve side effects:</a:t>
            </a:r>
          </a:p>
          <a:p>
            <a:pPr algn="just"/>
            <a:r>
              <a:rPr lang="en-US" sz="2000" dirty="0"/>
              <a:t>A desk calculator may print result.</a:t>
            </a:r>
          </a:p>
          <a:p>
            <a:pPr algn="just"/>
            <a:r>
              <a:rPr lang="en-US" sz="2000" dirty="0"/>
              <a:t>Code Generator might enter the type of an identifier into symbol table.</a:t>
            </a:r>
          </a:p>
          <a:p>
            <a:pPr marL="0" indent="0" algn="just">
              <a:buNone/>
            </a:pPr>
            <a:r>
              <a:rPr lang="en-US" sz="2400" b="1" dirty="0"/>
              <a:t>Attribute Grammar: </a:t>
            </a:r>
            <a:r>
              <a:rPr lang="en-US" sz="2000" b="1" dirty="0"/>
              <a:t>Grammar with no side effects and allow any evaluation order.</a:t>
            </a:r>
          </a:p>
          <a:p>
            <a:pPr marL="0" indent="0" algn="just">
              <a:buNone/>
            </a:pPr>
            <a:r>
              <a:rPr lang="en-US" sz="2000" b="1" dirty="0"/>
              <a:t>Can Control side effects in SDD’s in the following ways</a:t>
            </a:r>
          </a:p>
          <a:p>
            <a:pPr algn="just"/>
            <a:r>
              <a:rPr lang="en-US" sz="2000" dirty="0"/>
              <a:t>Permit incidental side effects that do not constrain attribute evaluation.</a:t>
            </a:r>
          </a:p>
          <a:p>
            <a:pPr algn="just"/>
            <a:r>
              <a:rPr lang="en-US" sz="2000" dirty="0"/>
              <a:t>Constrain the allowable evaluation orders.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914400"/>
            <a:ext cx="8979107" cy="766232"/>
          </a:xfrm>
        </p:spPr>
        <p:txBody>
          <a:bodyPr/>
          <a:lstStyle/>
          <a:p>
            <a:r>
              <a:rPr lang="en-US" dirty="0"/>
              <a:t>SDD for Basic Type 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86587"/>
              </p:ext>
            </p:extLst>
          </p:nvPr>
        </p:nvGraphicFramePr>
        <p:xfrm>
          <a:off x="726647" y="2603500"/>
          <a:ext cx="9189720" cy="356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93">
                <a:tc>
                  <a:txBody>
                    <a:bodyPr/>
                    <a:lstStyle/>
                    <a:p>
                      <a:r>
                        <a:rPr lang="en-US" sz="28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Semantic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1">
                <a:tc>
                  <a:txBody>
                    <a:bodyPr/>
                    <a:lstStyle/>
                    <a:p>
                      <a:r>
                        <a:rPr lang="en-US" sz="2800" dirty="0"/>
                        <a:t>D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T 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L.inh</a:t>
                      </a:r>
                      <a:r>
                        <a:rPr lang="en-US" sz="2800" dirty="0"/>
                        <a:t>=</a:t>
                      </a:r>
                      <a:r>
                        <a:rPr lang="en-US" sz="2800" dirty="0" err="1"/>
                        <a:t>T.type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3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T</a:t>
                      </a:r>
                      <a:r>
                        <a:rPr lang="en-US" sz="2800" dirty="0" err="1">
                          <a:sym typeface="Wingdings" panose="05000000000000000000" pitchFamily="2" charset="2"/>
                        </a:rPr>
                        <a:t>int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T.type</a:t>
                      </a:r>
                      <a:r>
                        <a:rPr lang="en-US" sz="2800" dirty="0"/>
                        <a:t>=int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3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T</a:t>
                      </a:r>
                      <a:r>
                        <a:rPr lang="en-US" sz="2800" dirty="0" err="1">
                          <a:sym typeface="Wingdings" panose="05000000000000000000" pitchFamily="2" charset="2"/>
                        </a:rPr>
                        <a:t>float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T.type</a:t>
                      </a:r>
                      <a:r>
                        <a:rPr lang="en-US" sz="2800" dirty="0"/>
                        <a:t>=float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381"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Wingdings" panose="05000000000000000000" pitchFamily="2" charset="2"/>
                        </a:rPr>
                        <a:t>LL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, 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</a:t>
                      </a:r>
                      <a:r>
                        <a:rPr lang="en-US" sz="2000" dirty="0"/>
                        <a:t>1</a:t>
                      </a:r>
                      <a:r>
                        <a:rPr lang="en-US" sz="2800" dirty="0"/>
                        <a:t>.inh=</a:t>
                      </a:r>
                      <a:r>
                        <a:rPr lang="en-US" sz="2800" dirty="0" err="1"/>
                        <a:t>L.inh</a:t>
                      </a:r>
                      <a:endParaRPr lang="en-US" sz="2800" dirty="0"/>
                    </a:p>
                    <a:p>
                      <a:r>
                        <a:rPr lang="en-US" sz="2800" dirty="0" err="1"/>
                        <a:t>addType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/>
                        <a:t>id.entry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L.inh</a:t>
                      </a:r>
                      <a:r>
                        <a:rPr lang="en-US" sz="2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3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L</a:t>
                      </a:r>
                      <a:r>
                        <a:rPr lang="en-US" sz="2800" dirty="0" err="1">
                          <a:sym typeface="Wingdings" panose="05000000000000000000" pitchFamily="2" charset="2"/>
                        </a:rPr>
                        <a:t>id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addType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/>
                        <a:t>id.entry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L.inh</a:t>
                      </a:r>
                      <a:r>
                        <a:rPr lang="en-US" sz="2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7160654" y="3696237"/>
            <a:ext cx="3155323" cy="155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15977" y="2057400"/>
            <a:ext cx="1876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addType</a:t>
            </a:r>
            <a:r>
              <a:rPr lang="en-US" sz="2400" dirty="0"/>
              <a:t>() is just a procedure that sets the type field in the symbol table. </a:t>
            </a:r>
            <a:r>
              <a:rPr lang="en-US" sz="2400"/>
              <a:t>(controlled side </a:t>
            </a:r>
            <a:r>
              <a:rPr lang="en-US" sz="2400" dirty="0"/>
              <a:t>effect)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4646" y="6281560"/>
            <a:ext cx="921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id.entry</a:t>
            </a:r>
            <a:r>
              <a:rPr lang="en-US" sz="2400" dirty="0"/>
              <a:t>- a lexical value that points to a symbol table 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6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8" y="772732"/>
            <a:ext cx="9581882" cy="991674"/>
          </a:xfrm>
        </p:spPr>
        <p:txBody>
          <a:bodyPr/>
          <a:lstStyle/>
          <a:p>
            <a:r>
              <a:rPr lang="en-US" dirty="0"/>
              <a:t>Annotated Parse Tree for </a:t>
            </a:r>
            <a:br>
              <a:rPr lang="en-US" dirty="0"/>
            </a:br>
            <a:r>
              <a:rPr lang="en-US" dirty="0"/>
              <a:t>float id1, id2, id3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58" y="2343739"/>
            <a:ext cx="6040191" cy="41111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81104" y="6131689"/>
            <a:ext cx="550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are the dependencies?</a:t>
            </a:r>
          </a:p>
          <a:p>
            <a:r>
              <a:rPr lang="en-US" dirty="0"/>
              <a:t>Can be achieved through 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369485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444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Compiler Design</vt:lpstr>
      <vt:lpstr>Dependency Graph</vt:lpstr>
      <vt:lpstr>Order of Evaluation of Attributes</vt:lpstr>
      <vt:lpstr>Draw Dependency Graph and Topological sort order for the grammar given</vt:lpstr>
      <vt:lpstr>Semantic Rules with Controlled Side Effects</vt:lpstr>
      <vt:lpstr>SDD for Basic Type Declarations</vt:lpstr>
      <vt:lpstr>Annotated Parse Tree for  float id1, id2, id3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ADMIN</cp:lastModifiedBy>
  <cp:revision>26</cp:revision>
  <dcterms:created xsi:type="dcterms:W3CDTF">2020-03-04T06:24:59Z</dcterms:created>
  <dcterms:modified xsi:type="dcterms:W3CDTF">2024-01-07T14:32:09Z</dcterms:modified>
</cp:coreProperties>
</file>