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4" r:id="rId3"/>
    <p:sldId id="258" r:id="rId4"/>
    <p:sldId id="259" r:id="rId5"/>
    <p:sldId id="260" r:id="rId6"/>
    <p:sldId id="261" r:id="rId7"/>
    <p:sldId id="265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103C29F-D897-4532-A731-FA625B118F45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2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15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52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23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14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52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63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103C29F-D897-4532-A731-FA625B118F45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26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103C29F-D897-4532-A731-FA625B118F45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8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63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89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990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76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43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09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80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90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103C29F-D897-4532-A731-FA625B118F45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38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Syntax-Directed Translation Schemes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914" y="2730320"/>
            <a:ext cx="11449318" cy="2923505"/>
          </a:xfrm>
        </p:spPr>
        <p:txBody>
          <a:bodyPr>
            <a:normAutofit/>
          </a:bodyPr>
          <a:lstStyle/>
          <a:p>
            <a:r>
              <a:rPr lang="en-US" b="1" dirty="0" smtClean="0"/>
              <a:t>S</a:t>
            </a:r>
            <a:r>
              <a:rPr lang="en-US" dirty="0" smtClean="0"/>
              <a:t>yntax-</a:t>
            </a:r>
            <a:r>
              <a:rPr lang="en-US" b="1" dirty="0" smtClean="0"/>
              <a:t>D</a:t>
            </a:r>
            <a:r>
              <a:rPr lang="en-US" dirty="0" smtClean="0"/>
              <a:t>irected </a:t>
            </a:r>
            <a:r>
              <a:rPr lang="en-US" b="1" dirty="0"/>
              <a:t>T</a:t>
            </a:r>
            <a:r>
              <a:rPr lang="en-US" dirty="0" smtClean="0"/>
              <a:t>ranslation </a:t>
            </a:r>
            <a:r>
              <a:rPr lang="en-US" dirty="0"/>
              <a:t>schemes are a complementary notation to </a:t>
            </a:r>
            <a:r>
              <a:rPr lang="en-US" b="1" dirty="0"/>
              <a:t>S</a:t>
            </a:r>
            <a:r>
              <a:rPr lang="en-US" dirty="0" smtClean="0"/>
              <a:t>yntax </a:t>
            </a:r>
            <a:r>
              <a:rPr lang="en-US" b="1" dirty="0" smtClean="0"/>
              <a:t>D</a:t>
            </a:r>
            <a:r>
              <a:rPr lang="en-US" dirty="0" smtClean="0"/>
              <a:t>irected </a:t>
            </a:r>
            <a:r>
              <a:rPr lang="en-US" b="1" dirty="0"/>
              <a:t>D</a:t>
            </a:r>
            <a:r>
              <a:rPr lang="en-US" dirty="0" smtClean="0"/>
              <a:t>efinitions</a:t>
            </a:r>
            <a:r>
              <a:rPr lang="en-US" dirty="0" smtClean="0"/>
              <a:t>.</a:t>
            </a:r>
          </a:p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syntax-directed translation scheme (</a:t>
            </a:r>
            <a:r>
              <a:rPr lang="en-US" b="1" dirty="0"/>
              <a:t>SDT</a:t>
            </a:r>
            <a:r>
              <a:rPr lang="en-US" dirty="0"/>
              <a:t>) is a </a:t>
            </a:r>
            <a:r>
              <a:rPr lang="en-US" dirty="0" smtClean="0"/>
              <a:t>context free grammar </a:t>
            </a:r>
            <a:r>
              <a:rPr lang="en-US" dirty="0"/>
              <a:t>with program fragments embedded within production bodies. </a:t>
            </a:r>
            <a:endParaRPr lang="en-US" dirty="0" smtClean="0"/>
          </a:p>
          <a:p>
            <a:r>
              <a:rPr lang="en-US" dirty="0" smtClean="0"/>
              <a:t>The program </a:t>
            </a:r>
            <a:r>
              <a:rPr lang="en-US" dirty="0"/>
              <a:t>fragments are called semantic actions and can appear at any </a:t>
            </a:r>
            <a:r>
              <a:rPr lang="en-US" dirty="0" smtClean="0"/>
              <a:t>position within </a:t>
            </a:r>
            <a:r>
              <a:rPr lang="en-US" dirty="0"/>
              <a:t>a production body</a:t>
            </a:r>
            <a:r>
              <a:rPr lang="en-US" dirty="0" smtClean="0"/>
              <a:t>.</a:t>
            </a:r>
          </a:p>
          <a:p>
            <a:r>
              <a:rPr lang="en-US" dirty="0"/>
              <a:t>The underlying grammar is LR-</a:t>
            </a:r>
            <a:r>
              <a:rPr lang="en-US" dirty="0" err="1"/>
              <a:t>parsable</a:t>
            </a:r>
            <a:r>
              <a:rPr lang="en-US" dirty="0"/>
              <a:t>, and the SDD is S-attributed.</a:t>
            </a:r>
          </a:p>
          <a:p>
            <a:r>
              <a:rPr lang="en-US" b="1" dirty="0" smtClean="0"/>
              <a:t> </a:t>
            </a:r>
            <a:r>
              <a:rPr lang="en-US" dirty="0"/>
              <a:t>The underlying grammar is LL-</a:t>
            </a:r>
            <a:r>
              <a:rPr lang="en-US" dirty="0" err="1"/>
              <a:t>parsable</a:t>
            </a:r>
            <a:r>
              <a:rPr lang="en-US" dirty="0"/>
              <a:t>, and the SDD is L-attributed.</a:t>
            </a:r>
          </a:p>
        </p:txBody>
      </p:sp>
    </p:spTree>
    <p:extLst>
      <p:ext uri="{BB962C8B-B14F-4D97-AF65-F5344CB8AC3E}">
        <p14:creationId xmlns:p14="http://schemas.microsoft.com/office/powerpoint/2010/main" val="2530925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916" y="721217"/>
            <a:ext cx="8950452" cy="959415"/>
          </a:xfrm>
        </p:spPr>
        <p:txBody>
          <a:bodyPr/>
          <a:lstStyle/>
          <a:p>
            <a:r>
              <a:rPr lang="en-US" b="1" dirty="0"/>
              <a:t>Syntax-Directed Translation Schemes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5916" y="2253803"/>
            <a:ext cx="10050973" cy="435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53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Postfix Translation Schemes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913" y="2382592"/>
            <a:ext cx="11359166" cy="392805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SDT's with </a:t>
            </a:r>
            <a:r>
              <a:rPr lang="en-US" dirty="0" smtClean="0">
                <a:solidFill>
                  <a:schemeClr val="tx1"/>
                </a:solidFill>
              </a:rPr>
              <a:t>all actions </a:t>
            </a:r>
            <a:r>
              <a:rPr lang="en-US" dirty="0">
                <a:solidFill>
                  <a:schemeClr val="tx1"/>
                </a:solidFill>
              </a:rPr>
              <a:t>at the right ends of the production bodies are called postfix SDT's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465" y="2875208"/>
            <a:ext cx="6111682" cy="2636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145" y="5653961"/>
            <a:ext cx="5031575" cy="54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89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55" y="540913"/>
            <a:ext cx="9826579" cy="1146219"/>
          </a:xfrm>
        </p:spPr>
        <p:txBody>
          <a:bodyPr/>
          <a:lstStyle/>
          <a:p>
            <a:r>
              <a:rPr lang="en-US" dirty="0"/>
              <a:t>Parser-Stack Implementation of Postfix SDT's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366" y="2472743"/>
            <a:ext cx="11449319" cy="394093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Postfix SDT's can be implemented during LR parsing by executing the </a:t>
            </a:r>
            <a:r>
              <a:rPr lang="en-US" dirty="0" smtClean="0">
                <a:solidFill>
                  <a:schemeClr val="tx1"/>
                </a:solidFill>
              </a:rPr>
              <a:t>actions when </a:t>
            </a:r>
            <a:r>
              <a:rPr lang="en-US" dirty="0">
                <a:solidFill>
                  <a:schemeClr val="tx1"/>
                </a:solidFill>
              </a:rPr>
              <a:t>reductions occur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For production A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X </a:t>
            </a:r>
            <a:r>
              <a:rPr lang="en-US" dirty="0" smtClean="0"/>
              <a:t>YZ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903" y="3667997"/>
            <a:ext cx="6247125" cy="15647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190" y="5437484"/>
            <a:ext cx="5001866" cy="41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06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396" y="579549"/>
            <a:ext cx="9426971" cy="1101083"/>
          </a:xfrm>
        </p:spPr>
        <p:txBody>
          <a:bodyPr/>
          <a:lstStyle/>
          <a:p>
            <a:r>
              <a:rPr lang="en-US" dirty="0"/>
              <a:t>Implementing the desk calculator on a bottom-up parsing stack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396" y="2253803"/>
            <a:ext cx="7920507" cy="43224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289443" y="2253803"/>
            <a:ext cx="49025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*  The stack is kept in an array of records called stack, with top a cursor to the top of the stack. 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443988" y="5215945"/>
            <a:ext cx="47480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*  stack[top] refers to the top record on the stack, stack[top - I] to the record below that, and so on.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8870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218" y="540914"/>
            <a:ext cx="9607638" cy="785610"/>
          </a:xfrm>
        </p:spPr>
        <p:txBody>
          <a:bodyPr/>
          <a:lstStyle/>
          <a:p>
            <a:r>
              <a:rPr lang="en-US" dirty="0" smtClean="0"/>
              <a:t>Parser Stack Implementation for Postfix SDT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5100" y="1326524"/>
            <a:ext cx="7923148" cy="553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2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882" y="528034"/>
            <a:ext cx="10663707" cy="1403797"/>
          </a:xfrm>
        </p:spPr>
        <p:txBody>
          <a:bodyPr/>
          <a:lstStyle/>
          <a:p>
            <a:r>
              <a:rPr lang="en-US" dirty="0" smtClean="0"/>
              <a:t>Write Postfix SDT for the S-Attributed Definition </a:t>
            </a:r>
            <a:r>
              <a:rPr lang="en-US" dirty="0" smtClean="0"/>
              <a:t>for </a:t>
            </a:r>
            <a:r>
              <a:rPr lang="en-US" dirty="0" smtClean="0"/>
              <a:t>converting binary to decimal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3574800"/>
              </p:ext>
            </p:extLst>
          </p:nvPr>
        </p:nvGraphicFramePr>
        <p:xfrm>
          <a:off x="1065548" y="2268649"/>
          <a:ext cx="8824914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2457"/>
                <a:gridCol w="44124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Production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Semantic Rules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</a:t>
                      </a:r>
                      <a:r>
                        <a:rPr lang="en-US" sz="2800" dirty="0" smtClean="0">
                          <a:sym typeface="Wingdings" panose="05000000000000000000" pitchFamily="2" charset="2"/>
                        </a:rPr>
                        <a:t> D</a:t>
                      </a:r>
                      <a:r>
                        <a:rPr lang="en-US" sz="1600" dirty="0" smtClean="0"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en-US" sz="2800" dirty="0" smtClean="0">
                          <a:sym typeface="Wingdings" panose="05000000000000000000" pitchFamily="2" charset="2"/>
                        </a:rPr>
                        <a:t>B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D.val</a:t>
                      </a:r>
                      <a:r>
                        <a:rPr lang="en-US" sz="2800" dirty="0" smtClean="0"/>
                        <a:t>=D</a:t>
                      </a:r>
                      <a:r>
                        <a:rPr lang="en-US" sz="1800" dirty="0" smtClean="0"/>
                        <a:t>1</a:t>
                      </a:r>
                      <a:r>
                        <a:rPr lang="en-US" sz="2800" dirty="0" smtClean="0"/>
                        <a:t>.val*2 + </a:t>
                      </a:r>
                      <a:r>
                        <a:rPr lang="en-US" sz="2800" dirty="0" err="1" smtClean="0"/>
                        <a:t>B.val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</a:t>
                      </a:r>
                      <a:r>
                        <a:rPr lang="en-US" sz="2800" dirty="0" smtClean="0">
                          <a:sym typeface="Wingdings" panose="05000000000000000000" pitchFamily="2" charset="2"/>
                        </a:rPr>
                        <a:t>B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D.val</a:t>
                      </a:r>
                      <a:r>
                        <a:rPr lang="en-US" sz="2800" dirty="0" smtClean="0"/>
                        <a:t>=</a:t>
                      </a:r>
                      <a:r>
                        <a:rPr lang="en-US" sz="2800" dirty="0" err="1" smtClean="0"/>
                        <a:t>B.val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</a:t>
                      </a:r>
                      <a:r>
                        <a:rPr lang="en-US" sz="2800" dirty="0" smtClean="0">
                          <a:sym typeface="Wingdings" panose="05000000000000000000" pitchFamily="2" charset="2"/>
                        </a:rPr>
                        <a:t>0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 smtClean="0"/>
                        <a:t>B.val</a:t>
                      </a:r>
                      <a:r>
                        <a:rPr lang="en-US" sz="2800" dirty="0" smtClean="0"/>
                        <a:t>=0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</a:t>
                      </a:r>
                      <a:r>
                        <a:rPr lang="en-US" sz="2800" dirty="0" smtClean="0">
                          <a:sym typeface="Wingdings" panose="05000000000000000000" pitchFamily="2" charset="2"/>
                        </a:rPr>
                        <a:t>1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B.val</a:t>
                      </a:r>
                      <a:r>
                        <a:rPr lang="en-US" sz="2800" dirty="0" smtClean="0"/>
                        <a:t>=1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501147"/>
              </p:ext>
            </p:extLst>
          </p:nvPr>
        </p:nvGraphicFramePr>
        <p:xfrm>
          <a:off x="1506827" y="3263243"/>
          <a:ext cx="8989453" cy="3478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9453"/>
              </a:tblGrid>
              <a:tr h="64651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SDT</a:t>
                      </a:r>
                      <a:endParaRPr lang="en-US" sz="3600" dirty="0"/>
                    </a:p>
                  </a:txBody>
                  <a:tcPr/>
                </a:tc>
              </a:tr>
              <a:tr h="70808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1" dirty="0" smtClean="0"/>
                        <a:t>D</a:t>
                      </a:r>
                      <a:r>
                        <a:rPr lang="en-US" sz="4000" b="1" dirty="0" smtClean="0">
                          <a:sym typeface="Wingdings" panose="05000000000000000000" pitchFamily="2" charset="2"/>
                        </a:rPr>
                        <a:t> D</a:t>
                      </a:r>
                      <a:r>
                        <a:rPr lang="en-US" sz="2400" b="1" dirty="0" smtClean="0"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en-US" sz="4000" b="1" dirty="0" smtClean="0">
                          <a:sym typeface="Wingdings" panose="05000000000000000000" pitchFamily="2" charset="2"/>
                        </a:rPr>
                        <a:t>B {</a:t>
                      </a:r>
                      <a:r>
                        <a:rPr lang="en-US" sz="4000" b="1" dirty="0" err="1" smtClean="0"/>
                        <a:t>D.val</a:t>
                      </a:r>
                      <a:r>
                        <a:rPr lang="en-US" sz="4000" b="1" dirty="0" smtClean="0"/>
                        <a:t>=D</a:t>
                      </a:r>
                      <a:r>
                        <a:rPr lang="en-US" sz="2400" b="1" dirty="0" smtClean="0"/>
                        <a:t>1</a:t>
                      </a:r>
                      <a:r>
                        <a:rPr lang="en-US" sz="4000" b="1" dirty="0" smtClean="0"/>
                        <a:t>.val*2 + </a:t>
                      </a:r>
                      <a:r>
                        <a:rPr lang="en-US" sz="4000" b="1" dirty="0" err="1" smtClean="0"/>
                        <a:t>B.val</a:t>
                      </a:r>
                      <a:r>
                        <a:rPr lang="en-US" sz="4000" b="1" dirty="0" smtClean="0"/>
                        <a:t>}</a:t>
                      </a:r>
                    </a:p>
                  </a:txBody>
                  <a:tcPr/>
                </a:tc>
              </a:tr>
              <a:tr h="70808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1" dirty="0" smtClean="0"/>
                        <a:t>D</a:t>
                      </a:r>
                      <a:r>
                        <a:rPr lang="en-US" sz="4000" b="1" dirty="0" smtClean="0">
                          <a:sym typeface="Wingdings" panose="05000000000000000000" pitchFamily="2" charset="2"/>
                        </a:rPr>
                        <a:t>B {</a:t>
                      </a:r>
                      <a:r>
                        <a:rPr lang="en-US" sz="4000" b="1" dirty="0" err="1" smtClean="0"/>
                        <a:t>D.val</a:t>
                      </a:r>
                      <a:r>
                        <a:rPr lang="en-US" sz="4000" b="1" dirty="0" smtClean="0"/>
                        <a:t>=</a:t>
                      </a:r>
                      <a:r>
                        <a:rPr lang="en-US" sz="4000" b="1" dirty="0" err="1" smtClean="0"/>
                        <a:t>B.val</a:t>
                      </a:r>
                      <a:r>
                        <a:rPr lang="en-US" sz="4000" b="1" dirty="0" smtClean="0"/>
                        <a:t>}</a:t>
                      </a:r>
                    </a:p>
                  </a:txBody>
                  <a:tcPr/>
                </a:tc>
              </a:tr>
              <a:tr h="70808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1" dirty="0" smtClean="0"/>
                        <a:t>B</a:t>
                      </a:r>
                      <a:r>
                        <a:rPr lang="en-US" sz="4000" b="1" dirty="0" smtClean="0">
                          <a:sym typeface="Wingdings" panose="05000000000000000000" pitchFamily="2" charset="2"/>
                        </a:rPr>
                        <a:t>0 {</a:t>
                      </a:r>
                      <a:r>
                        <a:rPr lang="en-US" sz="4000" b="1" dirty="0" err="1" smtClean="0"/>
                        <a:t>B.val</a:t>
                      </a:r>
                      <a:r>
                        <a:rPr lang="en-US" sz="4000" b="1" dirty="0" smtClean="0"/>
                        <a:t>=0</a:t>
                      </a:r>
                      <a:r>
                        <a:rPr lang="en-US" sz="4000" b="1" baseline="0" dirty="0" smtClean="0"/>
                        <a:t>}</a:t>
                      </a:r>
                      <a:endParaRPr lang="en-US" sz="4000" b="1" dirty="0" smtClean="0"/>
                    </a:p>
                  </a:txBody>
                  <a:tcPr/>
                </a:tc>
              </a:tr>
              <a:tr h="70808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1" dirty="0" smtClean="0"/>
                        <a:t>B</a:t>
                      </a:r>
                      <a:r>
                        <a:rPr lang="en-US" sz="4000" b="1" dirty="0" smtClean="0">
                          <a:sym typeface="Wingdings" panose="05000000000000000000" pitchFamily="2" charset="2"/>
                        </a:rPr>
                        <a:t>1</a:t>
                      </a:r>
                      <a:r>
                        <a:rPr lang="en-US" sz="4000" b="1" baseline="0" dirty="0" smtClean="0">
                          <a:sym typeface="Wingdings" panose="05000000000000000000" pitchFamily="2" charset="2"/>
                        </a:rPr>
                        <a:t> {</a:t>
                      </a:r>
                      <a:r>
                        <a:rPr lang="en-US" sz="4000" b="1" dirty="0" err="1" smtClean="0"/>
                        <a:t>B.val</a:t>
                      </a:r>
                      <a:r>
                        <a:rPr lang="en-US" sz="4000" b="1" dirty="0" smtClean="0"/>
                        <a:t>=1}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285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60" y="973668"/>
            <a:ext cx="9220908" cy="706964"/>
          </a:xfrm>
        </p:spPr>
        <p:txBody>
          <a:bodyPr/>
          <a:lstStyle/>
          <a:p>
            <a:r>
              <a:rPr lang="en-US" b="1" dirty="0"/>
              <a:t>SDT's With Actions Inside Productions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155" y="2279561"/>
            <a:ext cx="11204620" cy="4095616"/>
          </a:xfrm>
        </p:spPr>
        <p:txBody>
          <a:bodyPr/>
          <a:lstStyle/>
          <a:p>
            <a:r>
              <a:rPr lang="en-US" dirty="0"/>
              <a:t>An action may be placed at any position within the body of a production.</a:t>
            </a:r>
          </a:p>
          <a:p>
            <a:r>
              <a:rPr lang="en-US" dirty="0"/>
              <a:t>It is performed immediately after all symbols to its left are processed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a Production  </a:t>
            </a:r>
            <a:r>
              <a:rPr lang="en-US" b="1" dirty="0" smtClean="0"/>
              <a:t>B</a:t>
            </a:r>
            <a:r>
              <a:rPr lang="en-US" b="1" dirty="0" smtClean="0">
                <a:sym typeface="Wingdings" panose="05000000000000000000" pitchFamily="2" charset="2"/>
              </a:rPr>
              <a:t> X </a:t>
            </a:r>
            <a:r>
              <a:rPr lang="en-US" b="1" dirty="0">
                <a:sym typeface="Wingdings" panose="05000000000000000000" pitchFamily="2" charset="2"/>
              </a:rPr>
              <a:t>{a} Y</a:t>
            </a:r>
            <a:endParaRPr lang="en-US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ym typeface="Wingdings" panose="05000000000000000000" pitchFamily="2" charset="2"/>
              </a:rPr>
              <a:t>	</a:t>
            </a:r>
            <a:r>
              <a:rPr lang="en-US" b="1" dirty="0" smtClean="0">
                <a:sym typeface="Wingdings" panose="05000000000000000000" pitchFamily="2" charset="2"/>
              </a:rPr>
              <a:t>	 </a:t>
            </a:r>
            <a:r>
              <a:rPr lang="en-US" dirty="0">
                <a:sym typeface="Wingdings" panose="05000000000000000000" pitchFamily="2" charset="2"/>
              </a:rPr>
              <a:t>T</a:t>
            </a:r>
            <a:r>
              <a:rPr lang="en-US" dirty="0" smtClean="0"/>
              <a:t>he </a:t>
            </a:r>
            <a:r>
              <a:rPr lang="en-US" dirty="0"/>
              <a:t>action </a:t>
            </a:r>
            <a:r>
              <a:rPr lang="en-US" b="1" i="1" dirty="0"/>
              <a:t>a</a:t>
            </a:r>
            <a:r>
              <a:rPr lang="en-US" i="1" dirty="0"/>
              <a:t> </a:t>
            </a:r>
            <a:r>
              <a:rPr lang="en-US" dirty="0"/>
              <a:t>is done after we </a:t>
            </a:r>
            <a:r>
              <a:rPr lang="en-US" dirty="0" smtClean="0"/>
              <a:t>have recognized </a:t>
            </a:r>
            <a:r>
              <a:rPr lang="en-US" b="1" dirty="0"/>
              <a:t>X (if X is a terminal) </a:t>
            </a:r>
            <a:r>
              <a:rPr lang="en-US" dirty="0"/>
              <a:t>or </a:t>
            </a:r>
            <a:r>
              <a:rPr lang="en-US" b="1" dirty="0"/>
              <a:t>all </a:t>
            </a:r>
            <a:r>
              <a:rPr lang="en-US" b="1" dirty="0" smtClean="0"/>
              <a:t>the terminals </a:t>
            </a:r>
            <a:r>
              <a:rPr lang="en-US" b="1" dirty="0"/>
              <a:t>derived from X (if X </a:t>
            </a:r>
            <a:r>
              <a:rPr lang="en-US" b="1" dirty="0" smtClean="0"/>
              <a:t>is a </a:t>
            </a:r>
            <a:r>
              <a:rPr lang="en-US" b="1" dirty="0"/>
              <a:t>nonterminal) 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484" y="4230709"/>
            <a:ext cx="9057144" cy="224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01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397" y="695459"/>
            <a:ext cx="10419009" cy="1120462"/>
          </a:xfrm>
        </p:spPr>
        <p:txBody>
          <a:bodyPr/>
          <a:lstStyle/>
          <a:p>
            <a:r>
              <a:rPr lang="en-US" dirty="0"/>
              <a:t>SDT that prints the </a:t>
            </a:r>
            <a:r>
              <a:rPr lang="en-US" dirty="0" smtClean="0"/>
              <a:t>prefix form </a:t>
            </a:r>
            <a:r>
              <a:rPr lang="en-US" dirty="0"/>
              <a:t>of an </a:t>
            </a:r>
            <a:r>
              <a:rPr lang="en-US" dirty="0" smtClean="0"/>
              <a:t>expression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397" y="2976042"/>
            <a:ext cx="5396648" cy="24459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9396" y="2443358"/>
            <a:ext cx="534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SDT for infix-to-prefix translation during parsing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066" y="2849156"/>
            <a:ext cx="5260931" cy="39705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09137" y="2329712"/>
            <a:ext cx="5082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Parse tree with actions </a:t>
            </a:r>
            <a:r>
              <a:rPr lang="en-US" b="1" dirty="0" smtClean="0"/>
              <a:t>embedded </a:t>
            </a:r>
          </a:p>
          <a:p>
            <a:r>
              <a:rPr lang="en-US" dirty="0"/>
              <a:t> </a:t>
            </a:r>
            <a:r>
              <a:rPr lang="en-US" sz="1400" dirty="0" smtClean="0"/>
              <a:t>Parse </a:t>
            </a:r>
            <a:r>
              <a:rPr lang="en-US" sz="1400" dirty="0"/>
              <a:t>tree for expression </a:t>
            </a:r>
            <a:r>
              <a:rPr lang="en-US" sz="1400" b="1" dirty="0"/>
              <a:t>3 </a:t>
            </a:r>
            <a:r>
              <a:rPr lang="en-US" sz="1400" dirty="0"/>
              <a:t>* 5 + 4 with </a:t>
            </a:r>
            <a:r>
              <a:rPr lang="en-US" sz="1400" dirty="0" smtClean="0"/>
              <a:t>actions inserted</a:t>
            </a:r>
            <a:endParaRPr 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96214" y="5937161"/>
            <a:ext cx="6812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If we </a:t>
            </a:r>
            <a:r>
              <a:rPr lang="en-US" b="1" dirty="0"/>
              <a:t>visit the nodes in preorder, we get the prefix form of </a:t>
            </a:r>
            <a:r>
              <a:rPr lang="en-US" b="1" dirty="0" smtClean="0"/>
              <a:t>the expression</a:t>
            </a:r>
            <a:r>
              <a:rPr lang="en-US" b="1" dirty="0"/>
              <a:t>: </a:t>
            </a:r>
            <a:r>
              <a:rPr lang="en-US" b="1" dirty="0" smtClean="0"/>
              <a:t>+</a:t>
            </a:r>
            <a:r>
              <a:rPr lang="en-US" b="1" dirty="0"/>
              <a:t>* 3 5 4</a:t>
            </a:r>
          </a:p>
        </p:txBody>
      </p:sp>
    </p:spTree>
    <p:extLst>
      <p:ext uri="{BB962C8B-B14F-4D97-AF65-F5344CB8AC3E}">
        <p14:creationId xmlns:p14="http://schemas.microsoft.com/office/powerpoint/2010/main" val="1570917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35</TotalTime>
  <Words>350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Wingdings</vt:lpstr>
      <vt:lpstr>Wingdings 3</vt:lpstr>
      <vt:lpstr>Ion Boardroom</vt:lpstr>
      <vt:lpstr>Syntax-Directed Translation Schemes</vt:lpstr>
      <vt:lpstr>Syntax-Directed Translation Schemes</vt:lpstr>
      <vt:lpstr>Postfix Translation Schemes</vt:lpstr>
      <vt:lpstr>Parser-Stack Implementation of Postfix SDT's</vt:lpstr>
      <vt:lpstr>Implementing the desk calculator on a bottom-up parsing stack</vt:lpstr>
      <vt:lpstr>Parser Stack Implementation for Postfix SDT</vt:lpstr>
      <vt:lpstr>Write Postfix SDT for the S-Attributed Definition for converting binary to decimal</vt:lpstr>
      <vt:lpstr>SDT's With Actions Inside Productions</vt:lpstr>
      <vt:lpstr>SDT that prints the prefix form of an expression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CSE-PG</dc:creator>
  <cp:lastModifiedBy>CSE-PG</cp:lastModifiedBy>
  <cp:revision>16</cp:revision>
  <dcterms:created xsi:type="dcterms:W3CDTF">2020-03-04T06:24:59Z</dcterms:created>
  <dcterms:modified xsi:type="dcterms:W3CDTF">2020-03-04T07:06:16Z</dcterms:modified>
</cp:coreProperties>
</file>