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Anton"/>
      <p:regular r:id="rId38"/>
    </p:embeddedFont>
    <p:embeddedFont>
      <p:font typeface="Libre Baskerville"/>
      <p:regular r:id="rId39"/>
      <p:bold r:id="rId40"/>
      <p:italic r:id="rId41"/>
    </p:embeddedFont>
    <p:embeddedFont>
      <p:font typeface="Bell M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Baskerville-bold.fntdata"/><Relationship Id="rId20" Type="http://schemas.openxmlformats.org/officeDocument/2006/relationships/slide" Target="slides/slide15.xml"/><Relationship Id="rId42" Type="http://schemas.openxmlformats.org/officeDocument/2006/relationships/font" Target="fonts/BellMT-regular.fntdata"/><Relationship Id="rId41" Type="http://schemas.openxmlformats.org/officeDocument/2006/relationships/font" Target="fonts/LibreBaskerville-italic.fntdata"/><Relationship Id="rId22" Type="http://schemas.openxmlformats.org/officeDocument/2006/relationships/slide" Target="slides/slide17.xml"/><Relationship Id="rId44" Type="http://schemas.openxmlformats.org/officeDocument/2006/relationships/font" Target="fonts/BellMT-italic.fntdata"/><Relationship Id="rId21" Type="http://schemas.openxmlformats.org/officeDocument/2006/relationships/slide" Target="slides/slide16.xml"/><Relationship Id="rId43" Type="http://schemas.openxmlformats.org/officeDocument/2006/relationships/font" Target="fonts/BellM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BellM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ibreBaskerville-regular.fntdata"/><Relationship Id="rId16" Type="http://schemas.openxmlformats.org/officeDocument/2006/relationships/slide" Target="slides/slide11.xml"/><Relationship Id="rId38" Type="http://schemas.openxmlformats.org/officeDocument/2006/relationships/font" Target="fonts/Anton-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26" name="Google Shape;22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233" name="Google Shape;23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 name="Google Shape;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 name="Shape 10"/>
        <p:cNvGrpSpPr/>
        <p:nvPr/>
      </p:nvGrpSpPr>
      <p:grpSpPr>
        <a:xfrm>
          <a:off x="0" y="0"/>
          <a:ext cx="0" cy="0"/>
          <a:chOff x="0" y="0"/>
          <a:chExt cx="0" cy="0"/>
        </a:xfrm>
      </p:grpSpPr>
      <p:sp>
        <p:nvSpPr>
          <p:cNvPr id="11" name="Google Shape;11;p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16" name="Google Shape;16;p2"/>
          <p:cNvSpPr txBox="1"/>
          <p:nvPr/>
        </p:nvSpPr>
        <p:spPr>
          <a:xfrm>
            <a:off x="7518400" y="152400"/>
            <a:ext cx="4368800" cy="38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B01A0"/>
                </a:solidFill>
                <a:latin typeface="Calibri"/>
                <a:ea typeface="Calibri"/>
                <a:cs typeface="Calibri"/>
                <a:sym typeface="Calibri"/>
              </a:rPr>
              <a:t>DEVOTION TO ENLIGHTENMENT</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0" y="0"/>
            <a:ext cx="12192000" cy="6858000"/>
          </a:xfrm>
          <a:prstGeom prst="rect">
            <a:avLst/>
          </a:prstGeom>
          <a:solidFill>
            <a:srgbClr val="D8D8D8"/>
          </a:solidFill>
          <a:ln cap="flat" cmpd="sng" w="25400">
            <a:solidFill>
              <a:srgbClr val="DCE6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p:nvPr/>
        </p:nvSpPr>
        <p:spPr>
          <a:xfrm>
            <a:off x="179400" y="180000"/>
            <a:ext cx="11833200" cy="6498000"/>
          </a:xfrm>
          <a:prstGeom prst="rect">
            <a:avLst/>
          </a:prstGeom>
          <a:solidFill>
            <a:srgbClr val="0B01A0"/>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2"/>
          <p:cNvSpPr/>
          <p:nvPr/>
        </p:nvSpPr>
        <p:spPr>
          <a:xfrm>
            <a:off x="331800" y="332400"/>
            <a:ext cx="11473200" cy="6138000"/>
          </a:xfrm>
          <a:prstGeom prst="rect">
            <a:avLst/>
          </a:prstGeom>
          <a:solidFill>
            <a:schemeClr val="l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p:nvPr/>
        </p:nvSpPr>
        <p:spPr>
          <a:xfrm rot="5400000">
            <a:off x="1311236" y="-923964"/>
            <a:ext cx="1339928" cy="3556000"/>
          </a:xfrm>
          <a:prstGeom prst="rtTriangle">
            <a:avLst/>
          </a:prstGeom>
          <a:solidFill>
            <a:srgbClr val="0B01A0"/>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Calibri"/>
              <a:ea typeface="Calibri"/>
              <a:cs typeface="Calibri"/>
              <a:sym typeface="Calibri"/>
            </a:endParaRPr>
          </a:p>
        </p:txBody>
      </p:sp>
      <p:pic>
        <p:nvPicPr>
          <p:cNvPr descr="https://lh4.googleusercontent.com/yau4ts-TFwHbU9bCswtdBRU_u-8vTdmpH0ITQVWq-87BTUPabKWMBRd3OSvNIeAP2jLfrPpkT49vOGL6vgLKcAr8zwWdDz1-Ck-K7hnkA2oajD3atevMO7l4GE7NH9TbO9JFuQC_Qw" id="21" name="Google Shape;21;p2"/>
          <p:cNvPicPr preferRelativeResize="0"/>
          <p:nvPr/>
        </p:nvPicPr>
        <p:blipFill rotWithShape="1">
          <a:blip r:embed="rId2">
            <a:alphaModFix/>
          </a:blip>
          <a:srcRect b="84501" l="1950" r="70721" t="1970"/>
          <a:stretch/>
        </p:blipFill>
        <p:spPr>
          <a:xfrm>
            <a:off x="203200" y="217420"/>
            <a:ext cx="1801800" cy="625475"/>
          </a:xfrm>
          <a:prstGeom prst="rect">
            <a:avLst/>
          </a:prstGeom>
          <a:noFill/>
          <a:ln>
            <a:noFill/>
          </a:ln>
        </p:spPr>
      </p:pic>
      <p:sp>
        <p:nvSpPr>
          <p:cNvPr id="22" name="Google Shape;22;p2"/>
          <p:cNvSpPr txBox="1"/>
          <p:nvPr/>
        </p:nvSpPr>
        <p:spPr>
          <a:xfrm>
            <a:off x="9261300" y="316468"/>
            <a:ext cx="2971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B01A0"/>
                </a:solidFill>
                <a:latin typeface="Angsana New"/>
                <a:ea typeface="Angsana New"/>
                <a:cs typeface="Angsana New"/>
                <a:sym typeface="Angsana New"/>
              </a:rPr>
              <a:t>DEVOTION TO ENLIGHTENMENT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3" name="Shape 23"/>
        <p:cNvGrpSpPr/>
        <p:nvPr/>
      </p:nvGrpSpPr>
      <p:grpSpPr>
        <a:xfrm>
          <a:off x="0" y="0"/>
          <a:ext cx="0" cy="0"/>
          <a:chOff x="0" y="0"/>
          <a:chExt cx="0" cy="0"/>
        </a:xfrm>
      </p:grpSpPr>
      <p:sp>
        <p:nvSpPr>
          <p:cNvPr id="24" name="Google Shape;24;p3"/>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3"/>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27" name="Google Shape;27;p3"/>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 name="Google Shape;28;p3"/>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3"/>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 name="Shape 30"/>
        <p:cNvGrpSpPr/>
        <p:nvPr/>
      </p:nvGrpSpPr>
      <p:grpSpPr>
        <a:xfrm>
          <a:off x="0" y="0"/>
          <a:ext cx="0" cy="0"/>
          <a:chOff x="0" y="0"/>
          <a:chExt cx="0" cy="0"/>
        </a:xfrm>
      </p:grpSpPr>
      <p:sp>
        <p:nvSpPr>
          <p:cNvPr id="31" name="Google Shape;31;p4"/>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4"/>
          <p:cNvSpPr/>
          <p:nvPr>
            <p:ph idx="2" type="pic"/>
          </p:nvPr>
        </p:nvSpPr>
        <p:spPr>
          <a:xfrm>
            <a:off x="2389717" y="612775"/>
            <a:ext cx="7315200" cy="4114800"/>
          </a:xfrm>
          <a:prstGeom prst="rect">
            <a:avLst/>
          </a:prstGeom>
          <a:noFill/>
          <a:ln>
            <a:noFill/>
          </a:ln>
        </p:spPr>
      </p:sp>
      <p:sp>
        <p:nvSpPr>
          <p:cNvPr id="33" name="Google Shape;33;p4"/>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34" name="Google Shape;34;p4"/>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5" name="Google Shape;35;p4"/>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6" name="Google Shape;36;p4"/>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5"/>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0" name="Google Shape;40;p5"/>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1" name="Google Shape;41;p5"/>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5"/>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6"/>
          <p:cNvSpPr txBox="1"/>
          <p:nvPr>
            <p:ph type="title"/>
          </p:nvPr>
        </p:nvSpPr>
        <p:spPr>
          <a:xfrm rot="5400000">
            <a:off x="7285038" y="1828802"/>
            <a:ext cx="5851525" cy="2743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6"/>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6"/>
          <p:cNvSpPr txBox="1"/>
          <p:nvPr>
            <p:ph idx="10" type="dt"/>
          </p:nvPr>
        </p:nvSpPr>
        <p:spPr>
          <a:xfrm>
            <a:off x="609600" y="6356351"/>
            <a:ext cx="284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6"/>
          <p:cNvSpPr txBox="1"/>
          <p:nvPr>
            <p:ph idx="11" type="ftr"/>
          </p:nvPr>
        </p:nvSpPr>
        <p:spPr>
          <a:xfrm>
            <a:off x="4165600" y="6356351"/>
            <a:ext cx="3860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6"/>
          <p:cNvSpPr txBox="1"/>
          <p:nvPr>
            <p:ph idx="12" type="sldNum"/>
          </p:nvPr>
        </p:nvSpPr>
        <p:spPr>
          <a:xfrm>
            <a:off x="8737600" y="6356351"/>
            <a:ext cx="28448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7"/>
          <p:cNvSpPr txBox="1"/>
          <p:nvPr>
            <p:ph type="title"/>
          </p:nvPr>
        </p:nvSpPr>
        <p:spPr>
          <a:xfrm>
            <a:off x="609600" y="990599"/>
            <a:ext cx="10972800" cy="340722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6600FF"/>
              </a:buClr>
              <a:buSzPts val="4400"/>
              <a:buFont typeface="Calibri"/>
              <a:buNone/>
            </a:pPr>
            <a:r>
              <a:rPr lang="en-US">
                <a:solidFill>
                  <a:srgbClr val="6600FF"/>
                </a:solidFill>
                <a:latin typeface="Calibri"/>
                <a:ea typeface="Calibri"/>
                <a:cs typeface="Calibri"/>
                <a:sym typeface="Calibri"/>
              </a:rPr>
              <a:t>NOSQL-2: CYAEC49</a:t>
            </a:r>
            <a:br>
              <a:rPr lang="en-US" sz="6600">
                <a:solidFill>
                  <a:srgbClr val="FF0000"/>
                </a:solidFill>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7030A0"/>
                </a:solidFill>
                <a:latin typeface="Anton"/>
                <a:ea typeface="Anton"/>
                <a:cs typeface="Anton"/>
                <a:sym typeface="Anton"/>
              </a:rPr>
              <a:t>Course Assessment</a:t>
            </a:r>
            <a:endParaRPr b="1">
              <a:solidFill>
                <a:srgbClr val="7030A0"/>
              </a:solidFill>
              <a:latin typeface="Anton"/>
              <a:ea typeface="Anton"/>
              <a:cs typeface="Anton"/>
              <a:sym typeface="Anton"/>
            </a:endParaRPr>
          </a:p>
        </p:txBody>
      </p:sp>
      <p:sp>
        <p:nvSpPr>
          <p:cNvPr id="107" name="Google Shape;107;p1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Char char="•"/>
            </a:pPr>
            <a:r>
              <a:rPr lang="en-US"/>
              <a:t>CIE- 30 Marks</a:t>
            </a:r>
            <a:endParaRPr/>
          </a:p>
          <a:p>
            <a:pPr indent="-342900" lvl="0" marL="342900" rtl="0" algn="l">
              <a:lnSpc>
                <a:spcPct val="100000"/>
              </a:lnSpc>
              <a:spcBef>
                <a:spcPts val="0"/>
              </a:spcBef>
              <a:spcAft>
                <a:spcPts val="0"/>
              </a:spcAft>
              <a:buClr>
                <a:schemeClr val="dk1"/>
              </a:buClr>
              <a:buSzPts val="3200"/>
              <a:buChar char="•"/>
            </a:pPr>
            <a:r>
              <a:rPr lang="en-US"/>
              <a:t>Test  question paper pattern is </a:t>
            </a:r>
            <a:endParaRPr/>
          </a:p>
          <a:p>
            <a:pPr indent="0" lvl="0" marL="0" rtl="0" algn="l">
              <a:lnSpc>
                <a:spcPct val="100000"/>
              </a:lnSpc>
              <a:spcBef>
                <a:spcPts val="0"/>
              </a:spcBef>
              <a:spcAft>
                <a:spcPts val="0"/>
              </a:spcAft>
              <a:buClr>
                <a:schemeClr val="dk1"/>
              </a:buClr>
              <a:buSzPts val="3200"/>
              <a:buNone/>
            </a:pPr>
            <a:r>
              <a:rPr lang="en-US"/>
              <a:t>   Part=A MCQ-6 Marks and </a:t>
            </a:r>
            <a:endParaRPr/>
          </a:p>
          <a:p>
            <a:pPr indent="0" lvl="0" marL="0" rtl="0" algn="l">
              <a:lnSpc>
                <a:spcPct val="100000"/>
              </a:lnSpc>
              <a:spcBef>
                <a:spcPts val="0"/>
              </a:spcBef>
              <a:spcAft>
                <a:spcPts val="0"/>
              </a:spcAft>
              <a:buClr>
                <a:schemeClr val="dk1"/>
              </a:buClr>
              <a:buSzPts val="3200"/>
              <a:buNone/>
            </a:pPr>
            <a:r>
              <a:rPr lang="en-US"/>
              <a:t>  Part-B writing 24 Marks</a:t>
            </a:r>
            <a:endParaRPr/>
          </a:p>
          <a:p>
            <a:pPr indent="0" lvl="0" marL="0" rtl="0" algn="l">
              <a:lnSpc>
                <a:spcPct val="100000"/>
              </a:lnSpc>
              <a:spcBef>
                <a:spcPts val="0"/>
              </a:spcBef>
              <a:spcAft>
                <a:spcPts val="0"/>
              </a:spcAft>
              <a:buClr>
                <a:schemeClr val="dk1"/>
              </a:buClr>
              <a:buSzPts val="3200"/>
              <a:buNone/>
            </a:pPr>
            <a:r>
              <a:rPr lang="en-US"/>
              <a:t>20 Marks Component:</a:t>
            </a:r>
            <a:endParaRPr/>
          </a:p>
          <a:p>
            <a:pPr indent="-342900" lvl="0" marL="342900" rtl="0" algn="l">
              <a:lnSpc>
                <a:spcPct val="100000"/>
              </a:lnSpc>
              <a:spcBef>
                <a:spcPts val="640"/>
              </a:spcBef>
              <a:spcAft>
                <a:spcPts val="0"/>
              </a:spcAft>
              <a:buClr>
                <a:schemeClr val="dk1"/>
              </a:buClr>
              <a:buSzPts val="3200"/>
              <a:buChar char="•"/>
            </a:pPr>
            <a:r>
              <a:rPr lang="en-US"/>
              <a:t>Case Study– 10 Marks</a:t>
            </a:r>
            <a:endParaRPr/>
          </a:p>
          <a:p>
            <a:pPr indent="-342900" lvl="0" marL="342900" rtl="0" algn="l">
              <a:lnSpc>
                <a:spcPct val="100000"/>
              </a:lnSpc>
              <a:spcBef>
                <a:spcPts val="640"/>
              </a:spcBef>
              <a:spcAft>
                <a:spcPts val="0"/>
              </a:spcAft>
              <a:buClr>
                <a:schemeClr val="dk1"/>
              </a:buClr>
              <a:buSzPts val="3200"/>
              <a:buChar char="•"/>
            </a:pPr>
            <a:r>
              <a:rPr lang="en-US"/>
              <a:t>Assignment-10 Marks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Clr>
                <a:srgbClr val="000099"/>
              </a:buClr>
              <a:buSzPts val="3200"/>
              <a:buNone/>
            </a:pPr>
            <a:r>
              <a:rPr b="1" lang="en-US" sz="3200">
                <a:solidFill>
                  <a:srgbClr val="000099"/>
                </a:solidFill>
                <a:latin typeface="Arial"/>
                <a:ea typeface="Arial"/>
                <a:cs typeface="Arial"/>
                <a:sym typeface="Arial"/>
              </a:rPr>
              <a:t> </a:t>
            </a:r>
            <a:endParaRPr/>
          </a:p>
          <a:p>
            <a:pPr indent="0" lvl="0" marL="0" rtl="0" algn="l">
              <a:lnSpc>
                <a:spcPct val="100000"/>
              </a:lnSpc>
              <a:spcBef>
                <a:spcPts val="640"/>
              </a:spcBef>
              <a:spcAft>
                <a:spcPts val="0"/>
              </a:spcAft>
              <a:buClr>
                <a:schemeClr val="dk1"/>
              </a:buClr>
              <a:buSzPts val="3200"/>
              <a:buNone/>
            </a:pPr>
            <a:r>
              <a:t/>
            </a:r>
            <a:endParaRPr/>
          </a:p>
        </p:txBody>
      </p:sp>
      <p:pic>
        <p:nvPicPr>
          <p:cNvPr descr="Thank You Images – Browse 245,201 Stock Photos, Vectors, and ..." id="113" name="Google Shape;113;p17"/>
          <p:cNvPicPr preferRelativeResize="0"/>
          <p:nvPr/>
        </p:nvPicPr>
        <p:blipFill rotWithShape="1">
          <a:blip r:embed="rId3">
            <a:alphaModFix/>
          </a:blip>
          <a:srcRect b="0" l="0" r="0" t="0"/>
          <a:stretch/>
        </p:blipFill>
        <p:spPr>
          <a:xfrm>
            <a:off x="4267200" y="2895599"/>
            <a:ext cx="3581400" cy="28560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idx="1" type="body"/>
          </p:nvPr>
        </p:nvSpPr>
        <p:spPr>
          <a:xfrm>
            <a:off x="913774" y="914400"/>
            <a:ext cx="10363826" cy="3917659"/>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Unit-1</a:t>
            </a:r>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Introduction</a:t>
            </a:r>
            <a:endParaRPr b="0" i="0" sz="6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7030A0"/>
                </a:solidFill>
                <a:latin typeface="Anton"/>
                <a:ea typeface="Anton"/>
                <a:cs typeface="Anton"/>
                <a:sym typeface="Anton"/>
              </a:rPr>
              <a:t>HBase</a:t>
            </a:r>
            <a:endParaRPr b="1">
              <a:solidFill>
                <a:srgbClr val="7030A0"/>
              </a:solidFill>
              <a:latin typeface="Anton"/>
              <a:ea typeface="Anton"/>
              <a:cs typeface="Anton"/>
              <a:sym typeface="Anton"/>
            </a:endParaRPr>
          </a:p>
        </p:txBody>
      </p:sp>
      <p:sp>
        <p:nvSpPr>
          <p:cNvPr id="124" name="Google Shape;124;p1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431800" lvl="0" marL="457200" rtl="0" algn="just">
              <a:lnSpc>
                <a:spcPct val="100000"/>
              </a:lnSpc>
              <a:spcBef>
                <a:spcPts val="640"/>
              </a:spcBef>
              <a:spcAft>
                <a:spcPts val="0"/>
              </a:spcAft>
              <a:buSzPts val="3200"/>
              <a:buChar char="•"/>
            </a:pPr>
            <a:r>
              <a:rPr b="1" lang="en-US"/>
              <a:t>HBase</a:t>
            </a:r>
            <a:r>
              <a:rPr lang="en-US"/>
              <a:t> is a data model that is similar to Google’s big table. It is an open source, distributed database developed by </a:t>
            </a:r>
            <a:r>
              <a:rPr i="1" lang="en-US"/>
              <a:t>Apache</a:t>
            </a:r>
            <a:r>
              <a:rPr lang="en-US"/>
              <a:t> software foundation written in Java. HBase is an essential part of our Hadoop ecosystem. HBase runs on top of HDFS (</a:t>
            </a:r>
            <a:r>
              <a:rPr b="1" lang="en-US"/>
              <a:t>Hadoop Distributed File System</a:t>
            </a:r>
            <a:r>
              <a:rPr lang="en-US"/>
              <a:t>). It can store massive amounts of data from terabytes to petabytes. It is column oriented and horizontally scalable. </a:t>
            </a:r>
            <a:endParaRPr cap="none">
              <a:latin typeface="Bell MT"/>
              <a:ea typeface="Bell MT"/>
              <a:cs typeface="Bell MT"/>
              <a:sym typeface="Bell M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History of HBase</a:t>
            </a:r>
            <a:endParaRPr b="1">
              <a:solidFill>
                <a:srgbClr val="6600FF"/>
              </a:solidFill>
            </a:endParaRPr>
          </a:p>
        </p:txBody>
      </p:sp>
      <p:sp>
        <p:nvSpPr>
          <p:cNvPr id="130" name="Google Shape;130;p2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228600" lvl="0" marL="457200" rtl="0" algn="just">
              <a:lnSpc>
                <a:spcPct val="100000"/>
              </a:lnSpc>
              <a:spcBef>
                <a:spcPts val="640"/>
              </a:spcBef>
              <a:spcAft>
                <a:spcPts val="0"/>
              </a:spcAft>
              <a:buSzPts val="3200"/>
              <a:buNone/>
            </a:pPr>
            <a:r>
              <a:t/>
            </a:r>
            <a:endParaRPr cap="none">
              <a:latin typeface="Bell MT"/>
              <a:ea typeface="Bell MT"/>
              <a:cs typeface="Bell MT"/>
              <a:sym typeface="Bell MT"/>
            </a:endParaRPr>
          </a:p>
        </p:txBody>
      </p:sp>
      <p:pic>
        <p:nvPicPr>
          <p:cNvPr descr="Lightbox" id="131" name="Google Shape;131;p20"/>
          <p:cNvPicPr preferRelativeResize="0"/>
          <p:nvPr/>
        </p:nvPicPr>
        <p:blipFill rotWithShape="1">
          <a:blip r:embed="rId3">
            <a:alphaModFix/>
          </a:blip>
          <a:srcRect b="0" l="0" r="0" t="0"/>
          <a:stretch/>
        </p:blipFill>
        <p:spPr>
          <a:xfrm>
            <a:off x="4695825" y="1600201"/>
            <a:ext cx="2800350" cy="44466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Architecture of HBase</a:t>
            </a:r>
            <a:endParaRPr b="1">
              <a:solidFill>
                <a:srgbClr val="6600FF"/>
              </a:solidFill>
            </a:endParaRPr>
          </a:p>
        </p:txBody>
      </p:sp>
      <p:sp>
        <p:nvSpPr>
          <p:cNvPr id="137" name="Google Shape;137;p2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p>
            <a:pPr indent="-228600" lvl="0" marL="457200" rtl="0" algn="just">
              <a:lnSpc>
                <a:spcPct val="100000"/>
              </a:lnSpc>
              <a:spcBef>
                <a:spcPts val="640"/>
              </a:spcBef>
              <a:spcAft>
                <a:spcPts val="0"/>
              </a:spcAft>
              <a:buSzPts val="3200"/>
              <a:buNone/>
            </a:pPr>
            <a:r>
              <a:t/>
            </a:r>
            <a:endParaRPr cap="none">
              <a:latin typeface="Bell MT"/>
              <a:ea typeface="Bell MT"/>
              <a:cs typeface="Bell MT"/>
              <a:sym typeface="Bell MT"/>
            </a:endParaRPr>
          </a:p>
        </p:txBody>
      </p:sp>
      <p:pic>
        <p:nvPicPr>
          <p:cNvPr descr="HBase Architecture" id="138" name="Google Shape;138;p21"/>
          <p:cNvPicPr preferRelativeResize="0"/>
          <p:nvPr/>
        </p:nvPicPr>
        <p:blipFill rotWithShape="1">
          <a:blip r:embed="rId3">
            <a:alphaModFix/>
          </a:blip>
          <a:srcRect b="0" l="0" r="0" t="0"/>
          <a:stretch/>
        </p:blipFill>
        <p:spPr>
          <a:xfrm>
            <a:off x="609600" y="1600202"/>
            <a:ext cx="10972800" cy="45259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09600" y="274638"/>
            <a:ext cx="10972800" cy="865904"/>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Architecture of HBase</a:t>
            </a:r>
            <a:endParaRPr b="1">
              <a:solidFill>
                <a:srgbClr val="6600FF"/>
              </a:solidFill>
            </a:endParaRPr>
          </a:p>
        </p:txBody>
      </p:sp>
      <p:sp>
        <p:nvSpPr>
          <p:cNvPr id="144" name="Google Shape;144;p22"/>
          <p:cNvSpPr txBox="1"/>
          <p:nvPr>
            <p:ph idx="1" type="body"/>
          </p:nvPr>
        </p:nvSpPr>
        <p:spPr>
          <a:xfrm>
            <a:off x="609600" y="1248697"/>
            <a:ext cx="10972800" cy="5073445"/>
          </a:xfrm>
          <a:prstGeom prst="rect">
            <a:avLst/>
          </a:prstGeom>
          <a:noFill/>
          <a:ln>
            <a:noFill/>
          </a:ln>
        </p:spPr>
        <p:txBody>
          <a:bodyPr anchorCtr="0" anchor="t" bIns="45700" lIns="91425" spcFirstLastPara="1" rIns="91425" wrap="square" tIns="45700">
            <a:normAutofit fontScale="62500" lnSpcReduction="20000"/>
          </a:bodyPr>
          <a:lstStyle/>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HMaster in HBase is the implementation of a Master server in HBase architecture. It acts as a monitoring agent to monitor all Region Server instances present in the cluster and acts as an interface for all the metadata changes. In a distributed cluster environment, Master runs on NameNode. Master runs several background threads.</a:t>
            </a:r>
            <a:endParaRPr/>
          </a:p>
          <a:p>
            <a:pPr indent="-228600" lvl="0" marL="457200" rtl="0" algn="just">
              <a:lnSpc>
                <a:spcPct val="100000"/>
              </a:lnSpc>
              <a:spcBef>
                <a:spcPts val="640"/>
              </a:spcBef>
              <a:spcAft>
                <a:spcPts val="0"/>
              </a:spcAft>
              <a:buSzPct val="160000"/>
              <a:buNone/>
            </a:pPr>
            <a:r>
              <a:t/>
            </a:r>
            <a:endParaRPr>
              <a:latin typeface="Bell MT"/>
              <a:ea typeface="Bell MT"/>
              <a:cs typeface="Bell MT"/>
              <a:sym typeface="Bell MT"/>
            </a:endParaRPr>
          </a:p>
          <a:p>
            <a:pPr indent="0" lvl="0" marL="25400" rtl="0" algn="just">
              <a:lnSpc>
                <a:spcPct val="100000"/>
              </a:lnSpc>
              <a:spcBef>
                <a:spcPts val="640"/>
              </a:spcBef>
              <a:spcAft>
                <a:spcPts val="0"/>
              </a:spcAft>
              <a:buSzPct val="160000"/>
              <a:buNone/>
            </a:pPr>
            <a:r>
              <a:rPr lang="en-US">
                <a:latin typeface="Bell MT"/>
                <a:ea typeface="Bell MT"/>
                <a:cs typeface="Bell MT"/>
                <a:sym typeface="Bell MT"/>
              </a:rPr>
              <a:t>The following are important roles performed by HMaster in HBase.</a:t>
            </a:r>
            <a:endParaRPr/>
          </a:p>
          <a:p>
            <a:pPr indent="-228600" lvl="0" marL="457200" rtl="0" algn="just">
              <a:lnSpc>
                <a:spcPct val="100000"/>
              </a:lnSpc>
              <a:spcBef>
                <a:spcPts val="640"/>
              </a:spcBef>
              <a:spcAft>
                <a:spcPts val="0"/>
              </a:spcAft>
              <a:buSzPct val="160000"/>
              <a:buNone/>
            </a:pPr>
            <a:r>
              <a:t/>
            </a:r>
            <a:endParaRPr>
              <a:latin typeface="Bell MT"/>
              <a:ea typeface="Bell MT"/>
              <a:cs typeface="Bell MT"/>
              <a:sym typeface="Bell MT"/>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Plays a vital role in terms of performance and maintaining nodes in the cluster.</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HMaster provides admin performance and distributes services to different region servers.</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HMaster assigns regions to region servers.</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HMaster has the features like controlling load balancing and failover to handle the load over nodes present in the cluster.</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When a client wants to change any schema and to change any Metadata operations, HMaster takes responsibility for these operations.</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Some of the methods exposed by HMaster Interface are primarily Metadata oriented methods.</a:t>
            </a:r>
            <a:endParaRPr/>
          </a:p>
          <a:p>
            <a:pPr indent="-228600" lvl="0" marL="457200" rtl="0" algn="just">
              <a:lnSpc>
                <a:spcPct val="100000"/>
              </a:lnSpc>
              <a:spcBef>
                <a:spcPts val="640"/>
              </a:spcBef>
              <a:spcAft>
                <a:spcPts val="0"/>
              </a:spcAft>
              <a:buSzPct val="160000"/>
              <a:buNone/>
            </a:pPr>
            <a:r>
              <a:t/>
            </a:r>
            <a:endParaRPr cap="none">
              <a:latin typeface="Bell MT"/>
              <a:ea typeface="Bell MT"/>
              <a:cs typeface="Bell MT"/>
              <a:sym typeface="Bell M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609600" y="274638"/>
            <a:ext cx="10972800" cy="865904"/>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Architecture of HBase</a:t>
            </a:r>
            <a:endParaRPr b="1">
              <a:solidFill>
                <a:srgbClr val="6600FF"/>
              </a:solidFill>
            </a:endParaRPr>
          </a:p>
        </p:txBody>
      </p:sp>
      <p:sp>
        <p:nvSpPr>
          <p:cNvPr id="150" name="Google Shape;150;p23"/>
          <p:cNvSpPr txBox="1"/>
          <p:nvPr>
            <p:ph idx="1" type="body"/>
          </p:nvPr>
        </p:nvSpPr>
        <p:spPr>
          <a:xfrm>
            <a:off x="609600" y="1248697"/>
            <a:ext cx="10972800" cy="5073445"/>
          </a:xfrm>
          <a:prstGeom prst="rect">
            <a:avLst/>
          </a:prstGeom>
          <a:noFill/>
          <a:ln>
            <a:noFill/>
          </a:ln>
        </p:spPr>
        <p:txBody>
          <a:bodyPr anchorCtr="0" anchor="t" bIns="45700" lIns="91425" spcFirstLastPara="1" rIns="91425" wrap="square" tIns="45700">
            <a:normAutofit fontScale="70000" lnSpcReduction="20000"/>
          </a:bodyPr>
          <a:lstStyle/>
          <a:p>
            <a:pPr indent="0" lvl="0" marL="25400" rtl="0" algn="l">
              <a:lnSpc>
                <a:spcPct val="100000"/>
              </a:lnSpc>
              <a:spcBef>
                <a:spcPts val="640"/>
              </a:spcBef>
              <a:spcAft>
                <a:spcPts val="0"/>
              </a:spcAft>
              <a:buSzPct val="142857"/>
              <a:buNone/>
            </a:pPr>
            <a:r>
              <a:rPr b="1" lang="en-US"/>
              <a:t>HBase Region Servers</a:t>
            </a:r>
            <a:endParaRPr/>
          </a:p>
          <a:p>
            <a:pPr indent="-431800" lvl="0" marL="457200" marR="0" rtl="0" algn="l">
              <a:lnSpc>
                <a:spcPct val="100000"/>
              </a:lnSpc>
              <a:spcBef>
                <a:spcPts val="640"/>
              </a:spcBef>
              <a:spcAft>
                <a:spcPts val="0"/>
              </a:spcAft>
              <a:buClr>
                <a:schemeClr val="dk1"/>
              </a:buClr>
              <a:buSzPct val="142857"/>
              <a:buFont typeface="Arial"/>
              <a:buChar char="•"/>
            </a:pPr>
            <a:r>
              <a:rPr lang="en-US"/>
              <a:t>When HBase Region Server receives writes and read requests from the client, it assigns the request to a specific region, where the actual column family resides. However, the client can directly contact with HRegion servers, there is no need of HMaster mandatory permission to the client regarding communication with HRegion servers. The client requires HMaster help when operations related to metadata and schema changes are required.</a:t>
            </a:r>
            <a:endParaRPr/>
          </a:p>
          <a:p>
            <a:pPr indent="0" lvl="0" marL="25400" rtl="0" algn="l">
              <a:lnSpc>
                <a:spcPct val="100000"/>
              </a:lnSpc>
              <a:spcBef>
                <a:spcPts val="640"/>
              </a:spcBef>
              <a:spcAft>
                <a:spcPts val="0"/>
              </a:spcAft>
              <a:buSzPct val="142857"/>
              <a:buNone/>
            </a:pPr>
            <a:r>
              <a:rPr lang="en-US"/>
              <a:t>HRegionServer is the Region Server implementation. It is responsible for serving and managing regions or data that is present in a distributed cluster. The region servers run on Data Nodes present in the Hadoop cluster.</a:t>
            </a:r>
            <a:endParaRPr/>
          </a:p>
          <a:p>
            <a:pPr indent="0" lvl="0" marL="25400" rtl="0" algn="l">
              <a:lnSpc>
                <a:spcPct val="100000"/>
              </a:lnSpc>
              <a:spcBef>
                <a:spcPts val="640"/>
              </a:spcBef>
              <a:spcAft>
                <a:spcPts val="0"/>
              </a:spcAft>
              <a:buSzPct val="142857"/>
              <a:buNone/>
            </a:pPr>
            <a:r>
              <a:rPr lang="en-US"/>
              <a:t>HMaster can get into contact with multiple HRegion servers and performs the following functions.</a:t>
            </a:r>
            <a:endParaRPr/>
          </a:p>
          <a:p>
            <a:pPr indent="-431800" lvl="0" marL="457200" marR="0" rtl="0" algn="l">
              <a:lnSpc>
                <a:spcPct val="100000"/>
              </a:lnSpc>
              <a:spcBef>
                <a:spcPts val="640"/>
              </a:spcBef>
              <a:spcAft>
                <a:spcPts val="0"/>
              </a:spcAft>
              <a:buClr>
                <a:schemeClr val="dk1"/>
              </a:buClr>
              <a:buSzPct val="142857"/>
              <a:buFont typeface="Arial"/>
              <a:buChar char="•"/>
            </a:pPr>
            <a:r>
              <a:rPr lang="en-US"/>
              <a:t>Hosting and managing regions</a:t>
            </a:r>
            <a:endParaRPr/>
          </a:p>
          <a:p>
            <a:pPr indent="-431800" lvl="0" marL="457200" marR="0" rtl="0" algn="l">
              <a:lnSpc>
                <a:spcPct val="100000"/>
              </a:lnSpc>
              <a:spcBef>
                <a:spcPts val="640"/>
              </a:spcBef>
              <a:spcAft>
                <a:spcPts val="0"/>
              </a:spcAft>
              <a:buClr>
                <a:schemeClr val="dk1"/>
              </a:buClr>
              <a:buSzPct val="142857"/>
              <a:buFont typeface="Arial"/>
              <a:buChar char="•"/>
            </a:pPr>
            <a:r>
              <a:rPr lang="en-US"/>
              <a:t>Splitting regions automatically</a:t>
            </a:r>
            <a:endParaRPr/>
          </a:p>
          <a:p>
            <a:pPr indent="-431800" lvl="0" marL="457200" marR="0" rtl="0" algn="l">
              <a:lnSpc>
                <a:spcPct val="100000"/>
              </a:lnSpc>
              <a:spcBef>
                <a:spcPts val="640"/>
              </a:spcBef>
              <a:spcAft>
                <a:spcPts val="0"/>
              </a:spcAft>
              <a:buClr>
                <a:schemeClr val="dk1"/>
              </a:buClr>
              <a:buSzPct val="142857"/>
              <a:buFont typeface="Arial"/>
              <a:buChar char="•"/>
            </a:pPr>
            <a:r>
              <a:rPr lang="en-US"/>
              <a:t>Handling read and writes requests</a:t>
            </a:r>
            <a:endParaRPr/>
          </a:p>
          <a:p>
            <a:pPr indent="-431800" lvl="0" marL="457200" marR="0" rtl="0" algn="l">
              <a:lnSpc>
                <a:spcPct val="100000"/>
              </a:lnSpc>
              <a:spcBef>
                <a:spcPts val="640"/>
              </a:spcBef>
              <a:spcAft>
                <a:spcPts val="0"/>
              </a:spcAft>
              <a:buClr>
                <a:schemeClr val="dk1"/>
              </a:buClr>
              <a:buSzPct val="142857"/>
              <a:buFont typeface="Arial"/>
              <a:buChar char="•"/>
            </a:pPr>
            <a:r>
              <a:rPr lang="en-US"/>
              <a:t>Communicating with the client directly</a:t>
            </a:r>
            <a:endParaRPr/>
          </a:p>
          <a:p>
            <a:pPr indent="-228600" lvl="0" marL="457200" rtl="0" algn="just">
              <a:lnSpc>
                <a:spcPct val="100000"/>
              </a:lnSpc>
              <a:spcBef>
                <a:spcPts val="640"/>
              </a:spcBef>
              <a:spcAft>
                <a:spcPts val="0"/>
              </a:spcAft>
              <a:buSzPct val="142857"/>
              <a:buNone/>
            </a:pPr>
            <a:r>
              <a:t/>
            </a:r>
            <a:endParaRPr cap="none">
              <a:latin typeface="Bell MT"/>
              <a:ea typeface="Bell MT"/>
              <a:cs typeface="Bell MT"/>
              <a:sym typeface="Bell M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09600" y="274638"/>
            <a:ext cx="10972800" cy="865904"/>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Application of HBase</a:t>
            </a:r>
            <a:endParaRPr b="1">
              <a:solidFill>
                <a:srgbClr val="6600FF"/>
              </a:solidFill>
            </a:endParaRPr>
          </a:p>
        </p:txBody>
      </p:sp>
      <p:sp>
        <p:nvSpPr>
          <p:cNvPr id="156" name="Google Shape;156;p24"/>
          <p:cNvSpPr txBox="1"/>
          <p:nvPr>
            <p:ph idx="1" type="body"/>
          </p:nvPr>
        </p:nvSpPr>
        <p:spPr>
          <a:xfrm>
            <a:off x="609600" y="1248697"/>
            <a:ext cx="10972800" cy="5073445"/>
          </a:xfrm>
          <a:prstGeom prst="rect">
            <a:avLst/>
          </a:prstGeom>
          <a:noFill/>
          <a:ln>
            <a:noFill/>
          </a:ln>
        </p:spPr>
        <p:txBody>
          <a:bodyPr anchorCtr="0" anchor="t" bIns="45700" lIns="91425" spcFirstLastPara="1" rIns="91425" wrap="square" tIns="45700">
            <a:normAutofit fontScale="62500" lnSpcReduction="20000"/>
          </a:bodyPr>
          <a:lstStyle/>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Real-time analytics: HBase is an excellent choice for real-time analytics applications that require low-latency data access. It provides fast read and write performance and can handle large amounts of data, making it suitable for real-time data analysis.</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Social media applications: HBase is an ideal database for social media applications that require high scalability and performance. It can handle the large volume of data generated by social media platforms and provide real-time analytics capabilities.</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IoT applications: HBase can be used for Internet of Things (IoT) applications that require storing and processing large volumes of sensor data. HBase’s scalable architecture and fast write performance make it a suitable choice for IoT applications that require low-latency data processing.</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Online transaction processing: HBase can be used as an online transaction processing (OLTP) database, providing high availability, consistency, and low-latency data access. HBase’s distributed architecture and automatic failover capabilities make it a good fit for OLTP applications that require high availability.</a:t>
            </a:r>
            <a:endParaRPr/>
          </a:p>
          <a:p>
            <a:pPr indent="-431800" lvl="0" marL="457200" rtl="0" algn="just">
              <a:lnSpc>
                <a:spcPct val="100000"/>
              </a:lnSpc>
              <a:spcBef>
                <a:spcPts val="640"/>
              </a:spcBef>
              <a:spcAft>
                <a:spcPts val="0"/>
              </a:spcAft>
              <a:buSzPct val="160000"/>
              <a:buChar char="•"/>
            </a:pPr>
            <a:r>
              <a:rPr lang="en-US">
                <a:latin typeface="Bell MT"/>
                <a:ea typeface="Bell MT"/>
                <a:cs typeface="Bell MT"/>
                <a:sym typeface="Bell MT"/>
              </a:rPr>
              <a:t>Ad serving and clickstream analysis: HBase can be used to store and process large volumes of clickstream data for ad serving and clickstream analysis. HBase’s column-oriented data storage and indexing capabilities make it a good fit for these types of applications.</a:t>
            </a:r>
            <a:endParaRPr/>
          </a:p>
          <a:p>
            <a:pPr indent="-228600" lvl="0" marL="457200" rtl="0" algn="just">
              <a:lnSpc>
                <a:spcPct val="100000"/>
              </a:lnSpc>
              <a:spcBef>
                <a:spcPts val="640"/>
              </a:spcBef>
              <a:spcAft>
                <a:spcPts val="0"/>
              </a:spcAft>
              <a:buSzPct val="160000"/>
              <a:buNone/>
            </a:pPr>
            <a:r>
              <a:t/>
            </a:r>
            <a:endParaRPr cap="none">
              <a:latin typeface="Bell MT"/>
              <a:ea typeface="Bell MT"/>
              <a:cs typeface="Bell MT"/>
              <a:sym typeface="Bell M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609600" y="274638"/>
            <a:ext cx="10972800" cy="679091"/>
          </a:xfrm>
          <a:prstGeom prst="rect">
            <a:avLst/>
          </a:prstGeom>
          <a:noFill/>
          <a:ln>
            <a:noFill/>
          </a:ln>
        </p:spPr>
        <p:txBody>
          <a:bodyPr anchorCtr="0" anchor="t" bIns="45700" lIns="91425" spcFirstLastPara="1" rIns="91425" wrap="square" tIns="45700">
            <a:normAutofit fontScale="90000"/>
          </a:bodyPr>
          <a:lstStyle/>
          <a:p>
            <a:pPr indent="0" lvl="0" marL="0" marR="0" rtl="0" algn="ctr">
              <a:lnSpc>
                <a:spcPct val="100000"/>
              </a:lnSpc>
              <a:spcBef>
                <a:spcPts val="0"/>
              </a:spcBef>
              <a:spcAft>
                <a:spcPts val="0"/>
              </a:spcAft>
              <a:buClr>
                <a:schemeClr val="dk1"/>
              </a:buClr>
              <a:buSzPct val="111111"/>
              <a:buFont typeface="Calibri"/>
              <a:buNone/>
            </a:pPr>
            <a:r>
              <a:rPr b="1" lang="en-US">
                <a:solidFill>
                  <a:srgbClr val="6600FF"/>
                </a:solidFill>
              </a:rPr>
              <a:t>Features of HBase</a:t>
            </a:r>
            <a:endParaRPr b="1">
              <a:solidFill>
                <a:srgbClr val="6600FF"/>
              </a:solidFill>
            </a:endParaRPr>
          </a:p>
        </p:txBody>
      </p:sp>
      <p:sp>
        <p:nvSpPr>
          <p:cNvPr id="162" name="Google Shape;162;p25"/>
          <p:cNvSpPr txBox="1"/>
          <p:nvPr>
            <p:ph idx="1" type="body"/>
          </p:nvPr>
        </p:nvSpPr>
        <p:spPr>
          <a:xfrm>
            <a:off x="609600" y="845574"/>
            <a:ext cx="10972800" cy="6012425"/>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20000"/>
              </a:lnSpc>
              <a:spcBef>
                <a:spcPts val="0"/>
              </a:spcBef>
              <a:spcAft>
                <a:spcPts val="0"/>
              </a:spcAft>
              <a:buSzPts val="3200"/>
              <a:buNone/>
            </a:pPr>
            <a:r>
              <a:rPr lang="en-US">
                <a:latin typeface="Bell MT"/>
                <a:ea typeface="Bell MT"/>
                <a:cs typeface="Bell MT"/>
                <a:sym typeface="Bell MT"/>
              </a:rPr>
              <a:t>1.	</a:t>
            </a:r>
            <a:r>
              <a:rPr lang="en-US" sz="7200"/>
              <a:t>It is linearly scalable across various nodes as well as modularly scalable, as it divided across various nodes. </a:t>
            </a:r>
            <a:endParaRPr/>
          </a:p>
          <a:p>
            <a:pPr indent="0" lvl="0" marL="0" rtl="0" algn="just">
              <a:lnSpc>
                <a:spcPct val="120000"/>
              </a:lnSpc>
              <a:spcBef>
                <a:spcPts val="0"/>
              </a:spcBef>
              <a:spcAft>
                <a:spcPts val="0"/>
              </a:spcAft>
              <a:buSzPct val="177777"/>
              <a:buNone/>
            </a:pPr>
            <a:r>
              <a:rPr lang="en-US" sz="7200"/>
              <a:t>                  HBase provides consistent read and writes.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It provides atomic read and write means during one read or write process, all other processes are prevented from performing any read or write operations.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It provides easy to use Java API for client access.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It supports Thrift and REST API for non-Java front ends which supports XML, Protobuf and binary data encoding options.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It supports a Block Cache and Bloom Filters for real-time queries and for high volume query optimization.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HBase provides automatic failure support between Region Servers.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It support for exporting metrics with the Hadoop metrics subsystem to files. </a:t>
            </a:r>
            <a:endParaRPr/>
          </a:p>
          <a:p>
            <a:pPr indent="0" lvl="0" marL="0" rtl="0" algn="just">
              <a:lnSpc>
                <a:spcPct val="120000"/>
              </a:lnSpc>
              <a:spcBef>
                <a:spcPts val="0"/>
              </a:spcBef>
              <a:spcAft>
                <a:spcPts val="0"/>
              </a:spcAft>
              <a:buSzPct val="177777"/>
              <a:buNone/>
            </a:pPr>
            <a:r>
              <a:rPr lang="en-US" sz="7200"/>
              <a:t> </a:t>
            </a:r>
            <a:endParaRPr/>
          </a:p>
          <a:p>
            <a:pPr indent="0" lvl="0" marL="0" rtl="0" algn="just">
              <a:lnSpc>
                <a:spcPct val="120000"/>
              </a:lnSpc>
              <a:spcBef>
                <a:spcPts val="0"/>
              </a:spcBef>
              <a:spcAft>
                <a:spcPts val="0"/>
              </a:spcAft>
              <a:buSzPct val="177777"/>
              <a:buNone/>
            </a:pPr>
            <a:r>
              <a:rPr lang="en-US" sz="7200"/>
              <a:t>It doesn’t enforce relationship within your data. </a:t>
            </a:r>
            <a:endParaRPr/>
          </a:p>
          <a:p>
            <a:pPr indent="0" lvl="0" marL="0" rtl="0" algn="just">
              <a:lnSpc>
                <a:spcPct val="120000"/>
              </a:lnSpc>
              <a:spcBef>
                <a:spcPts val="0"/>
              </a:spcBef>
              <a:spcAft>
                <a:spcPts val="0"/>
              </a:spcAft>
              <a:buSzPct val="177777"/>
              <a:buNone/>
            </a:pPr>
            <a:r>
              <a:rPr lang="en-US" sz="7200"/>
              <a:t> It is a platform for storing and retrieving data with random access.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8"/>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1" lang="en-US">
                <a:solidFill>
                  <a:srgbClr val="7030A0"/>
                </a:solidFill>
                <a:latin typeface="Anton"/>
                <a:ea typeface="Anton"/>
                <a:cs typeface="Anton"/>
                <a:sym typeface="Anton"/>
              </a:rPr>
              <a:t>Course Outline</a:t>
            </a:r>
            <a:endParaRPr b="1">
              <a:solidFill>
                <a:srgbClr val="7030A0"/>
              </a:solidFill>
              <a:latin typeface="Anton"/>
              <a:ea typeface="Anton"/>
              <a:cs typeface="Anton"/>
              <a:sym typeface="Anton"/>
            </a:endParaRPr>
          </a:p>
        </p:txBody>
      </p:sp>
      <p:sp>
        <p:nvSpPr>
          <p:cNvPr id="59" name="Google Shape;59;p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800"/>
              <a:buNone/>
            </a:pPr>
            <a:r>
              <a:rPr b="1" lang="en-US" sz="1800">
                <a:solidFill>
                  <a:srgbClr val="31859B"/>
                </a:solidFill>
                <a:latin typeface="Arial"/>
                <a:ea typeface="Arial"/>
                <a:cs typeface="Arial"/>
                <a:sym typeface="Arial"/>
              </a:rPr>
              <a:t>Unit I</a:t>
            </a:r>
            <a:endParaRPr b="1" sz="1800">
              <a:solidFill>
                <a:srgbClr val="31859B"/>
              </a:solidFill>
              <a:latin typeface="Arial"/>
              <a:ea typeface="Arial"/>
              <a:cs typeface="Arial"/>
              <a:sym typeface="Arial"/>
            </a:endParaRPr>
          </a:p>
          <a:p>
            <a:pPr indent="0" lvl="0" marL="0" rtl="0" algn="ctr">
              <a:lnSpc>
                <a:spcPct val="115000"/>
              </a:lnSpc>
              <a:spcBef>
                <a:spcPts val="360"/>
              </a:spcBef>
              <a:spcAft>
                <a:spcPts val="0"/>
              </a:spcAft>
              <a:buClr>
                <a:schemeClr val="dk1"/>
              </a:buClr>
              <a:buSzPts val="1800"/>
              <a:buNone/>
            </a:pPr>
            <a:r>
              <a:rPr b="1" lang="en-US" sz="1800">
                <a:solidFill>
                  <a:srgbClr val="FF0000"/>
                </a:solidFill>
                <a:latin typeface="Times New Roman"/>
                <a:ea typeface="Times New Roman"/>
                <a:cs typeface="Times New Roman"/>
                <a:sym typeface="Times New Roman"/>
              </a:rPr>
              <a:t>Introduction</a:t>
            </a:r>
            <a:endParaRPr/>
          </a:p>
          <a:p>
            <a:pPr indent="0" lvl="0" marL="0" rtl="0" algn="just">
              <a:lnSpc>
                <a:spcPct val="115000"/>
              </a:lnSpc>
              <a:spcBef>
                <a:spcPts val="360"/>
              </a:spcBef>
              <a:spcAft>
                <a:spcPts val="0"/>
              </a:spcAft>
              <a:buSzPts val="1800"/>
              <a:buNone/>
            </a:pPr>
            <a:r>
              <a:rPr lang="en-US" sz="1800"/>
              <a:t>Hbase: Introduction, Architecture, Hbase vs RDBMS, Shell Commands, Create Table, Insert &amp; Retrieve Data, Performance Bottlenecks. </a:t>
            </a:r>
            <a:r>
              <a:rPr b="1" lang="en-US" sz="1800">
                <a:solidFill>
                  <a:srgbClr val="FF00FF"/>
                </a:solidFill>
                <a:latin typeface="Libre Baskerville"/>
                <a:ea typeface="Libre Baskerville"/>
                <a:cs typeface="Libre Baskerville"/>
                <a:sym typeface="Libre Baskerville"/>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09600" y="609600"/>
            <a:ext cx="10972800" cy="560439"/>
          </a:xfrm>
          <a:prstGeom prst="rect">
            <a:avLst/>
          </a:prstGeom>
          <a:noFill/>
          <a:ln>
            <a:noFill/>
          </a:ln>
        </p:spPr>
        <p:txBody>
          <a:bodyPr anchorCtr="0" anchor="t" bIns="45700" lIns="91425" spcFirstLastPara="1" rIns="91425" wrap="square" tIns="45700">
            <a:normAutofit fontScale="90000"/>
          </a:bodyPr>
          <a:lstStyle/>
          <a:p>
            <a:pPr indent="0" lvl="0" marL="0" marR="0" rtl="0" algn="ctr">
              <a:lnSpc>
                <a:spcPct val="100000"/>
              </a:lnSpc>
              <a:spcBef>
                <a:spcPts val="0"/>
              </a:spcBef>
              <a:spcAft>
                <a:spcPts val="0"/>
              </a:spcAft>
              <a:buClr>
                <a:schemeClr val="dk1"/>
              </a:buClr>
              <a:buSzPct val="111111"/>
              <a:buFont typeface="Calibri"/>
              <a:buNone/>
            </a:pPr>
            <a:r>
              <a:rPr b="1" lang="en-US">
                <a:solidFill>
                  <a:srgbClr val="6600FF"/>
                </a:solidFill>
              </a:rPr>
              <a:t>RDBMS VS HBase</a:t>
            </a:r>
            <a:endParaRPr b="1">
              <a:solidFill>
                <a:srgbClr val="6600FF"/>
              </a:solidFill>
            </a:endParaRPr>
          </a:p>
        </p:txBody>
      </p:sp>
      <p:sp>
        <p:nvSpPr>
          <p:cNvPr id="168" name="Google Shape;168;p26"/>
          <p:cNvSpPr txBox="1"/>
          <p:nvPr>
            <p:ph idx="1" type="body"/>
          </p:nvPr>
        </p:nvSpPr>
        <p:spPr>
          <a:xfrm>
            <a:off x="609600" y="1297858"/>
            <a:ext cx="10972800" cy="5437239"/>
          </a:xfrm>
          <a:prstGeom prst="rect">
            <a:avLst/>
          </a:prstGeom>
          <a:noFill/>
          <a:ln>
            <a:noFill/>
          </a:ln>
        </p:spPr>
        <p:txBody>
          <a:bodyPr anchorCtr="0" anchor="t" bIns="45700" lIns="91425" spcFirstLastPara="1" rIns="91425" wrap="square" tIns="45700">
            <a:normAutofit fontScale="85000" lnSpcReduction="20000"/>
          </a:bodyPr>
          <a:lstStyle/>
          <a:p>
            <a:pPr indent="-431800" lvl="0" marL="457200" rtl="0" algn="l">
              <a:lnSpc>
                <a:spcPct val="100000"/>
              </a:lnSpc>
              <a:spcBef>
                <a:spcPts val="640"/>
              </a:spcBef>
              <a:spcAft>
                <a:spcPts val="0"/>
              </a:spcAft>
              <a:buSzPct val="117647"/>
              <a:buChar char="•"/>
            </a:pPr>
            <a:r>
              <a:rPr b="1" lang="en-US"/>
              <a:t>RDBMS Vs HBase –</a:t>
            </a:r>
            <a:r>
              <a:rPr lang="en-US"/>
              <a:t> </a:t>
            </a:r>
            <a:br>
              <a:rPr lang="en-US"/>
            </a:br>
            <a:r>
              <a:rPr lang="en-US"/>
              <a:t> </a:t>
            </a:r>
            <a:endParaRPr/>
          </a:p>
          <a:p>
            <a:pPr indent="-431800" lvl="0" marL="457200" rtl="0" algn="l">
              <a:lnSpc>
                <a:spcPct val="100000"/>
              </a:lnSpc>
              <a:spcBef>
                <a:spcPts val="640"/>
              </a:spcBef>
              <a:spcAft>
                <a:spcPts val="0"/>
              </a:spcAft>
              <a:buSzPct val="117647"/>
              <a:buChar char="•"/>
            </a:pPr>
            <a:r>
              <a:rPr lang="en-US"/>
              <a:t>RDBMS is mostly Row Oriented whereas HBase is Column Oriented. </a:t>
            </a:r>
            <a:br>
              <a:rPr lang="en-US"/>
            </a:br>
            <a:r>
              <a:rPr lang="en-US"/>
              <a:t> </a:t>
            </a:r>
            <a:endParaRPr/>
          </a:p>
          <a:p>
            <a:pPr indent="-431800" lvl="0" marL="457200" rtl="0" algn="l">
              <a:lnSpc>
                <a:spcPct val="100000"/>
              </a:lnSpc>
              <a:spcBef>
                <a:spcPts val="640"/>
              </a:spcBef>
              <a:spcAft>
                <a:spcPts val="0"/>
              </a:spcAft>
              <a:buSzPct val="117647"/>
              <a:buChar char="•"/>
            </a:pPr>
            <a:r>
              <a:rPr lang="en-US"/>
              <a:t>RDBMS has fixed schema but in HBase we can scale or add columns in run time also. </a:t>
            </a:r>
            <a:br>
              <a:rPr lang="en-US"/>
            </a:br>
            <a:r>
              <a:rPr lang="en-US"/>
              <a:t> </a:t>
            </a:r>
            <a:endParaRPr/>
          </a:p>
          <a:p>
            <a:pPr indent="-431800" lvl="0" marL="457200" rtl="0" algn="l">
              <a:lnSpc>
                <a:spcPct val="100000"/>
              </a:lnSpc>
              <a:spcBef>
                <a:spcPts val="640"/>
              </a:spcBef>
              <a:spcAft>
                <a:spcPts val="0"/>
              </a:spcAft>
              <a:buSzPct val="117647"/>
              <a:buChar char="•"/>
            </a:pPr>
            <a:r>
              <a:rPr lang="en-US"/>
              <a:t>RDBMS is good for structured data whereas HBase is good for semi-structured data. </a:t>
            </a:r>
            <a:br>
              <a:rPr lang="en-US"/>
            </a:br>
            <a:r>
              <a:rPr lang="en-US"/>
              <a:t> </a:t>
            </a:r>
            <a:endParaRPr/>
          </a:p>
          <a:p>
            <a:pPr indent="-431800" lvl="0" marL="457200" rtl="0" algn="l">
              <a:lnSpc>
                <a:spcPct val="100000"/>
              </a:lnSpc>
              <a:spcBef>
                <a:spcPts val="640"/>
              </a:spcBef>
              <a:spcAft>
                <a:spcPts val="0"/>
              </a:spcAft>
              <a:buSzPct val="117647"/>
              <a:buChar char="•"/>
            </a:pPr>
            <a:r>
              <a:rPr lang="en-US"/>
              <a:t>RDBMS is optimized for joins but HBase is not optimized for joins. </a:t>
            </a:r>
            <a:endParaRPr/>
          </a:p>
          <a:p>
            <a:pPr indent="-431800" lvl="0" marL="457200" rtl="0" algn="l">
              <a:lnSpc>
                <a:spcPct val="100000"/>
              </a:lnSpc>
              <a:spcBef>
                <a:spcPts val="640"/>
              </a:spcBef>
              <a:spcAft>
                <a:spcPts val="0"/>
              </a:spcAft>
              <a:buSzPct val="117647"/>
              <a:buChar char="•"/>
            </a:pPr>
            <a:r>
              <a:rPr lang="en-US"/>
              <a:t>Apache HBase is a NoSQL, column-oriented database that is built on top of the Hadoop ecosystem. It is designed to provide low-latency, high-throughput access to large-scale, distributed datasets.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609600" y="403124"/>
            <a:ext cx="10349948" cy="49161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Advantages of HBase</a:t>
            </a:r>
            <a:endParaRPr b="1">
              <a:solidFill>
                <a:srgbClr val="6600FF"/>
              </a:solidFill>
            </a:endParaRPr>
          </a:p>
        </p:txBody>
      </p:sp>
      <p:sp>
        <p:nvSpPr>
          <p:cNvPr id="174" name="Google Shape;174;p27"/>
          <p:cNvSpPr txBox="1"/>
          <p:nvPr>
            <p:ph idx="1" type="body"/>
          </p:nvPr>
        </p:nvSpPr>
        <p:spPr>
          <a:xfrm>
            <a:off x="609600" y="1071717"/>
            <a:ext cx="10972800" cy="5054448"/>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b="1" lang="en-US" sz="2400"/>
              <a:t>Scalability: </a:t>
            </a:r>
            <a:r>
              <a:rPr lang="en-US" sz="2400"/>
              <a:t>HBase can handle extremely large datasets that can be distributed across a cluster of machines. It is designed to scale horizontally by adding more nodes to the cluster, which allows it to handle increasingly larger amounts of data.</a:t>
            </a:r>
            <a:endParaRPr/>
          </a:p>
          <a:p>
            <a:pPr indent="-431800" lvl="0" marL="457200" rtl="0" algn="l">
              <a:lnSpc>
                <a:spcPct val="100000"/>
              </a:lnSpc>
              <a:spcBef>
                <a:spcPts val="640"/>
              </a:spcBef>
              <a:spcAft>
                <a:spcPts val="0"/>
              </a:spcAft>
              <a:buSzPts val="3200"/>
              <a:buChar char="•"/>
            </a:pPr>
            <a:r>
              <a:rPr b="1" lang="en-US" sz="2400"/>
              <a:t>High-performance: </a:t>
            </a:r>
            <a:r>
              <a:rPr lang="en-US" sz="2400"/>
              <a:t>HBase is optimized for low-latency, high-throughput access to data. It uses a distributed architecture that allows it to process large amounts of data in parallel, which can result in faster query response times.</a:t>
            </a:r>
            <a:endParaRPr/>
          </a:p>
          <a:p>
            <a:pPr indent="-431800" lvl="0" marL="457200" rtl="0" algn="l">
              <a:lnSpc>
                <a:spcPct val="100000"/>
              </a:lnSpc>
              <a:spcBef>
                <a:spcPts val="640"/>
              </a:spcBef>
              <a:spcAft>
                <a:spcPts val="0"/>
              </a:spcAft>
              <a:buSzPts val="3200"/>
              <a:buChar char="•"/>
            </a:pPr>
            <a:r>
              <a:rPr b="1" lang="en-US" sz="2400"/>
              <a:t>Flexible data model:</a:t>
            </a:r>
            <a:r>
              <a:rPr lang="en-US" sz="2400"/>
              <a:t> HBase’s column-oriented data model allows for flexible schema design and supports sparse datasets. This can make it easier to work with data that has a variable or evolving schema.</a:t>
            </a:r>
            <a:endParaRPr/>
          </a:p>
          <a:p>
            <a:pPr indent="-431800" lvl="0" marL="457200" rtl="0" algn="l">
              <a:lnSpc>
                <a:spcPct val="100000"/>
              </a:lnSpc>
              <a:spcBef>
                <a:spcPts val="640"/>
              </a:spcBef>
              <a:spcAft>
                <a:spcPts val="0"/>
              </a:spcAft>
              <a:buSzPts val="3200"/>
              <a:buChar char="•"/>
            </a:pPr>
            <a:r>
              <a:rPr b="1" lang="en-US" sz="2400"/>
              <a:t>Fault tolerance:</a:t>
            </a:r>
            <a:r>
              <a:rPr lang="en-US" sz="2400"/>
              <a:t> HBase is designed to be fault-tolerant by replicating data across multiple nodes in the cluster. This helps ensure that data is not lost in the event of a hardware or network failure.</a:t>
            </a:r>
            <a:endParaRPr/>
          </a:p>
          <a:p>
            <a:pPr indent="-228600" lvl="0" marL="457200" rtl="0" algn="just">
              <a:lnSpc>
                <a:spcPct val="100000"/>
              </a:lnSpc>
              <a:spcBef>
                <a:spcPts val="640"/>
              </a:spcBef>
              <a:spcAft>
                <a:spcPts val="0"/>
              </a:spcAft>
              <a:buSzPts val="3200"/>
              <a:buNone/>
            </a:pPr>
            <a:r>
              <a:t/>
            </a:r>
            <a:endParaRPr sz="2400" cap="none">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609600" y="521110"/>
            <a:ext cx="10349948" cy="10790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Disadvantages of HBase</a:t>
            </a:r>
            <a:endParaRPr b="1">
              <a:solidFill>
                <a:srgbClr val="6600FF"/>
              </a:solidFill>
            </a:endParaRPr>
          </a:p>
        </p:txBody>
      </p:sp>
      <p:sp>
        <p:nvSpPr>
          <p:cNvPr id="180" name="Google Shape;180;p28"/>
          <p:cNvSpPr txBox="1"/>
          <p:nvPr>
            <p:ph idx="1" type="body"/>
          </p:nvPr>
        </p:nvSpPr>
        <p:spPr>
          <a:xfrm>
            <a:off x="609600" y="1219200"/>
            <a:ext cx="10972800" cy="4945625"/>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640"/>
              </a:spcBef>
              <a:spcAft>
                <a:spcPts val="0"/>
              </a:spcAft>
              <a:buSzPts val="3200"/>
              <a:buChar char="•"/>
            </a:pPr>
            <a:r>
              <a:rPr b="1" lang="en-US" sz="2400"/>
              <a:t>Complexity:</a:t>
            </a:r>
            <a:r>
              <a:rPr lang="en-US" sz="2400"/>
              <a:t> HBase can be complex to set up and manage. It requires knowledge of the Hadoop ecosystem and distributed systems concepts, which can be a steep learning curve for some users.</a:t>
            </a:r>
            <a:endParaRPr/>
          </a:p>
          <a:p>
            <a:pPr indent="-431800" lvl="0" marL="457200" rtl="0" algn="l">
              <a:lnSpc>
                <a:spcPct val="100000"/>
              </a:lnSpc>
              <a:spcBef>
                <a:spcPts val="640"/>
              </a:spcBef>
              <a:spcAft>
                <a:spcPts val="0"/>
              </a:spcAft>
              <a:buSzPts val="3200"/>
              <a:buChar char="•"/>
            </a:pPr>
            <a:r>
              <a:rPr b="1" lang="en-US" sz="2400"/>
              <a:t>Limited query language:</a:t>
            </a:r>
            <a:r>
              <a:rPr lang="en-US" sz="2400"/>
              <a:t> HBase’s query language, HBase Shell, is not as feature-rich as SQL. This can make it difficult to perform complex queries and analyses.</a:t>
            </a:r>
            <a:endParaRPr/>
          </a:p>
          <a:p>
            <a:pPr indent="-431800" lvl="0" marL="457200" rtl="0" algn="l">
              <a:lnSpc>
                <a:spcPct val="100000"/>
              </a:lnSpc>
              <a:spcBef>
                <a:spcPts val="640"/>
              </a:spcBef>
              <a:spcAft>
                <a:spcPts val="0"/>
              </a:spcAft>
              <a:buSzPts val="3200"/>
              <a:buChar char="•"/>
            </a:pPr>
            <a:r>
              <a:rPr b="1" lang="en-US" sz="2400"/>
              <a:t>No support for transactions:</a:t>
            </a:r>
            <a:r>
              <a:rPr lang="en-US" sz="2400"/>
              <a:t> HBase does not support transactions, which can make it difficult to maintain data consistency in some use cases.</a:t>
            </a:r>
            <a:endParaRPr/>
          </a:p>
          <a:p>
            <a:pPr indent="-431800" lvl="0" marL="457200" rtl="0" algn="l">
              <a:lnSpc>
                <a:spcPct val="100000"/>
              </a:lnSpc>
              <a:spcBef>
                <a:spcPts val="640"/>
              </a:spcBef>
              <a:spcAft>
                <a:spcPts val="0"/>
              </a:spcAft>
              <a:buSzPts val="3200"/>
              <a:buChar char="•"/>
            </a:pPr>
            <a:r>
              <a:rPr b="1" lang="en-US" sz="2400"/>
              <a:t>Not suitable for all use cases: </a:t>
            </a:r>
            <a:r>
              <a:rPr lang="en-US" sz="2400"/>
              <a:t>HBase is best suited for use cases where high throughput and low-latency access to large datasets is required. It may not be the best choice for applications that require real-time processing or strong consistency guarantees</a:t>
            </a:r>
            <a:br>
              <a:rPr lang="en-US" sz="2400"/>
            </a:br>
            <a:r>
              <a:rPr lang="en-US" sz="2400"/>
              <a:t> </a:t>
            </a:r>
            <a:endParaRPr/>
          </a:p>
          <a:p>
            <a:pPr indent="-431800" lvl="0" marL="457200" marR="0" rtl="0" algn="l">
              <a:lnSpc>
                <a:spcPct val="100000"/>
              </a:lnSpc>
              <a:spcBef>
                <a:spcPts val="640"/>
              </a:spcBef>
              <a:spcAft>
                <a:spcPts val="0"/>
              </a:spcAft>
              <a:buClr>
                <a:schemeClr val="dk1"/>
              </a:buClr>
              <a:buSzPts val="3200"/>
              <a:buFont typeface="Arial"/>
              <a:buChar char="•"/>
            </a:pPr>
            <a:r>
              <a:rPr lang="en-US" sz="2400"/>
              <a:t> </a:t>
            </a:r>
            <a:endParaRPr/>
          </a:p>
          <a:p>
            <a:pPr indent="-228600" lvl="0" marL="457200" rtl="0" algn="just">
              <a:lnSpc>
                <a:spcPct val="100000"/>
              </a:lnSpc>
              <a:spcBef>
                <a:spcPts val="640"/>
              </a:spcBef>
              <a:spcAft>
                <a:spcPts val="0"/>
              </a:spcAft>
              <a:buSzPts val="3200"/>
              <a:buNone/>
            </a:pPr>
            <a:r>
              <a:t/>
            </a:r>
            <a:endParaRPr sz="2400" cap="none">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609600" y="521111"/>
            <a:ext cx="10349948" cy="69809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Installation Steps HBSE</a:t>
            </a:r>
            <a:endParaRPr b="1">
              <a:solidFill>
                <a:srgbClr val="6600FF"/>
              </a:solidFill>
            </a:endParaRPr>
          </a:p>
        </p:txBody>
      </p:sp>
      <p:sp>
        <p:nvSpPr>
          <p:cNvPr id="186" name="Google Shape;186;p29"/>
          <p:cNvSpPr txBox="1"/>
          <p:nvPr>
            <p:ph idx="1" type="body"/>
          </p:nvPr>
        </p:nvSpPr>
        <p:spPr>
          <a:xfrm>
            <a:off x="609600" y="1219200"/>
            <a:ext cx="10972800" cy="5289755"/>
          </a:xfrm>
          <a:prstGeom prst="rect">
            <a:avLst/>
          </a:prstGeom>
          <a:noFill/>
          <a:ln>
            <a:noFill/>
          </a:ln>
        </p:spPr>
        <p:txBody>
          <a:bodyPr anchorCtr="0" anchor="t" bIns="45700" lIns="91425" spcFirstLastPara="1" rIns="91425" wrap="square" tIns="45700">
            <a:noAutofit/>
          </a:bodyPr>
          <a:lstStyle/>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sudo apt install openjdk-11-jdk -y</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java -version</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sudo apt update</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sudo apt install openjdk-8-jdk</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wget https://dlcdn.apache.org/hbase/2.6.2/hbase-2.6.2-bin.tar.gz</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tar -xvzf hbase-2.6.2-bin.tar.gz</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mv hbase-2.6.2 hbase</a:t>
            </a:r>
            <a:endParaRPr sz="20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ritadmin@ritadmin:~$ nano ~/.bashrc</a:t>
            </a:r>
            <a:endParaRPr sz="20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ritadmin@ritadmin:~$ source ~/.bashrc</a:t>
            </a:r>
            <a:endParaRPr sz="20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ritadmin@ritadmin:~$ nano ~/hbase/conf/hbase-site.xml</a:t>
            </a:r>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ritadmin@ritadmin:~$ mkdir -p ~/hbase_data</a:t>
            </a:r>
            <a:endParaRPr sz="20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000">
                <a:latin typeface="Times New Roman"/>
                <a:ea typeface="Times New Roman"/>
                <a:cs typeface="Times New Roman"/>
                <a:sym typeface="Times New Roman"/>
              </a:rPr>
              <a:t> ritadmin@ritadmin:~$ start-hbase.sh</a:t>
            </a:r>
            <a:endParaRPr/>
          </a:p>
          <a:p>
            <a:pPr indent="-228600" lvl="0" marL="457200" rtl="0" algn="just">
              <a:lnSpc>
                <a:spcPct val="100000"/>
              </a:lnSpc>
              <a:spcBef>
                <a:spcPts val="640"/>
              </a:spcBef>
              <a:spcAft>
                <a:spcPts val="0"/>
              </a:spcAft>
              <a:buSzPts val="3200"/>
              <a:buNone/>
            </a:pPr>
            <a:r>
              <a:t/>
            </a:r>
            <a:endParaRPr sz="24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609600" y="521110"/>
            <a:ext cx="10349948" cy="107909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6600FF"/>
                </a:solidFill>
              </a:rPr>
              <a:t>Installation Steps HBSE</a:t>
            </a:r>
            <a:endParaRPr b="1">
              <a:solidFill>
                <a:srgbClr val="6600FF"/>
              </a:solidFill>
            </a:endParaRPr>
          </a:p>
        </p:txBody>
      </p:sp>
      <p:sp>
        <p:nvSpPr>
          <p:cNvPr id="192" name="Google Shape;192;p30"/>
          <p:cNvSpPr txBox="1"/>
          <p:nvPr>
            <p:ph idx="1" type="body"/>
          </p:nvPr>
        </p:nvSpPr>
        <p:spPr>
          <a:xfrm>
            <a:off x="609600" y="1219200"/>
            <a:ext cx="10972800" cy="4945625"/>
          </a:xfrm>
          <a:prstGeom prst="rect">
            <a:avLst/>
          </a:prstGeom>
          <a:noFill/>
          <a:ln>
            <a:noFill/>
          </a:ln>
        </p:spPr>
        <p:txBody>
          <a:bodyPr anchorCtr="0" anchor="t" bIns="45700" lIns="91425" spcFirstLastPara="1" rIns="91425" wrap="square" tIns="45700">
            <a:noAutofit/>
          </a:bodyPr>
          <a:lstStyle/>
          <a:p>
            <a:pPr indent="-431800" lvl="0" marL="457200" rtl="0" algn="just">
              <a:lnSpc>
                <a:spcPct val="100000"/>
              </a:lnSpc>
              <a:spcBef>
                <a:spcPts val="640"/>
              </a:spcBef>
              <a:spcAft>
                <a:spcPts val="0"/>
              </a:spcAft>
              <a:buSzPts val="3200"/>
              <a:buChar char="•"/>
            </a:pPr>
            <a:r>
              <a:rPr lang="en-US" sz="2400">
                <a:latin typeface="Times New Roman"/>
                <a:ea typeface="Times New Roman"/>
                <a:cs typeface="Times New Roman"/>
                <a:sym typeface="Times New Roman"/>
              </a:rPr>
              <a:t>running master, logging to /home/ritadmin/hbase/logs/hbase-ritadmin-master-ritadmin.out</a:t>
            </a:r>
            <a:endParaRPr sz="24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400">
                <a:latin typeface="Times New Roman"/>
                <a:ea typeface="Times New Roman"/>
                <a:cs typeface="Times New Roman"/>
                <a:sym typeface="Times New Roman"/>
              </a:rPr>
              <a:t> ritadmin@ritadmin:~$ jps</a:t>
            </a:r>
            <a:endParaRPr sz="24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400">
                <a:latin typeface="Times New Roman"/>
                <a:ea typeface="Times New Roman"/>
                <a:cs typeface="Times New Roman"/>
                <a:sym typeface="Times New Roman"/>
              </a:rPr>
              <a:t> 36482 HMaster</a:t>
            </a:r>
            <a:endParaRPr sz="24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400">
                <a:latin typeface="Times New Roman"/>
                <a:ea typeface="Times New Roman"/>
                <a:cs typeface="Times New Roman"/>
                <a:sym typeface="Times New Roman"/>
              </a:rPr>
              <a:t> 36936 Jps</a:t>
            </a:r>
            <a:endParaRPr sz="2400">
              <a:latin typeface="Times New Roman"/>
              <a:ea typeface="Times New Roman"/>
              <a:cs typeface="Times New Roman"/>
              <a:sym typeface="Times New Roman"/>
            </a:endParaRPr>
          </a:p>
          <a:p>
            <a:pPr indent="-431800" lvl="0" marL="457200" rtl="0" algn="just">
              <a:lnSpc>
                <a:spcPct val="100000"/>
              </a:lnSpc>
              <a:spcBef>
                <a:spcPts val="640"/>
              </a:spcBef>
              <a:spcAft>
                <a:spcPts val="0"/>
              </a:spcAft>
              <a:buSzPts val="3200"/>
              <a:buChar char="•"/>
            </a:pPr>
            <a:r>
              <a:rPr lang="en-US" sz="2400">
                <a:latin typeface="Times New Roman"/>
                <a:ea typeface="Times New Roman"/>
                <a:cs typeface="Times New Roman"/>
                <a:sym typeface="Times New Roman"/>
              </a:rPr>
              <a:t> ritadmin@ritadmin:~$ hbase shell</a:t>
            </a:r>
            <a:endParaRPr/>
          </a:p>
          <a:p>
            <a:pPr indent="0" lvl="0" marL="25400" rtl="0" algn="just">
              <a:lnSpc>
                <a:spcPct val="100000"/>
              </a:lnSpc>
              <a:spcBef>
                <a:spcPts val="640"/>
              </a:spcBef>
              <a:spcAft>
                <a:spcPts val="0"/>
              </a:spcAft>
              <a:buSzPts val="3200"/>
              <a:buNone/>
            </a:pP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Create Table in HBase</a:t>
            </a:r>
            <a:endParaRPr b="1" sz="2800">
              <a:solidFill>
                <a:srgbClr val="6600FF"/>
              </a:solidFill>
            </a:endParaRPr>
          </a:p>
        </p:txBody>
      </p:sp>
      <p:sp>
        <p:nvSpPr>
          <p:cNvPr id="198" name="Google Shape;198;p31"/>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rPr lang="en-US" sz="1800">
                <a:latin typeface="Times New Roman"/>
                <a:ea typeface="Times New Roman"/>
                <a:cs typeface="Times New Roman"/>
                <a:sym typeface="Times New Roman"/>
              </a:rPr>
              <a:t>Creating a Table using HBase Shell</a:t>
            </a:r>
            <a:endParaRPr/>
          </a:p>
          <a:p>
            <a:pPr indent="-228600" lvl="0" marL="457200" rtl="0" algn="just">
              <a:lnSpc>
                <a:spcPct val="100000"/>
              </a:lnSpc>
              <a:spcBef>
                <a:spcPts val="0"/>
              </a:spcBef>
              <a:spcAft>
                <a:spcPts val="0"/>
              </a:spcAft>
              <a:buSzPts val="3200"/>
              <a:buNone/>
            </a:pPr>
            <a:r>
              <a:t/>
            </a:r>
            <a:endParaRPr sz="1800">
              <a:latin typeface="Times New Roman"/>
              <a:ea typeface="Times New Roman"/>
              <a:cs typeface="Times New Roman"/>
              <a:sym typeface="Times New Roman"/>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You can create a table using the create command, here you must specify the table name and the Column Family name. The syntax to create a table in HBase shell is shown below.</a:t>
            </a:r>
            <a:endParaRPr/>
          </a:p>
          <a:p>
            <a:pPr indent="0" lvl="0" marL="25400" rtl="0" algn="just">
              <a:lnSpc>
                <a:spcPct val="100000"/>
              </a:lnSpc>
              <a:spcBef>
                <a:spcPts val="0"/>
              </a:spcBef>
              <a:spcAft>
                <a:spcPts val="0"/>
              </a:spcAft>
              <a:buSzPts val="3200"/>
              <a:buNone/>
            </a:pPr>
            <a:r>
              <a:rPr lang="en-US" sz="1800">
                <a:latin typeface="Times New Roman"/>
                <a:ea typeface="Times New Roman"/>
                <a:cs typeface="Times New Roman"/>
                <a:sym typeface="Times New Roman"/>
              </a:rPr>
              <a:t>Syntax:</a:t>
            </a:r>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create ‘&lt;table name&gt;’,’&lt;column family&gt;’</a:t>
            </a:r>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You can create this table in HBase shell as shown below.</a:t>
            </a:r>
            <a:endParaRPr/>
          </a:p>
          <a:p>
            <a:pPr indent="-228600" lvl="0" marL="457200" rtl="0" algn="just">
              <a:lnSpc>
                <a:spcPct val="100000"/>
              </a:lnSpc>
              <a:spcBef>
                <a:spcPts val="0"/>
              </a:spcBef>
              <a:spcAft>
                <a:spcPts val="0"/>
              </a:spcAft>
              <a:buSzPts val="3200"/>
              <a:buNone/>
            </a:pPr>
            <a:r>
              <a:t/>
            </a:r>
            <a:endParaRPr sz="1800">
              <a:latin typeface="Times New Roman"/>
              <a:ea typeface="Times New Roman"/>
              <a:cs typeface="Times New Roman"/>
              <a:sym typeface="Times New Roman"/>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hbase(main):002:0&gt; create 'emp', 'personal data', 'professional data'</a:t>
            </a:r>
            <a:endParaRPr/>
          </a:p>
          <a:p>
            <a:pPr indent="0" lvl="0" marL="25400" rtl="0" algn="just">
              <a:lnSpc>
                <a:spcPct val="100000"/>
              </a:lnSpc>
              <a:spcBef>
                <a:spcPts val="0"/>
              </a:spcBef>
              <a:spcAft>
                <a:spcPts val="0"/>
              </a:spcAft>
              <a:buSzPts val="3200"/>
              <a:buNone/>
            </a:pPr>
            <a:r>
              <a:rPr lang="en-US" sz="1800">
                <a:latin typeface="Times New Roman"/>
                <a:ea typeface="Times New Roman"/>
                <a:cs typeface="Times New Roman"/>
                <a:sym typeface="Times New Roman"/>
              </a:rPr>
              <a:t>And it will give you the following output.</a:t>
            </a:r>
            <a:endParaRPr sz="1800">
              <a:latin typeface="Times New Roman"/>
              <a:ea typeface="Times New Roman"/>
              <a:cs typeface="Times New Roman"/>
              <a:sym typeface="Times New Roman"/>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0 row(s) in 1.1300 seconds</a:t>
            </a:r>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=&gt; Hbase::Table – emp</a:t>
            </a:r>
            <a:endParaRPr sz="18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lang="en-US" sz="1800">
                <a:latin typeface="Times New Roman"/>
                <a:ea typeface="Times New Roman"/>
                <a:cs typeface="Times New Roman"/>
                <a:sym typeface="Times New Roman"/>
              </a:rPr>
              <a:t>To verify Table Created in HBase</a:t>
            </a:r>
            <a:endParaRPr sz="1800">
              <a:latin typeface="Times New Roman"/>
              <a:ea typeface="Times New Roman"/>
              <a:cs typeface="Times New Roman"/>
              <a:sym typeface="Times New Roman"/>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hbase(main):002:0&gt; list</a:t>
            </a:r>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TABLE </a:t>
            </a:r>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emp</a:t>
            </a:r>
            <a:endParaRPr sz="1800">
              <a:latin typeface="Times New Roman"/>
              <a:ea typeface="Times New Roman"/>
              <a:cs typeface="Times New Roman"/>
              <a:sym typeface="Times New Roman"/>
            </a:endParaRPr>
          </a:p>
          <a:p>
            <a:pPr indent="-431800" lvl="0" marL="457200" rtl="0" algn="just">
              <a:lnSpc>
                <a:spcPct val="100000"/>
              </a:lnSpc>
              <a:spcBef>
                <a:spcPts val="0"/>
              </a:spcBef>
              <a:spcAft>
                <a:spcPts val="0"/>
              </a:spcAft>
              <a:buSzPts val="3200"/>
              <a:buChar char="•"/>
            </a:pPr>
            <a:r>
              <a:rPr lang="en-US" sz="1800">
                <a:latin typeface="Times New Roman"/>
                <a:ea typeface="Times New Roman"/>
                <a:cs typeface="Times New Roman"/>
                <a:sym typeface="Times New Roman"/>
              </a:rPr>
              <a:t>2 row(s) in 0.0340 seconds</a:t>
            </a:r>
            <a:endParaRPr sz="1800" cap="none">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Insert Table  in HBase</a:t>
            </a:r>
            <a:endParaRPr b="1" sz="2800">
              <a:solidFill>
                <a:srgbClr val="6600FF"/>
              </a:solidFill>
            </a:endParaRPr>
          </a:p>
        </p:txBody>
      </p:sp>
      <p:sp>
        <p:nvSpPr>
          <p:cNvPr id="204" name="Google Shape;204;p32"/>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Syntax:</a:t>
            </a:r>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put '&lt;HBase_table_name&gt;', 'row_key', '&lt;colfamily:colname&gt;', '&lt;value&gt;‘</a:t>
            </a:r>
            <a:endParaRPr/>
          </a:p>
          <a:p>
            <a:pPr indent="0" lvl="0" marL="25400" rtl="0" algn="just">
              <a:lnSpc>
                <a:spcPct val="100000"/>
              </a:lnSpc>
              <a:spcBef>
                <a:spcPts val="0"/>
              </a:spcBef>
              <a:spcAft>
                <a:spcPts val="0"/>
              </a:spcAft>
              <a:buSzPts val="3200"/>
              <a:buNone/>
            </a:pPr>
            <a:r>
              <a:t/>
            </a:r>
            <a:endParaRPr sz="24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hbase(main):012:0&gt; put 'personal',1,'personal_data:name','Ram'</a:t>
            </a:r>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0 row(s) in 0.0070 seconds</a:t>
            </a:r>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hbase(main):013:0&gt; put 'personal',1,'personal_data:city','Bengaluru'</a:t>
            </a:r>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0 row(s) in 0.0070 seconds</a:t>
            </a:r>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hbase(main):014:0&gt; put 'personal',1,'personal_data:age','25'</a:t>
            </a:r>
            <a:endParaRPr/>
          </a:p>
          <a:p>
            <a:pPr indent="0" lvl="0" marL="25400" rtl="0" algn="just">
              <a:lnSpc>
                <a:spcPct val="100000"/>
              </a:lnSpc>
              <a:spcBef>
                <a:spcPts val="0"/>
              </a:spcBef>
              <a:spcAft>
                <a:spcPts val="0"/>
              </a:spcAft>
              <a:buSzPts val="3200"/>
              <a:buNone/>
            </a:pPr>
            <a:r>
              <a:rPr lang="en-US" sz="2400">
                <a:latin typeface="Times New Roman"/>
                <a:ea typeface="Times New Roman"/>
                <a:cs typeface="Times New Roman"/>
                <a:sym typeface="Times New Roman"/>
              </a:rPr>
              <a:t>0 row(s) in 0.0070 seconds</a:t>
            </a:r>
            <a:endParaRPr sz="2400">
              <a:latin typeface="Times New Roman"/>
              <a:ea typeface="Times New Roman"/>
              <a:cs typeface="Times New Roman"/>
              <a:sym typeface="Times New Roman"/>
            </a:endParaRPr>
          </a:p>
          <a:p>
            <a:pPr indent="0" lvl="0" marL="25400" rtl="0" algn="just">
              <a:lnSpc>
                <a:spcPct val="100000"/>
              </a:lnSpc>
              <a:spcBef>
                <a:spcPts val="0"/>
              </a:spcBef>
              <a:spcAft>
                <a:spcPts val="0"/>
              </a:spcAft>
              <a:buSzPts val="3200"/>
              <a:buNone/>
            </a:pPr>
            <a:r>
              <a:t/>
            </a:r>
            <a:endParaRPr sz="1800" cap="none">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Hbase  Queries</a:t>
            </a:r>
            <a:endParaRPr b="1" sz="2800">
              <a:solidFill>
                <a:srgbClr val="6600FF"/>
              </a:solidFill>
            </a:endParaRPr>
          </a:p>
        </p:txBody>
      </p:sp>
      <p:sp>
        <p:nvSpPr>
          <p:cNvPr id="210" name="Google Shape;210;p33"/>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b="1" lang="en-US"/>
              <a:t>HBase Create Table,Insert Values and Complex queries</a:t>
            </a:r>
            <a:endParaRPr/>
          </a:p>
          <a:p>
            <a:pPr indent="-431800" lvl="0" marL="457200" marR="0" rtl="0" algn="l">
              <a:lnSpc>
                <a:spcPct val="100000"/>
              </a:lnSpc>
              <a:spcBef>
                <a:spcPts val="640"/>
              </a:spcBef>
              <a:spcAft>
                <a:spcPts val="0"/>
              </a:spcAft>
              <a:buClr>
                <a:schemeClr val="dk1"/>
              </a:buClr>
              <a:buSzPts val="3200"/>
              <a:buFont typeface="Arial"/>
              <a:buChar char="•"/>
            </a:pPr>
            <a:r>
              <a:rPr b="1" lang="en-US"/>
              <a:t>1.Create Table</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&gt;create 'employee', 'details'</a:t>
            </a:r>
            <a:endParaRPr/>
          </a:p>
          <a:p>
            <a:pPr indent="-431800" lvl="0" marL="457200" marR="0" rtl="0" algn="l">
              <a:lnSpc>
                <a:spcPct val="100000"/>
              </a:lnSpc>
              <a:spcBef>
                <a:spcPts val="640"/>
              </a:spcBef>
              <a:spcAft>
                <a:spcPts val="0"/>
              </a:spcAft>
              <a:buClr>
                <a:schemeClr val="dk1"/>
              </a:buClr>
              <a:buSzPts val="3200"/>
              <a:buFont typeface="Arial"/>
              <a:buChar char="•"/>
            </a:pPr>
            <a:r>
              <a:rPr b="1" lang="en-US"/>
              <a:t>2.Insert Values into Table</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a:t>
            </a:r>
            <a:r>
              <a:rPr lang="en-US"/>
              <a:t> </a:t>
            </a:r>
            <a:r>
              <a:rPr b="1" lang="en-US"/>
              <a:t>put 'employee', 'emp_101', 'details:name', 'Alice'</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&gt;put 'employee', 'emp_101', 'details:dept', 'IT'</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&gt;put 'employee', 'emp_101', 'details:salary', '75000'</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&gt;put 'employee', 'emp_102', 'details:name', 'Bob'</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609600" y="580104"/>
            <a:ext cx="10349948" cy="4621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Hbase  Queries</a:t>
            </a:r>
            <a:endParaRPr b="1" sz="2800">
              <a:solidFill>
                <a:srgbClr val="6600FF"/>
              </a:solidFill>
            </a:endParaRPr>
          </a:p>
        </p:txBody>
      </p:sp>
      <p:sp>
        <p:nvSpPr>
          <p:cNvPr id="216" name="Google Shape;216;p34"/>
          <p:cNvSpPr txBox="1"/>
          <p:nvPr>
            <p:ph idx="1" type="body"/>
          </p:nvPr>
        </p:nvSpPr>
        <p:spPr>
          <a:xfrm>
            <a:off x="609600" y="1042219"/>
            <a:ext cx="10972800" cy="6243484"/>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b="1" lang="en-US" sz="2400"/>
              <a:t>&gt;put 'employee', 'emp_102', 'details:dept', 'HR'</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&gt;put 'employee', 'emp_102', 'details:salary', '60000'</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&gt;put 'employee', 'emp_103', 'details:name', 'Charlie'</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&gt;put 'employee', 'emp_103', 'details:dept', 'IT'</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&gt;put 'employee', 'emp_103', 'details:salary', '85000'</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3.Retrieve The Data</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&gt;scan 'employee'</a:t>
            </a:r>
            <a:endParaRPr sz="2400"/>
          </a:p>
          <a:p>
            <a:pPr indent="-431800" lvl="0" marL="457200" marR="0" rtl="0" algn="l">
              <a:lnSpc>
                <a:spcPct val="100000"/>
              </a:lnSpc>
              <a:spcBef>
                <a:spcPts val="640"/>
              </a:spcBef>
              <a:spcAft>
                <a:spcPts val="0"/>
              </a:spcAft>
              <a:buClr>
                <a:schemeClr val="dk1"/>
              </a:buClr>
              <a:buSzPts val="3200"/>
              <a:buFont typeface="Arial"/>
              <a:buChar char="•"/>
            </a:pPr>
            <a:r>
              <a:rPr lang="en-US" sz="2400"/>
              <a:t>4.Get Data of a Specific Employee</a:t>
            </a:r>
            <a:endParaRPr/>
          </a:p>
          <a:p>
            <a:pPr indent="-431800" lvl="0" marL="457200" marR="0" rtl="0" algn="l">
              <a:lnSpc>
                <a:spcPct val="100000"/>
              </a:lnSpc>
              <a:spcBef>
                <a:spcPts val="640"/>
              </a:spcBef>
              <a:spcAft>
                <a:spcPts val="0"/>
              </a:spcAft>
              <a:buClr>
                <a:schemeClr val="dk1"/>
              </a:buClr>
              <a:buSzPts val="3200"/>
              <a:buFont typeface="Arial"/>
              <a:buChar char="•"/>
            </a:pPr>
            <a:r>
              <a:rPr b="1" lang="en-US" sz="2400"/>
              <a:t>&gt;get 'employee', 'emp_101'</a:t>
            </a:r>
            <a:endParaRPr sz="2400"/>
          </a:p>
          <a:p>
            <a:pPr indent="-431800" lvl="0" marL="457200" marR="0" rtl="0" algn="l">
              <a:lnSpc>
                <a:spcPct val="100000"/>
              </a:lnSpc>
              <a:spcBef>
                <a:spcPts val="640"/>
              </a:spcBef>
              <a:spcAft>
                <a:spcPts val="0"/>
              </a:spcAft>
              <a:buClr>
                <a:schemeClr val="dk1"/>
              </a:buClr>
              <a:buSzPts val="3200"/>
              <a:buFont typeface="Arial"/>
              <a:buChar char="•"/>
            </a:pPr>
            <a:r>
              <a:rPr b="1" lang="en-US" sz="2400"/>
              <a:t> 5.Complex Queries in HBase:</a:t>
            </a:r>
            <a:endParaRPr sz="2400"/>
          </a:p>
          <a:p>
            <a:pPr indent="-431800" lvl="0" marL="457200" marR="0" rtl="0" algn="l">
              <a:lnSpc>
                <a:spcPct val="100000"/>
              </a:lnSpc>
              <a:spcBef>
                <a:spcPts val="640"/>
              </a:spcBef>
              <a:spcAft>
                <a:spcPts val="0"/>
              </a:spcAft>
              <a:buClr>
                <a:schemeClr val="dk1"/>
              </a:buClr>
              <a:buSzPts val="3200"/>
              <a:buFont typeface="Arial"/>
              <a:buChar char="•"/>
            </a:pPr>
            <a:r>
              <a:rPr lang="en-US" sz="2400"/>
              <a:t>6.Get Employees with Salary Greater than 70,000</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Hbase  Queries</a:t>
            </a:r>
            <a:endParaRPr b="1" sz="2800">
              <a:solidFill>
                <a:srgbClr val="6600FF"/>
              </a:solidFill>
            </a:endParaRPr>
          </a:p>
        </p:txBody>
      </p:sp>
      <p:sp>
        <p:nvSpPr>
          <p:cNvPr id="222" name="Google Shape;222;p35"/>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b="1" lang="en-US"/>
              <a:t>&gt;scan 'employee', {FILTER =&gt; "SingleColumnValueFilter ('details', 'salary', &gt;, 'binary:70000')"}</a:t>
            </a:r>
            <a:endParaRPr/>
          </a:p>
          <a:p>
            <a:pPr indent="-431800" lvl="0" marL="457200" marR="0" rtl="0" algn="l">
              <a:lnSpc>
                <a:spcPct val="100000"/>
              </a:lnSpc>
              <a:spcBef>
                <a:spcPts val="640"/>
              </a:spcBef>
              <a:spcAft>
                <a:spcPts val="0"/>
              </a:spcAft>
              <a:buClr>
                <a:schemeClr val="dk1"/>
              </a:buClr>
              <a:buSzPts val="3200"/>
              <a:buFont typeface="Arial"/>
              <a:buChar char="•"/>
            </a:pPr>
            <a:r>
              <a:rPr lang="en-US"/>
              <a:t>7.Get All IT Department Employees</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&gt;scan 'employee', {FILTER =&gt; "SingleColumnValueFilter ('details', 'dept', =, 'binary:IT')"}</a:t>
            </a:r>
            <a:endParaRPr/>
          </a:p>
          <a:p>
            <a:pPr indent="-431800" lvl="0" marL="457200" marR="0" rtl="0" algn="l">
              <a:lnSpc>
                <a:spcPct val="100000"/>
              </a:lnSpc>
              <a:spcBef>
                <a:spcPts val="640"/>
              </a:spcBef>
              <a:spcAft>
                <a:spcPts val="0"/>
              </a:spcAft>
              <a:buClr>
                <a:schemeClr val="dk1"/>
              </a:buClr>
              <a:buSzPts val="3200"/>
              <a:buFont typeface="Arial"/>
              <a:buChar char="•"/>
            </a:pPr>
            <a:r>
              <a:rPr b="1" lang="en-US"/>
              <a:t>8.Get Employees in IT Department with Salary &gt; 80,000</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&gt;scan 'employee', {FILTER =&gt; "(SingleColumnValueFilter ('details', 'dept', =, 'binary:IT') AND SingleColumnValueFilter ('details', 'salary', &gt;, 'binary:80000'))"}</a:t>
            </a:r>
            <a:endParaRPr/>
          </a:p>
          <a:p>
            <a:pPr indent="0" lvl="0" marL="25400" rtl="0" algn="l">
              <a:lnSpc>
                <a:spcPct val="100000"/>
              </a:lnSpc>
              <a:spcBef>
                <a:spcPts val="640"/>
              </a:spcBef>
              <a:spcAft>
                <a:spcPts val="0"/>
              </a:spcAft>
              <a:buSzPts val="3200"/>
              <a:buNone/>
            </a:pPr>
            <a:r>
              <a:t/>
            </a:r>
            <a:endParaRPr/>
          </a:p>
          <a:p>
            <a:pPr indent="0" lvl="0" marL="25400" rtl="0" algn="just">
              <a:lnSpc>
                <a:spcPct val="100000"/>
              </a:lnSpc>
              <a:spcBef>
                <a:spcPts val="0"/>
              </a:spcBef>
              <a:spcAft>
                <a:spcPts val="0"/>
              </a:spcAft>
              <a:buSzPts val="3200"/>
              <a:buNone/>
            </a:pPr>
            <a:r>
              <a:t/>
            </a:r>
            <a:endParaRPr sz="1800">
              <a:latin typeface="Times New Roman"/>
              <a:ea typeface="Times New Roman"/>
              <a:cs typeface="Times New Roman"/>
              <a:sym typeface="Times New Roman"/>
            </a:endParaRPr>
          </a:p>
          <a:p>
            <a:pPr indent="-228600" lvl="0" marL="457200" marR="0" rtl="0" algn="l">
              <a:lnSpc>
                <a:spcPct val="100000"/>
              </a:lnSpc>
              <a:spcBef>
                <a:spcPts val="640"/>
              </a:spcBef>
              <a:spcAft>
                <a:spcPts val="0"/>
              </a:spcAft>
              <a:buClr>
                <a:schemeClr val="dk1"/>
              </a:buClr>
              <a:buSzPts val="3200"/>
              <a:buFont typeface="Arial"/>
              <a:buNone/>
            </a:pPr>
            <a:r>
              <a:t/>
            </a:r>
            <a:endParaRPr/>
          </a:p>
          <a:p>
            <a:pPr indent="0" lvl="0" marL="25400" rtl="0" algn="l">
              <a:lnSpc>
                <a:spcPct val="100000"/>
              </a:lnSpc>
              <a:spcBef>
                <a:spcPts val="640"/>
              </a:spcBef>
              <a:spcAft>
                <a:spcPts val="0"/>
              </a:spcAft>
              <a:buSzPts val="3200"/>
              <a:buNone/>
            </a:pPr>
            <a:r>
              <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9"/>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400"/>
              <a:buNone/>
            </a:pPr>
            <a:r>
              <a:rPr b="1" lang="en-US">
                <a:solidFill>
                  <a:srgbClr val="7030A0"/>
                </a:solidFill>
                <a:latin typeface="Anton"/>
                <a:ea typeface="Anton"/>
                <a:cs typeface="Anton"/>
                <a:sym typeface="Anton"/>
              </a:rPr>
              <a:t>Course Outline</a:t>
            </a:r>
            <a:endParaRPr/>
          </a:p>
        </p:txBody>
      </p:sp>
      <p:sp>
        <p:nvSpPr>
          <p:cNvPr id="65" name="Google Shape;65;p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b="1" lang="en-US" sz="1800">
                <a:solidFill>
                  <a:srgbClr val="31859B"/>
                </a:solidFill>
                <a:latin typeface="Arial"/>
                <a:ea typeface="Arial"/>
                <a:cs typeface="Arial"/>
                <a:sym typeface="Arial"/>
              </a:rPr>
              <a:t>Unit II</a:t>
            </a:r>
            <a:endParaRPr/>
          </a:p>
          <a:p>
            <a:pPr indent="0" lvl="0" marL="0" rtl="0" algn="ctr">
              <a:lnSpc>
                <a:spcPct val="150000"/>
              </a:lnSpc>
              <a:spcBef>
                <a:spcPts val="0"/>
              </a:spcBef>
              <a:spcAft>
                <a:spcPts val="0"/>
              </a:spcAft>
              <a:buSzPts val="1800"/>
              <a:buNone/>
            </a:pPr>
            <a:r>
              <a:rPr lang="en-US" sz="1800"/>
              <a:t>Hive: Introduction, Data types, Create &amp; Drop Database, Create/Alter/Drop Table, Static Partitioning, Dynamic Partitioning. HiveQL: Operators, Functions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609600" y="580104"/>
            <a:ext cx="10349948" cy="5997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Hbase  Queries</a:t>
            </a:r>
            <a:endParaRPr b="1" sz="2800">
              <a:solidFill>
                <a:srgbClr val="6600FF"/>
              </a:solidFill>
            </a:endParaRPr>
          </a:p>
        </p:txBody>
      </p:sp>
      <p:sp>
        <p:nvSpPr>
          <p:cNvPr id="229" name="Google Shape;229;p36"/>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a:t>9.Get Employees in IT or HR Department</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&gt;scan 'employee', {FILTER =&gt; "FilterList (OR, SingleColumnValueFilter ('details', 'dept', =, 'binary:IT'), SingleColumnValueFilter ('details', 'dept', =, 'binary:HR'))"}</a:t>
            </a:r>
            <a:endParaRPr/>
          </a:p>
          <a:p>
            <a:pPr indent="-431800" lvl="0" marL="457200" marR="0" rtl="0" algn="l">
              <a:lnSpc>
                <a:spcPct val="100000"/>
              </a:lnSpc>
              <a:spcBef>
                <a:spcPts val="640"/>
              </a:spcBef>
              <a:spcAft>
                <a:spcPts val="0"/>
              </a:spcAft>
              <a:buClr>
                <a:schemeClr val="dk1"/>
              </a:buClr>
              <a:buSzPts val="3200"/>
              <a:buFont typeface="Arial"/>
              <a:buChar char="•"/>
            </a:pPr>
            <a:r>
              <a:rPr lang="en-US"/>
              <a:t>10.Get Employees Whose Name Contains "Alice“</a:t>
            </a:r>
            <a:endParaRPr/>
          </a:p>
          <a:p>
            <a:pPr indent="-431800" lvl="0" marL="457200" marR="0" rtl="0" algn="l">
              <a:lnSpc>
                <a:spcPct val="100000"/>
              </a:lnSpc>
              <a:spcBef>
                <a:spcPts val="640"/>
              </a:spcBef>
              <a:spcAft>
                <a:spcPts val="0"/>
              </a:spcAft>
              <a:buClr>
                <a:schemeClr val="dk1"/>
              </a:buClr>
              <a:buSzPts val="3200"/>
              <a:buFont typeface="Arial"/>
              <a:buChar char="•"/>
            </a:pPr>
            <a:r>
              <a:rPr lang="en-US"/>
              <a:t>&gt;scan 'employee', {FILTER =&gt; "ValueFilter (=, 'substring:Alice')"}</a:t>
            </a:r>
            <a:endParaRPr/>
          </a:p>
          <a:p>
            <a:pPr indent="-431800" lvl="0" marL="457200" marR="0" rtl="0" algn="l">
              <a:lnSpc>
                <a:spcPct val="100000"/>
              </a:lnSpc>
              <a:spcBef>
                <a:spcPts val="640"/>
              </a:spcBef>
              <a:spcAft>
                <a:spcPts val="0"/>
              </a:spcAft>
              <a:buClr>
                <a:schemeClr val="dk1"/>
              </a:buClr>
              <a:buSzPts val="3200"/>
              <a:buFont typeface="Arial"/>
              <a:buChar char="•"/>
            </a:pPr>
            <a:r>
              <a:rPr lang="en-US"/>
              <a:t>11.Get Only Row Keys Without Data</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&gt;scan 'employee', {FILTER =&gt; "KeyOnlyFilter()"}</a:t>
            </a:r>
            <a:endParaRPr/>
          </a:p>
          <a:p>
            <a:pPr indent="-228600" lvl="0" marL="457200" marR="0" rtl="0" algn="l">
              <a:lnSpc>
                <a:spcPct val="100000"/>
              </a:lnSpc>
              <a:spcBef>
                <a:spcPts val="640"/>
              </a:spcBef>
              <a:spcAft>
                <a:spcPts val="0"/>
              </a:spcAft>
              <a:buClr>
                <a:schemeClr val="dk1"/>
              </a:buClr>
              <a:buSzPts val="3200"/>
              <a:buFont typeface="Arial"/>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609600" y="914400"/>
            <a:ext cx="10349948" cy="68580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sz="2800">
                <a:solidFill>
                  <a:srgbClr val="6600FF"/>
                </a:solidFill>
              </a:rPr>
              <a:t>Hbase  Queries</a:t>
            </a:r>
            <a:endParaRPr b="1" sz="2800">
              <a:solidFill>
                <a:srgbClr val="6600FF"/>
              </a:solidFill>
            </a:endParaRPr>
          </a:p>
        </p:txBody>
      </p:sp>
      <p:sp>
        <p:nvSpPr>
          <p:cNvPr id="236" name="Google Shape;236;p37"/>
          <p:cNvSpPr txBox="1"/>
          <p:nvPr>
            <p:ph idx="1" type="body"/>
          </p:nvPr>
        </p:nvSpPr>
        <p:spPr>
          <a:xfrm>
            <a:off x="609600" y="1327355"/>
            <a:ext cx="10972800" cy="5958348"/>
          </a:xfrm>
          <a:prstGeom prst="rect">
            <a:avLst/>
          </a:prstGeom>
          <a:noFill/>
          <a:ln>
            <a:noFill/>
          </a:ln>
        </p:spPr>
        <p:txBody>
          <a:bodyPr anchorCtr="0" anchor="t" bIns="45700" lIns="91425" spcFirstLastPara="1" rIns="91425" wrap="square" tIns="45700">
            <a:noAutofit/>
          </a:bodyPr>
          <a:lstStyle/>
          <a:p>
            <a:pPr indent="-431800" lvl="0" marL="457200" marR="0" rtl="0" algn="l">
              <a:lnSpc>
                <a:spcPct val="100000"/>
              </a:lnSpc>
              <a:spcBef>
                <a:spcPts val="640"/>
              </a:spcBef>
              <a:spcAft>
                <a:spcPts val="0"/>
              </a:spcAft>
              <a:buClr>
                <a:schemeClr val="dk1"/>
              </a:buClr>
              <a:buSzPts val="3200"/>
              <a:buFont typeface="Arial"/>
              <a:buChar char="•"/>
            </a:pPr>
            <a:r>
              <a:rPr lang="en-US"/>
              <a:t>12.Get First 3 Rows (Pagination)</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&gt;scan 'employee', {LIMIT =&gt; 3}</a:t>
            </a:r>
            <a:endParaRPr/>
          </a:p>
          <a:p>
            <a:pPr indent="-431800" lvl="0" marL="457200" marR="0" rtl="0" algn="l">
              <a:lnSpc>
                <a:spcPct val="100000"/>
              </a:lnSpc>
              <a:spcBef>
                <a:spcPts val="640"/>
              </a:spcBef>
              <a:spcAft>
                <a:spcPts val="0"/>
              </a:spcAft>
              <a:buClr>
                <a:schemeClr val="dk1"/>
              </a:buClr>
              <a:buSzPts val="3200"/>
              <a:buFont typeface="Arial"/>
              <a:buChar char="•"/>
            </a:pPr>
            <a:r>
              <a:rPr lang="en-US"/>
              <a:t>13.Delete Data</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&gt;deleteall 'employee', 'emp_101'</a:t>
            </a:r>
            <a:endParaRPr/>
          </a:p>
          <a:p>
            <a:pPr indent="-431800" lvl="0" marL="457200" marR="0" rtl="0" algn="l">
              <a:lnSpc>
                <a:spcPct val="100000"/>
              </a:lnSpc>
              <a:spcBef>
                <a:spcPts val="640"/>
              </a:spcBef>
              <a:spcAft>
                <a:spcPts val="0"/>
              </a:spcAft>
              <a:buClr>
                <a:schemeClr val="dk1"/>
              </a:buClr>
              <a:buSzPts val="3200"/>
              <a:buFont typeface="Arial"/>
              <a:buChar char="•"/>
            </a:pPr>
            <a:r>
              <a:rPr lang="en-US"/>
              <a:t>14.Disable and Drop the Table</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&gt;disable 'employee'</a:t>
            </a:r>
            <a:endParaRPr/>
          </a:p>
          <a:p>
            <a:pPr indent="-431800" lvl="0" marL="457200" marR="0" rtl="0" algn="l">
              <a:lnSpc>
                <a:spcPct val="100000"/>
              </a:lnSpc>
              <a:spcBef>
                <a:spcPts val="640"/>
              </a:spcBef>
              <a:spcAft>
                <a:spcPts val="0"/>
              </a:spcAft>
              <a:buClr>
                <a:schemeClr val="dk1"/>
              </a:buClr>
              <a:buSzPts val="3200"/>
              <a:buFont typeface="Arial"/>
              <a:buChar char="•"/>
            </a:pPr>
            <a:r>
              <a:rPr b="1" lang="en-US"/>
              <a:t>&gt;drop 'employee’</a:t>
            </a:r>
            <a:endParaRPr/>
          </a:p>
          <a:p>
            <a:pPr indent="0" lvl="0" marL="25400" rtl="0" algn="just">
              <a:lnSpc>
                <a:spcPct val="100000"/>
              </a:lnSpc>
              <a:spcBef>
                <a:spcPts val="0"/>
              </a:spcBef>
              <a:spcAft>
                <a:spcPts val="0"/>
              </a:spcAft>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640"/>
              </a:spcBef>
              <a:spcAft>
                <a:spcPts val="0"/>
              </a:spcAft>
              <a:buClr>
                <a:srgbClr val="000099"/>
              </a:buClr>
              <a:buSzPts val="3200"/>
              <a:buNone/>
            </a:pPr>
            <a:r>
              <a:rPr b="1" lang="en-US" sz="3200">
                <a:solidFill>
                  <a:srgbClr val="000099"/>
                </a:solidFill>
                <a:latin typeface="Arial"/>
                <a:ea typeface="Arial"/>
                <a:cs typeface="Arial"/>
                <a:sym typeface="Arial"/>
              </a:rPr>
              <a:t> </a:t>
            </a:r>
            <a:endParaRPr/>
          </a:p>
          <a:p>
            <a:pPr indent="0" lvl="0" marL="0" rtl="0" algn="l">
              <a:lnSpc>
                <a:spcPct val="100000"/>
              </a:lnSpc>
              <a:spcBef>
                <a:spcPts val="640"/>
              </a:spcBef>
              <a:spcAft>
                <a:spcPts val="0"/>
              </a:spcAft>
              <a:buClr>
                <a:schemeClr val="dk1"/>
              </a:buClr>
              <a:buSzPts val="3200"/>
              <a:buNone/>
            </a:pPr>
            <a:r>
              <a:t/>
            </a:r>
            <a:endParaRPr/>
          </a:p>
        </p:txBody>
      </p:sp>
      <p:pic>
        <p:nvPicPr>
          <p:cNvPr id="242" name="Google Shape;242;p38"/>
          <p:cNvPicPr preferRelativeResize="0"/>
          <p:nvPr/>
        </p:nvPicPr>
        <p:blipFill rotWithShape="1">
          <a:blip r:embed="rId3">
            <a:alphaModFix/>
          </a:blip>
          <a:srcRect b="0" l="0" r="0" t="0"/>
          <a:stretch/>
        </p:blipFill>
        <p:spPr>
          <a:xfrm>
            <a:off x="4359965" y="2696713"/>
            <a:ext cx="3223695" cy="32236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0"/>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400"/>
              <a:buNone/>
            </a:pPr>
            <a:r>
              <a:rPr b="1" lang="en-US">
                <a:solidFill>
                  <a:srgbClr val="7030A0"/>
                </a:solidFill>
                <a:latin typeface="Anton"/>
                <a:ea typeface="Anton"/>
                <a:cs typeface="Anton"/>
                <a:sym typeface="Anton"/>
              </a:rPr>
              <a:t>Course Outline</a:t>
            </a:r>
            <a:endParaRPr/>
          </a:p>
        </p:txBody>
      </p:sp>
      <p:sp>
        <p:nvSpPr>
          <p:cNvPr id="71" name="Google Shape;71;p10"/>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b="1" lang="en-US" sz="1800">
                <a:solidFill>
                  <a:srgbClr val="31859B"/>
                </a:solidFill>
                <a:latin typeface="Arial"/>
                <a:ea typeface="Arial"/>
                <a:cs typeface="Arial"/>
                <a:sym typeface="Arial"/>
              </a:rPr>
              <a:t>Unit III</a:t>
            </a:r>
            <a:endParaRPr/>
          </a:p>
          <a:p>
            <a:pPr indent="0" lvl="0" marL="0" rtl="0" algn="ctr">
              <a:lnSpc>
                <a:spcPct val="150000"/>
              </a:lnSpc>
              <a:spcBef>
                <a:spcPts val="0"/>
              </a:spcBef>
              <a:spcAft>
                <a:spcPts val="0"/>
              </a:spcAft>
              <a:buSzPts val="1800"/>
              <a:buNone/>
            </a:pPr>
            <a:r>
              <a:rPr lang="en-US" sz="2400">
                <a:solidFill>
                  <a:srgbClr val="FF00FF"/>
                </a:solidFill>
              </a:rPr>
              <a:t>HiveQL: Group By and Having, Order By, Sort By, Join.Redis:</a:t>
            </a:r>
            <a:endParaRPr/>
          </a:p>
          <a:p>
            <a:pPr indent="0" lvl="0" marL="0" rtl="0" algn="ctr">
              <a:lnSpc>
                <a:spcPct val="150000"/>
              </a:lnSpc>
              <a:spcBef>
                <a:spcPts val="0"/>
              </a:spcBef>
              <a:spcAft>
                <a:spcPts val="0"/>
              </a:spcAft>
              <a:buSzPts val="1800"/>
              <a:buNone/>
            </a:pPr>
            <a:r>
              <a:rPr lang="en-US" sz="2400">
                <a:solidFill>
                  <a:srgbClr val="FF00FF"/>
                </a:solidFill>
              </a:rPr>
              <a:t> Introduction, Features, Datatypes, Keys, String.</a:t>
            </a:r>
            <a:endParaRPr sz="2400">
              <a:solidFill>
                <a:srgbClr val="FF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1"/>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400"/>
              <a:buNone/>
            </a:pPr>
            <a:r>
              <a:rPr b="1" lang="en-US">
                <a:solidFill>
                  <a:srgbClr val="7030A0"/>
                </a:solidFill>
                <a:latin typeface="Anton"/>
                <a:ea typeface="Anton"/>
                <a:cs typeface="Anton"/>
                <a:sym typeface="Anton"/>
              </a:rPr>
              <a:t>Course Outline</a:t>
            </a:r>
            <a:endParaRPr/>
          </a:p>
        </p:txBody>
      </p:sp>
      <p:sp>
        <p:nvSpPr>
          <p:cNvPr id="77" name="Google Shape;77;p1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b="1" lang="en-US" sz="1800">
                <a:solidFill>
                  <a:srgbClr val="31859B"/>
                </a:solidFill>
                <a:latin typeface="Arial"/>
                <a:ea typeface="Arial"/>
                <a:cs typeface="Arial"/>
                <a:sym typeface="Arial"/>
              </a:rPr>
              <a:t>Unit IV</a:t>
            </a:r>
            <a:endParaRPr b="1" sz="1800">
              <a:solidFill>
                <a:srgbClr val="31859B"/>
              </a:solidFill>
              <a:latin typeface="Arial"/>
              <a:ea typeface="Arial"/>
              <a:cs typeface="Arial"/>
              <a:sym typeface="Arial"/>
            </a:endParaRPr>
          </a:p>
          <a:p>
            <a:pPr indent="0" lvl="0" marL="0" rtl="0" algn="just">
              <a:lnSpc>
                <a:spcPct val="115000"/>
              </a:lnSpc>
              <a:spcBef>
                <a:spcPts val="360"/>
              </a:spcBef>
              <a:spcAft>
                <a:spcPts val="0"/>
              </a:spcAft>
              <a:buSzPts val="1800"/>
              <a:buNone/>
            </a:pPr>
            <a:r>
              <a:rPr lang="en-US" sz="2000">
                <a:solidFill>
                  <a:srgbClr val="FF00FF"/>
                </a:solidFill>
              </a:rPr>
              <a:t>Graph Databases: Introduction, Features, Graph data in a relational database, Querying graph data using MySQL, Neo4j in NoSQL space, Key-value stores, Column-family stores </a:t>
            </a:r>
            <a:endParaRPr sz="2000">
              <a:solidFill>
                <a:srgbClr val="FF00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400"/>
              <a:buNone/>
            </a:pPr>
            <a:r>
              <a:rPr b="1" lang="en-US">
                <a:solidFill>
                  <a:srgbClr val="7030A0"/>
                </a:solidFill>
                <a:latin typeface="Anton"/>
                <a:ea typeface="Anton"/>
                <a:cs typeface="Anton"/>
                <a:sym typeface="Anton"/>
              </a:rPr>
              <a:t>Course Outline</a:t>
            </a:r>
            <a:endParaRPr/>
          </a:p>
        </p:txBody>
      </p:sp>
      <p:sp>
        <p:nvSpPr>
          <p:cNvPr id="83" name="Google Shape;83;p12"/>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800"/>
              <a:buNone/>
            </a:pPr>
            <a:r>
              <a:rPr b="1" lang="en-US" sz="1800">
                <a:solidFill>
                  <a:srgbClr val="31859B"/>
                </a:solidFill>
                <a:latin typeface="Arial"/>
                <a:ea typeface="Arial"/>
                <a:cs typeface="Arial"/>
                <a:sym typeface="Arial"/>
              </a:rPr>
              <a:t>Unit V</a:t>
            </a:r>
            <a:endParaRPr b="1" sz="1800">
              <a:solidFill>
                <a:srgbClr val="31859B"/>
              </a:solidFill>
              <a:latin typeface="Arial"/>
              <a:ea typeface="Arial"/>
              <a:cs typeface="Arial"/>
              <a:sym typeface="Arial"/>
            </a:endParaRPr>
          </a:p>
          <a:p>
            <a:pPr indent="-139700" lvl="0" marL="342900" rtl="0" algn="l">
              <a:lnSpc>
                <a:spcPct val="100000"/>
              </a:lnSpc>
              <a:spcBef>
                <a:spcPts val="640"/>
              </a:spcBef>
              <a:spcAft>
                <a:spcPts val="0"/>
              </a:spcAft>
              <a:buSzPts val="3200"/>
              <a:buNone/>
            </a:pPr>
            <a:r>
              <a:rPr lang="en-US" sz="2000">
                <a:solidFill>
                  <a:srgbClr val="FF00FF"/>
                </a:solidFill>
              </a:rPr>
              <a:t>Data modeling in Neo4j, Neo4j CQL Read/Write Clauses: Set Clause, Delete clause, Remove clause, Foreach clause, Match clause, Where clause, Count Function, Order by clause, Limit, skip, String Functions, Aggregate Function.</a:t>
            </a:r>
            <a:endParaRPr sz="2000">
              <a:solidFill>
                <a:srgbClr val="FF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1" lang="en-US">
                <a:solidFill>
                  <a:srgbClr val="7030A0"/>
                </a:solidFill>
                <a:latin typeface="Anton"/>
                <a:ea typeface="Anton"/>
                <a:cs typeface="Anton"/>
                <a:sym typeface="Anton"/>
              </a:rPr>
              <a:t>Textbooks </a:t>
            </a:r>
            <a:br>
              <a:rPr b="1" lang="en-US">
                <a:solidFill>
                  <a:srgbClr val="7030A0"/>
                </a:solidFill>
                <a:latin typeface="Anton"/>
                <a:ea typeface="Anton"/>
                <a:cs typeface="Anton"/>
                <a:sym typeface="Anton"/>
              </a:rPr>
            </a:br>
            <a:endParaRPr b="1">
              <a:solidFill>
                <a:srgbClr val="7030A0"/>
              </a:solidFill>
              <a:latin typeface="Anton"/>
              <a:ea typeface="Anton"/>
              <a:cs typeface="Anton"/>
              <a:sym typeface="Anton"/>
            </a:endParaRPr>
          </a:p>
        </p:txBody>
      </p:sp>
      <p:sp>
        <p:nvSpPr>
          <p:cNvPr id="89" name="Google Shape;89;p1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SzPts val="1800"/>
              <a:buFont typeface="Calibri"/>
              <a:buAutoNum type="arabicPeriod"/>
            </a:pPr>
            <a:r>
              <a:rPr lang="en-US" sz="2400"/>
              <a:t>Text Books: 1. Edward Capriolo, Dean Wampler, Jason Rutherglen, “Programming Hive”, O'Reilly Media, Inc., 2012. </a:t>
            </a:r>
            <a:endParaRPr sz="2400"/>
          </a:p>
          <a:p>
            <a:pPr indent="-342900" lvl="0" marL="342900" rtl="0" algn="just">
              <a:lnSpc>
                <a:spcPct val="115000"/>
              </a:lnSpc>
              <a:spcBef>
                <a:spcPts val="0"/>
              </a:spcBef>
              <a:spcAft>
                <a:spcPts val="0"/>
              </a:spcAft>
              <a:buSzPts val="1800"/>
              <a:buFont typeface="Calibri"/>
              <a:buAutoNum type="arabicPeriod"/>
            </a:pPr>
            <a:r>
              <a:rPr lang="en-US" sz="2400"/>
              <a:t>2. Tiago Macedo, Fred Oliveira, “Redis Cookbook”, O'Reilly Media, Inc., July 2011.</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4400"/>
              <a:buNone/>
            </a:pPr>
            <a:r>
              <a:rPr b="1" lang="en-US">
                <a:solidFill>
                  <a:srgbClr val="7030A0"/>
                </a:solidFill>
                <a:latin typeface="Anton"/>
                <a:ea typeface="Anton"/>
                <a:cs typeface="Anton"/>
                <a:sym typeface="Anton"/>
              </a:rPr>
              <a:t>Reference Books</a:t>
            </a:r>
            <a:endParaRPr b="1">
              <a:solidFill>
                <a:srgbClr val="7030A0"/>
              </a:solidFill>
              <a:latin typeface="Anton"/>
              <a:ea typeface="Anton"/>
              <a:cs typeface="Anton"/>
              <a:sym typeface="Anton"/>
            </a:endParaRPr>
          </a:p>
        </p:txBody>
      </p:sp>
      <p:sp>
        <p:nvSpPr>
          <p:cNvPr id="95" name="Google Shape;95;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Autofit/>
          </a:bodyPr>
          <a:lstStyle/>
          <a:p>
            <a:pPr indent="0" lvl="0" marL="235584" rtl="0" algn="just">
              <a:lnSpc>
                <a:spcPct val="115000"/>
              </a:lnSpc>
              <a:spcBef>
                <a:spcPts val="0"/>
              </a:spcBef>
              <a:spcAft>
                <a:spcPts val="0"/>
              </a:spcAft>
              <a:buSzPts val="1800"/>
              <a:buNone/>
            </a:pPr>
            <a:r>
              <a:rPr b="1" lang="en-US" sz="2400">
                <a:latin typeface="Times New Roman"/>
                <a:ea typeface="Times New Roman"/>
                <a:cs typeface="Times New Roman"/>
                <a:sym typeface="Times New Roman"/>
              </a:rPr>
              <a:t> 1.</a:t>
            </a:r>
            <a:r>
              <a:rPr lang="en-US" sz="2400"/>
              <a:t>Lars George, “HBase: The Definitive Guide”, O'Reilly Media, Inc, 2011.</a:t>
            </a:r>
            <a:endParaRPr/>
          </a:p>
          <a:p>
            <a:pPr indent="0" lvl="0" marL="235584" rtl="0" algn="just">
              <a:lnSpc>
                <a:spcPct val="115000"/>
              </a:lnSpc>
              <a:spcBef>
                <a:spcPts val="0"/>
              </a:spcBef>
              <a:spcAft>
                <a:spcPts val="0"/>
              </a:spcAft>
              <a:buSzPts val="1800"/>
              <a:buNone/>
            </a:pPr>
            <a:r>
              <a:rPr lang="en-US" sz="2400"/>
              <a:t> 2. Edward Capriolo, Dean Wampler and Jason Rutherglen, Programming Hive, O'Reilly Media, Inc., 2012. </a:t>
            </a:r>
            <a:endParaRPr sz="2400"/>
          </a:p>
          <a:p>
            <a:pPr indent="0" lvl="0" marL="235584" rtl="0" algn="just">
              <a:lnSpc>
                <a:spcPct val="115000"/>
              </a:lnSpc>
              <a:spcBef>
                <a:spcPts val="0"/>
              </a:spcBef>
              <a:spcAft>
                <a:spcPts val="0"/>
              </a:spcAft>
              <a:buSzPts val="1800"/>
              <a:buNone/>
            </a:pPr>
            <a:r>
              <a:rPr lang="en-US" sz="2400"/>
              <a:t>3. https://neo4j.com/docs/cypher-manual. 4. Tiago Macedo and Fred Oliveira, Redis Cookbook, O'Reilly Media, Inc, 2011.</a:t>
            </a:r>
            <a:endParaRPr sz="2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609600" y="274638"/>
            <a:ext cx="109728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Times New Roman"/>
              <a:buNone/>
            </a:pPr>
            <a:r>
              <a:rPr b="1" lang="en-US">
                <a:solidFill>
                  <a:srgbClr val="7030A0"/>
                </a:solidFill>
                <a:latin typeface="Anton"/>
                <a:ea typeface="Anton"/>
                <a:cs typeface="Anton"/>
                <a:sym typeface="Anton"/>
              </a:rPr>
              <a:t>Course Outcomes</a:t>
            </a:r>
            <a:br>
              <a:rPr lang="en-US" sz="4400">
                <a:latin typeface="Times New Roman"/>
                <a:ea typeface="Times New Roman"/>
                <a:cs typeface="Times New Roman"/>
                <a:sym typeface="Times New Roman"/>
              </a:rPr>
            </a:br>
            <a:endParaRPr/>
          </a:p>
        </p:txBody>
      </p:sp>
      <p:sp>
        <p:nvSpPr>
          <p:cNvPr id="101" name="Google Shape;101;p15"/>
          <p:cNvSpPr txBox="1"/>
          <p:nvPr>
            <p:ph idx="1" type="body"/>
          </p:nvPr>
        </p:nvSpPr>
        <p:spPr>
          <a:xfrm>
            <a:off x="609600" y="1002891"/>
            <a:ext cx="10972800" cy="5123274"/>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800"/>
              <a:buNone/>
            </a:pPr>
            <a:r>
              <a:rPr lang="en-US" sz="2800">
                <a:latin typeface="Arial"/>
                <a:ea typeface="Arial"/>
                <a:cs typeface="Arial"/>
                <a:sym typeface="Arial"/>
              </a:rPr>
              <a:t>          At the end of the course, the student will be able to: </a:t>
            </a:r>
            <a:endParaRPr sz="2800">
              <a:latin typeface="Arial"/>
              <a:ea typeface="Arial"/>
              <a:cs typeface="Arial"/>
              <a:sym typeface="Arial"/>
            </a:endParaRPr>
          </a:p>
          <a:p>
            <a:pPr indent="0" lvl="0" marL="0" rtl="0" algn="just">
              <a:lnSpc>
                <a:spcPct val="115000"/>
              </a:lnSpc>
              <a:spcBef>
                <a:spcPts val="360"/>
              </a:spcBef>
              <a:spcAft>
                <a:spcPts val="0"/>
              </a:spcAft>
              <a:buSzPts val="1800"/>
              <a:buNone/>
            </a:pPr>
            <a:r>
              <a:rPr lang="en-US" sz="2800">
                <a:latin typeface="Arial"/>
                <a:ea typeface="Arial"/>
                <a:cs typeface="Arial"/>
                <a:sym typeface="Arial"/>
              </a:rPr>
              <a:t>1.Understand the fundamental of HBase and the bottlenecks. </a:t>
            </a:r>
            <a:endParaRPr sz="2800">
              <a:latin typeface="Arial"/>
              <a:ea typeface="Arial"/>
              <a:cs typeface="Arial"/>
              <a:sym typeface="Arial"/>
            </a:endParaRPr>
          </a:p>
          <a:p>
            <a:pPr indent="0" lvl="0" marL="0" rtl="0" algn="just">
              <a:lnSpc>
                <a:spcPct val="115000"/>
              </a:lnSpc>
              <a:spcBef>
                <a:spcPts val="360"/>
              </a:spcBef>
              <a:spcAft>
                <a:spcPts val="0"/>
              </a:spcAft>
              <a:buSzPts val="1800"/>
              <a:buNone/>
            </a:pPr>
            <a:r>
              <a:rPr lang="en-US" sz="2800">
                <a:latin typeface="Arial"/>
                <a:ea typeface="Arial"/>
                <a:cs typeface="Arial"/>
                <a:sym typeface="Arial"/>
              </a:rPr>
              <a:t>2. Learn about Hive Partitioning, HiveQL and operators. </a:t>
            </a:r>
            <a:endParaRPr sz="2800">
              <a:latin typeface="Arial"/>
              <a:ea typeface="Arial"/>
              <a:cs typeface="Arial"/>
              <a:sym typeface="Arial"/>
            </a:endParaRPr>
          </a:p>
          <a:p>
            <a:pPr indent="0" lvl="0" marL="0" rtl="0" algn="just">
              <a:lnSpc>
                <a:spcPct val="115000"/>
              </a:lnSpc>
              <a:spcBef>
                <a:spcPts val="360"/>
              </a:spcBef>
              <a:spcAft>
                <a:spcPts val="0"/>
              </a:spcAft>
              <a:buSzPts val="1800"/>
              <a:buNone/>
            </a:pPr>
            <a:r>
              <a:rPr lang="en-US" sz="2800">
                <a:latin typeface="Arial"/>
                <a:ea typeface="Arial"/>
                <a:cs typeface="Arial"/>
                <a:sym typeface="Arial"/>
              </a:rPr>
              <a:t>3. Know the different types of NoSQL databases, its features and functions. </a:t>
            </a:r>
            <a:endParaRPr/>
          </a:p>
          <a:p>
            <a:pPr indent="0" lvl="0" marL="0" rtl="0" algn="just">
              <a:lnSpc>
                <a:spcPct val="115000"/>
              </a:lnSpc>
              <a:spcBef>
                <a:spcPts val="360"/>
              </a:spcBef>
              <a:spcAft>
                <a:spcPts val="0"/>
              </a:spcAft>
              <a:buSzPts val="1800"/>
              <a:buNone/>
            </a:pPr>
            <a:r>
              <a:rPr lang="en-US" sz="2800">
                <a:latin typeface="Arial"/>
                <a:ea typeface="Arial"/>
                <a:cs typeface="Arial"/>
                <a:sym typeface="Arial"/>
              </a:rPr>
              <a:t>4. Understand the Graph Databases and querying graph data using MySQL. </a:t>
            </a:r>
            <a:endParaRPr sz="2800">
              <a:latin typeface="Arial"/>
              <a:ea typeface="Arial"/>
              <a:cs typeface="Arial"/>
              <a:sym typeface="Arial"/>
            </a:endParaRPr>
          </a:p>
          <a:p>
            <a:pPr indent="0" lvl="0" marL="0" rtl="0" algn="just">
              <a:lnSpc>
                <a:spcPct val="115000"/>
              </a:lnSpc>
              <a:spcBef>
                <a:spcPts val="360"/>
              </a:spcBef>
              <a:spcAft>
                <a:spcPts val="0"/>
              </a:spcAft>
              <a:buSzPts val="1800"/>
              <a:buNone/>
            </a:pPr>
            <a:r>
              <a:rPr lang="en-US" sz="2800">
                <a:latin typeface="Arial"/>
                <a:ea typeface="Arial"/>
                <a:cs typeface="Arial"/>
                <a:sym typeface="Arial"/>
              </a:rPr>
              <a:t>5. Apply Create, update and delete data from Neo4j and Hive using the Query Language. </a:t>
            </a:r>
            <a:endParaRPr sz="2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