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 name="Google Shape;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 name="Shape 10"/>
        <p:cNvGrpSpPr/>
        <p:nvPr/>
      </p:nvGrpSpPr>
      <p:grpSpPr>
        <a:xfrm>
          <a:off x="0" y="0"/>
          <a:ext cx="0" cy="0"/>
          <a:chOff x="0" y="0"/>
          <a:chExt cx="0" cy="0"/>
        </a:xfrm>
      </p:grpSpPr>
      <p:sp>
        <p:nvSpPr>
          <p:cNvPr id="11" name="Google Shape;11;p2"/>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2"/>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6" name="Google Shape;16;p2"/>
          <p:cNvSpPr txBox="1"/>
          <p:nvPr/>
        </p:nvSpPr>
        <p:spPr>
          <a:xfrm>
            <a:off x="7518400" y="152400"/>
            <a:ext cx="43688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B01A0"/>
                </a:solidFill>
                <a:latin typeface="Calibri"/>
                <a:ea typeface="Calibri"/>
                <a:cs typeface="Calibri"/>
                <a:sym typeface="Calibri"/>
              </a:rPr>
              <a:t>DEVOTION TO ENLIGHTENMENT</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0" y="0"/>
            <a:ext cx="12192000" cy="6858000"/>
          </a:xfrm>
          <a:prstGeom prst="rect">
            <a:avLst/>
          </a:prstGeom>
          <a:solidFill>
            <a:srgbClr val="D8D8D8"/>
          </a:solidFill>
          <a:ln cap="flat" cmpd="sng" w="25400">
            <a:solidFill>
              <a:srgbClr val="DCE6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2"/>
          <p:cNvSpPr/>
          <p:nvPr/>
        </p:nvSpPr>
        <p:spPr>
          <a:xfrm>
            <a:off x="179400" y="180000"/>
            <a:ext cx="11833200" cy="6498000"/>
          </a:xfrm>
          <a:prstGeom prst="rect">
            <a:avLst/>
          </a:prstGeom>
          <a:solidFill>
            <a:srgbClr val="0B01A0"/>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2"/>
          <p:cNvSpPr/>
          <p:nvPr/>
        </p:nvSpPr>
        <p:spPr>
          <a:xfrm>
            <a:off x="331800" y="332400"/>
            <a:ext cx="11473200" cy="6138000"/>
          </a:xfrm>
          <a:prstGeom prst="rect">
            <a:avLst/>
          </a:prstGeom>
          <a:solidFill>
            <a:schemeClr val="l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2"/>
          <p:cNvSpPr/>
          <p:nvPr/>
        </p:nvSpPr>
        <p:spPr>
          <a:xfrm rot="5400000">
            <a:off x="1311236" y="-923964"/>
            <a:ext cx="1339928" cy="3556000"/>
          </a:xfrm>
          <a:prstGeom prst="rtTriangle">
            <a:avLst/>
          </a:prstGeom>
          <a:solidFill>
            <a:srgbClr val="0B01A0"/>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pic>
        <p:nvPicPr>
          <p:cNvPr descr="https://lh4.googleusercontent.com/yau4ts-TFwHbU9bCswtdBRU_u-8vTdmpH0ITQVWq-87BTUPabKWMBRd3OSvNIeAP2jLfrPpkT49vOGL6vgLKcAr8zwWdDz1-Ck-K7hnkA2oajD3atevMO7l4GE7NH9TbO9JFuQC_Qw" id="21" name="Google Shape;21;p2"/>
          <p:cNvPicPr preferRelativeResize="0"/>
          <p:nvPr/>
        </p:nvPicPr>
        <p:blipFill rotWithShape="1">
          <a:blip r:embed="rId2">
            <a:alphaModFix/>
          </a:blip>
          <a:srcRect b="84501" l="1950" r="70721" t="1970"/>
          <a:stretch/>
        </p:blipFill>
        <p:spPr>
          <a:xfrm>
            <a:off x="203200" y="217420"/>
            <a:ext cx="1801800" cy="625475"/>
          </a:xfrm>
          <a:prstGeom prst="rect">
            <a:avLst/>
          </a:prstGeom>
          <a:noFill/>
          <a:ln>
            <a:noFill/>
          </a:ln>
        </p:spPr>
      </p:pic>
      <p:sp>
        <p:nvSpPr>
          <p:cNvPr id="22" name="Google Shape;22;p2"/>
          <p:cNvSpPr txBox="1"/>
          <p:nvPr/>
        </p:nvSpPr>
        <p:spPr>
          <a:xfrm>
            <a:off x="9261300" y="316468"/>
            <a:ext cx="2971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B01A0"/>
                </a:solidFill>
                <a:latin typeface="Angsana New"/>
                <a:ea typeface="Angsana New"/>
                <a:cs typeface="Angsana New"/>
                <a:sym typeface="Angsana New"/>
              </a:rPr>
              <a:t>DEVOTION TO ENLIGHTENMENT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3"/>
          <p:cNvSpPr/>
          <p:nvPr>
            <p:ph idx="2" type="pic"/>
          </p:nvPr>
        </p:nvSpPr>
        <p:spPr>
          <a:xfrm>
            <a:off x="2389717" y="612775"/>
            <a:ext cx="7315200" cy="4114800"/>
          </a:xfrm>
          <a:prstGeom prst="rect">
            <a:avLst/>
          </a:prstGeom>
          <a:noFill/>
          <a:ln>
            <a:noFill/>
          </a:ln>
        </p:spPr>
      </p:sp>
      <p:sp>
        <p:nvSpPr>
          <p:cNvPr id="26" name="Google Shape;26;p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27" name="Google Shape;27;p3"/>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3"/>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9" name="Google Shape;29;p3"/>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 name="Shape 30"/>
        <p:cNvGrpSpPr/>
        <p:nvPr/>
      </p:nvGrpSpPr>
      <p:grpSpPr>
        <a:xfrm>
          <a:off x="0" y="0"/>
          <a:ext cx="0" cy="0"/>
          <a:chOff x="0" y="0"/>
          <a:chExt cx="0" cy="0"/>
        </a:xfrm>
      </p:grpSpPr>
      <p:sp>
        <p:nvSpPr>
          <p:cNvPr id="31" name="Google Shape;31;p4"/>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4"/>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3" name="Google Shape;33;p4"/>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4" name="Google Shape;34;p4"/>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4"/>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5"/>
          <p:cNvSpPr txBox="1"/>
          <p:nvPr>
            <p:ph type="title"/>
          </p:nvPr>
        </p:nvSpPr>
        <p:spPr>
          <a:xfrm rot="5400000">
            <a:off x="7285038" y="1828802"/>
            <a:ext cx="5851525" cy="2743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5"/>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5"/>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6"/>
          <p:cNvSpPr txBox="1"/>
          <p:nvPr>
            <p:ph type="title"/>
          </p:nvPr>
        </p:nvSpPr>
        <p:spPr>
          <a:xfrm>
            <a:off x="609600" y="990599"/>
            <a:ext cx="10972800" cy="340722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6600FF"/>
              </a:buClr>
              <a:buSzPts val="4400"/>
              <a:buFont typeface="Calibri"/>
              <a:buNone/>
            </a:pPr>
            <a:r>
              <a:rPr lang="en-US">
                <a:solidFill>
                  <a:srgbClr val="6600FF"/>
                </a:solidFill>
                <a:latin typeface="Calibri"/>
                <a:ea typeface="Calibri"/>
                <a:cs typeface="Calibri"/>
                <a:sym typeface="Calibri"/>
              </a:rPr>
              <a:t>NOSQL-2: CYAEC49</a:t>
            </a:r>
            <a:br>
              <a:rPr lang="en-US">
                <a:solidFill>
                  <a:srgbClr val="6600FF"/>
                </a:solidFill>
                <a:latin typeface="Calibri"/>
                <a:ea typeface="Calibri"/>
                <a:cs typeface="Calibri"/>
                <a:sym typeface="Calibri"/>
              </a:rPr>
            </a:br>
            <a:r>
              <a:rPr lang="en-US">
                <a:solidFill>
                  <a:srgbClr val="6600FF"/>
                </a:solidFill>
              </a:rPr>
              <a:t>Unit-2</a:t>
            </a:r>
            <a:br>
              <a:rPr lang="en-US" sz="6600">
                <a:solidFill>
                  <a:srgbClr val="FF0000"/>
                </a:solidFill>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Working of Hive</a:t>
            </a:r>
            <a:endParaRPr/>
          </a:p>
        </p:txBody>
      </p:sp>
      <p:sp>
        <p:nvSpPr>
          <p:cNvPr id="101" name="Google Shape;101;p15"/>
          <p:cNvSpPr txBox="1"/>
          <p:nvPr>
            <p:ph idx="1" type="body"/>
          </p:nvPr>
        </p:nvSpPr>
        <p:spPr>
          <a:xfrm>
            <a:off x="609600" y="1150373"/>
            <a:ext cx="10972800" cy="6135329"/>
          </a:xfrm>
          <a:prstGeom prst="rect">
            <a:avLst/>
          </a:prstGeom>
          <a:noFill/>
          <a:ln>
            <a:noFill/>
          </a:ln>
        </p:spPr>
        <p:txBody>
          <a:bodyPr anchorCtr="0" anchor="t" bIns="45700" lIns="91425" spcFirstLastPara="1" rIns="91425" wrap="square" tIns="45700">
            <a:noAutofit/>
          </a:bodyPr>
          <a:lstStyle/>
          <a:p>
            <a:pPr indent="0" lvl="0" marL="25400" rtl="0" algn="just">
              <a:lnSpc>
                <a:spcPct val="100000"/>
              </a:lnSpc>
              <a:spcBef>
                <a:spcPts val="0"/>
              </a:spcBef>
              <a:spcAft>
                <a:spcPts val="0"/>
              </a:spcAft>
              <a:buSzPts val="3200"/>
              <a:buNone/>
            </a:pPr>
            <a:r>
              <a:t/>
            </a:r>
            <a:endParaRPr sz="2800">
              <a:latin typeface="Times New Roman"/>
              <a:ea typeface="Times New Roman"/>
              <a:cs typeface="Times New Roman"/>
              <a:sym typeface="Times New Roman"/>
            </a:endParaRPr>
          </a:p>
        </p:txBody>
      </p:sp>
      <p:pic>
        <p:nvPicPr>
          <p:cNvPr id="102" name="Google Shape;102;p15"/>
          <p:cNvPicPr preferRelativeResize="0"/>
          <p:nvPr/>
        </p:nvPicPr>
        <p:blipFill rotWithShape="1">
          <a:blip r:embed="rId3">
            <a:alphaModFix/>
          </a:blip>
          <a:srcRect b="0" l="0" r="0" t="0"/>
          <a:stretch/>
        </p:blipFill>
        <p:spPr>
          <a:xfrm>
            <a:off x="717755" y="1150374"/>
            <a:ext cx="10677832" cy="50931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Working of Hive</a:t>
            </a:r>
            <a:endParaRPr/>
          </a:p>
        </p:txBody>
      </p:sp>
      <p:sp>
        <p:nvSpPr>
          <p:cNvPr id="108" name="Google Shape;108;p16"/>
          <p:cNvSpPr txBox="1"/>
          <p:nvPr>
            <p:ph idx="1" type="body"/>
          </p:nvPr>
        </p:nvSpPr>
        <p:spPr>
          <a:xfrm>
            <a:off x="609600" y="1150373"/>
            <a:ext cx="10972800" cy="6135329"/>
          </a:xfrm>
          <a:prstGeom prst="rect">
            <a:avLst/>
          </a:prstGeom>
          <a:noFill/>
          <a:ln>
            <a:noFill/>
          </a:ln>
        </p:spPr>
        <p:txBody>
          <a:bodyPr anchorCtr="0" anchor="t" bIns="45700" lIns="91425" spcFirstLastPara="1" rIns="91425" wrap="square" tIns="45700">
            <a:noAutofit/>
          </a:bodyPr>
          <a:lstStyle/>
          <a:p>
            <a:pPr indent="0" lvl="0" marL="25400" rtl="0" algn="just">
              <a:lnSpc>
                <a:spcPct val="100000"/>
              </a:lnSpc>
              <a:spcBef>
                <a:spcPts val="0"/>
              </a:spcBef>
              <a:spcAft>
                <a:spcPts val="0"/>
              </a:spcAft>
              <a:buSzPts val="3200"/>
              <a:buNone/>
            </a:pPr>
            <a:r>
              <a:rPr lang="en-US"/>
              <a:t>The following table defines how Hive interacts with Hadoop framework:</a:t>
            </a:r>
            <a:endParaRPr/>
          </a:p>
          <a:p>
            <a:pPr indent="0" lvl="0" marL="25400" rtl="0" algn="l">
              <a:lnSpc>
                <a:spcPct val="100000"/>
              </a:lnSpc>
              <a:spcBef>
                <a:spcPts val="640"/>
              </a:spcBef>
              <a:spcAft>
                <a:spcPts val="0"/>
              </a:spcAft>
              <a:buSzPts val="3200"/>
              <a:buNone/>
            </a:pPr>
            <a:r>
              <a:rPr lang="en-US"/>
              <a:t>1	Execute Query</a:t>
            </a:r>
            <a:endParaRPr/>
          </a:p>
          <a:p>
            <a:pPr indent="-431800" lvl="0" marL="457200" marR="0" rtl="0" algn="l">
              <a:lnSpc>
                <a:spcPct val="100000"/>
              </a:lnSpc>
              <a:spcBef>
                <a:spcPts val="640"/>
              </a:spcBef>
              <a:spcAft>
                <a:spcPts val="0"/>
              </a:spcAft>
              <a:buClr>
                <a:schemeClr val="dk1"/>
              </a:buClr>
              <a:buSzPts val="3200"/>
              <a:buFont typeface="Arial"/>
              <a:buChar char="•"/>
            </a:pPr>
            <a:r>
              <a:rPr lang="en-US"/>
              <a:t>The Hive interface such as Command Line or Web UI sends query to Driver (any database driver such as JDBC, ODBC, etc.) to execute.</a:t>
            </a:r>
            <a:endParaRPr/>
          </a:p>
          <a:p>
            <a:pPr indent="0" lvl="0" marL="25400" rtl="0" algn="l">
              <a:lnSpc>
                <a:spcPct val="100000"/>
              </a:lnSpc>
              <a:spcBef>
                <a:spcPts val="640"/>
              </a:spcBef>
              <a:spcAft>
                <a:spcPts val="0"/>
              </a:spcAft>
              <a:buSzPts val="3200"/>
              <a:buNone/>
            </a:pPr>
            <a:r>
              <a:rPr lang="en-US"/>
              <a:t>2	Get Plan</a:t>
            </a:r>
            <a:endParaRPr/>
          </a:p>
          <a:p>
            <a:pPr indent="-431800" lvl="0" marL="457200" marR="0" rtl="0" algn="l">
              <a:lnSpc>
                <a:spcPct val="100000"/>
              </a:lnSpc>
              <a:spcBef>
                <a:spcPts val="640"/>
              </a:spcBef>
              <a:spcAft>
                <a:spcPts val="0"/>
              </a:spcAft>
              <a:buClr>
                <a:schemeClr val="dk1"/>
              </a:buClr>
              <a:buSzPts val="3200"/>
              <a:buFont typeface="Arial"/>
              <a:buChar char="•"/>
            </a:pPr>
            <a:r>
              <a:rPr lang="en-US"/>
              <a:t>The driver takes the help of query compiler that parses the query to check the syntax and query plan or the requirement of query.</a:t>
            </a:r>
            <a:endParaRPr/>
          </a:p>
          <a:p>
            <a:pPr indent="0" lvl="0" marL="25400" rtl="0" algn="just">
              <a:lnSpc>
                <a:spcPct val="100000"/>
              </a:lnSpc>
              <a:spcBef>
                <a:spcPts val="0"/>
              </a:spcBef>
              <a:spcAft>
                <a:spcPts val="0"/>
              </a:spcAft>
              <a:buSzPts val="3200"/>
              <a:buNone/>
            </a:pPr>
            <a:r>
              <a:t/>
            </a:r>
            <a:endParaRPr/>
          </a:p>
          <a:p>
            <a:pPr indent="0" lvl="0" marL="25400" rtl="0" algn="just">
              <a:lnSpc>
                <a:spcPct val="100000"/>
              </a:lnSpc>
              <a:spcBef>
                <a:spcPts val="0"/>
              </a:spcBef>
              <a:spcAft>
                <a:spcPts val="0"/>
              </a:spcAft>
              <a:buSzPts val="3200"/>
              <a:buNone/>
            </a:pPr>
            <a:r>
              <a:t/>
            </a:r>
            <a:endParaRPr sz="2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Working of Hive</a:t>
            </a:r>
            <a:endParaRPr/>
          </a:p>
        </p:txBody>
      </p:sp>
      <p:sp>
        <p:nvSpPr>
          <p:cNvPr id="114" name="Google Shape;114;p17"/>
          <p:cNvSpPr txBox="1"/>
          <p:nvPr>
            <p:ph idx="1" type="body"/>
          </p:nvPr>
        </p:nvSpPr>
        <p:spPr>
          <a:xfrm>
            <a:off x="609600" y="1150373"/>
            <a:ext cx="10972800" cy="6135329"/>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US" sz="2800"/>
              <a:t>3	Get Metadata</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The compiler sends metadata request to Metastore (any database).</a:t>
            </a:r>
            <a:endParaRPr/>
          </a:p>
          <a:p>
            <a:pPr indent="0" lvl="0" marL="25400" rtl="0" algn="l">
              <a:lnSpc>
                <a:spcPct val="100000"/>
              </a:lnSpc>
              <a:spcBef>
                <a:spcPts val="640"/>
              </a:spcBef>
              <a:spcAft>
                <a:spcPts val="0"/>
              </a:spcAft>
              <a:buSzPts val="3200"/>
              <a:buNone/>
            </a:pPr>
            <a:r>
              <a:rPr lang="en-US" sz="2800"/>
              <a:t>4	Send Metadata</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Metastore sends metadata as a response to the compiler.</a:t>
            </a:r>
            <a:endParaRPr/>
          </a:p>
          <a:p>
            <a:pPr indent="0" lvl="0" marL="25400" rtl="0" algn="l">
              <a:lnSpc>
                <a:spcPct val="100000"/>
              </a:lnSpc>
              <a:spcBef>
                <a:spcPts val="640"/>
              </a:spcBef>
              <a:spcAft>
                <a:spcPts val="0"/>
              </a:spcAft>
              <a:buSzPts val="3200"/>
              <a:buNone/>
            </a:pPr>
            <a:r>
              <a:rPr lang="en-US" sz="2800"/>
              <a:t>5	Send Plan</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The compiler checks the requirement and resends the plan to the driver. Up to here, the parsing and compiling of a query is complete.</a:t>
            </a:r>
            <a:endParaRPr/>
          </a:p>
          <a:p>
            <a:pPr indent="0" lvl="0" marL="25400" rtl="0" algn="l">
              <a:lnSpc>
                <a:spcPct val="100000"/>
              </a:lnSpc>
              <a:spcBef>
                <a:spcPts val="640"/>
              </a:spcBef>
              <a:spcAft>
                <a:spcPts val="0"/>
              </a:spcAft>
              <a:buSzPts val="3200"/>
              <a:buNone/>
            </a:pPr>
            <a:r>
              <a:rPr lang="en-US" sz="2800"/>
              <a:t>6	Execute Plan</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The driver sends the execute plan to the execution engine.</a:t>
            </a:r>
            <a:endParaRPr/>
          </a:p>
          <a:p>
            <a:pPr indent="0" lvl="0" marL="25400" rtl="0" algn="just">
              <a:lnSpc>
                <a:spcPct val="100000"/>
              </a:lnSpc>
              <a:spcBef>
                <a:spcPts val="0"/>
              </a:spcBef>
              <a:spcAft>
                <a:spcPts val="0"/>
              </a:spcAft>
              <a:buSzPts val="3200"/>
              <a:buNone/>
            </a:pPr>
            <a:r>
              <a:t/>
            </a:r>
            <a:endParaRPr sz="2800"/>
          </a:p>
          <a:p>
            <a:pPr indent="0" lvl="0" marL="25400" rtl="0" algn="just">
              <a:lnSpc>
                <a:spcPct val="100000"/>
              </a:lnSpc>
              <a:spcBef>
                <a:spcPts val="0"/>
              </a:spcBef>
              <a:spcAft>
                <a:spcPts val="0"/>
              </a:spcAft>
              <a:buSzPts val="3200"/>
              <a:buNone/>
            </a:pPr>
            <a:r>
              <a:t/>
            </a:r>
            <a:endParaRPr sz="2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Working of Hive</a:t>
            </a:r>
            <a:endParaRPr/>
          </a:p>
        </p:txBody>
      </p:sp>
      <p:sp>
        <p:nvSpPr>
          <p:cNvPr id="120" name="Google Shape;120;p18"/>
          <p:cNvSpPr txBox="1"/>
          <p:nvPr>
            <p:ph idx="1" type="body"/>
          </p:nvPr>
        </p:nvSpPr>
        <p:spPr>
          <a:xfrm>
            <a:off x="609600" y="934066"/>
            <a:ext cx="10972800" cy="5506064"/>
          </a:xfrm>
          <a:prstGeom prst="rect">
            <a:avLst/>
          </a:prstGeom>
          <a:noFill/>
          <a:ln>
            <a:noFill/>
          </a:ln>
        </p:spPr>
        <p:txBody>
          <a:bodyPr anchorCtr="0" anchor="t" bIns="45700" lIns="91425" spcFirstLastPara="1" rIns="91425" wrap="square" tIns="45700">
            <a:noAutofit/>
          </a:bodyPr>
          <a:lstStyle/>
          <a:p>
            <a:pPr indent="0" lvl="0" marL="25400" rtl="0" algn="l">
              <a:lnSpc>
                <a:spcPct val="100000"/>
              </a:lnSpc>
              <a:spcBef>
                <a:spcPts val="640"/>
              </a:spcBef>
              <a:spcAft>
                <a:spcPts val="0"/>
              </a:spcAft>
              <a:buSzPts val="3200"/>
              <a:buNone/>
            </a:pPr>
            <a:r>
              <a:rPr lang="en-US" sz="2800"/>
              <a:t>     7.	</a:t>
            </a:r>
            <a:r>
              <a:rPr lang="en-US" sz="2400"/>
              <a:t>Execute Job</a:t>
            </a:r>
            <a:endParaRPr/>
          </a:p>
          <a:p>
            <a:pPr indent="-431800" lvl="0" marL="457200" marR="0" rtl="0" algn="l">
              <a:lnSpc>
                <a:spcPct val="100000"/>
              </a:lnSpc>
              <a:spcBef>
                <a:spcPts val="640"/>
              </a:spcBef>
              <a:spcAft>
                <a:spcPts val="0"/>
              </a:spcAft>
              <a:buClr>
                <a:schemeClr val="dk1"/>
              </a:buClr>
              <a:buSzPts val="3200"/>
              <a:buFont typeface="Arial"/>
              <a:buChar char="•"/>
            </a:pPr>
            <a:r>
              <a:rPr lang="en-US" sz="2400"/>
              <a:t>Internally, the process of execution job is a MapReduce job. The execution engine sends the job to JobTracker, which is in Name node and it assigns this job to TaskTracker, which is in Data node. Here, the query executes MapReduce job.</a:t>
            </a:r>
            <a:endParaRPr/>
          </a:p>
          <a:p>
            <a:pPr indent="0" lvl="0" marL="25400" rtl="0" algn="l">
              <a:lnSpc>
                <a:spcPct val="100000"/>
              </a:lnSpc>
              <a:spcBef>
                <a:spcPts val="640"/>
              </a:spcBef>
              <a:spcAft>
                <a:spcPts val="0"/>
              </a:spcAft>
              <a:buSzPts val="3200"/>
              <a:buNone/>
            </a:pPr>
            <a:r>
              <a:rPr lang="en-US" sz="2400"/>
              <a:t>7.1	Metadata Ops</a:t>
            </a:r>
            <a:endParaRPr/>
          </a:p>
          <a:p>
            <a:pPr indent="-431800" lvl="0" marL="457200" marR="0" rtl="0" algn="l">
              <a:lnSpc>
                <a:spcPct val="100000"/>
              </a:lnSpc>
              <a:spcBef>
                <a:spcPts val="640"/>
              </a:spcBef>
              <a:spcAft>
                <a:spcPts val="0"/>
              </a:spcAft>
              <a:buClr>
                <a:schemeClr val="dk1"/>
              </a:buClr>
              <a:buSzPts val="3200"/>
              <a:buFont typeface="Arial"/>
              <a:buChar char="•"/>
            </a:pPr>
            <a:r>
              <a:rPr lang="en-US" sz="2400"/>
              <a:t>Meanwhile in execution, the execution engine can execute metadata operations with Metastore.</a:t>
            </a:r>
            <a:endParaRPr/>
          </a:p>
          <a:p>
            <a:pPr indent="0" lvl="0" marL="25400" rtl="0" algn="l">
              <a:lnSpc>
                <a:spcPct val="100000"/>
              </a:lnSpc>
              <a:spcBef>
                <a:spcPts val="640"/>
              </a:spcBef>
              <a:spcAft>
                <a:spcPts val="0"/>
              </a:spcAft>
              <a:buSzPts val="3200"/>
              <a:buNone/>
            </a:pPr>
            <a:r>
              <a:rPr lang="en-US" sz="2400"/>
              <a:t>8	Fetch Result</a:t>
            </a:r>
            <a:endParaRPr/>
          </a:p>
          <a:p>
            <a:pPr indent="-431800" lvl="0" marL="457200" marR="0" rtl="0" algn="l">
              <a:lnSpc>
                <a:spcPct val="100000"/>
              </a:lnSpc>
              <a:spcBef>
                <a:spcPts val="640"/>
              </a:spcBef>
              <a:spcAft>
                <a:spcPts val="0"/>
              </a:spcAft>
              <a:buClr>
                <a:schemeClr val="dk1"/>
              </a:buClr>
              <a:buSzPts val="3200"/>
              <a:buFont typeface="Arial"/>
              <a:buChar char="•"/>
            </a:pPr>
            <a:r>
              <a:rPr lang="en-US" sz="2400"/>
              <a:t>The execution engine receives the results from Data nodes.</a:t>
            </a:r>
            <a:endParaRPr/>
          </a:p>
          <a:p>
            <a:pPr indent="0" lvl="0" marL="25400" rtl="0" algn="l">
              <a:lnSpc>
                <a:spcPct val="100000"/>
              </a:lnSpc>
              <a:spcBef>
                <a:spcPts val="640"/>
              </a:spcBef>
              <a:spcAft>
                <a:spcPts val="0"/>
              </a:spcAft>
              <a:buSzPts val="3200"/>
              <a:buNone/>
            </a:pPr>
            <a:r>
              <a:rPr lang="en-US" sz="2400"/>
              <a:t>9	Send Results</a:t>
            </a:r>
            <a:endParaRPr/>
          </a:p>
          <a:p>
            <a:pPr indent="-431800" lvl="0" marL="457200" marR="0" rtl="0" algn="l">
              <a:lnSpc>
                <a:spcPct val="100000"/>
              </a:lnSpc>
              <a:spcBef>
                <a:spcPts val="640"/>
              </a:spcBef>
              <a:spcAft>
                <a:spcPts val="0"/>
              </a:spcAft>
              <a:buClr>
                <a:schemeClr val="dk1"/>
              </a:buClr>
              <a:buSzPts val="3200"/>
              <a:buFont typeface="Arial"/>
              <a:buChar char="•"/>
            </a:pPr>
            <a:r>
              <a:rPr lang="en-US" sz="2400"/>
              <a:t>The execution engine sends those resultant values to the driver.</a:t>
            </a:r>
            <a:endParaRPr/>
          </a:p>
          <a:p>
            <a:pPr indent="0" lvl="0" marL="25400" rtl="0" algn="l">
              <a:lnSpc>
                <a:spcPct val="100000"/>
              </a:lnSpc>
              <a:spcBef>
                <a:spcPts val="640"/>
              </a:spcBef>
              <a:spcAft>
                <a:spcPts val="0"/>
              </a:spcAft>
              <a:buSzPts val="3200"/>
              <a:buNone/>
            </a:pPr>
            <a:r>
              <a:rPr lang="en-US" sz="2400"/>
              <a:t>10	Send Results</a:t>
            </a:r>
            <a:endParaRPr/>
          </a:p>
          <a:p>
            <a:pPr indent="-431800" lvl="0" marL="457200" marR="0" rtl="0" algn="l">
              <a:lnSpc>
                <a:spcPct val="100000"/>
              </a:lnSpc>
              <a:spcBef>
                <a:spcPts val="640"/>
              </a:spcBef>
              <a:spcAft>
                <a:spcPts val="0"/>
              </a:spcAft>
              <a:buClr>
                <a:schemeClr val="dk1"/>
              </a:buClr>
              <a:buSzPts val="3200"/>
              <a:buFont typeface="Arial"/>
              <a:buChar char="•"/>
            </a:pPr>
            <a:r>
              <a:rPr lang="en-US" sz="2400"/>
              <a:t>The driver sends the results to Hive Interfaces.</a:t>
            </a:r>
            <a:endParaRPr/>
          </a:p>
          <a:p>
            <a:pPr indent="0" lvl="0" marL="25400" rtl="0" algn="just">
              <a:lnSpc>
                <a:spcPct val="100000"/>
              </a:lnSpc>
              <a:spcBef>
                <a:spcPts val="0"/>
              </a:spcBef>
              <a:spcAft>
                <a:spcPts val="0"/>
              </a:spcAft>
              <a:buSzPts val="3200"/>
              <a:buNone/>
            </a:pPr>
            <a:r>
              <a:t/>
            </a:r>
            <a:endParaRPr sz="2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Installation</a:t>
            </a:r>
            <a:endParaRPr sz="2800"/>
          </a:p>
        </p:txBody>
      </p:sp>
      <p:sp>
        <p:nvSpPr>
          <p:cNvPr id="126" name="Google Shape;126;p19"/>
          <p:cNvSpPr txBox="1"/>
          <p:nvPr>
            <p:ph idx="1" type="body"/>
          </p:nvPr>
        </p:nvSpPr>
        <p:spPr>
          <a:xfrm>
            <a:off x="609600" y="934066"/>
            <a:ext cx="10972800" cy="5506064"/>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US"/>
              <a:t>All Hadoop sub-projects such as Hive, Pig, and HBase support Linux operating system. Therefore, you need to install any Linux flavored OS. The following simple steps are executed for Hive installation:</a:t>
            </a:r>
            <a:endParaRPr/>
          </a:p>
          <a:p>
            <a:pPr indent="-431800" lvl="0" marL="457200" marR="0" rtl="0" algn="l">
              <a:lnSpc>
                <a:spcPct val="100000"/>
              </a:lnSpc>
              <a:spcBef>
                <a:spcPts val="640"/>
              </a:spcBef>
              <a:spcAft>
                <a:spcPts val="0"/>
              </a:spcAft>
              <a:buClr>
                <a:schemeClr val="dk1"/>
              </a:buClr>
              <a:buSzPts val="3200"/>
              <a:buFont typeface="Arial"/>
              <a:buChar char="•"/>
            </a:pPr>
            <a:r>
              <a:rPr lang="en-US"/>
              <a:t>Step 1: Verifying JAVA Installation</a:t>
            </a:r>
            <a:endParaRPr/>
          </a:p>
          <a:p>
            <a:pPr indent="-431800" lvl="0" marL="457200" marR="0" rtl="0" algn="l">
              <a:lnSpc>
                <a:spcPct val="100000"/>
              </a:lnSpc>
              <a:spcBef>
                <a:spcPts val="640"/>
              </a:spcBef>
              <a:spcAft>
                <a:spcPts val="0"/>
              </a:spcAft>
              <a:buClr>
                <a:schemeClr val="dk1"/>
              </a:buClr>
              <a:buSzPts val="3200"/>
              <a:buFont typeface="Arial"/>
              <a:buChar char="•"/>
            </a:pPr>
            <a:r>
              <a:rPr lang="en-US"/>
              <a:t>Java must be installed on your system before installing Hive. Let us verify java installation using the following command:</a:t>
            </a:r>
            <a:endParaRPr/>
          </a:p>
          <a:p>
            <a:pPr indent="-431800" lvl="0" marL="457200" marR="0" rtl="0" algn="l">
              <a:lnSpc>
                <a:spcPct val="100000"/>
              </a:lnSpc>
              <a:spcBef>
                <a:spcPts val="640"/>
              </a:spcBef>
              <a:spcAft>
                <a:spcPts val="0"/>
              </a:spcAft>
              <a:buClr>
                <a:schemeClr val="dk1"/>
              </a:buClr>
              <a:buSzPts val="3200"/>
              <a:buFont typeface="Arial"/>
              <a:buChar char="•"/>
            </a:pPr>
            <a:r>
              <a:rPr lang="en-US"/>
              <a:t>$ java –version</a:t>
            </a:r>
            <a:endParaRPr/>
          </a:p>
          <a:p>
            <a:pPr indent="-228600" lvl="0" marL="457200" marR="0" rtl="0" algn="l">
              <a:lnSpc>
                <a:spcPct val="100000"/>
              </a:lnSpc>
              <a:spcBef>
                <a:spcPts val="640"/>
              </a:spcBef>
              <a:spcAft>
                <a:spcPts val="0"/>
              </a:spcAft>
              <a:buClr>
                <a:schemeClr val="dk1"/>
              </a:buClr>
              <a:buSzPts val="3200"/>
              <a:buFont typeface="Arial"/>
              <a:buNone/>
            </a:pPr>
            <a:r>
              <a:t/>
            </a:r>
            <a:endParaRPr/>
          </a:p>
          <a:p>
            <a:pPr indent="0" lvl="0" marL="25400" rtl="0" algn="just">
              <a:lnSpc>
                <a:spcPct val="100000"/>
              </a:lnSpc>
              <a:spcBef>
                <a:spcPts val="0"/>
              </a:spcBef>
              <a:spcAft>
                <a:spcPts val="0"/>
              </a:spcAft>
              <a:buSzPts val="3200"/>
              <a:buNone/>
            </a:pPr>
            <a:r>
              <a:t/>
            </a:r>
            <a:endParaRPr sz="24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Installation</a:t>
            </a:r>
            <a:endParaRPr sz="2800"/>
          </a:p>
        </p:txBody>
      </p:sp>
      <p:sp>
        <p:nvSpPr>
          <p:cNvPr id="132" name="Google Shape;132;p20"/>
          <p:cNvSpPr txBox="1"/>
          <p:nvPr>
            <p:ph idx="1" type="body"/>
          </p:nvPr>
        </p:nvSpPr>
        <p:spPr>
          <a:xfrm>
            <a:off x="609600" y="934066"/>
            <a:ext cx="10972800" cy="5506064"/>
          </a:xfrm>
          <a:prstGeom prst="rect">
            <a:avLst/>
          </a:prstGeom>
          <a:noFill/>
          <a:ln>
            <a:noFill/>
          </a:ln>
        </p:spPr>
        <p:txBody>
          <a:bodyPr anchorCtr="0" anchor="t" bIns="45700" lIns="91425" spcFirstLastPara="1" rIns="91425" wrap="square" tIns="45700">
            <a:noAutofit/>
          </a:bodyPr>
          <a:lstStyle/>
          <a:p>
            <a:pPr indent="-457200" lvl="0" marL="482600" rtl="0" algn="l">
              <a:lnSpc>
                <a:spcPct val="100000"/>
              </a:lnSpc>
              <a:spcBef>
                <a:spcPts val="640"/>
              </a:spcBef>
              <a:spcAft>
                <a:spcPts val="0"/>
              </a:spcAft>
              <a:buSzPts val="3200"/>
              <a:buFont typeface="Arial"/>
              <a:buAutoNum type="arabicPeriod"/>
            </a:pPr>
            <a:r>
              <a:rPr lang="en-US" sz="2000"/>
              <a:t>wget https://archive.apache.org/dist/hive/hive-3.1.2/apache-hive-3.1.2-bin.tar.gz</a:t>
            </a:r>
            <a:endParaRPr/>
          </a:p>
          <a:p>
            <a:pPr indent="-457200" lvl="0" marL="482600" rtl="0" algn="l">
              <a:lnSpc>
                <a:spcPct val="100000"/>
              </a:lnSpc>
              <a:spcBef>
                <a:spcPts val="640"/>
              </a:spcBef>
              <a:spcAft>
                <a:spcPts val="0"/>
              </a:spcAft>
              <a:buSzPts val="3200"/>
              <a:buFont typeface="Arial"/>
              <a:buAutoNum type="arabicPeriod"/>
            </a:pPr>
            <a:r>
              <a:rPr lang="en-US" sz="2000"/>
              <a:t>tar -xvzf apache-hive-3.1.2-bin.tar.gz</a:t>
            </a:r>
            <a:endParaRPr/>
          </a:p>
          <a:p>
            <a:pPr indent="-457200" lvl="0" marL="482600" rtl="0" algn="l">
              <a:lnSpc>
                <a:spcPct val="100000"/>
              </a:lnSpc>
              <a:spcBef>
                <a:spcPts val="640"/>
              </a:spcBef>
              <a:spcAft>
                <a:spcPts val="0"/>
              </a:spcAft>
              <a:buSzPts val="3200"/>
              <a:buFont typeface="Arial"/>
              <a:buAutoNum type="arabicPeriod"/>
            </a:pPr>
            <a:r>
              <a:rPr lang="en-US" sz="2000"/>
              <a:t>go to path rename apache hive folder to hive</a:t>
            </a:r>
            <a:endParaRPr/>
          </a:p>
          <a:p>
            <a:pPr indent="-457200" lvl="0" marL="482600" rtl="0" algn="l">
              <a:lnSpc>
                <a:spcPct val="100000"/>
              </a:lnSpc>
              <a:spcBef>
                <a:spcPts val="640"/>
              </a:spcBef>
              <a:spcAft>
                <a:spcPts val="0"/>
              </a:spcAft>
              <a:buSzPts val="3200"/>
              <a:buFont typeface="Arial"/>
              <a:buAutoNum type="arabicPeriod"/>
            </a:pPr>
            <a:r>
              <a:rPr lang="en-US" sz="2000"/>
              <a:t>cd /home/hadoop/hive</a:t>
            </a:r>
            <a:endParaRPr/>
          </a:p>
          <a:p>
            <a:pPr indent="-457200" lvl="0" marL="482600" rtl="0" algn="l">
              <a:lnSpc>
                <a:spcPct val="100000"/>
              </a:lnSpc>
              <a:spcBef>
                <a:spcPts val="640"/>
              </a:spcBef>
              <a:spcAft>
                <a:spcPts val="0"/>
              </a:spcAft>
              <a:buSzPts val="3200"/>
              <a:buFont typeface="Arial"/>
              <a:buAutoNum type="arabicPeriod"/>
            </a:pPr>
            <a:r>
              <a:rPr lang="en-US" sz="2000"/>
              <a:t>vim ~/.bashrc</a:t>
            </a:r>
            <a:endParaRPr sz="2000"/>
          </a:p>
          <a:p>
            <a:pPr indent="-457200" lvl="0" marL="482600" rtl="0" algn="l">
              <a:lnSpc>
                <a:spcPct val="100000"/>
              </a:lnSpc>
              <a:spcBef>
                <a:spcPts val="640"/>
              </a:spcBef>
              <a:spcAft>
                <a:spcPts val="0"/>
              </a:spcAft>
              <a:buSzPts val="3200"/>
              <a:buFont typeface="Arial"/>
              <a:buAutoNum type="arabicPeriod"/>
            </a:pPr>
            <a:r>
              <a:rPr lang="en-US" sz="2000"/>
              <a:t> at the end of the file append these lines</a:t>
            </a:r>
            <a:endParaRPr/>
          </a:p>
          <a:p>
            <a:pPr indent="-457200" lvl="0" marL="482600" rtl="0" algn="l">
              <a:lnSpc>
                <a:spcPct val="100000"/>
              </a:lnSpc>
              <a:spcBef>
                <a:spcPts val="640"/>
              </a:spcBef>
              <a:spcAft>
                <a:spcPts val="0"/>
              </a:spcAft>
              <a:buSzPts val="3200"/>
              <a:buFont typeface="Arial"/>
              <a:buAutoNum type="arabicPeriod"/>
            </a:pPr>
            <a:r>
              <a:rPr lang="en-US" sz="2000"/>
              <a:t> export HIVE_HOME=/opt/hive</a:t>
            </a:r>
            <a:endParaRPr/>
          </a:p>
          <a:p>
            <a:pPr indent="-457200" lvl="0" marL="482600" rtl="0" algn="l">
              <a:lnSpc>
                <a:spcPct val="100000"/>
              </a:lnSpc>
              <a:spcBef>
                <a:spcPts val="640"/>
              </a:spcBef>
              <a:spcAft>
                <a:spcPts val="0"/>
              </a:spcAft>
              <a:buSzPts val="3200"/>
              <a:buFont typeface="Arial"/>
              <a:buAutoNum type="arabicPeriod"/>
            </a:pPr>
            <a:r>
              <a:rPr lang="en-US" sz="2000"/>
              <a:t>export PATH=$PATH:$HIVE_HOME/bin</a:t>
            </a:r>
            <a:endParaRPr/>
          </a:p>
          <a:p>
            <a:pPr indent="-457200" lvl="0" marL="482600" rtl="0" algn="l">
              <a:lnSpc>
                <a:spcPct val="100000"/>
              </a:lnSpc>
              <a:spcBef>
                <a:spcPts val="640"/>
              </a:spcBef>
              <a:spcAft>
                <a:spcPts val="0"/>
              </a:spcAft>
              <a:buSzPts val="3200"/>
              <a:buFont typeface="Arial"/>
              <a:buAutoNum type="arabicPeriod"/>
            </a:pPr>
            <a:r>
              <a:rPr lang="en-US" sz="2000"/>
              <a:t>export HADOOP_USER_CLASSPATH_FIRST=true</a:t>
            </a:r>
            <a:endParaRPr/>
          </a:p>
          <a:p>
            <a:pPr indent="-457200" lvl="0" marL="482600" rtl="0" algn="l">
              <a:lnSpc>
                <a:spcPct val="100000"/>
              </a:lnSpc>
              <a:spcBef>
                <a:spcPts val="640"/>
              </a:spcBef>
              <a:spcAft>
                <a:spcPts val="0"/>
              </a:spcAft>
              <a:buSzPts val="3200"/>
              <a:buFont typeface="Arial"/>
              <a:buAutoNum type="arabicPeriod"/>
            </a:pPr>
            <a:r>
              <a:rPr lang="en-US" sz="2000"/>
              <a:t> source ~/.bashrc</a:t>
            </a:r>
            <a:endParaRPr sz="2000"/>
          </a:p>
          <a:p>
            <a:pPr indent="-457200" lvl="0" marL="482600" rtl="0" algn="l">
              <a:lnSpc>
                <a:spcPct val="100000"/>
              </a:lnSpc>
              <a:spcBef>
                <a:spcPts val="640"/>
              </a:spcBef>
              <a:spcAft>
                <a:spcPts val="0"/>
              </a:spcAft>
              <a:buSzPts val="3200"/>
              <a:buFont typeface="Arial"/>
              <a:buAutoNum type="arabicPeriod"/>
            </a:pPr>
            <a:r>
              <a:rPr lang="en-US" sz="2000"/>
              <a:t> cd conf</a:t>
            </a:r>
            <a:endParaRPr sz="2000"/>
          </a:p>
          <a:p>
            <a:pPr indent="-457200" lvl="0" marL="482600" rtl="0" algn="l">
              <a:lnSpc>
                <a:spcPct val="100000"/>
              </a:lnSpc>
              <a:spcBef>
                <a:spcPts val="640"/>
              </a:spcBef>
              <a:spcAft>
                <a:spcPts val="0"/>
              </a:spcAft>
              <a:buSzPts val="3200"/>
              <a:buFont typeface="Arial"/>
              <a:buAutoNum type="arabicPeriod"/>
            </a:pPr>
            <a:r>
              <a:rPr lang="en-US" sz="2000"/>
              <a:t> ls</a:t>
            </a:r>
            <a:endParaRPr sz="2000"/>
          </a:p>
          <a:p>
            <a:pPr indent="-457200" lvl="0" marL="482600" rtl="0" algn="l">
              <a:lnSpc>
                <a:spcPct val="100000"/>
              </a:lnSpc>
              <a:spcBef>
                <a:spcPts val="640"/>
              </a:spcBef>
              <a:spcAft>
                <a:spcPts val="0"/>
              </a:spcAft>
              <a:buSzPts val="3200"/>
              <a:buFont typeface="Arial"/>
              <a:buAutoNum type="arabicPeriod"/>
            </a:pPr>
            <a:r>
              <a:rPr lang="en-US" sz="2000"/>
              <a:t> go to path /home/hadoop/hive rename env.sh</a:t>
            </a:r>
            <a:endParaRPr/>
          </a:p>
          <a:p>
            <a:pPr indent="0" lvl="0" marL="25400" rtl="0" algn="just">
              <a:lnSpc>
                <a:spcPct val="100000"/>
              </a:lnSpc>
              <a:spcBef>
                <a:spcPts val="0"/>
              </a:spcBef>
              <a:spcAft>
                <a:spcPts val="0"/>
              </a:spcAft>
              <a:buSzPts val="3200"/>
              <a:buNone/>
            </a:pPr>
            <a:r>
              <a:t/>
            </a:r>
            <a:endParaRPr b="1"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Installation</a:t>
            </a:r>
            <a:endParaRPr sz="2800"/>
          </a:p>
        </p:txBody>
      </p:sp>
      <p:sp>
        <p:nvSpPr>
          <p:cNvPr id="138" name="Google Shape;138;p21"/>
          <p:cNvSpPr txBox="1"/>
          <p:nvPr>
            <p:ph idx="1" type="body"/>
          </p:nvPr>
        </p:nvSpPr>
        <p:spPr>
          <a:xfrm>
            <a:off x="609600" y="934066"/>
            <a:ext cx="10972800" cy="5506064"/>
          </a:xfrm>
          <a:prstGeom prst="rect">
            <a:avLst/>
          </a:prstGeom>
          <a:noFill/>
          <a:ln>
            <a:noFill/>
          </a:ln>
        </p:spPr>
        <p:txBody>
          <a:bodyPr anchorCtr="0" anchor="t" bIns="45700" lIns="91425" spcFirstLastPara="1" rIns="91425" wrap="square" tIns="45700">
            <a:noAutofit/>
          </a:bodyPr>
          <a:lstStyle/>
          <a:p>
            <a:pPr indent="0" lvl="0" marL="25400" rtl="0" algn="just">
              <a:lnSpc>
                <a:spcPct val="100000"/>
              </a:lnSpc>
              <a:spcBef>
                <a:spcPts val="0"/>
              </a:spcBef>
              <a:spcAft>
                <a:spcPts val="0"/>
              </a:spcAft>
              <a:buSzPts val="3200"/>
              <a:buNone/>
            </a:pPr>
            <a:r>
              <a:t/>
            </a:r>
            <a:endParaRPr b="1" sz="18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US"/>
              <a:t>export HADOOP_HOME=/home/hadoop/hadoop</a:t>
            </a:r>
            <a:endParaRPr/>
          </a:p>
          <a:p>
            <a:pPr indent="-431800" lvl="0" marL="457200" marR="0" rtl="0" algn="l">
              <a:lnSpc>
                <a:spcPct val="100000"/>
              </a:lnSpc>
              <a:spcBef>
                <a:spcPts val="640"/>
              </a:spcBef>
              <a:spcAft>
                <a:spcPts val="0"/>
              </a:spcAft>
              <a:buClr>
                <a:schemeClr val="dk1"/>
              </a:buClr>
              <a:buSzPts val="3200"/>
              <a:buFont typeface="Arial"/>
              <a:buChar char="•"/>
            </a:pPr>
            <a:r>
              <a:rPr lang="en-US"/>
              <a:t>next go to hive path</a:t>
            </a:r>
            <a:endParaRPr/>
          </a:p>
          <a:p>
            <a:pPr indent="-431800" lvl="0" marL="457200" marR="0" rtl="0" algn="l">
              <a:lnSpc>
                <a:spcPct val="100000"/>
              </a:lnSpc>
              <a:spcBef>
                <a:spcPts val="640"/>
              </a:spcBef>
              <a:spcAft>
                <a:spcPts val="0"/>
              </a:spcAft>
              <a:buClr>
                <a:schemeClr val="dk1"/>
              </a:buClr>
              <a:buSzPts val="3200"/>
              <a:buFont typeface="Arial"/>
              <a:buChar char="•"/>
            </a:pPr>
            <a:r>
              <a:rPr lang="en-US"/>
              <a:t>export HIVE_CONF_DIR=/opt/hive/conf</a:t>
            </a:r>
            <a:endParaRPr/>
          </a:p>
          <a:p>
            <a:pPr indent="-431800" lvl="0" marL="457200" marR="0" rtl="0" algn="l">
              <a:lnSpc>
                <a:spcPct val="100000"/>
              </a:lnSpc>
              <a:spcBef>
                <a:spcPts val="640"/>
              </a:spcBef>
              <a:spcAft>
                <a:spcPts val="0"/>
              </a:spcAft>
              <a:buClr>
                <a:schemeClr val="dk1"/>
              </a:buClr>
              <a:buSzPts val="3200"/>
              <a:buFont typeface="Arial"/>
              <a:buChar char="•"/>
            </a:pPr>
            <a:r>
              <a:rPr lang="en-US"/>
              <a:t>In mysql:sudo mysql -u root -p       password:mysql</a:t>
            </a:r>
            <a:endParaRPr/>
          </a:p>
          <a:p>
            <a:pPr indent="-431800" lvl="0" marL="457200" marR="0" rtl="0" algn="l">
              <a:lnSpc>
                <a:spcPct val="100000"/>
              </a:lnSpc>
              <a:spcBef>
                <a:spcPts val="640"/>
              </a:spcBef>
              <a:spcAft>
                <a:spcPts val="0"/>
              </a:spcAft>
              <a:buClr>
                <a:schemeClr val="dk1"/>
              </a:buClr>
              <a:buSzPts val="3200"/>
              <a:buFont typeface="Arial"/>
              <a:buChar char="•"/>
            </a:pPr>
            <a:r>
              <a:rPr lang="en-US"/>
              <a:t>CREATE USER 'hive'@'localhost' IDENTIFIED BY 'Hive@1234';</a:t>
            </a:r>
            <a:endParaRPr/>
          </a:p>
          <a:p>
            <a:pPr indent="-431800" lvl="0" marL="457200" marR="0" rtl="0" algn="l">
              <a:lnSpc>
                <a:spcPct val="100000"/>
              </a:lnSpc>
              <a:spcBef>
                <a:spcPts val="640"/>
              </a:spcBef>
              <a:spcAft>
                <a:spcPts val="0"/>
              </a:spcAft>
              <a:buClr>
                <a:schemeClr val="dk1"/>
              </a:buClr>
              <a:buSzPts val="3200"/>
              <a:buFont typeface="Arial"/>
              <a:buChar char="•"/>
            </a:pPr>
            <a:r>
              <a:rPr lang="en-US"/>
              <a:t>create database metastore;</a:t>
            </a:r>
            <a:endParaRPr/>
          </a:p>
          <a:p>
            <a:pPr indent="-431800" lvl="0" marL="457200" marR="0" rtl="0" algn="l">
              <a:lnSpc>
                <a:spcPct val="100000"/>
              </a:lnSpc>
              <a:spcBef>
                <a:spcPts val="640"/>
              </a:spcBef>
              <a:spcAft>
                <a:spcPts val="0"/>
              </a:spcAft>
              <a:buClr>
                <a:schemeClr val="dk1"/>
              </a:buClr>
              <a:buSzPts val="3200"/>
              <a:buFont typeface="Arial"/>
              <a:buChar char="•"/>
            </a:pPr>
            <a:r>
              <a:rPr lang="en-US"/>
              <a:t>GRANT ALL PRIVILEGES ON metastore.* TO 'hive'@'localhost';</a:t>
            </a:r>
            <a:endParaRPr/>
          </a:p>
          <a:p>
            <a:pPr indent="-431800" lvl="0" marL="457200" marR="0" rtl="0" algn="l">
              <a:lnSpc>
                <a:spcPct val="100000"/>
              </a:lnSpc>
              <a:spcBef>
                <a:spcPts val="640"/>
              </a:spcBef>
              <a:spcAft>
                <a:spcPts val="0"/>
              </a:spcAft>
              <a:buClr>
                <a:schemeClr val="dk1"/>
              </a:buClr>
              <a:buSzPts val="3200"/>
              <a:buFont typeface="Arial"/>
              <a:buChar char="•"/>
            </a:pPr>
            <a:r>
              <a:rPr lang="en-US"/>
              <a:t>FLUSH PRIVILEGES;</a:t>
            </a:r>
            <a:endParaRPr/>
          </a:p>
          <a:p>
            <a:pPr indent="-431800" lvl="0" marL="457200" marR="0" rtl="0" algn="l">
              <a:lnSpc>
                <a:spcPct val="100000"/>
              </a:lnSpc>
              <a:spcBef>
                <a:spcPts val="640"/>
              </a:spcBef>
              <a:spcAft>
                <a:spcPts val="0"/>
              </a:spcAft>
              <a:buClr>
                <a:schemeClr val="dk1"/>
              </a:buClr>
              <a:buSzPts val="3200"/>
              <a:buFont typeface="Arial"/>
              <a:buChar char="•"/>
            </a:pPr>
            <a:r>
              <a:rPr lang="en-US"/>
              <a:t>exit;</a:t>
            </a:r>
            <a:endParaRPr/>
          </a:p>
          <a:p>
            <a:pPr indent="0" lvl="0" marL="25400" rtl="0" algn="just">
              <a:lnSpc>
                <a:spcPct val="100000"/>
              </a:lnSpc>
              <a:spcBef>
                <a:spcPts val="0"/>
              </a:spcBef>
              <a:spcAft>
                <a:spcPts val="0"/>
              </a:spcAft>
              <a:buSzPts val="3200"/>
              <a:buNone/>
            </a:pPr>
            <a:r>
              <a:t/>
            </a:r>
            <a:endParaRPr b="1"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Hive Queries</a:t>
            </a:r>
            <a:endParaRPr sz="2800"/>
          </a:p>
        </p:txBody>
      </p:sp>
      <p:sp>
        <p:nvSpPr>
          <p:cNvPr id="144" name="Google Shape;144;p22"/>
          <p:cNvSpPr txBox="1"/>
          <p:nvPr>
            <p:ph idx="1" type="body"/>
          </p:nvPr>
        </p:nvSpPr>
        <p:spPr>
          <a:xfrm>
            <a:off x="609600" y="670759"/>
            <a:ext cx="10860350" cy="6032421"/>
          </a:xfrm>
          <a:prstGeom prst="rect">
            <a:avLst/>
          </a:prstGeom>
          <a:noFill/>
          <a:ln>
            <a:noFill/>
          </a:ln>
        </p:spPr>
        <p:txBody>
          <a:bodyPr anchorCtr="0" anchor="ctr" bIns="45700" lIns="91425" spcFirstLastPara="1" rIns="91425" wrap="square" tIns="45700">
            <a:spAutoFit/>
          </a:bodyPr>
          <a:lstStyle/>
          <a:p>
            <a:pPr indent="-431800" lvl="0" marL="457200" marR="0" rtl="0" algn="l">
              <a:lnSpc>
                <a:spcPct val="100000"/>
              </a:lnSpc>
              <a:spcBef>
                <a:spcPts val="640"/>
              </a:spcBef>
              <a:spcAft>
                <a:spcPts val="0"/>
              </a:spcAft>
              <a:buClr>
                <a:schemeClr val="dk1"/>
              </a:buClr>
              <a:buSzPts val="3200"/>
              <a:buFont typeface="Arial"/>
              <a:buChar char="•"/>
            </a:pPr>
            <a:r>
              <a:rPr lang="en-US"/>
              <a:t>hive&gt; show databases;</a:t>
            </a:r>
            <a:endParaRPr/>
          </a:p>
          <a:p>
            <a:pPr indent="-431800" lvl="0" marL="457200" marR="0" rtl="0" algn="l">
              <a:lnSpc>
                <a:spcPct val="100000"/>
              </a:lnSpc>
              <a:spcBef>
                <a:spcPts val="640"/>
              </a:spcBef>
              <a:spcAft>
                <a:spcPts val="0"/>
              </a:spcAft>
              <a:buClr>
                <a:schemeClr val="dk1"/>
              </a:buClr>
              <a:buSzPts val="3200"/>
              <a:buFont typeface="Arial"/>
              <a:buChar char="•"/>
            </a:pPr>
            <a:r>
              <a:rPr lang="en-US"/>
              <a:t>OK</a:t>
            </a:r>
            <a:endParaRPr/>
          </a:p>
          <a:p>
            <a:pPr indent="-431800" lvl="0" marL="457200" marR="0" rtl="0" algn="l">
              <a:lnSpc>
                <a:spcPct val="100000"/>
              </a:lnSpc>
              <a:spcBef>
                <a:spcPts val="640"/>
              </a:spcBef>
              <a:spcAft>
                <a:spcPts val="0"/>
              </a:spcAft>
              <a:buClr>
                <a:schemeClr val="dk1"/>
              </a:buClr>
              <a:buSzPts val="3200"/>
              <a:buFont typeface="Arial"/>
              <a:buChar char="•"/>
            </a:pPr>
            <a:r>
              <a:rPr lang="en-US"/>
              <a:t>default</a:t>
            </a:r>
            <a:endParaRPr/>
          </a:p>
          <a:p>
            <a:pPr indent="-431800" lvl="0" marL="457200" marR="0" rtl="0" algn="l">
              <a:lnSpc>
                <a:spcPct val="100000"/>
              </a:lnSpc>
              <a:spcBef>
                <a:spcPts val="640"/>
              </a:spcBef>
              <a:spcAft>
                <a:spcPts val="0"/>
              </a:spcAft>
              <a:buClr>
                <a:schemeClr val="dk1"/>
              </a:buClr>
              <a:buSzPts val="3200"/>
              <a:buFont typeface="Arial"/>
              <a:buChar char="•"/>
            </a:pPr>
            <a:r>
              <a:rPr lang="en-US"/>
              <a:t>Time taken: 0.223 seconds, Fetched: 1 row(s)</a:t>
            </a:r>
            <a:endParaRPr/>
          </a:p>
          <a:p>
            <a:pPr indent="-431800" lvl="0" marL="457200" marR="0" rtl="0" algn="l">
              <a:lnSpc>
                <a:spcPct val="100000"/>
              </a:lnSpc>
              <a:spcBef>
                <a:spcPts val="640"/>
              </a:spcBef>
              <a:spcAft>
                <a:spcPts val="0"/>
              </a:spcAft>
              <a:buClr>
                <a:schemeClr val="dk1"/>
              </a:buClr>
              <a:buSzPts val="3200"/>
              <a:buFont typeface="Arial"/>
              <a:buChar char="•"/>
            </a:pPr>
            <a:r>
              <a:rPr lang="en-US"/>
              <a:t>hive&gt; CREATE DATABASE my_database;</a:t>
            </a:r>
            <a:endParaRPr/>
          </a:p>
          <a:p>
            <a:pPr indent="-431800" lvl="0" marL="457200" marR="0" rtl="0" algn="l">
              <a:lnSpc>
                <a:spcPct val="100000"/>
              </a:lnSpc>
              <a:spcBef>
                <a:spcPts val="640"/>
              </a:spcBef>
              <a:spcAft>
                <a:spcPts val="0"/>
              </a:spcAft>
              <a:buClr>
                <a:schemeClr val="dk1"/>
              </a:buClr>
              <a:buSzPts val="3200"/>
              <a:buFont typeface="Arial"/>
              <a:buChar char="•"/>
            </a:pPr>
            <a:r>
              <a:rPr lang="en-US"/>
              <a:t>OK</a:t>
            </a:r>
            <a:endParaRPr/>
          </a:p>
          <a:p>
            <a:pPr indent="-431800" lvl="0" marL="457200" marR="0" rtl="0" algn="l">
              <a:lnSpc>
                <a:spcPct val="100000"/>
              </a:lnSpc>
              <a:spcBef>
                <a:spcPts val="640"/>
              </a:spcBef>
              <a:spcAft>
                <a:spcPts val="0"/>
              </a:spcAft>
              <a:buClr>
                <a:schemeClr val="dk1"/>
              </a:buClr>
              <a:buSzPts val="3200"/>
              <a:buFont typeface="Arial"/>
              <a:buChar char="•"/>
            </a:pPr>
            <a:r>
              <a:rPr lang="en-US"/>
              <a:t>Time taken: 0.056 seconds</a:t>
            </a:r>
            <a:endParaRPr/>
          </a:p>
          <a:p>
            <a:pPr indent="-431800" lvl="0" marL="457200" marR="0" rtl="0" algn="l">
              <a:lnSpc>
                <a:spcPct val="100000"/>
              </a:lnSpc>
              <a:spcBef>
                <a:spcPts val="640"/>
              </a:spcBef>
              <a:spcAft>
                <a:spcPts val="0"/>
              </a:spcAft>
              <a:buClr>
                <a:schemeClr val="dk1"/>
              </a:buClr>
              <a:buSzPts val="3200"/>
              <a:buFont typeface="Arial"/>
              <a:buChar char="•"/>
            </a:pPr>
            <a:r>
              <a:rPr lang="en-US"/>
              <a:t>hive&gt; USE my_database;</a:t>
            </a:r>
            <a:endParaRPr/>
          </a:p>
          <a:p>
            <a:pPr indent="-431800" lvl="0" marL="457200" marR="0" rtl="0" algn="l">
              <a:lnSpc>
                <a:spcPct val="100000"/>
              </a:lnSpc>
              <a:spcBef>
                <a:spcPts val="640"/>
              </a:spcBef>
              <a:spcAft>
                <a:spcPts val="0"/>
              </a:spcAft>
              <a:buClr>
                <a:schemeClr val="dk1"/>
              </a:buClr>
              <a:buSzPts val="3200"/>
              <a:buFont typeface="Arial"/>
              <a:buChar char="•"/>
            </a:pPr>
            <a:r>
              <a:rPr lang="en-US"/>
              <a:t>OK</a:t>
            </a:r>
            <a:endParaRPr/>
          </a:p>
          <a:p>
            <a:pPr indent="-431800" lvl="0" marL="457200" marR="0" rtl="0" algn="l">
              <a:lnSpc>
                <a:spcPct val="100000"/>
              </a:lnSpc>
              <a:spcBef>
                <a:spcPts val="640"/>
              </a:spcBef>
              <a:spcAft>
                <a:spcPts val="0"/>
              </a:spcAft>
              <a:buClr>
                <a:schemeClr val="dk1"/>
              </a:buClr>
              <a:buSzPts val="3200"/>
              <a:buFont typeface="Arial"/>
              <a:buChar char="•"/>
            </a:pPr>
            <a:r>
              <a:rPr lang="en-US"/>
              <a:t>Time taken: 0.016 seconds</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Hive Queries</a:t>
            </a:r>
            <a:endParaRPr sz="2800"/>
          </a:p>
        </p:txBody>
      </p:sp>
      <p:sp>
        <p:nvSpPr>
          <p:cNvPr id="150" name="Google Shape;150;p23"/>
          <p:cNvSpPr txBox="1"/>
          <p:nvPr>
            <p:ph idx="1" type="body"/>
          </p:nvPr>
        </p:nvSpPr>
        <p:spPr>
          <a:xfrm>
            <a:off x="609600" y="532259"/>
            <a:ext cx="10860350" cy="6309420"/>
          </a:xfrm>
          <a:prstGeom prst="rect">
            <a:avLst/>
          </a:prstGeom>
          <a:noFill/>
          <a:ln>
            <a:noFill/>
          </a:ln>
        </p:spPr>
        <p:txBody>
          <a:bodyPr anchorCtr="0" anchor="ctr" bIns="45700" lIns="91425" spcFirstLastPara="1" rIns="91425" wrap="square" tIns="45700">
            <a:spAutoFit/>
          </a:bodyPr>
          <a:lstStyle/>
          <a:p>
            <a:pPr indent="-228600" lvl="0" marL="457200" marR="0" rtl="0" algn="l">
              <a:lnSpc>
                <a:spcPct val="100000"/>
              </a:lnSpc>
              <a:spcBef>
                <a:spcPts val="640"/>
              </a:spcBef>
              <a:spcAft>
                <a:spcPts val="0"/>
              </a:spcAft>
              <a:buClr>
                <a:schemeClr val="dk1"/>
              </a:buClr>
              <a:buSzPts val="3200"/>
              <a:buFont typeface="Arial"/>
              <a:buNone/>
            </a:pPr>
            <a:r>
              <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hive&gt; CREATE TABLE employees (</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    &gt;     id INT,</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    &gt;     name STRING,</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    &gt;     age INT,</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    &gt;     department STRING )</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    &gt; ROW FORMAT DELIMITED</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    &gt; FIELDS TERMINATED BY ','</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    &gt; STORED AS TEXTFILE;</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OK</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Time taken: 0.198 seconds</a:t>
            </a:r>
            <a:endParaRPr/>
          </a:p>
          <a:p>
            <a:pPr indent="-228600" lvl="0" marL="457200" marR="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Hive Queries</a:t>
            </a:r>
            <a:endParaRPr sz="2800"/>
          </a:p>
        </p:txBody>
      </p:sp>
      <p:sp>
        <p:nvSpPr>
          <p:cNvPr id="156" name="Google Shape;156;p24"/>
          <p:cNvSpPr txBox="1"/>
          <p:nvPr>
            <p:ph idx="1" type="body"/>
          </p:nvPr>
        </p:nvSpPr>
        <p:spPr>
          <a:xfrm>
            <a:off x="609600" y="816952"/>
            <a:ext cx="10860350" cy="5740033"/>
          </a:xfrm>
          <a:prstGeom prst="rect">
            <a:avLst/>
          </a:prstGeom>
          <a:noFill/>
          <a:ln>
            <a:noFill/>
          </a:ln>
        </p:spPr>
        <p:txBody>
          <a:bodyPr anchorCtr="0" anchor="ctr" bIns="45700" lIns="91425" spcFirstLastPara="1" rIns="91425" wrap="square" tIns="45700">
            <a:spAutoFit/>
          </a:bodyPr>
          <a:lstStyle/>
          <a:p>
            <a:pPr indent="-431800" lvl="0" marL="457200" marR="0" rtl="0" algn="l">
              <a:lnSpc>
                <a:spcPct val="100000"/>
              </a:lnSpc>
              <a:spcBef>
                <a:spcPts val="640"/>
              </a:spcBef>
              <a:spcAft>
                <a:spcPts val="0"/>
              </a:spcAft>
              <a:buClr>
                <a:schemeClr val="dk1"/>
              </a:buClr>
              <a:buSzPts val="3200"/>
              <a:buFont typeface="Arial"/>
              <a:buChar char="•"/>
            </a:pPr>
            <a:r>
              <a:rPr lang="en-US" sz="2800"/>
              <a:t>hive&gt; SHOW TABLES;</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OK</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employees</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Time taken: 0.015 seconds, Fetched: 1 row(s)</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hive&gt; SELECT * FROM employees;</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OK</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Time taken: 0.494 seconds</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hive&gt; SELECT * FROM employees WHERE age &gt; 30;</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OK</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Time taken: 0.182 seconds</a:t>
            </a:r>
            <a:endParaRPr/>
          </a:p>
          <a:p>
            <a:pPr indent="-228600" lvl="0" marL="457200" marR="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7"/>
          <p:cNvSpPr txBox="1"/>
          <p:nvPr>
            <p:ph type="title"/>
          </p:nvPr>
        </p:nvSpPr>
        <p:spPr>
          <a:xfrm>
            <a:off x="609600" y="914400"/>
            <a:ext cx="10349948" cy="68580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sz="2800">
                <a:solidFill>
                  <a:srgbClr val="6600FF"/>
                </a:solidFill>
              </a:rPr>
              <a:t>Introduction</a:t>
            </a:r>
            <a:endParaRPr b="1" sz="2800">
              <a:solidFill>
                <a:srgbClr val="6600FF"/>
              </a:solidFill>
            </a:endParaRPr>
          </a:p>
        </p:txBody>
      </p:sp>
      <p:sp>
        <p:nvSpPr>
          <p:cNvPr id="52" name="Google Shape;52;p7"/>
          <p:cNvSpPr txBox="1"/>
          <p:nvPr>
            <p:ph idx="1" type="body"/>
          </p:nvPr>
        </p:nvSpPr>
        <p:spPr>
          <a:xfrm>
            <a:off x="609600" y="1327355"/>
            <a:ext cx="10972800" cy="5958348"/>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US" sz="2800"/>
              <a:t>The term ‘Big Data’ is used for collections of large datasets that include huge volume, high velocity, and a variety of data that is increasing day by day. Using traditional data management systems, it is difficult to process Big Data. Therefore, the Apache Software Foundation introduced a framework called Hadoop to solve Big Data management and processing challenges.</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Hadoop</a:t>
            </a:r>
            <a:endParaRPr/>
          </a:p>
          <a:p>
            <a:pPr indent="-431800" lvl="0" marL="457200" marR="0" rtl="0" algn="l">
              <a:lnSpc>
                <a:spcPct val="100000"/>
              </a:lnSpc>
              <a:spcBef>
                <a:spcPts val="640"/>
              </a:spcBef>
              <a:spcAft>
                <a:spcPts val="0"/>
              </a:spcAft>
              <a:buClr>
                <a:schemeClr val="dk1"/>
              </a:buClr>
              <a:buSzPts val="3200"/>
              <a:buFont typeface="Arial"/>
              <a:buChar char="•"/>
            </a:pPr>
            <a:r>
              <a:rPr lang="en-US" sz="2800"/>
              <a:t>Hadoop is an open-source framework to store and process Big Data in a distributed environment. It contains two modules, one is MapReduce and another is Hadoop Distributed File System (HDFS).</a:t>
            </a:r>
            <a:endParaRPr/>
          </a:p>
          <a:p>
            <a:pPr indent="0" lvl="0" marL="25400" rtl="0" algn="just">
              <a:lnSpc>
                <a:spcPct val="100000"/>
              </a:lnSpc>
              <a:spcBef>
                <a:spcPts val="0"/>
              </a:spcBef>
              <a:spcAft>
                <a:spcPts val="0"/>
              </a:spcAft>
              <a:buSzPts val="3200"/>
              <a:buNone/>
            </a:pPr>
            <a:r>
              <a:t/>
            </a:r>
            <a:endParaRPr sz="1800" cap="none">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Hive Queries</a:t>
            </a:r>
            <a:endParaRPr sz="2800"/>
          </a:p>
        </p:txBody>
      </p:sp>
      <p:sp>
        <p:nvSpPr>
          <p:cNvPr id="162" name="Google Shape;162;p25"/>
          <p:cNvSpPr txBox="1"/>
          <p:nvPr>
            <p:ph idx="1" type="body"/>
          </p:nvPr>
        </p:nvSpPr>
        <p:spPr>
          <a:xfrm>
            <a:off x="609600" y="901591"/>
            <a:ext cx="10860350" cy="5570756"/>
          </a:xfrm>
          <a:prstGeom prst="rect">
            <a:avLst/>
          </a:prstGeom>
          <a:noFill/>
          <a:ln>
            <a:noFill/>
          </a:ln>
        </p:spPr>
        <p:txBody>
          <a:bodyPr anchorCtr="0" anchor="ctr" bIns="45700" lIns="91425" spcFirstLastPara="1" rIns="91425" wrap="square" tIns="45700">
            <a:spAutoFit/>
          </a:bodyPr>
          <a:lstStyle/>
          <a:p>
            <a:pPr indent="-431800" lvl="0" marL="457200" marR="0" rtl="0" algn="l">
              <a:lnSpc>
                <a:spcPct val="100000"/>
              </a:lnSpc>
              <a:spcBef>
                <a:spcPts val="640"/>
              </a:spcBef>
              <a:spcAft>
                <a:spcPts val="0"/>
              </a:spcAft>
              <a:buClr>
                <a:schemeClr val="dk1"/>
              </a:buClr>
              <a:buSzPts val="3200"/>
              <a:buFont typeface="Arial"/>
              <a:buChar char="•"/>
            </a:pPr>
            <a:r>
              <a:rPr lang="en-US"/>
              <a:t>hive&gt; SELECT department, COUNT(*) AS total_employees</a:t>
            </a:r>
            <a:endParaRPr/>
          </a:p>
          <a:p>
            <a:pPr indent="0" lvl="0" marL="25400" rtl="0" algn="l">
              <a:lnSpc>
                <a:spcPct val="100000"/>
              </a:lnSpc>
              <a:spcBef>
                <a:spcPts val="640"/>
              </a:spcBef>
              <a:spcAft>
                <a:spcPts val="0"/>
              </a:spcAft>
              <a:buSzPts val="3200"/>
              <a:buNone/>
            </a:pPr>
            <a:r>
              <a:rPr lang="en-US" sz="2400"/>
              <a:t>    &gt; FROM employees</a:t>
            </a:r>
            <a:endParaRPr/>
          </a:p>
          <a:p>
            <a:pPr indent="0" lvl="0" marL="25400" rtl="0" algn="l">
              <a:lnSpc>
                <a:spcPct val="100000"/>
              </a:lnSpc>
              <a:spcBef>
                <a:spcPts val="640"/>
              </a:spcBef>
              <a:spcAft>
                <a:spcPts val="0"/>
              </a:spcAft>
              <a:buSzPts val="3200"/>
              <a:buNone/>
            </a:pPr>
            <a:r>
              <a:rPr lang="en-US" sz="2400"/>
              <a:t>    &gt; GROUP BY department;</a:t>
            </a:r>
            <a:endParaRPr/>
          </a:p>
          <a:p>
            <a:pPr indent="0" lvl="0" marL="25400" rtl="0" algn="l">
              <a:lnSpc>
                <a:spcPct val="100000"/>
              </a:lnSpc>
              <a:spcBef>
                <a:spcPts val="640"/>
              </a:spcBef>
              <a:spcAft>
                <a:spcPts val="0"/>
              </a:spcAft>
              <a:buSzPts val="3200"/>
              <a:buNone/>
            </a:pPr>
            <a:r>
              <a:rPr lang="en-US" sz="2400"/>
              <a:t>Query ID = hadoop_20250401140950_6d586696-4fef-44b8-b1a4-7d9771211e2b</a:t>
            </a:r>
            <a:endParaRPr/>
          </a:p>
          <a:p>
            <a:pPr indent="0" lvl="0" marL="25400" rtl="0" algn="l">
              <a:lnSpc>
                <a:spcPct val="100000"/>
              </a:lnSpc>
              <a:spcBef>
                <a:spcPts val="640"/>
              </a:spcBef>
              <a:spcAft>
                <a:spcPts val="0"/>
              </a:spcAft>
              <a:buSzPts val="3200"/>
              <a:buNone/>
            </a:pPr>
            <a:r>
              <a:rPr lang="en-US" sz="2400"/>
              <a:t>Total jobs = 1</a:t>
            </a:r>
            <a:endParaRPr/>
          </a:p>
          <a:p>
            <a:pPr indent="0" lvl="0" marL="25400" rtl="0" algn="l">
              <a:lnSpc>
                <a:spcPct val="100000"/>
              </a:lnSpc>
              <a:spcBef>
                <a:spcPts val="640"/>
              </a:spcBef>
              <a:spcAft>
                <a:spcPts val="0"/>
              </a:spcAft>
              <a:buSzPts val="3200"/>
              <a:buNone/>
            </a:pPr>
            <a:r>
              <a:rPr lang="en-US" sz="2400"/>
              <a:t>Launching Job 1 out of 1</a:t>
            </a:r>
            <a:endParaRPr/>
          </a:p>
          <a:p>
            <a:pPr indent="0" lvl="0" marL="25400" rtl="0" algn="l">
              <a:lnSpc>
                <a:spcPct val="100000"/>
              </a:lnSpc>
              <a:spcBef>
                <a:spcPts val="640"/>
              </a:spcBef>
              <a:spcAft>
                <a:spcPts val="0"/>
              </a:spcAft>
              <a:buSzPts val="3200"/>
              <a:buNone/>
            </a:pPr>
            <a:r>
              <a:rPr lang="en-US" sz="2400"/>
              <a:t>Number of reduce tasks not specified. Estimated from input data size: 1</a:t>
            </a:r>
            <a:endParaRPr/>
          </a:p>
          <a:p>
            <a:pPr indent="0" lvl="0" marL="25400" rtl="0" algn="l">
              <a:lnSpc>
                <a:spcPct val="100000"/>
              </a:lnSpc>
              <a:spcBef>
                <a:spcPts val="640"/>
              </a:spcBef>
              <a:spcAft>
                <a:spcPts val="0"/>
              </a:spcAft>
              <a:buSzPts val="3200"/>
              <a:buNone/>
            </a:pPr>
            <a:r>
              <a:rPr lang="en-US" sz="2400"/>
              <a:t>In order to change the average load for a reducer (in bytes):</a:t>
            </a:r>
            <a:endParaRPr/>
          </a:p>
          <a:p>
            <a:pPr indent="0" lvl="0" marL="25400" rtl="0" algn="l">
              <a:lnSpc>
                <a:spcPct val="100000"/>
              </a:lnSpc>
              <a:spcBef>
                <a:spcPts val="640"/>
              </a:spcBef>
              <a:spcAft>
                <a:spcPts val="0"/>
              </a:spcAft>
              <a:buSzPts val="3200"/>
              <a:buNone/>
            </a:pPr>
            <a:r>
              <a:rPr lang="en-US" sz="2400"/>
              <a:t>  set hive.exec.reducers.bytes.per.reducer=&lt;number&gt;</a:t>
            </a:r>
            <a:endParaRPr/>
          </a:p>
          <a:p>
            <a:pPr indent="0" lvl="0" marL="25400" rtl="0" algn="l">
              <a:lnSpc>
                <a:spcPct val="100000"/>
              </a:lnSpc>
              <a:spcBef>
                <a:spcPts val="640"/>
              </a:spcBef>
              <a:spcAft>
                <a:spcPts val="0"/>
              </a:spcAft>
              <a:buSzPts val="3200"/>
              <a:buNone/>
            </a:pPr>
            <a:r>
              <a:rPr lang="en-US" sz="2400"/>
              <a:t>In order to limit the maximum number of reducers:</a:t>
            </a:r>
            <a:endParaRPr/>
          </a:p>
          <a:p>
            <a:pPr indent="0" lvl="0" marL="25400" rtl="0" algn="l">
              <a:lnSpc>
                <a:spcPct val="100000"/>
              </a:lnSpc>
              <a:spcBef>
                <a:spcPts val="640"/>
              </a:spcBef>
              <a:spcAft>
                <a:spcPts val="0"/>
              </a:spcAft>
              <a:buSzPts val="3200"/>
              <a:buNone/>
            </a:pPr>
            <a:r>
              <a:rPr lang="en-US" sz="2400"/>
              <a:t>  set hive.exec.reducers.max=&lt;number&gt;</a:t>
            </a:r>
            <a:endParaRPr/>
          </a:p>
          <a:p>
            <a:pPr indent="0" lvl="0" marL="25400" rtl="0" algn="l">
              <a:lnSpc>
                <a:spcPct val="100000"/>
              </a:lnSpc>
              <a:spcBef>
                <a:spcPts val="640"/>
              </a:spcBef>
              <a:spcAft>
                <a:spcPts val="0"/>
              </a:spcAft>
              <a:buSzPts val="3200"/>
              <a:buNone/>
            </a:pPr>
            <a:r>
              <a:rPr lang="en-US" sz="2400"/>
              <a:t>In order to set a constant number of reducers: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Hive Queries</a:t>
            </a:r>
            <a:endParaRPr sz="2800"/>
          </a:p>
        </p:txBody>
      </p:sp>
      <p:sp>
        <p:nvSpPr>
          <p:cNvPr id="168" name="Google Shape;168;p26"/>
          <p:cNvSpPr txBox="1"/>
          <p:nvPr>
            <p:ph idx="1" type="body"/>
          </p:nvPr>
        </p:nvSpPr>
        <p:spPr>
          <a:xfrm>
            <a:off x="609600" y="1201674"/>
            <a:ext cx="10860350" cy="4970591"/>
          </a:xfrm>
          <a:prstGeom prst="rect">
            <a:avLst/>
          </a:prstGeom>
          <a:noFill/>
          <a:ln>
            <a:noFill/>
          </a:ln>
        </p:spPr>
        <p:txBody>
          <a:bodyPr anchorCtr="0" anchor="ctr" bIns="45700" lIns="91425" spcFirstLastPara="1" rIns="91425" wrap="square" tIns="45700">
            <a:spAutoFit/>
          </a:bodyPr>
          <a:lstStyle/>
          <a:p>
            <a:pPr indent="0" lvl="0" marL="25400" rtl="0" algn="l">
              <a:lnSpc>
                <a:spcPct val="100000"/>
              </a:lnSpc>
              <a:spcBef>
                <a:spcPts val="640"/>
              </a:spcBef>
              <a:spcAft>
                <a:spcPts val="0"/>
              </a:spcAft>
              <a:buSzPts val="3200"/>
              <a:buNone/>
            </a:pPr>
            <a:r>
              <a:rPr lang="en-US" sz="1800"/>
              <a:t> set mapreduce.job.reduces=&lt;number&gt;</a:t>
            </a:r>
            <a:endParaRPr/>
          </a:p>
          <a:p>
            <a:pPr indent="0" lvl="0" marL="25400" rtl="0" algn="l">
              <a:lnSpc>
                <a:spcPct val="100000"/>
              </a:lnSpc>
              <a:spcBef>
                <a:spcPts val="640"/>
              </a:spcBef>
              <a:spcAft>
                <a:spcPts val="0"/>
              </a:spcAft>
              <a:buSzPts val="3200"/>
              <a:buNone/>
            </a:pPr>
            <a:r>
              <a:rPr lang="en-US" sz="1800"/>
              <a:t>Starting Job = job_1743494163839_0001, Tracking URL = http://ritadmin:8088/proxy/application_1743494163839_0001/</a:t>
            </a:r>
            <a:endParaRPr/>
          </a:p>
          <a:p>
            <a:pPr indent="0" lvl="0" marL="25400" rtl="0" algn="l">
              <a:lnSpc>
                <a:spcPct val="100000"/>
              </a:lnSpc>
              <a:spcBef>
                <a:spcPts val="640"/>
              </a:spcBef>
              <a:spcAft>
                <a:spcPts val="0"/>
              </a:spcAft>
              <a:buSzPts val="3200"/>
              <a:buNone/>
            </a:pPr>
            <a:r>
              <a:rPr lang="en-US" sz="1800"/>
              <a:t>Kill Command = /home/hadoop/hadoop/bin/mapred job  -kill job_1743494163839_0001</a:t>
            </a:r>
            <a:endParaRPr/>
          </a:p>
          <a:p>
            <a:pPr indent="0" lvl="0" marL="25400" rtl="0" algn="l">
              <a:lnSpc>
                <a:spcPct val="100000"/>
              </a:lnSpc>
              <a:spcBef>
                <a:spcPts val="640"/>
              </a:spcBef>
              <a:spcAft>
                <a:spcPts val="0"/>
              </a:spcAft>
              <a:buSzPts val="3200"/>
              <a:buNone/>
            </a:pPr>
            <a:r>
              <a:rPr lang="en-US" sz="1800"/>
              <a:t>Hadoop job information for Stage-1: number of mappers: 0; number of reducers: 1</a:t>
            </a:r>
            <a:endParaRPr/>
          </a:p>
          <a:p>
            <a:pPr indent="0" lvl="0" marL="25400" rtl="0" algn="l">
              <a:lnSpc>
                <a:spcPct val="100000"/>
              </a:lnSpc>
              <a:spcBef>
                <a:spcPts val="640"/>
              </a:spcBef>
              <a:spcAft>
                <a:spcPts val="0"/>
              </a:spcAft>
              <a:buSzPts val="3200"/>
              <a:buNone/>
            </a:pPr>
            <a:r>
              <a:rPr lang="en-US" sz="1800"/>
              <a:t>2025-04-01 14:09:57,429 Stage-1 map = 0%,  reduce = 0%</a:t>
            </a:r>
            <a:endParaRPr/>
          </a:p>
          <a:p>
            <a:pPr indent="0" lvl="0" marL="25400" rtl="0" algn="l">
              <a:lnSpc>
                <a:spcPct val="100000"/>
              </a:lnSpc>
              <a:spcBef>
                <a:spcPts val="640"/>
              </a:spcBef>
              <a:spcAft>
                <a:spcPts val="0"/>
              </a:spcAft>
              <a:buSzPts val="3200"/>
              <a:buNone/>
            </a:pPr>
            <a:r>
              <a:rPr lang="en-US" sz="1800"/>
              <a:t>2025-04-01 14:10:01,504 Stage-1 map = 0%,  reduce = 100%, Cumulative CPU 1.05 sec</a:t>
            </a:r>
            <a:endParaRPr/>
          </a:p>
          <a:p>
            <a:pPr indent="0" lvl="0" marL="25400" rtl="0" algn="l">
              <a:lnSpc>
                <a:spcPct val="100000"/>
              </a:lnSpc>
              <a:spcBef>
                <a:spcPts val="640"/>
              </a:spcBef>
              <a:spcAft>
                <a:spcPts val="0"/>
              </a:spcAft>
              <a:buSzPts val="3200"/>
              <a:buNone/>
            </a:pPr>
            <a:r>
              <a:rPr lang="en-US" sz="1800"/>
              <a:t>MapReduce Total cumulative CPU time: 1 seconds 50 msec</a:t>
            </a:r>
            <a:endParaRPr sz="1800"/>
          </a:p>
          <a:p>
            <a:pPr indent="0" lvl="0" marL="25400" rtl="0" algn="l">
              <a:lnSpc>
                <a:spcPct val="100000"/>
              </a:lnSpc>
              <a:spcBef>
                <a:spcPts val="640"/>
              </a:spcBef>
              <a:spcAft>
                <a:spcPts val="0"/>
              </a:spcAft>
              <a:buSzPts val="3200"/>
              <a:buNone/>
            </a:pPr>
            <a:r>
              <a:rPr lang="en-US" sz="1800"/>
              <a:t>Ended Job = job_1743494163839_0001</a:t>
            </a:r>
            <a:endParaRPr/>
          </a:p>
          <a:p>
            <a:pPr indent="0" lvl="0" marL="25400" rtl="0" algn="l">
              <a:lnSpc>
                <a:spcPct val="100000"/>
              </a:lnSpc>
              <a:spcBef>
                <a:spcPts val="640"/>
              </a:spcBef>
              <a:spcAft>
                <a:spcPts val="0"/>
              </a:spcAft>
              <a:buSzPts val="3200"/>
              <a:buNone/>
            </a:pPr>
            <a:r>
              <a:rPr lang="en-US" sz="1800"/>
              <a:t>MapReduce Jobs Launched: </a:t>
            </a:r>
            <a:endParaRPr/>
          </a:p>
          <a:p>
            <a:pPr indent="0" lvl="0" marL="25400" rtl="0" algn="l">
              <a:lnSpc>
                <a:spcPct val="100000"/>
              </a:lnSpc>
              <a:spcBef>
                <a:spcPts val="640"/>
              </a:spcBef>
              <a:spcAft>
                <a:spcPts val="0"/>
              </a:spcAft>
              <a:buSzPts val="3200"/>
              <a:buNone/>
            </a:pPr>
            <a:r>
              <a:rPr lang="en-US" sz="1800"/>
              <a:t>Stage-Stage-1: Reduce: 1   Cumulative CPU: 1.05 sec   HDFS Read: 6575 HDFS Write: 87 SUCCESS</a:t>
            </a:r>
            <a:endParaRPr/>
          </a:p>
          <a:p>
            <a:pPr indent="0" lvl="0" marL="25400" rtl="0" algn="l">
              <a:lnSpc>
                <a:spcPct val="100000"/>
              </a:lnSpc>
              <a:spcBef>
                <a:spcPts val="640"/>
              </a:spcBef>
              <a:spcAft>
                <a:spcPts val="0"/>
              </a:spcAft>
              <a:buSzPts val="3200"/>
              <a:buNone/>
            </a:pPr>
            <a:r>
              <a:rPr lang="en-US" sz="1800"/>
              <a:t>Total MapReduce CPU Time Spent: 1 seconds 50 msec</a:t>
            </a:r>
            <a:endParaRPr sz="1800"/>
          </a:p>
          <a:p>
            <a:pPr indent="0" lvl="0" marL="25400" rtl="0" algn="l">
              <a:lnSpc>
                <a:spcPct val="100000"/>
              </a:lnSpc>
              <a:spcBef>
                <a:spcPts val="640"/>
              </a:spcBef>
              <a:spcAft>
                <a:spcPts val="0"/>
              </a:spcAft>
              <a:buSzPts val="3200"/>
              <a:buNone/>
            </a:pPr>
            <a:r>
              <a:rPr lang="en-US" sz="1800"/>
              <a:t>OK</a:t>
            </a:r>
            <a:endParaRPr/>
          </a:p>
          <a:p>
            <a:pPr indent="0" lvl="0" marL="25400" rtl="0" algn="l">
              <a:lnSpc>
                <a:spcPct val="100000"/>
              </a:lnSpc>
              <a:spcBef>
                <a:spcPts val="640"/>
              </a:spcBef>
              <a:spcAft>
                <a:spcPts val="0"/>
              </a:spcAft>
              <a:buSzPts val="3200"/>
              <a:buNone/>
            </a:pPr>
            <a:r>
              <a:rPr lang="en-US" sz="1800"/>
              <a:t>Time taken: 12.355 seconds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t>Hive Queries</a:t>
            </a:r>
            <a:endParaRPr sz="2800"/>
          </a:p>
        </p:txBody>
      </p:sp>
      <p:sp>
        <p:nvSpPr>
          <p:cNvPr id="174" name="Google Shape;174;p27"/>
          <p:cNvSpPr txBox="1"/>
          <p:nvPr>
            <p:ph idx="1" type="body"/>
          </p:nvPr>
        </p:nvSpPr>
        <p:spPr>
          <a:xfrm>
            <a:off x="609600" y="1632561"/>
            <a:ext cx="10860350" cy="4108817"/>
          </a:xfrm>
          <a:prstGeom prst="rect">
            <a:avLst/>
          </a:prstGeom>
          <a:noFill/>
          <a:ln>
            <a:noFill/>
          </a:ln>
        </p:spPr>
        <p:txBody>
          <a:bodyPr anchorCtr="0" anchor="ctr" bIns="45700" lIns="91425" spcFirstLastPara="1" rIns="91425" wrap="square" tIns="45700">
            <a:spAutoFit/>
          </a:bodyPr>
          <a:lstStyle/>
          <a:p>
            <a:pPr indent="0" lvl="0" marL="25400" rtl="0" algn="l">
              <a:lnSpc>
                <a:spcPct val="100000"/>
              </a:lnSpc>
              <a:spcBef>
                <a:spcPts val="640"/>
              </a:spcBef>
              <a:spcAft>
                <a:spcPts val="0"/>
              </a:spcAft>
              <a:buSzPts val="3200"/>
              <a:buNone/>
            </a:pPr>
            <a:r>
              <a:rPr lang="en-US" sz="2400"/>
              <a:t>hive&gt; SHOW TABLES;</a:t>
            </a:r>
            <a:endParaRPr/>
          </a:p>
          <a:p>
            <a:pPr indent="0" lvl="0" marL="25400" rtl="0" algn="l">
              <a:lnSpc>
                <a:spcPct val="100000"/>
              </a:lnSpc>
              <a:spcBef>
                <a:spcPts val="640"/>
              </a:spcBef>
              <a:spcAft>
                <a:spcPts val="0"/>
              </a:spcAft>
              <a:buSzPts val="3200"/>
              <a:buNone/>
            </a:pPr>
            <a:r>
              <a:rPr lang="en-US" sz="2400"/>
              <a:t>OK</a:t>
            </a:r>
            <a:endParaRPr/>
          </a:p>
          <a:p>
            <a:pPr indent="0" lvl="0" marL="25400" rtl="0" algn="l">
              <a:lnSpc>
                <a:spcPct val="100000"/>
              </a:lnSpc>
              <a:spcBef>
                <a:spcPts val="640"/>
              </a:spcBef>
              <a:spcAft>
                <a:spcPts val="0"/>
              </a:spcAft>
              <a:buSzPts val="3200"/>
              <a:buNone/>
            </a:pPr>
            <a:r>
              <a:rPr lang="en-US" sz="2400"/>
              <a:t>employees</a:t>
            </a:r>
            <a:endParaRPr/>
          </a:p>
          <a:p>
            <a:pPr indent="0" lvl="0" marL="25400" rtl="0" algn="l">
              <a:lnSpc>
                <a:spcPct val="100000"/>
              </a:lnSpc>
              <a:spcBef>
                <a:spcPts val="640"/>
              </a:spcBef>
              <a:spcAft>
                <a:spcPts val="0"/>
              </a:spcAft>
              <a:buSzPts val="3200"/>
              <a:buNone/>
            </a:pPr>
            <a:r>
              <a:rPr lang="en-US" sz="2400"/>
              <a:t>Time taken: 0.013 seconds, Fetched: 1 row(s)</a:t>
            </a:r>
            <a:endParaRPr/>
          </a:p>
          <a:p>
            <a:pPr indent="0" lvl="0" marL="25400" rtl="0" algn="l">
              <a:lnSpc>
                <a:spcPct val="100000"/>
              </a:lnSpc>
              <a:spcBef>
                <a:spcPts val="640"/>
              </a:spcBef>
              <a:spcAft>
                <a:spcPts val="0"/>
              </a:spcAft>
              <a:buSzPts val="3200"/>
              <a:buNone/>
            </a:pPr>
            <a:r>
              <a:rPr lang="en-US" sz="2400"/>
              <a:t>hive&gt; SHOW TABLES;</a:t>
            </a:r>
            <a:endParaRPr/>
          </a:p>
          <a:p>
            <a:pPr indent="0" lvl="0" marL="25400" rtl="0" algn="l">
              <a:lnSpc>
                <a:spcPct val="100000"/>
              </a:lnSpc>
              <a:spcBef>
                <a:spcPts val="640"/>
              </a:spcBef>
              <a:spcAft>
                <a:spcPts val="0"/>
              </a:spcAft>
              <a:buSzPts val="3200"/>
              <a:buNone/>
            </a:pPr>
            <a:r>
              <a:rPr lang="en-US" sz="2400"/>
              <a:t>OK</a:t>
            </a:r>
            <a:endParaRPr/>
          </a:p>
          <a:p>
            <a:pPr indent="0" lvl="0" marL="25400" rtl="0" algn="l">
              <a:lnSpc>
                <a:spcPct val="100000"/>
              </a:lnSpc>
              <a:spcBef>
                <a:spcPts val="640"/>
              </a:spcBef>
              <a:spcAft>
                <a:spcPts val="0"/>
              </a:spcAft>
              <a:buSzPts val="3200"/>
              <a:buNone/>
            </a:pPr>
            <a:r>
              <a:rPr lang="en-US" sz="2400"/>
              <a:t>employees</a:t>
            </a:r>
            <a:endParaRPr/>
          </a:p>
          <a:p>
            <a:pPr indent="0" lvl="0" marL="25400" rtl="0" algn="l">
              <a:lnSpc>
                <a:spcPct val="100000"/>
              </a:lnSpc>
              <a:spcBef>
                <a:spcPts val="640"/>
              </a:spcBef>
              <a:spcAft>
                <a:spcPts val="0"/>
              </a:spcAft>
              <a:buSzPts val="3200"/>
              <a:buNone/>
            </a:pPr>
            <a:r>
              <a:rPr lang="en-US" sz="2400"/>
              <a:t>Time taken: 0.012 seconds, Fetched: 1 row(s)</a:t>
            </a:r>
            <a:endParaRPr/>
          </a:p>
          <a:p>
            <a:pPr indent="0" lvl="0" marL="25400" rtl="0" algn="l">
              <a:lnSpc>
                <a:spcPct val="100000"/>
              </a:lnSpc>
              <a:spcBef>
                <a:spcPts val="640"/>
              </a:spcBef>
              <a:spcAft>
                <a:spcPts val="0"/>
              </a:spcAft>
              <a:buSzPts val="3200"/>
              <a:buNone/>
            </a:pPr>
            <a:r>
              <a:rPr lang="en-US" sz="2400"/>
              <a:t>hive&gt;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Clr>
                <a:srgbClr val="000099"/>
              </a:buClr>
              <a:buSzPts val="3200"/>
              <a:buNone/>
            </a:pPr>
            <a:r>
              <a:rPr b="1" lang="en-US" sz="3200">
                <a:solidFill>
                  <a:srgbClr val="000099"/>
                </a:solidFill>
                <a:latin typeface="Arial"/>
                <a:ea typeface="Arial"/>
                <a:cs typeface="Arial"/>
                <a:sym typeface="Arial"/>
              </a:rPr>
              <a:t> </a:t>
            </a:r>
            <a:endParaRPr/>
          </a:p>
          <a:p>
            <a:pPr indent="0" lvl="0" marL="0" rtl="0" algn="l">
              <a:lnSpc>
                <a:spcPct val="100000"/>
              </a:lnSpc>
              <a:spcBef>
                <a:spcPts val="640"/>
              </a:spcBef>
              <a:spcAft>
                <a:spcPts val="0"/>
              </a:spcAft>
              <a:buClr>
                <a:schemeClr val="dk1"/>
              </a:buClr>
              <a:buSzPts val="3200"/>
              <a:buNone/>
            </a:pPr>
            <a:r>
              <a:t/>
            </a:r>
            <a:endParaRPr/>
          </a:p>
        </p:txBody>
      </p:sp>
      <p:pic>
        <p:nvPicPr>
          <p:cNvPr id="180" name="Google Shape;180;p28"/>
          <p:cNvPicPr preferRelativeResize="0"/>
          <p:nvPr/>
        </p:nvPicPr>
        <p:blipFill rotWithShape="1">
          <a:blip r:embed="rId3">
            <a:alphaModFix/>
          </a:blip>
          <a:srcRect b="0" l="0" r="0" t="0"/>
          <a:stretch/>
        </p:blipFill>
        <p:spPr>
          <a:xfrm>
            <a:off x="4359965" y="2696713"/>
            <a:ext cx="3223695" cy="32236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8"/>
          <p:cNvSpPr txBox="1"/>
          <p:nvPr>
            <p:ph type="title"/>
          </p:nvPr>
        </p:nvSpPr>
        <p:spPr>
          <a:xfrm>
            <a:off x="609600" y="914400"/>
            <a:ext cx="10349948" cy="68580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sz="2800">
                <a:solidFill>
                  <a:srgbClr val="6600FF"/>
                </a:solidFill>
              </a:rPr>
              <a:t>Introduction</a:t>
            </a:r>
            <a:endParaRPr b="1" sz="2800">
              <a:solidFill>
                <a:srgbClr val="6600FF"/>
              </a:solidFill>
            </a:endParaRPr>
          </a:p>
        </p:txBody>
      </p:sp>
      <p:sp>
        <p:nvSpPr>
          <p:cNvPr id="58" name="Google Shape;58;p8"/>
          <p:cNvSpPr txBox="1"/>
          <p:nvPr>
            <p:ph idx="1" type="body"/>
          </p:nvPr>
        </p:nvSpPr>
        <p:spPr>
          <a:xfrm>
            <a:off x="609600" y="1327355"/>
            <a:ext cx="10972800" cy="5958348"/>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b="1" lang="en-US"/>
              <a:t>MapReduce:</a:t>
            </a:r>
            <a:r>
              <a:rPr lang="en-US"/>
              <a:t> It is a parallel programming model for processing large amounts of structured, semi-structured, and unstructured data on large clusters of commodity hardware.</a:t>
            </a:r>
            <a:endParaRPr/>
          </a:p>
          <a:p>
            <a:pPr indent="-431800" lvl="0" marL="457200" marR="0" rtl="0" algn="l">
              <a:lnSpc>
                <a:spcPct val="100000"/>
              </a:lnSpc>
              <a:spcBef>
                <a:spcPts val="640"/>
              </a:spcBef>
              <a:spcAft>
                <a:spcPts val="0"/>
              </a:spcAft>
              <a:buClr>
                <a:schemeClr val="dk1"/>
              </a:buClr>
              <a:buSzPts val="3200"/>
              <a:buFont typeface="Arial"/>
              <a:buChar char="•"/>
            </a:pPr>
            <a:r>
              <a:rPr b="1" lang="en-US"/>
              <a:t>HDFS:</a:t>
            </a:r>
            <a:r>
              <a:rPr lang="en-US"/>
              <a:t>Hadoop Distributed File System is a part of Hadoop framework, used to store and process the datasets. It provides a fault-tolerant file system to run on commodity hardware.</a:t>
            </a:r>
            <a:endParaRPr/>
          </a:p>
          <a:p>
            <a:pPr indent="-431800" lvl="0" marL="457200" marR="0" rtl="0" algn="l">
              <a:lnSpc>
                <a:spcPct val="100000"/>
              </a:lnSpc>
              <a:spcBef>
                <a:spcPts val="640"/>
              </a:spcBef>
              <a:spcAft>
                <a:spcPts val="0"/>
              </a:spcAft>
              <a:buClr>
                <a:schemeClr val="dk1"/>
              </a:buClr>
              <a:buSzPts val="3200"/>
              <a:buFont typeface="Arial"/>
              <a:buChar char="•"/>
            </a:pPr>
            <a:r>
              <a:rPr lang="en-US"/>
              <a:t>The Hadoop ecosystem contains different sub-projects (tools) such as Sqoop, Pig, and Hive that are used to help Hadoop modules.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ph type="title"/>
          </p:nvPr>
        </p:nvSpPr>
        <p:spPr>
          <a:xfrm>
            <a:off x="609600" y="471949"/>
            <a:ext cx="10349948" cy="66859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sz="2800">
                <a:solidFill>
                  <a:srgbClr val="6600FF"/>
                </a:solidFill>
              </a:rPr>
              <a:t>Introduction</a:t>
            </a:r>
            <a:endParaRPr b="1" sz="2800">
              <a:solidFill>
                <a:srgbClr val="6600FF"/>
              </a:solidFill>
            </a:endParaRPr>
          </a:p>
        </p:txBody>
      </p:sp>
      <p:sp>
        <p:nvSpPr>
          <p:cNvPr id="64" name="Google Shape;64;p9"/>
          <p:cNvSpPr txBox="1"/>
          <p:nvPr>
            <p:ph idx="1" type="body"/>
          </p:nvPr>
        </p:nvSpPr>
        <p:spPr>
          <a:xfrm>
            <a:off x="609600" y="619432"/>
            <a:ext cx="10972800" cy="6666271"/>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640"/>
              </a:spcBef>
              <a:spcAft>
                <a:spcPts val="0"/>
              </a:spcAft>
              <a:buClr>
                <a:schemeClr val="dk1"/>
              </a:buClr>
              <a:buSzPts val="3200"/>
              <a:buFont typeface="Arial"/>
              <a:buNone/>
            </a:pPr>
            <a:r>
              <a:t/>
            </a:r>
            <a:endParaRPr b="1" sz="2400"/>
          </a:p>
          <a:p>
            <a:pPr indent="-431800" lvl="0" marL="457200" marR="0" rtl="0" algn="l">
              <a:lnSpc>
                <a:spcPct val="100000"/>
              </a:lnSpc>
              <a:spcBef>
                <a:spcPts val="640"/>
              </a:spcBef>
              <a:spcAft>
                <a:spcPts val="0"/>
              </a:spcAft>
              <a:buClr>
                <a:schemeClr val="dk1"/>
              </a:buClr>
              <a:buSzPts val="3200"/>
              <a:buFont typeface="Arial"/>
              <a:buChar char="•"/>
            </a:pPr>
            <a:r>
              <a:rPr b="1" lang="en-US" sz="2400"/>
              <a:t>Sqoop:</a:t>
            </a:r>
            <a:r>
              <a:rPr lang="en-US" sz="2400"/>
              <a:t> It is used to import and export data to and from between HDFS and RDBMS.</a:t>
            </a:r>
            <a:endParaRPr/>
          </a:p>
          <a:p>
            <a:pPr indent="-431800" lvl="0" marL="457200" marR="0" rtl="0" algn="l">
              <a:lnSpc>
                <a:spcPct val="100000"/>
              </a:lnSpc>
              <a:spcBef>
                <a:spcPts val="640"/>
              </a:spcBef>
              <a:spcAft>
                <a:spcPts val="0"/>
              </a:spcAft>
              <a:buClr>
                <a:schemeClr val="dk1"/>
              </a:buClr>
              <a:buSzPts val="3200"/>
              <a:buFont typeface="Arial"/>
              <a:buChar char="•"/>
            </a:pPr>
            <a:r>
              <a:rPr b="1" lang="en-US" sz="2400"/>
              <a:t>Pig:</a:t>
            </a:r>
            <a:r>
              <a:rPr lang="en-US" sz="2400"/>
              <a:t> It is a procedural language platform used to develop a script for MapReduce operations.</a:t>
            </a:r>
            <a:endParaRPr/>
          </a:p>
          <a:p>
            <a:pPr indent="-431800" lvl="0" marL="457200" marR="0" rtl="0" algn="l">
              <a:lnSpc>
                <a:spcPct val="100000"/>
              </a:lnSpc>
              <a:spcBef>
                <a:spcPts val="640"/>
              </a:spcBef>
              <a:spcAft>
                <a:spcPts val="0"/>
              </a:spcAft>
              <a:buClr>
                <a:schemeClr val="dk1"/>
              </a:buClr>
              <a:buSzPts val="3200"/>
              <a:buFont typeface="Arial"/>
              <a:buChar char="•"/>
            </a:pPr>
            <a:r>
              <a:rPr b="1" lang="en-US" sz="2400"/>
              <a:t>Hive:</a:t>
            </a:r>
            <a:r>
              <a:rPr lang="en-US" sz="2400"/>
              <a:t> It is a platform used to develop SQL type scripts to do MapReduce operations.</a:t>
            </a:r>
            <a:endParaRPr/>
          </a:p>
          <a:p>
            <a:pPr indent="-431800" lvl="0" marL="457200" marR="0" rtl="0" algn="l">
              <a:lnSpc>
                <a:spcPct val="100000"/>
              </a:lnSpc>
              <a:spcBef>
                <a:spcPts val="640"/>
              </a:spcBef>
              <a:spcAft>
                <a:spcPts val="0"/>
              </a:spcAft>
              <a:buClr>
                <a:schemeClr val="dk1"/>
              </a:buClr>
              <a:buSzPts val="3200"/>
              <a:buFont typeface="Arial"/>
              <a:buChar char="•"/>
            </a:pPr>
            <a:r>
              <a:rPr b="1" lang="en-US" sz="2400"/>
              <a:t>Note:</a:t>
            </a:r>
            <a:r>
              <a:rPr lang="en-US" sz="2400"/>
              <a:t> There are various ways to execute MapReduce operations:</a:t>
            </a:r>
            <a:endParaRPr/>
          </a:p>
          <a:p>
            <a:pPr indent="-431800" lvl="0" marL="457200" marR="0" rtl="0" algn="l">
              <a:lnSpc>
                <a:spcPct val="100000"/>
              </a:lnSpc>
              <a:spcBef>
                <a:spcPts val="640"/>
              </a:spcBef>
              <a:spcAft>
                <a:spcPts val="0"/>
              </a:spcAft>
              <a:buClr>
                <a:schemeClr val="dk1"/>
              </a:buClr>
              <a:buSzPts val="3200"/>
              <a:buFont typeface="Arial"/>
              <a:buChar char="•"/>
            </a:pPr>
            <a:r>
              <a:rPr lang="en-US" sz="2400"/>
              <a:t>The traditional approach using Java MapReduce program for structured, semi-structured, and unstructured data.</a:t>
            </a:r>
            <a:endParaRPr/>
          </a:p>
          <a:p>
            <a:pPr indent="-431800" lvl="0" marL="457200" marR="0" rtl="0" algn="l">
              <a:lnSpc>
                <a:spcPct val="100000"/>
              </a:lnSpc>
              <a:spcBef>
                <a:spcPts val="640"/>
              </a:spcBef>
              <a:spcAft>
                <a:spcPts val="0"/>
              </a:spcAft>
              <a:buClr>
                <a:schemeClr val="dk1"/>
              </a:buClr>
              <a:buSzPts val="3200"/>
              <a:buFont typeface="Arial"/>
              <a:buChar char="•"/>
            </a:pPr>
            <a:r>
              <a:rPr lang="en-US" sz="2400"/>
              <a:t>The scripting approach for MapReduce to process structured and semi structured data using Pig.</a:t>
            </a:r>
            <a:endParaRPr/>
          </a:p>
          <a:p>
            <a:pPr indent="-431800" lvl="0" marL="457200" marR="0" rtl="0" algn="l">
              <a:lnSpc>
                <a:spcPct val="100000"/>
              </a:lnSpc>
              <a:spcBef>
                <a:spcPts val="640"/>
              </a:spcBef>
              <a:spcAft>
                <a:spcPts val="0"/>
              </a:spcAft>
              <a:buClr>
                <a:schemeClr val="dk1"/>
              </a:buClr>
              <a:buSzPts val="3200"/>
              <a:buFont typeface="Arial"/>
              <a:buChar char="•"/>
            </a:pPr>
            <a:r>
              <a:rPr lang="en-US" sz="2400"/>
              <a:t>The Hive Query Language (HiveQL or HQL) for MapReduce to process structured data using Hive.</a:t>
            </a:r>
            <a:endParaRPr/>
          </a:p>
          <a:p>
            <a:pPr indent="0" lvl="0" marL="25400" rtl="0" algn="just">
              <a:lnSpc>
                <a:spcPct val="100000"/>
              </a:lnSpc>
              <a:spcBef>
                <a:spcPts val="0"/>
              </a:spcBef>
              <a:spcAft>
                <a:spcPts val="0"/>
              </a:spcAft>
              <a:buSzPts val="3200"/>
              <a:buNone/>
            </a:pPr>
            <a:r>
              <a:t/>
            </a:r>
            <a:endParaRPr sz="2400" cap="none">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txBox="1"/>
          <p:nvPr>
            <p:ph type="title"/>
          </p:nvPr>
        </p:nvSpPr>
        <p:spPr>
          <a:xfrm>
            <a:off x="609600" y="471949"/>
            <a:ext cx="10349948" cy="668594"/>
          </a:xfrm>
          <a:prstGeom prst="rect">
            <a:avLst/>
          </a:prstGeom>
          <a:noFill/>
          <a:ln>
            <a:noFill/>
          </a:ln>
        </p:spPr>
        <p:txBody>
          <a:bodyPr anchorCtr="0" anchor="t" bIns="45700" lIns="91425" spcFirstLastPara="1" rIns="91425" wrap="square" tIns="45700">
            <a:noAutofit/>
          </a:bodyPr>
          <a:lstStyle/>
          <a:p>
            <a:pPr indent="0" lvl="0" marL="25400" rtl="0" algn="ctr">
              <a:lnSpc>
                <a:spcPct val="100000"/>
              </a:lnSpc>
              <a:spcBef>
                <a:spcPts val="0"/>
              </a:spcBef>
              <a:spcAft>
                <a:spcPts val="0"/>
              </a:spcAft>
              <a:buSzPts val="4400"/>
              <a:buNone/>
            </a:pPr>
            <a:r>
              <a:rPr lang="en-US" sz="2800">
                <a:latin typeface="Times New Roman"/>
                <a:ea typeface="Times New Roman"/>
                <a:cs typeface="Times New Roman"/>
                <a:sym typeface="Times New Roman"/>
              </a:rPr>
              <a:t>What is Hive?</a:t>
            </a:r>
            <a:endParaRPr sz="2800">
              <a:latin typeface="Times New Roman"/>
              <a:ea typeface="Times New Roman"/>
              <a:cs typeface="Times New Roman"/>
              <a:sym typeface="Times New Roman"/>
            </a:endParaRPr>
          </a:p>
        </p:txBody>
      </p:sp>
      <p:sp>
        <p:nvSpPr>
          <p:cNvPr id="70" name="Google Shape;70;p10"/>
          <p:cNvSpPr txBox="1"/>
          <p:nvPr>
            <p:ph idx="1" type="body"/>
          </p:nvPr>
        </p:nvSpPr>
        <p:spPr>
          <a:xfrm>
            <a:off x="609600" y="865239"/>
            <a:ext cx="10972800" cy="6420464"/>
          </a:xfrm>
          <a:prstGeom prst="rect">
            <a:avLst/>
          </a:prstGeom>
          <a:noFill/>
          <a:ln>
            <a:noFill/>
          </a:ln>
        </p:spPr>
        <p:txBody>
          <a:bodyPr anchorCtr="0" anchor="t" bIns="45700" lIns="91425" spcFirstLastPara="1" rIns="91425" wrap="square" tIns="45700">
            <a:noAutofit/>
          </a:bodyPr>
          <a:lstStyle/>
          <a:p>
            <a:pPr indent="0" lvl="0" marL="25400" rtl="0" algn="just">
              <a:lnSpc>
                <a:spcPct val="100000"/>
              </a:lnSpc>
              <a:spcBef>
                <a:spcPts val="0"/>
              </a:spcBef>
              <a:spcAft>
                <a:spcPts val="0"/>
              </a:spcAft>
              <a:buSzPts val="3200"/>
              <a:buNone/>
            </a:pPr>
            <a:r>
              <a:t/>
            </a:r>
            <a:endParaRPr sz="1600">
              <a:latin typeface="Times New Roman"/>
              <a:ea typeface="Times New Roman"/>
              <a:cs typeface="Times New Roman"/>
              <a:sym typeface="Times New Roman"/>
            </a:endParaRPr>
          </a:p>
          <a:p>
            <a:pPr indent="0" lvl="0" marL="25400" rtl="0" algn="just">
              <a:lnSpc>
                <a:spcPct val="100000"/>
              </a:lnSpc>
              <a:spcBef>
                <a:spcPts val="0"/>
              </a:spcBef>
              <a:spcAft>
                <a:spcPts val="0"/>
              </a:spcAft>
              <a:buSzPts val="3200"/>
              <a:buNone/>
            </a:pPr>
            <a:r>
              <a:rPr lang="en-US" sz="1600">
                <a:latin typeface="Times New Roman"/>
                <a:ea typeface="Times New Roman"/>
                <a:cs typeface="Times New Roman"/>
                <a:sym typeface="Times New Roman"/>
              </a:rPr>
              <a:t>Hive is a data warehouse infrastructure tool to process structured data in Hadoop. It resides on top of Hadoop to summarize Big Data, and makes querying and analyzing easy.</a:t>
            </a:r>
            <a:endParaRPr/>
          </a:p>
          <a:p>
            <a:pPr indent="0" lvl="0" marL="25400" rtl="0" algn="just">
              <a:lnSpc>
                <a:spcPct val="100000"/>
              </a:lnSpc>
              <a:spcBef>
                <a:spcPts val="0"/>
              </a:spcBef>
              <a:spcAft>
                <a:spcPts val="0"/>
              </a:spcAft>
              <a:buSzPts val="3200"/>
              <a:buNone/>
            </a:pPr>
            <a:r>
              <a:t/>
            </a:r>
            <a:endParaRPr sz="1600">
              <a:latin typeface="Times New Roman"/>
              <a:ea typeface="Times New Roman"/>
              <a:cs typeface="Times New Roman"/>
              <a:sym typeface="Times New Roman"/>
            </a:endParaRPr>
          </a:p>
          <a:p>
            <a:pPr indent="0" lvl="0" marL="25400" rtl="0" algn="just">
              <a:lnSpc>
                <a:spcPct val="100000"/>
              </a:lnSpc>
              <a:spcBef>
                <a:spcPts val="0"/>
              </a:spcBef>
              <a:spcAft>
                <a:spcPts val="0"/>
              </a:spcAft>
              <a:buSzPts val="3200"/>
              <a:buNone/>
            </a:pPr>
            <a:r>
              <a:rPr lang="en-US" sz="1600">
                <a:latin typeface="Times New Roman"/>
                <a:ea typeface="Times New Roman"/>
                <a:cs typeface="Times New Roman"/>
                <a:sym typeface="Times New Roman"/>
              </a:rPr>
              <a:t>Initially Hive was developed by Facebook, later the Apache Software Foundation took it up and developed it further as an open source under the name Apache Hive. It is used by different companies. For example, Amazon uses it in Amazon Elastic MapReduce.</a:t>
            </a:r>
            <a:endParaRPr/>
          </a:p>
          <a:p>
            <a:pPr indent="0" lvl="0" marL="25400" rtl="0" algn="just">
              <a:lnSpc>
                <a:spcPct val="100000"/>
              </a:lnSpc>
              <a:spcBef>
                <a:spcPts val="0"/>
              </a:spcBef>
              <a:spcAft>
                <a:spcPts val="0"/>
              </a:spcAft>
              <a:buSzPts val="3200"/>
              <a:buNone/>
            </a:pPr>
            <a:r>
              <a:rPr b="1" lang="en-US" sz="2000">
                <a:latin typeface="Times New Roman"/>
                <a:ea typeface="Times New Roman"/>
                <a:cs typeface="Times New Roman"/>
                <a:sym typeface="Times New Roman"/>
              </a:rPr>
              <a:t>Hive is :</a:t>
            </a:r>
            <a:endParaRPr/>
          </a:p>
          <a:p>
            <a:pPr indent="0" lvl="0" marL="25400" rtl="0" algn="just">
              <a:lnSpc>
                <a:spcPct val="100000"/>
              </a:lnSpc>
              <a:spcBef>
                <a:spcPts val="0"/>
              </a:spcBef>
              <a:spcAft>
                <a:spcPts val="0"/>
              </a:spcAft>
              <a:buSzPts val="3200"/>
              <a:buNone/>
            </a:pPr>
            <a:r>
              <a:rPr b="1" lang="en-US" sz="1600">
                <a:latin typeface="Times New Roman"/>
                <a:ea typeface="Times New Roman"/>
                <a:cs typeface="Times New Roman"/>
                <a:sym typeface="Times New Roman"/>
              </a:rPr>
              <a:t>A Data Warehouse Infrastructure → Built on top of Hadoop, Hive enables querying and managing large datasets stored in Hadoop's HDFS.</a:t>
            </a:r>
            <a:endParaRPr/>
          </a:p>
          <a:p>
            <a:pPr indent="0" lvl="0" marL="25400" rtl="0" algn="just">
              <a:lnSpc>
                <a:spcPct val="100000"/>
              </a:lnSpc>
              <a:spcBef>
                <a:spcPts val="0"/>
              </a:spcBef>
              <a:spcAft>
                <a:spcPts val="0"/>
              </a:spcAft>
              <a:buSzPts val="3200"/>
              <a:buNone/>
            </a:pPr>
            <a:r>
              <a:t/>
            </a:r>
            <a:endParaRPr b="1" sz="1600">
              <a:latin typeface="Times New Roman"/>
              <a:ea typeface="Times New Roman"/>
              <a:cs typeface="Times New Roman"/>
              <a:sym typeface="Times New Roman"/>
            </a:endParaRPr>
          </a:p>
          <a:p>
            <a:pPr indent="0" lvl="0" marL="25400" rtl="0" algn="just">
              <a:lnSpc>
                <a:spcPct val="100000"/>
              </a:lnSpc>
              <a:spcBef>
                <a:spcPts val="0"/>
              </a:spcBef>
              <a:spcAft>
                <a:spcPts val="0"/>
              </a:spcAft>
              <a:buSzPts val="3200"/>
              <a:buNone/>
            </a:pPr>
            <a:r>
              <a:rPr b="1" lang="en-US" sz="1600">
                <a:latin typeface="Times New Roman"/>
                <a:ea typeface="Times New Roman"/>
                <a:cs typeface="Times New Roman"/>
                <a:sym typeface="Times New Roman"/>
              </a:rPr>
              <a:t>Optimized for OLAP (Online Analytical Processing) → Hive is designed for analytical queries, batch processing, and large-scale data summarization.</a:t>
            </a:r>
            <a:endParaRPr/>
          </a:p>
          <a:p>
            <a:pPr indent="0" lvl="0" marL="25400" rtl="0" algn="just">
              <a:lnSpc>
                <a:spcPct val="100000"/>
              </a:lnSpc>
              <a:spcBef>
                <a:spcPts val="0"/>
              </a:spcBef>
              <a:spcAft>
                <a:spcPts val="0"/>
              </a:spcAft>
              <a:buSzPts val="3200"/>
              <a:buNone/>
            </a:pPr>
            <a:r>
              <a:t/>
            </a:r>
            <a:endParaRPr b="1" sz="1600">
              <a:latin typeface="Times New Roman"/>
              <a:ea typeface="Times New Roman"/>
              <a:cs typeface="Times New Roman"/>
              <a:sym typeface="Times New Roman"/>
            </a:endParaRPr>
          </a:p>
          <a:p>
            <a:pPr indent="0" lvl="0" marL="25400" rtl="0" algn="just">
              <a:lnSpc>
                <a:spcPct val="100000"/>
              </a:lnSpc>
              <a:spcBef>
                <a:spcPts val="0"/>
              </a:spcBef>
              <a:spcAft>
                <a:spcPts val="0"/>
              </a:spcAft>
              <a:buSzPts val="3200"/>
              <a:buNone/>
            </a:pPr>
            <a:r>
              <a:rPr b="1" lang="en-US" sz="1600">
                <a:latin typeface="Times New Roman"/>
                <a:ea typeface="Times New Roman"/>
                <a:cs typeface="Times New Roman"/>
                <a:sym typeface="Times New Roman"/>
              </a:rPr>
              <a:t>Uses HiveQL (SQL-like Query Language) → Hive provides a SQL-like interface for querying data, making it easier for SQL users to work with big data.</a:t>
            </a:r>
            <a:endParaRPr/>
          </a:p>
          <a:p>
            <a:pPr indent="0" lvl="0" marL="25400" rtl="0" algn="just">
              <a:lnSpc>
                <a:spcPct val="100000"/>
              </a:lnSpc>
              <a:spcBef>
                <a:spcPts val="0"/>
              </a:spcBef>
              <a:spcAft>
                <a:spcPts val="0"/>
              </a:spcAft>
              <a:buSzPts val="3200"/>
              <a:buNone/>
            </a:pPr>
            <a:r>
              <a:t/>
            </a:r>
            <a:endParaRPr b="1" sz="1600">
              <a:latin typeface="Times New Roman"/>
              <a:ea typeface="Times New Roman"/>
              <a:cs typeface="Times New Roman"/>
              <a:sym typeface="Times New Roman"/>
            </a:endParaRPr>
          </a:p>
          <a:p>
            <a:pPr indent="0" lvl="0" marL="25400" rtl="0" algn="just">
              <a:lnSpc>
                <a:spcPct val="100000"/>
              </a:lnSpc>
              <a:spcBef>
                <a:spcPts val="0"/>
              </a:spcBef>
              <a:spcAft>
                <a:spcPts val="0"/>
              </a:spcAft>
              <a:buSzPts val="3200"/>
              <a:buNone/>
            </a:pPr>
            <a:r>
              <a:rPr b="1" lang="en-US" sz="1600">
                <a:latin typeface="Times New Roman"/>
                <a:ea typeface="Times New Roman"/>
                <a:cs typeface="Times New Roman"/>
                <a:sym typeface="Times New Roman"/>
              </a:rPr>
              <a:t>Executes Queries Using MapReduce, Tez, or Spark → Instead of traditional row-level processing, Hive translates queries into distributed computing jobs.</a:t>
            </a:r>
            <a:endParaRPr/>
          </a:p>
          <a:p>
            <a:pPr indent="0" lvl="0" marL="25400" rtl="0" algn="just">
              <a:lnSpc>
                <a:spcPct val="100000"/>
              </a:lnSpc>
              <a:spcBef>
                <a:spcPts val="0"/>
              </a:spcBef>
              <a:spcAft>
                <a:spcPts val="0"/>
              </a:spcAft>
              <a:buSzPts val="3200"/>
              <a:buNone/>
            </a:pPr>
            <a:r>
              <a:t/>
            </a:r>
            <a:endParaRPr b="1" sz="1600">
              <a:latin typeface="Times New Roman"/>
              <a:ea typeface="Times New Roman"/>
              <a:cs typeface="Times New Roman"/>
              <a:sym typeface="Times New Roman"/>
            </a:endParaRPr>
          </a:p>
          <a:p>
            <a:pPr indent="0" lvl="0" marL="25400" rtl="0" algn="just">
              <a:lnSpc>
                <a:spcPct val="100000"/>
              </a:lnSpc>
              <a:spcBef>
                <a:spcPts val="0"/>
              </a:spcBef>
              <a:spcAft>
                <a:spcPts val="0"/>
              </a:spcAft>
              <a:buSzPts val="3200"/>
              <a:buNone/>
            </a:pPr>
            <a:r>
              <a:rPr b="1" lang="en-US" sz="1600">
                <a:latin typeface="Times New Roman"/>
                <a:ea typeface="Times New Roman"/>
                <a:cs typeface="Times New Roman"/>
                <a:sym typeface="Times New Roman"/>
              </a:rPr>
              <a:t>Schema-on-Read → Unlike traditional databases, Hive applies schema at query time rather than at data ingestion.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1"/>
          <p:cNvSpPr txBox="1"/>
          <p:nvPr>
            <p:ph type="title"/>
          </p:nvPr>
        </p:nvSpPr>
        <p:spPr>
          <a:xfrm>
            <a:off x="609600" y="471949"/>
            <a:ext cx="10349948" cy="66859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lang="en-US" sz="2800"/>
              <a:t>Features of Hive</a:t>
            </a:r>
            <a:endParaRPr/>
          </a:p>
        </p:txBody>
      </p:sp>
      <p:sp>
        <p:nvSpPr>
          <p:cNvPr id="76" name="Google Shape;76;p11"/>
          <p:cNvSpPr txBox="1"/>
          <p:nvPr>
            <p:ph idx="1" type="body"/>
          </p:nvPr>
        </p:nvSpPr>
        <p:spPr>
          <a:xfrm>
            <a:off x="609600" y="865239"/>
            <a:ext cx="10972800" cy="6420464"/>
          </a:xfrm>
          <a:prstGeom prst="rect">
            <a:avLst/>
          </a:prstGeom>
          <a:noFill/>
          <a:ln>
            <a:noFill/>
          </a:ln>
        </p:spPr>
        <p:txBody>
          <a:bodyPr anchorCtr="0" anchor="t" bIns="45700" lIns="91425" spcFirstLastPara="1" rIns="91425" wrap="square" tIns="45700">
            <a:noAutofit/>
          </a:bodyPr>
          <a:lstStyle/>
          <a:p>
            <a:pPr indent="0" lvl="0" marL="25400" rtl="0" algn="just">
              <a:lnSpc>
                <a:spcPct val="100000"/>
              </a:lnSpc>
              <a:spcBef>
                <a:spcPts val="0"/>
              </a:spcBef>
              <a:spcAft>
                <a:spcPts val="0"/>
              </a:spcAft>
              <a:buSzPts val="3200"/>
              <a:buNone/>
            </a:pPr>
            <a:r>
              <a:t/>
            </a:r>
            <a:endParaRPr sz="2400">
              <a:latin typeface="Times New Roman"/>
              <a:ea typeface="Times New Roman"/>
              <a:cs typeface="Times New Roman"/>
              <a:sym typeface="Times New Roman"/>
            </a:endParaRPr>
          </a:p>
          <a:p>
            <a:pPr indent="-431800" lvl="0" marL="457200" marR="0" rtl="0" algn="l">
              <a:lnSpc>
                <a:spcPct val="100000"/>
              </a:lnSpc>
              <a:spcBef>
                <a:spcPts val="640"/>
              </a:spcBef>
              <a:spcAft>
                <a:spcPts val="0"/>
              </a:spcAft>
              <a:buClr>
                <a:schemeClr val="dk1"/>
              </a:buClr>
              <a:buSzPts val="3200"/>
              <a:buFont typeface="Arial"/>
              <a:buChar char="•"/>
            </a:pPr>
            <a:r>
              <a:rPr lang="en-US"/>
              <a:t>Features of Hive</a:t>
            </a:r>
            <a:endParaRPr/>
          </a:p>
          <a:p>
            <a:pPr indent="-431800" lvl="0" marL="457200" marR="0" rtl="0" algn="l">
              <a:lnSpc>
                <a:spcPct val="100000"/>
              </a:lnSpc>
              <a:spcBef>
                <a:spcPts val="640"/>
              </a:spcBef>
              <a:spcAft>
                <a:spcPts val="0"/>
              </a:spcAft>
              <a:buClr>
                <a:schemeClr val="dk1"/>
              </a:buClr>
              <a:buSzPts val="3200"/>
              <a:buFont typeface="Arial"/>
              <a:buChar char="•"/>
            </a:pPr>
            <a:r>
              <a:rPr lang="en-US"/>
              <a:t>It stores schema in a database and processed data into HDFS.</a:t>
            </a:r>
            <a:endParaRPr/>
          </a:p>
          <a:p>
            <a:pPr indent="-431800" lvl="0" marL="457200" marR="0" rtl="0" algn="l">
              <a:lnSpc>
                <a:spcPct val="100000"/>
              </a:lnSpc>
              <a:spcBef>
                <a:spcPts val="640"/>
              </a:spcBef>
              <a:spcAft>
                <a:spcPts val="0"/>
              </a:spcAft>
              <a:buClr>
                <a:schemeClr val="dk1"/>
              </a:buClr>
              <a:buSzPts val="3200"/>
              <a:buFont typeface="Arial"/>
              <a:buChar char="•"/>
            </a:pPr>
            <a:r>
              <a:rPr lang="en-US"/>
              <a:t>It is designed for OLAP.</a:t>
            </a:r>
            <a:endParaRPr/>
          </a:p>
          <a:p>
            <a:pPr indent="-431800" lvl="0" marL="457200" marR="0" rtl="0" algn="l">
              <a:lnSpc>
                <a:spcPct val="100000"/>
              </a:lnSpc>
              <a:spcBef>
                <a:spcPts val="640"/>
              </a:spcBef>
              <a:spcAft>
                <a:spcPts val="0"/>
              </a:spcAft>
              <a:buClr>
                <a:schemeClr val="dk1"/>
              </a:buClr>
              <a:buSzPts val="3200"/>
              <a:buFont typeface="Arial"/>
              <a:buChar char="•"/>
            </a:pPr>
            <a:r>
              <a:rPr lang="en-US"/>
              <a:t>It provides SQL type language for querying called HiveQL or HQL.</a:t>
            </a:r>
            <a:endParaRPr/>
          </a:p>
          <a:p>
            <a:pPr indent="-431800" lvl="0" marL="457200" marR="0" rtl="0" algn="l">
              <a:lnSpc>
                <a:spcPct val="100000"/>
              </a:lnSpc>
              <a:spcBef>
                <a:spcPts val="640"/>
              </a:spcBef>
              <a:spcAft>
                <a:spcPts val="0"/>
              </a:spcAft>
              <a:buClr>
                <a:schemeClr val="dk1"/>
              </a:buClr>
              <a:buSzPts val="3200"/>
              <a:buFont typeface="Arial"/>
              <a:buChar char="•"/>
            </a:pPr>
            <a:r>
              <a:rPr lang="en-US"/>
              <a:t>It is familiar, fast, scalable, and extensible.</a:t>
            </a:r>
            <a:endParaRPr/>
          </a:p>
          <a:p>
            <a:pPr indent="0" lvl="0" marL="25400" rtl="0" algn="just">
              <a:lnSpc>
                <a:spcPct val="100000"/>
              </a:lnSpc>
              <a:spcBef>
                <a:spcPts val="0"/>
              </a:spcBef>
              <a:spcAft>
                <a:spcPts val="0"/>
              </a:spcAft>
              <a:buSzPts val="3200"/>
              <a:buNone/>
            </a:pPr>
            <a:r>
              <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ph type="title"/>
          </p:nvPr>
        </p:nvSpPr>
        <p:spPr>
          <a:xfrm>
            <a:off x="609600" y="471949"/>
            <a:ext cx="10349948" cy="66859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lang="en-US" sz="2800"/>
              <a:t>Architecture of Hive</a:t>
            </a:r>
            <a:endParaRPr/>
          </a:p>
        </p:txBody>
      </p:sp>
      <p:sp>
        <p:nvSpPr>
          <p:cNvPr id="82" name="Google Shape;82;p12"/>
          <p:cNvSpPr txBox="1"/>
          <p:nvPr>
            <p:ph idx="1" type="body"/>
          </p:nvPr>
        </p:nvSpPr>
        <p:spPr>
          <a:xfrm>
            <a:off x="609600" y="865239"/>
            <a:ext cx="10972800" cy="6420464"/>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US"/>
              <a:t>Architecture of Hive</a:t>
            </a:r>
            <a:endParaRPr/>
          </a:p>
          <a:p>
            <a:pPr indent="-431800" lvl="0" marL="457200" marR="0" rtl="0" algn="l">
              <a:lnSpc>
                <a:spcPct val="100000"/>
              </a:lnSpc>
              <a:spcBef>
                <a:spcPts val="640"/>
              </a:spcBef>
              <a:spcAft>
                <a:spcPts val="0"/>
              </a:spcAft>
              <a:buClr>
                <a:schemeClr val="dk1"/>
              </a:buClr>
              <a:buSzPts val="3200"/>
              <a:buFont typeface="Arial"/>
              <a:buChar char="•"/>
            </a:pPr>
            <a:r>
              <a:rPr lang="en-US"/>
              <a:t>The following component diagram depicts the architecture of Hive:</a:t>
            </a:r>
            <a:endParaRPr/>
          </a:p>
          <a:p>
            <a:pPr indent="0" lvl="0" marL="25400" rtl="0" algn="just">
              <a:lnSpc>
                <a:spcPct val="100000"/>
              </a:lnSpc>
              <a:spcBef>
                <a:spcPts val="0"/>
              </a:spcBef>
              <a:spcAft>
                <a:spcPts val="0"/>
              </a:spcAft>
              <a:buSzPts val="3200"/>
              <a:buNone/>
            </a:pPr>
            <a:r>
              <a:t/>
            </a:r>
            <a:endParaRPr sz="2400">
              <a:latin typeface="Times New Roman"/>
              <a:ea typeface="Times New Roman"/>
              <a:cs typeface="Times New Roman"/>
              <a:sym typeface="Times New Roman"/>
            </a:endParaRPr>
          </a:p>
        </p:txBody>
      </p:sp>
      <p:pic>
        <p:nvPicPr>
          <p:cNvPr id="83" name="Google Shape;83;p12"/>
          <p:cNvPicPr preferRelativeResize="0"/>
          <p:nvPr/>
        </p:nvPicPr>
        <p:blipFill rotWithShape="1">
          <a:blip r:embed="rId3">
            <a:alphaModFix/>
          </a:blip>
          <a:srcRect b="0" l="0" r="0" t="0"/>
          <a:stretch/>
        </p:blipFill>
        <p:spPr>
          <a:xfrm>
            <a:off x="1061885" y="2408903"/>
            <a:ext cx="10264876" cy="39329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lang="en-US" sz="2800"/>
              <a:t>Architecture of Hive</a:t>
            </a:r>
            <a:endParaRPr/>
          </a:p>
        </p:txBody>
      </p:sp>
      <p:sp>
        <p:nvSpPr>
          <p:cNvPr id="89" name="Google Shape;89;p13"/>
          <p:cNvSpPr txBox="1"/>
          <p:nvPr>
            <p:ph idx="1" type="body"/>
          </p:nvPr>
        </p:nvSpPr>
        <p:spPr>
          <a:xfrm>
            <a:off x="609600" y="1150373"/>
            <a:ext cx="10972800" cy="6135329"/>
          </a:xfrm>
          <a:prstGeom prst="rect">
            <a:avLst/>
          </a:prstGeom>
          <a:noFill/>
          <a:ln>
            <a:noFill/>
          </a:ln>
        </p:spPr>
        <p:txBody>
          <a:bodyPr anchorCtr="0" anchor="t" bIns="45700" lIns="91425" spcFirstLastPara="1" rIns="91425" wrap="square" tIns="45700">
            <a:noAutofit/>
          </a:bodyPr>
          <a:lstStyle/>
          <a:p>
            <a:pPr indent="0" lvl="0" marL="25400" rtl="0" algn="just">
              <a:lnSpc>
                <a:spcPct val="100000"/>
              </a:lnSpc>
              <a:spcBef>
                <a:spcPts val="0"/>
              </a:spcBef>
              <a:spcAft>
                <a:spcPts val="0"/>
              </a:spcAft>
              <a:buSzPts val="3200"/>
              <a:buNone/>
            </a:pPr>
            <a:r>
              <a:rPr lang="en-US" sz="2400"/>
              <a:t>This component diagram contains different units. The following table describes each unit:</a:t>
            </a:r>
            <a:endParaRPr/>
          </a:p>
          <a:p>
            <a:pPr indent="0" lvl="0" marL="25400" rtl="0" algn="just">
              <a:lnSpc>
                <a:spcPct val="100000"/>
              </a:lnSpc>
              <a:spcBef>
                <a:spcPts val="0"/>
              </a:spcBef>
              <a:spcAft>
                <a:spcPts val="0"/>
              </a:spcAft>
              <a:buSzPts val="3200"/>
              <a:buNone/>
            </a:pPr>
            <a:r>
              <a:rPr b="1" lang="en-US" sz="2400"/>
              <a:t>User Interface	Hive </a:t>
            </a:r>
            <a:r>
              <a:rPr lang="en-US" sz="2400"/>
              <a:t>is a data warehouse infrastructure software that can create interaction between user and HDFS. The user interfaces that Hive supports are Hive Web UI, Hive command line, and Hive HD Insight (In Windows server).</a:t>
            </a:r>
            <a:endParaRPr/>
          </a:p>
          <a:p>
            <a:pPr indent="0" lvl="0" marL="25400" rtl="0" algn="just">
              <a:lnSpc>
                <a:spcPct val="100000"/>
              </a:lnSpc>
              <a:spcBef>
                <a:spcPts val="0"/>
              </a:spcBef>
              <a:spcAft>
                <a:spcPts val="0"/>
              </a:spcAft>
              <a:buSzPts val="3200"/>
              <a:buNone/>
            </a:pPr>
            <a:r>
              <a:rPr b="1" lang="en-US" sz="2400"/>
              <a:t>Meta Store	Hive </a:t>
            </a:r>
            <a:r>
              <a:rPr lang="en-US" sz="2400"/>
              <a:t>chooses respective database servers to store the schema or Metadata of tables, databases, columns in a table, their data types, and HDFS mapping.</a:t>
            </a:r>
            <a:endParaRPr/>
          </a:p>
          <a:p>
            <a:pPr indent="0" lvl="0" marL="25400" rtl="0" algn="just">
              <a:lnSpc>
                <a:spcPct val="100000"/>
              </a:lnSpc>
              <a:spcBef>
                <a:spcPts val="0"/>
              </a:spcBef>
              <a:spcAft>
                <a:spcPts val="0"/>
              </a:spcAft>
              <a:buSzPts val="3200"/>
              <a:buNone/>
            </a:pPr>
            <a:r>
              <a:rPr b="1" lang="en-US" sz="2400"/>
              <a:t>HD Insight</a:t>
            </a:r>
            <a:r>
              <a:rPr lang="en-US" sz="2400"/>
              <a:t>: Hadoop Distributed Insight.</a:t>
            </a:r>
            <a:endParaRPr/>
          </a:p>
          <a:p>
            <a:pPr indent="-431800" lvl="0" marL="457200" rtl="0" algn="just">
              <a:lnSpc>
                <a:spcPct val="100000"/>
              </a:lnSpc>
              <a:spcBef>
                <a:spcPts val="0"/>
              </a:spcBef>
              <a:spcAft>
                <a:spcPts val="0"/>
              </a:spcAft>
              <a:buSzPts val="3200"/>
              <a:buChar char="•"/>
            </a:pPr>
            <a:r>
              <a:rPr lang="en-US" sz="2400"/>
              <a:t>It provides a managed cloud environment to run Hive, Spark, HBase, and other big data frameworks.</a:t>
            </a:r>
            <a:endParaRPr/>
          </a:p>
          <a:p>
            <a:pPr indent="-431800" lvl="0" marL="457200" rtl="0" algn="just">
              <a:lnSpc>
                <a:spcPct val="100000"/>
              </a:lnSpc>
              <a:spcBef>
                <a:spcPts val="0"/>
              </a:spcBef>
              <a:spcAft>
                <a:spcPts val="0"/>
              </a:spcAft>
              <a:buSzPts val="3200"/>
              <a:buChar char="•"/>
            </a:pPr>
            <a:r>
              <a:rPr lang="en-US" sz="2400"/>
              <a:t>It allows users to execute HiveQL queries and manage data stored in HDFS or HBase.</a:t>
            </a:r>
            <a:endParaRPr/>
          </a:p>
          <a:p>
            <a:pPr indent="-431800" lvl="0" marL="457200" rtl="0" algn="just">
              <a:lnSpc>
                <a:spcPct val="100000"/>
              </a:lnSpc>
              <a:spcBef>
                <a:spcPts val="0"/>
              </a:spcBef>
              <a:spcAft>
                <a:spcPts val="0"/>
              </a:spcAft>
              <a:buSzPts val="3200"/>
              <a:buChar char="•"/>
            </a:pPr>
            <a:r>
              <a:rPr lang="en-US" sz="2400"/>
              <a:t>It supports MapReduce, Tez, and Spark as execution engines.</a:t>
            </a:r>
            <a:endParaRPr sz="2400"/>
          </a:p>
          <a:p>
            <a:pPr indent="0" lvl="0" marL="25400" rtl="0" algn="just">
              <a:lnSpc>
                <a:spcPct val="100000"/>
              </a:lnSpc>
              <a:spcBef>
                <a:spcPts val="0"/>
              </a:spcBef>
              <a:spcAft>
                <a:spcPts val="0"/>
              </a:spcAft>
              <a:buSzPts val="3200"/>
              <a:buNone/>
            </a:pPr>
            <a:r>
              <a:t/>
            </a:r>
            <a:endParaRPr/>
          </a:p>
          <a:p>
            <a:pPr indent="0" lvl="0" marL="25400" rtl="0" algn="just">
              <a:lnSpc>
                <a:spcPct val="100000"/>
              </a:lnSpc>
              <a:spcBef>
                <a:spcPts val="0"/>
              </a:spcBef>
              <a:spcAft>
                <a:spcPts val="0"/>
              </a:spcAft>
              <a:buSzPts val="3200"/>
              <a:buNone/>
            </a:pPr>
            <a:r>
              <a:t/>
            </a:r>
            <a:endParaRPr/>
          </a:p>
          <a:p>
            <a:pPr indent="0" lvl="0" marL="25400" rtl="0" algn="just">
              <a:lnSpc>
                <a:spcPct val="100000"/>
              </a:lnSpc>
              <a:spcBef>
                <a:spcPts val="0"/>
              </a:spcBef>
              <a:spcAft>
                <a:spcPts val="0"/>
              </a:spcAft>
              <a:buSzPts val="3200"/>
              <a:buNone/>
            </a:pPr>
            <a:r>
              <a:t/>
            </a:r>
            <a:endParaRPr/>
          </a:p>
          <a:p>
            <a:pPr indent="0" lvl="0" marL="25400" rtl="0" algn="just">
              <a:lnSpc>
                <a:spcPct val="100000"/>
              </a:lnSpc>
              <a:spcBef>
                <a:spcPts val="0"/>
              </a:spcBef>
              <a:spcAft>
                <a:spcPts val="0"/>
              </a:spcAft>
              <a:buSzPts val="3200"/>
              <a:buNone/>
            </a:pPr>
            <a:r>
              <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609600" y="471949"/>
            <a:ext cx="10349948" cy="46211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lang="en-US" sz="2800"/>
              <a:t>Architecture of Hive</a:t>
            </a:r>
            <a:endParaRPr/>
          </a:p>
        </p:txBody>
      </p:sp>
      <p:sp>
        <p:nvSpPr>
          <p:cNvPr id="95" name="Google Shape;95;p14"/>
          <p:cNvSpPr txBox="1"/>
          <p:nvPr>
            <p:ph idx="1" type="body"/>
          </p:nvPr>
        </p:nvSpPr>
        <p:spPr>
          <a:xfrm>
            <a:off x="609600" y="1150373"/>
            <a:ext cx="10972800" cy="6135329"/>
          </a:xfrm>
          <a:prstGeom prst="rect">
            <a:avLst/>
          </a:prstGeom>
          <a:noFill/>
          <a:ln>
            <a:noFill/>
          </a:ln>
        </p:spPr>
        <p:txBody>
          <a:bodyPr anchorCtr="0" anchor="t" bIns="45700" lIns="91425" spcFirstLastPara="1" rIns="91425" wrap="square" tIns="45700">
            <a:noAutofit/>
          </a:bodyPr>
          <a:lstStyle/>
          <a:p>
            <a:pPr indent="0" lvl="0" marL="25400" rtl="0" algn="just">
              <a:lnSpc>
                <a:spcPct val="100000"/>
              </a:lnSpc>
              <a:spcBef>
                <a:spcPts val="0"/>
              </a:spcBef>
              <a:spcAft>
                <a:spcPts val="0"/>
              </a:spcAft>
              <a:buSzPts val="3200"/>
              <a:buNone/>
            </a:pPr>
            <a:r>
              <a:rPr b="1" lang="en-US" sz="2800"/>
              <a:t>HiveQL Process Engine</a:t>
            </a:r>
            <a:r>
              <a:rPr lang="en-US" sz="2800"/>
              <a:t>	HiveQL is similar to SQL for querying on schema info on the Metastore. It is one of the replacements of traditional approach for MapReduce program. Instead of writing MapReduce program in Java, we can write a query for MapReduce job and process it.</a:t>
            </a:r>
            <a:endParaRPr/>
          </a:p>
          <a:p>
            <a:pPr indent="0" lvl="0" marL="25400" rtl="0" algn="just">
              <a:lnSpc>
                <a:spcPct val="100000"/>
              </a:lnSpc>
              <a:spcBef>
                <a:spcPts val="0"/>
              </a:spcBef>
              <a:spcAft>
                <a:spcPts val="0"/>
              </a:spcAft>
              <a:buSzPts val="3200"/>
              <a:buNone/>
            </a:pPr>
            <a:r>
              <a:rPr b="1" lang="en-US" sz="2800"/>
              <a:t>Execution Engine	</a:t>
            </a:r>
            <a:r>
              <a:rPr lang="en-US" sz="2800"/>
              <a:t>The conjunction part of HiveQL process Engine and MapReduce is Hive Execution Engine. Execution engine processes the query and generates results as same as MapReduce results. It uses the flavor of MapReduce.</a:t>
            </a:r>
            <a:endParaRPr/>
          </a:p>
          <a:p>
            <a:pPr indent="0" lvl="0" marL="25400" rtl="0" algn="just">
              <a:lnSpc>
                <a:spcPct val="100000"/>
              </a:lnSpc>
              <a:spcBef>
                <a:spcPts val="0"/>
              </a:spcBef>
              <a:spcAft>
                <a:spcPts val="0"/>
              </a:spcAft>
              <a:buSzPts val="3200"/>
              <a:buNone/>
            </a:pPr>
            <a:r>
              <a:rPr b="1" lang="en-US" sz="2800"/>
              <a:t>HDFS or HBASE</a:t>
            </a:r>
            <a:r>
              <a:rPr lang="en-US" sz="2800"/>
              <a:t>	Hadoop distributed file system or HBASE are the data storage techniques to store data into file system.</a:t>
            </a:r>
            <a:endParaRPr sz="2800"/>
          </a:p>
          <a:p>
            <a:pPr indent="0" lvl="0" marL="25400" rtl="0" algn="just">
              <a:lnSpc>
                <a:spcPct val="100000"/>
              </a:lnSpc>
              <a:spcBef>
                <a:spcPts val="0"/>
              </a:spcBef>
              <a:spcAft>
                <a:spcPts val="0"/>
              </a:spcAft>
              <a:buSzPts val="3200"/>
              <a:buNone/>
            </a:pPr>
            <a:r>
              <a:t/>
            </a:r>
            <a:endParaRPr sz="2800"/>
          </a:p>
          <a:p>
            <a:pPr indent="0" lvl="0" marL="25400" rtl="0" algn="just">
              <a:lnSpc>
                <a:spcPct val="100000"/>
              </a:lnSpc>
              <a:spcBef>
                <a:spcPts val="0"/>
              </a:spcBef>
              <a:spcAft>
                <a:spcPts val="0"/>
              </a:spcAft>
              <a:buSzPts val="3200"/>
              <a:buNone/>
            </a:pPr>
            <a:r>
              <a:t/>
            </a:r>
            <a:endParaRPr sz="2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