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xZRS7yo9nm1zFKLSxolw15Is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/>
        </p:nvSpPr>
        <p:spPr>
          <a:xfrm>
            <a:off x="7518400" y="152400"/>
            <a:ext cx="436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B01A0"/>
                </a:solidFill>
                <a:latin typeface="Calibri"/>
                <a:ea typeface="Calibri"/>
                <a:cs typeface="Calibri"/>
                <a:sym typeface="Calibri"/>
              </a:rPr>
              <a:t>DEVOTION TO ENLIGHTENMENT</a:t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CE6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331800" y="332400"/>
            <a:ext cx="11473200" cy="613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 rot="5400000">
            <a:off x="1311236" y="-923964"/>
            <a:ext cx="1339928" cy="3556000"/>
          </a:xfrm>
          <a:prstGeom prst="rtTriangle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 descr="https://lh4.googleusercontent.com/yau4ts-TFwHbU9bCswtdBRU_u-8vTdmpH0ITQVWq-87BTUPabKWMBRd3OSvNIeAP2jLfrPpkT49vOGL6vgLKcAr8zwWdDz1-Ck-K7hnkA2oajD3atevMO7l4GE7NH9TbO9JFuQC_Qw"/>
          <p:cNvPicPr preferRelativeResize="0"/>
          <p:nvPr/>
        </p:nvPicPr>
        <p:blipFill rotWithShape="1">
          <a:blip r:embed="rId2">
            <a:alphaModFix/>
          </a:blip>
          <a:srcRect l="1950" t="1970" r="70721" b="84501"/>
          <a:stretch/>
        </p:blipFill>
        <p:spPr>
          <a:xfrm>
            <a:off x="203200" y="217420"/>
            <a:ext cx="18018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/>
        </p:nvSpPr>
        <p:spPr>
          <a:xfrm>
            <a:off x="9261300" y="316468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B01A0"/>
                </a:solidFill>
                <a:latin typeface="Angsana New"/>
                <a:ea typeface="Angsana New"/>
                <a:cs typeface="Angsana New"/>
                <a:sym typeface="Angsana New"/>
              </a:rPr>
              <a:t>DEVOTION TO ENLIGHTENMENT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609600" y="990599"/>
            <a:ext cx="10972800" cy="340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NOSQL-2: CYAEC49</a:t>
            </a:r>
            <a:b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solidFill>
                  <a:srgbClr val="6600FF"/>
                </a:solidFill>
              </a:rPr>
              <a:t>Unit-3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495"/>
            <a:ext cx="10349948" cy="523783"/>
          </a:xfrm>
        </p:spPr>
        <p:txBody>
          <a:bodyPr>
            <a:noAutofit/>
          </a:bodyPr>
          <a:lstStyle/>
          <a:p>
            <a:r>
              <a:rPr lang="en-US" sz="2800" dirty="0"/>
              <a:t>4. </a:t>
            </a:r>
            <a:r>
              <a:rPr lang="en-US" sz="2800" dirty="0" err="1"/>
              <a:t>Redis</a:t>
            </a:r>
            <a:r>
              <a:rPr lang="en-US" sz="2800" dirty="0"/>
              <a:t> Keys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23278"/>
            <a:ext cx="10972800" cy="6362425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/>
              <a:t>5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/>
              <a:t>. </a:t>
            </a:r>
            <a:r>
              <a:rPr lang="en-US" sz="1800" dirty="0" err="1"/>
              <a:t>Redis</a:t>
            </a:r>
            <a:r>
              <a:rPr lang="en-US" sz="1800" dirty="0"/>
              <a:t> Strings (Most Common Data Type</a:t>
            </a:r>
            <a:r>
              <a:rPr lang="en-US" sz="1800" dirty="0" smtClean="0"/>
              <a:t>)</a:t>
            </a:r>
          </a:p>
          <a:p>
            <a:pPr marL="25400" indent="0">
              <a:buNone/>
            </a:pPr>
            <a:r>
              <a:rPr lang="en-US" sz="1800" b="1" dirty="0" smtClean="0"/>
              <a:t>Strings</a:t>
            </a:r>
            <a:r>
              <a:rPr lang="en-US" sz="1800" dirty="0" smtClean="0"/>
              <a:t> </a:t>
            </a:r>
            <a:r>
              <a:rPr lang="en-US" sz="1800" dirty="0"/>
              <a:t>in </a:t>
            </a:r>
            <a:r>
              <a:rPr lang="en-US" sz="1800" dirty="0" err="1"/>
              <a:t>Redis</a:t>
            </a:r>
            <a:r>
              <a:rPr lang="en-US" sz="1800" dirty="0"/>
              <a:t> can store:</a:t>
            </a:r>
          </a:p>
          <a:p>
            <a:r>
              <a:rPr lang="en-US" sz="1800" dirty="0"/>
              <a:t>Text</a:t>
            </a:r>
          </a:p>
          <a:p>
            <a:r>
              <a:rPr lang="en-US" sz="1800" dirty="0"/>
              <a:t>Numbers</a:t>
            </a:r>
          </a:p>
          <a:p>
            <a:r>
              <a:rPr lang="en-US" sz="1800" dirty="0"/>
              <a:t>Binary data (e.g., images, serialized objects</a:t>
            </a:r>
            <a:r>
              <a:rPr lang="en-US" sz="1800" dirty="0" smtClean="0"/>
              <a:t>)</a:t>
            </a:r>
          </a:p>
          <a:p>
            <a:pPr marL="25400" indent="0">
              <a:buNone/>
            </a:pPr>
            <a:r>
              <a:rPr lang="en-US" sz="1800" smtClean="0"/>
              <a:t>String </a:t>
            </a:r>
            <a:r>
              <a:rPr lang="en-US" sz="1800" dirty="0" smtClean="0"/>
              <a:t>Commands</a:t>
            </a:r>
            <a:endParaRPr lang="en-US" sz="1800" dirty="0"/>
          </a:p>
          <a:p>
            <a:pPr algn="just">
              <a:spcBef>
                <a:spcPts val="0"/>
              </a:spcBef>
            </a:pPr>
            <a:r>
              <a:rPr lang="en-US" sz="1800" dirty="0"/>
              <a:t>SET </a:t>
            </a:r>
            <a:r>
              <a:rPr lang="en-US" sz="1800" dirty="0" err="1"/>
              <a:t>mykey</a:t>
            </a:r>
            <a:r>
              <a:rPr lang="en-US" sz="1800" dirty="0"/>
              <a:t> "Hello </a:t>
            </a:r>
            <a:r>
              <a:rPr lang="en-US" sz="1800" dirty="0" err="1"/>
              <a:t>Redis</a:t>
            </a:r>
            <a:r>
              <a:rPr lang="en-US" sz="1800" dirty="0"/>
              <a:t>"   # Store a string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GET </a:t>
            </a:r>
            <a:r>
              <a:rPr lang="en-US" sz="1800" dirty="0" err="1"/>
              <a:t>mykey</a:t>
            </a:r>
            <a:r>
              <a:rPr lang="en-US" sz="1800" dirty="0"/>
              <a:t>                 # Retrieve the value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APPEND </a:t>
            </a:r>
            <a:r>
              <a:rPr lang="en-US" sz="1800" dirty="0" err="1"/>
              <a:t>mykey</a:t>
            </a:r>
            <a:r>
              <a:rPr lang="en-US" sz="1800" dirty="0"/>
              <a:t> " World"     # Append to a </a:t>
            </a:r>
            <a:r>
              <a:rPr lang="en-US" sz="1800" dirty="0" smtClean="0"/>
              <a:t>string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/>
              <a:t>Number of Operations</a:t>
            </a:r>
            <a:endParaRPr lang="en-US" sz="1800" dirty="0"/>
          </a:p>
          <a:p>
            <a:pPr algn="just">
              <a:spcBef>
                <a:spcPts val="0"/>
              </a:spcBef>
            </a:pPr>
            <a:r>
              <a:rPr lang="en-US" sz="1800" dirty="0"/>
              <a:t>STRLEN </a:t>
            </a:r>
            <a:r>
              <a:rPr lang="en-US" sz="1800" dirty="0" err="1"/>
              <a:t>mykey</a:t>
            </a:r>
            <a:r>
              <a:rPr lang="en-US" sz="1800" dirty="0"/>
              <a:t>              # Get string </a:t>
            </a:r>
            <a:r>
              <a:rPr lang="en-US" sz="1800" dirty="0" smtClean="0"/>
              <a:t>length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SET counter 10            # Initialize a counter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INCR counter              # Increment (result: 11)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INCRBY counter 5          # Increment by 5 (result: 16)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DECR counter              # Decrement (result: 15)</a:t>
            </a:r>
          </a:p>
          <a:p>
            <a:pPr algn="just">
              <a:spcBef>
                <a:spcPts val="0"/>
              </a:spcBef>
            </a:pPr>
            <a:r>
              <a:rPr lang="en-US" sz="1800" dirty="0"/>
              <a:t>DECRBY counter 3          # Decrement by 3 (result: 12)</a:t>
            </a:r>
          </a:p>
          <a:p>
            <a:pPr algn="just">
              <a:spcBef>
                <a:spcPts val="0"/>
              </a:spcBef>
            </a:pPr>
            <a:endParaRPr lang="en-US" sz="1800" dirty="0"/>
          </a:p>
          <a:p>
            <a:pPr algn="just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7924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2696713"/>
            <a:ext cx="3223695" cy="322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412955"/>
          </a:xfrm>
        </p:spPr>
        <p:txBody>
          <a:bodyPr>
            <a:noAutofit/>
          </a:bodyPr>
          <a:lstStyle/>
          <a:p>
            <a:r>
              <a:rPr lang="en-IN" sz="2800" b="1" dirty="0" err="1" smtClean="0">
                <a:solidFill>
                  <a:srgbClr val="6600FF"/>
                </a:solidFill>
              </a:rPr>
              <a:t>HiveQL</a:t>
            </a:r>
            <a:r>
              <a:rPr lang="en-IN" sz="2800" b="1" dirty="0" smtClean="0">
                <a:solidFill>
                  <a:srgbClr val="6600FF"/>
                </a:solidFill>
              </a:rPr>
              <a:t>-</a:t>
            </a: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GROUP BY and HAVING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HiveQL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Group By and </a:t>
            </a: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Having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1. GROUP BY and HAVING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department, COUNT(*) AS </a:t>
            </a:r>
            <a:r>
              <a:rPr lang="en-US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employee_count</a:t>
            </a: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FROM employees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GROUP BY department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HAVING COUNT(*) &gt; 10;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Explanation: This groups employees by department and displays only those departments that have more than 10 employees.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10349948" cy="532660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Hive Query-ORDER BY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ORDER BY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name, salary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FROM employees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ORDER BY salary DESC;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Explanation: Orders employees by salary in descending order.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10349948" cy="550416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Hive QUERY-SORT BY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3. SORT BY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SELECT name, age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FROM employees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SORT BY age ASC;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Explanation: Similar to ORDER BY, but SORT BY is used with partitions in Hive.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8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10349948" cy="550416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Hive QUERY-JOIN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4. JOIN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SELECT e.name, </a:t>
            </a:r>
            <a:r>
              <a:rPr lang="en-US" sz="3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d.department_name</a:t>
            </a:r>
            <a:endParaRPr lang="en-US" sz="3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FROM employees e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JOIN departments d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ON </a:t>
            </a:r>
            <a:r>
              <a:rPr lang="en-US" sz="3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e.department_id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d.department_id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;</a:t>
            </a:r>
            <a:endParaRPr lang="en-IN" sz="3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28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1"/>
            <a:ext cx="10349948" cy="550416"/>
          </a:xfrm>
        </p:spPr>
        <p:txBody>
          <a:bodyPr>
            <a:noAutofit/>
          </a:bodyPr>
          <a:lstStyle/>
          <a:p>
            <a:r>
              <a:rPr lang="en-IN" sz="2800" b="1" dirty="0" err="1" smtClean="0">
                <a:solidFill>
                  <a:srgbClr val="6600FF"/>
                </a:solidFill>
              </a:rPr>
              <a:t>Redis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327355"/>
            <a:ext cx="10972800" cy="5958348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sz="1800" b="1" dirty="0"/>
              <a:t>1. Introduction to </a:t>
            </a:r>
            <a:r>
              <a:rPr lang="en-US" sz="1800" b="1" dirty="0" err="1"/>
              <a:t>Redis</a:t>
            </a:r>
            <a:endParaRPr lang="en-US" sz="1800" b="1" dirty="0"/>
          </a:p>
          <a:p>
            <a:r>
              <a:rPr lang="en-US" sz="1800" dirty="0" err="1"/>
              <a:t>Redis</a:t>
            </a:r>
            <a:r>
              <a:rPr lang="en-US" sz="1800" dirty="0"/>
              <a:t> (Remote Dictionary Server) is an open-source, in-memory data structure store used as a database, cache, and message broker. It was developed by </a:t>
            </a:r>
            <a:r>
              <a:rPr lang="en-US" sz="1800" b="1" dirty="0"/>
              <a:t>Salvatore </a:t>
            </a:r>
            <a:r>
              <a:rPr lang="en-US" sz="1800" b="1" dirty="0" err="1"/>
              <a:t>Sanfilippo</a:t>
            </a:r>
            <a:r>
              <a:rPr lang="en-US" sz="1800" dirty="0"/>
              <a:t> and is known for its </a:t>
            </a:r>
            <a:r>
              <a:rPr lang="en-US" sz="1800" b="1" dirty="0"/>
              <a:t>high speed, simplicity, and powerful data structure support</a:t>
            </a:r>
            <a:r>
              <a:rPr lang="en-US" sz="1800" dirty="0"/>
              <a:t>.</a:t>
            </a:r>
          </a:p>
          <a:p>
            <a:pPr marL="25400" indent="0">
              <a:buNone/>
            </a:pPr>
            <a:r>
              <a:rPr lang="en-US" sz="1800" dirty="0"/>
              <a:t>🔹 </a:t>
            </a:r>
            <a:r>
              <a:rPr lang="en-US" sz="1800" b="1" dirty="0"/>
              <a:t>Why </a:t>
            </a:r>
            <a:r>
              <a:rPr lang="en-US" sz="1800" b="1" dirty="0" err="1"/>
              <a:t>Redis</a:t>
            </a:r>
            <a:r>
              <a:rPr lang="en-US" sz="1800" b="1" dirty="0"/>
              <a:t>?</a:t>
            </a:r>
            <a:endParaRPr lang="en-US" sz="1800" dirty="0"/>
          </a:p>
          <a:p>
            <a:r>
              <a:rPr lang="en-US" sz="1800" dirty="0"/>
              <a:t>Traditional databases store data on disk, whereas </a:t>
            </a:r>
            <a:r>
              <a:rPr lang="en-US" sz="1800" dirty="0" err="1"/>
              <a:t>Redis</a:t>
            </a:r>
            <a:r>
              <a:rPr lang="en-US" sz="1800" dirty="0"/>
              <a:t> stores data </a:t>
            </a:r>
            <a:r>
              <a:rPr lang="en-US" sz="1800" b="1" dirty="0"/>
              <a:t>in-memory</a:t>
            </a:r>
            <a:r>
              <a:rPr lang="en-US" sz="1800" dirty="0"/>
              <a:t>, making it much </a:t>
            </a:r>
            <a:r>
              <a:rPr lang="en-US" sz="1800" b="1" dirty="0"/>
              <a:t>faster</a:t>
            </a:r>
            <a:r>
              <a:rPr lang="en-US" sz="1800" dirty="0"/>
              <a:t>.</a:t>
            </a:r>
          </a:p>
          <a:p>
            <a:r>
              <a:rPr lang="en-US" sz="1800" dirty="0"/>
              <a:t>It supports </a:t>
            </a:r>
            <a:r>
              <a:rPr lang="en-US" sz="1800" b="1" dirty="0"/>
              <a:t>persistence</a:t>
            </a:r>
            <a:r>
              <a:rPr lang="en-US" sz="1800" dirty="0"/>
              <a:t>, so data is not lost after a reboot.</a:t>
            </a:r>
          </a:p>
          <a:p>
            <a:r>
              <a:rPr lang="en-US" sz="1800" dirty="0"/>
              <a:t>Used in applications that require </a:t>
            </a:r>
            <a:r>
              <a:rPr lang="en-US" sz="1800" b="1" dirty="0"/>
              <a:t>real-time</a:t>
            </a:r>
            <a:r>
              <a:rPr lang="en-US" sz="1800" dirty="0"/>
              <a:t> response, like leaderboards, session storage, and caching.</a:t>
            </a:r>
          </a:p>
          <a:p>
            <a:pPr marL="25400" indent="0">
              <a:buNone/>
            </a:pPr>
            <a:r>
              <a:rPr lang="en-US" sz="1800" dirty="0"/>
              <a:t>🔹 </a:t>
            </a:r>
            <a:r>
              <a:rPr lang="en-US" sz="1800" b="1" dirty="0"/>
              <a:t>Common Use Cases: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Caching</a:t>
            </a:r>
            <a:r>
              <a:rPr lang="en-US" sz="1800" dirty="0"/>
              <a:t> (e.g., storing frequently accessed data)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Session Management</a:t>
            </a:r>
            <a:r>
              <a:rPr lang="en-US" sz="1800" dirty="0"/>
              <a:t> (e.g., user sessions in web applications)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Message Queueing</a:t>
            </a:r>
            <a:r>
              <a:rPr lang="en-US" sz="1800" dirty="0"/>
              <a:t> (e.g., real-time notifications)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Real-time Analytics</a:t>
            </a:r>
            <a:r>
              <a:rPr lang="en-US" sz="1800" dirty="0"/>
              <a:t> (e.g., tracking website visits)</a:t>
            </a:r>
            <a:br>
              <a:rPr lang="en-US" sz="1800" dirty="0"/>
            </a:br>
            <a:r>
              <a:rPr lang="en-US" sz="1800" dirty="0"/>
              <a:t>✔️ </a:t>
            </a:r>
            <a:r>
              <a:rPr lang="en-US" sz="1800" b="1" dirty="0"/>
              <a:t>Leaderboard Management</a:t>
            </a:r>
            <a:r>
              <a:rPr lang="en-US" sz="1800" dirty="0"/>
              <a:t> (e.g., ranking players in games)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495"/>
            <a:ext cx="10349948" cy="523783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Features of </a:t>
            </a:r>
            <a:r>
              <a:rPr lang="en-IN" sz="2800" b="1" dirty="0" err="1" smtClean="0">
                <a:solidFill>
                  <a:srgbClr val="6600FF"/>
                </a:solidFill>
              </a:rPr>
              <a:t>Redis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23278"/>
            <a:ext cx="10972800" cy="6362425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en-US" sz="1800" dirty="0" smtClean="0"/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/>
              <a:t>2</a:t>
            </a:r>
            <a:r>
              <a:rPr lang="en-US" sz="1800" dirty="0"/>
              <a:t>. Features </a:t>
            </a:r>
            <a:r>
              <a:rPr lang="en-US" sz="1800" dirty="0" smtClean="0"/>
              <a:t>of </a:t>
            </a:r>
            <a:r>
              <a:rPr lang="en-US" sz="1800" dirty="0" err="1" smtClean="0"/>
              <a:t>Redis</a:t>
            </a:r>
            <a:endParaRPr lang="en-US" sz="1200" dirty="0" smtClean="0"/>
          </a:p>
          <a:p>
            <a:r>
              <a:rPr lang="en-US" sz="1200" dirty="0" err="1"/>
              <a:t>Redis</a:t>
            </a:r>
            <a:r>
              <a:rPr lang="en-US" sz="1200" dirty="0"/>
              <a:t> is a popular choice for developers due to its rich feature set:</a:t>
            </a:r>
          </a:p>
          <a:p>
            <a:pPr marL="25400" indent="0">
              <a:buNone/>
            </a:pPr>
            <a:r>
              <a:rPr lang="en-US" sz="1200" b="1" dirty="0"/>
              <a:t>🔥 High Performance</a:t>
            </a:r>
          </a:p>
          <a:p>
            <a:r>
              <a:rPr lang="en-US" sz="1200" dirty="0"/>
              <a:t>Can process </a:t>
            </a:r>
            <a:r>
              <a:rPr lang="en-US" sz="1200" b="1" dirty="0"/>
              <a:t>millions of requests per second</a:t>
            </a:r>
            <a:r>
              <a:rPr lang="en-US" sz="1200" dirty="0"/>
              <a:t> due to in-memory storage.</a:t>
            </a:r>
          </a:p>
          <a:p>
            <a:r>
              <a:rPr lang="en-US" sz="1200" b="1" dirty="0"/>
              <a:t>🗂️ Rich Data Structures</a:t>
            </a:r>
          </a:p>
          <a:p>
            <a:r>
              <a:rPr lang="en-US" sz="1200" dirty="0"/>
              <a:t>Supports multiple data structures beyond just key-value pairs.</a:t>
            </a:r>
          </a:p>
          <a:p>
            <a:pPr marL="25400" indent="0">
              <a:buNone/>
            </a:pPr>
            <a:r>
              <a:rPr lang="en-US" sz="1200" b="1" dirty="0"/>
              <a:t>🔄 Persistence</a:t>
            </a:r>
          </a:p>
          <a:p>
            <a:r>
              <a:rPr lang="en-US" sz="1200" dirty="0" err="1"/>
              <a:t>Redis</a:t>
            </a:r>
            <a:r>
              <a:rPr lang="en-US" sz="1200" dirty="0"/>
              <a:t> provides </a:t>
            </a:r>
            <a:r>
              <a:rPr lang="en-US" sz="1200" b="1" dirty="0"/>
              <a:t>two types of persistence</a:t>
            </a:r>
            <a:r>
              <a:rPr lang="en-US" sz="1200" dirty="0"/>
              <a:t>:</a:t>
            </a:r>
          </a:p>
          <a:p>
            <a:pPr lvl="1"/>
            <a:r>
              <a:rPr lang="en-US" sz="1200" b="1" dirty="0"/>
              <a:t>RDB (</a:t>
            </a:r>
            <a:r>
              <a:rPr lang="en-US" sz="1200" b="1" dirty="0" err="1"/>
              <a:t>Redis</a:t>
            </a:r>
            <a:r>
              <a:rPr lang="en-US" sz="1200" b="1" dirty="0"/>
              <a:t> Database)</a:t>
            </a:r>
            <a:r>
              <a:rPr lang="en-US" sz="1200" dirty="0"/>
              <a:t> – Periodic snapshots of data.</a:t>
            </a:r>
          </a:p>
          <a:p>
            <a:pPr lvl="1"/>
            <a:r>
              <a:rPr lang="en-US" sz="1200" b="1" dirty="0"/>
              <a:t>AOF (Append-Only File)</a:t>
            </a:r>
            <a:r>
              <a:rPr lang="en-US" sz="1200" dirty="0"/>
              <a:t> – Logs every write operation for durability.</a:t>
            </a:r>
          </a:p>
          <a:p>
            <a:pPr marL="25400" indent="0">
              <a:buNone/>
            </a:pPr>
            <a:r>
              <a:rPr lang="en-US" sz="1200" b="1" dirty="0"/>
              <a:t>📡 Replication (Master-Slave Architecture)</a:t>
            </a:r>
          </a:p>
          <a:p>
            <a:r>
              <a:rPr lang="en-US" sz="1200" dirty="0"/>
              <a:t>Allows </a:t>
            </a:r>
            <a:r>
              <a:rPr lang="en-US" sz="1200" b="1" dirty="0"/>
              <a:t>data replication across multiple servers</a:t>
            </a:r>
            <a:r>
              <a:rPr lang="en-US" sz="1200" dirty="0"/>
              <a:t> for high availability.</a:t>
            </a:r>
          </a:p>
          <a:p>
            <a:pPr marL="25400" indent="0">
              <a:buNone/>
            </a:pPr>
            <a:r>
              <a:rPr lang="en-US" sz="1200" b="1" dirty="0"/>
              <a:t>🔀 Clustering &amp; Partitioning</a:t>
            </a:r>
          </a:p>
          <a:p>
            <a:r>
              <a:rPr lang="en-US" sz="1200" dirty="0" err="1"/>
              <a:t>Redis</a:t>
            </a:r>
            <a:r>
              <a:rPr lang="en-US" sz="1200" dirty="0"/>
              <a:t> can distribute data across multiple servers (horizontal scaling).</a:t>
            </a:r>
          </a:p>
          <a:p>
            <a:pPr marL="25400" indent="0">
              <a:buNone/>
            </a:pPr>
            <a:r>
              <a:rPr lang="en-US" sz="1200" b="1" dirty="0"/>
              <a:t>📩 Pub/Sub Messaging</a:t>
            </a:r>
          </a:p>
          <a:p>
            <a:r>
              <a:rPr lang="en-US" sz="1200" dirty="0"/>
              <a:t>Allows real-time messaging between different services using the </a:t>
            </a:r>
            <a:r>
              <a:rPr lang="en-US" sz="1200" b="1" dirty="0"/>
              <a:t>Publish-Subscribe (Pub/Sub) model</a:t>
            </a:r>
            <a:r>
              <a:rPr lang="en-US" sz="1200" dirty="0"/>
              <a:t>.</a:t>
            </a:r>
          </a:p>
          <a:p>
            <a:pPr marL="25400" indent="0">
              <a:buNone/>
            </a:pPr>
            <a:r>
              <a:rPr lang="en-US" sz="1200" b="1" dirty="0"/>
              <a:t>🔐 Security</a:t>
            </a:r>
          </a:p>
          <a:p>
            <a:r>
              <a:rPr lang="en-US" sz="1200" dirty="0"/>
              <a:t>Provides </a:t>
            </a:r>
            <a:r>
              <a:rPr lang="en-US" sz="1200" b="1" dirty="0"/>
              <a:t>authentication</a:t>
            </a:r>
            <a:r>
              <a:rPr lang="en-US" sz="1200" dirty="0"/>
              <a:t>, access control, and TLS encryption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73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495"/>
            <a:ext cx="10349948" cy="523783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6600FF"/>
                </a:solidFill>
              </a:rPr>
              <a:t>Data Type of </a:t>
            </a:r>
            <a:r>
              <a:rPr lang="en-IN" sz="2800" b="1" dirty="0" err="1" smtClean="0">
                <a:solidFill>
                  <a:srgbClr val="6600FF"/>
                </a:solidFill>
              </a:rPr>
              <a:t>Redis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23278"/>
            <a:ext cx="10972800" cy="6362425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en-US" sz="1800" dirty="0" smtClean="0"/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err="1"/>
              <a:t>Redis</a:t>
            </a:r>
            <a:r>
              <a:rPr lang="en-US" sz="1800" dirty="0"/>
              <a:t> supports multiple data types, making it more powerful than traditional key-value stores.</a:t>
            </a:r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2374"/>
              </p:ext>
            </p:extLst>
          </p:nvPr>
        </p:nvGraphicFramePr>
        <p:xfrm>
          <a:off x="958788" y="1731146"/>
          <a:ext cx="10395012" cy="4660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5004">
                  <a:extLst>
                    <a:ext uri="{9D8B030D-6E8A-4147-A177-3AD203B41FA5}">
                      <a16:colId xmlns:a16="http://schemas.microsoft.com/office/drawing/2014/main" val="2918285736"/>
                    </a:ext>
                  </a:extLst>
                </a:gridCol>
                <a:gridCol w="3465004">
                  <a:extLst>
                    <a:ext uri="{9D8B030D-6E8A-4147-A177-3AD203B41FA5}">
                      <a16:colId xmlns:a16="http://schemas.microsoft.com/office/drawing/2014/main" val="351693828"/>
                    </a:ext>
                  </a:extLst>
                </a:gridCol>
                <a:gridCol w="3465004">
                  <a:extLst>
                    <a:ext uri="{9D8B030D-6E8A-4147-A177-3AD203B41FA5}">
                      <a16:colId xmlns:a16="http://schemas.microsoft.com/office/drawing/2014/main" val="2415354074"/>
                    </a:ext>
                  </a:extLst>
                </a:gridCol>
              </a:tblGrid>
              <a:tr h="5825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Example Use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34353621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Stores simple key-value pairs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Caching, Counters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8106370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Ordered collection of strings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Messaging queues, Timelines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827776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Unordered collection of unique elements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Tags, Friends list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2183296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Store key-value pairs like a dictionary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profiles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0660563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Sorted Sets (Zsets)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sets but with ranking (score)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Leaderboards, Ranking systems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6595881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Bitmaps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Bit-level operations on strings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activity tracking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9649718"/>
                  </a:ext>
                </a:extLst>
              </a:tr>
              <a:tr h="582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HyperLogLogs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Approximate count of unique elements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Counting website visits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495"/>
            <a:ext cx="10349948" cy="523783"/>
          </a:xfrm>
        </p:spPr>
        <p:txBody>
          <a:bodyPr>
            <a:noAutofit/>
          </a:bodyPr>
          <a:lstStyle/>
          <a:p>
            <a:r>
              <a:rPr lang="en-US" sz="2800" dirty="0"/>
              <a:t>4. </a:t>
            </a:r>
            <a:r>
              <a:rPr lang="en-US" sz="2800" dirty="0" err="1"/>
              <a:t>Redis</a:t>
            </a:r>
            <a:r>
              <a:rPr lang="en-US" sz="2800" dirty="0"/>
              <a:t> Keys</a:t>
            </a:r>
            <a:endParaRPr lang="en-IN" sz="28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23278"/>
            <a:ext cx="10972800" cy="6362425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en-US" sz="1800" dirty="0" smtClean="0"/>
          </a:p>
          <a:p>
            <a:r>
              <a:rPr lang="en-US" sz="1800" dirty="0"/>
              <a:t>Keys in </a:t>
            </a:r>
            <a:r>
              <a:rPr lang="en-US" sz="1800" dirty="0" err="1"/>
              <a:t>Redis</a:t>
            </a:r>
            <a:r>
              <a:rPr lang="en-US" sz="1800" dirty="0"/>
              <a:t> are unique identifiers used to store and retrieve values.</a:t>
            </a:r>
          </a:p>
          <a:p>
            <a:r>
              <a:rPr lang="en-US" sz="1800" b="1" dirty="0"/>
              <a:t>Key Naming Rules</a:t>
            </a:r>
          </a:p>
          <a:p>
            <a:r>
              <a:rPr lang="en-US" sz="1800" dirty="0"/>
              <a:t>Can be any string but should follow a pattern like</a:t>
            </a:r>
            <a:r>
              <a:rPr lang="en-US" sz="1800" dirty="0" smtClean="0"/>
              <a:t>:</a:t>
            </a:r>
          </a:p>
          <a:p>
            <a:pPr marL="25400" indent="0">
              <a:buNone/>
            </a:pPr>
            <a:r>
              <a:rPr lang="en-US" sz="1800" dirty="0"/>
              <a:t>user:1001:name</a:t>
            </a:r>
          </a:p>
          <a:p>
            <a:pPr marL="25400" indent="0">
              <a:buNone/>
            </a:pPr>
            <a:r>
              <a:rPr lang="en-US" sz="1800" dirty="0"/>
              <a:t>session:abc123</a:t>
            </a:r>
          </a:p>
          <a:p>
            <a:pPr marL="25400" indent="0">
              <a:buNone/>
            </a:pPr>
            <a:r>
              <a:rPr lang="en-US" sz="1800" dirty="0" smtClean="0"/>
              <a:t>product:56789:price</a:t>
            </a:r>
          </a:p>
          <a:p>
            <a:pPr marL="25400" indent="0">
              <a:buNone/>
            </a:pPr>
            <a:r>
              <a:rPr lang="en-US" sz="1800" dirty="0"/>
              <a:t>Avoid </a:t>
            </a:r>
            <a:r>
              <a:rPr lang="en-US" sz="1800" b="1" dirty="0"/>
              <a:t>too many large keys</a:t>
            </a:r>
            <a:r>
              <a:rPr lang="en-US" sz="1800" dirty="0"/>
              <a:t>, as </a:t>
            </a:r>
            <a:r>
              <a:rPr lang="en-US" sz="1800" dirty="0" err="1"/>
              <a:t>Redis</a:t>
            </a:r>
            <a:r>
              <a:rPr lang="en-US" sz="1800" dirty="0"/>
              <a:t> is in-memory</a:t>
            </a:r>
            <a:r>
              <a:rPr lang="en-US" sz="1800" dirty="0" smtClean="0"/>
              <a:t>.</a:t>
            </a:r>
          </a:p>
          <a:p>
            <a:pPr marL="25400" indent="0">
              <a:buNone/>
            </a:pPr>
            <a:r>
              <a:rPr lang="en-US" sz="1800" dirty="0"/>
              <a:t>SET name "Alice"         # Create a key</a:t>
            </a:r>
          </a:p>
          <a:p>
            <a:pPr marL="25400" indent="0">
              <a:buNone/>
            </a:pPr>
            <a:r>
              <a:rPr lang="en-US" sz="1800" dirty="0"/>
              <a:t>GET name                # Retrieve the value</a:t>
            </a:r>
          </a:p>
          <a:p>
            <a:pPr marL="25400" indent="0">
              <a:buNone/>
            </a:pPr>
            <a:r>
              <a:rPr lang="en-US" sz="1800" dirty="0"/>
              <a:t>DEL name                # Delete the key</a:t>
            </a:r>
          </a:p>
          <a:p>
            <a:pPr marL="25400" indent="0">
              <a:buNone/>
            </a:pPr>
            <a:r>
              <a:rPr lang="en-US" sz="1800" dirty="0"/>
              <a:t>EXISTS name             # Check if key exists (returns 1 if exists, 0 if not)</a:t>
            </a:r>
          </a:p>
          <a:p>
            <a:pPr marL="25400" indent="0">
              <a:buNone/>
            </a:pPr>
            <a:r>
              <a:rPr lang="en-US" sz="1800" dirty="0"/>
              <a:t>EXPIRE name 60          # Set key to expire in 60 seconds</a:t>
            </a:r>
          </a:p>
          <a:p>
            <a:pPr marL="25400" indent="0">
              <a:buNone/>
            </a:pPr>
            <a:r>
              <a:rPr lang="en-US" sz="1800" dirty="0"/>
              <a:t>TTL name                # Check time-to-live of key</a:t>
            </a:r>
          </a:p>
          <a:p>
            <a:pPr marL="25400" indent="0">
              <a:buNone/>
            </a:pPr>
            <a:r>
              <a:rPr lang="en-US" sz="1800" dirty="0"/>
              <a:t>RENAME </a:t>
            </a:r>
            <a:r>
              <a:rPr lang="en-US" sz="1800" dirty="0" err="1"/>
              <a:t>old_key</a:t>
            </a:r>
            <a:r>
              <a:rPr lang="en-US" sz="1800" dirty="0"/>
              <a:t> </a:t>
            </a:r>
            <a:r>
              <a:rPr lang="en-US" sz="1800" dirty="0" err="1"/>
              <a:t>new_key</a:t>
            </a:r>
            <a:r>
              <a:rPr lang="en-US" sz="1800" dirty="0"/>
              <a:t>  # Rename a key</a:t>
            </a:r>
          </a:p>
          <a:p>
            <a:pPr marL="25400" indent="0">
              <a:buNone/>
            </a:pPr>
            <a:r>
              <a:rPr lang="en-US" sz="1800" dirty="0"/>
              <a:t>KEYS *                  # List all keys (not recommended for large datasets)</a:t>
            </a:r>
          </a:p>
          <a:p>
            <a:pPr marL="2540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02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729</Words>
  <Application>Microsoft Office PowerPoint</Application>
  <PresentationFormat>Widescreen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Times New Roman</vt:lpstr>
      <vt:lpstr>Verdana</vt:lpstr>
      <vt:lpstr>Office Theme</vt:lpstr>
      <vt:lpstr>NOSQL-2: CYAEC49 Unit-3 </vt:lpstr>
      <vt:lpstr>HiveQL- GROUP BY and HAVING</vt:lpstr>
      <vt:lpstr>Hive Query-ORDER BY</vt:lpstr>
      <vt:lpstr>Hive QUERY-SORT BY</vt:lpstr>
      <vt:lpstr>Hive QUERY-JOIN</vt:lpstr>
      <vt:lpstr>Redis</vt:lpstr>
      <vt:lpstr>Features of Redis</vt:lpstr>
      <vt:lpstr>Data Type of Redis</vt:lpstr>
      <vt:lpstr>4. Redis Keys</vt:lpstr>
      <vt:lpstr>4. Redis Keys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 AND  INTELLECTUAL PROPERTY RIGHTS Course Code: AD58/AI58</dc:title>
  <dc:creator>admin</dc:creator>
  <cp:lastModifiedBy>user</cp:lastModifiedBy>
  <cp:revision>365</cp:revision>
  <dcterms:created xsi:type="dcterms:W3CDTF">2020-09-04T05:08:02Z</dcterms:created>
  <dcterms:modified xsi:type="dcterms:W3CDTF">2025-04-15T04:45:28Z</dcterms:modified>
</cp:coreProperties>
</file>