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361" r:id="rId3"/>
    <p:sldId id="468" r:id="rId4"/>
    <p:sldId id="469" r:id="rId5"/>
    <p:sldId id="470" r:id="rId6"/>
    <p:sldId id="471" r:id="rId7"/>
    <p:sldId id="472" r:id="rId8"/>
    <p:sldId id="473" r:id="rId9"/>
    <p:sldId id="482" r:id="rId10"/>
    <p:sldId id="483" r:id="rId11"/>
    <p:sldId id="484" r:id="rId12"/>
    <p:sldId id="485" r:id="rId13"/>
    <p:sldId id="486" r:id="rId14"/>
    <p:sldId id="487" r:id="rId15"/>
    <p:sldId id="488" r:id="rId16"/>
    <p:sldId id="489" r:id="rId17"/>
    <p:sldId id="490" r:id="rId18"/>
    <p:sldId id="33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921CA-5C4B-431C-BE99-18BEF13F24F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F7BF2-B6BF-477F-85EF-DDBE8E0B5F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80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8722-3643-444F-9399-02583FF72C4B}" type="datetime1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4FCA-10B9-4972-8BDC-6DD873A4936F}" type="datetime1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3B74-E28E-49B0-A86C-31851AC60701}" type="datetime1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10A5-C2A5-467A-B61C-D65436A459C0}" type="datetime1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4284-8376-465E-87CC-CF4EB6DFF5DA}" type="datetime1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CB17-606D-4341-B6C4-4DC042F3EF7C}" type="datetime1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87A0-D517-409F-8813-505C513223FC}" type="datetime1">
              <a:rPr lang="en-US" smtClean="0"/>
              <a:pPr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DCBB-48C4-43E5-8BFE-A1574A670DEE}" type="datetime1">
              <a:rPr lang="en-US" smtClean="0"/>
              <a:pPr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E840-B016-4923-857A-7CDD4FD1B4F9}" type="datetime1">
              <a:rPr lang="en-US" smtClean="0"/>
              <a:pPr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7D19-D949-4C5F-A59A-A17F0E4FE2F4}" type="datetime1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6DE1-D2A2-40A2-93F5-271E77E12A15}" type="datetime1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A7B08-99ED-4BF7-BA4E-B69620950548}" type="datetime1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5884E-CF01-4077-9986-05D7C16A1A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2825"/>
            <a:ext cx="7772400" cy="2060575"/>
          </a:xfrm>
        </p:spPr>
        <p:txBody>
          <a:bodyPr>
            <a:normAutofit fontScale="90000"/>
          </a:bodyPr>
          <a:lstStyle/>
          <a:p>
            <a:r>
              <a:rPr lang="en-US" sz="7200" b="1" dirty="0" smtClean="0">
                <a:latin typeface="Times New Roman" pitchFamily="18" charset="0"/>
                <a:cs typeface="Times New Roman" pitchFamily="18" charset="0"/>
              </a:rPr>
              <a:t>SUBSET – SUM</a:t>
            </a:r>
            <a:br>
              <a:rPr lang="en-US" sz="7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7200" b="1" dirty="0" smtClean="0">
                <a:latin typeface="Times New Roman" pitchFamily="18" charset="0"/>
                <a:cs typeface="Times New Roman" pitchFamily="18" charset="0"/>
              </a:rPr>
              <a:t>PROBLEM</a:t>
            </a:r>
            <a:endParaRPr lang="en-US" sz="7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SUBSET – SUM  EXAMPLE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830790"/>
              </p:ext>
            </p:extLst>
          </p:nvPr>
        </p:nvGraphicFramePr>
        <p:xfrm>
          <a:off x="1143000" y="4419600"/>
          <a:ext cx="662939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769427"/>
              </p:ext>
            </p:extLst>
          </p:nvPr>
        </p:nvGraphicFramePr>
        <p:xfrm>
          <a:off x="228600" y="1066800"/>
          <a:ext cx="8763001" cy="1937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178"/>
                <a:gridCol w="737075"/>
                <a:gridCol w="737075"/>
                <a:gridCol w="1167643"/>
                <a:gridCol w="5466030"/>
              </a:tblGrid>
              <a:tr h="6265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&gt; w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 [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w]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65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 &gt; 5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Max{ M[i-1, w], 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+ M[i-1,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w-</a:t>
                      </a:r>
                      <a:r>
                        <a:rPr lang="en-US" sz="20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]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 ( M [ 0 , 5 ] , 2 + M [ 0 , 3 ] ) 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 ( 0 , 2 ) 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2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68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SUBSET – SUM  EXAMPLE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202932"/>
              </p:ext>
            </p:extLst>
          </p:nvPr>
        </p:nvGraphicFramePr>
        <p:xfrm>
          <a:off x="1143000" y="4419600"/>
          <a:ext cx="662939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794191"/>
              </p:ext>
            </p:extLst>
          </p:nvPr>
        </p:nvGraphicFramePr>
        <p:xfrm>
          <a:off x="228600" y="1066800"/>
          <a:ext cx="8763001" cy="324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178"/>
                <a:gridCol w="737075"/>
                <a:gridCol w="737075"/>
                <a:gridCol w="1167643"/>
                <a:gridCol w="5466030"/>
              </a:tblGrid>
              <a:tr h="6265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&gt; w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 [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w]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65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 &gt; 1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Max{ M[i-1, w], 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+ M[i-1,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w-</a:t>
                      </a:r>
                      <a:r>
                        <a:rPr lang="en-US" sz="20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]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 ( M [1 , 1 ] , 1 + M [ 1 , 0 ] ) 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 ( 0 , 1 ) 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1</a:t>
                      </a:r>
                      <a:endParaRPr lang="en-US" sz="20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653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 &gt; 2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Max{ M[i-1, w], 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+ M[i-1,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w-</a:t>
                      </a:r>
                      <a:r>
                        <a:rPr lang="en-US" sz="20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]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 ( M [1 , 2 ] , 1 + M [ 1 , 1 ] ) 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 ( 2 , 1 ) 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2</a:t>
                      </a:r>
                      <a:endParaRPr lang="en-US" sz="20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78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SUBSET – SUM  EXAMPLE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990007"/>
              </p:ext>
            </p:extLst>
          </p:nvPr>
        </p:nvGraphicFramePr>
        <p:xfrm>
          <a:off x="1143000" y="4419600"/>
          <a:ext cx="662939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705477"/>
              </p:ext>
            </p:extLst>
          </p:nvPr>
        </p:nvGraphicFramePr>
        <p:xfrm>
          <a:off x="228600" y="1066800"/>
          <a:ext cx="8763001" cy="324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178"/>
                <a:gridCol w="737075"/>
                <a:gridCol w="737075"/>
                <a:gridCol w="1167643"/>
                <a:gridCol w="5466030"/>
              </a:tblGrid>
              <a:tr h="6265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&gt; w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 [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w]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65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 &gt; 3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Max{ M[i-1, w], 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+ M[i-1,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w-</a:t>
                      </a:r>
                      <a:r>
                        <a:rPr lang="en-US" sz="20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]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 ( M [1 , 3 ] , 1 + M [ 1 , 2 ] ) 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 ( 2 , 3 ) 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3</a:t>
                      </a:r>
                      <a:endParaRPr lang="en-US" sz="20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653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 &gt; 4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Max{ M[i-1, w], 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+ M[i-1,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w-</a:t>
                      </a:r>
                      <a:r>
                        <a:rPr lang="en-US" sz="20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]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 ( M [1 , 4 ] , 1 + M [ 1 , 3 ] ) 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 ( 2 , 3 ) 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2</a:t>
                      </a:r>
                      <a:endParaRPr lang="en-US" sz="20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44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SUBSET – SUM  EXAMPLE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502692"/>
              </p:ext>
            </p:extLst>
          </p:nvPr>
        </p:nvGraphicFramePr>
        <p:xfrm>
          <a:off x="1143000" y="4419600"/>
          <a:ext cx="662939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10913"/>
              </p:ext>
            </p:extLst>
          </p:nvPr>
        </p:nvGraphicFramePr>
        <p:xfrm>
          <a:off x="228600" y="1066800"/>
          <a:ext cx="8763001" cy="1937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178"/>
                <a:gridCol w="737075"/>
                <a:gridCol w="737075"/>
                <a:gridCol w="1167643"/>
                <a:gridCol w="5466030"/>
              </a:tblGrid>
              <a:tr h="6265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&gt; w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 [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w]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65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 &gt; 5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Max{ M[i-1, w], 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+ M[i-1,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w-</a:t>
                      </a:r>
                      <a:r>
                        <a:rPr lang="en-US" sz="20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]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 ( M [1 , 5 ] , 1 + M [ 1 , 4 ] ) 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 ( 2 , 3 ) 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3</a:t>
                      </a:r>
                      <a:endParaRPr lang="en-US" sz="20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28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SUBSET – SUM  EXAMPLE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29937"/>
              </p:ext>
            </p:extLst>
          </p:nvPr>
        </p:nvGraphicFramePr>
        <p:xfrm>
          <a:off x="1143000" y="4419600"/>
          <a:ext cx="662939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581423"/>
              </p:ext>
            </p:extLst>
          </p:nvPr>
        </p:nvGraphicFramePr>
        <p:xfrm>
          <a:off x="228600" y="1066800"/>
          <a:ext cx="8763001" cy="324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178"/>
                <a:gridCol w="737075"/>
                <a:gridCol w="737075"/>
                <a:gridCol w="1167643"/>
                <a:gridCol w="5466030"/>
              </a:tblGrid>
              <a:tr h="6265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&gt; w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 [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w]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65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 &gt; 1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M[i-1, w] 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 [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– 1 ,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w ] </a:t>
                      </a:r>
                    </a:p>
                    <a:p>
                      <a:pPr algn="l"/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 [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 – 1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 1 ]</a:t>
                      </a:r>
                    </a:p>
                    <a:p>
                      <a:pPr algn="l"/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1</a:t>
                      </a:r>
                      <a:endParaRPr lang="en-US" sz="20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653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 &gt; 2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M[i-1, w] 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 [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– 1 ,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w ] </a:t>
                      </a:r>
                    </a:p>
                    <a:p>
                      <a:pPr algn="l"/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 [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 – 1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 2 ]</a:t>
                      </a:r>
                    </a:p>
                    <a:p>
                      <a:pPr algn="l"/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2</a:t>
                      </a:r>
                      <a:endParaRPr lang="en-US" sz="20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10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SUBSET – SUM  EXAMPLE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32379"/>
              </p:ext>
            </p:extLst>
          </p:nvPr>
        </p:nvGraphicFramePr>
        <p:xfrm>
          <a:off x="1143000" y="4419600"/>
          <a:ext cx="662939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60697"/>
              </p:ext>
            </p:extLst>
          </p:nvPr>
        </p:nvGraphicFramePr>
        <p:xfrm>
          <a:off x="228600" y="1066800"/>
          <a:ext cx="8763001" cy="324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178"/>
                <a:gridCol w="737075"/>
                <a:gridCol w="737075"/>
                <a:gridCol w="1167643"/>
                <a:gridCol w="5466030"/>
              </a:tblGrid>
              <a:tr h="6265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&gt; w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 [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w]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65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 &gt; 3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Max{ M[i-1, w], 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+ M[i-1,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w-</a:t>
                      </a:r>
                      <a:r>
                        <a:rPr lang="en-US" sz="20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]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 ( M [2 , 3 ] , 3 + M [ 2 , 0 ] ) 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 ( 3 , 3 ) 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3</a:t>
                      </a:r>
                      <a:endParaRPr lang="en-US" sz="20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653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 &gt; 4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Max{ M[i-1, w], 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+ M[i-1,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w-</a:t>
                      </a:r>
                      <a:r>
                        <a:rPr lang="en-US" sz="20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]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 ( M [2 , 4 ] , 3 + M [ 2 , 1 ] ) 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 ( 3 , 4 ) 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4</a:t>
                      </a:r>
                      <a:endParaRPr lang="en-US" sz="20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62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SUBSET – SUM  EXAMPLE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94549"/>
              </p:ext>
            </p:extLst>
          </p:nvPr>
        </p:nvGraphicFramePr>
        <p:xfrm>
          <a:off x="1143000" y="4419600"/>
          <a:ext cx="662939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578922"/>
              </p:ext>
            </p:extLst>
          </p:nvPr>
        </p:nvGraphicFramePr>
        <p:xfrm>
          <a:off x="228600" y="1066800"/>
          <a:ext cx="8763001" cy="1937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178"/>
                <a:gridCol w="737075"/>
                <a:gridCol w="737075"/>
                <a:gridCol w="1167643"/>
                <a:gridCol w="5466030"/>
              </a:tblGrid>
              <a:tr h="6265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&gt; w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 [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w]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65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 &gt; 5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Max{ M[i-1, w], 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+ M[i-1,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w-</a:t>
                      </a:r>
                      <a:r>
                        <a:rPr lang="en-US" sz="20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]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 ( M [2 , 5 ] , 3 + M [ 2 , 2 ] ) 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 ( 3 , 5 ) 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5</a:t>
                      </a:r>
                      <a:endParaRPr lang="en-US" sz="20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11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SUBSET – SUM  EXAMPLE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66800" y="1295400"/>
          <a:ext cx="71628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90800"/>
                <a:gridCol w="2057400"/>
              </a:tblGrid>
              <a:tr h="64135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ITEMS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WEIGHTS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 = 5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725707"/>
              </p:ext>
            </p:extLst>
          </p:nvPr>
        </p:nvGraphicFramePr>
        <p:xfrm>
          <a:off x="1143000" y="4267200"/>
          <a:ext cx="662939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79081" y="5147846"/>
            <a:ext cx="1264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eft-Up Arrow 4"/>
          <p:cNvSpPr/>
          <p:nvPr/>
        </p:nvSpPr>
        <p:spPr>
          <a:xfrm>
            <a:off x="8001000" y="5518885"/>
            <a:ext cx="685800" cy="103431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6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PROBLEM  &amp;  GOAL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We are given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items {1, . . . , n}, and each has a given nonnegative weight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(for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= 1, . . . , n). </a:t>
            </a: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We are also given a bound W. </a:t>
            </a: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We would like to select a subset S of the items so that ∑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i∈S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and, subject to this restriction,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i∈S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is as large as possible. </a:t>
            </a: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We will call this the Subset Sum Problem. </a:t>
            </a:r>
          </a:p>
          <a:p>
            <a:pPr algn="just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DESIGNING THE ALGORITHM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Let us consider and optimal solution.</a:t>
            </a:r>
          </a:p>
          <a:p>
            <a:pPr algn="just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OPT(n, W) = max profit subset of items  1, …, n with weight limit W.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There can be 2 cases if we consider an nth item as follows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Case 1:  OPT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does not select item n i.e. n    OPT  </a:t>
            </a:r>
          </a:p>
          <a:p>
            <a:pPr lvl="2" algn="just">
              <a:buFont typeface="Wingdings" pitchFamily="2" charset="2"/>
              <a:buChar char="§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selects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{ 1, 2, …, n-1 }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using weight limit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Case 2:  OPT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selects item n.  (i.e. n    OPT)</a:t>
            </a:r>
          </a:p>
          <a:p>
            <a:pPr lvl="2"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weight limit 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 –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§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selects best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{ 1, 2, …, n–1 }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this new weight limit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1769" y="4495800"/>
            <a:ext cx="19343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54102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837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DESIGNING THE ALGORITHM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257800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Recurrence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3048000"/>
            <a:ext cx="8839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837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DESIGNING THE ALGORITHM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257800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We need two dimensional table of (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n,W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 to fill in the values in order to get the maximum subset of weights of the items.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3581400"/>
            <a:ext cx="8267700" cy="273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837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SUBSET – SUM  ALGORITHM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//Purpose: To find the maximum weight from the given n items and their weights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//Input: A set of items 1,2,…….n, with, w1, … ,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capacity W </a:t>
            </a:r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//Output: Max weight M[n, W] 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743200"/>
            <a:ext cx="8051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837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SUBSET – SUM  EXAMPLE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66800" y="1295400"/>
          <a:ext cx="71628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90800"/>
                <a:gridCol w="2057400"/>
              </a:tblGrid>
              <a:tr h="64135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ITEMS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WEIGHTS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 = 5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43000" y="4267200"/>
          <a:ext cx="662939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73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SUBSET – SUM  EXAMPLE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3071"/>
              </p:ext>
            </p:extLst>
          </p:nvPr>
        </p:nvGraphicFramePr>
        <p:xfrm>
          <a:off x="1143000" y="4419600"/>
          <a:ext cx="662939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267378"/>
              </p:ext>
            </p:extLst>
          </p:nvPr>
        </p:nvGraphicFramePr>
        <p:xfrm>
          <a:off x="228600" y="1066800"/>
          <a:ext cx="8763001" cy="2943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178"/>
                <a:gridCol w="737075"/>
                <a:gridCol w="737075"/>
                <a:gridCol w="1167643"/>
                <a:gridCol w="5466030"/>
              </a:tblGrid>
              <a:tr h="6265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&gt; w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 [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w]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65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 &gt; 1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M[i-1, w] 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M[0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1] </a:t>
                      </a:r>
                      <a:endParaRPr lang="en-US" sz="2000" b="1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653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 &gt; 2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Max{ M[i-1, w], 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+ M[i-1,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w-</a:t>
                      </a:r>
                      <a:r>
                        <a:rPr lang="en-US" sz="20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]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 M [0 , 2 ] , 2 + M [ 0 , 0 ] ) 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Max(0,2) 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2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73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SUBSET – SUM  EXAMPLE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531127"/>
              </p:ext>
            </p:extLst>
          </p:nvPr>
        </p:nvGraphicFramePr>
        <p:xfrm>
          <a:off x="1143000" y="4419600"/>
          <a:ext cx="662939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426202"/>
              </p:ext>
            </p:extLst>
          </p:nvPr>
        </p:nvGraphicFramePr>
        <p:xfrm>
          <a:off x="228600" y="1066800"/>
          <a:ext cx="8763001" cy="324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178"/>
                <a:gridCol w="737075"/>
                <a:gridCol w="737075"/>
                <a:gridCol w="1167643"/>
                <a:gridCol w="5466030"/>
              </a:tblGrid>
              <a:tr h="6265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&gt; w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 [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w]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65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 &gt; 3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Max{ M[i-1, w], 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+ M[i-1,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w-</a:t>
                      </a:r>
                      <a:r>
                        <a:rPr lang="en-US" sz="20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]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 ( M [ 0 , 3 ] , 2 + M [ 0 , 1 ] ) 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 ( 0 , 2 ) 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2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653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 &gt; 4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Max{ M[i-1, w], 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+ M[i-1,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w-</a:t>
                      </a:r>
                      <a:r>
                        <a:rPr lang="en-US" sz="20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]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 ( M [ 0 , 4 ] , 2 + M [ 0 , 2 ] )  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Max ( 0 , 2 ) </a:t>
                      </a:r>
                    </a:p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2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25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1443</Words>
  <Application>Microsoft Office PowerPoint</Application>
  <PresentationFormat>On-screen Show (4:3)</PresentationFormat>
  <Paragraphs>540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Office Theme</vt:lpstr>
      <vt:lpstr>SUBSET – SUM PROBLEM</vt:lpstr>
      <vt:lpstr>PROBLEM  &amp;  GOAL</vt:lpstr>
      <vt:lpstr>DESIGNING THE ALGORITHM</vt:lpstr>
      <vt:lpstr>DESIGNING THE ALGORITHM</vt:lpstr>
      <vt:lpstr>DESIGNING THE ALGORITHM</vt:lpstr>
      <vt:lpstr>SUBSET – SUM  ALGORITHM</vt:lpstr>
      <vt:lpstr>SUBSET – SUM  EXAMPLE</vt:lpstr>
      <vt:lpstr>SUBSET – SUM  EXAMPLE</vt:lpstr>
      <vt:lpstr>SUBSET – SUM  EXAMPLE</vt:lpstr>
      <vt:lpstr>SUBSET – SUM  EXAMPLE</vt:lpstr>
      <vt:lpstr>SUBSET – SUM  EXAMPLE</vt:lpstr>
      <vt:lpstr>SUBSET – SUM  EXAMPLE</vt:lpstr>
      <vt:lpstr>SUBSET – SUM  EXAMPLE</vt:lpstr>
      <vt:lpstr>SUBSET – SUM  EXAMPLE</vt:lpstr>
      <vt:lpstr>SUBSET – SUM  EXAMPLE</vt:lpstr>
      <vt:lpstr>SUBSET – SUM  EXAMPLE</vt:lpstr>
      <vt:lpstr>SUBSET – SUM  EXAMPLE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promad</dc:creator>
  <cp:lastModifiedBy>CSE-PG</cp:lastModifiedBy>
  <cp:revision>219</cp:revision>
  <dcterms:created xsi:type="dcterms:W3CDTF">2018-02-15T16:46:01Z</dcterms:created>
  <dcterms:modified xsi:type="dcterms:W3CDTF">2018-04-13T11:03:10Z</dcterms:modified>
</cp:coreProperties>
</file>