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5" r:id="rId4"/>
    <p:sldMasterId id="2147483697" r:id="rId5"/>
  </p:sldMasterIdLst>
  <p:notesMasterIdLst>
    <p:notesMasterId r:id="rId73"/>
  </p:notesMasterIdLst>
  <p:sldIdLst>
    <p:sldId id="256" r:id="rId6"/>
    <p:sldId id="25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91" r:id="rId39"/>
    <p:sldId id="292" r:id="rId40"/>
    <p:sldId id="293" r:id="rId41"/>
    <p:sldId id="294" r:id="rId42"/>
    <p:sldId id="295" r:id="rId43"/>
    <p:sldId id="277" r:id="rId44"/>
    <p:sldId id="278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21B8A-ACEC-4BAD-B982-F6C8DB1184F2}" type="datetimeFigureOut">
              <a:rPr lang="en-IN" smtClean="0"/>
              <a:t>27-04-2018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B152A-6CC3-47BF-BA0A-C0442BE2D2E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i="1" smtClean="0">
                <a:ea typeface="ＭＳ Ｐゴシック" pitchFamily="34" charset="-128"/>
              </a:rPr>
              <a:t>conjunctive normal form</a:t>
            </a:r>
            <a:r>
              <a:rPr lang="en-US" smtClean="0">
                <a:ea typeface="ＭＳ Ｐゴシック" pitchFamily="34" charset="-128"/>
              </a:rPr>
              <a:t> (</a:t>
            </a:r>
            <a:r>
              <a:rPr lang="en-US" i="1" smtClean="0">
                <a:ea typeface="ＭＳ Ｐゴシック" pitchFamily="34" charset="-128"/>
              </a:rPr>
              <a:t>CNF</a:t>
            </a:r>
            <a:r>
              <a:rPr lang="en-US" smtClean="0">
                <a:ea typeface="ＭＳ Ｐゴシック" pitchFamily="34" charset="-128"/>
              </a:rPr>
              <a:t>)</a:t>
            </a:r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i="1" smtClean="0">
                <a:ea typeface="ＭＳ Ｐゴシック" pitchFamily="34" charset="-128"/>
              </a:rPr>
              <a:t>3</a:t>
            </a:r>
            <a:r>
              <a:rPr lang="en-US" smtClean="0">
                <a:ea typeface="ＭＳ Ｐゴシック" pitchFamily="34" charset="-128"/>
              </a:rPr>
              <a:t>-</a:t>
            </a:r>
            <a:r>
              <a:rPr lang="en-US" i="1" smtClean="0">
                <a:ea typeface="ＭＳ Ｐゴシック" pitchFamily="34" charset="-128"/>
              </a:rPr>
              <a:t>CNF</a:t>
            </a:r>
            <a:r>
              <a:rPr lang="en-US" smtClean="0">
                <a:ea typeface="ＭＳ Ｐゴシック" pitchFamily="34" charset="-128"/>
              </a:rPr>
              <a:t> formula (i.e. with at most 3 variables per clause)</a:t>
            </a:r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506FE-230A-4710-9957-0D784B86197B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b="1" smtClean="0">
                <a:ea typeface="ＭＳ Ｐゴシック" pitchFamily="34" charset="-128"/>
              </a:rPr>
              <a:t>Hamiltonian cycle</a:t>
            </a:r>
            <a:r>
              <a:rPr lang="en-US" smtClean="0">
                <a:ea typeface="ＭＳ Ｐゴシック" pitchFamily="34" charset="-128"/>
              </a:rPr>
              <a:t> (or </a:t>
            </a:r>
            <a:r>
              <a:rPr lang="en-US" b="1" u="sng" smtClean="0">
                <a:ea typeface="ＭＳ Ｐゴシック" pitchFamily="34" charset="-128"/>
              </a:rPr>
              <a:t>Hamiltonian circuit</a:t>
            </a:r>
            <a:r>
              <a:rPr lang="en-US" u="sng" smtClean="0">
                <a:ea typeface="ＭＳ Ｐゴシック" pitchFamily="34" charset="-128"/>
              </a:rPr>
              <a:t>) is a cycle in an undirected graph that visits each vertex exactly once and also returns to the starting vertex.</a:t>
            </a:r>
            <a:endParaRPr lang="zh-CN" altLang="en-US" u="sng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5966" y="686426"/>
            <a:ext cx="4549181" cy="3429000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83" tIns="43241" rIns="86483" bIns="43241"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5966" y="686426"/>
            <a:ext cx="4549181" cy="3429000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83" tIns="43241" rIns="86483" bIns="43241"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9D314-E97C-4C31-AE24-48962D3788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Tm="1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AA742-7540-492F-ACD0-BCD9C29300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Tm="1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0665E-B086-4FBE-B569-3D984259DB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Tm="1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80FC9-1A48-4F0D-AEDA-B05CD4B6EE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Tm="1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A7396-2D78-4F05-8167-B5BB1F0EA3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Tm="1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F270C-49C5-4D9D-9EF3-24711E86C5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Tm="1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519B5-EAFE-425C-ACB6-6BB4C5FDE0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Tm="1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D2344-80F5-4E52-851C-2EAD2C91F1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Tm="1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E619-B11D-4719-8BA9-C9F7B4442A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Tm="1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BF8B7-DBB8-4137-A691-FDAD42CE02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Tm="1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304800"/>
            <a:ext cx="20383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9626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33FB-F32F-46BF-B593-8986453198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Tm="1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2F188-445B-4480-AEEB-FA456F80EF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 advTm="1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45B38B8-DB9C-4CB3-9E5E-CB9FF4090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CB735EE-6504-4516-AFEB-BA33B215B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66A2393-B704-436E-A852-3F1C4C980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789D61F-A0CE-45D9-B836-FE5EF7DB9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302A3DF-2607-4072-800E-2403A2673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AE07D6E-BDF0-42BC-B750-E0219B1EA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03E043E-4B6C-43B8-B09B-455432C72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626887E-6055-4303-A821-0A8757F24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7A99B00-7EBE-4B0C-A3D4-F0277C791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0ABBB1D-8834-40FE-8843-B54C07F75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D08448C-0644-40AC-9E06-737C88C45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BFFBD7-8645-404B-A9D8-0CE72F72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242B6B0-AACA-4917-9B08-154B1EA0C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77A60BF-4084-4B7F-812B-89633F4B3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06B429D-12E4-4784-B3BB-8C12FEA66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D4CFCC8-26B8-43C3-92E7-54412C2B9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51BF40E-7B44-42AD-8B59-B48D50EA9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77FF5CC-48B3-4906-9C50-F331CD462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23F1E37-0DD1-41F7-8307-42E29CBA9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57EC794-B889-49E3-9DB0-357689E13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9FA238-EEB7-493F-AA1D-EAF2FFA86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7987A2E-C2E9-478C-8117-A5CCC2561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68F7FB-8726-48CB-A23D-FACDB26C8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C610D96-688D-4228-AE5D-70F7723F6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535F693-DBD6-4FF3-8FE5-705455387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5924DB4-3BC0-4120-AF31-2E43A12F2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979342-5887-4C28-8E9E-976E82C66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DD7E634-B469-4DB2-A82F-0AFBE1570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F4F149A-1A69-4FC6-88E0-EEB803648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F86F4E0-FB4A-4F15-99E9-57D553359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5665B5-BBD0-4215-AC76-55B3ED9D1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2365A95-455F-4704-BCD3-733877285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05B7188-AB8F-4100-BEB3-E73842958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1295400" y="17526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F674DB-4E61-49FA-A0BB-E99897CD476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 advTm="100"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A48A66-9A15-46FE-9162-0CA5EB1DE42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D769A-0A5F-4B9A-93C2-ECFF56EEC6B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E695CB-0B90-4B85-870A-EB6B2C3FEB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NP and Computational Tractability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Sample Problems in NP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>
                <a:ea typeface="SimSun" pitchFamily="2" charset="-122"/>
              </a:rPr>
              <a:t>Fractional Knapsack</a:t>
            </a:r>
          </a:p>
          <a:p>
            <a:r>
              <a:rPr lang="en-US" altLang="zh-CN" smtClean="0">
                <a:ea typeface="SimSun" pitchFamily="2" charset="-122"/>
              </a:rPr>
              <a:t>MST </a:t>
            </a:r>
          </a:p>
          <a:p>
            <a:r>
              <a:rPr lang="en-US" altLang="zh-CN" smtClean="0">
                <a:ea typeface="SimSun" pitchFamily="2" charset="-122"/>
              </a:rPr>
              <a:t>Sorting</a:t>
            </a:r>
          </a:p>
          <a:p>
            <a:r>
              <a:rPr lang="en-US" altLang="zh-CN" smtClean="0">
                <a:ea typeface="SimSun" pitchFamily="2" charset="-122"/>
              </a:rPr>
              <a:t>Others?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Hamiltonian Cycle (Traveling Salesman)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Graph Coloring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Satisfiability (SAT)</a:t>
            </a:r>
          </a:p>
          <a:p>
            <a:pPr lvl="2"/>
            <a:r>
              <a:rPr lang="en-US" altLang="zh-CN" smtClean="0">
                <a:ea typeface="SimSun" pitchFamily="2" charset="-122"/>
              </a:rPr>
              <a:t>the problem of deciding whether a given </a:t>
            </a:r>
          </a:p>
          <a:p>
            <a:pPr lvl="2">
              <a:buFont typeface="Monotype Sorts" charset="2"/>
              <a:buNone/>
            </a:pPr>
            <a:r>
              <a:rPr lang="en-US" altLang="zh-CN" smtClean="0">
                <a:ea typeface="SimSun" pitchFamily="2" charset="-122"/>
              </a:rPr>
              <a:t>   Boolean formula is satisfiable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The </a:t>
            </a:r>
            <a:r>
              <a:rPr lang="en-US" altLang="zh-CN" i="1" smtClean="0">
                <a:ea typeface="SimSun" pitchFamily="2" charset="-122"/>
              </a:rPr>
              <a:t>Satisfiability</a:t>
            </a:r>
            <a:r>
              <a:rPr lang="en-US" altLang="zh-CN" smtClean="0">
                <a:ea typeface="SimSun" pitchFamily="2" charset="-122"/>
              </a:rPr>
              <a:t> (SAT) Problem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chemeClr val="tx2"/>
                </a:solidFill>
                <a:ea typeface="SimSun" pitchFamily="2" charset="-122"/>
              </a:rPr>
              <a:t>Satisfiability</a:t>
            </a:r>
            <a:r>
              <a:rPr lang="en-US" altLang="zh-CN" smtClean="0">
                <a:ea typeface="SimSun" pitchFamily="2" charset="-122"/>
              </a:rPr>
              <a:t> (SAT):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Given a Boolean expression on 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 variables, can we assign values such that the expression is TRUE?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Ex: ((</a:t>
            </a:r>
            <a:r>
              <a:rPr lang="en-US" altLang="zh-CN" i="1" smtClean="0">
                <a:ea typeface="SimSun" pitchFamily="2" charset="-122"/>
              </a:rPr>
              <a:t>x</a:t>
            </a:r>
            <a:r>
              <a:rPr lang="en-US" altLang="zh-CN" i="1" baseline="-25000" smtClean="0">
                <a:ea typeface="SimSun" pitchFamily="2" charset="-122"/>
              </a:rPr>
              <a:t>1</a:t>
            </a:r>
            <a:r>
              <a:rPr lang="en-US" altLang="zh-CN" smtClean="0">
                <a:ea typeface="SimSun" pitchFamily="2" charset="-122"/>
              </a:rPr>
              <a:t> </a:t>
            </a:r>
            <a:r>
              <a:rPr lang="en-US" altLang="zh-CN" smtClean="0">
                <a:ea typeface="SimSun" pitchFamily="2" charset="-122"/>
                <a:sym typeface="Symbol" pitchFamily="18" charset="2"/>
              </a:rPr>
              <a:t></a:t>
            </a:r>
            <a:r>
              <a:rPr lang="en-US" altLang="zh-CN" i="1" smtClean="0">
                <a:ea typeface="SimSun" pitchFamily="2" charset="-122"/>
                <a:sym typeface="Symbol" pitchFamily="18" charset="2"/>
              </a:rPr>
              <a:t>x</a:t>
            </a:r>
            <a:r>
              <a:rPr lang="en-US" altLang="zh-CN" i="1" baseline="-25000" smtClean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mtClean="0">
                <a:ea typeface="SimSun" pitchFamily="2" charset="-122"/>
                <a:sym typeface="Symbol" pitchFamily="18" charset="2"/>
              </a:rPr>
              <a:t>)  ((</a:t>
            </a:r>
            <a:r>
              <a:rPr lang="en-US" altLang="zh-CN" i="1" smtClean="0">
                <a:ea typeface="SimSun" pitchFamily="2" charset="-122"/>
                <a:sym typeface="Symbol" pitchFamily="18" charset="2"/>
              </a:rPr>
              <a:t>x</a:t>
            </a:r>
            <a:r>
              <a:rPr lang="en-US" altLang="zh-CN" i="1" baseline="-25000" smtClean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i="1" smtClean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smtClean="0">
                <a:ea typeface="SimSun" pitchFamily="2" charset="-122"/>
                <a:sym typeface="Symbol" pitchFamily="18" charset="2"/>
              </a:rPr>
              <a:t> </a:t>
            </a:r>
            <a:r>
              <a:rPr lang="en-US" altLang="zh-CN" i="1" smtClean="0">
                <a:ea typeface="SimSun" pitchFamily="2" charset="-122"/>
                <a:sym typeface="Symbol" pitchFamily="18" charset="2"/>
              </a:rPr>
              <a:t>x</a:t>
            </a:r>
            <a:r>
              <a:rPr lang="en-US" altLang="zh-CN" i="1" baseline="-25000" smtClean="0">
                <a:ea typeface="SimSun" pitchFamily="2" charset="-122"/>
                <a:sym typeface="Symbol" pitchFamily="18" charset="2"/>
              </a:rPr>
              <a:t>3</a:t>
            </a:r>
            <a:r>
              <a:rPr lang="en-US" altLang="zh-CN" smtClean="0">
                <a:ea typeface="SimSun" pitchFamily="2" charset="-122"/>
                <a:sym typeface="Symbol" pitchFamily="18" charset="2"/>
              </a:rPr>
              <a:t>)  </a:t>
            </a:r>
            <a:r>
              <a:rPr lang="en-US" altLang="zh-CN" i="1" smtClean="0">
                <a:ea typeface="SimSun" pitchFamily="2" charset="-122"/>
                <a:sym typeface="Symbol" pitchFamily="18" charset="2"/>
              </a:rPr>
              <a:t>x</a:t>
            </a:r>
            <a:r>
              <a:rPr lang="en-US" altLang="zh-CN" i="1" baseline="-25000" smtClean="0">
                <a:ea typeface="SimSun" pitchFamily="2" charset="-122"/>
                <a:sym typeface="Symbol" pitchFamily="18" charset="2"/>
              </a:rPr>
              <a:t>4</a:t>
            </a:r>
            <a:r>
              <a:rPr lang="en-US" altLang="zh-CN" smtClean="0">
                <a:ea typeface="SimSun" pitchFamily="2" charset="-122"/>
                <a:sym typeface="Symbol" pitchFamily="18" charset="2"/>
              </a:rPr>
              <a:t>)) </a:t>
            </a:r>
            <a:r>
              <a:rPr lang="en-US" altLang="zh-CN" i="1" smtClean="0">
                <a:ea typeface="SimSun" pitchFamily="2" charset="-122"/>
                <a:sym typeface="Symbol" pitchFamily="18" charset="2"/>
              </a:rPr>
              <a:t>x</a:t>
            </a:r>
            <a:r>
              <a:rPr lang="en-US" altLang="zh-CN" i="1" baseline="-25000" smtClean="0">
                <a:ea typeface="SimSun" pitchFamily="2" charset="-122"/>
                <a:sym typeface="Symbol" pitchFamily="18" charset="2"/>
              </a:rPr>
              <a:t>2</a:t>
            </a:r>
            <a:endParaRPr lang="en-US" altLang="zh-CN" smtClean="0">
              <a:ea typeface="SimSun" pitchFamily="2" charset="-122"/>
              <a:sym typeface="Symbol" pitchFamily="18" charset="2"/>
            </a:endParaRPr>
          </a:p>
          <a:p>
            <a:pPr lvl="1"/>
            <a:r>
              <a:rPr lang="en-US" altLang="zh-CN" smtClean="0">
                <a:ea typeface="SimSun" pitchFamily="2" charset="-122"/>
                <a:sym typeface="Symbol" pitchFamily="18" charset="2"/>
              </a:rPr>
              <a:t>Seems simple enough, but no known deterministic polynomial time algorithm exists</a:t>
            </a:r>
          </a:p>
          <a:p>
            <a:pPr lvl="1"/>
            <a:r>
              <a:rPr lang="en-US" altLang="zh-CN" smtClean="0">
                <a:ea typeface="SimSun" pitchFamily="2" charset="-122"/>
                <a:sym typeface="Symbol" pitchFamily="18" charset="2"/>
              </a:rPr>
              <a:t>Easy to verify in polynomial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Example: CNF satisfiability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5720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altLang="zh-CN" sz="2400" smtClean="0">
                <a:ea typeface="SimSun" pitchFamily="2" charset="-122"/>
              </a:rPr>
              <a:t>This problem is in </a:t>
            </a:r>
            <a:r>
              <a:rPr lang="en-US" altLang="zh-CN" sz="2400" i="1" smtClean="0">
                <a:ea typeface="SimSun" pitchFamily="2" charset="-122"/>
              </a:rPr>
              <a:t>NP</a:t>
            </a:r>
            <a:r>
              <a:rPr lang="en-US" altLang="zh-CN" sz="2400" smtClean="0">
                <a:ea typeface="SimSun" pitchFamily="2" charset="-122"/>
              </a:rPr>
              <a:t>. Nondeterministic algorithm: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Guess truth assignment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Check assignment to see if it satisfies CNF formula</a:t>
            </a:r>
          </a:p>
          <a:p>
            <a:pPr marL="838200" lvl="1" indent="-381000">
              <a:lnSpc>
                <a:spcPct val="80000"/>
              </a:lnSpc>
            </a:pPr>
            <a:endParaRPr lang="en-US" altLang="zh-CN" sz="2000" smtClean="0">
              <a:ea typeface="SimSun" pitchFamily="2" charset="-122"/>
            </a:endParaRPr>
          </a:p>
          <a:p>
            <a:pPr marL="457200" indent="-457200">
              <a:lnSpc>
                <a:spcPct val="80000"/>
              </a:lnSpc>
            </a:pPr>
            <a:r>
              <a:rPr lang="en-US" altLang="zh-CN" sz="2400" smtClean="0">
                <a:ea typeface="SimSun" pitchFamily="2" charset="-122"/>
              </a:rPr>
              <a:t>Example: </a:t>
            </a:r>
          </a:p>
          <a:p>
            <a:pPr marL="457200" indent="-457200"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smtClean="0">
                <a:latin typeface="Arial Unicode MS" pitchFamily="34" charset="-128"/>
                <a:ea typeface="SimSun" pitchFamily="2" charset="-122"/>
              </a:rPr>
              <a:t>		(A</a:t>
            </a:r>
            <a:r>
              <a:rPr lang="en-US" altLang="zh-CN" sz="200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</a:t>
            </a:r>
            <a:r>
              <a:rPr lang="en-US" altLang="zh-CN" sz="2000" smtClean="0">
                <a:latin typeface="Arial" pitchFamily="34" charset="0"/>
                <a:ea typeface="SimSun" pitchFamily="2" charset="-122"/>
                <a:cs typeface="Times New Roman" pitchFamily="18" charset="0"/>
              </a:rPr>
              <a:t>¬</a:t>
            </a:r>
            <a:r>
              <a:rPr lang="en-US" altLang="zh-CN" sz="2000" smtClean="0">
                <a:latin typeface="Arial Unicode MS" pitchFamily="34" charset="-128"/>
                <a:ea typeface="SimSun" pitchFamily="2" charset="-122"/>
                <a:cs typeface="Times New Roman" pitchFamily="18" charset="0"/>
              </a:rPr>
              <a:t>B </a:t>
            </a:r>
            <a:r>
              <a:rPr lang="en-US" altLang="zh-CN" sz="200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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000" smtClean="0">
                <a:latin typeface="Arial" pitchFamily="34" charset="0"/>
                <a:ea typeface="SimSun" pitchFamily="2" charset="-122"/>
              </a:rPr>
              <a:t>¬</a:t>
            </a:r>
            <a:r>
              <a:rPr lang="en-US" altLang="zh-CN" sz="2000" smtClean="0">
                <a:latin typeface="Arial Unicode MS" pitchFamily="34" charset="-128"/>
                <a:ea typeface="SimSun" pitchFamily="2" charset="-122"/>
              </a:rPr>
              <a:t>C ) </a:t>
            </a:r>
            <a:r>
              <a:rPr lang="en-US" altLang="zh-CN" sz="2000" smtClean="0">
                <a:ea typeface="SimSun" pitchFamily="2" charset="-122"/>
                <a:sym typeface="Symbol" pitchFamily="18" charset="2"/>
              </a:rPr>
              <a:t>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altLang="zh-CN" sz="2000" smtClean="0">
                <a:latin typeface="Arial" pitchFamily="34" charset="0"/>
                <a:ea typeface="SimSun" pitchFamily="2" charset="-122"/>
              </a:rPr>
              <a:t>¬</a:t>
            </a:r>
            <a:r>
              <a:rPr lang="en-US" altLang="zh-CN" sz="2000" smtClean="0">
                <a:latin typeface="Arial Unicode MS" pitchFamily="34" charset="-128"/>
                <a:ea typeface="SimSun" pitchFamily="2" charset="-122"/>
              </a:rPr>
              <a:t>A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00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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000" smtClean="0">
                <a:latin typeface="Arial Unicode MS" pitchFamily="34" charset="-128"/>
                <a:ea typeface="SimSun" pitchFamily="2" charset="-122"/>
              </a:rPr>
              <a:t>B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altLang="zh-CN" sz="2000" smtClean="0">
                <a:ea typeface="SimSun" pitchFamily="2" charset="-122"/>
                <a:sym typeface="Symbol" pitchFamily="18" charset="2"/>
              </a:rPr>
              <a:t>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altLang="zh-CN" sz="2000" smtClean="0">
                <a:latin typeface="Arial" pitchFamily="34" charset="0"/>
                <a:ea typeface="SimSun" pitchFamily="2" charset="-122"/>
              </a:rPr>
              <a:t>¬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 </a:t>
            </a:r>
            <a:r>
              <a:rPr lang="en-US" altLang="zh-CN" sz="200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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000" smtClean="0">
                <a:latin typeface="Arial Unicode MS" pitchFamily="34" charset="-128"/>
                <a:ea typeface="SimSun" pitchFamily="2" charset="-122"/>
              </a:rPr>
              <a:t>D </a:t>
            </a:r>
            <a:r>
              <a:rPr lang="en-US" altLang="zh-CN" sz="200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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000" smtClean="0">
                <a:latin typeface="Arial Unicode MS" pitchFamily="34" charset="-128"/>
                <a:ea typeface="SimSun" pitchFamily="2" charset="-122"/>
              </a:rPr>
              <a:t>F 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altLang="zh-CN" sz="2000" smtClean="0">
                <a:ea typeface="SimSun" pitchFamily="2" charset="-122"/>
                <a:sym typeface="Symbol" pitchFamily="18" charset="2"/>
              </a:rPr>
              <a:t>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altLang="zh-CN" sz="2000" smtClean="0">
                <a:latin typeface="Arial Unicode MS" pitchFamily="34" charset="-128"/>
                <a:ea typeface="SimSun" pitchFamily="2" charset="-122"/>
              </a:rPr>
              <a:t>F </a:t>
            </a:r>
            <a:r>
              <a:rPr lang="en-US" altLang="zh-CN" sz="200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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000" smtClean="0">
                <a:latin typeface="Arial" pitchFamily="34" charset="0"/>
                <a:ea typeface="SimSun" pitchFamily="2" charset="-122"/>
              </a:rPr>
              <a:t>¬</a:t>
            </a:r>
            <a:r>
              <a:rPr lang="en-US" altLang="zh-CN" sz="2000" smtClean="0">
                <a:latin typeface="Arial Unicode MS" pitchFamily="34" charset="-128"/>
                <a:ea typeface="SimSun" pitchFamily="2" charset="-122"/>
              </a:rPr>
              <a:t> D</a:t>
            </a:r>
            <a:r>
              <a:rPr lang="en-US" altLang="zh-CN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zh-CN" sz="2400" smtClean="0">
                <a:ea typeface="SimSun" pitchFamily="2" charset="-122"/>
              </a:rPr>
              <a:t>Truth assignments:</a:t>
            </a:r>
          </a:p>
          <a:p>
            <a:pPr marL="1257300" lvl="2" indent="-342900">
              <a:lnSpc>
                <a:spcPct val="80000"/>
              </a:lnSpc>
              <a:buFont typeface="Monotype Sorts" charset="2"/>
              <a:buNone/>
            </a:pPr>
            <a:r>
              <a:rPr lang="en-US" altLang="zh-CN" sz="1600" u="sng" smtClean="0">
                <a:latin typeface="Arial Unicode MS" pitchFamily="34" charset="-128"/>
                <a:ea typeface="SimSun" pitchFamily="2" charset="-122"/>
              </a:rPr>
              <a:t>      </a:t>
            </a:r>
            <a:r>
              <a:rPr lang="en-US" altLang="zh-CN" u="sng" smtClean="0">
                <a:latin typeface="Arial Unicode MS" pitchFamily="34" charset="-128"/>
                <a:ea typeface="SimSun" pitchFamily="2" charset="-122"/>
              </a:rPr>
              <a:t>A B C D E F</a:t>
            </a:r>
          </a:p>
          <a:p>
            <a:pPr marL="1257300" lvl="2" indent="-342900">
              <a:lnSpc>
                <a:spcPct val="80000"/>
              </a:lnSpc>
              <a:buFont typeface="Monotype Sorts" charset="2"/>
              <a:buAutoNum type="arabicPeriod"/>
            </a:pPr>
            <a:r>
              <a:rPr lang="en-US" altLang="zh-CN" smtClean="0">
                <a:ea typeface="SimSun" pitchFamily="2" charset="-122"/>
              </a:rPr>
              <a:t>0  1  1  0  1  0</a:t>
            </a:r>
          </a:p>
          <a:p>
            <a:pPr marL="1257300" lvl="2" indent="-342900">
              <a:lnSpc>
                <a:spcPct val="80000"/>
              </a:lnSpc>
              <a:buFont typeface="Monotype Sorts" charset="2"/>
              <a:buAutoNum type="arabicPeriod"/>
            </a:pPr>
            <a:r>
              <a:rPr lang="en-US" altLang="zh-CN" smtClean="0">
                <a:ea typeface="SimSun" pitchFamily="2" charset="-122"/>
              </a:rPr>
              <a:t>1  0  0  0  0  1</a:t>
            </a:r>
          </a:p>
          <a:p>
            <a:pPr marL="1257300" lvl="2" indent="-342900">
              <a:lnSpc>
                <a:spcPct val="80000"/>
              </a:lnSpc>
              <a:buFont typeface="Monotype Sorts" charset="2"/>
              <a:buAutoNum type="arabicPeriod"/>
            </a:pPr>
            <a:r>
              <a:rPr lang="en-US" altLang="zh-CN" smtClean="0">
                <a:ea typeface="SimSun" pitchFamily="2" charset="-122"/>
              </a:rPr>
              <a:t>1  1  0  0  0  1</a:t>
            </a:r>
          </a:p>
          <a:p>
            <a:pPr marL="1257300" lvl="2" indent="-342900">
              <a:lnSpc>
                <a:spcPct val="80000"/>
              </a:lnSpc>
              <a:buFont typeface="Monotype Sorts" charset="2"/>
              <a:buAutoNum type="arabicPeriod"/>
            </a:pPr>
            <a:r>
              <a:rPr lang="en-US" altLang="zh-CN" smtClean="0">
                <a:ea typeface="SimSun" pitchFamily="2" charset="-122"/>
              </a:rPr>
              <a:t>... (how many more?)</a:t>
            </a:r>
          </a:p>
          <a:p>
            <a:pPr marL="457200" indent="-457200">
              <a:lnSpc>
                <a:spcPct val="80000"/>
              </a:lnSpc>
              <a:buFont typeface="Monotype Sorts" charset="2"/>
              <a:buNone/>
            </a:pPr>
            <a:endParaRPr lang="en-US" altLang="zh-CN" sz="2400" smtClean="0">
              <a:ea typeface="SimSun" pitchFamily="2" charset="-122"/>
            </a:endParaRPr>
          </a:p>
          <a:p>
            <a:pPr marL="457200" indent="-457200">
              <a:lnSpc>
                <a:spcPct val="80000"/>
              </a:lnSpc>
              <a:buFont typeface="Monotype Sorts" charset="2"/>
              <a:buNone/>
            </a:pPr>
            <a:r>
              <a:rPr lang="en-US" altLang="zh-CN" sz="2400" smtClean="0">
                <a:solidFill>
                  <a:schemeClr val="tx2"/>
                </a:solidFill>
                <a:ea typeface="SimSun" pitchFamily="2" charset="-122"/>
              </a:rPr>
              <a:t>Checking phase: </a:t>
            </a:r>
            <a:r>
              <a:rPr lang="el-GR" sz="2400" smtClean="0">
                <a:solidFill>
                  <a:schemeClr val="tx2"/>
                </a:solidFill>
                <a:ea typeface="ＭＳ Ｐゴシック" pitchFamily="34" charset="-128"/>
                <a:cs typeface="Times New Roman" pitchFamily="18" charset="0"/>
              </a:rPr>
              <a:t>Θ</a:t>
            </a:r>
            <a:r>
              <a:rPr lang="en-US" altLang="zh-CN" sz="2400" smtClean="0">
                <a:solidFill>
                  <a:schemeClr val="tx2"/>
                </a:solidFill>
                <a:ea typeface="SimSun" pitchFamily="2" charset="-122"/>
              </a:rPr>
              <a:t>(</a:t>
            </a:r>
            <a:r>
              <a:rPr lang="en-US" altLang="zh-CN" sz="2400" i="1" smtClean="0">
                <a:solidFill>
                  <a:schemeClr val="tx2"/>
                </a:solidFill>
                <a:ea typeface="SimSun" pitchFamily="2" charset="-122"/>
              </a:rPr>
              <a:t>n</a:t>
            </a:r>
            <a:r>
              <a:rPr lang="en-US" altLang="zh-CN" sz="2400" smtClean="0">
                <a:solidFill>
                  <a:schemeClr val="tx2"/>
                </a:solidFill>
                <a:ea typeface="SimSun" pitchFamily="2" charset="-122"/>
              </a:rPr>
              <a:t>)</a:t>
            </a:r>
            <a:endParaRPr lang="el-GR" sz="2400" smtClean="0">
              <a:solidFill>
                <a:schemeClr val="tx2"/>
              </a:solidFill>
              <a:ea typeface="ＭＳ Ｐゴシック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Review: </a:t>
            </a:r>
            <a:r>
              <a:rPr lang="en-US" altLang="zh-CN" b="0" smtClean="0">
                <a:ea typeface="SimSun" pitchFamily="2" charset="-122"/>
              </a:rPr>
              <a:t>P</a:t>
            </a:r>
            <a:r>
              <a:rPr lang="en-US" altLang="zh-CN" smtClean="0">
                <a:ea typeface="SimSun" pitchFamily="2" charset="-122"/>
              </a:rPr>
              <a:t> And </a:t>
            </a:r>
            <a:r>
              <a:rPr lang="en-US" altLang="zh-CN" b="0" smtClean="0">
                <a:ea typeface="SimSun" pitchFamily="2" charset="-122"/>
              </a:rPr>
              <a:t>NP </a:t>
            </a:r>
            <a:r>
              <a:rPr lang="en-US" altLang="zh-CN" smtClean="0">
                <a:ea typeface="SimSun" pitchFamily="2" charset="-122"/>
              </a:rPr>
              <a:t>Summary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343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SimSun" pitchFamily="2" charset="-122"/>
              </a:rPr>
              <a:t>P</a:t>
            </a:r>
            <a:r>
              <a:rPr lang="en-US" altLang="zh-CN" dirty="0" smtClean="0">
                <a:ea typeface="SimSun" pitchFamily="2" charset="-122"/>
              </a:rPr>
              <a:t> = set of problems that can be solved in polynomial time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Examples: Fractional Knapsack, …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SimSun" pitchFamily="2" charset="-122"/>
              </a:rPr>
              <a:t>NP</a:t>
            </a:r>
            <a:r>
              <a:rPr lang="en-US" altLang="zh-CN" dirty="0" smtClean="0">
                <a:ea typeface="SimSun" pitchFamily="2" charset="-122"/>
              </a:rPr>
              <a:t> = set of problems for which a solution can be verified in polynomial time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Examples: Fractional Knapsack,…, Hamiltonian Cycle, CNF SAT, 3-CNF SAT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Clearly </a:t>
            </a:r>
            <a:r>
              <a:rPr lang="en-US" altLang="zh-CN" b="1" dirty="0" smtClean="0">
                <a:ea typeface="SimSun" pitchFamily="2" charset="-122"/>
              </a:rPr>
              <a:t>P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  <a:sym typeface="Symbol" pitchFamily="18" charset="2"/>
              </a:rPr>
              <a:t>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b="1" dirty="0" smtClean="0">
                <a:ea typeface="SimSun" pitchFamily="2" charset="-122"/>
              </a:rPr>
              <a:t>NP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Open question: Does</a:t>
            </a:r>
            <a:r>
              <a:rPr lang="en-US" altLang="zh-CN" b="1" dirty="0" smtClean="0">
                <a:ea typeface="SimSun" pitchFamily="2" charset="-122"/>
              </a:rPr>
              <a:t> P = NP</a:t>
            </a:r>
            <a:r>
              <a:rPr lang="en-US" altLang="zh-CN" dirty="0" smtClean="0">
                <a:ea typeface="SimSun" pitchFamily="2" charset="-122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Most suspect not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An August 2010 claim of proof that P ≠ NP, by </a:t>
            </a:r>
            <a:r>
              <a:rPr lang="en-US" dirty="0" err="1" smtClean="0">
                <a:ea typeface="ＭＳ Ｐゴシック" pitchFamily="34" charset="-128"/>
              </a:rPr>
              <a:t>Vinay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Deolalikar</a:t>
            </a:r>
            <a:r>
              <a:rPr lang="en-US" dirty="0" smtClean="0">
                <a:ea typeface="ＭＳ Ｐゴシック" pitchFamily="34" charset="-128"/>
              </a:rPr>
              <a:t>, researcher at HP Labs, Palo Alto, has flaws</a:t>
            </a:r>
            <a:endParaRPr lang="en-US" altLang="zh-CN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ea typeface="SimSun" pitchFamily="2" charset="-122"/>
              </a:rPr>
              <a:t>NP</a:t>
            </a:r>
            <a:r>
              <a:rPr lang="en-US" altLang="zh-CN" smtClean="0">
                <a:ea typeface="SimSun" pitchFamily="2" charset="-122"/>
              </a:rPr>
              <a:t>-complete problems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zh-CN" smtClean="0">
                <a:ea typeface="SimSun" pitchFamily="2" charset="-122"/>
              </a:rPr>
              <a:t>A decision problem </a:t>
            </a:r>
            <a:r>
              <a:rPr lang="en-US" altLang="zh-CN" i="1" smtClean="0">
                <a:ea typeface="SimSun" pitchFamily="2" charset="-122"/>
              </a:rPr>
              <a:t>D</a:t>
            </a:r>
            <a:r>
              <a:rPr lang="en-US" altLang="zh-CN" smtClean="0">
                <a:ea typeface="SimSun" pitchFamily="2" charset="-122"/>
              </a:rPr>
              <a:t> is </a:t>
            </a:r>
            <a:r>
              <a:rPr lang="en-US" altLang="zh-CN" i="1" u="sng" smtClean="0">
                <a:ea typeface="SimSun" pitchFamily="2" charset="-122"/>
              </a:rPr>
              <a:t>NP</a:t>
            </a:r>
            <a:r>
              <a:rPr lang="en-US" altLang="zh-CN" u="sng" smtClean="0">
                <a:ea typeface="SimSun" pitchFamily="2" charset="-122"/>
              </a:rPr>
              <a:t>-complete</a:t>
            </a:r>
            <a:r>
              <a:rPr lang="en-US" altLang="zh-CN" smtClean="0">
                <a:ea typeface="SimSun" pitchFamily="2" charset="-122"/>
              </a:rPr>
              <a:t> iff</a:t>
            </a:r>
          </a:p>
          <a:p>
            <a:pPr marL="838200" lvl="1" indent="-381000">
              <a:buFont typeface="Monotype Sorts" charset="2"/>
              <a:buAutoNum type="arabicPeriod"/>
            </a:pPr>
            <a:r>
              <a:rPr lang="en-US" altLang="zh-CN" i="1" smtClean="0">
                <a:ea typeface="SimSun" pitchFamily="2" charset="-122"/>
              </a:rPr>
              <a:t>D </a:t>
            </a:r>
            <a:r>
              <a:rPr lang="en-US" altLang="zh-CN" smtClean="0">
                <a:latin typeface="Arial Unicode MS" pitchFamily="34" charset="-128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mtClean="0">
                <a:ea typeface="SimSun" pitchFamily="2" charset="-122"/>
              </a:rPr>
              <a:t> </a:t>
            </a:r>
            <a:r>
              <a:rPr lang="en-US" altLang="zh-CN" i="1" smtClean="0">
                <a:ea typeface="SimSun" pitchFamily="2" charset="-122"/>
              </a:rPr>
              <a:t>NP</a:t>
            </a:r>
          </a:p>
          <a:p>
            <a:pPr marL="838200" lvl="1" indent="-381000">
              <a:buFont typeface="Monotype Sorts" charset="2"/>
              <a:buAutoNum type="arabicPeriod"/>
            </a:pPr>
            <a:r>
              <a:rPr lang="en-US" altLang="zh-CN" smtClean="0">
                <a:ea typeface="SimSun" pitchFamily="2" charset="-122"/>
              </a:rPr>
              <a:t>every problem in </a:t>
            </a:r>
            <a:r>
              <a:rPr lang="en-US" altLang="zh-CN" i="1" smtClean="0">
                <a:ea typeface="SimSun" pitchFamily="2" charset="-122"/>
              </a:rPr>
              <a:t>NP</a:t>
            </a:r>
            <a:r>
              <a:rPr lang="en-US" altLang="zh-CN" smtClean="0">
                <a:ea typeface="SimSun" pitchFamily="2" charset="-122"/>
              </a:rPr>
              <a:t> is polynomial-time reducible to </a:t>
            </a:r>
            <a:r>
              <a:rPr lang="en-US" altLang="zh-CN" i="1" smtClean="0">
                <a:ea typeface="SimSun" pitchFamily="2" charset="-122"/>
              </a:rPr>
              <a:t>D</a:t>
            </a:r>
            <a:endParaRPr lang="en-US" altLang="zh-CN" smtClean="0">
              <a:ea typeface="SimSun" pitchFamily="2" charset="-122"/>
            </a:endParaRPr>
          </a:p>
          <a:p>
            <a:pPr marL="457200" indent="-457200">
              <a:buFont typeface="Monotype Sorts" charset="2"/>
              <a:buAutoNum type="arabicPeriod"/>
            </a:pPr>
            <a:endParaRPr lang="en-US" altLang="zh-CN" smtClean="0">
              <a:ea typeface="SimSun" pitchFamily="2" charset="-122"/>
            </a:endParaRPr>
          </a:p>
          <a:p>
            <a:pPr marL="457200" indent="-457200"/>
            <a:r>
              <a:rPr lang="en-US" altLang="zh-CN" smtClean="0">
                <a:ea typeface="SimSun" pitchFamily="2" charset="-122"/>
              </a:rPr>
              <a:t>Cook’s theorem (1971): CNF-sat is </a:t>
            </a:r>
            <a:r>
              <a:rPr lang="en-US" altLang="zh-CN" i="1" smtClean="0">
                <a:ea typeface="SimSun" pitchFamily="2" charset="-122"/>
              </a:rPr>
              <a:t>NP</a:t>
            </a:r>
            <a:r>
              <a:rPr lang="en-US" altLang="zh-CN" smtClean="0">
                <a:ea typeface="SimSun" pitchFamily="2" charset="-122"/>
              </a:rPr>
              <a:t>-complete</a:t>
            </a:r>
          </a:p>
          <a:p>
            <a:pPr marL="457200" indent="-457200">
              <a:buFont typeface="Monotype Sorts" charset="2"/>
              <a:buNone/>
            </a:pPr>
            <a:endParaRPr lang="en-US" altLang="zh-CN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NP-Complete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large class of problems in this “gray area” has been characterized, and it has been proved that they are equivalent in the following sense: </a:t>
            </a:r>
          </a:p>
          <a:p>
            <a:pPr lvl="1" algn="just"/>
            <a:r>
              <a:rPr lang="en-IN" dirty="0" smtClean="0"/>
              <a:t>a polynomial-time algorithm for any one of them would imply the existence of a polynomial-time algorithm for all of them. </a:t>
            </a:r>
          </a:p>
          <a:p>
            <a:pPr lvl="1" algn="just"/>
            <a:r>
              <a:rPr lang="en-IN" dirty="0" smtClean="0">
                <a:solidFill>
                  <a:srgbClr val="FF0000"/>
                </a:solidFill>
              </a:rPr>
              <a:t>These are the </a:t>
            </a:r>
            <a:r>
              <a:rPr lang="en-IN" i="1" dirty="0" smtClean="0">
                <a:solidFill>
                  <a:srgbClr val="FF0000"/>
                </a:solidFill>
              </a:rPr>
              <a:t>NP-complete problems.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Polynomial Time Reductions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Our basic technique in this exploration is to compare the relative difficulty of different problems; we’d like to formally express statements like, 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“Problem </a:t>
            </a:r>
            <a:r>
              <a:rPr lang="en-IN" i="1" dirty="0" smtClean="0">
                <a:solidFill>
                  <a:srgbClr val="FF0000"/>
                </a:solidFill>
              </a:rPr>
              <a:t>X is at least </a:t>
            </a:r>
            <a:r>
              <a:rPr lang="en-IN" dirty="0" smtClean="0">
                <a:solidFill>
                  <a:srgbClr val="FF0000"/>
                </a:solidFill>
              </a:rPr>
              <a:t>as hard as problem </a:t>
            </a:r>
            <a:r>
              <a:rPr lang="en-IN" i="1" dirty="0" smtClean="0">
                <a:solidFill>
                  <a:srgbClr val="FF0000"/>
                </a:solidFill>
              </a:rPr>
              <a:t>Y.”</a:t>
            </a:r>
          </a:p>
          <a:p>
            <a:r>
              <a:rPr lang="en-IN" dirty="0" smtClean="0"/>
              <a:t>Notion of </a:t>
            </a:r>
            <a:r>
              <a:rPr lang="en-IN" i="1" dirty="0" smtClean="0"/>
              <a:t>reduction:</a:t>
            </a:r>
          </a:p>
          <a:p>
            <a:pPr lvl="1"/>
            <a:r>
              <a:rPr lang="en-IN" dirty="0" smtClean="0"/>
              <a:t>We will show that a particular problem </a:t>
            </a:r>
            <a:r>
              <a:rPr lang="en-IN" i="1" dirty="0" smtClean="0">
                <a:solidFill>
                  <a:srgbClr val="FF0000"/>
                </a:solidFill>
              </a:rPr>
              <a:t>X is at least as hard as some other </a:t>
            </a:r>
            <a:r>
              <a:rPr lang="en-IN" dirty="0" smtClean="0">
                <a:solidFill>
                  <a:srgbClr val="FF0000"/>
                </a:solidFill>
              </a:rPr>
              <a:t>problem </a:t>
            </a:r>
            <a:r>
              <a:rPr lang="en-IN" i="1" dirty="0" smtClean="0">
                <a:solidFill>
                  <a:srgbClr val="FF0000"/>
                </a:solidFill>
              </a:rPr>
              <a:t>Y</a:t>
            </a:r>
            <a:r>
              <a:rPr lang="en-IN" i="1" dirty="0" smtClean="0"/>
              <a:t> by arguing that, if we had a “black box” capable of solving X, </a:t>
            </a:r>
            <a:r>
              <a:rPr lang="en-IN" dirty="0" smtClean="0"/>
              <a:t>then we could also solve </a:t>
            </a:r>
            <a:r>
              <a:rPr lang="en-IN" i="1" dirty="0" smtClean="0"/>
              <a:t>Y.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4572000" y="5638800"/>
            <a:ext cx="1219200" cy="990600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515586" y="586740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X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84924" y="58790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Y</a:t>
            </a:r>
            <a:endParaRPr lang="en-IN" sz="2800" dirty="0"/>
          </a:p>
        </p:txBody>
      </p:sp>
      <p:sp>
        <p:nvSpPr>
          <p:cNvPr id="7" name="Chevron 6"/>
          <p:cNvSpPr/>
          <p:nvPr/>
        </p:nvSpPr>
        <p:spPr>
          <a:xfrm>
            <a:off x="4038600" y="5943600"/>
            <a:ext cx="381000" cy="381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019800" y="5943600"/>
            <a:ext cx="381000" cy="381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Polynomial Time Reductions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Suppose we had a </a:t>
            </a:r>
            <a:r>
              <a:rPr lang="en-IN" sz="2800" i="1" dirty="0" smtClean="0"/>
              <a:t>black box that could solve instances of a problem X; </a:t>
            </a:r>
          </a:p>
          <a:p>
            <a:pPr lvl="1"/>
            <a:r>
              <a:rPr lang="en-IN" sz="2400" i="1" dirty="0" smtClean="0"/>
              <a:t>if we write down the </a:t>
            </a:r>
            <a:r>
              <a:rPr lang="en-IN" sz="2400" dirty="0" smtClean="0"/>
              <a:t>input for an instance of </a:t>
            </a:r>
            <a:r>
              <a:rPr lang="en-IN" sz="2400" i="1" dirty="0" smtClean="0"/>
              <a:t>X, then in a single step, the black box will return the </a:t>
            </a:r>
            <a:r>
              <a:rPr lang="en-IN" sz="2400" dirty="0" smtClean="0"/>
              <a:t>correct answer. </a:t>
            </a:r>
          </a:p>
          <a:p>
            <a:pPr lvl="1"/>
            <a:r>
              <a:rPr lang="en-IN" sz="2400" dirty="0" smtClean="0"/>
              <a:t>We can now ask the following question: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3418614" y="5715000"/>
            <a:ext cx="1219200" cy="990600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62200" y="594360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X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31538" y="59552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Y</a:t>
            </a:r>
            <a:endParaRPr lang="en-IN" sz="2800" dirty="0"/>
          </a:p>
        </p:txBody>
      </p:sp>
      <p:sp>
        <p:nvSpPr>
          <p:cNvPr id="7" name="Chevron 6"/>
          <p:cNvSpPr/>
          <p:nvPr/>
        </p:nvSpPr>
        <p:spPr>
          <a:xfrm>
            <a:off x="2885214" y="6019800"/>
            <a:ext cx="381000" cy="381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866414" y="6019800"/>
            <a:ext cx="381000" cy="381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39624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i="1" dirty="0" smtClean="0">
                <a:solidFill>
                  <a:srgbClr val="FF0000"/>
                </a:solidFill>
              </a:rPr>
              <a:t>Can arbitrary “instances of problem Y” be solved using a “polynomial number of standard computational steps,” plus a polynomial number of calls to a black box that solves problem X?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Polynomial Time Reductions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/>
              <a:t>If the answer to this question is </a:t>
            </a:r>
            <a:r>
              <a:rPr lang="en-IN" sz="2400" dirty="0" smtClean="0">
                <a:solidFill>
                  <a:srgbClr val="FF0000"/>
                </a:solidFill>
              </a:rPr>
              <a:t>yes</a:t>
            </a:r>
            <a:r>
              <a:rPr lang="en-IN" sz="2400" dirty="0" smtClean="0"/>
              <a:t>, then we write </a:t>
            </a:r>
            <a:r>
              <a:rPr lang="en-IN" sz="2400" i="1" dirty="0" smtClean="0"/>
              <a:t>Y </a:t>
            </a:r>
            <a:r>
              <a:rPr lang="en-IN" sz="2400" dirty="0" smtClean="0"/>
              <a:t>≤</a:t>
            </a:r>
            <a:r>
              <a:rPr lang="en-IN" sz="2400" i="1" baseline="-25000" dirty="0" smtClean="0"/>
              <a:t>P</a:t>
            </a:r>
            <a:r>
              <a:rPr lang="en-IN" sz="2400" i="1" dirty="0" smtClean="0"/>
              <a:t> X; we read this as </a:t>
            </a:r>
            <a:r>
              <a:rPr lang="en-IN" sz="2400" dirty="0" smtClean="0"/>
              <a:t>“</a:t>
            </a:r>
            <a:r>
              <a:rPr lang="en-IN" sz="2400" i="1" dirty="0" smtClean="0"/>
              <a:t>Y is polynomial-time reducible to X,” or “X is at least as hard as Y (with </a:t>
            </a:r>
            <a:r>
              <a:rPr lang="en-IN" sz="2400" dirty="0" smtClean="0"/>
              <a:t>respect to polynomial time).”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3418614" y="5715000"/>
            <a:ext cx="1219200" cy="990600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62200" y="594360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X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31538" y="59552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Y</a:t>
            </a:r>
            <a:endParaRPr lang="en-IN" sz="2800" dirty="0"/>
          </a:p>
        </p:txBody>
      </p:sp>
      <p:sp>
        <p:nvSpPr>
          <p:cNvPr id="7" name="Chevron 6"/>
          <p:cNvSpPr/>
          <p:nvPr/>
        </p:nvSpPr>
        <p:spPr>
          <a:xfrm>
            <a:off x="2885214" y="6019800"/>
            <a:ext cx="381000" cy="381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866414" y="6019800"/>
            <a:ext cx="381000" cy="381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6764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i="1" dirty="0" smtClean="0">
                <a:solidFill>
                  <a:srgbClr val="FF0000"/>
                </a:solidFill>
              </a:rPr>
              <a:t>Can arbitrary “instances of problem Y” be solved using a “polynomial number of standard computational steps,” plus a polynomial number of calls to a black box that solves problem X?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Polynomial Time Reductions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An important consequence of our definition </a:t>
            </a:r>
            <a:r>
              <a:rPr lang="en-IN" sz="2400" dirty="0" err="1" smtClean="0"/>
              <a:t>of≤</a:t>
            </a:r>
            <a:r>
              <a:rPr lang="en-IN" sz="2400" i="1" baseline="-25000" dirty="0" err="1" smtClean="0"/>
              <a:t>P</a:t>
            </a:r>
            <a:r>
              <a:rPr lang="en-IN" sz="2400" i="1" baseline="-25000" dirty="0" smtClean="0"/>
              <a:t>.</a:t>
            </a:r>
          </a:p>
          <a:p>
            <a:r>
              <a:rPr lang="en-IN" sz="2400" dirty="0" smtClean="0"/>
              <a:t>Suppose </a:t>
            </a:r>
            <a:r>
              <a:rPr lang="en-IN" sz="2400" i="1" dirty="0" smtClean="0"/>
              <a:t>Y </a:t>
            </a:r>
            <a:r>
              <a:rPr lang="en-IN" sz="2400" dirty="0" smtClean="0"/>
              <a:t>≤</a:t>
            </a:r>
            <a:r>
              <a:rPr lang="en-IN" sz="2400" i="1" baseline="-25000" dirty="0" smtClean="0"/>
              <a:t>P</a:t>
            </a:r>
            <a:r>
              <a:rPr lang="en-IN" sz="2400" i="1" dirty="0" smtClean="0"/>
              <a:t> X and there actually exists a polynomial-time algorithm to solve X.</a:t>
            </a:r>
          </a:p>
          <a:p>
            <a:r>
              <a:rPr lang="en-IN" sz="2400" dirty="0" smtClean="0"/>
              <a:t>We can replace specialized black box with a polynomial-time algorithm for </a:t>
            </a:r>
            <a:r>
              <a:rPr lang="en-IN" sz="2400" i="1" dirty="0" smtClean="0"/>
              <a:t>X.</a:t>
            </a:r>
          </a:p>
          <a:p>
            <a:r>
              <a:rPr lang="en-IN" sz="2400" dirty="0" smtClean="0"/>
              <a:t>Consider what happens to our algorithm for problem </a:t>
            </a:r>
            <a:r>
              <a:rPr lang="en-IN" sz="2400" i="1" dirty="0" smtClean="0"/>
              <a:t>Y that involved a polynomial number of steps plus </a:t>
            </a:r>
            <a:r>
              <a:rPr lang="en-IN" sz="2400" dirty="0" smtClean="0"/>
              <a:t>a polynomial number of calls to the black box. </a:t>
            </a:r>
          </a:p>
          <a:p>
            <a:pPr lvl="1"/>
            <a:r>
              <a:rPr lang="en-IN" sz="2000" dirty="0" smtClean="0"/>
              <a:t>It now becomes an algorithm that involves a polynomial number of steps, plus a polynomial number of calls to a subroutine that runs in polynomial time; in other words, it has become a polynomial-time algorithm.</a:t>
            </a:r>
            <a:endParaRPr lang="en-IN" sz="2000" dirty="0"/>
          </a:p>
        </p:txBody>
      </p:sp>
      <p:sp>
        <p:nvSpPr>
          <p:cNvPr id="4" name="Cube 3"/>
          <p:cNvSpPr/>
          <p:nvPr/>
        </p:nvSpPr>
        <p:spPr>
          <a:xfrm>
            <a:off x="3799614" y="5943600"/>
            <a:ext cx="1219200" cy="990600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43200" y="617220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X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12538" y="61838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Y</a:t>
            </a:r>
            <a:endParaRPr lang="en-IN" sz="2800" dirty="0"/>
          </a:p>
        </p:txBody>
      </p:sp>
      <p:sp>
        <p:nvSpPr>
          <p:cNvPr id="7" name="Chevron 6"/>
          <p:cNvSpPr/>
          <p:nvPr/>
        </p:nvSpPr>
        <p:spPr>
          <a:xfrm>
            <a:off x="3266214" y="6248400"/>
            <a:ext cx="381000" cy="381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247414" y="6248400"/>
            <a:ext cx="381000" cy="381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We’ve developed efficient algorithms for a wide range of problems and have even made some progress on informally categorizing the problems.</a:t>
            </a:r>
          </a:p>
          <a:p>
            <a:r>
              <a:rPr lang="en-IN" dirty="0" smtClean="0"/>
              <a:t>We haven’t yet made any attempt to actually quantify or characterize the range of problems that </a:t>
            </a:r>
            <a:r>
              <a:rPr lang="en-IN" i="1" dirty="0" smtClean="0"/>
              <a:t>can’t be solved efficiently.</a:t>
            </a:r>
          </a:p>
          <a:p>
            <a:r>
              <a:rPr lang="en-IN" i="1" dirty="0" smtClean="0">
                <a:solidFill>
                  <a:srgbClr val="FF0000"/>
                </a:solidFill>
              </a:rPr>
              <a:t>Extremely hard problems </a:t>
            </a:r>
            <a:r>
              <a:rPr lang="en-IN" dirty="0" smtClean="0"/>
              <a:t>cannot be solved by efficient algorithms.</a:t>
            </a:r>
          </a:p>
          <a:p>
            <a:pPr lvl="1"/>
            <a:r>
              <a:rPr lang="en-IN" dirty="0" smtClean="0"/>
              <a:t>We do not know of polynomial-time algorithms for these problems, and we cannot prove that no polynomial-time algorithm exists.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 First Reduction: Independent Set and Vertex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Let’s review the formulation of </a:t>
            </a:r>
            <a:r>
              <a:rPr lang="en-IN" sz="2400" dirty="0" smtClean="0">
                <a:solidFill>
                  <a:srgbClr val="FF0000"/>
                </a:solidFill>
              </a:rPr>
              <a:t>Independent Set</a:t>
            </a:r>
          </a:p>
          <a:p>
            <a:r>
              <a:rPr lang="en-IN" sz="2400" dirty="0" smtClean="0"/>
              <a:t>Recall that in a graph </a:t>
            </a:r>
            <a:r>
              <a:rPr lang="en-IN" sz="2400" i="1" dirty="0" smtClean="0"/>
              <a:t>G = (V, E), we say a set of nodes </a:t>
            </a:r>
          </a:p>
          <a:p>
            <a:pPr>
              <a:buNone/>
            </a:pPr>
            <a:r>
              <a:rPr lang="en-IN" sz="2400" i="1" dirty="0" smtClean="0"/>
              <a:t>S ⊆ V is independent if no two nodes in S are joined by an edge. </a:t>
            </a:r>
          </a:p>
          <a:p>
            <a:r>
              <a:rPr lang="en-IN" sz="2400" dirty="0" smtClean="0"/>
              <a:t>The hard part is to find a large independent set, since you need to build up a large collection of nodes without ever including two </a:t>
            </a:r>
            <a:r>
              <a:rPr lang="en-IN" sz="2400" dirty="0" err="1" smtClean="0"/>
              <a:t>neighbors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114799"/>
            <a:ext cx="2667000" cy="255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86200" y="4724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For example, the set of nodes </a:t>
            </a:r>
          </a:p>
          <a:p>
            <a:r>
              <a:rPr lang="en-IN" sz="2400" dirty="0" smtClean="0"/>
              <a:t>{3, 4, 5} is an independent set of size 3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set of nodes {1, 4, 5, 6} is a larger independent set.</a:t>
            </a:r>
            <a:endParaRPr lang="en-IN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 First Reduction: Independent Set and Vertex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Let’s review the formulation of </a:t>
            </a:r>
            <a:r>
              <a:rPr lang="en-IN" sz="2400" i="1" dirty="0" smtClean="0">
                <a:solidFill>
                  <a:srgbClr val="FF0000"/>
                </a:solidFill>
              </a:rPr>
              <a:t>vertex cover</a:t>
            </a:r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/>
              <a:t>Given a graph </a:t>
            </a:r>
            <a:r>
              <a:rPr lang="en-IN" sz="2400" i="1" dirty="0" smtClean="0"/>
              <a:t>G = (V, E), we say that a set </a:t>
            </a:r>
            <a:r>
              <a:rPr lang="en-IN" sz="2400" dirty="0" smtClean="0"/>
              <a:t>of nodes </a:t>
            </a:r>
            <a:r>
              <a:rPr lang="en-IN" sz="2400" i="1" dirty="0" smtClean="0"/>
              <a:t>S ⊆ V is a vertex cover if every edge e ∈ E has at least one end in S.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76600"/>
            <a:ext cx="2667000" cy="255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81400" y="3810000"/>
            <a:ext cx="472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{1, 2, 6, 7} is a vertex cover of size 4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{2, 3, 7} is a vertex cover of size 3.</a:t>
            </a:r>
            <a:endParaRPr lang="en-IN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 First Reduction: Independent Set and Vertex Cover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2667000" cy="255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733800" y="20574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600" dirty="0" smtClean="0"/>
              <a:t>V= {1,2,3,4,5,6,7}</a:t>
            </a:r>
          </a:p>
          <a:p>
            <a:pPr>
              <a:buFont typeface="Arial" pitchFamily="34" charset="0"/>
              <a:buChar char="•"/>
            </a:pPr>
            <a:endParaRPr lang="en-IN" sz="3600" dirty="0" smtClean="0"/>
          </a:p>
          <a:p>
            <a:pPr>
              <a:buFont typeface="Arial" pitchFamily="34" charset="0"/>
              <a:buChar char="•"/>
            </a:pPr>
            <a:r>
              <a:rPr lang="en-IN" sz="3600" dirty="0" smtClean="0">
                <a:solidFill>
                  <a:srgbClr val="FF0000"/>
                </a:solidFill>
              </a:rPr>
              <a:t>Independent set</a:t>
            </a:r>
          </a:p>
          <a:p>
            <a:r>
              <a:rPr lang="en-IN" sz="3600" dirty="0" smtClean="0"/>
              <a:t>S={1,4,5,6}</a:t>
            </a:r>
          </a:p>
          <a:p>
            <a:endParaRPr lang="en-IN" sz="3600" dirty="0" smtClean="0"/>
          </a:p>
          <a:p>
            <a:r>
              <a:rPr lang="en-IN" sz="3600" dirty="0" smtClean="0"/>
              <a:t>V-S= {2,3,7}   </a:t>
            </a:r>
          </a:p>
          <a:p>
            <a:r>
              <a:rPr lang="en-IN" sz="3600" dirty="0" smtClean="0"/>
              <a:t>&gt;&gt;&gt; </a:t>
            </a:r>
            <a:r>
              <a:rPr lang="en-IN" sz="3600" dirty="0" smtClean="0">
                <a:solidFill>
                  <a:srgbClr val="FF0000"/>
                </a:solidFill>
              </a:rPr>
              <a:t>This is a vertex cover</a:t>
            </a:r>
            <a:r>
              <a:rPr lang="en-IN" sz="3600" dirty="0" smtClean="0"/>
              <a:t>.</a:t>
            </a:r>
            <a:endParaRPr lang="en-IN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 First Reduction: Independent Set and Vertex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i="1" dirty="0" smtClean="0"/>
              <a:t>Let G = (V, E) be a graph. Then </a:t>
            </a:r>
            <a:r>
              <a:rPr lang="en-IN" i="1" dirty="0" smtClean="0">
                <a:solidFill>
                  <a:srgbClr val="FF0000"/>
                </a:solidFill>
              </a:rPr>
              <a:t>S</a:t>
            </a:r>
            <a:r>
              <a:rPr lang="en-IN" i="1" dirty="0" smtClean="0"/>
              <a:t> is an </a:t>
            </a:r>
            <a:r>
              <a:rPr lang="en-IN" i="1" dirty="0" smtClean="0">
                <a:solidFill>
                  <a:srgbClr val="FF0000"/>
                </a:solidFill>
              </a:rPr>
              <a:t>independent set</a:t>
            </a:r>
            <a:r>
              <a:rPr lang="en-IN" i="1" dirty="0" smtClean="0"/>
              <a:t> if and only if its complement </a:t>
            </a:r>
            <a:r>
              <a:rPr lang="en-IN" i="1" dirty="0" smtClean="0">
                <a:solidFill>
                  <a:srgbClr val="FF0000"/>
                </a:solidFill>
              </a:rPr>
              <a:t>V − S </a:t>
            </a:r>
            <a:r>
              <a:rPr lang="en-IN" i="1" dirty="0" smtClean="0"/>
              <a:t>is a </a:t>
            </a:r>
            <a:r>
              <a:rPr lang="en-IN" i="1" dirty="0" smtClean="0">
                <a:solidFill>
                  <a:srgbClr val="FF0000"/>
                </a:solidFill>
              </a:rPr>
              <a:t>vertex cover</a:t>
            </a:r>
            <a:r>
              <a:rPr lang="en-IN" i="1" dirty="0" smtClean="0"/>
              <a:t>.</a:t>
            </a:r>
          </a:p>
          <a:p>
            <a:pPr lvl="1"/>
            <a:r>
              <a:rPr lang="en-IN" dirty="0" smtClean="0"/>
              <a:t>First, suppose that </a:t>
            </a:r>
            <a:r>
              <a:rPr lang="en-IN" i="1" dirty="0" smtClean="0"/>
              <a:t>S is an independent set.</a:t>
            </a:r>
          </a:p>
          <a:p>
            <a:pPr lvl="1"/>
            <a:r>
              <a:rPr lang="en-IN" i="1" dirty="0" smtClean="0"/>
              <a:t>Consider an arbitrary edge e = (u, v). </a:t>
            </a:r>
          </a:p>
          <a:p>
            <a:pPr lvl="1"/>
            <a:r>
              <a:rPr lang="en-IN" i="1" dirty="0" smtClean="0"/>
              <a:t>Since S is independent, it cannot be the case that both u and v are </a:t>
            </a:r>
            <a:r>
              <a:rPr lang="en-IN" dirty="0" smtClean="0"/>
              <a:t>in </a:t>
            </a:r>
            <a:r>
              <a:rPr lang="en-IN" i="1" dirty="0" smtClean="0"/>
              <a:t>S; so one of them must be in V − S. </a:t>
            </a:r>
          </a:p>
          <a:p>
            <a:pPr lvl="1"/>
            <a:r>
              <a:rPr lang="en-IN" i="1" dirty="0" smtClean="0"/>
              <a:t>It follows that every edge has at least </a:t>
            </a:r>
            <a:r>
              <a:rPr lang="en-IN" dirty="0" smtClean="0"/>
              <a:t>one end in </a:t>
            </a:r>
            <a:r>
              <a:rPr lang="en-IN" i="1" dirty="0" smtClean="0"/>
              <a:t>V − S, and so V − S is a vertex cover.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 First Reduction: Independent Set and Vertex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i="1" dirty="0" smtClean="0"/>
              <a:t>Let G = (V, E) be a graph. Then </a:t>
            </a:r>
            <a:r>
              <a:rPr lang="en-IN" i="1" dirty="0" smtClean="0">
                <a:solidFill>
                  <a:srgbClr val="FF0000"/>
                </a:solidFill>
              </a:rPr>
              <a:t>S</a:t>
            </a:r>
            <a:r>
              <a:rPr lang="en-IN" i="1" dirty="0" smtClean="0"/>
              <a:t> is an </a:t>
            </a:r>
            <a:r>
              <a:rPr lang="en-IN" i="1" dirty="0" smtClean="0">
                <a:solidFill>
                  <a:srgbClr val="FF0000"/>
                </a:solidFill>
              </a:rPr>
              <a:t>independent set</a:t>
            </a:r>
            <a:r>
              <a:rPr lang="en-IN" i="1" dirty="0" smtClean="0"/>
              <a:t> if and only if its complement </a:t>
            </a:r>
            <a:r>
              <a:rPr lang="en-IN" i="1" dirty="0" smtClean="0">
                <a:solidFill>
                  <a:srgbClr val="FF0000"/>
                </a:solidFill>
              </a:rPr>
              <a:t>V − S </a:t>
            </a:r>
            <a:r>
              <a:rPr lang="en-IN" i="1" dirty="0" smtClean="0"/>
              <a:t>is a </a:t>
            </a:r>
            <a:r>
              <a:rPr lang="en-IN" i="1" dirty="0" smtClean="0">
                <a:solidFill>
                  <a:srgbClr val="FF0000"/>
                </a:solidFill>
              </a:rPr>
              <a:t>vertex cover</a:t>
            </a:r>
            <a:r>
              <a:rPr lang="en-IN" i="1" dirty="0" smtClean="0"/>
              <a:t>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Conversely</a:t>
            </a:r>
            <a:r>
              <a:rPr lang="en-IN" dirty="0" smtClean="0"/>
              <a:t>, suppose that </a:t>
            </a:r>
            <a:r>
              <a:rPr lang="en-IN" i="1" dirty="0" smtClean="0"/>
              <a:t>V − S is a vertex cover.</a:t>
            </a:r>
          </a:p>
          <a:p>
            <a:pPr lvl="1"/>
            <a:r>
              <a:rPr lang="en-IN" i="1" dirty="0" smtClean="0"/>
              <a:t>Consider any two nodes u and v in S. </a:t>
            </a:r>
          </a:p>
          <a:p>
            <a:pPr lvl="1"/>
            <a:r>
              <a:rPr lang="en-IN" i="1" dirty="0" smtClean="0"/>
              <a:t>If they were joined by edge e, then neither end of e would lie </a:t>
            </a:r>
            <a:r>
              <a:rPr lang="en-IN" dirty="0" smtClean="0"/>
              <a:t>in </a:t>
            </a:r>
            <a:r>
              <a:rPr lang="en-IN" i="1" dirty="0" smtClean="0"/>
              <a:t>V − S, contradicting our assumption that V − S is a vertex cover. </a:t>
            </a:r>
          </a:p>
          <a:p>
            <a:pPr lvl="1"/>
            <a:r>
              <a:rPr lang="en-IN" i="1" dirty="0" smtClean="0"/>
              <a:t>It follows </a:t>
            </a:r>
            <a:r>
              <a:rPr lang="en-IN" dirty="0" smtClean="0"/>
              <a:t>that no two nodes in </a:t>
            </a:r>
            <a:r>
              <a:rPr lang="en-IN" i="1" dirty="0" smtClean="0"/>
              <a:t>S are joined by an edge, and so S is an independent set.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 First Reduction: Independent Set and Vertex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Reductions in each direction between the two problems follow immediately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Vertex Cover ≤</a:t>
            </a:r>
            <a:r>
              <a:rPr lang="en-IN" i="1" baseline="-25000" dirty="0" smtClean="0">
                <a:solidFill>
                  <a:srgbClr val="FF0000"/>
                </a:solidFill>
              </a:rPr>
              <a:t>P</a:t>
            </a:r>
            <a:r>
              <a:rPr lang="en-IN" i="1" dirty="0" smtClean="0">
                <a:solidFill>
                  <a:srgbClr val="FF0000"/>
                </a:solidFill>
              </a:rPr>
              <a:t> Independent Set.</a:t>
            </a:r>
          </a:p>
          <a:p>
            <a:pPr lvl="2"/>
            <a:r>
              <a:rPr lang="en-IN" dirty="0" smtClean="0"/>
              <a:t>If we have a black box to solve Independent Set, then we can decide whether </a:t>
            </a:r>
            <a:r>
              <a:rPr lang="en-IN" i="1" dirty="0" smtClean="0">
                <a:solidFill>
                  <a:srgbClr val="FF0000"/>
                </a:solidFill>
              </a:rPr>
              <a:t>G has a vertex cover of size </a:t>
            </a:r>
            <a:r>
              <a:rPr lang="en-IN" b="1" i="1" dirty="0" smtClean="0"/>
              <a:t>at most </a:t>
            </a:r>
            <a:r>
              <a:rPr lang="en-IN" i="1" dirty="0" smtClean="0">
                <a:solidFill>
                  <a:srgbClr val="FF0000"/>
                </a:solidFill>
              </a:rPr>
              <a:t>k </a:t>
            </a:r>
            <a:r>
              <a:rPr lang="en-IN" i="1" dirty="0" smtClean="0"/>
              <a:t>by asking the black box whether G has an independent set of size </a:t>
            </a:r>
            <a:r>
              <a:rPr lang="en-IN" b="1" i="1" dirty="0" smtClean="0"/>
              <a:t>at least </a:t>
            </a:r>
            <a:r>
              <a:rPr lang="en-IN" i="1" dirty="0" smtClean="0">
                <a:solidFill>
                  <a:srgbClr val="FF0000"/>
                </a:solidFill>
              </a:rPr>
              <a:t>n − k</a:t>
            </a:r>
            <a:r>
              <a:rPr lang="en-IN" i="1" dirty="0" smtClean="0"/>
              <a:t>.</a:t>
            </a:r>
            <a:endParaRPr lang="en-IN" i="1" dirty="0" smtClean="0">
              <a:solidFill>
                <a:srgbClr val="FF0000"/>
              </a:solidFill>
            </a:endParaRPr>
          </a:p>
          <a:p>
            <a:endParaRPr lang="en-IN" i="1" dirty="0" smtClean="0">
              <a:solidFill>
                <a:srgbClr val="FF0000"/>
              </a:solidFill>
            </a:endParaRPr>
          </a:p>
          <a:p>
            <a:pPr lvl="1"/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724400"/>
            <a:ext cx="1720645" cy="1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0" y="5943600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7-3=4 </a:t>
            </a:r>
            <a:r>
              <a:rPr lang="en-IN" sz="2800" dirty="0" smtClean="0">
                <a:sym typeface="Wingdings" pitchFamily="2" charset="2"/>
              </a:rPr>
              <a:t> {1,4,5,6} 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2286000" y="5181600"/>
            <a:ext cx="3645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A vertex cover of size 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2672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19800" y="48006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 First Reduction: Independent Set and Vertex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Reductions in each direction between the two problems follow immediately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Independent Set ≤</a:t>
            </a:r>
            <a:r>
              <a:rPr lang="en-IN" i="1" baseline="-25000" dirty="0" smtClean="0">
                <a:solidFill>
                  <a:srgbClr val="FF0000"/>
                </a:solidFill>
              </a:rPr>
              <a:t>P</a:t>
            </a:r>
            <a:r>
              <a:rPr lang="en-IN" i="1" dirty="0" smtClean="0">
                <a:solidFill>
                  <a:srgbClr val="FF0000"/>
                </a:solidFill>
              </a:rPr>
              <a:t> Vertex Cover.</a:t>
            </a:r>
          </a:p>
          <a:p>
            <a:pPr lvl="2"/>
            <a:r>
              <a:rPr lang="en-IN" dirty="0" smtClean="0"/>
              <a:t>If we have a black box to solve Vertex Cover, then we can decide whether </a:t>
            </a:r>
            <a:r>
              <a:rPr lang="en-IN" i="1" dirty="0" smtClean="0">
                <a:solidFill>
                  <a:srgbClr val="FF0000"/>
                </a:solidFill>
              </a:rPr>
              <a:t>G has an independent set of size at least k</a:t>
            </a:r>
            <a:r>
              <a:rPr lang="en-IN" i="1" dirty="0" smtClean="0"/>
              <a:t> by asking the black box </a:t>
            </a:r>
            <a:r>
              <a:rPr lang="en-IN" dirty="0" smtClean="0"/>
              <a:t>whether </a:t>
            </a:r>
            <a:r>
              <a:rPr lang="en-IN" i="1" dirty="0" smtClean="0"/>
              <a:t>G has a </a:t>
            </a:r>
            <a:r>
              <a:rPr lang="en-IN" i="1" dirty="0" smtClean="0">
                <a:solidFill>
                  <a:srgbClr val="FF0000"/>
                </a:solidFill>
              </a:rPr>
              <a:t>vertex cover of size at most n − k</a:t>
            </a:r>
            <a:r>
              <a:rPr lang="en-IN" i="1" dirty="0" smtClean="0"/>
              <a:t>..</a:t>
            </a:r>
            <a:endParaRPr lang="en-IN" i="1" dirty="0" smtClean="0">
              <a:solidFill>
                <a:srgbClr val="FF0000"/>
              </a:solidFill>
            </a:endParaRPr>
          </a:p>
          <a:p>
            <a:endParaRPr lang="en-IN" i="1" dirty="0" smtClean="0">
              <a:solidFill>
                <a:srgbClr val="FF0000"/>
              </a:solidFill>
            </a:endParaRPr>
          </a:p>
          <a:p>
            <a:pPr lvl="1"/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724400"/>
            <a:ext cx="1720645" cy="1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0" y="5943600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7-3=4 </a:t>
            </a:r>
            <a:r>
              <a:rPr lang="en-IN" sz="2800" dirty="0" smtClean="0">
                <a:sym typeface="Wingdings" pitchFamily="2" charset="2"/>
              </a:rPr>
              <a:t> {1,2,3,7} 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2286000" y="5181600"/>
            <a:ext cx="4435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An independent set of size 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2672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19800" y="48006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Reducing to a More General Case: Vertex Cover to Set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Set Cover</a:t>
            </a:r>
            <a:r>
              <a:rPr lang="en-IN" i="1" dirty="0" smtClean="0"/>
              <a:t>, in which you </a:t>
            </a:r>
            <a:r>
              <a:rPr lang="en-IN" dirty="0" smtClean="0"/>
              <a:t>seek to cover an arbitrary set of objects using a collection of smaller sets.</a:t>
            </a:r>
          </a:p>
          <a:p>
            <a:r>
              <a:rPr lang="en-IN" dirty="0" smtClean="0"/>
              <a:t>We can phrase Set Cover as follows.</a:t>
            </a:r>
          </a:p>
          <a:p>
            <a:pPr lvl="1" algn="just"/>
            <a:r>
              <a:rPr lang="en-IN" i="1" dirty="0" smtClean="0"/>
              <a:t>Given a set </a:t>
            </a:r>
            <a:r>
              <a:rPr lang="en-IN" i="1" dirty="0" smtClean="0">
                <a:solidFill>
                  <a:srgbClr val="FF0000"/>
                </a:solidFill>
              </a:rPr>
              <a:t>U</a:t>
            </a:r>
            <a:r>
              <a:rPr lang="en-IN" i="1" dirty="0" smtClean="0"/>
              <a:t> of n elements, a collection </a:t>
            </a:r>
            <a:r>
              <a:rPr lang="en-IN" i="1" dirty="0" smtClean="0">
                <a:solidFill>
                  <a:srgbClr val="FF0000"/>
                </a:solidFill>
              </a:rPr>
              <a:t>S1, . . . , </a:t>
            </a:r>
            <a:r>
              <a:rPr lang="en-IN" i="1" dirty="0" err="1" smtClean="0">
                <a:solidFill>
                  <a:srgbClr val="FF0000"/>
                </a:solidFill>
              </a:rPr>
              <a:t>Sm</a:t>
            </a:r>
            <a:r>
              <a:rPr lang="en-IN" i="1" dirty="0" smtClean="0">
                <a:solidFill>
                  <a:srgbClr val="FF0000"/>
                </a:solidFill>
              </a:rPr>
              <a:t> of subsets of U</a:t>
            </a:r>
            <a:r>
              <a:rPr lang="en-IN" i="1" dirty="0" smtClean="0"/>
              <a:t>, and a number </a:t>
            </a:r>
            <a:r>
              <a:rPr lang="en-IN" i="1" dirty="0" smtClean="0">
                <a:solidFill>
                  <a:srgbClr val="FF0000"/>
                </a:solidFill>
              </a:rPr>
              <a:t>k</a:t>
            </a:r>
            <a:r>
              <a:rPr lang="en-IN" i="1" dirty="0" smtClean="0"/>
              <a:t>, does there exist a collection of at most k of these sets whose union is equal to all of U?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Reducing to a More General Case: Vertex Cover to Set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Imagine, for example, that we have </a:t>
            </a:r>
            <a:r>
              <a:rPr lang="en-IN" i="1" dirty="0" smtClean="0">
                <a:solidFill>
                  <a:srgbClr val="FF0000"/>
                </a:solidFill>
              </a:rPr>
              <a:t>m</a:t>
            </a:r>
            <a:r>
              <a:rPr lang="en-IN" i="1" dirty="0" smtClean="0"/>
              <a:t> available </a:t>
            </a:r>
            <a:r>
              <a:rPr lang="en-IN" i="1" dirty="0" smtClean="0">
                <a:solidFill>
                  <a:srgbClr val="FF0000"/>
                </a:solidFill>
              </a:rPr>
              <a:t>pieces</a:t>
            </a:r>
            <a:r>
              <a:rPr lang="en-IN" i="1" dirty="0" smtClean="0"/>
              <a:t> of </a:t>
            </a:r>
            <a:r>
              <a:rPr lang="en-IN" i="1" dirty="0" smtClean="0">
                <a:solidFill>
                  <a:srgbClr val="FF0000"/>
                </a:solidFill>
              </a:rPr>
              <a:t>software</a:t>
            </a:r>
            <a:r>
              <a:rPr lang="en-IN" i="1" dirty="0" smtClean="0"/>
              <a:t>, and a </a:t>
            </a:r>
            <a:r>
              <a:rPr lang="en-IN" dirty="0" smtClean="0"/>
              <a:t>set </a:t>
            </a:r>
            <a:r>
              <a:rPr lang="en-IN" i="1" dirty="0" smtClean="0">
                <a:solidFill>
                  <a:srgbClr val="FF0000"/>
                </a:solidFill>
              </a:rPr>
              <a:t>U</a:t>
            </a:r>
            <a:r>
              <a:rPr lang="en-IN" i="1" dirty="0" smtClean="0"/>
              <a:t> of </a:t>
            </a:r>
            <a:r>
              <a:rPr lang="en-IN" i="1" dirty="0" smtClean="0">
                <a:solidFill>
                  <a:srgbClr val="FF0000"/>
                </a:solidFill>
              </a:rPr>
              <a:t>n capabilities </a:t>
            </a:r>
            <a:r>
              <a:rPr lang="en-IN" i="1" dirty="0" smtClean="0"/>
              <a:t>that we would like our </a:t>
            </a:r>
            <a:r>
              <a:rPr lang="en-IN" i="1" dirty="0" smtClean="0">
                <a:solidFill>
                  <a:srgbClr val="FF0000"/>
                </a:solidFill>
              </a:rPr>
              <a:t>system</a:t>
            </a:r>
            <a:r>
              <a:rPr lang="en-IN" i="1" dirty="0" smtClean="0"/>
              <a:t> to have. </a:t>
            </a:r>
          </a:p>
          <a:p>
            <a:r>
              <a:rPr lang="en-IN" i="1" dirty="0" smtClean="0"/>
              <a:t>The </a:t>
            </a:r>
            <a:r>
              <a:rPr lang="en-IN" i="1" dirty="0" err="1" smtClean="0">
                <a:solidFill>
                  <a:srgbClr val="FF0000"/>
                </a:solidFill>
              </a:rPr>
              <a:t>ith</a:t>
            </a:r>
            <a:r>
              <a:rPr lang="en-IN" i="1" dirty="0" smtClean="0">
                <a:solidFill>
                  <a:srgbClr val="FF0000"/>
                </a:solidFill>
              </a:rPr>
              <a:t> piece </a:t>
            </a:r>
            <a:r>
              <a:rPr lang="en-IN" dirty="0" smtClean="0"/>
              <a:t>of software includes the set </a:t>
            </a:r>
            <a:r>
              <a:rPr lang="en-IN" i="1" dirty="0" smtClean="0">
                <a:solidFill>
                  <a:srgbClr val="FF0000"/>
                </a:solidFill>
              </a:rPr>
              <a:t>Si ⊆ U </a:t>
            </a:r>
            <a:r>
              <a:rPr lang="en-IN" i="1" dirty="0" smtClean="0"/>
              <a:t>of </a:t>
            </a:r>
            <a:r>
              <a:rPr lang="en-IN" i="1" dirty="0" smtClean="0">
                <a:solidFill>
                  <a:srgbClr val="FF0000"/>
                </a:solidFill>
              </a:rPr>
              <a:t>capabilities</a:t>
            </a:r>
            <a:r>
              <a:rPr lang="en-IN" i="1" dirty="0" smtClean="0"/>
              <a:t>. </a:t>
            </a:r>
          </a:p>
          <a:p>
            <a:r>
              <a:rPr lang="en-IN" i="1" dirty="0" smtClean="0"/>
              <a:t>In the Set Cover Problem, </a:t>
            </a:r>
            <a:r>
              <a:rPr lang="en-IN" dirty="0" smtClean="0"/>
              <a:t>we seek to include a small number of these pieces of software on our system, with the property that our system will then have all </a:t>
            </a:r>
            <a:r>
              <a:rPr lang="en-IN" i="1" dirty="0" smtClean="0"/>
              <a:t>n capabilities.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038600" cy="56689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ten circles </a:t>
            </a:r>
            <a:r>
              <a:rPr lang="en-IN" dirty="0" smtClean="0"/>
              <a:t>represent the elements of the underlying set </a:t>
            </a:r>
            <a:r>
              <a:rPr lang="en-IN" i="1" dirty="0" smtClean="0">
                <a:solidFill>
                  <a:srgbClr val="FF0000"/>
                </a:solidFill>
              </a:rPr>
              <a:t>U</a:t>
            </a:r>
            <a:r>
              <a:rPr lang="en-IN" i="1" dirty="0" smtClean="0"/>
              <a:t>, and the </a:t>
            </a:r>
            <a:r>
              <a:rPr lang="en-IN" i="1" dirty="0" smtClean="0">
                <a:solidFill>
                  <a:srgbClr val="FF0000"/>
                </a:solidFill>
              </a:rPr>
              <a:t>seven ovals </a:t>
            </a:r>
            <a:r>
              <a:rPr lang="en-IN" i="1" dirty="0" smtClean="0"/>
              <a:t>and </a:t>
            </a:r>
            <a:r>
              <a:rPr lang="en-IN" dirty="0" smtClean="0"/>
              <a:t>polygons represent the sets </a:t>
            </a:r>
            <a:r>
              <a:rPr lang="en-IN" i="1" dirty="0" smtClean="0">
                <a:solidFill>
                  <a:srgbClr val="FF0000"/>
                </a:solidFill>
              </a:rPr>
              <a:t>S1, S2, . . . , S7</a:t>
            </a:r>
            <a:r>
              <a:rPr lang="en-IN" i="1" dirty="0" smtClean="0"/>
              <a:t>.</a:t>
            </a:r>
          </a:p>
          <a:p>
            <a:r>
              <a:rPr lang="en-IN" dirty="0" smtClean="0"/>
              <a:t>In this instance, there is a </a:t>
            </a:r>
            <a:r>
              <a:rPr lang="en-IN" dirty="0" smtClean="0">
                <a:solidFill>
                  <a:srgbClr val="FF0000"/>
                </a:solidFill>
              </a:rPr>
              <a:t>collection</a:t>
            </a:r>
            <a:r>
              <a:rPr lang="en-IN" dirty="0" smtClean="0"/>
              <a:t> of </a:t>
            </a:r>
            <a:r>
              <a:rPr lang="en-IN" dirty="0" smtClean="0">
                <a:solidFill>
                  <a:srgbClr val="FF0000"/>
                </a:solidFill>
              </a:rPr>
              <a:t>three</a:t>
            </a:r>
            <a:r>
              <a:rPr lang="en-IN" dirty="0" smtClean="0"/>
              <a:t> of the sets whose union is equal to all of </a:t>
            </a:r>
            <a:r>
              <a:rPr lang="en-IN" i="1" dirty="0" smtClean="0"/>
              <a:t>U: </a:t>
            </a:r>
          </a:p>
          <a:p>
            <a:r>
              <a:rPr lang="en-IN" i="1" dirty="0" smtClean="0"/>
              <a:t>We can choose the tall </a:t>
            </a:r>
            <a:r>
              <a:rPr lang="en-IN" dirty="0" smtClean="0"/>
              <a:t>thin oval on the left, together with the two polygons.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914400"/>
            <a:ext cx="438329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Tractability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Some problems are </a:t>
            </a:r>
            <a:r>
              <a:rPr lang="en-US" altLang="zh-CN" i="1" smtClean="0">
                <a:solidFill>
                  <a:schemeClr val="tx2"/>
                </a:solidFill>
                <a:ea typeface="SimSun" pitchFamily="2" charset="-122"/>
              </a:rPr>
              <a:t>intractable</a:t>
            </a:r>
            <a:r>
              <a:rPr lang="en-US" altLang="zh-CN" smtClean="0">
                <a:ea typeface="SimSun" pitchFamily="2" charset="-122"/>
              </a:rPr>
              <a:t>: </a:t>
            </a:r>
            <a:br>
              <a:rPr lang="en-US" altLang="zh-CN" smtClean="0">
                <a:ea typeface="SimSun" pitchFamily="2" charset="-122"/>
              </a:rPr>
            </a:br>
            <a:r>
              <a:rPr lang="en-US" altLang="zh-CN" smtClean="0">
                <a:ea typeface="SimSun" pitchFamily="2" charset="-122"/>
              </a:rPr>
              <a:t>as they grow large, we are unable to solve them in reasonable time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What constitutes reasonable time? 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Standard working definition: </a:t>
            </a:r>
            <a:r>
              <a:rPr lang="en-US" altLang="zh-CN" i="1" smtClean="0">
                <a:solidFill>
                  <a:srgbClr val="339966"/>
                </a:solidFill>
                <a:ea typeface="SimSun" pitchFamily="2" charset="-122"/>
              </a:rPr>
              <a:t>polynomial time</a:t>
            </a:r>
            <a:endParaRPr lang="en-US" altLang="zh-CN" smtClean="0">
              <a:solidFill>
                <a:srgbClr val="339966"/>
              </a:solidFill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On an input of size 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 the worst-case running time is O(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i="1" baseline="30000" smtClean="0">
                <a:ea typeface="SimSun" pitchFamily="2" charset="-122"/>
              </a:rPr>
              <a:t>k</a:t>
            </a:r>
            <a:r>
              <a:rPr lang="en-US" altLang="zh-CN" smtClean="0">
                <a:ea typeface="SimSun" pitchFamily="2" charset="-122"/>
              </a:rPr>
              <a:t>) for some constant </a:t>
            </a:r>
            <a:r>
              <a:rPr lang="en-US" altLang="zh-CN" i="1" smtClean="0">
                <a:ea typeface="SimSun" pitchFamily="2" charset="-122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O(n</a:t>
            </a:r>
            <a:r>
              <a:rPr lang="en-US" altLang="zh-CN" baseline="30000" smtClean="0">
                <a:ea typeface="SimSun" pitchFamily="2" charset="-122"/>
              </a:rPr>
              <a:t>2</a:t>
            </a:r>
            <a:r>
              <a:rPr lang="en-US" altLang="zh-CN" smtClean="0">
                <a:ea typeface="SimSun" pitchFamily="2" charset="-122"/>
              </a:rPr>
              <a:t>), O(n</a:t>
            </a:r>
            <a:r>
              <a:rPr lang="en-US" altLang="zh-CN" baseline="30000" smtClean="0">
                <a:ea typeface="SimSun" pitchFamily="2" charset="-122"/>
              </a:rPr>
              <a:t>3</a:t>
            </a:r>
            <a:r>
              <a:rPr lang="en-US" altLang="zh-CN" smtClean="0">
                <a:ea typeface="SimSun" pitchFamily="2" charset="-122"/>
              </a:rPr>
              <a:t>), O(1), O(n lg n), O(2</a:t>
            </a:r>
            <a:r>
              <a:rPr lang="en-US" altLang="zh-CN" i="1" baseline="30000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), O(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baseline="30000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), O(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!)</a:t>
            </a:r>
            <a:endParaRPr lang="en-US" altLang="zh-CN" i="1" smtClean="0"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Polynomial time: O(n</a:t>
            </a:r>
            <a:r>
              <a:rPr lang="en-US" altLang="zh-CN" baseline="30000" smtClean="0">
                <a:ea typeface="SimSun" pitchFamily="2" charset="-122"/>
              </a:rPr>
              <a:t>2</a:t>
            </a:r>
            <a:r>
              <a:rPr lang="en-US" altLang="zh-CN" smtClean="0">
                <a:ea typeface="SimSun" pitchFamily="2" charset="-122"/>
              </a:rPr>
              <a:t>), O(n</a:t>
            </a:r>
            <a:r>
              <a:rPr lang="en-US" altLang="zh-CN" baseline="30000" smtClean="0">
                <a:ea typeface="SimSun" pitchFamily="2" charset="-122"/>
              </a:rPr>
              <a:t>3</a:t>
            </a:r>
            <a:r>
              <a:rPr lang="en-US" altLang="zh-CN" smtClean="0">
                <a:ea typeface="SimSun" pitchFamily="2" charset="-122"/>
              </a:rPr>
              <a:t>), O(1), O(n lg n) 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Not in polynomial time: O(2</a:t>
            </a:r>
            <a:r>
              <a:rPr lang="en-US" altLang="zh-CN" i="1" baseline="30000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), O(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baseline="30000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), O(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Efficient Certification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How should we formalize the idea that a solution to a problem can be </a:t>
            </a:r>
            <a:r>
              <a:rPr lang="en-IN" i="1" dirty="0" smtClean="0"/>
              <a:t>checked efficiently, independently of whether it can be solved efficiently?</a:t>
            </a:r>
          </a:p>
          <a:p>
            <a:r>
              <a:rPr lang="en-IN" dirty="0" smtClean="0"/>
              <a:t>A “</a:t>
            </a:r>
            <a:r>
              <a:rPr lang="en-IN" dirty="0" smtClean="0">
                <a:solidFill>
                  <a:srgbClr val="FF0000"/>
                </a:solidFill>
              </a:rPr>
              <a:t>checking algorithm</a:t>
            </a:r>
            <a:r>
              <a:rPr lang="en-IN" dirty="0" smtClean="0"/>
              <a:t>” for a problem </a:t>
            </a:r>
            <a:r>
              <a:rPr lang="en-IN" i="1" dirty="0" smtClean="0"/>
              <a:t>X has a different structure from an </a:t>
            </a:r>
            <a:r>
              <a:rPr lang="en-IN" dirty="0" smtClean="0"/>
              <a:t>algorithm that actually seeks to solve the problem; in order to “</a:t>
            </a:r>
            <a:r>
              <a:rPr lang="en-IN" dirty="0" smtClean="0">
                <a:solidFill>
                  <a:srgbClr val="FF0000"/>
                </a:solidFill>
              </a:rPr>
              <a:t>check</a:t>
            </a:r>
            <a:r>
              <a:rPr lang="en-IN" dirty="0" smtClean="0"/>
              <a:t>” a solution, we need the </a:t>
            </a:r>
            <a:r>
              <a:rPr lang="en-IN" dirty="0" smtClean="0">
                <a:solidFill>
                  <a:srgbClr val="FF0000"/>
                </a:solidFill>
              </a:rPr>
              <a:t>input string </a:t>
            </a:r>
            <a:r>
              <a:rPr lang="en-IN" i="1" dirty="0" smtClean="0">
                <a:solidFill>
                  <a:srgbClr val="FF0000"/>
                </a:solidFill>
              </a:rPr>
              <a:t>s</a:t>
            </a:r>
            <a:r>
              <a:rPr lang="en-IN" i="1" dirty="0" smtClean="0"/>
              <a:t>, as well as a separate “</a:t>
            </a:r>
            <a:r>
              <a:rPr lang="en-IN" i="1" dirty="0" smtClean="0">
                <a:solidFill>
                  <a:srgbClr val="FF0000"/>
                </a:solidFill>
              </a:rPr>
              <a:t>certificate” string t </a:t>
            </a:r>
            <a:r>
              <a:rPr lang="en-IN" dirty="0" smtClean="0"/>
              <a:t>that contains the evidence that </a:t>
            </a:r>
            <a:r>
              <a:rPr lang="en-IN" i="1" dirty="0" smtClean="0">
                <a:solidFill>
                  <a:srgbClr val="FF0000"/>
                </a:solidFill>
              </a:rPr>
              <a:t>s is a “yes” instance of X</a:t>
            </a:r>
            <a:r>
              <a:rPr lang="en-IN" i="1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Efficient Certification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say that </a:t>
            </a:r>
            <a:r>
              <a:rPr lang="en-IN" i="1" dirty="0" smtClean="0"/>
              <a:t>B is an efficient certifier for a problem X if the following </a:t>
            </a:r>
            <a:r>
              <a:rPr lang="en-IN" dirty="0" smtClean="0"/>
              <a:t>properties hold.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 smtClean="0"/>
              <a:t>B is a </a:t>
            </a:r>
            <a:r>
              <a:rPr lang="en-IN" i="1" dirty="0" smtClean="0">
                <a:solidFill>
                  <a:srgbClr val="FF0000"/>
                </a:solidFill>
              </a:rPr>
              <a:t>polynomial-time algorithm</a:t>
            </a:r>
            <a:r>
              <a:rPr lang="en-IN" i="1" dirty="0" smtClean="0"/>
              <a:t> that takes two input arguments s and 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There is a </a:t>
            </a:r>
            <a:r>
              <a:rPr lang="en-IN" dirty="0" smtClean="0">
                <a:solidFill>
                  <a:srgbClr val="FF0000"/>
                </a:solidFill>
              </a:rPr>
              <a:t>polynomial function </a:t>
            </a:r>
            <a:r>
              <a:rPr lang="en-IN" i="1" dirty="0" smtClean="0">
                <a:solidFill>
                  <a:srgbClr val="FF0000"/>
                </a:solidFill>
              </a:rPr>
              <a:t>p </a:t>
            </a:r>
            <a:r>
              <a:rPr lang="en-IN" i="1" dirty="0" smtClean="0"/>
              <a:t>so that for every string s, we have s ∈ X </a:t>
            </a:r>
            <a:r>
              <a:rPr lang="en-IN" dirty="0" smtClean="0"/>
              <a:t>if and only if there exists a string </a:t>
            </a:r>
            <a:r>
              <a:rPr lang="en-IN" i="1" dirty="0" smtClean="0"/>
              <a:t>t such that |t| ≤ p(|s|) and B(s, t) = yes.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Efficient Certification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On an input </a:t>
            </a:r>
            <a:r>
              <a:rPr lang="en-IN" i="1" dirty="0" smtClean="0"/>
              <a:t>s, try all strings t of length </a:t>
            </a:r>
            <a:r>
              <a:rPr lang="en-IN" dirty="0" smtClean="0"/>
              <a:t>≤ </a:t>
            </a:r>
            <a:r>
              <a:rPr lang="en-IN" i="1" dirty="0" smtClean="0"/>
              <a:t>p(|s|), and see if B(s, t) = yes for any of these strings. </a:t>
            </a:r>
          </a:p>
          <a:p>
            <a:r>
              <a:rPr lang="en-IN" i="1" dirty="0" smtClean="0"/>
              <a:t>But the existence of B does not provide us with any clear way to design an efficient algorithm that </a:t>
            </a:r>
            <a:r>
              <a:rPr lang="en-IN" dirty="0" smtClean="0"/>
              <a:t>actually solves </a:t>
            </a:r>
            <a:r>
              <a:rPr lang="en-IN" i="1" dirty="0" smtClean="0"/>
              <a:t>X; after all, it is still up to us to find a string t that will cause B(s, t) to say “yes,”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Ex: </a:t>
            </a:r>
            <a:r>
              <a:rPr lang="en-IN" dirty="0" smtClean="0"/>
              <a:t>For the </a:t>
            </a:r>
            <a:r>
              <a:rPr lang="en-IN" dirty="0" smtClean="0">
                <a:solidFill>
                  <a:srgbClr val="FF0000"/>
                </a:solidFill>
              </a:rPr>
              <a:t>Independent Set Problem</a:t>
            </a:r>
            <a:r>
              <a:rPr lang="en-IN" dirty="0" smtClean="0"/>
              <a:t>, the </a:t>
            </a:r>
            <a:r>
              <a:rPr lang="en-IN" dirty="0" smtClean="0">
                <a:solidFill>
                  <a:srgbClr val="FF0000"/>
                </a:solidFill>
              </a:rPr>
              <a:t>certificate </a:t>
            </a:r>
            <a:r>
              <a:rPr lang="en-IN" i="1" dirty="0" smtClean="0">
                <a:solidFill>
                  <a:srgbClr val="FF0000"/>
                </a:solidFill>
              </a:rPr>
              <a:t>t</a:t>
            </a:r>
            <a:r>
              <a:rPr lang="en-IN" i="1" dirty="0" smtClean="0"/>
              <a:t> is the identity of a </a:t>
            </a:r>
            <a:r>
              <a:rPr lang="en-IN" i="1" dirty="0" smtClean="0">
                <a:solidFill>
                  <a:srgbClr val="FF0000"/>
                </a:solidFill>
              </a:rPr>
              <a:t>set </a:t>
            </a:r>
            <a:r>
              <a:rPr lang="en-IN" dirty="0" smtClean="0">
                <a:solidFill>
                  <a:srgbClr val="FF0000"/>
                </a:solidFill>
              </a:rPr>
              <a:t>of at least </a:t>
            </a:r>
            <a:r>
              <a:rPr lang="en-IN" i="1" dirty="0" smtClean="0">
                <a:solidFill>
                  <a:srgbClr val="FF0000"/>
                </a:solidFill>
              </a:rPr>
              <a:t>k vertices</a:t>
            </a:r>
            <a:r>
              <a:rPr lang="en-IN" i="1" dirty="0" smtClean="0"/>
              <a:t>; the certifier B checks that, for these vertices, no </a:t>
            </a:r>
            <a:r>
              <a:rPr lang="en-IN" dirty="0" smtClean="0"/>
              <a:t>edge joins any pair of them.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 ⊆ NP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MAX 3-SAT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</a:rPr>
              <a:t>Consider a propositional logical formula on  </a:t>
            </a:r>
            <a:r>
              <a:rPr lang="en-US" i="1" smtClean="0">
                <a:solidFill>
                  <a:srgbClr val="002060"/>
                </a:solidFill>
              </a:rPr>
              <a:t>N</a:t>
            </a:r>
            <a:r>
              <a:rPr lang="en-US" smtClean="0">
                <a:solidFill>
                  <a:srgbClr val="002060"/>
                </a:solidFill>
              </a:rPr>
              <a:t>  Boolean variables in conjunctive normal form (CNF), i.e., a conjunction (logical AND) of disjunctions (logical OR).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rgbClr val="262699"/>
                </a:solidFill>
              </a:rPr>
              <a:t>The truth assignment with       and       assigned to </a:t>
            </a:r>
            <a:r>
              <a:rPr lang="en-US" b="1" smtClean="0">
                <a:solidFill>
                  <a:srgbClr val="002060"/>
                </a:solidFill>
              </a:rPr>
              <a:t>True</a:t>
            </a:r>
            <a:r>
              <a:rPr lang="en-US" smtClean="0">
                <a:solidFill>
                  <a:srgbClr val="262699"/>
                </a:solidFill>
              </a:rPr>
              <a:t> and       assigned to </a:t>
            </a:r>
            <a:r>
              <a:rPr lang="en-US" b="1" smtClean="0">
                <a:solidFill>
                  <a:srgbClr val="002060"/>
                </a:solidFill>
              </a:rPr>
              <a:t>False</a:t>
            </a:r>
            <a:r>
              <a:rPr lang="en-US" smtClean="0">
                <a:solidFill>
                  <a:srgbClr val="262699"/>
                </a:solidFill>
              </a:rPr>
              <a:t> satisfies this formula. Each disjunction is also referred to as a “</a:t>
            </a:r>
            <a:r>
              <a:rPr lang="en-US" smtClean="0">
                <a:solidFill>
                  <a:srgbClr val="C00000"/>
                </a:solidFill>
              </a:rPr>
              <a:t>clause</a:t>
            </a:r>
            <a:r>
              <a:rPr lang="en-US" smtClean="0">
                <a:solidFill>
                  <a:srgbClr val="262699"/>
                </a:solidFill>
              </a:rPr>
              <a:t>”.</a:t>
            </a:r>
          </a:p>
          <a:p>
            <a:pPr eaLnBrk="1" hangingPunct="1"/>
            <a:endParaRPr lang="en-US" smtClean="0">
              <a:solidFill>
                <a:srgbClr val="262699"/>
              </a:solidFill>
            </a:endParaRPr>
          </a:p>
          <a:p>
            <a:pPr eaLnBrk="1" hangingPunct="1"/>
            <a:r>
              <a:rPr lang="en-US" smtClean="0">
                <a:solidFill>
                  <a:srgbClr val="262699"/>
                </a:solidFill>
              </a:rPr>
              <a:t>If each clause contains exactly </a:t>
            </a:r>
            <a:r>
              <a:rPr lang="en-US" i="1" smtClean="0">
                <a:solidFill>
                  <a:srgbClr val="262699"/>
                </a:solidFill>
              </a:rPr>
              <a:t>k  </a:t>
            </a:r>
            <a:r>
              <a:rPr lang="en-US" smtClean="0">
                <a:solidFill>
                  <a:srgbClr val="262699"/>
                </a:solidFill>
              </a:rPr>
              <a:t>variables, the formula is a   </a:t>
            </a:r>
            <a:r>
              <a:rPr lang="en-US" i="1" smtClean="0">
                <a:solidFill>
                  <a:srgbClr val="262699"/>
                </a:solidFill>
              </a:rPr>
              <a:t>k-CNF formula</a:t>
            </a:r>
            <a:r>
              <a:rPr lang="en-US" smtClean="0">
                <a:solidFill>
                  <a:srgbClr val="262699"/>
                </a:solidFill>
              </a:rPr>
              <a:t>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>
              <a:solidFill>
                <a:srgbClr val="FF0000"/>
              </a:solidFill>
            </a:endParaRPr>
          </a:p>
          <a:p>
            <a:pPr eaLnBrk="1" hangingPunct="1"/>
            <a:endParaRPr 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228850" y="2667000"/>
          <a:ext cx="4762500" cy="531813"/>
        </p:xfrm>
        <a:graphic>
          <a:graphicData uri="http://schemas.openxmlformats.org/presentationml/2006/ole">
            <p:oleObj spid="_x0000_s2050" name="Equation" r:id="rId4" imgW="2044440" imgH="228600" progId="Equation.DSMT4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2971800" y="3429000"/>
          <a:ext cx="381000" cy="476250"/>
        </p:xfrm>
        <a:graphic>
          <a:graphicData uri="http://schemas.openxmlformats.org/presentationml/2006/ole">
            <p:oleObj spid="_x0000_s2051" name="Equation" r:id="rId5" imgW="152280" imgH="228600" progId="Equation.DSMT4">
              <p:embed/>
            </p:oleObj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3810000" y="3429000"/>
          <a:ext cx="268288" cy="457200"/>
        </p:xfrm>
        <a:graphic>
          <a:graphicData uri="http://schemas.openxmlformats.org/presentationml/2006/ole">
            <p:oleObj spid="_x0000_s2052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6477000" y="3429000"/>
          <a:ext cx="268288" cy="457200"/>
        </p:xfrm>
        <a:graphic>
          <a:graphicData uri="http://schemas.openxmlformats.org/presentationml/2006/ole">
            <p:oleObj spid="_x0000_s2053" name="Equation" r:id="rId7" imgW="1648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2B87EB-0D7D-405A-85E2-1C91BB3C5ADB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7155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382000" cy="624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600" b="1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SAT (Satisfiability)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Variables:</a:t>
            </a:r>
            <a:r>
              <a:rPr lang="en-US" sz="3200" b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u</a:t>
            </a:r>
            <a:r>
              <a:rPr lang="en-US" sz="3200" baseline="-30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1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, u</a:t>
            </a:r>
            <a:r>
              <a:rPr lang="en-US" sz="3200" baseline="-30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2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, u</a:t>
            </a:r>
            <a:r>
              <a:rPr lang="en-US" sz="3200" baseline="-30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3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, ... u</a:t>
            </a:r>
            <a:r>
              <a:rPr lang="en-US" sz="3200" baseline="-30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k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.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A </a:t>
            </a:r>
            <a:r>
              <a:rPr lang="en-US" sz="3200" b="1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literal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is a variable u</a:t>
            </a:r>
            <a:r>
              <a:rPr lang="en-US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i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or the negation of a variable ¬ u</a:t>
            </a:r>
            <a:r>
              <a:rPr lang="en-US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i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.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If u is set to </a:t>
            </a:r>
            <a:r>
              <a:rPr lang="en-US" sz="3200" i="1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true</a:t>
            </a:r>
            <a:r>
              <a:rPr lang="en-US" sz="3200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 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then ¬ u is </a:t>
            </a:r>
            <a:r>
              <a:rPr lang="en-US" sz="3200" i="1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false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and if u is set to </a:t>
            </a:r>
            <a:r>
              <a:rPr lang="en-US" sz="3200" i="1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false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then ¬ u is </a:t>
            </a:r>
            <a:r>
              <a:rPr lang="en-US" sz="3200" i="1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true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.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A </a:t>
            </a:r>
            <a:r>
              <a:rPr lang="en-US" sz="3200" b="1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clause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is a set of literals. A clause is </a:t>
            </a:r>
            <a:r>
              <a:rPr lang="en-US" sz="3200" i="1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true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if at least one of the literals in the clause is </a:t>
            </a:r>
            <a:r>
              <a:rPr lang="en-US" sz="3200" i="1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true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.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The </a:t>
            </a:r>
            <a:r>
              <a:rPr lang="en-US" sz="320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input to SAT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is a collection of clauses.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2DA274-A15D-4DD2-99E9-54DC5CABF1C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8179" name="TextBox 5"/>
          <p:cNvSpPr txBox="1">
            <a:spLocks noChangeArrowheads="1"/>
          </p:cNvSpPr>
          <p:nvPr/>
        </p:nvSpPr>
        <p:spPr bwMode="auto">
          <a:xfrm>
            <a:off x="490538" y="152400"/>
            <a:ext cx="8458200" cy="895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This SAT problem has solution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1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=T,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2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=F,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3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= T,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4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=F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3200" smtClean="0">
              <a:solidFill>
                <a:srgbClr val="000000"/>
              </a:solidFill>
              <a:latin typeface="Comic Sans MS" pitchFamily="66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(u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1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OR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2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OR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4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) AND (¬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2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OR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4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)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(¬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1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OR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3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) AND (¬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4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OR ¬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1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3200" smtClean="0">
              <a:solidFill>
                <a:srgbClr val="000000"/>
              </a:solidFill>
              <a:latin typeface="Comic Sans MS" pitchFamily="66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Does this SAT problem have a solution?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3200" smtClean="0">
              <a:solidFill>
                <a:srgbClr val="000000"/>
              </a:solidFill>
              <a:latin typeface="Comic Sans MS" pitchFamily="66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( 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1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OR   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2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)   AND (¬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2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OR 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3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)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3200" smtClean="0">
              <a:solidFill>
                <a:srgbClr val="000000"/>
              </a:solidFill>
              <a:latin typeface="Comic Sans MS" pitchFamily="66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(¬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3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OR ¬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1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)   AND (¬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2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OR ¬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3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)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3200" smtClean="0">
              <a:solidFill>
                <a:srgbClr val="000000"/>
              </a:solidFill>
              <a:latin typeface="Comic Sans MS" pitchFamily="66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(  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3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OR ¬ u</a:t>
            </a:r>
            <a:r>
              <a:rPr lang="en-CA" sz="3200" baseline="-250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1</a:t>
            </a: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)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3200" smtClean="0">
              <a:solidFill>
                <a:srgbClr val="000000"/>
              </a:solidFill>
              <a:latin typeface="Comic Sans MS" pitchFamily="66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3200" smtClean="0">
              <a:solidFill>
                <a:srgbClr val="000000"/>
              </a:solidFill>
              <a:latin typeface="Comic Sans MS" pitchFamily="66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3200" smtClean="0">
              <a:solidFill>
                <a:srgbClr val="000000"/>
              </a:solidFill>
              <a:latin typeface="Comic Sans MS" pitchFamily="66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[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9C2D5-CA19-486F-A4A8-DBDB246BA28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9203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83820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SAT (Satisfiability)</a:t>
            </a:r>
            <a:endParaRPr lang="en-US" sz="3200" smtClean="0">
              <a:solidFill>
                <a:srgbClr val="000000"/>
              </a:solidFill>
              <a:latin typeface="Comic Sans MS" pitchFamily="66" charset="0"/>
              <a:cs typeface="Arial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The</a:t>
            </a:r>
            <a:r>
              <a:rPr lang="en-US" sz="320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 output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is the answer to: Is there an assignment of </a:t>
            </a:r>
            <a:r>
              <a:rPr lang="en-US" sz="3200" i="1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true</a:t>
            </a:r>
            <a:r>
              <a:rPr lang="en-US" sz="3200" i="1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/</a:t>
            </a:r>
            <a:r>
              <a:rPr lang="en-US" sz="3200" i="1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false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to the variables so that every clause is satisfied (</a:t>
            </a:r>
            <a:r>
              <a:rPr lang="en-US" sz="3200" b="1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satisfied</a:t>
            </a:r>
            <a:r>
              <a:rPr lang="en-US" sz="320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 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means the clause is </a:t>
            </a:r>
            <a:r>
              <a:rPr lang="en-US" sz="3200" i="1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true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)?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If the answer is yes, such an assignment of the variables is called a </a:t>
            </a:r>
            <a:r>
              <a:rPr lang="en-US" sz="3200" b="1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truth assignment</a:t>
            </a:r>
            <a:r>
              <a:rPr lang="en-US" sz="3200" smtClean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>.</a:t>
            </a:r>
            <a:r>
              <a:rPr lang="en-US" sz="32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333399"/>
                </a:solidFill>
                <a:latin typeface="Comic Sans MS" pitchFamily="66" charset="0"/>
                <a:cs typeface="Arial" pitchFamily="34" charset="0"/>
              </a:rPr>
              <a:t>SAT is in NP: Certificate is true/false value for each variable in satisfying assignment.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046B85-5F06-4F24-A44A-D4B558FC9C86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180227" name="Picture 2" descr="histo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628967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The Hamiltonian Cycle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The Hamiltonian Cycle Problem is then simply the following:</a:t>
            </a:r>
          </a:p>
          <a:p>
            <a:pPr algn="just"/>
            <a:r>
              <a:rPr lang="en-IN" i="1" dirty="0" smtClean="0"/>
              <a:t>Given a directed graph G, does it contain a Hamiltonian cycle?</a:t>
            </a:r>
            <a:endParaRPr lang="en-IN" dirty="0" smtClean="0"/>
          </a:p>
          <a:p>
            <a:pPr algn="just"/>
            <a:r>
              <a:rPr lang="en-IN" dirty="0" smtClean="0"/>
              <a:t>Given a directed graph </a:t>
            </a:r>
            <a:r>
              <a:rPr lang="en-IN" i="1" dirty="0" smtClean="0"/>
              <a:t>G = (V, E), we say that a cycle C in G is a Hamiltonian cycle if it visits each </a:t>
            </a:r>
            <a:r>
              <a:rPr lang="en-IN" dirty="0" smtClean="0"/>
              <a:t>vertex exactly once. </a:t>
            </a:r>
          </a:p>
          <a:p>
            <a:pPr algn="just"/>
            <a:r>
              <a:rPr lang="en-IN" dirty="0" smtClean="0"/>
              <a:t>In other words, it constitutes a “tour” of all the vertices, with no repetitions.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Polynomial-Time Algorithms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mtClean="0">
                <a:ea typeface="SimSun" pitchFamily="2" charset="-122"/>
              </a:rPr>
              <a:t>Are some problems solvable in polynomial time?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Of course: many algorithms we’ve studied provide polynomial-time solutions to some problems</a:t>
            </a:r>
          </a:p>
          <a:p>
            <a:r>
              <a:rPr lang="en-US" altLang="zh-CN" smtClean="0">
                <a:ea typeface="SimSun" pitchFamily="2" charset="-122"/>
              </a:rPr>
              <a:t>Are all problems solvable in polynomial time?</a:t>
            </a:r>
          </a:p>
          <a:p>
            <a:pPr lvl="1"/>
            <a:r>
              <a:rPr lang="en-US" altLang="zh-CN" smtClean="0">
                <a:ea typeface="SimSun" pitchFamily="2" charset="-122"/>
              </a:rPr>
              <a:t>No: Turing’s “Halting Problem” is not solvable by any computer, no matter how much time is given</a:t>
            </a:r>
          </a:p>
          <a:p>
            <a:r>
              <a:rPr lang="en-US" altLang="zh-CN" smtClean="0">
                <a:ea typeface="SimSun" pitchFamily="2" charset="-122"/>
              </a:rPr>
              <a:t>Most problems that do not yield polynomial-time algorithms are either optimization or decision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The Hamiltonian Cycle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IN" i="1" dirty="0" smtClean="0"/>
              <a:t>Does it contain a Hamiltonian cycle?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437694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257800" y="3505200"/>
            <a:ext cx="3256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1, 6, 4, 3, 2, 5, 1,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5334000" y="4419600"/>
            <a:ext cx="3140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1, 2, 4, 5, 6, 3, 1</a:t>
            </a:r>
            <a:endParaRPr lang="en-IN" sz="3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dist">
              <a:lnSpc>
                <a:spcPct val="90000"/>
              </a:lnSpc>
              <a:buFontTx/>
              <a:buNone/>
            </a:pPr>
            <a:r>
              <a:rPr lang="en-US" i="1" dirty="0" smtClean="0">
                <a:ea typeface="ＭＳ Ｐゴシック" pitchFamily="34" charset="-128"/>
              </a:rPr>
              <a:t>A </a:t>
            </a:r>
            <a:r>
              <a:rPr lang="en-US" b="1" i="1" dirty="0" smtClean="0">
                <a:ea typeface="ＭＳ Ｐゴシック" pitchFamily="34" charset="-128"/>
              </a:rPr>
              <a:t>Hamiltonian cycle</a:t>
            </a:r>
            <a:r>
              <a:rPr lang="en-US" i="1" dirty="0" smtClean="0">
                <a:ea typeface="ＭＳ Ｐゴシック" pitchFamily="34" charset="-128"/>
              </a:rPr>
              <a:t> in a graph is a cycle</a:t>
            </a:r>
          </a:p>
          <a:p>
            <a:pPr marL="609600" indent="-609600" algn="dist">
              <a:lnSpc>
                <a:spcPct val="90000"/>
              </a:lnSpc>
              <a:buFontTx/>
              <a:buNone/>
            </a:pPr>
            <a:r>
              <a:rPr lang="en-US" i="1" dirty="0" smtClean="0">
                <a:ea typeface="ＭＳ Ｐゴシック" pitchFamily="34" charset="-128"/>
              </a:rPr>
              <a:t>that visits each vertex exactly once</a:t>
            </a:r>
          </a:p>
          <a:p>
            <a:pPr marL="609600" indent="-609600" algn="dist">
              <a:lnSpc>
                <a:spcPct val="90000"/>
              </a:lnSpc>
              <a:buFontTx/>
              <a:buNone/>
            </a:pPr>
            <a:endParaRPr lang="en-US" i="1" dirty="0" smtClean="0">
              <a:ea typeface="ＭＳ Ｐゴシック" pitchFamily="34" charset="-128"/>
            </a:endParaRP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b="1" u="sng" dirty="0" smtClean="0">
                <a:ea typeface="ＭＳ Ｐゴシック" pitchFamily="34" charset="-128"/>
              </a:rPr>
              <a:t>Problem Statement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 smtClean="0">
                <a:ea typeface="ＭＳ Ｐゴシック" pitchFamily="34" charset="-128"/>
              </a:rPr>
              <a:t>Given</a:t>
            </a:r>
            <a:r>
              <a:rPr lang="en-US" dirty="0" smtClean="0">
                <a:ea typeface="ＭＳ Ｐゴシック" pitchFamily="34" charset="-128"/>
              </a:rPr>
              <a:t>     A directed graph G = (V,E)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dirty="0" smtClean="0">
              <a:ea typeface="ＭＳ Ｐゴシック" pitchFamily="34" charset="-128"/>
              <a:cs typeface="Arial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 smtClean="0">
                <a:ea typeface="ＭＳ Ｐゴシック" pitchFamily="34" charset="-128"/>
                <a:cs typeface="Arial" pitchFamily="34" charset="0"/>
              </a:rPr>
              <a:t>To Find </a:t>
            </a:r>
            <a:r>
              <a:rPr lang="en-US" dirty="0" smtClean="0">
                <a:ea typeface="ＭＳ Ｐゴシック" pitchFamily="34" charset="-128"/>
                <a:cs typeface="Arial" pitchFamily="34" charset="0"/>
              </a:rPr>
              <a:t> If the graph contains a Hamiltonian 	       cycle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800" b="1" smtClean="0">
                <a:ea typeface="ＭＳ Ｐゴシック" pitchFamily="34" charset="-128"/>
              </a:rPr>
              <a:t>Hamiltonian Cycle Problem is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800" b="1" smtClean="0">
                <a:ea typeface="ＭＳ Ｐゴシック" pitchFamily="34" charset="-128"/>
              </a:rPr>
              <a:t>NP-Complete</a:t>
            </a:r>
            <a:endParaRPr lang="en-US" sz="2800" smtClean="0">
              <a:ea typeface="ＭＳ Ｐゴシック" pitchFamily="34" charset="-128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 algn="dist">
              <a:lnSpc>
                <a:spcPct val="80000"/>
              </a:lnSpc>
              <a:buFontTx/>
              <a:buNone/>
            </a:pPr>
            <a:r>
              <a:rPr lang="en-US" sz="2800" b="1" smtClean="0">
                <a:ea typeface="ＭＳ Ｐゴシック" pitchFamily="34" charset="-128"/>
              </a:rPr>
              <a:t>Hamiltonian Cycle Problem is in NP.</a:t>
            </a:r>
          </a:p>
          <a:p>
            <a:pPr algn="dist"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Given a directed graph G=(V,E), and a </a:t>
            </a:r>
          </a:p>
          <a:p>
            <a:pPr algn="dist"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certificate containing an ordered list of vertices on </a:t>
            </a:r>
          </a:p>
          <a:p>
            <a:pPr algn="dist"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a Hamiltonian Cycle. It can be verified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in polynomial time that the list contains each vertex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exactly once and that each consecutive pair in the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ordering is joined by an edge.</a:t>
            </a:r>
            <a:endParaRPr lang="en-US" sz="2800" b="1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dist">
              <a:lnSpc>
                <a:spcPct val="90000"/>
              </a:lnSpc>
              <a:buFontTx/>
              <a:buNone/>
            </a:pPr>
            <a:r>
              <a:rPr lang="en-US" sz="2400" b="1" smtClean="0">
                <a:ea typeface="ＭＳ Ｐゴシック" pitchFamily="34" charset="-128"/>
              </a:rPr>
              <a:t>Hamiltonian Cycle Problem is NP Hard</a:t>
            </a:r>
          </a:p>
          <a:p>
            <a:pPr algn="dist">
              <a:lnSpc>
                <a:spcPct val="90000"/>
              </a:lnSpc>
              <a:buFontTx/>
              <a:buNone/>
            </a:pPr>
            <a:endParaRPr lang="en-US" sz="2400" b="1" smtClean="0">
              <a:ea typeface="ＭＳ Ｐゴシック" pitchFamily="34" charset="-128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b="1" smtClean="0">
                <a:ea typeface="ＭＳ Ｐゴシック" pitchFamily="34" charset="-128"/>
              </a:rPr>
              <a:t>3-SAT </a:t>
            </a:r>
            <a:r>
              <a:rPr lang="en-US" sz="2400" b="1" smtClean="0">
                <a:ea typeface="ＭＳ Ｐゴシック" pitchFamily="34" charset="-128"/>
                <a:cs typeface="Arial" pitchFamily="34" charset="0"/>
              </a:rPr>
              <a:t>≤</a:t>
            </a:r>
            <a:r>
              <a:rPr lang="en-US" sz="2400" b="1" baseline="-12000" smtClean="0">
                <a:ea typeface="ＭＳ Ｐゴシック" pitchFamily="34" charset="-128"/>
                <a:cs typeface="Arial" pitchFamily="34" charset="0"/>
              </a:rPr>
              <a:t>p</a:t>
            </a:r>
            <a:r>
              <a:rPr lang="en-US" sz="2400" b="1" smtClean="0">
                <a:ea typeface="ＭＳ Ｐゴシック" pitchFamily="34" charset="-128"/>
              </a:rPr>
              <a:t> Hamiltonian Cycle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ea typeface="ＭＳ Ｐゴシック" pitchFamily="34" charset="-128"/>
            </a:endParaRPr>
          </a:p>
          <a:p>
            <a:pPr algn="dist"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34" charset="-128"/>
              </a:rPr>
              <a:t>We begin with an arbitrary instance of 3-</a:t>
            </a:r>
          </a:p>
          <a:p>
            <a:pPr algn="dist"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34" charset="-128"/>
              </a:rPr>
              <a:t>SAT having variables x</a:t>
            </a:r>
            <a:r>
              <a:rPr lang="en-US" sz="2400" baseline="-12000" smtClean="0">
                <a:ea typeface="ＭＳ Ｐゴシック" pitchFamily="34" charset="-128"/>
              </a:rPr>
              <a:t>1</a:t>
            </a:r>
            <a:r>
              <a:rPr lang="en-US" sz="2400" smtClean="0">
                <a:ea typeface="ＭＳ Ｐゴシック" pitchFamily="34" charset="-128"/>
              </a:rPr>
              <a:t>,…….,x</a:t>
            </a:r>
            <a:r>
              <a:rPr lang="en-US" sz="2400" baseline="-12000" smtClean="0">
                <a:ea typeface="ＭＳ Ｐゴシック" pitchFamily="34" charset="-128"/>
              </a:rPr>
              <a:t>n</a:t>
            </a:r>
            <a:r>
              <a:rPr lang="en-US" sz="2400" smtClean="0">
                <a:ea typeface="ＭＳ Ｐゴシック" pitchFamily="34" charset="-128"/>
              </a:rPr>
              <a:t> 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34" charset="-128"/>
              </a:rPr>
              <a:t>clauses C</a:t>
            </a:r>
            <a:r>
              <a:rPr lang="en-US" sz="2400" baseline="-12000" smtClean="0">
                <a:ea typeface="ＭＳ Ｐゴシック" pitchFamily="34" charset="-128"/>
              </a:rPr>
              <a:t>1</a:t>
            </a:r>
            <a:r>
              <a:rPr lang="en-US" sz="2400" smtClean="0">
                <a:ea typeface="ＭＳ Ｐゴシック" pitchFamily="34" charset="-128"/>
              </a:rPr>
              <a:t>,…….,C</a:t>
            </a:r>
            <a:r>
              <a:rPr lang="en-US" sz="2400" baseline="-12000" smtClean="0">
                <a:ea typeface="ＭＳ Ｐゴシック" pitchFamily="34" charset="-128"/>
              </a:rPr>
              <a:t>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aseline="-12000" smtClean="0">
              <a:ea typeface="ＭＳ Ｐゴシック" pitchFamily="34" charset="-128"/>
            </a:endParaRPr>
          </a:p>
          <a:p>
            <a:pPr algn="dist"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34" charset="-128"/>
              </a:rPr>
              <a:t>We model one by one, the 2</a:t>
            </a:r>
            <a:r>
              <a:rPr lang="en-US" sz="2400" baseline="30000" smtClean="0">
                <a:ea typeface="ＭＳ Ｐゴシック" pitchFamily="34" charset="-128"/>
              </a:rPr>
              <a:t>n</a:t>
            </a:r>
            <a:r>
              <a:rPr lang="en-US" sz="2400" smtClean="0">
                <a:ea typeface="ＭＳ Ｐゴシック" pitchFamily="34" charset="-128"/>
              </a:rPr>
              <a:t> different ways in which</a:t>
            </a:r>
          </a:p>
          <a:p>
            <a:pPr algn="dist"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34" charset="-128"/>
              </a:rPr>
              <a:t>variables can assume assignments, and the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ea typeface="ＭＳ Ｐゴシック" pitchFamily="34" charset="-128"/>
              </a:rPr>
              <a:t>constraints imposed by clauses.</a:t>
            </a:r>
            <a:r>
              <a:rPr lang="en-US" sz="2400" b="1" baseline="-12000" smtClean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To correspond to the 2</a:t>
            </a:r>
            <a:r>
              <a:rPr lang="en-US" sz="2800" baseline="30000" smtClean="0">
                <a:ea typeface="ＭＳ Ｐゴシック" pitchFamily="34" charset="-128"/>
              </a:rPr>
              <a:t>n </a:t>
            </a:r>
            <a:r>
              <a:rPr lang="en-US" sz="2800" smtClean="0">
                <a:ea typeface="ＭＳ Ｐゴシック" pitchFamily="34" charset="-128"/>
              </a:rPr>
              <a:t>truth assignments,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we describe a graph containing 2</a:t>
            </a:r>
            <a:r>
              <a:rPr lang="en-US" sz="2800" baseline="30000" smtClean="0">
                <a:ea typeface="ＭＳ Ｐゴシック" pitchFamily="34" charset="-128"/>
              </a:rPr>
              <a:t>n </a:t>
            </a:r>
            <a:r>
              <a:rPr lang="en-US" sz="2800" smtClean="0">
                <a:ea typeface="ＭＳ Ｐゴシック" pitchFamily="34" charset="-128"/>
              </a:rPr>
              <a:t>different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Hamiltonian cycles.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The graph is constructed as follows: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Construct n paths P</a:t>
            </a:r>
            <a:r>
              <a:rPr lang="en-US" sz="2800" baseline="-12000" smtClean="0">
                <a:ea typeface="ＭＳ Ｐゴシック" pitchFamily="34" charset="-128"/>
              </a:rPr>
              <a:t>1</a:t>
            </a:r>
            <a:r>
              <a:rPr lang="en-US" sz="2800" smtClean="0">
                <a:ea typeface="ＭＳ Ｐゴシック" pitchFamily="34" charset="-128"/>
              </a:rPr>
              <a:t>,…….,P</a:t>
            </a:r>
            <a:r>
              <a:rPr lang="en-US" sz="2800" baseline="-12000" smtClean="0">
                <a:ea typeface="ＭＳ Ｐゴシック" pitchFamily="34" charset="-128"/>
              </a:rPr>
              <a:t>n</a:t>
            </a:r>
            <a:r>
              <a:rPr lang="en-US" sz="2800" smtClean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Each P</a:t>
            </a:r>
            <a:r>
              <a:rPr lang="en-US" sz="2800" baseline="-12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 consists of nodes v</a:t>
            </a:r>
            <a:r>
              <a:rPr lang="en-US" sz="2800" baseline="-12000" smtClean="0">
                <a:ea typeface="ＭＳ Ｐゴシック" pitchFamily="34" charset="-128"/>
              </a:rPr>
              <a:t>i1</a:t>
            </a:r>
            <a:r>
              <a:rPr lang="en-US" sz="2800" smtClean="0">
                <a:ea typeface="ＭＳ Ｐゴシック" pitchFamily="34" charset="-128"/>
              </a:rPr>
              <a:t>,….., v</a:t>
            </a:r>
            <a:r>
              <a:rPr lang="en-US" sz="2800" baseline="-12000" smtClean="0">
                <a:ea typeface="ＭＳ Ｐゴシック" pitchFamily="34" charset="-128"/>
              </a:rPr>
              <a:t>ib</a:t>
            </a:r>
            <a:r>
              <a:rPr lang="en-US" sz="2800" smtClean="0">
                <a:ea typeface="ＭＳ Ｐゴシック" pitchFamily="34" charset="-128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	where b = 2k (k being the number of clauses)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5000" y="1752600"/>
            <a:ext cx="6477000" cy="2667000"/>
            <a:chOff x="1200" y="1104"/>
            <a:chExt cx="4080" cy="1680"/>
          </a:xfrm>
        </p:grpSpPr>
        <p:sp>
          <p:nvSpPr>
            <p:cNvPr id="19458" name="Oval 3"/>
            <p:cNvSpPr>
              <a:spLocks noChangeArrowheads="1"/>
            </p:cNvSpPr>
            <p:nvPr/>
          </p:nvSpPr>
          <p:spPr bwMode="auto">
            <a:xfrm>
              <a:off x="4368" y="1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9459" name="Oval 4"/>
            <p:cNvSpPr>
              <a:spLocks noChangeArrowheads="1"/>
            </p:cNvSpPr>
            <p:nvPr/>
          </p:nvSpPr>
          <p:spPr bwMode="auto">
            <a:xfrm>
              <a:off x="3552" y="1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9460" name="Oval 5"/>
            <p:cNvSpPr>
              <a:spLocks noChangeArrowheads="1"/>
            </p:cNvSpPr>
            <p:nvPr/>
          </p:nvSpPr>
          <p:spPr bwMode="auto">
            <a:xfrm>
              <a:off x="1968" y="1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9461" name="Oval 6"/>
            <p:cNvSpPr>
              <a:spLocks noChangeArrowheads="1"/>
            </p:cNvSpPr>
            <p:nvPr/>
          </p:nvSpPr>
          <p:spPr bwMode="auto">
            <a:xfrm>
              <a:off x="1200" y="1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9462" name="Oval 7"/>
            <p:cNvSpPr>
              <a:spLocks noChangeArrowheads="1"/>
            </p:cNvSpPr>
            <p:nvPr/>
          </p:nvSpPr>
          <p:spPr bwMode="auto">
            <a:xfrm>
              <a:off x="4368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9463" name="Oval 8"/>
            <p:cNvSpPr>
              <a:spLocks noChangeArrowheads="1"/>
            </p:cNvSpPr>
            <p:nvPr/>
          </p:nvSpPr>
          <p:spPr bwMode="auto">
            <a:xfrm>
              <a:off x="3552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9464" name="Oval 9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9465" name="Oval 10"/>
            <p:cNvSpPr>
              <a:spLocks noChangeArrowheads="1"/>
            </p:cNvSpPr>
            <p:nvPr/>
          </p:nvSpPr>
          <p:spPr bwMode="auto">
            <a:xfrm>
              <a:off x="1200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9466" name="Oval 11"/>
            <p:cNvSpPr>
              <a:spLocks noChangeArrowheads="1"/>
            </p:cNvSpPr>
            <p:nvPr/>
          </p:nvSpPr>
          <p:spPr bwMode="auto">
            <a:xfrm>
              <a:off x="436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9467" name="Oval 12"/>
            <p:cNvSpPr>
              <a:spLocks noChangeArrowheads="1"/>
            </p:cNvSpPr>
            <p:nvPr/>
          </p:nvSpPr>
          <p:spPr bwMode="auto">
            <a:xfrm>
              <a:off x="3552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196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9469" name="Oval 14"/>
            <p:cNvSpPr>
              <a:spLocks noChangeArrowheads="1"/>
            </p:cNvSpPr>
            <p:nvPr/>
          </p:nvSpPr>
          <p:spPr bwMode="auto">
            <a:xfrm>
              <a:off x="12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19470" name="Text Box 15"/>
            <p:cNvSpPr txBox="1">
              <a:spLocks noChangeArrowheads="1"/>
            </p:cNvSpPr>
            <p:nvPr/>
          </p:nvSpPr>
          <p:spPr bwMode="auto">
            <a:xfrm>
              <a:off x="2400" y="1152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……………….</a:t>
              </a:r>
            </a:p>
          </p:txBody>
        </p:sp>
        <p:sp>
          <p:nvSpPr>
            <p:cNvPr id="19471" name="Text Box 16"/>
            <p:cNvSpPr txBox="1">
              <a:spLocks noChangeArrowheads="1"/>
            </p:cNvSpPr>
            <p:nvPr/>
          </p:nvSpPr>
          <p:spPr bwMode="auto">
            <a:xfrm>
              <a:off x="2400" y="1824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……………….</a:t>
              </a:r>
            </a:p>
          </p:txBody>
        </p:sp>
        <p:sp>
          <p:nvSpPr>
            <p:cNvPr id="19472" name="Text Box 17"/>
            <p:cNvSpPr txBox="1">
              <a:spLocks noChangeArrowheads="1"/>
            </p:cNvSpPr>
            <p:nvPr/>
          </p:nvSpPr>
          <p:spPr bwMode="auto">
            <a:xfrm>
              <a:off x="2400" y="2553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……………….</a:t>
              </a:r>
            </a:p>
          </p:txBody>
        </p:sp>
        <p:sp>
          <p:nvSpPr>
            <p:cNvPr id="19473" name="Text Box 18"/>
            <p:cNvSpPr txBox="1">
              <a:spLocks noChangeArrowheads="1"/>
            </p:cNvSpPr>
            <p:nvPr/>
          </p:nvSpPr>
          <p:spPr bwMode="auto">
            <a:xfrm>
              <a:off x="4896" y="1104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</a:t>
              </a:r>
              <a:r>
                <a:rPr lang="en-US" b="1" baseline="-10000"/>
                <a:t>1</a:t>
              </a:r>
            </a:p>
          </p:txBody>
        </p:sp>
        <p:sp>
          <p:nvSpPr>
            <p:cNvPr id="19474" name="Text Box 19"/>
            <p:cNvSpPr txBox="1">
              <a:spLocks noChangeArrowheads="1"/>
            </p:cNvSpPr>
            <p:nvPr/>
          </p:nvSpPr>
          <p:spPr bwMode="auto">
            <a:xfrm>
              <a:off x="4896" y="1824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</a:t>
              </a:r>
              <a:r>
                <a:rPr lang="en-US" b="1" baseline="-10000"/>
                <a:t>2</a:t>
              </a:r>
            </a:p>
          </p:txBody>
        </p:sp>
        <p:sp>
          <p:nvSpPr>
            <p:cNvPr id="19475" name="Text Box 20"/>
            <p:cNvSpPr txBox="1">
              <a:spLocks noChangeArrowheads="1"/>
            </p:cNvSpPr>
            <p:nvPr/>
          </p:nvSpPr>
          <p:spPr bwMode="auto">
            <a:xfrm>
              <a:off x="4896" y="2553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</a:t>
              </a:r>
              <a:r>
                <a:rPr lang="en-US" b="1" baseline="-10000"/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Draw edges from v</a:t>
            </a:r>
            <a:r>
              <a:rPr lang="en-US" baseline="-12000" smtClean="0">
                <a:ea typeface="ＭＳ Ｐゴシック" pitchFamily="34" charset="-128"/>
              </a:rPr>
              <a:t>ij</a:t>
            </a:r>
            <a:r>
              <a:rPr lang="en-US" smtClean="0">
                <a:ea typeface="ＭＳ Ｐゴシック" pitchFamily="34" charset="-128"/>
              </a:rPr>
              <a:t> to v</a:t>
            </a:r>
            <a:r>
              <a:rPr lang="en-US" baseline="-12000" smtClean="0">
                <a:ea typeface="ＭＳ Ｐゴシック" pitchFamily="34" charset="-128"/>
              </a:rPr>
              <a:t>i,j+1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2819400"/>
            <a:ext cx="6477000" cy="2667000"/>
            <a:chOff x="1200" y="1104"/>
            <a:chExt cx="4080" cy="1680"/>
          </a:xfrm>
        </p:grpSpPr>
        <p:sp>
          <p:nvSpPr>
            <p:cNvPr id="20496" name="Oval 5"/>
            <p:cNvSpPr>
              <a:spLocks noChangeArrowheads="1"/>
            </p:cNvSpPr>
            <p:nvPr/>
          </p:nvSpPr>
          <p:spPr bwMode="auto">
            <a:xfrm>
              <a:off x="4368" y="1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0497" name="Oval 6"/>
            <p:cNvSpPr>
              <a:spLocks noChangeArrowheads="1"/>
            </p:cNvSpPr>
            <p:nvPr/>
          </p:nvSpPr>
          <p:spPr bwMode="auto">
            <a:xfrm>
              <a:off x="3552" y="1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0498" name="Oval 7"/>
            <p:cNvSpPr>
              <a:spLocks noChangeArrowheads="1"/>
            </p:cNvSpPr>
            <p:nvPr/>
          </p:nvSpPr>
          <p:spPr bwMode="auto">
            <a:xfrm>
              <a:off x="1968" y="1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0499" name="Oval 8"/>
            <p:cNvSpPr>
              <a:spLocks noChangeArrowheads="1"/>
            </p:cNvSpPr>
            <p:nvPr/>
          </p:nvSpPr>
          <p:spPr bwMode="auto">
            <a:xfrm>
              <a:off x="1200" y="1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0500" name="Oval 9"/>
            <p:cNvSpPr>
              <a:spLocks noChangeArrowheads="1"/>
            </p:cNvSpPr>
            <p:nvPr/>
          </p:nvSpPr>
          <p:spPr bwMode="auto">
            <a:xfrm>
              <a:off x="4368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0501" name="Oval 10"/>
            <p:cNvSpPr>
              <a:spLocks noChangeArrowheads="1"/>
            </p:cNvSpPr>
            <p:nvPr/>
          </p:nvSpPr>
          <p:spPr bwMode="auto">
            <a:xfrm>
              <a:off x="3552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0502" name="Oval 11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0503" name="Oval 12"/>
            <p:cNvSpPr>
              <a:spLocks noChangeArrowheads="1"/>
            </p:cNvSpPr>
            <p:nvPr/>
          </p:nvSpPr>
          <p:spPr bwMode="auto">
            <a:xfrm>
              <a:off x="1200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0504" name="Oval 13"/>
            <p:cNvSpPr>
              <a:spLocks noChangeArrowheads="1"/>
            </p:cNvSpPr>
            <p:nvPr/>
          </p:nvSpPr>
          <p:spPr bwMode="auto">
            <a:xfrm>
              <a:off x="436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0505" name="Oval 14"/>
            <p:cNvSpPr>
              <a:spLocks noChangeArrowheads="1"/>
            </p:cNvSpPr>
            <p:nvPr/>
          </p:nvSpPr>
          <p:spPr bwMode="auto">
            <a:xfrm>
              <a:off x="3552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0506" name="Oval 15"/>
            <p:cNvSpPr>
              <a:spLocks noChangeArrowheads="1"/>
            </p:cNvSpPr>
            <p:nvPr/>
          </p:nvSpPr>
          <p:spPr bwMode="auto">
            <a:xfrm>
              <a:off x="196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0507" name="Oval 16"/>
            <p:cNvSpPr>
              <a:spLocks noChangeArrowheads="1"/>
            </p:cNvSpPr>
            <p:nvPr/>
          </p:nvSpPr>
          <p:spPr bwMode="auto">
            <a:xfrm>
              <a:off x="12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0508" name="Text Box 17"/>
            <p:cNvSpPr txBox="1">
              <a:spLocks noChangeArrowheads="1"/>
            </p:cNvSpPr>
            <p:nvPr/>
          </p:nvSpPr>
          <p:spPr bwMode="auto">
            <a:xfrm>
              <a:off x="2400" y="1152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……………….</a:t>
              </a:r>
            </a:p>
          </p:txBody>
        </p:sp>
        <p:sp>
          <p:nvSpPr>
            <p:cNvPr id="20509" name="Text Box 18"/>
            <p:cNvSpPr txBox="1">
              <a:spLocks noChangeArrowheads="1"/>
            </p:cNvSpPr>
            <p:nvPr/>
          </p:nvSpPr>
          <p:spPr bwMode="auto">
            <a:xfrm>
              <a:off x="2400" y="1824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……………….</a:t>
              </a:r>
            </a:p>
          </p:txBody>
        </p:sp>
        <p:sp>
          <p:nvSpPr>
            <p:cNvPr id="20510" name="Text Box 19"/>
            <p:cNvSpPr txBox="1">
              <a:spLocks noChangeArrowheads="1"/>
            </p:cNvSpPr>
            <p:nvPr/>
          </p:nvSpPr>
          <p:spPr bwMode="auto">
            <a:xfrm>
              <a:off x="2400" y="2553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……………….</a:t>
              </a:r>
            </a:p>
          </p:txBody>
        </p:sp>
        <p:sp>
          <p:nvSpPr>
            <p:cNvPr id="20511" name="Text Box 20"/>
            <p:cNvSpPr txBox="1">
              <a:spLocks noChangeArrowheads="1"/>
            </p:cNvSpPr>
            <p:nvPr/>
          </p:nvSpPr>
          <p:spPr bwMode="auto">
            <a:xfrm>
              <a:off x="4896" y="1104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</a:t>
              </a:r>
              <a:r>
                <a:rPr lang="en-US" b="1" baseline="-10000"/>
                <a:t>1</a:t>
              </a:r>
            </a:p>
          </p:txBody>
        </p:sp>
        <p:sp>
          <p:nvSpPr>
            <p:cNvPr id="20512" name="Text Box 21"/>
            <p:cNvSpPr txBox="1">
              <a:spLocks noChangeArrowheads="1"/>
            </p:cNvSpPr>
            <p:nvPr/>
          </p:nvSpPr>
          <p:spPr bwMode="auto">
            <a:xfrm>
              <a:off x="4896" y="1824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</a:t>
              </a:r>
              <a:r>
                <a:rPr lang="en-US" b="1" baseline="-10000"/>
                <a:t>2</a:t>
              </a:r>
            </a:p>
          </p:txBody>
        </p:sp>
        <p:sp>
          <p:nvSpPr>
            <p:cNvPr id="20513" name="Text Box 22"/>
            <p:cNvSpPr txBox="1">
              <a:spLocks noChangeArrowheads="1"/>
            </p:cNvSpPr>
            <p:nvPr/>
          </p:nvSpPr>
          <p:spPr bwMode="auto">
            <a:xfrm>
              <a:off x="4896" y="2553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</a:t>
              </a:r>
              <a:r>
                <a:rPr lang="en-US" b="1" baseline="-10000"/>
                <a:t>3</a:t>
              </a:r>
            </a:p>
          </p:txBody>
        </p:sp>
      </p:grp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2057400" y="2895600"/>
            <a:ext cx="838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5791200" y="2895600"/>
            <a:ext cx="9144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2057400" y="4038600"/>
            <a:ext cx="838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2057400" y="5181600"/>
            <a:ext cx="838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5791200" y="4038600"/>
            <a:ext cx="9144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5791200" y="5181600"/>
            <a:ext cx="9144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3276600" y="28956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5181600" y="28956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5181600" y="40386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3276600" y="40386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5181600" y="51816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3276600" y="51816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" grpId="0" animBg="1"/>
      <p:bldP spid="8216" grpId="0" animBg="1"/>
      <p:bldP spid="8217" grpId="0" animBg="1"/>
      <p:bldP spid="8218" grpId="0" animBg="1"/>
      <p:bldP spid="8219" grpId="0" animBg="1"/>
      <p:bldP spid="8220" grpId="0" animBg="1"/>
      <p:bldP spid="8221" grpId="0" animBg="1"/>
      <p:bldP spid="8222" grpId="0" animBg="1"/>
      <p:bldP spid="8223" grpId="0" animBg="1"/>
      <p:bldP spid="8224" grpId="0" animBg="1"/>
      <p:bldP spid="8225" grpId="0" animBg="1"/>
      <p:bldP spid="82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Draw edges from v</a:t>
            </a:r>
            <a:r>
              <a:rPr lang="en-US" baseline="-12000" smtClean="0">
                <a:ea typeface="ＭＳ Ｐゴシック" pitchFamily="34" charset="-128"/>
              </a:rPr>
              <a:t>i,j+1</a:t>
            </a:r>
            <a:r>
              <a:rPr lang="en-US" smtClean="0">
                <a:ea typeface="ＭＳ Ｐゴシック" pitchFamily="34" charset="-128"/>
              </a:rPr>
              <a:t> to v</a:t>
            </a:r>
            <a:r>
              <a:rPr lang="en-US" baseline="-12000" smtClean="0">
                <a:ea typeface="ＭＳ Ｐゴシック" pitchFamily="34" charset="-128"/>
              </a:rPr>
              <a:t>i,j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2971800"/>
            <a:ext cx="6477000" cy="2667000"/>
            <a:chOff x="1200" y="1104"/>
            <a:chExt cx="4080" cy="1680"/>
          </a:xfrm>
        </p:grpSpPr>
        <p:sp>
          <p:nvSpPr>
            <p:cNvPr id="21532" name="Oval 5"/>
            <p:cNvSpPr>
              <a:spLocks noChangeArrowheads="1"/>
            </p:cNvSpPr>
            <p:nvPr/>
          </p:nvSpPr>
          <p:spPr bwMode="auto">
            <a:xfrm>
              <a:off x="4368" y="1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1533" name="Oval 6"/>
            <p:cNvSpPr>
              <a:spLocks noChangeArrowheads="1"/>
            </p:cNvSpPr>
            <p:nvPr/>
          </p:nvSpPr>
          <p:spPr bwMode="auto">
            <a:xfrm>
              <a:off x="3552" y="1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1534" name="Oval 7"/>
            <p:cNvSpPr>
              <a:spLocks noChangeArrowheads="1"/>
            </p:cNvSpPr>
            <p:nvPr/>
          </p:nvSpPr>
          <p:spPr bwMode="auto">
            <a:xfrm>
              <a:off x="1968" y="1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1535" name="Oval 8"/>
            <p:cNvSpPr>
              <a:spLocks noChangeArrowheads="1"/>
            </p:cNvSpPr>
            <p:nvPr/>
          </p:nvSpPr>
          <p:spPr bwMode="auto">
            <a:xfrm>
              <a:off x="1200" y="11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1536" name="Oval 9"/>
            <p:cNvSpPr>
              <a:spLocks noChangeArrowheads="1"/>
            </p:cNvSpPr>
            <p:nvPr/>
          </p:nvSpPr>
          <p:spPr bwMode="auto">
            <a:xfrm>
              <a:off x="4368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1537" name="Oval 10"/>
            <p:cNvSpPr>
              <a:spLocks noChangeArrowheads="1"/>
            </p:cNvSpPr>
            <p:nvPr/>
          </p:nvSpPr>
          <p:spPr bwMode="auto">
            <a:xfrm>
              <a:off x="3552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1538" name="Oval 11"/>
            <p:cNvSpPr>
              <a:spLocks noChangeArrowheads="1"/>
            </p:cNvSpPr>
            <p:nvPr/>
          </p:nvSpPr>
          <p:spPr bwMode="auto">
            <a:xfrm>
              <a:off x="1968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1539" name="Oval 12"/>
            <p:cNvSpPr>
              <a:spLocks noChangeArrowheads="1"/>
            </p:cNvSpPr>
            <p:nvPr/>
          </p:nvSpPr>
          <p:spPr bwMode="auto">
            <a:xfrm>
              <a:off x="1200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1540" name="Oval 13"/>
            <p:cNvSpPr>
              <a:spLocks noChangeArrowheads="1"/>
            </p:cNvSpPr>
            <p:nvPr/>
          </p:nvSpPr>
          <p:spPr bwMode="auto">
            <a:xfrm>
              <a:off x="436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1541" name="Oval 14"/>
            <p:cNvSpPr>
              <a:spLocks noChangeArrowheads="1"/>
            </p:cNvSpPr>
            <p:nvPr/>
          </p:nvSpPr>
          <p:spPr bwMode="auto">
            <a:xfrm>
              <a:off x="3552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1542" name="Oval 15"/>
            <p:cNvSpPr>
              <a:spLocks noChangeArrowheads="1"/>
            </p:cNvSpPr>
            <p:nvPr/>
          </p:nvSpPr>
          <p:spPr bwMode="auto">
            <a:xfrm>
              <a:off x="196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1543" name="Oval 16"/>
            <p:cNvSpPr>
              <a:spLocks noChangeArrowheads="1"/>
            </p:cNvSpPr>
            <p:nvPr/>
          </p:nvSpPr>
          <p:spPr bwMode="auto">
            <a:xfrm>
              <a:off x="12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1544" name="Text Box 17"/>
            <p:cNvSpPr txBox="1">
              <a:spLocks noChangeArrowheads="1"/>
            </p:cNvSpPr>
            <p:nvPr/>
          </p:nvSpPr>
          <p:spPr bwMode="auto">
            <a:xfrm>
              <a:off x="2400" y="1152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……………….</a:t>
              </a:r>
            </a:p>
          </p:txBody>
        </p:sp>
        <p:sp>
          <p:nvSpPr>
            <p:cNvPr id="21545" name="Text Box 18"/>
            <p:cNvSpPr txBox="1">
              <a:spLocks noChangeArrowheads="1"/>
            </p:cNvSpPr>
            <p:nvPr/>
          </p:nvSpPr>
          <p:spPr bwMode="auto">
            <a:xfrm>
              <a:off x="2400" y="1824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……………….</a:t>
              </a:r>
            </a:p>
          </p:txBody>
        </p:sp>
        <p:sp>
          <p:nvSpPr>
            <p:cNvPr id="21546" name="Text Box 19"/>
            <p:cNvSpPr txBox="1">
              <a:spLocks noChangeArrowheads="1"/>
            </p:cNvSpPr>
            <p:nvPr/>
          </p:nvSpPr>
          <p:spPr bwMode="auto">
            <a:xfrm>
              <a:off x="2400" y="2553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……………….</a:t>
              </a:r>
            </a:p>
          </p:txBody>
        </p:sp>
        <p:sp>
          <p:nvSpPr>
            <p:cNvPr id="21547" name="Text Box 20"/>
            <p:cNvSpPr txBox="1">
              <a:spLocks noChangeArrowheads="1"/>
            </p:cNvSpPr>
            <p:nvPr/>
          </p:nvSpPr>
          <p:spPr bwMode="auto">
            <a:xfrm>
              <a:off x="4896" y="1104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</a:t>
              </a:r>
              <a:r>
                <a:rPr lang="en-US" b="1" baseline="-10000"/>
                <a:t>1</a:t>
              </a:r>
            </a:p>
          </p:txBody>
        </p:sp>
        <p:sp>
          <p:nvSpPr>
            <p:cNvPr id="21548" name="Text Box 21"/>
            <p:cNvSpPr txBox="1">
              <a:spLocks noChangeArrowheads="1"/>
            </p:cNvSpPr>
            <p:nvPr/>
          </p:nvSpPr>
          <p:spPr bwMode="auto">
            <a:xfrm>
              <a:off x="4896" y="1824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</a:t>
              </a:r>
              <a:r>
                <a:rPr lang="en-US" b="1" baseline="-10000"/>
                <a:t>2</a:t>
              </a:r>
            </a:p>
          </p:txBody>
        </p:sp>
        <p:sp>
          <p:nvSpPr>
            <p:cNvPr id="21549" name="Text Box 22"/>
            <p:cNvSpPr txBox="1">
              <a:spLocks noChangeArrowheads="1"/>
            </p:cNvSpPr>
            <p:nvPr/>
          </p:nvSpPr>
          <p:spPr bwMode="auto">
            <a:xfrm>
              <a:off x="4896" y="2553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</a:t>
              </a:r>
              <a:r>
                <a:rPr lang="en-US" b="1" baseline="-10000"/>
                <a:t>3</a:t>
              </a:r>
            </a:p>
          </p:txBody>
        </p:sp>
      </p:grpSp>
      <p:sp>
        <p:nvSpPr>
          <p:cNvPr id="21508" name="Line 23"/>
          <p:cNvSpPr>
            <a:spLocks noChangeShapeType="1"/>
          </p:cNvSpPr>
          <p:nvPr/>
        </p:nvSpPr>
        <p:spPr bwMode="auto">
          <a:xfrm>
            <a:off x="2209800" y="3048000"/>
            <a:ext cx="838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509" name="Line 24"/>
          <p:cNvSpPr>
            <a:spLocks noChangeShapeType="1"/>
          </p:cNvSpPr>
          <p:nvPr/>
        </p:nvSpPr>
        <p:spPr bwMode="auto">
          <a:xfrm>
            <a:off x="5943600" y="3048000"/>
            <a:ext cx="9144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510" name="Line 25"/>
          <p:cNvSpPr>
            <a:spLocks noChangeShapeType="1"/>
          </p:cNvSpPr>
          <p:nvPr/>
        </p:nvSpPr>
        <p:spPr bwMode="auto">
          <a:xfrm>
            <a:off x="2209800" y="4191000"/>
            <a:ext cx="838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511" name="Line 26"/>
          <p:cNvSpPr>
            <a:spLocks noChangeShapeType="1"/>
          </p:cNvSpPr>
          <p:nvPr/>
        </p:nvSpPr>
        <p:spPr bwMode="auto">
          <a:xfrm>
            <a:off x="2209800" y="5334000"/>
            <a:ext cx="838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512" name="Line 27"/>
          <p:cNvSpPr>
            <a:spLocks noChangeShapeType="1"/>
          </p:cNvSpPr>
          <p:nvPr/>
        </p:nvSpPr>
        <p:spPr bwMode="auto">
          <a:xfrm>
            <a:off x="5943600" y="4191000"/>
            <a:ext cx="9144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>
            <a:off x="5943600" y="5334000"/>
            <a:ext cx="9144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514" name="Line 29"/>
          <p:cNvSpPr>
            <a:spLocks noChangeShapeType="1"/>
          </p:cNvSpPr>
          <p:nvPr/>
        </p:nvSpPr>
        <p:spPr bwMode="auto">
          <a:xfrm>
            <a:off x="3429000" y="30480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5" name="Line 30"/>
          <p:cNvSpPr>
            <a:spLocks noChangeShapeType="1"/>
          </p:cNvSpPr>
          <p:nvPr/>
        </p:nvSpPr>
        <p:spPr bwMode="auto">
          <a:xfrm>
            <a:off x="5334000" y="30480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6" name="Line 31"/>
          <p:cNvSpPr>
            <a:spLocks noChangeShapeType="1"/>
          </p:cNvSpPr>
          <p:nvPr/>
        </p:nvSpPr>
        <p:spPr bwMode="auto">
          <a:xfrm>
            <a:off x="5334000" y="41910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7" name="Line 32"/>
          <p:cNvSpPr>
            <a:spLocks noChangeShapeType="1"/>
          </p:cNvSpPr>
          <p:nvPr/>
        </p:nvSpPr>
        <p:spPr bwMode="auto">
          <a:xfrm>
            <a:off x="3429000" y="41910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8" name="Line 33"/>
          <p:cNvSpPr>
            <a:spLocks noChangeShapeType="1"/>
          </p:cNvSpPr>
          <p:nvPr/>
        </p:nvSpPr>
        <p:spPr bwMode="auto">
          <a:xfrm>
            <a:off x="5334000" y="53340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19" name="Line 34"/>
          <p:cNvSpPr>
            <a:spLocks noChangeShapeType="1"/>
          </p:cNvSpPr>
          <p:nvPr/>
        </p:nvSpPr>
        <p:spPr bwMode="auto">
          <a:xfrm>
            <a:off x="3429000" y="5334000"/>
            <a:ext cx="228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 flipH="1">
            <a:off x="2209800" y="3276600"/>
            <a:ext cx="8382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 flipH="1">
            <a:off x="2209800" y="4419600"/>
            <a:ext cx="8382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 flipH="1">
            <a:off x="2209800" y="5562600"/>
            <a:ext cx="8382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 flipH="1">
            <a:off x="5867400" y="3276600"/>
            <a:ext cx="9906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 flipH="1">
            <a:off x="5867400" y="4419600"/>
            <a:ext cx="9906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 flipH="1">
            <a:off x="5867400" y="5562600"/>
            <a:ext cx="9906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>
            <a:off x="3429000" y="3276600"/>
            <a:ext cx="304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>
            <a:off x="5257800" y="5562600"/>
            <a:ext cx="304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5257800" y="4419600"/>
            <a:ext cx="304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>
            <a:off x="5257800" y="3276600"/>
            <a:ext cx="304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>
            <a:off x="3429000" y="4419600"/>
            <a:ext cx="304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>
            <a:off x="3429000" y="5562600"/>
            <a:ext cx="304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58" grpId="0" animBg="1"/>
      <p:bldP spid="9259" grpId="0" animBg="1"/>
      <p:bldP spid="9260" grpId="0" animBg="1"/>
      <p:bldP spid="9261" grpId="0" animBg="1"/>
      <p:bldP spid="926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>
                <a:ea typeface="ＭＳ Ｐゴシック" pitchFamily="34" charset="-128"/>
              </a:rPr>
              <a:t>For each i = 1,2,……..,n-1, define edges from v</a:t>
            </a:r>
            <a:r>
              <a:rPr lang="en-US" sz="2000" baseline="-12000" smtClean="0">
                <a:ea typeface="ＭＳ Ｐゴシック" pitchFamily="34" charset="-128"/>
              </a:rPr>
              <a:t>i1</a:t>
            </a:r>
            <a:r>
              <a:rPr lang="en-US" sz="2000" smtClean="0">
                <a:ea typeface="ＭＳ Ｐゴシック" pitchFamily="34" charset="-128"/>
              </a:rPr>
              <a:t> to v</a:t>
            </a:r>
            <a:r>
              <a:rPr lang="en-US" sz="2000" baseline="-12000" smtClean="0">
                <a:ea typeface="ＭＳ Ｐゴシック" pitchFamily="34" charset="-128"/>
              </a:rPr>
              <a:t>i+1,1</a:t>
            </a:r>
            <a:r>
              <a:rPr lang="en-US" sz="2000" smtClean="0">
                <a:ea typeface="ＭＳ Ｐゴシック" pitchFamily="34" charset="-128"/>
              </a:rPr>
              <a:t> and to v</a:t>
            </a:r>
            <a:r>
              <a:rPr lang="en-US" sz="2000" baseline="-12000" smtClean="0">
                <a:ea typeface="ＭＳ Ｐゴシック" pitchFamily="34" charset="-128"/>
              </a:rPr>
              <a:t>i+1,b</a:t>
            </a:r>
            <a:r>
              <a:rPr lang="en-US" sz="2000" smtClean="0">
                <a:ea typeface="ＭＳ Ｐゴシック" pitchFamily="34" charset="-128"/>
              </a:rPr>
              <a:t>. </a:t>
            </a:r>
          </a:p>
          <a:p>
            <a:r>
              <a:rPr lang="en-US" sz="2000" smtClean="0">
                <a:ea typeface="ＭＳ Ｐゴシック" pitchFamily="34" charset="-128"/>
              </a:rPr>
              <a:t>Also, define edges from v</a:t>
            </a:r>
            <a:r>
              <a:rPr lang="en-US" sz="2000" baseline="-12000" smtClean="0">
                <a:ea typeface="ＭＳ Ｐゴシック" pitchFamily="34" charset="-128"/>
              </a:rPr>
              <a:t>ib</a:t>
            </a:r>
            <a:r>
              <a:rPr lang="en-US" sz="2000" smtClean="0">
                <a:ea typeface="ＭＳ Ｐゴシック" pitchFamily="34" charset="-128"/>
              </a:rPr>
              <a:t> to v</a:t>
            </a:r>
            <a:r>
              <a:rPr lang="en-US" sz="2000" baseline="-12000" smtClean="0">
                <a:ea typeface="ＭＳ Ｐゴシック" pitchFamily="34" charset="-128"/>
              </a:rPr>
              <a:t>i+1,1</a:t>
            </a:r>
            <a:r>
              <a:rPr lang="en-US" sz="2000" smtClean="0">
                <a:ea typeface="ＭＳ Ｐゴシック" pitchFamily="34" charset="-128"/>
              </a:rPr>
              <a:t> and v</a:t>
            </a:r>
            <a:r>
              <a:rPr lang="en-US" sz="2000" baseline="-12000" smtClean="0">
                <a:ea typeface="ＭＳ Ｐゴシック" pitchFamily="34" charset="-128"/>
              </a:rPr>
              <a:t>i+1,b</a:t>
            </a:r>
          </a:p>
          <a:p>
            <a:pPr>
              <a:buFontTx/>
              <a:buNone/>
            </a:pPr>
            <a:endParaRPr lang="en-US" sz="2000" baseline="-1200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aseline="-12000" smtClean="0">
              <a:ea typeface="ＭＳ Ｐゴシック" pitchFamily="34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1200" y="3124200"/>
            <a:ext cx="6477000" cy="2667000"/>
            <a:chOff x="1248" y="1968"/>
            <a:chExt cx="4080" cy="16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48" y="1968"/>
              <a:ext cx="4080" cy="1680"/>
              <a:chOff x="1200" y="1104"/>
              <a:chExt cx="4080" cy="1680"/>
            </a:xfrm>
          </p:grpSpPr>
          <p:sp>
            <p:nvSpPr>
              <p:cNvPr id="22565" name="Oval 6"/>
              <p:cNvSpPr>
                <a:spLocks noChangeArrowheads="1"/>
              </p:cNvSpPr>
              <p:nvPr/>
            </p:nvSpPr>
            <p:spPr bwMode="auto">
              <a:xfrm>
                <a:off x="436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66" name="Oval 7"/>
              <p:cNvSpPr>
                <a:spLocks noChangeArrowheads="1"/>
              </p:cNvSpPr>
              <p:nvPr/>
            </p:nvSpPr>
            <p:spPr bwMode="auto">
              <a:xfrm>
                <a:off x="355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67" name="Oval 8"/>
              <p:cNvSpPr>
                <a:spLocks noChangeArrowheads="1"/>
              </p:cNvSpPr>
              <p:nvPr/>
            </p:nvSpPr>
            <p:spPr bwMode="auto">
              <a:xfrm>
                <a:off x="196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68" name="Oval 9"/>
              <p:cNvSpPr>
                <a:spLocks noChangeArrowheads="1"/>
              </p:cNvSpPr>
              <p:nvPr/>
            </p:nvSpPr>
            <p:spPr bwMode="auto">
              <a:xfrm>
                <a:off x="120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69" name="Oval 10"/>
              <p:cNvSpPr>
                <a:spLocks noChangeArrowheads="1"/>
              </p:cNvSpPr>
              <p:nvPr/>
            </p:nvSpPr>
            <p:spPr bwMode="auto">
              <a:xfrm>
                <a:off x="4368" y="18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70" name="Oval 11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71" name="Oval 12"/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72" name="Oval 13"/>
              <p:cNvSpPr>
                <a:spLocks noChangeArrowheads="1"/>
              </p:cNvSpPr>
              <p:nvPr/>
            </p:nvSpPr>
            <p:spPr bwMode="auto">
              <a:xfrm>
                <a:off x="1200" y="18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73" name="Oval 14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74" name="Oval 15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75" name="Oval 16"/>
              <p:cNvSpPr>
                <a:spLocks noChangeArrowheads="1"/>
              </p:cNvSpPr>
              <p:nvPr/>
            </p:nvSpPr>
            <p:spPr bwMode="auto">
              <a:xfrm>
                <a:off x="1968" y="25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76" name="Oval 17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577" name="Text Box 18"/>
              <p:cNvSpPr txBox="1">
                <a:spLocks noChangeArrowheads="1"/>
              </p:cNvSpPr>
              <p:nvPr/>
            </p:nvSpPr>
            <p:spPr bwMode="auto">
              <a:xfrm>
                <a:off x="2400" y="1152"/>
                <a:ext cx="10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……………….</a:t>
                </a:r>
              </a:p>
            </p:txBody>
          </p:sp>
          <p:sp>
            <p:nvSpPr>
              <p:cNvPr id="22578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824"/>
                <a:ext cx="10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……………….</a:t>
                </a:r>
              </a:p>
            </p:txBody>
          </p:sp>
          <p:sp>
            <p:nvSpPr>
              <p:cNvPr id="22579" name="Text Box 20"/>
              <p:cNvSpPr txBox="1">
                <a:spLocks noChangeArrowheads="1"/>
              </p:cNvSpPr>
              <p:nvPr/>
            </p:nvSpPr>
            <p:spPr bwMode="auto">
              <a:xfrm>
                <a:off x="2400" y="2553"/>
                <a:ext cx="10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……………….</a:t>
                </a:r>
              </a:p>
            </p:txBody>
          </p:sp>
          <p:sp>
            <p:nvSpPr>
              <p:cNvPr id="22580" name="Text Box 21"/>
              <p:cNvSpPr txBox="1">
                <a:spLocks noChangeArrowheads="1"/>
              </p:cNvSpPr>
              <p:nvPr/>
            </p:nvSpPr>
            <p:spPr bwMode="auto">
              <a:xfrm>
                <a:off x="4896" y="1104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P</a:t>
                </a:r>
                <a:r>
                  <a:rPr lang="en-US" b="1" baseline="-10000"/>
                  <a:t>1</a:t>
                </a:r>
              </a:p>
            </p:txBody>
          </p:sp>
          <p:sp>
            <p:nvSpPr>
              <p:cNvPr id="22581" name="Text Box 22"/>
              <p:cNvSpPr txBox="1">
                <a:spLocks noChangeArrowheads="1"/>
              </p:cNvSpPr>
              <p:nvPr/>
            </p:nvSpPr>
            <p:spPr bwMode="auto">
              <a:xfrm>
                <a:off x="4896" y="1824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P</a:t>
                </a:r>
                <a:r>
                  <a:rPr lang="en-US" b="1" baseline="-10000"/>
                  <a:t>2</a:t>
                </a:r>
              </a:p>
            </p:txBody>
          </p:sp>
          <p:sp>
            <p:nvSpPr>
              <p:cNvPr id="22582" name="Text Box 23"/>
              <p:cNvSpPr txBox="1">
                <a:spLocks noChangeArrowheads="1"/>
              </p:cNvSpPr>
              <p:nvPr/>
            </p:nvSpPr>
            <p:spPr bwMode="auto">
              <a:xfrm>
                <a:off x="4896" y="2553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P</a:t>
                </a:r>
                <a:r>
                  <a:rPr lang="en-US" b="1" baseline="-10000"/>
                  <a:t>3</a:t>
                </a:r>
              </a:p>
            </p:txBody>
          </p:sp>
        </p:grpSp>
        <p:sp>
          <p:nvSpPr>
            <p:cNvPr id="22541" name="Line 24"/>
            <p:cNvSpPr>
              <a:spLocks noChangeShapeType="1"/>
            </p:cNvSpPr>
            <p:nvPr/>
          </p:nvSpPr>
          <p:spPr bwMode="auto">
            <a:xfrm>
              <a:off x="1488" y="2016"/>
              <a:ext cx="52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42" name="Line 25"/>
            <p:cNvSpPr>
              <a:spLocks noChangeShapeType="1"/>
            </p:cNvSpPr>
            <p:nvPr/>
          </p:nvSpPr>
          <p:spPr bwMode="auto">
            <a:xfrm>
              <a:off x="3840" y="2016"/>
              <a:ext cx="576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43" name="Line 26"/>
            <p:cNvSpPr>
              <a:spLocks noChangeShapeType="1"/>
            </p:cNvSpPr>
            <p:nvPr/>
          </p:nvSpPr>
          <p:spPr bwMode="auto">
            <a:xfrm>
              <a:off x="1488" y="2736"/>
              <a:ext cx="52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44" name="Line 27"/>
            <p:cNvSpPr>
              <a:spLocks noChangeShapeType="1"/>
            </p:cNvSpPr>
            <p:nvPr/>
          </p:nvSpPr>
          <p:spPr bwMode="auto">
            <a:xfrm>
              <a:off x="1488" y="3456"/>
              <a:ext cx="52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45" name="Line 28"/>
            <p:cNvSpPr>
              <a:spLocks noChangeShapeType="1"/>
            </p:cNvSpPr>
            <p:nvPr/>
          </p:nvSpPr>
          <p:spPr bwMode="auto">
            <a:xfrm>
              <a:off x="3840" y="2736"/>
              <a:ext cx="576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46" name="Line 29"/>
            <p:cNvSpPr>
              <a:spLocks noChangeShapeType="1"/>
            </p:cNvSpPr>
            <p:nvPr/>
          </p:nvSpPr>
          <p:spPr bwMode="auto">
            <a:xfrm>
              <a:off x="3840" y="3456"/>
              <a:ext cx="576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47" name="Line 30"/>
            <p:cNvSpPr>
              <a:spLocks noChangeShapeType="1"/>
            </p:cNvSpPr>
            <p:nvPr/>
          </p:nvSpPr>
          <p:spPr bwMode="auto">
            <a:xfrm>
              <a:off x="2256" y="2016"/>
              <a:ext cx="14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48" name="Line 31"/>
            <p:cNvSpPr>
              <a:spLocks noChangeShapeType="1"/>
            </p:cNvSpPr>
            <p:nvPr/>
          </p:nvSpPr>
          <p:spPr bwMode="auto">
            <a:xfrm>
              <a:off x="3456" y="2016"/>
              <a:ext cx="14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49" name="Line 32"/>
            <p:cNvSpPr>
              <a:spLocks noChangeShapeType="1"/>
            </p:cNvSpPr>
            <p:nvPr/>
          </p:nvSpPr>
          <p:spPr bwMode="auto">
            <a:xfrm>
              <a:off x="3456" y="2736"/>
              <a:ext cx="14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50" name="Line 33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51" name="Line 34"/>
            <p:cNvSpPr>
              <a:spLocks noChangeShapeType="1"/>
            </p:cNvSpPr>
            <p:nvPr/>
          </p:nvSpPr>
          <p:spPr bwMode="auto">
            <a:xfrm>
              <a:off x="3456" y="3456"/>
              <a:ext cx="14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52" name="Line 35"/>
            <p:cNvSpPr>
              <a:spLocks noChangeShapeType="1"/>
            </p:cNvSpPr>
            <p:nvPr/>
          </p:nvSpPr>
          <p:spPr bwMode="auto">
            <a:xfrm>
              <a:off x="2256" y="3456"/>
              <a:ext cx="14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53" name="Line 36"/>
            <p:cNvSpPr>
              <a:spLocks noChangeShapeType="1"/>
            </p:cNvSpPr>
            <p:nvPr/>
          </p:nvSpPr>
          <p:spPr bwMode="auto">
            <a:xfrm flipH="1">
              <a:off x="1488" y="2160"/>
              <a:ext cx="52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54" name="Line 37"/>
            <p:cNvSpPr>
              <a:spLocks noChangeShapeType="1"/>
            </p:cNvSpPr>
            <p:nvPr/>
          </p:nvSpPr>
          <p:spPr bwMode="auto">
            <a:xfrm flipH="1">
              <a:off x="1488" y="2880"/>
              <a:ext cx="52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55" name="Line 38"/>
            <p:cNvSpPr>
              <a:spLocks noChangeShapeType="1"/>
            </p:cNvSpPr>
            <p:nvPr/>
          </p:nvSpPr>
          <p:spPr bwMode="auto">
            <a:xfrm flipH="1">
              <a:off x="1488" y="3600"/>
              <a:ext cx="52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56" name="Line 39"/>
            <p:cNvSpPr>
              <a:spLocks noChangeShapeType="1"/>
            </p:cNvSpPr>
            <p:nvPr/>
          </p:nvSpPr>
          <p:spPr bwMode="auto">
            <a:xfrm flipH="1">
              <a:off x="3792" y="2160"/>
              <a:ext cx="62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57" name="Line 40"/>
            <p:cNvSpPr>
              <a:spLocks noChangeShapeType="1"/>
            </p:cNvSpPr>
            <p:nvPr/>
          </p:nvSpPr>
          <p:spPr bwMode="auto">
            <a:xfrm flipH="1">
              <a:off x="3792" y="2880"/>
              <a:ext cx="62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58" name="Line 41"/>
            <p:cNvSpPr>
              <a:spLocks noChangeShapeType="1"/>
            </p:cNvSpPr>
            <p:nvPr/>
          </p:nvSpPr>
          <p:spPr bwMode="auto">
            <a:xfrm flipH="1">
              <a:off x="3792" y="3600"/>
              <a:ext cx="62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59" name="Line 42"/>
            <p:cNvSpPr>
              <a:spLocks noChangeShapeType="1"/>
            </p:cNvSpPr>
            <p:nvPr/>
          </p:nvSpPr>
          <p:spPr bwMode="auto">
            <a:xfrm>
              <a:off x="2256" y="2160"/>
              <a:ext cx="19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60" name="Line 43"/>
            <p:cNvSpPr>
              <a:spLocks noChangeShapeType="1"/>
            </p:cNvSpPr>
            <p:nvPr/>
          </p:nvSpPr>
          <p:spPr bwMode="auto">
            <a:xfrm>
              <a:off x="3408" y="3600"/>
              <a:ext cx="19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61" name="Line 44"/>
            <p:cNvSpPr>
              <a:spLocks noChangeShapeType="1"/>
            </p:cNvSpPr>
            <p:nvPr/>
          </p:nvSpPr>
          <p:spPr bwMode="auto">
            <a:xfrm>
              <a:off x="3408" y="2880"/>
              <a:ext cx="19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62" name="Line 45"/>
            <p:cNvSpPr>
              <a:spLocks noChangeShapeType="1"/>
            </p:cNvSpPr>
            <p:nvPr/>
          </p:nvSpPr>
          <p:spPr bwMode="auto">
            <a:xfrm>
              <a:off x="3408" y="2160"/>
              <a:ext cx="19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63" name="Line 46"/>
            <p:cNvSpPr>
              <a:spLocks noChangeShapeType="1"/>
            </p:cNvSpPr>
            <p:nvPr/>
          </p:nvSpPr>
          <p:spPr bwMode="auto">
            <a:xfrm>
              <a:off x="2256" y="2880"/>
              <a:ext cx="19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64" name="Line 47"/>
            <p:cNvSpPr>
              <a:spLocks noChangeShapeType="1"/>
            </p:cNvSpPr>
            <p:nvPr/>
          </p:nvSpPr>
          <p:spPr bwMode="auto">
            <a:xfrm>
              <a:off x="2256" y="3600"/>
              <a:ext cx="19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1981200" y="3429000"/>
            <a:ext cx="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>
            <a:off x="2209800" y="3505200"/>
            <a:ext cx="4953000" cy="7620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>
            <a:off x="1981200" y="4572000"/>
            <a:ext cx="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91" name="Line 51"/>
          <p:cNvSpPr>
            <a:spLocks noChangeShapeType="1"/>
          </p:cNvSpPr>
          <p:nvPr/>
        </p:nvSpPr>
        <p:spPr bwMode="auto">
          <a:xfrm>
            <a:off x="2133600" y="4648200"/>
            <a:ext cx="4953000" cy="7620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92" name="Line 52"/>
          <p:cNvSpPr>
            <a:spLocks noChangeShapeType="1"/>
          </p:cNvSpPr>
          <p:nvPr/>
        </p:nvSpPr>
        <p:spPr bwMode="auto">
          <a:xfrm>
            <a:off x="7391400" y="3429000"/>
            <a:ext cx="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93" name="Line 53"/>
          <p:cNvSpPr>
            <a:spLocks noChangeShapeType="1"/>
          </p:cNvSpPr>
          <p:nvPr/>
        </p:nvSpPr>
        <p:spPr bwMode="auto">
          <a:xfrm>
            <a:off x="7391400" y="4572000"/>
            <a:ext cx="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 flipH="1">
            <a:off x="2286000" y="3429000"/>
            <a:ext cx="4724400" cy="838200"/>
          </a:xfrm>
          <a:prstGeom prst="line">
            <a:avLst/>
          </a:prstGeom>
          <a:noFill/>
          <a:ln w="15875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95" name="Line 55"/>
          <p:cNvSpPr>
            <a:spLocks noChangeShapeType="1"/>
          </p:cNvSpPr>
          <p:nvPr/>
        </p:nvSpPr>
        <p:spPr bwMode="auto">
          <a:xfrm flipH="1">
            <a:off x="2286000" y="4572000"/>
            <a:ext cx="4724400" cy="838200"/>
          </a:xfrm>
          <a:prstGeom prst="line">
            <a:avLst/>
          </a:prstGeom>
          <a:noFill/>
          <a:ln w="15875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8" grpId="0" animBg="1"/>
      <p:bldP spid="10289" grpId="0" animBg="1"/>
      <p:bldP spid="10290" grpId="0" animBg="1"/>
      <p:bldP spid="10291" grpId="0" animBg="1"/>
      <p:bldP spid="10292" grpId="0" animBg="1"/>
      <p:bldP spid="10293" grpId="0" animBg="1"/>
      <p:bldP spid="10294" grpId="0" animBg="1"/>
      <p:bldP spid="1029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>
                <a:ea typeface="ＭＳ Ｐゴシック" pitchFamily="34" charset="-128"/>
              </a:rPr>
              <a:t>Add two extra nodes s and t. Define edges from s to v</a:t>
            </a:r>
            <a:r>
              <a:rPr lang="en-US" sz="2000" baseline="-12000" smtClean="0">
                <a:ea typeface="ＭＳ Ｐゴシック" pitchFamily="34" charset="-128"/>
              </a:rPr>
              <a:t>11</a:t>
            </a:r>
            <a:r>
              <a:rPr lang="en-US" sz="2000" smtClean="0">
                <a:ea typeface="ＭＳ Ｐゴシック" pitchFamily="34" charset="-128"/>
              </a:rPr>
              <a:t> and v</a:t>
            </a:r>
            <a:r>
              <a:rPr lang="en-US" sz="2000" baseline="-12000" smtClean="0">
                <a:ea typeface="ＭＳ Ｐゴシック" pitchFamily="34" charset="-128"/>
              </a:rPr>
              <a:t>1b</a:t>
            </a:r>
            <a:r>
              <a:rPr lang="en-US" sz="2000" smtClean="0">
                <a:ea typeface="ＭＳ Ｐゴシック" pitchFamily="34" charset="-128"/>
              </a:rPr>
              <a:t>, from</a:t>
            </a:r>
          </a:p>
          <a:p>
            <a:pPr>
              <a:buFontTx/>
              <a:buNone/>
            </a:pPr>
            <a:r>
              <a:rPr lang="en-US" sz="2000" smtClean="0">
                <a:ea typeface="ＭＳ Ｐゴシック" pitchFamily="34" charset="-128"/>
              </a:rPr>
              <a:t> v</a:t>
            </a:r>
            <a:r>
              <a:rPr lang="en-US" sz="2000" baseline="-12000" smtClean="0">
                <a:ea typeface="ＭＳ Ｐゴシック" pitchFamily="34" charset="-128"/>
              </a:rPr>
              <a:t>n1</a:t>
            </a:r>
            <a:r>
              <a:rPr lang="en-US" sz="2000" smtClean="0">
                <a:ea typeface="ＭＳ Ｐゴシック" pitchFamily="34" charset="-128"/>
              </a:rPr>
              <a:t>and v</a:t>
            </a:r>
            <a:r>
              <a:rPr lang="en-US" sz="2000" baseline="-12000" smtClean="0">
                <a:ea typeface="ＭＳ Ｐゴシック" pitchFamily="34" charset="-128"/>
              </a:rPr>
              <a:t>nb</a:t>
            </a:r>
            <a:r>
              <a:rPr lang="en-US" sz="2000" smtClean="0">
                <a:ea typeface="ＭＳ Ｐゴシック" pitchFamily="34" charset="-128"/>
              </a:rPr>
              <a:t> to t, and from t to s</a:t>
            </a:r>
          </a:p>
          <a:p>
            <a:pPr>
              <a:buFontTx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4343400" y="106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s</a:t>
            </a:r>
          </a:p>
        </p:txBody>
      </p:sp>
      <p:sp>
        <p:nvSpPr>
          <p:cNvPr id="23555" name="Oval 4"/>
          <p:cNvSpPr>
            <a:spLocks noChangeArrowheads="1"/>
          </p:cNvSpPr>
          <p:nvPr/>
        </p:nvSpPr>
        <p:spPr bwMode="auto">
          <a:xfrm>
            <a:off x="44196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2286000"/>
            <a:ext cx="6477000" cy="2667000"/>
            <a:chOff x="1200" y="1440"/>
            <a:chExt cx="4080" cy="168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0" y="1440"/>
              <a:ext cx="4080" cy="1680"/>
              <a:chOff x="1248" y="1968"/>
              <a:chExt cx="4080" cy="168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248" y="1968"/>
                <a:ext cx="4080" cy="1680"/>
                <a:chOff x="1200" y="1104"/>
                <a:chExt cx="4080" cy="1680"/>
              </a:xfrm>
            </p:grpSpPr>
            <p:sp>
              <p:nvSpPr>
                <p:cNvPr id="23599" name="Oval 8"/>
                <p:cNvSpPr>
                  <a:spLocks noChangeArrowheads="1"/>
                </p:cNvSpPr>
                <p:nvPr/>
              </p:nvSpPr>
              <p:spPr bwMode="auto">
                <a:xfrm>
                  <a:off x="4368" y="1104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3600" name="Oval 9"/>
                <p:cNvSpPr>
                  <a:spLocks noChangeArrowheads="1"/>
                </p:cNvSpPr>
                <p:nvPr/>
              </p:nvSpPr>
              <p:spPr bwMode="auto">
                <a:xfrm>
                  <a:off x="3552" y="1104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3601" name="Oval 10"/>
                <p:cNvSpPr>
                  <a:spLocks noChangeArrowheads="1"/>
                </p:cNvSpPr>
                <p:nvPr/>
              </p:nvSpPr>
              <p:spPr bwMode="auto">
                <a:xfrm>
                  <a:off x="1968" y="1104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3602" name="Oval 11"/>
                <p:cNvSpPr>
                  <a:spLocks noChangeArrowheads="1"/>
                </p:cNvSpPr>
                <p:nvPr/>
              </p:nvSpPr>
              <p:spPr bwMode="auto">
                <a:xfrm>
                  <a:off x="1200" y="1104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3603" name="Oval 12"/>
                <p:cNvSpPr>
                  <a:spLocks noChangeArrowheads="1"/>
                </p:cNvSpPr>
                <p:nvPr/>
              </p:nvSpPr>
              <p:spPr bwMode="auto">
                <a:xfrm>
                  <a:off x="4368" y="1824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3604" name="Oval 13"/>
                <p:cNvSpPr>
                  <a:spLocks noChangeArrowheads="1"/>
                </p:cNvSpPr>
                <p:nvPr/>
              </p:nvSpPr>
              <p:spPr bwMode="auto">
                <a:xfrm>
                  <a:off x="3552" y="1824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3605" name="Oval 14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3606" name="Oval 15"/>
                <p:cNvSpPr>
                  <a:spLocks noChangeArrowheads="1"/>
                </p:cNvSpPr>
                <p:nvPr/>
              </p:nvSpPr>
              <p:spPr bwMode="auto">
                <a:xfrm>
                  <a:off x="1200" y="1824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3607" name="Oval 16"/>
                <p:cNvSpPr>
                  <a:spLocks noChangeArrowheads="1"/>
                </p:cNvSpPr>
                <p:nvPr/>
              </p:nvSpPr>
              <p:spPr bwMode="auto">
                <a:xfrm>
                  <a:off x="4368" y="2544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3608" name="Oval 17"/>
                <p:cNvSpPr>
                  <a:spLocks noChangeArrowheads="1"/>
                </p:cNvSpPr>
                <p:nvPr/>
              </p:nvSpPr>
              <p:spPr bwMode="auto">
                <a:xfrm>
                  <a:off x="3552" y="2544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3609" name="Oval 18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3610" name="Oval 19"/>
                <p:cNvSpPr>
                  <a:spLocks noChangeArrowheads="1"/>
                </p:cNvSpPr>
                <p:nvPr/>
              </p:nvSpPr>
              <p:spPr bwMode="auto">
                <a:xfrm>
                  <a:off x="1200" y="2544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361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00" y="1152"/>
                  <a:ext cx="10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……………….</a:t>
                  </a:r>
                </a:p>
              </p:txBody>
            </p:sp>
            <p:sp>
              <p:nvSpPr>
                <p:cNvPr id="2361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00" y="1824"/>
                  <a:ext cx="10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……………….</a:t>
                  </a:r>
                </a:p>
              </p:txBody>
            </p:sp>
            <p:sp>
              <p:nvSpPr>
                <p:cNvPr id="2361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400" y="2553"/>
                  <a:ext cx="10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……………….</a:t>
                  </a:r>
                </a:p>
              </p:txBody>
            </p:sp>
            <p:sp>
              <p:nvSpPr>
                <p:cNvPr id="2361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896" y="1104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P</a:t>
                  </a:r>
                  <a:r>
                    <a:rPr lang="en-US" b="1" baseline="-10000"/>
                    <a:t>1</a:t>
                  </a:r>
                </a:p>
              </p:txBody>
            </p:sp>
            <p:sp>
              <p:nvSpPr>
                <p:cNvPr id="2361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896" y="1824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P</a:t>
                  </a:r>
                  <a:r>
                    <a:rPr lang="en-US" b="1" baseline="-10000"/>
                    <a:t>2</a:t>
                  </a:r>
                </a:p>
              </p:txBody>
            </p:sp>
            <p:sp>
              <p:nvSpPr>
                <p:cNvPr id="2361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896" y="2553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P</a:t>
                  </a:r>
                  <a:r>
                    <a:rPr lang="en-US" b="1" baseline="-10000"/>
                    <a:t>3</a:t>
                  </a:r>
                </a:p>
              </p:txBody>
            </p:sp>
          </p:grpSp>
          <p:sp>
            <p:nvSpPr>
              <p:cNvPr id="23575" name="Line 26"/>
              <p:cNvSpPr>
                <a:spLocks noChangeShapeType="1"/>
              </p:cNvSpPr>
              <p:nvPr/>
            </p:nvSpPr>
            <p:spPr bwMode="auto">
              <a:xfrm>
                <a:off x="1488" y="2016"/>
                <a:ext cx="528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76" name="Line 27"/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576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77" name="Line 28"/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528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78" name="Line 29"/>
              <p:cNvSpPr>
                <a:spLocks noChangeShapeType="1"/>
              </p:cNvSpPr>
              <p:nvPr/>
            </p:nvSpPr>
            <p:spPr bwMode="auto">
              <a:xfrm>
                <a:off x="1488" y="3456"/>
                <a:ext cx="528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79" name="Line 30"/>
              <p:cNvSpPr>
                <a:spLocks noChangeShapeType="1"/>
              </p:cNvSpPr>
              <p:nvPr/>
            </p:nvSpPr>
            <p:spPr bwMode="auto">
              <a:xfrm>
                <a:off x="3840" y="2736"/>
                <a:ext cx="576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80" name="Line 31"/>
              <p:cNvSpPr>
                <a:spLocks noChangeShapeType="1"/>
              </p:cNvSpPr>
              <p:nvPr/>
            </p:nvSpPr>
            <p:spPr bwMode="auto">
              <a:xfrm>
                <a:off x="3840" y="3456"/>
                <a:ext cx="576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81" name="Line 32"/>
              <p:cNvSpPr>
                <a:spLocks noChangeShapeType="1"/>
              </p:cNvSpPr>
              <p:nvPr/>
            </p:nvSpPr>
            <p:spPr bwMode="auto">
              <a:xfrm>
                <a:off x="2256" y="201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82" name="Line 33"/>
              <p:cNvSpPr>
                <a:spLocks noChangeShapeType="1"/>
              </p:cNvSpPr>
              <p:nvPr/>
            </p:nvSpPr>
            <p:spPr bwMode="auto">
              <a:xfrm>
                <a:off x="3456" y="201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83" name="Line 34"/>
              <p:cNvSpPr>
                <a:spLocks noChangeShapeType="1"/>
              </p:cNvSpPr>
              <p:nvPr/>
            </p:nvSpPr>
            <p:spPr bwMode="auto">
              <a:xfrm>
                <a:off x="3456" y="273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84" name="Line 35"/>
              <p:cNvSpPr>
                <a:spLocks noChangeShapeType="1"/>
              </p:cNvSpPr>
              <p:nvPr/>
            </p:nvSpPr>
            <p:spPr bwMode="auto">
              <a:xfrm>
                <a:off x="2256" y="273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85" name="Line 36"/>
              <p:cNvSpPr>
                <a:spLocks noChangeShapeType="1"/>
              </p:cNvSpPr>
              <p:nvPr/>
            </p:nvSpPr>
            <p:spPr bwMode="auto">
              <a:xfrm>
                <a:off x="3456" y="345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86" name="Line 37"/>
              <p:cNvSpPr>
                <a:spLocks noChangeShapeType="1"/>
              </p:cNvSpPr>
              <p:nvPr/>
            </p:nvSpPr>
            <p:spPr bwMode="auto">
              <a:xfrm>
                <a:off x="2256" y="3456"/>
                <a:ext cx="144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87" name="Line 38"/>
              <p:cNvSpPr>
                <a:spLocks noChangeShapeType="1"/>
              </p:cNvSpPr>
              <p:nvPr/>
            </p:nvSpPr>
            <p:spPr bwMode="auto">
              <a:xfrm flipH="1">
                <a:off x="1488" y="2160"/>
                <a:ext cx="528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88" name="Line 39"/>
              <p:cNvSpPr>
                <a:spLocks noChangeShapeType="1"/>
              </p:cNvSpPr>
              <p:nvPr/>
            </p:nvSpPr>
            <p:spPr bwMode="auto">
              <a:xfrm flipH="1">
                <a:off x="1488" y="2880"/>
                <a:ext cx="528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89" name="Line 40"/>
              <p:cNvSpPr>
                <a:spLocks noChangeShapeType="1"/>
              </p:cNvSpPr>
              <p:nvPr/>
            </p:nvSpPr>
            <p:spPr bwMode="auto">
              <a:xfrm flipH="1">
                <a:off x="1488" y="3600"/>
                <a:ext cx="528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90" name="Line 41"/>
              <p:cNvSpPr>
                <a:spLocks noChangeShapeType="1"/>
              </p:cNvSpPr>
              <p:nvPr/>
            </p:nvSpPr>
            <p:spPr bwMode="auto">
              <a:xfrm flipH="1">
                <a:off x="3792" y="2160"/>
                <a:ext cx="624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91" name="Line 42"/>
              <p:cNvSpPr>
                <a:spLocks noChangeShapeType="1"/>
              </p:cNvSpPr>
              <p:nvPr/>
            </p:nvSpPr>
            <p:spPr bwMode="auto">
              <a:xfrm flipH="1">
                <a:off x="3792" y="2880"/>
                <a:ext cx="624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92" name="Line 43"/>
              <p:cNvSpPr>
                <a:spLocks noChangeShapeType="1"/>
              </p:cNvSpPr>
              <p:nvPr/>
            </p:nvSpPr>
            <p:spPr bwMode="auto">
              <a:xfrm flipH="1">
                <a:off x="3792" y="3600"/>
                <a:ext cx="624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93" name="Line 44"/>
              <p:cNvSpPr>
                <a:spLocks noChangeShapeType="1"/>
              </p:cNvSpPr>
              <p:nvPr/>
            </p:nvSpPr>
            <p:spPr bwMode="auto">
              <a:xfrm>
                <a:off x="2256" y="216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94" name="Line 45"/>
              <p:cNvSpPr>
                <a:spLocks noChangeShapeType="1"/>
              </p:cNvSpPr>
              <p:nvPr/>
            </p:nvSpPr>
            <p:spPr bwMode="auto">
              <a:xfrm>
                <a:off x="3408" y="360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95" name="Line 46"/>
              <p:cNvSpPr>
                <a:spLocks noChangeShapeType="1"/>
              </p:cNvSpPr>
              <p:nvPr/>
            </p:nvSpPr>
            <p:spPr bwMode="auto">
              <a:xfrm>
                <a:off x="3408" y="288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96" name="Line 47"/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97" name="Line 48"/>
              <p:cNvSpPr>
                <a:spLocks noChangeShapeType="1"/>
              </p:cNvSpPr>
              <p:nvPr/>
            </p:nvSpPr>
            <p:spPr bwMode="auto">
              <a:xfrm>
                <a:off x="2256" y="288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98" name="Line 49"/>
              <p:cNvSpPr>
                <a:spLocks noChangeShapeType="1"/>
              </p:cNvSpPr>
              <p:nvPr/>
            </p:nvSpPr>
            <p:spPr bwMode="auto">
              <a:xfrm>
                <a:off x="2256" y="360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3566" name="Line 50"/>
            <p:cNvSpPr>
              <a:spLocks noChangeShapeType="1"/>
            </p:cNvSpPr>
            <p:nvPr/>
          </p:nvSpPr>
          <p:spPr bwMode="auto">
            <a:xfrm>
              <a:off x="1200" y="1632"/>
              <a:ext cx="0" cy="576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7" name="Line 51"/>
            <p:cNvSpPr>
              <a:spLocks noChangeShapeType="1"/>
            </p:cNvSpPr>
            <p:nvPr/>
          </p:nvSpPr>
          <p:spPr bwMode="auto">
            <a:xfrm>
              <a:off x="1344" y="1680"/>
              <a:ext cx="3120" cy="48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8" name="Line 52"/>
            <p:cNvSpPr>
              <a:spLocks noChangeShapeType="1"/>
            </p:cNvSpPr>
            <p:nvPr/>
          </p:nvSpPr>
          <p:spPr bwMode="auto">
            <a:xfrm>
              <a:off x="1200" y="2352"/>
              <a:ext cx="0" cy="576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9" name="Line 53"/>
            <p:cNvSpPr>
              <a:spLocks noChangeShapeType="1"/>
            </p:cNvSpPr>
            <p:nvPr/>
          </p:nvSpPr>
          <p:spPr bwMode="auto">
            <a:xfrm>
              <a:off x="1296" y="2400"/>
              <a:ext cx="3120" cy="48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0" name="Line 54"/>
            <p:cNvSpPr>
              <a:spLocks noChangeShapeType="1"/>
            </p:cNvSpPr>
            <p:nvPr/>
          </p:nvSpPr>
          <p:spPr bwMode="auto">
            <a:xfrm>
              <a:off x="4608" y="1632"/>
              <a:ext cx="0" cy="576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1" name="Line 55"/>
            <p:cNvSpPr>
              <a:spLocks noChangeShapeType="1"/>
            </p:cNvSpPr>
            <p:nvPr/>
          </p:nvSpPr>
          <p:spPr bwMode="auto">
            <a:xfrm>
              <a:off x="4608" y="2352"/>
              <a:ext cx="0" cy="576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2" name="Line 56"/>
            <p:cNvSpPr>
              <a:spLocks noChangeShapeType="1"/>
            </p:cNvSpPr>
            <p:nvPr/>
          </p:nvSpPr>
          <p:spPr bwMode="auto">
            <a:xfrm flipH="1">
              <a:off x="1392" y="1632"/>
              <a:ext cx="2976" cy="528"/>
            </a:xfrm>
            <a:prstGeom prst="line">
              <a:avLst/>
            </a:prstGeom>
            <a:noFill/>
            <a:ln w="1587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73" name="Line 57"/>
            <p:cNvSpPr>
              <a:spLocks noChangeShapeType="1"/>
            </p:cNvSpPr>
            <p:nvPr/>
          </p:nvSpPr>
          <p:spPr bwMode="auto">
            <a:xfrm flipH="1">
              <a:off x="1392" y="2352"/>
              <a:ext cx="2976" cy="528"/>
            </a:xfrm>
            <a:prstGeom prst="line">
              <a:avLst/>
            </a:prstGeom>
            <a:noFill/>
            <a:ln w="1587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557" name="Line 58"/>
          <p:cNvSpPr>
            <a:spLocks noChangeShapeType="1"/>
          </p:cNvSpPr>
          <p:nvPr/>
        </p:nvSpPr>
        <p:spPr bwMode="auto">
          <a:xfrm>
            <a:off x="4343400" y="1219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323" name="Line 59"/>
          <p:cNvSpPr>
            <a:spLocks noChangeShapeType="1"/>
          </p:cNvSpPr>
          <p:nvPr/>
        </p:nvSpPr>
        <p:spPr bwMode="auto">
          <a:xfrm flipH="1">
            <a:off x="2133600" y="1219200"/>
            <a:ext cx="2209800" cy="1066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4724400" y="1219200"/>
            <a:ext cx="2362200" cy="1066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2133600" y="4953000"/>
            <a:ext cx="2286000" cy="12192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 flipH="1">
            <a:off x="4800600" y="4953000"/>
            <a:ext cx="2362200" cy="12192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 flipH="1">
            <a:off x="1066800" y="6324600"/>
            <a:ext cx="33528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 flipV="1">
            <a:off x="1066800" y="1143000"/>
            <a:ext cx="0" cy="5181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>
            <a:off x="1066800" y="1143000"/>
            <a:ext cx="3276600" cy="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3" grpId="0" animBg="1"/>
      <p:bldP spid="11324" grpId="0" animBg="1"/>
      <p:bldP spid="11325" grpId="0" animBg="1"/>
      <p:bldP spid="11326" grpId="0" animBg="1"/>
      <p:bldP spid="11327" grpId="0" animBg="1"/>
      <p:bldP spid="11328" grpId="0" animBg="1"/>
      <p:bldP spid="113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Optimization/Decision Problems</a:t>
            </a:r>
          </a:p>
        </p:txBody>
      </p:sp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Optimization Problems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An optimization problem is one which asks, “What is the optimal solution to problem X?”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Examples: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0-1 Knapsack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Fractional Knapsack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Minimum Spanning Tree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Decision Problems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An decision problem is one with yes/no answer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Examples: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Does a graph G have a MST of weight </a:t>
            </a:r>
            <a:r>
              <a:rPr lang="en-US" altLang="zh-CN" smtClean="0">
                <a:ea typeface="SimSun" pitchFamily="2" charset="-122"/>
                <a:sym typeface="Symbol" pitchFamily="18" charset="2"/>
              </a:rPr>
              <a:t> W?</a:t>
            </a:r>
            <a:endParaRPr lang="en-US" altLang="zh-CN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Observations:</a:t>
            </a:r>
          </a:p>
          <a:p>
            <a:pPr>
              <a:buFont typeface="Wingdings" pitchFamily="2" charset="2"/>
              <a:buChar char="Ø"/>
            </a:pPr>
            <a:r>
              <a:rPr lang="en-US" sz="2800" smtClean="0">
                <a:ea typeface="ＭＳ Ｐゴシック" pitchFamily="34" charset="-128"/>
              </a:rPr>
              <a:t>Any Hamiltonian cycle must use the edge (t,s)</a:t>
            </a:r>
          </a:p>
          <a:p>
            <a:pPr>
              <a:buFont typeface="Wingdings" pitchFamily="2" charset="2"/>
              <a:buChar char="Ø"/>
            </a:pPr>
            <a:r>
              <a:rPr lang="en-US" sz="2800" smtClean="0">
                <a:ea typeface="ＭＳ Ｐゴシック" pitchFamily="34" charset="-128"/>
              </a:rPr>
              <a:t>Each P</a:t>
            </a:r>
            <a:r>
              <a:rPr lang="en-US" sz="2800" baseline="-12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 can either be traversed left to right or right to left. This gives rise to 2</a:t>
            </a:r>
            <a:r>
              <a:rPr lang="en-US" sz="2800" baseline="30000" smtClean="0">
                <a:ea typeface="ＭＳ Ｐゴシック" pitchFamily="34" charset="-128"/>
              </a:rPr>
              <a:t>n</a:t>
            </a:r>
            <a:r>
              <a:rPr lang="en-US" sz="2800" smtClean="0">
                <a:ea typeface="ＭＳ Ｐゴシック" pitchFamily="34" charset="-128"/>
              </a:rPr>
              <a:t> Hamiltonian cycles.</a:t>
            </a:r>
          </a:p>
          <a:p>
            <a:pPr>
              <a:buFont typeface="Wingdings" pitchFamily="2" charset="2"/>
              <a:buChar char="Ø"/>
            </a:pPr>
            <a:r>
              <a:rPr lang="en-US" sz="2800" smtClean="0">
                <a:ea typeface="ＭＳ Ｐゴシック" pitchFamily="34" charset="-128"/>
              </a:rPr>
              <a:t>We have therefore modeled the n independent choices of how to set each variable; if P</a:t>
            </a:r>
            <a:r>
              <a:rPr lang="en-US" sz="2800" baseline="-12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 is traversed left to right, x</a:t>
            </a:r>
            <a:r>
              <a:rPr lang="en-US" sz="2800" baseline="-12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=1, else x</a:t>
            </a:r>
            <a:r>
              <a:rPr lang="en-US" sz="2800" baseline="-12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We now add nodes to model the clauses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Consider the clause C = (x</a:t>
            </a:r>
            <a:r>
              <a:rPr lang="en-US" baseline="-12000" smtClean="0">
                <a:ea typeface="ＭＳ Ｐゴシック" pitchFamily="34" charset="-128"/>
              </a:rPr>
              <a:t>1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l-GR" altLang="ja-JP" smtClean="0">
                <a:ea typeface="ＭＳ Ｐゴシック" pitchFamily="34" charset="-128"/>
                <a:cs typeface="Arial" pitchFamily="34" charset="0"/>
              </a:rPr>
              <a:t>ν</a:t>
            </a:r>
            <a:r>
              <a:rPr lang="en-US" altLang="ja-JP" smtClean="0"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mtClean="0">
                <a:ea typeface="ＭＳ Ｐゴシック" pitchFamily="34" charset="-128"/>
              </a:rPr>
              <a:t>x</a:t>
            </a:r>
            <a:r>
              <a:rPr lang="en-US" altLang="ja-JP" baseline="-12000" smtClean="0">
                <a:ea typeface="ＭＳ Ｐゴシック" pitchFamily="34" charset="-128"/>
              </a:rPr>
              <a:t>2 </a:t>
            </a:r>
            <a:r>
              <a:rPr lang="el-GR" altLang="ja-JP" smtClean="0">
                <a:ea typeface="ＭＳ Ｐゴシック" pitchFamily="34" charset="-128"/>
                <a:cs typeface="Arial" pitchFamily="34" charset="0"/>
              </a:rPr>
              <a:t>ν</a:t>
            </a:r>
            <a:r>
              <a:rPr lang="en-US" altLang="ja-JP" baseline="-12000" smtClean="0">
                <a:ea typeface="ＭＳ Ｐゴシック" pitchFamily="34" charset="-128"/>
              </a:rPr>
              <a:t> </a:t>
            </a:r>
            <a:r>
              <a:rPr lang="en-US" altLang="ja-JP" smtClean="0">
                <a:ea typeface="ＭＳ Ｐゴシック" pitchFamily="34" charset="-128"/>
              </a:rPr>
              <a:t>x</a:t>
            </a:r>
            <a:r>
              <a:rPr lang="en-US" altLang="ja-JP" baseline="-12000" smtClean="0">
                <a:ea typeface="ＭＳ Ｐゴシック" pitchFamily="34" charset="-128"/>
              </a:rPr>
              <a:t>3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)</a:t>
            </a:r>
          </a:p>
          <a:p>
            <a:pPr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What is the interpretation of the clause?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The path P</a:t>
            </a:r>
            <a:r>
              <a:rPr lang="en-US" baseline="-12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 should be traversed right to left, or P</a:t>
            </a:r>
            <a:r>
              <a:rPr lang="en-US" baseline="-12000" smtClean="0">
                <a:ea typeface="ＭＳ Ｐゴシック" pitchFamily="34" charset="-128"/>
              </a:rPr>
              <a:t>2</a:t>
            </a:r>
            <a:r>
              <a:rPr lang="en-US" smtClean="0">
                <a:ea typeface="ＭＳ Ｐゴシック" pitchFamily="34" charset="-128"/>
              </a:rPr>
              <a:t> should be traversed left to right, or P</a:t>
            </a:r>
            <a:r>
              <a:rPr lang="en-US" baseline="-12000" smtClean="0">
                <a:ea typeface="ＭＳ Ｐゴシック" pitchFamily="34" charset="-128"/>
              </a:rPr>
              <a:t>3</a:t>
            </a:r>
            <a:r>
              <a:rPr lang="en-US" smtClean="0">
                <a:ea typeface="ＭＳ Ｐゴシック" pitchFamily="34" charset="-128"/>
              </a:rPr>
              <a:t> right to left.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mtClean="0">
                <a:ea typeface="ＭＳ Ｐゴシック" pitchFamily="34" charset="-128"/>
              </a:rPr>
              <a:t>We add a node that does this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1143000"/>
            <a:ext cx="7315200" cy="5410200"/>
            <a:chOff x="768" y="720"/>
            <a:chExt cx="4608" cy="340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96" y="1536"/>
              <a:ext cx="4080" cy="1680"/>
              <a:chOff x="1200" y="1440"/>
              <a:chExt cx="4080" cy="168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200" y="1440"/>
                <a:ext cx="4080" cy="1680"/>
                <a:chOff x="1248" y="1968"/>
                <a:chExt cx="4080" cy="1680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1248" y="1968"/>
                  <a:ext cx="4080" cy="1680"/>
                  <a:chOff x="1200" y="1104"/>
                  <a:chExt cx="4080" cy="1680"/>
                </a:xfrm>
              </p:grpSpPr>
              <p:sp>
                <p:nvSpPr>
                  <p:cNvPr id="26678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110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6679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10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6680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10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6681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10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668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182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668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82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6684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2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6685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82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6686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54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6687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54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6688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54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668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544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2669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1152"/>
                    <a:ext cx="105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b="1"/>
                      <a:t>……………….</a:t>
                    </a:r>
                  </a:p>
                </p:txBody>
              </p:sp>
              <p:sp>
                <p:nvSpPr>
                  <p:cNvPr id="2669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1824"/>
                    <a:ext cx="105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b="1"/>
                      <a:t>……………….</a:t>
                    </a:r>
                  </a:p>
                </p:txBody>
              </p:sp>
              <p:sp>
                <p:nvSpPr>
                  <p:cNvPr id="26692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2553"/>
                    <a:ext cx="105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b="1"/>
                      <a:t>……………….</a:t>
                    </a:r>
                  </a:p>
                </p:txBody>
              </p:sp>
              <p:sp>
                <p:nvSpPr>
                  <p:cNvPr id="26693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104"/>
                    <a:ext cx="38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b="1"/>
                      <a:t>P</a:t>
                    </a:r>
                    <a:r>
                      <a:rPr lang="en-US" b="1" baseline="-10000"/>
                      <a:t>1</a:t>
                    </a:r>
                  </a:p>
                </p:txBody>
              </p:sp>
              <p:sp>
                <p:nvSpPr>
                  <p:cNvPr id="26694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824"/>
                    <a:ext cx="38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b="1"/>
                      <a:t>P</a:t>
                    </a:r>
                    <a:r>
                      <a:rPr lang="en-US" b="1" baseline="-10000"/>
                      <a:t>2</a:t>
                    </a:r>
                  </a:p>
                </p:txBody>
              </p:sp>
              <p:sp>
                <p:nvSpPr>
                  <p:cNvPr id="2669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2553"/>
                    <a:ext cx="38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b="1"/>
                      <a:t>P</a:t>
                    </a:r>
                    <a:r>
                      <a:rPr lang="en-US" b="1" baseline="-10000"/>
                      <a:t>3</a:t>
                    </a:r>
                  </a:p>
                </p:txBody>
              </p:sp>
            </p:grpSp>
            <p:sp>
              <p:nvSpPr>
                <p:cNvPr id="26654" name="Line 25"/>
                <p:cNvSpPr>
                  <a:spLocks noChangeShapeType="1"/>
                </p:cNvSpPr>
                <p:nvPr/>
              </p:nvSpPr>
              <p:spPr bwMode="auto">
                <a:xfrm>
                  <a:off x="1488" y="2016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55" name="Line 26"/>
                <p:cNvSpPr>
                  <a:spLocks noChangeShapeType="1"/>
                </p:cNvSpPr>
                <p:nvPr/>
              </p:nvSpPr>
              <p:spPr bwMode="auto">
                <a:xfrm>
                  <a:off x="3840" y="2016"/>
                  <a:ext cx="576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56" name="Line 27"/>
                <p:cNvSpPr>
                  <a:spLocks noChangeShapeType="1"/>
                </p:cNvSpPr>
                <p:nvPr/>
              </p:nvSpPr>
              <p:spPr bwMode="auto">
                <a:xfrm>
                  <a:off x="1488" y="2736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57" name="Line 28"/>
                <p:cNvSpPr>
                  <a:spLocks noChangeShapeType="1"/>
                </p:cNvSpPr>
                <p:nvPr/>
              </p:nvSpPr>
              <p:spPr bwMode="auto">
                <a:xfrm>
                  <a:off x="1488" y="3456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58" name="Line 29"/>
                <p:cNvSpPr>
                  <a:spLocks noChangeShapeType="1"/>
                </p:cNvSpPr>
                <p:nvPr/>
              </p:nvSpPr>
              <p:spPr bwMode="auto">
                <a:xfrm>
                  <a:off x="3840" y="2736"/>
                  <a:ext cx="576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59" name="Line 30"/>
                <p:cNvSpPr>
                  <a:spLocks noChangeShapeType="1"/>
                </p:cNvSpPr>
                <p:nvPr/>
              </p:nvSpPr>
              <p:spPr bwMode="auto">
                <a:xfrm>
                  <a:off x="3840" y="3456"/>
                  <a:ext cx="576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0" name="Line 31"/>
                <p:cNvSpPr>
                  <a:spLocks noChangeShapeType="1"/>
                </p:cNvSpPr>
                <p:nvPr/>
              </p:nvSpPr>
              <p:spPr bwMode="auto">
                <a:xfrm>
                  <a:off x="2256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1" name="Line 32"/>
                <p:cNvSpPr>
                  <a:spLocks noChangeShapeType="1"/>
                </p:cNvSpPr>
                <p:nvPr/>
              </p:nvSpPr>
              <p:spPr bwMode="auto">
                <a:xfrm>
                  <a:off x="3456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2" name="Line 33"/>
                <p:cNvSpPr>
                  <a:spLocks noChangeShapeType="1"/>
                </p:cNvSpPr>
                <p:nvPr/>
              </p:nvSpPr>
              <p:spPr bwMode="auto">
                <a:xfrm>
                  <a:off x="3456" y="273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3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273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4" name="Line 35"/>
                <p:cNvSpPr>
                  <a:spLocks noChangeShapeType="1"/>
                </p:cNvSpPr>
                <p:nvPr/>
              </p:nvSpPr>
              <p:spPr bwMode="auto">
                <a:xfrm>
                  <a:off x="3456" y="345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5" name="Line 36"/>
                <p:cNvSpPr>
                  <a:spLocks noChangeShapeType="1"/>
                </p:cNvSpPr>
                <p:nvPr/>
              </p:nvSpPr>
              <p:spPr bwMode="auto">
                <a:xfrm>
                  <a:off x="2256" y="345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6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488" y="2160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488" y="2880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8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488" y="3600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792" y="2160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7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792" y="2880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7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792" y="3600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72" name="Line 43"/>
                <p:cNvSpPr>
                  <a:spLocks noChangeShapeType="1"/>
                </p:cNvSpPr>
                <p:nvPr/>
              </p:nvSpPr>
              <p:spPr bwMode="auto">
                <a:xfrm>
                  <a:off x="2256" y="216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73" name="Line 44"/>
                <p:cNvSpPr>
                  <a:spLocks noChangeShapeType="1"/>
                </p:cNvSpPr>
                <p:nvPr/>
              </p:nvSpPr>
              <p:spPr bwMode="auto">
                <a:xfrm>
                  <a:off x="3408" y="360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74" name="Line 45"/>
                <p:cNvSpPr>
                  <a:spLocks noChangeShapeType="1"/>
                </p:cNvSpPr>
                <p:nvPr/>
              </p:nvSpPr>
              <p:spPr bwMode="auto">
                <a:xfrm>
                  <a:off x="3408" y="28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75" name="Line 46"/>
                <p:cNvSpPr>
                  <a:spLocks noChangeShapeType="1"/>
                </p:cNvSpPr>
                <p:nvPr/>
              </p:nvSpPr>
              <p:spPr bwMode="auto">
                <a:xfrm>
                  <a:off x="3408" y="216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76" name="Line 47"/>
                <p:cNvSpPr>
                  <a:spLocks noChangeShapeType="1"/>
                </p:cNvSpPr>
                <p:nvPr/>
              </p:nvSpPr>
              <p:spPr bwMode="auto">
                <a:xfrm>
                  <a:off x="2256" y="28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77" name="Line 48"/>
                <p:cNvSpPr>
                  <a:spLocks noChangeShapeType="1"/>
                </p:cNvSpPr>
                <p:nvPr/>
              </p:nvSpPr>
              <p:spPr bwMode="auto">
                <a:xfrm>
                  <a:off x="2256" y="360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6645" name="Line 49"/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0" cy="576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46" name="Line 50"/>
              <p:cNvSpPr>
                <a:spLocks noChangeShapeType="1"/>
              </p:cNvSpPr>
              <p:nvPr/>
            </p:nvSpPr>
            <p:spPr bwMode="auto">
              <a:xfrm>
                <a:off x="1344" y="1680"/>
                <a:ext cx="3120" cy="480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47" name="Line 51"/>
              <p:cNvSpPr>
                <a:spLocks noChangeShapeType="1"/>
              </p:cNvSpPr>
              <p:nvPr/>
            </p:nvSpPr>
            <p:spPr bwMode="auto">
              <a:xfrm>
                <a:off x="1200" y="2352"/>
                <a:ext cx="0" cy="576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48" name="Line 52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3120" cy="480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49" name="Line 53"/>
              <p:cNvSpPr>
                <a:spLocks noChangeShapeType="1"/>
              </p:cNvSpPr>
              <p:nvPr/>
            </p:nvSpPr>
            <p:spPr bwMode="auto">
              <a:xfrm>
                <a:off x="4608" y="1632"/>
                <a:ext cx="0" cy="576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50" name="Line 54"/>
              <p:cNvSpPr>
                <a:spLocks noChangeShapeType="1"/>
              </p:cNvSpPr>
              <p:nvPr/>
            </p:nvSpPr>
            <p:spPr bwMode="auto">
              <a:xfrm>
                <a:off x="4608" y="2352"/>
                <a:ext cx="0" cy="576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51" name="Line 55"/>
              <p:cNvSpPr>
                <a:spLocks noChangeShapeType="1"/>
              </p:cNvSpPr>
              <p:nvPr/>
            </p:nvSpPr>
            <p:spPr bwMode="auto">
              <a:xfrm flipH="1">
                <a:off x="1392" y="1632"/>
                <a:ext cx="2976" cy="528"/>
              </a:xfrm>
              <a:prstGeom prst="line">
                <a:avLst/>
              </a:prstGeom>
              <a:noFill/>
              <a:ln w="15875">
                <a:solidFill>
                  <a:srgbClr val="3399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52" name="Line 56"/>
              <p:cNvSpPr>
                <a:spLocks noChangeShapeType="1"/>
              </p:cNvSpPr>
              <p:nvPr/>
            </p:nvSpPr>
            <p:spPr bwMode="auto">
              <a:xfrm flipH="1">
                <a:off x="1392" y="2352"/>
                <a:ext cx="2976" cy="528"/>
              </a:xfrm>
              <a:prstGeom prst="line">
                <a:avLst/>
              </a:prstGeom>
              <a:noFill/>
              <a:ln w="15875">
                <a:solidFill>
                  <a:srgbClr val="3399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6635" name="Line 57"/>
            <p:cNvSpPr>
              <a:spLocks noChangeShapeType="1"/>
            </p:cNvSpPr>
            <p:nvPr/>
          </p:nvSpPr>
          <p:spPr bwMode="auto">
            <a:xfrm flipH="1">
              <a:off x="1440" y="864"/>
              <a:ext cx="1392" cy="672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36" name="Line 58"/>
            <p:cNvSpPr>
              <a:spLocks noChangeShapeType="1"/>
            </p:cNvSpPr>
            <p:nvPr/>
          </p:nvSpPr>
          <p:spPr bwMode="auto">
            <a:xfrm>
              <a:off x="3072" y="864"/>
              <a:ext cx="1488" cy="672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37" name="Line 59"/>
            <p:cNvSpPr>
              <a:spLocks noChangeShapeType="1"/>
            </p:cNvSpPr>
            <p:nvPr/>
          </p:nvSpPr>
          <p:spPr bwMode="auto">
            <a:xfrm>
              <a:off x="1440" y="3216"/>
              <a:ext cx="1440" cy="768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38" name="Line 60"/>
            <p:cNvSpPr>
              <a:spLocks noChangeShapeType="1"/>
            </p:cNvSpPr>
            <p:nvPr/>
          </p:nvSpPr>
          <p:spPr bwMode="auto">
            <a:xfrm flipH="1">
              <a:off x="3120" y="3216"/>
              <a:ext cx="1488" cy="768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39" name="Line 61"/>
            <p:cNvSpPr>
              <a:spLocks noChangeShapeType="1"/>
            </p:cNvSpPr>
            <p:nvPr/>
          </p:nvSpPr>
          <p:spPr bwMode="auto">
            <a:xfrm flipH="1">
              <a:off x="768" y="4080"/>
              <a:ext cx="2112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40" name="Line 62"/>
            <p:cNvSpPr>
              <a:spLocks noChangeShapeType="1"/>
            </p:cNvSpPr>
            <p:nvPr/>
          </p:nvSpPr>
          <p:spPr bwMode="auto">
            <a:xfrm flipV="1">
              <a:off x="768" y="816"/>
              <a:ext cx="0" cy="326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41" name="Line 63"/>
            <p:cNvSpPr>
              <a:spLocks noChangeShapeType="1"/>
            </p:cNvSpPr>
            <p:nvPr/>
          </p:nvSpPr>
          <p:spPr bwMode="auto">
            <a:xfrm>
              <a:off x="768" y="816"/>
              <a:ext cx="2064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642" name="Oval 64"/>
            <p:cNvSpPr>
              <a:spLocks noChangeArrowheads="1"/>
            </p:cNvSpPr>
            <p:nvPr/>
          </p:nvSpPr>
          <p:spPr bwMode="auto">
            <a:xfrm>
              <a:off x="2832" y="7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s</a:t>
              </a:r>
            </a:p>
          </p:txBody>
        </p:sp>
        <p:sp>
          <p:nvSpPr>
            <p:cNvPr id="26643" name="Oval 65"/>
            <p:cNvSpPr>
              <a:spLocks noChangeArrowheads="1"/>
            </p:cNvSpPr>
            <p:nvPr/>
          </p:nvSpPr>
          <p:spPr bwMode="auto">
            <a:xfrm>
              <a:off x="2880" y="38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t</a:t>
              </a:r>
            </a:p>
          </p:txBody>
        </p:sp>
      </p:grpSp>
      <p:sp>
        <p:nvSpPr>
          <p:cNvPr id="26627" name="Text Box 66"/>
          <p:cNvSpPr txBox="1">
            <a:spLocks noChangeArrowheads="1"/>
          </p:cNvSpPr>
          <p:nvPr/>
        </p:nvSpPr>
        <p:spPr bwMode="auto">
          <a:xfrm>
            <a:off x="8153400" y="1143000"/>
            <a:ext cx="381000" cy="382588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14403" name="Line 67"/>
          <p:cNvSpPr>
            <a:spLocks noChangeShapeType="1"/>
          </p:cNvSpPr>
          <p:nvPr/>
        </p:nvSpPr>
        <p:spPr bwMode="auto">
          <a:xfrm flipV="1">
            <a:off x="3581400" y="1295400"/>
            <a:ext cx="4572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404" name="Line 68"/>
          <p:cNvSpPr>
            <a:spLocks noChangeShapeType="1"/>
          </p:cNvSpPr>
          <p:nvPr/>
        </p:nvSpPr>
        <p:spPr bwMode="auto">
          <a:xfrm flipH="1">
            <a:off x="2438400" y="1219200"/>
            <a:ext cx="56388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405" name="Line 69"/>
          <p:cNvSpPr>
            <a:spLocks noChangeShapeType="1"/>
          </p:cNvSpPr>
          <p:nvPr/>
        </p:nvSpPr>
        <p:spPr bwMode="auto">
          <a:xfrm flipV="1">
            <a:off x="2133600" y="1447800"/>
            <a:ext cx="601980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406" name="Line 70"/>
          <p:cNvSpPr>
            <a:spLocks noChangeShapeType="1"/>
          </p:cNvSpPr>
          <p:nvPr/>
        </p:nvSpPr>
        <p:spPr bwMode="auto">
          <a:xfrm flipH="1">
            <a:off x="3505200" y="1524000"/>
            <a:ext cx="472440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407" name="Line 71"/>
          <p:cNvSpPr>
            <a:spLocks noChangeShapeType="1"/>
          </p:cNvSpPr>
          <p:nvPr/>
        </p:nvSpPr>
        <p:spPr bwMode="auto">
          <a:xfrm flipH="1">
            <a:off x="2209800" y="1524000"/>
            <a:ext cx="609600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408" name="Line 72"/>
          <p:cNvSpPr>
            <a:spLocks noChangeShapeType="1"/>
          </p:cNvSpPr>
          <p:nvPr/>
        </p:nvSpPr>
        <p:spPr bwMode="auto">
          <a:xfrm flipV="1">
            <a:off x="3657600" y="1524000"/>
            <a:ext cx="48006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3" grpId="0" animBg="1"/>
      <p:bldP spid="14404" grpId="0" animBg="1"/>
      <p:bldP spid="14405" grpId="0" animBg="1"/>
      <p:bldP spid="14406" grpId="0" animBg="1"/>
      <p:bldP spid="14407" grpId="0" animBg="1"/>
      <p:bldP spid="1440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In general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We define a node c</a:t>
            </a:r>
            <a:r>
              <a:rPr lang="en-US" sz="2800" baseline="-12000" smtClean="0">
                <a:ea typeface="ＭＳ Ｐゴシック" pitchFamily="34" charset="-128"/>
              </a:rPr>
              <a:t>j</a:t>
            </a:r>
            <a:r>
              <a:rPr lang="en-US" sz="2800" smtClean="0">
                <a:ea typeface="ＭＳ Ｐゴシック" pitchFamily="34" charset="-128"/>
              </a:rPr>
              <a:t> for each clause C</a:t>
            </a:r>
            <a:r>
              <a:rPr lang="en-US" sz="2800" baseline="-12000" smtClean="0">
                <a:ea typeface="ＭＳ Ｐゴシック" pitchFamily="34" charset="-128"/>
              </a:rPr>
              <a:t>j.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In</a:t>
            </a:r>
            <a:r>
              <a:rPr lang="en-US" sz="2800" baseline="-12000" smtClean="0">
                <a:ea typeface="ＭＳ Ｐゴシック" pitchFamily="34" charset="-128"/>
              </a:rPr>
              <a:t> </a:t>
            </a:r>
            <a:r>
              <a:rPr lang="en-US" sz="2800" smtClean="0">
                <a:ea typeface="ＭＳ Ｐゴシック" pitchFamily="34" charset="-128"/>
              </a:rPr>
              <a:t>each path P</a:t>
            </a:r>
            <a:r>
              <a:rPr lang="en-US" sz="2800" baseline="-12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, positions 2j-1 and 2j are reserved for variables that participate in clause C</a:t>
            </a:r>
            <a:r>
              <a:rPr lang="en-US" sz="2800" baseline="-12000" smtClean="0">
                <a:ea typeface="ＭＳ Ｐゴシック" pitchFamily="34" charset="-128"/>
              </a:rPr>
              <a:t>j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If C</a:t>
            </a:r>
            <a:r>
              <a:rPr lang="en-US" sz="2800" baseline="-12000" smtClean="0">
                <a:ea typeface="ＭＳ Ｐゴシック" pitchFamily="34" charset="-128"/>
              </a:rPr>
              <a:t>j </a:t>
            </a:r>
            <a:r>
              <a:rPr lang="en-US" sz="2800" smtClean="0">
                <a:ea typeface="ＭＳ Ｐゴシック" pitchFamily="34" charset="-128"/>
              </a:rPr>
              <a:t>contains x</a:t>
            </a:r>
            <a:r>
              <a:rPr lang="en-US" sz="2800" baseline="-12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, add edges (v</a:t>
            </a:r>
            <a:r>
              <a:rPr lang="en-US" sz="2800" baseline="-12000" smtClean="0">
                <a:ea typeface="ＭＳ Ｐゴシック" pitchFamily="34" charset="-128"/>
              </a:rPr>
              <a:t>i,2j-1</a:t>
            </a:r>
            <a:r>
              <a:rPr lang="en-US" sz="2800" smtClean="0">
                <a:ea typeface="ＭＳ Ｐゴシック" pitchFamily="34" charset="-128"/>
              </a:rPr>
              <a:t> , c</a:t>
            </a:r>
            <a:r>
              <a:rPr lang="en-US" sz="2800" baseline="-12000" smtClean="0">
                <a:ea typeface="ＭＳ Ｐゴシック" pitchFamily="34" charset="-128"/>
              </a:rPr>
              <a:t>j</a:t>
            </a:r>
            <a:r>
              <a:rPr lang="en-US" sz="2800" smtClean="0">
                <a:ea typeface="ＭＳ Ｐゴシック" pitchFamily="34" charset="-128"/>
              </a:rPr>
              <a:t>)and (c</a:t>
            </a:r>
            <a:r>
              <a:rPr lang="en-US" sz="2800" baseline="-12000" smtClean="0">
                <a:ea typeface="ＭＳ Ｐゴシック" pitchFamily="34" charset="-128"/>
              </a:rPr>
              <a:t>j </a:t>
            </a:r>
            <a:r>
              <a:rPr lang="en-US" sz="2800" smtClean="0">
                <a:ea typeface="ＭＳ Ｐゴシック" pitchFamily="34" charset="-128"/>
              </a:rPr>
              <a:t>, v</a:t>
            </a:r>
            <a:r>
              <a:rPr lang="en-US" sz="2800" baseline="-12000" smtClean="0">
                <a:ea typeface="ＭＳ Ｐゴシック" pitchFamily="34" charset="-128"/>
              </a:rPr>
              <a:t>i,2j</a:t>
            </a:r>
            <a:r>
              <a:rPr lang="en-US" sz="2800" smtClean="0">
                <a:ea typeface="ＭＳ Ｐゴシック" pitchFamily="34" charset="-128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If C</a:t>
            </a:r>
            <a:r>
              <a:rPr lang="en-US" sz="2800" baseline="-12000" smtClean="0">
                <a:ea typeface="ＭＳ Ｐゴシック" pitchFamily="34" charset="-128"/>
              </a:rPr>
              <a:t>j </a:t>
            </a:r>
            <a:r>
              <a:rPr lang="en-US" sz="2800" smtClean="0">
                <a:ea typeface="ＭＳ Ｐゴシック" pitchFamily="34" charset="-128"/>
              </a:rPr>
              <a:t>contains x</a:t>
            </a:r>
            <a:r>
              <a:rPr lang="en-US" sz="2800" baseline="-12000" smtClean="0">
                <a:ea typeface="ＭＳ Ｐゴシック" pitchFamily="34" charset="-128"/>
              </a:rPr>
              <a:t>i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, add edges (v</a:t>
            </a:r>
            <a:r>
              <a:rPr lang="en-US" altLang="ja-JP" sz="2800" baseline="-12000" smtClean="0">
                <a:ea typeface="ＭＳ Ｐゴシック" pitchFamily="34" charset="-128"/>
              </a:rPr>
              <a:t>i,2j</a:t>
            </a:r>
            <a:r>
              <a:rPr lang="en-US" altLang="ja-JP" sz="2800" smtClean="0">
                <a:ea typeface="ＭＳ Ｐゴシック" pitchFamily="34" charset="-128"/>
              </a:rPr>
              <a:t> , c</a:t>
            </a:r>
            <a:r>
              <a:rPr lang="en-US" altLang="ja-JP" sz="2800" baseline="-12000" smtClean="0">
                <a:ea typeface="ＭＳ Ｐゴシック" pitchFamily="34" charset="-128"/>
              </a:rPr>
              <a:t>j</a:t>
            </a:r>
            <a:r>
              <a:rPr lang="en-US" altLang="ja-JP" sz="2800" smtClean="0">
                <a:ea typeface="ＭＳ Ｐゴシック" pitchFamily="34" charset="-128"/>
              </a:rPr>
              <a:t>)and (c</a:t>
            </a:r>
            <a:r>
              <a:rPr lang="en-US" altLang="ja-JP" sz="2800" baseline="-12000" smtClean="0">
                <a:ea typeface="ＭＳ Ｐゴシック" pitchFamily="34" charset="-128"/>
              </a:rPr>
              <a:t>j</a:t>
            </a:r>
            <a:r>
              <a:rPr lang="en-US" altLang="ja-JP" sz="2800" smtClean="0">
                <a:ea typeface="ＭＳ Ｐゴシック" pitchFamily="34" charset="-128"/>
              </a:rPr>
              <a:t>, v</a:t>
            </a:r>
            <a:r>
              <a:rPr lang="en-US" altLang="ja-JP" sz="2800" baseline="-12000" smtClean="0">
                <a:ea typeface="ＭＳ Ｐゴシック" pitchFamily="34" charset="-128"/>
              </a:rPr>
              <a:t>i,2j-1</a:t>
            </a:r>
            <a:r>
              <a:rPr lang="en-US" altLang="ja-JP" sz="2800" smtClean="0">
                <a:ea typeface="ＭＳ Ｐゴシック" pitchFamily="34" charset="-128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b="1" smtClean="0">
                <a:ea typeface="ＭＳ Ｐゴシック" pitchFamily="34" charset="-128"/>
              </a:rPr>
              <a:t>Gadget constructed 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aseline="-12000" smtClean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dist">
              <a:buFontTx/>
              <a:buNone/>
            </a:pPr>
            <a:r>
              <a:rPr lang="en-US" smtClean="0">
                <a:ea typeface="ＭＳ Ｐゴシック" pitchFamily="34" charset="-128"/>
              </a:rPr>
              <a:t>Consider an instance of 3-SAT having  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4 variables   :  x</a:t>
            </a:r>
            <a:r>
              <a:rPr lang="en-US" baseline="-12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,x</a:t>
            </a:r>
            <a:r>
              <a:rPr lang="en-US" baseline="-12000" smtClean="0">
                <a:ea typeface="ＭＳ Ｐゴシック" pitchFamily="34" charset="-128"/>
              </a:rPr>
              <a:t>2 </a:t>
            </a:r>
            <a:r>
              <a:rPr lang="en-US" smtClean="0">
                <a:ea typeface="ＭＳ Ｐゴシック" pitchFamily="34" charset="-128"/>
              </a:rPr>
              <a:t>x</a:t>
            </a:r>
            <a:r>
              <a:rPr lang="en-US" baseline="-12000" smtClean="0">
                <a:ea typeface="ＭＳ Ｐゴシック" pitchFamily="34" charset="-128"/>
              </a:rPr>
              <a:t>3,</a:t>
            </a:r>
            <a:r>
              <a:rPr lang="en-US" smtClean="0">
                <a:ea typeface="ＭＳ Ｐゴシック" pitchFamily="34" charset="-128"/>
              </a:rPr>
              <a:t>x</a:t>
            </a:r>
            <a:r>
              <a:rPr lang="en-US" baseline="-12000" smtClean="0">
                <a:ea typeface="ＭＳ Ｐゴシック" pitchFamily="34" charset="-128"/>
              </a:rPr>
              <a:t>4</a:t>
            </a:r>
            <a:r>
              <a:rPr lang="en-US" smtClean="0">
                <a:ea typeface="ＭＳ Ｐゴシック" pitchFamily="34" charset="-128"/>
              </a:rPr>
              <a:t> </a:t>
            </a:r>
          </a:p>
          <a:p>
            <a:pPr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3 clauses C</a:t>
            </a:r>
            <a:r>
              <a:rPr lang="en-US" baseline="-12000" smtClean="0">
                <a:ea typeface="ＭＳ Ｐゴシック" pitchFamily="34" charset="-128"/>
              </a:rPr>
              <a:t>1 </a:t>
            </a:r>
            <a:r>
              <a:rPr lang="en-US" smtClean="0">
                <a:ea typeface="ＭＳ Ｐゴシック" pitchFamily="34" charset="-128"/>
              </a:rPr>
              <a:t>: (x</a:t>
            </a:r>
            <a:r>
              <a:rPr lang="en-US" baseline="-12000" smtClean="0">
                <a:ea typeface="ＭＳ Ｐゴシック" pitchFamily="34" charset="-128"/>
              </a:rPr>
              <a:t>1 </a:t>
            </a:r>
            <a:r>
              <a:rPr lang="en-US" smtClean="0">
                <a:ea typeface="ＭＳ Ｐゴシック" pitchFamily="34" charset="-128"/>
              </a:rPr>
              <a:t>v x</a:t>
            </a:r>
            <a:r>
              <a:rPr lang="en-US" baseline="-12000" smtClean="0">
                <a:ea typeface="ＭＳ Ｐゴシック" pitchFamily="34" charset="-128"/>
              </a:rPr>
              <a:t>2 </a:t>
            </a:r>
            <a:r>
              <a:rPr lang="en-US" smtClean="0">
                <a:ea typeface="ＭＳ Ｐゴシック" pitchFamily="34" charset="-128"/>
              </a:rPr>
              <a:t>v</a:t>
            </a:r>
            <a:r>
              <a:rPr lang="en-US" baseline="-120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x</a:t>
            </a:r>
            <a:r>
              <a:rPr lang="en-US" baseline="-12000" smtClean="0">
                <a:ea typeface="ＭＳ Ｐゴシック" pitchFamily="34" charset="-128"/>
              </a:rPr>
              <a:t>3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)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		C</a:t>
            </a:r>
            <a:r>
              <a:rPr lang="en-US" baseline="-12000" smtClean="0">
                <a:ea typeface="ＭＳ Ｐゴシック" pitchFamily="34" charset="-128"/>
              </a:rPr>
              <a:t>2 </a:t>
            </a:r>
            <a:r>
              <a:rPr lang="en-US" smtClean="0">
                <a:ea typeface="ＭＳ Ｐゴシック" pitchFamily="34" charset="-128"/>
              </a:rPr>
              <a:t>: (x</a:t>
            </a:r>
            <a:r>
              <a:rPr lang="en-US" baseline="-12000" smtClean="0">
                <a:ea typeface="ＭＳ Ｐゴシック" pitchFamily="34" charset="-128"/>
              </a:rPr>
              <a:t>2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 v x</a:t>
            </a:r>
            <a:r>
              <a:rPr lang="en-US" altLang="ja-JP" baseline="-12000" smtClean="0">
                <a:ea typeface="ＭＳ Ｐゴシック" pitchFamily="34" charset="-128"/>
              </a:rPr>
              <a:t>3 </a:t>
            </a:r>
            <a:r>
              <a:rPr lang="en-US" altLang="ja-JP" smtClean="0">
                <a:ea typeface="ＭＳ Ｐゴシック" pitchFamily="34" charset="-128"/>
              </a:rPr>
              <a:t>v</a:t>
            </a:r>
            <a:r>
              <a:rPr lang="en-US" altLang="ja-JP" baseline="-12000" smtClean="0">
                <a:ea typeface="ＭＳ Ｐゴシック" pitchFamily="34" charset="-128"/>
              </a:rPr>
              <a:t> </a:t>
            </a:r>
            <a:r>
              <a:rPr lang="en-US" altLang="ja-JP" smtClean="0">
                <a:ea typeface="ＭＳ Ｐゴシック" pitchFamily="34" charset="-128"/>
              </a:rPr>
              <a:t>x</a:t>
            </a:r>
            <a:r>
              <a:rPr lang="en-US" altLang="ja-JP" baseline="-12000" smtClean="0">
                <a:ea typeface="ＭＳ Ｐゴシック" pitchFamily="34" charset="-128"/>
              </a:rPr>
              <a:t>4</a:t>
            </a:r>
            <a:r>
              <a:rPr lang="en-US" altLang="ja-JP" smtClean="0">
                <a:ea typeface="ＭＳ Ｐゴシック" pitchFamily="34" charset="-128"/>
              </a:rPr>
              <a:t>) 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			C</a:t>
            </a:r>
            <a:r>
              <a:rPr lang="en-US" baseline="-12000" smtClean="0">
                <a:ea typeface="ＭＳ Ｐゴシック" pitchFamily="34" charset="-128"/>
              </a:rPr>
              <a:t>3 </a:t>
            </a:r>
            <a:r>
              <a:rPr lang="en-US" smtClean="0">
                <a:ea typeface="ＭＳ Ｐゴシック" pitchFamily="34" charset="-128"/>
              </a:rPr>
              <a:t>: (x</a:t>
            </a:r>
            <a:r>
              <a:rPr lang="en-US" baseline="-12000" smtClean="0">
                <a:ea typeface="ＭＳ Ｐゴシック" pitchFamily="34" charset="-128"/>
              </a:rPr>
              <a:t>1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baseline="-12000" smtClean="0">
                <a:ea typeface="ＭＳ Ｐゴシック" pitchFamily="34" charset="-128"/>
              </a:rPr>
              <a:t> </a:t>
            </a:r>
            <a:r>
              <a:rPr lang="en-US" altLang="ja-JP" smtClean="0">
                <a:ea typeface="ＭＳ Ｐゴシック" pitchFamily="34" charset="-128"/>
              </a:rPr>
              <a:t>v x</a:t>
            </a:r>
            <a:r>
              <a:rPr lang="en-US" altLang="ja-JP" baseline="-12000" smtClean="0">
                <a:ea typeface="ＭＳ Ｐゴシック" pitchFamily="34" charset="-128"/>
              </a:rPr>
              <a:t>2 </a:t>
            </a:r>
            <a:r>
              <a:rPr lang="en-US" altLang="ja-JP" smtClean="0">
                <a:ea typeface="ＭＳ Ｐゴシック" pitchFamily="34" charset="-128"/>
              </a:rPr>
              <a:t>v</a:t>
            </a:r>
            <a:r>
              <a:rPr lang="en-US" altLang="ja-JP" baseline="-12000" smtClean="0">
                <a:ea typeface="ＭＳ Ｐゴシック" pitchFamily="34" charset="-128"/>
              </a:rPr>
              <a:t> </a:t>
            </a:r>
            <a:r>
              <a:rPr lang="en-US" altLang="ja-JP" smtClean="0">
                <a:ea typeface="ＭＳ Ｐゴシック" pitchFamily="34" charset="-128"/>
              </a:rPr>
              <a:t>x</a:t>
            </a:r>
            <a:r>
              <a:rPr lang="en-US" altLang="ja-JP" baseline="-12000" smtClean="0">
                <a:ea typeface="ＭＳ Ｐゴシック" pitchFamily="34" charset="-128"/>
              </a:rPr>
              <a:t>4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)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34" charset="-128"/>
              </a:rPr>
              <a:t>We reduce the given instance as follows: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34" charset="-128"/>
              </a:rPr>
              <a:t>n = 4	k = 3		b= 2*3 = 6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34" charset="-128"/>
              </a:rPr>
              <a:t>Construct 4 paths P</a:t>
            </a:r>
            <a:r>
              <a:rPr lang="en-US" baseline="-12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, P</a:t>
            </a:r>
            <a:r>
              <a:rPr lang="en-US" baseline="-12000" smtClean="0">
                <a:ea typeface="ＭＳ Ｐゴシック" pitchFamily="34" charset="-128"/>
              </a:rPr>
              <a:t>2, </a:t>
            </a:r>
            <a:r>
              <a:rPr lang="en-US" smtClean="0">
                <a:ea typeface="ＭＳ Ｐゴシック" pitchFamily="34" charset="-128"/>
              </a:rPr>
              <a:t>P</a:t>
            </a:r>
            <a:r>
              <a:rPr lang="en-US" baseline="-12000" smtClean="0">
                <a:ea typeface="ＭＳ Ｐゴシック" pitchFamily="34" charset="-128"/>
              </a:rPr>
              <a:t>3, </a:t>
            </a:r>
            <a:r>
              <a:rPr lang="en-US" smtClean="0">
                <a:ea typeface="ＭＳ Ｐゴシック" pitchFamily="34" charset="-128"/>
              </a:rPr>
              <a:t>P</a:t>
            </a:r>
            <a:r>
              <a:rPr lang="en-US" baseline="-12000" smtClean="0">
                <a:ea typeface="ＭＳ Ｐゴシック" pitchFamily="34" charset="-128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34" charset="-128"/>
              </a:rPr>
              <a:t>P</a:t>
            </a:r>
            <a:r>
              <a:rPr lang="en-US" baseline="-12000" smtClean="0">
                <a:ea typeface="ＭＳ Ｐゴシック" pitchFamily="34" charset="-128"/>
              </a:rPr>
              <a:t>1 </a:t>
            </a:r>
            <a:r>
              <a:rPr lang="en-US" smtClean="0">
                <a:ea typeface="ＭＳ Ｐゴシック" pitchFamily="34" charset="-128"/>
              </a:rPr>
              <a:t>consists of nodes v</a:t>
            </a:r>
            <a:r>
              <a:rPr lang="en-US" baseline="-16000" smtClean="0">
                <a:ea typeface="ＭＳ Ｐゴシック" pitchFamily="34" charset="-128"/>
              </a:rPr>
              <a:t>1,1</a:t>
            </a:r>
            <a:r>
              <a:rPr lang="en-US" smtClean="0">
                <a:ea typeface="ＭＳ Ｐゴシック" pitchFamily="34" charset="-128"/>
              </a:rPr>
              <a:t>, v</a:t>
            </a:r>
            <a:r>
              <a:rPr lang="en-US" baseline="-16000" smtClean="0">
                <a:ea typeface="ＭＳ Ｐゴシック" pitchFamily="34" charset="-128"/>
              </a:rPr>
              <a:t>1,2</a:t>
            </a:r>
            <a:r>
              <a:rPr lang="en-US" baseline="-120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,…….., v</a:t>
            </a:r>
            <a:r>
              <a:rPr lang="en-US" baseline="-16000" smtClean="0">
                <a:ea typeface="ＭＳ Ｐゴシック" pitchFamily="34" charset="-128"/>
              </a:rPr>
              <a:t>1,6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34" charset="-128"/>
              </a:rPr>
              <a:t>P</a:t>
            </a:r>
            <a:r>
              <a:rPr lang="en-US" baseline="-12000" smtClean="0">
                <a:ea typeface="ＭＳ Ｐゴシック" pitchFamily="34" charset="-128"/>
              </a:rPr>
              <a:t>2 </a:t>
            </a:r>
            <a:r>
              <a:rPr lang="en-US" smtClean="0">
                <a:ea typeface="ＭＳ Ｐゴシック" pitchFamily="34" charset="-128"/>
              </a:rPr>
              <a:t>consists of nodes v</a:t>
            </a:r>
            <a:r>
              <a:rPr lang="en-US" baseline="-12000" smtClean="0">
                <a:ea typeface="ＭＳ Ｐゴシック" pitchFamily="34" charset="-128"/>
              </a:rPr>
              <a:t>2</a:t>
            </a:r>
            <a:r>
              <a:rPr lang="en-US" baseline="-16000" smtClean="0">
                <a:ea typeface="ＭＳ Ｐゴシック" pitchFamily="34" charset="-128"/>
              </a:rPr>
              <a:t>,1</a:t>
            </a:r>
            <a:r>
              <a:rPr lang="en-US" smtClean="0">
                <a:ea typeface="ＭＳ Ｐゴシック" pitchFamily="34" charset="-128"/>
              </a:rPr>
              <a:t>, v</a:t>
            </a:r>
            <a:r>
              <a:rPr lang="en-US" baseline="-12000" smtClean="0">
                <a:ea typeface="ＭＳ Ｐゴシック" pitchFamily="34" charset="-128"/>
              </a:rPr>
              <a:t>2</a:t>
            </a:r>
            <a:r>
              <a:rPr lang="en-US" baseline="-16000" smtClean="0">
                <a:ea typeface="ＭＳ Ｐゴシック" pitchFamily="34" charset="-128"/>
              </a:rPr>
              <a:t>,2</a:t>
            </a:r>
            <a:r>
              <a:rPr lang="en-US" baseline="-120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,…….., v</a:t>
            </a:r>
            <a:r>
              <a:rPr lang="en-US" baseline="-16000" smtClean="0">
                <a:ea typeface="ＭＳ Ｐゴシック" pitchFamily="34" charset="-128"/>
              </a:rPr>
              <a:t>2,6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34" charset="-128"/>
              </a:rPr>
              <a:t>P</a:t>
            </a:r>
            <a:r>
              <a:rPr lang="en-US" baseline="-12000" smtClean="0">
                <a:ea typeface="ＭＳ Ｐゴシック" pitchFamily="34" charset="-128"/>
              </a:rPr>
              <a:t>3 </a:t>
            </a:r>
            <a:r>
              <a:rPr lang="en-US" smtClean="0">
                <a:ea typeface="ＭＳ Ｐゴシック" pitchFamily="34" charset="-128"/>
              </a:rPr>
              <a:t>consists of nodes v</a:t>
            </a:r>
            <a:r>
              <a:rPr lang="en-US" baseline="-16000" smtClean="0">
                <a:ea typeface="ＭＳ Ｐゴシック" pitchFamily="34" charset="-128"/>
              </a:rPr>
              <a:t>3,1</a:t>
            </a:r>
            <a:r>
              <a:rPr lang="en-US" smtClean="0">
                <a:ea typeface="ＭＳ Ｐゴシック" pitchFamily="34" charset="-128"/>
              </a:rPr>
              <a:t>, v</a:t>
            </a:r>
            <a:r>
              <a:rPr lang="en-US" baseline="-16000" smtClean="0">
                <a:ea typeface="ＭＳ Ｐゴシック" pitchFamily="34" charset="-128"/>
              </a:rPr>
              <a:t>3,2</a:t>
            </a:r>
            <a:r>
              <a:rPr lang="en-US" baseline="-120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,…….., v</a:t>
            </a:r>
            <a:r>
              <a:rPr lang="en-US" baseline="-16000" smtClean="0">
                <a:ea typeface="ＭＳ Ｐゴシック" pitchFamily="34" charset="-128"/>
              </a:rPr>
              <a:t>3,6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34" charset="-128"/>
              </a:rPr>
              <a:t>P</a:t>
            </a:r>
            <a:r>
              <a:rPr lang="en-US" baseline="-12000" smtClean="0">
                <a:ea typeface="ＭＳ Ｐゴシック" pitchFamily="34" charset="-128"/>
              </a:rPr>
              <a:t>4 </a:t>
            </a:r>
            <a:r>
              <a:rPr lang="en-US" smtClean="0">
                <a:ea typeface="ＭＳ Ｐゴシック" pitchFamily="34" charset="-128"/>
              </a:rPr>
              <a:t>consists of nodes v</a:t>
            </a:r>
            <a:r>
              <a:rPr lang="en-US" baseline="-16000" smtClean="0">
                <a:ea typeface="ＭＳ Ｐゴシック" pitchFamily="34" charset="-128"/>
              </a:rPr>
              <a:t>4,1</a:t>
            </a:r>
            <a:r>
              <a:rPr lang="en-US" smtClean="0">
                <a:ea typeface="ＭＳ Ｐゴシック" pitchFamily="34" charset="-128"/>
              </a:rPr>
              <a:t>, v</a:t>
            </a:r>
            <a:r>
              <a:rPr lang="en-US" baseline="-16000" smtClean="0">
                <a:ea typeface="ＭＳ Ｐゴシック" pitchFamily="34" charset="-128"/>
              </a:rPr>
              <a:t>4,2</a:t>
            </a:r>
            <a:r>
              <a:rPr lang="en-US" baseline="-12000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,…….., v</a:t>
            </a:r>
            <a:r>
              <a:rPr lang="en-US" baseline="-16000" smtClean="0">
                <a:ea typeface="ＭＳ Ｐゴシック" pitchFamily="34" charset="-128"/>
              </a:rPr>
              <a:t>4,6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val 2"/>
          <p:cNvSpPr>
            <a:spLocks noChangeArrowheads="1"/>
          </p:cNvSpPr>
          <p:nvPr/>
        </p:nvSpPr>
        <p:spPr bwMode="auto">
          <a:xfrm>
            <a:off x="457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0722" name="Oval 3"/>
          <p:cNvSpPr>
            <a:spLocks noChangeArrowheads="1"/>
          </p:cNvSpPr>
          <p:nvPr/>
        </p:nvSpPr>
        <p:spPr bwMode="auto">
          <a:xfrm>
            <a:off x="1981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0723" name="Oval 4"/>
          <p:cNvSpPr>
            <a:spLocks noChangeArrowheads="1"/>
          </p:cNvSpPr>
          <p:nvPr/>
        </p:nvSpPr>
        <p:spPr bwMode="auto">
          <a:xfrm>
            <a:off x="80010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0724" name="Oval 5"/>
          <p:cNvSpPr>
            <a:spLocks noChangeArrowheads="1"/>
          </p:cNvSpPr>
          <p:nvPr/>
        </p:nvSpPr>
        <p:spPr bwMode="auto">
          <a:xfrm>
            <a:off x="6553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auto">
          <a:xfrm>
            <a:off x="5029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0726" name="Oval 7"/>
          <p:cNvSpPr>
            <a:spLocks noChangeArrowheads="1"/>
          </p:cNvSpPr>
          <p:nvPr/>
        </p:nvSpPr>
        <p:spPr bwMode="auto">
          <a:xfrm>
            <a:off x="3505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8686800" y="15382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1</a:t>
            </a:r>
          </a:p>
        </p:txBody>
      </p:sp>
      <p:sp>
        <p:nvSpPr>
          <p:cNvPr id="30728" name="Oval 9"/>
          <p:cNvSpPr>
            <a:spLocks noChangeArrowheads="1"/>
          </p:cNvSpPr>
          <p:nvPr/>
        </p:nvSpPr>
        <p:spPr bwMode="auto">
          <a:xfrm>
            <a:off x="457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0729" name="Oval 10"/>
          <p:cNvSpPr>
            <a:spLocks noChangeArrowheads="1"/>
          </p:cNvSpPr>
          <p:nvPr/>
        </p:nvSpPr>
        <p:spPr bwMode="auto">
          <a:xfrm>
            <a:off x="1981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0730" name="Oval 11"/>
          <p:cNvSpPr>
            <a:spLocks noChangeArrowheads="1"/>
          </p:cNvSpPr>
          <p:nvPr/>
        </p:nvSpPr>
        <p:spPr bwMode="auto">
          <a:xfrm>
            <a:off x="8077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0731" name="Oval 12"/>
          <p:cNvSpPr>
            <a:spLocks noChangeArrowheads="1"/>
          </p:cNvSpPr>
          <p:nvPr/>
        </p:nvSpPr>
        <p:spPr bwMode="auto">
          <a:xfrm>
            <a:off x="6553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0732" name="Oval 13"/>
          <p:cNvSpPr>
            <a:spLocks noChangeArrowheads="1"/>
          </p:cNvSpPr>
          <p:nvPr/>
        </p:nvSpPr>
        <p:spPr bwMode="auto">
          <a:xfrm>
            <a:off x="5029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0733" name="Oval 14"/>
          <p:cNvSpPr>
            <a:spLocks noChangeArrowheads="1"/>
          </p:cNvSpPr>
          <p:nvPr/>
        </p:nvSpPr>
        <p:spPr bwMode="auto">
          <a:xfrm>
            <a:off x="3505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0734" name="Text Box 15"/>
          <p:cNvSpPr txBox="1">
            <a:spLocks noChangeArrowheads="1"/>
          </p:cNvSpPr>
          <p:nvPr/>
        </p:nvSpPr>
        <p:spPr bwMode="auto">
          <a:xfrm>
            <a:off x="8686800" y="2376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2</a:t>
            </a:r>
          </a:p>
        </p:txBody>
      </p:sp>
      <p:sp>
        <p:nvSpPr>
          <p:cNvPr id="30735" name="Oval 16"/>
          <p:cNvSpPr>
            <a:spLocks noChangeArrowheads="1"/>
          </p:cNvSpPr>
          <p:nvPr/>
        </p:nvSpPr>
        <p:spPr bwMode="auto">
          <a:xfrm>
            <a:off x="457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0736" name="Oval 17"/>
          <p:cNvSpPr>
            <a:spLocks noChangeArrowheads="1"/>
          </p:cNvSpPr>
          <p:nvPr/>
        </p:nvSpPr>
        <p:spPr bwMode="auto">
          <a:xfrm>
            <a:off x="1981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0737" name="Oval 18"/>
          <p:cNvSpPr>
            <a:spLocks noChangeArrowheads="1"/>
          </p:cNvSpPr>
          <p:nvPr/>
        </p:nvSpPr>
        <p:spPr bwMode="auto">
          <a:xfrm>
            <a:off x="8077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0738" name="Oval 19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0739" name="Oval 20"/>
          <p:cNvSpPr>
            <a:spLocks noChangeArrowheads="1"/>
          </p:cNvSpPr>
          <p:nvPr/>
        </p:nvSpPr>
        <p:spPr bwMode="auto">
          <a:xfrm>
            <a:off x="3505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0740" name="Text Box 21"/>
          <p:cNvSpPr txBox="1">
            <a:spLocks noChangeArrowheads="1"/>
          </p:cNvSpPr>
          <p:nvPr/>
        </p:nvSpPr>
        <p:spPr bwMode="auto">
          <a:xfrm>
            <a:off x="8686800" y="32146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3</a:t>
            </a:r>
          </a:p>
        </p:txBody>
      </p:sp>
      <p:sp>
        <p:nvSpPr>
          <p:cNvPr id="30741" name="Oval 22"/>
          <p:cNvSpPr>
            <a:spLocks noChangeArrowheads="1"/>
          </p:cNvSpPr>
          <p:nvPr/>
        </p:nvSpPr>
        <p:spPr bwMode="auto">
          <a:xfrm>
            <a:off x="457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0742" name="Oval 23"/>
          <p:cNvSpPr>
            <a:spLocks noChangeArrowheads="1"/>
          </p:cNvSpPr>
          <p:nvPr/>
        </p:nvSpPr>
        <p:spPr bwMode="auto">
          <a:xfrm>
            <a:off x="1981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0743" name="Oval 24"/>
          <p:cNvSpPr>
            <a:spLocks noChangeArrowheads="1"/>
          </p:cNvSpPr>
          <p:nvPr/>
        </p:nvSpPr>
        <p:spPr bwMode="auto">
          <a:xfrm>
            <a:off x="8077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0744" name="Oval 25"/>
          <p:cNvSpPr>
            <a:spLocks noChangeArrowheads="1"/>
          </p:cNvSpPr>
          <p:nvPr/>
        </p:nvSpPr>
        <p:spPr bwMode="auto">
          <a:xfrm>
            <a:off x="6553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0745" name="Oval 26"/>
          <p:cNvSpPr>
            <a:spLocks noChangeArrowheads="1"/>
          </p:cNvSpPr>
          <p:nvPr/>
        </p:nvSpPr>
        <p:spPr bwMode="auto">
          <a:xfrm>
            <a:off x="5029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0746" name="Oval 27"/>
          <p:cNvSpPr>
            <a:spLocks noChangeArrowheads="1"/>
          </p:cNvSpPr>
          <p:nvPr/>
        </p:nvSpPr>
        <p:spPr bwMode="auto">
          <a:xfrm>
            <a:off x="3505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0747" name="Text Box 28"/>
          <p:cNvSpPr txBox="1">
            <a:spLocks noChangeArrowheads="1"/>
          </p:cNvSpPr>
          <p:nvPr/>
        </p:nvSpPr>
        <p:spPr bwMode="auto">
          <a:xfrm>
            <a:off x="8686800" y="40528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4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038600" y="457200"/>
            <a:ext cx="609600" cy="5029200"/>
            <a:chOff x="2544" y="288"/>
            <a:chExt cx="384" cy="3168"/>
          </a:xfrm>
        </p:grpSpPr>
        <p:sp>
          <p:nvSpPr>
            <p:cNvPr id="30833" name="Oval 30"/>
            <p:cNvSpPr>
              <a:spLocks noChangeArrowheads="1"/>
            </p:cNvSpPr>
            <p:nvPr/>
          </p:nvSpPr>
          <p:spPr bwMode="auto">
            <a:xfrm>
              <a:off x="2688" y="2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s</a:t>
              </a:r>
            </a:p>
          </p:txBody>
        </p:sp>
        <p:sp>
          <p:nvSpPr>
            <p:cNvPr id="30834" name="Oval 31"/>
            <p:cNvSpPr>
              <a:spLocks noChangeArrowheads="1"/>
            </p:cNvSpPr>
            <p:nvPr/>
          </p:nvSpPr>
          <p:spPr bwMode="auto">
            <a:xfrm>
              <a:off x="2544" y="32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t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400" y="533400"/>
            <a:ext cx="8001000" cy="4800600"/>
            <a:chOff x="96" y="336"/>
            <a:chExt cx="5040" cy="3024"/>
          </a:xfrm>
        </p:grpSpPr>
        <p:sp>
          <p:nvSpPr>
            <p:cNvPr id="30826" name="Line 33"/>
            <p:cNvSpPr>
              <a:spLocks noChangeShapeType="1"/>
            </p:cNvSpPr>
            <p:nvPr/>
          </p:nvSpPr>
          <p:spPr bwMode="auto">
            <a:xfrm flipH="1">
              <a:off x="336" y="432"/>
              <a:ext cx="2352" cy="576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27" name="Line 34"/>
            <p:cNvSpPr>
              <a:spLocks noChangeShapeType="1"/>
            </p:cNvSpPr>
            <p:nvPr/>
          </p:nvSpPr>
          <p:spPr bwMode="auto">
            <a:xfrm flipH="1">
              <a:off x="2784" y="2736"/>
              <a:ext cx="2352" cy="576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28" name="Line 35"/>
            <p:cNvSpPr>
              <a:spLocks noChangeShapeType="1"/>
            </p:cNvSpPr>
            <p:nvPr/>
          </p:nvSpPr>
          <p:spPr bwMode="auto">
            <a:xfrm>
              <a:off x="2928" y="432"/>
              <a:ext cx="2160" cy="576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29" name="Line 36"/>
            <p:cNvSpPr>
              <a:spLocks noChangeShapeType="1"/>
            </p:cNvSpPr>
            <p:nvPr/>
          </p:nvSpPr>
          <p:spPr bwMode="auto">
            <a:xfrm>
              <a:off x="384" y="2736"/>
              <a:ext cx="2160" cy="576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30" name="Line 37"/>
            <p:cNvSpPr>
              <a:spLocks noChangeShapeType="1"/>
            </p:cNvSpPr>
            <p:nvPr/>
          </p:nvSpPr>
          <p:spPr bwMode="auto">
            <a:xfrm flipH="1">
              <a:off x="96" y="3360"/>
              <a:ext cx="2448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31" name="Line 38"/>
            <p:cNvSpPr>
              <a:spLocks noChangeShapeType="1"/>
            </p:cNvSpPr>
            <p:nvPr/>
          </p:nvSpPr>
          <p:spPr bwMode="auto">
            <a:xfrm flipV="1">
              <a:off x="96" y="336"/>
              <a:ext cx="0" cy="302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32" name="Line 39"/>
            <p:cNvSpPr>
              <a:spLocks noChangeShapeType="1"/>
            </p:cNvSpPr>
            <p:nvPr/>
          </p:nvSpPr>
          <p:spPr bwMode="auto">
            <a:xfrm>
              <a:off x="96" y="336"/>
              <a:ext cx="2592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7924800" y="304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  <a:r>
              <a:rPr lang="en-US" b="1" baseline="-12000"/>
              <a:t>1</a:t>
            </a:r>
          </a:p>
        </p:txBody>
      </p:sp>
      <p:sp>
        <p:nvSpPr>
          <p:cNvPr id="30751" name="Oval 41"/>
          <p:cNvSpPr>
            <a:spLocks noChangeArrowheads="1"/>
          </p:cNvSpPr>
          <p:nvPr/>
        </p:nvSpPr>
        <p:spPr bwMode="auto">
          <a:xfrm>
            <a:off x="6553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5867400" y="5791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  <a:r>
              <a:rPr lang="en-US" b="1" baseline="-12000"/>
              <a:t>2</a:t>
            </a:r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8305800" y="5486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  <a:r>
              <a:rPr lang="en-US" b="1" baseline="-12000"/>
              <a:t>3</a:t>
            </a:r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 flipV="1">
            <a:off x="685800" y="304800"/>
            <a:ext cx="7239000" cy="1371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H="1">
            <a:off x="2209800" y="381000"/>
            <a:ext cx="5715000" cy="12954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09600" y="1600200"/>
            <a:ext cx="7543800" cy="2743200"/>
            <a:chOff x="384" y="1008"/>
            <a:chExt cx="4752" cy="1728"/>
          </a:xfrm>
        </p:grpSpPr>
        <p:sp>
          <p:nvSpPr>
            <p:cNvPr id="30786" name="Line 47"/>
            <p:cNvSpPr>
              <a:spLocks noChangeShapeType="1"/>
            </p:cNvSpPr>
            <p:nvPr/>
          </p:nvSpPr>
          <p:spPr bwMode="auto">
            <a:xfrm>
              <a:off x="384" y="1008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87" name="Line 48"/>
            <p:cNvSpPr>
              <a:spLocks noChangeShapeType="1"/>
            </p:cNvSpPr>
            <p:nvPr/>
          </p:nvSpPr>
          <p:spPr bwMode="auto">
            <a:xfrm>
              <a:off x="1344" y="1008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88" name="Line 49"/>
            <p:cNvSpPr>
              <a:spLocks noChangeShapeType="1"/>
            </p:cNvSpPr>
            <p:nvPr/>
          </p:nvSpPr>
          <p:spPr bwMode="auto">
            <a:xfrm>
              <a:off x="2304" y="1008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89" name="Line 50"/>
            <p:cNvSpPr>
              <a:spLocks noChangeShapeType="1"/>
            </p:cNvSpPr>
            <p:nvPr/>
          </p:nvSpPr>
          <p:spPr bwMode="auto">
            <a:xfrm>
              <a:off x="3264" y="1008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90" name="Line 51"/>
            <p:cNvSpPr>
              <a:spLocks noChangeShapeType="1"/>
            </p:cNvSpPr>
            <p:nvPr/>
          </p:nvSpPr>
          <p:spPr bwMode="auto">
            <a:xfrm>
              <a:off x="4176" y="1008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91" name="Line 52"/>
            <p:cNvSpPr>
              <a:spLocks noChangeShapeType="1"/>
            </p:cNvSpPr>
            <p:nvPr/>
          </p:nvSpPr>
          <p:spPr bwMode="auto">
            <a:xfrm>
              <a:off x="384" y="1536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92" name="Line 53"/>
            <p:cNvSpPr>
              <a:spLocks noChangeShapeType="1"/>
            </p:cNvSpPr>
            <p:nvPr/>
          </p:nvSpPr>
          <p:spPr bwMode="auto">
            <a:xfrm>
              <a:off x="1344" y="1536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93" name="Line 54"/>
            <p:cNvSpPr>
              <a:spLocks noChangeShapeType="1"/>
            </p:cNvSpPr>
            <p:nvPr/>
          </p:nvSpPr>
          <p:spPr bwMode="auto">
            <a:xfrm>
              <a:off x="2304" y="1536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94" name="Line 55"/>
            <p:cNvSpPr>
              <a:spLocks noChangeShapeType="1"/>
            </p:cNvSpPr>
            <p:nvPr/>
          </p:nvSpPr>
          <p:spPr bwMode="auto">
            <a:xfrm>
              <a:off x="3264" y="1536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95" name="Line 56"/>
            <p:cNvSpPr>
              <a:spLocks noChangeShapeType="1"/>
            </p:cNvSpPr>
            <p:nvPr/>
          </p:nvSpPr>
          <p:spPr bwMode="auto">
            <a:xfrm>
              <a:off x="4224" y="1536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96" name="Line 57"/>
            <p:cNvSpPr>
              <a:spLocks noChangeShapeType="1"/>
            </p:cNvSpPr>
            <p:nvPr/>
          </p:nvSpPr>
          <p:spPr bwMode="auto">
            <a:xfrm>
              <a:off x="384" y="2064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97" name="Line 58"/>
            <p:cNvSpPr>
              <a:spLocks noChangeShapeType="1"/>
            </p:cNvSpPr>
            <p:nvPr/>
          </p:nvSpPr>
          <p:spPr bwMode="auto">
            <a:xfrm>
              <a:off x="1344" y="2064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98" name="Line 59"/>
            <p:cNvSpPr>
              <a:spLocks noChangeShapeType="1"/>
            </p:cNvSpPr>
            <p:nvPr/>
          </p:nvSpPr>
          <p:spPr bwMode="auto">
            <a:xfrm>
              <a:off x="384" y="2592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99" name="Line 60"/>
            <p:cNvSpPr>
              <a:spLocks noChangeShapeType="1"/>
            </p:cNvSpPr>
            <p:nvPr/>
          </p:nvSpPr>
          <p:spPr bwMode="auto">
            <a:xfrm>
              <a:off x="1344" y="2592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00" name="Line 61"/>
            <p:cNvSpPr>
              <a:spLocks noChangeShapeType="1"/>
            </p:cNvSpPr>
            <p:nvPr/>
          </p:nvSpPr>
          <p:spPr bwMode="auto">
            <a:xfrm>
              <a:off x="2304" y="2064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01" name="Line 62"/>
            <p:cNvSpPr>
              <a:spLocks noChangeShapeType="1"/>
            </p:cNvSpPr>
            <p:nvPr/>
          </p:nvSpPr>
          <p:spPr bwMode="auto">
            <a:xfrm>
              <a:off x="2304" y="2592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02" name="Line 63"/>
            <p:cNvSpPr>
              <a:spLocks noChangeShapeType="1"/>
            </p:cNvSpPr>
            <p:nvPr/>
          </p:nvSpPr>
          <p:spPr bwMode="auto">
            <a:xfrm>
              <a:off x="3264" y="2592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03" name="Line 64"/>
            <p:cNvSpPr>
              <a:spLocks noChangeShapeType="1"/>
            </p:cNvSpPr>
            <p:nvPr/>
          </p:nvSpPr>
          <p:spPr bwMode="auto">
            <a:xfrm>
              <a:off x="4224" y="2592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04" name="Line 65"/>
            <p:cNvSpPr>
              <a:spLocks noChangeShapeType="1"/>
            </p:cNvSpPr>
            <p:nvPr/>
          </p:nvSpPr>
          <p:spPr bwMode="auto">
            <a:xfrm>
              <a:off x="3264" y="2064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05" name="Line 66"/>
            <p:cNvSpPr>
              <a:spLocks noChangeShapeType="1"/>
            </p:cNvSpPr>
            <p:nvPr/>
          </p:nvSpPr>
          <p:spPr bwMode="auto">
            <a:xfrm>
              <a:off x="4224" y="2064"/>
              <a:ext cx="86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06" name="Line 67"/>
            <p:cNvSpPr>
              <a:spLocks noChangeShapeType="1"/>
            </p:cNvSpPr>
            <p:nvPr/>
          </p:nvSpPr>
          <p:spPr bwMode="auto">
            <a:xfrm flipH="1">
              <a:off x="4224" y="2736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07" name="Line 68"/>
            <p:cNvSpPr>
              <a:spLocks noChangeShapeType="1"/>
            </p:cNvSpPr>
            <p:nvPr/>
          </p:nvSpPr>
          <p:spPr bwMode="auto">
            <a:xfrm flipH="1">
              <a:off x="4224" y="2208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08" name="Line 69"/>
            <p:cNvSpPr>
              <a:spLocks noChangeShapeType="1"/>
            </p:cNvSpPr>
            <p:nvPr/>
          </p:nvSpPr>
          <p:spPr bwMode="auto">
            <a:xfrm flipH="1">
              <a:off x="4224" y="1680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09" name="Line 70"/>
            <p:cNvSpPr>
              <a:spLocks noChangeShapeType="1"/>
            </p:cNvSpPr>
            <p:nvPr/>
          </p:nvSpPr>
          <p:spPr bwMode="auto">
            <a:xfrm flipH="1">
              <a:off x="422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10" name="Line 71"/>
            <p:cNvSpPr>
              <a:spLocks noChangeShapeType="1"/>
            </p:cNvSpPr>
            <p:nvPr/>
          </p:nvSpPr>
          <p:spPr bwMode="auto">
            <a:xfrm flipH="1">
              <a:off x="3264" y="2736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11" name="Line 72"/>
            <p:cNvSpPr>
              <a:spLocks noChangeShapeType="1"/>
            </p:cNvSpPr>
            <p:nvPr/>
          </p:nvSpPr>
          <p:spPr bwMode="auto">
            <a:xfrm flipH="1">
              <a:off x="2304" y="2736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12" name="Line 73"/>
            <p:cNvSpPr>
              <a:spLocks noChangeShapeType="1"/>
            </p:cNvSpPr>
            <p:nvPr/>
          </p:nvSpPr>
          <p:spPr bwMode="auto">
            <a:xfrm flipH="1">
              <a:off x="1344" y="2736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13" name="Line 74"/>
            <p:cNvSpPr>
              <a:spLocks noChangeShapeType="1"/>
            </p:cNvSpPr>
            <p:nvPr/>
          </p:nvSpPr>
          <p:spPr bwMode="auto">
            <a:xfrm flipH="1">
              <a:off x="384" y="2736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14" name="Line 75"/>
            <p:cNvSpPr>
              <a:spLocks noChangeShapeType="1"/>
            </p:cNvSpPr>
            <p:nvPr/>
          </p:nvSpPr>
          <p:spPr bwMode="auto">
            <a:xfrm flipH="1">
              <a:off x="3264" y="2208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15" name="Line 76"/>
            <p:cNvSpPr>
              <a:spLocks noChangeShapeType="1"/>
            </p:cNvSpPr>
            <p:nvPr/>
          </p:nvSpPr>
          <p:spPr bwMode="auto">
            <a:xfrm flipH="1">
              <a:off x="3264" y="1680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16" name="Line 77"/>
            <p:cNvSpPr>
              <a:spLocks noChangeShapeType="1"/>
            </p:cNvSpPr>
            <p:nvPr/>
          </p:nvSpPr>
          <p:spPr bwMode="auto">
            <a:xfrm flipH="1">
              <a:off x="326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17" name="Line 78"/>
            <p:cNvSpPr>
              <a:spLocks noChangeShapeType="1"/>
            </p:cNvSpPr>
            <p:nvPr/>
          </p:nvSpPr>
          <p:spPr bwMode="auto">
            <a:xfrm flipH="1">
              <a:off x="2304" y="2208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18" name="Line 79"/>
            <p:cNvSpPr>
              <a:spLocks noChangeShapeType="1"/>
            </p:cNvSpPr>
            <p:nvPr/>
          </p:nvSpPr>
          <p:spPr bwMode="auto">
            <a:xfrm flipH="1">
              <a:off x="2304" y="1680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19" name="Line 80"/>
            <p:cNvSpPr>
              <a:spLocks noChangeShapeType="1"/>
            </p:cNvSpPr>
            <p:nvPr/>
          </p:nvSpPr>
          <p:spPr bwMode="auto">
            <a:xfrm flipH="1">
              <a:off x="230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20" name="Line 81"/>
            <p:cNvSpPr>
              <a:spLocks noChangeShapeType="1"/>
            </p:cNvSpPr>
            <p:nvPr/>
          </p:nvSpPr>
          <p:spPr bwMode="auto">
            <a:xfrm flipH="1">
              <a:off x="1344" y="2208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21" name="Line 82"/>
            <p:cNvSpPr>
              <a:spLocks noChangeShapeType="1"/>
            </p:cNvSpPr>
            <p:nvPr/>
          </p:nvSpPr>
          <p:spPr bwMode="auto">
            <a:xfrm flipH="1">
              <a:off x="384" y="2208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22" name="Line 83"/>
            <p:cNvSpPr>
              <a:spLocks noChangeShapeType="1"/>
            </p:cNvSpPr>
            <p:nvPr/>
          </p:nvSpPr>
          <p:spPr bwMode="auto">
            <a:xfrm flipH="1">
              <a:off x="384" y="1680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23" name="Line 84"/>
            <p:cNvSpPr>
              <a:spLocks noChangeShapeType="1"/>
            </p:cNvSpPr>
            <p:nvPr/>
          </p:nvSpPr>
          <p:spPr bwMode="auto">
            <a:xfrm flipH="1">
              <a:off x="38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24" name="Line 85"/>
            <p:cNvSpPr>
              <a:spLocks noChangeShapeType="1"/>
            </p:cNvSpPr>
            <p:nvPr/>
          </p:nvSpPr>
          <p:spPr bwMode="auto">
            <a:xfrm flipH="1">
              <a:off x="1344" y="1680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25" name="Line 86"/>
            <p:cNvSpPr>
              <a:spLocks noChangeShapeType="1"/>
            </p:cNvSpPr>
            <p:nvPr/>
          </p:nvSpPr>
          <p:spPr bwMode="auto">
            <a:xfrm flipH="1">
              <a:off x="134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533400" y="1828800"/>
            <a:ext cx="7620000" cy="2286000"/>
            <a:chOff x="336" y="1152"/>
            <a:chExt cx="4800" cy="1440"/>
          </a:xfrm>
        </p:grpSpPr>
        <p:sp>
          <p:nvSpPr>
            <p:cNvPr id="30774" name="Line 88"/>
            <p:cNvSpPr>
              <a:spLocks noChangeShapeType="1"/>
            </p:cNvSpPr>
            <p:nvPr/>
          </p:nvSpPr>
          <p:spPr bwMode="auto">
            <a:xfrm>
              <a:off x="336" y="1152"/>
              <a:ext cx="0" cy="38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75" name="Line 89"/>
            <p:cNvSpPr>
              <a:spLocks noChangeShapeType="1"/>
            </p:cNvSpPr>
            <p:nvPr/>
          </p:nvSpPr>
          <p:spPr bwMode="auto">
            <a:xfrm>
              <a:off x="5136" y="1152"/>
              <a:ext cx="0" cy="38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76" name="Line 90"/>
            <p:cNvSpPr>
              <a:spLocks noChangeShapeType="1"/>
            </p:cNvSpPr>
            <p:nvPr/>
          </p:nvSpPr>
          <p:spPr bwMode="auto">
            <a:xfrm>
              <a:off x="336" y="1680"/>
              <a:ext cx="0" cy="38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77" name="Line 91"/>
            <p:cNvSpPr>
              <a:spLocks noChangeShapeType="1"/>
            </p:cNvSpPr>
            <p:nvPr/>
          </p:nvSpPr>
          <p:spPr bwMode="auto">
            <a:xfrm>
              <a:off x="336" y="2208"/>
              <a:ext cx="0" cy="38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78" name="Line 92"/>
            <p:cNvSpPr>
              <a:spLocks noChangeShapeType="1"/>
            </p:cNvSpPr>
            <p:nvPr/>
          </p:nvSpPr>
          <p:spPr bwMode="auto">
            <a:xfrm>
              <a:off x="5136" y="1680"/>
              <a:ext cx="0" cy="38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79" name="Line 93"/>
            <p:cNvSpPr>
              <a:spLocks noChangeShapeType="1"/>
            </p:cNvSpPr>
            <p:nvPr/>
          </p:nvSpPr>
          <p:spPr bwMode="auto">
            <a:xfrm>
              <a:off x="5136" y="2208"/>
              <a:ext cx="0" cy="38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80" name="Line 94"/>
            <p:cNvSpPr>
              <a:spLocks noChangeShapeType="1"/>
            </p:cNvSpPr>
            <p:nvPr/>
          </p:nvSpPr>
          <p:spPr bwMode="auto">
            <a:xfrm>
              <a:off x="384" y="1680"/>
              <a:ext cx="4752" cy="38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81" name="Line 95"/>
            <p:cNvSpPr>
              <a:spLocks noChangeShapeType="1"/>
            </p:cNvSpPr>
            <p:nvPr/>
          </p:nvSpPr>
          <p:spPr bwMode="auto">
            <a:xfrm>
              <a:off x="384" y="2208"/>
              <a:ext cx="4752" cy="38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82" name="Line 96"/>
            <p:cNvSpPr>
              <a:spLocks noChangeShapeType="1"/>
            </p:cNvSpPr>
            <p:nvPr/>
          </p:nvSpPr>
          <p:spPr bwMode="auto">
            <a:xfrm flipH="1">
              <a:off x="384" y="2208"/>
              <a:ext cx="4752" cy="38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83" name="Line 97"/>
            <p:cNvSpPr>
              <a:spLocks noChangeShapeType="1"/>
            </p:cNvSpPr>
            <p:nvPr/>
          </p:nvSpPr>
          <p:spPr bwMode="auto">
            <a:xfrm>
              <a:off x="336" y="1152"/>
              <a:ext cx="4752" cy="38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84" name="Line 98"/>
            <p:cNvSpPr>
              <a:spLocks noChangeShapeType="1"/>
            </p:cNvSpPr>
            <p:nvPr/>
          </p:nvSpPr>
          <p:spPr bwMode="auto">
            <a:xfrm flipH="1">
              <a:off x="384" y="1680"/>
              <a:ext cx="4752" cy="38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785" name="Line 99"/>
            <p:cNvSpPr>
              <a:spLocks noChangeShapeType="1"/>
            </p:cNvSpPr>
            <p:nvPr/>
          </p:nvSpPr>
          <p:spPr bwMode="auto">
            <a:xfrm flipH="1">
              <a:off x="336" y="1152"/>
              <a:ext cx="4752" cy="38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532" name="Line 100"/>
          <p:cNvSpPr>
            <a:spLocks noChangeShapeType="1"/>
          </p:cNvSpPr>
          <p:nvPr/>
        </p:nvSpPr>
        <p:spPr bwMode="auto">
          <a:xfrm flipV="1">
            <a:off x="609600" y="533400"/>
            <a:ext cx="7315200" cy="1905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33" name="Line 101"/>
          <p:cNvSpPr>
            <a:spLocks noChangeShapeType="1"/>
          </p:cNvSpPr>
          <p:nvPr/>
        </p:nvSpPr>
        <p:spPr bwMode="auto">
          <a:xfrm flipH="1">
            <a:off x="2133600" y="609600"/>
            <a:ext cx="5791200" cy="1828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34" name="Line 102"/>
          <p:cNvSpPr>
            <a:spLocks noChangeShapeType="1"/>
          </p:cNvSpPr>
          <p:nvPr/>
        </p:nvSpPr>
        <p:spPr bwMode="auto">
          <a:xfrm flipV="1">
            <a:off x="2133600" y="685800"/>
            <a:ext cx="6096000" cy="2590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35" name="Line 103"/>
          <p:cNvSpPr>
            <a:spLocks noChangeShapeType="1"/>
          </p:cNvSpPr>
          <p:nvPr/>
        </p:nvSpPr>
        <p:spPr bwMode="auto">
          <a:xfrm flipH="1">
            <a:off x="685800" y="685800"/>
            <a:ext cx="7315200" cy="2667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36" name="Line 104"/>
          <p:cNvSpPr>
            <a:spLocks noChangeShapeType="1"/>
          </p:cNvSpPr>
          <p:nvPr/>
        </p:nvSpPr>
        <p:spPr bwMode="auto">
          <a:xfrm>
            <a:off x="5181600" y="2667000"/>
            <a:ext cx="1066800" cy="31242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37" name="Line 105"/>
          <p:cNvSpPr>
            <a:spLocks noChangeShapeType="1"/>
          </p:cNvSpPr>
          <p:nvPr/>
        </p:nvSpPr>
        <p:spPr bwMode="auto">
          <a:xfrm flipH="1" flipV="1">
            <a:off x="3657600" y="2667000"/>
            <a:ext cx="2209800" cy="3276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38" name="Line 106"/>
          <p:cNvSpPr>
            <a:spLocks noChangeShapeType="1"/>
          </p:cNvSpPr>
          <p:nvPr/>
        </p:nvSpPr>
        <p:spPr bwMode="auto">
          <a:xfrm>
            <a:off x="3657600" y="3505200"/>
            <a:ext cx="2209800" cy="2514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39" name="Line 107"/>
          <p:cNvSpPr>
            <a:spLocks noChangeShapeType="1"/>
          </p:cNvSpPr>
          <p:nvPr/>
        </p:nvSpPr>
        <p:spPr bwMode="auto">
          <a:xfrm flipH="1" flipV="1">
            <a:off x="5181600" y="3505200"/>
            <a:ext cx="990600" cy="2286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40" name="Line 108"/>
          <p:cNvSpPr>
            <a:spLocks noChangeShapeType="1"/>
          </p:cNvSpPr>
          <p:nvPr/>
        </p:nvSpPr>
        <p:spPr bwMode="auto">
          <a:xfrm>
            <a:off x="3581400" y="4343400"/>
            <a:ext cx="2286000" cy="1752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41" name="Line 109"/>
          <p:cNvSpPr>
            <a:spLocks noChangeShapeType="1"/>
          </p:cNvSpPr>
          <p:nvPr/>
        </p:nvSpPr>
        <p:spPr bwMode="auto">
          <a:xfrm flipH="1" flipV="1">
            <a:off x="5181600" y="4343400"/>
            <a:ext cx="838200" cy="1447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42" name="Line 110"/>
          <p:cNvSpPr>
            <a:spLocks noChangeShapeType="1"/>
          </p:cNvSpPr>
          <p:nvPr/>
        </p:nvSpPr>
        <p:spPr bwMode="auto">
          <a:xfrm>
            <a:off x="8229600" y="1752600"/>
            <a:ext cx="457200" cy="3733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43" name="Line 111"/>
          <p:cNvSpPr>
            <a:spLocks noChangeShapeType="1"/>
          </p:cNvSpPr>
          <p:nvPr/>
        </p:nvSpPr>
        <p:spPr bwMode="auto">
          <a:xfrm flipH="1" flipV="1">
            <a:off x="6705600" y="1828800"/>
            <a:ext cx="1600200" cy="3657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44" name="Line 112"/>
          <p:cNvSpPr>
            <a:spLocks noChangeShapeType="1"/>
          </p:cNvSpPr>
          <p:nvPr/>
        </p:nvSpPr>
        <p:spPr bwMode="auto">
          <a:xfrm>
            <a:off x="6629400" y="2667000"/>
            <a:ext cx="1676400" cy="3048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45" name="Line 113"/>
          <p:cNvSpPr>
            <a:spLocks noChangeShapeType="1"/>
          </p:cNvSpPr>
          <p:nvPr/>
        </p:nvSpPr>
        <p:spPr bwMode="auto">
          <a:xfrm flipH="1" flipV="1">
            <a:off x="8229600" y="2667000"/>
            <a:ext cx="304800" cy="28194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46" name="Line 114"/>
          <p:cNvSpPr>
            <a:spLocks noChangeShapeType="1"/>
          </p:cNvSpPr>
          <p:nvPr/>
        </p:nvSpPr>
        <p:spPr bwMode="auto">
          <a:xfrm>
            <a:off x="8229600" y="4343400"/>
            <a:ext cx="152400" cy="1143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547" name="Line 115"/>
          <p:cNvSpPr>
            <a:spLocks noChangeShapeType="1"/>
          </p:cNvSpPr>
          <p:nvPr/>
        </p:nvSpPr>
        <p:spPr bwMode="auto">
          <a:xfrm flipH="1" flipV="1">
            <a:off x="6705600" y="4343400"/>
            <a:ext cx="1600200" cy="1447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3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3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3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2" grpId="0" animBg="1"/>
      <p:bldP spid="18474" grpId="0" animBg="1"/>
      <p:bldP spid="18475" grpId="0" animBg="1"/>
      <p:bldP spid="18476" grpId="0" animBg="1"/>
      <p:bldP spid="18477" grpId="0" animBg="1"/>
      <p:bldP spid="18532" grpId="0" animBg="1"/>
      <p:bldP spid="18533" grpId="0" animBg="1"/>
      <p:bldP spid="18534" grpId="0" animBg="1"/>
      <p:bldP spid="18535" grpId="0" animBg="1"/>
      <p:bldP spid="18536" grpId="0" animBg="1"/>
      <p:bldP spid="18537" grpId="0" animBg="1"/>
      <p:bldP spid="18538" grpId="0" animBg="1"/>
      <p:bldP spid="18539" grpId="0" animBg="1"/>
      <p:bldP spid="18540" grpId="0" animBg="1"/>
      <p:bldP spid="18541" grpId="0" animBg="1"/>
      <p:bldP spid="18542" grpId="0" animBg="1"/>
      <p:bldP spid="18543" grpId="0" animBg="1"/>
      <p:bldP spid="18544" grpId="0" animBg="1"/>
      <p:bldP spid="18545" grpId="0" animBg="1"/>
      <p:bldP spid="18546" grpId="0" animBg="1"/>
      <p:bldP spid="1854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31746" name="Content Placeholder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dist">
              <a:lnSpc>
                <a:spcPct val="70000"/>
              </a:lnSpc>
              <a:buFontTx/>
              <a:buNone/>
            </a:pPr>
            <a:r>
              <a:rPr lang="en-US" sz="2500" b="1" smtClean="0">
                <a:ea typeface="ＭＳ Ｐゴシック" pitchFamily="34" charset="-128"/>
              </a:rPr>
              <a:t>Claim</a:t>
            </a:r>
            <a:r>
              <a:rPr lang="en-US" sz="2500" smtClean="0">
                <a:ea typeface="ＭＳ Ｐゴシック" pitchFamily="34" charset="-128"/>
              </a:rPr>
              <a:t>: </a:t>
            </a:r>
            <a:r>
              <a:rPr lang="en-US" sz="2500" i="1" smtClean="0">
                <a:ea typeface="ＭＳ Ｐゴシック" pitchFamily="34" charset="-128"/>
              </a:rPr>
              <a:t>3-SAT instance is satisfiable if and only if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500" i="1" smtClean="0">
                <a:ea typeface="ＭＳ Ｐゴシック" pitchFamily="34" charset="-128"/>
              </a:rPr>
              <a:t>		  G has a Hamiltonian cycle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500" b="1" i="1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500" b="1" smtClean="0">
                <a:ea typeface="ＭＳ Ｐゴシック" pitchFamily="34" charset="-128"/>
              </a:rPr>
              <a:t>Proof</a:t>
            </a:r>
            <a:r>
              <a:rPr lang="en-US" sz="2500" smtClean="0">
                <a:ea typeface="ＭＳ Ｐゴシック" pitchFamily="34" charset="-128"/>
              </a:rPr>
              <a:t>:  Part I</a:t>
            </a:r>
          </a:p>
          <a:p>
            <a:pPr algn="dist">
              <a:lnSpc>
                <a:spcPct val="70000"/>
              </a:lnSpc>
              <a:buFontTx/>
              <a:buNone/>
            </a:pPr>
            <a:r>
              <a:rPr lang="en-US" sz="2500" b="1" smtClean="0">
                <a:ea typeface="ＭＳ Ｐゴシック" pitchFamily="34" charset="-128"/>
              </a:rPr>
              <a:t>Given</a:t>
            </a:r>
            <a:r>
              <a:rPr lang="en-US" sz="2500" smtClean="0">
                <a:ea typeface="ＭＳ Ｐゴシック" pitchFamily="34" charset="-128"/>
              </a:rPr>
              <a:t>  A satisfying assignment for the 3-SAT instance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500" smtClean="0">
              <a:ea typeface="ＭＳ Ｐゴシック" pitchFamily="34" charset="-128"/>
            </a:endParaRPr>
          </a:p>
          <a:p>
            <a:pPr algn="dist">
              <a:lnSpc>
                <a:spcPct val="70000"/>
              </a:lnSpc>
              <a:buFontTx/>
              <a:buNone/>
            </a:pPr>
            <a:r>
              <a:rPr lang="en-US" sz="2500" smtClean="0">
                <a:ea typeface="ＭＳ Ｐゴシック" pitchFamily="34" charset="-128"/>
              </a:rPr>
              <a:t>If x</a:t>
            </a:r>
            <a:r>
              <a:rPr lang="en-US" sz="2500" baseline="-12000" smtClean="0">
                <a:ea typeface="ＭＳ Ｐゴシック" pitchFamily="34" charset="-128"/>
              </a:rPr>
              <a:t>i</a:t>
            </a:r>
            <a:r>
              <a:rPr lang="en-US" sz="2500" smtClean="0">
                <a:ea typeface="ＭＳ Ｐゴシック" pitchFamily="34" charset="-128"/>
              </a:rPr>
              <a:t> = 1, traverse P</a:t>
            </a:r>
            <a:r>
              <a:rPr lang="en-US" sz="2500" baseline="-12000" smtClean="0">
                <a:ea typeface="ＭＳ Ｐゴシック" pitchFamily="34" charset="-128"/>
              </a:rPr>
              <a:t>i</a:t>
            </a:r>
            <a:r>
              <a:rPr lang="en-US" sz="2500" smtClean="0">
                <a:ea typeface="ＭＳ Ｐゴシック" pitchFamily="34" charset="-128"/>
              </a:rPr>
              <a:t> left to right, else right to left.</a:t>
            </a:r>
          </a:p>
          <a:p>
            <a:pPr algn="dist">
              <a:lnSpc>
                <a:spcPct val="70000"/>
              </a:lnSpc>
              <a:buFontTx/>
              <a:buNone/>
            </a:pPr>
            <a:r>
              <a:rPr lang="en-US" sz="2500" smtClean="0">
                <a:ea typeface="ＭＳ Ｐゴシック" pitchFamily="34" charset="-128"/>
              </a:rPr>
              <a:t>Since each clause C</a:t>
            </a:r>
            <a:r>
              <a:rPr lang="en-US" sz="2500" baseline="-12000" smtClean="0">
                <a:ea typeface="ＭＳ Ｐゴシック" pitchFamily="34" charset="-128"/>
              </a:rPr>
              <a:t>j </a:t>
            </a:r>
            <a:r>
              <a:rPr lang="en-US" sz="2500" smtClean="0">
                <a:ea typeface="ＭＳ Ｐゴシック" pitchFamily="34" charset="-128"/>
              </a:rPr>
              <a:t>is satisfied by the assignment, </a:t>
            </a:r>
          </a:p>
          <a:p>
            <a:pPr algn="dist">
              <a:lnSpc>
                <a:spcPct val="70000"/>
              </a:lnSpc>
              <a:buFontTx/>
              <a:buNone/>
            </a:pPr>
            <a:r>
              <a:rPr lang="en-US" sz="2500" smtClean="0">
                <a:ea typeface="ＭＳ Ｐゴシック" pitchFamily="34" charset="-128"/>
              </a:rPr>
              <a:t>there has to be at least one path P</a:t>
            </a:r>
            <a:r>
              <a:rPr lang="en-US" sz="2500" baseline="-12000" smtClean="0">
                <a:ea typeface="ＭＳ Ｐゴシック" pitchFamily="34" charset="-128"/>
              </a:rPr>
              <a:t>i </a:t>
            </a:r>
            <a:r>
              <a:rPr lang="en-US" sz="2500" smtClean="0">
                <a:ea typeface="ＭＳ Ｐゴシック" pitchFamily="34" charset="-128"/>
              </a:rPr>
              <a:t>that moves in the </a:t>
            </a:r>
          </a:p>
          <a:p>
            <a:pPr algn="dist">
              <a:lnSpc>
                <a:spcPct val="70000"/>
              </a:lnSpc>
              <a:buFontTx/>
              <a:buNone/>
            </a:pPr>
            <a:r>
              <a:rPr lang="en-US" sz="2500" smtClean="0">
                <a:ea typeface="ＭＳ Ｐゴシック" pitchFamily="34" charset="-128"/>
              </a:rPr>
              <a:t>right direction to be able to cover node c</a:t>
            </a:r>
            <a:r>
              <a:rPr lang="en-US" sz="2500" baseline="-12000" smtClean="0">
                <a:ea typeface="ＭＳ Ｐゴシック" pitchFamily="34" charset="-128"/>
              </a:rPr>
              <a:t>j. </a:t>
            </a:r>
            <a:r>
              <a:rPr lang="en-US" sz="2500" smtClean="0">
                <a:ea typeface="ＭＳ Ｐゴシック" pitchFamily="34" charset="-128"/>
              </a:rPr>
              <a:t>This P</a:t>
            </a:r>
            <a:r>
              <a:rPr lang="en-US" sz="2500" baseline="-12000" smtClean="0">
                <a:ea typeface="ＭＳ Ｐゴシック" pitchFamily="34" charset="-128"/>
              </a:rPr>
              <a:t>i </a:t>
            </a:r>
            <a:r>
              <a:rPr lang="en-US" sz="2500" smtClean="0">
                <a:ea typeface="ＭＳ Ｐゴシック" pitchFamily="34" charset="-128"/>
              </a:rPr>
              <a:t>can be </a:t>
            </a:r>
          </a:p>
          <a:p>
            <a:pPr algn="dist">
              <a:lnSpc>
                <a:spcPct val="70000"/>
              </a:lnSpc>
              <a:buFontTx/>
              <a:buNone/>
            </a:pPr>
            <a:r>
              <a:rPr lang="en-US" sz="2500" smtClean="0">
                <a:ea typeface="ＭＳ Ｐゴシック" pitchFamily="34" charset="-128"/>
              </a:rPr>
              <a:t>spliced into the tour there via edges incident on v</a:t>
            </a:r>
            <a:r>
              <a:rPr lang="en-US" sz="2500" baseline="-12000" smtClean="0">
                <a:ea typeface="ＭＳ Ｐゴシック" pitchFamily="34" charset="-128"/>
              </a:rPr>
              <a:t>i,2j-1</a:t>
            </a:r>
            <a:r>
              <a:rPr lang="en-US" sz="2500" smtClean="0">
                <a:ea typeface="ＭＳ Ｐゴシック" pitchFamily="34" charset="-128"/>
              </a:rPr>
              <a:t> and 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sz="2500" smtClean="0">
                <a:ea typeface="ＭＳ Ｐゴシック" pitchFamily="34" charset="-128"/>
              </a:rPr>
              <a:t>v</a:t>
            </a:r>
            <a:r>
              <a:rPr lang="en-US" sz="2500" baseline="-12000" smtClean="0">
                <a:ea typeface="ＭＳ Ｐゴシック" pitchFamily="34" charset="-128"/>
              </a:rPr>
              <a:t>i,2j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Let us try to verify this with our example</a:t>
            </a:r>
          </a:p>
          <a:p>
            <a:pPr>
              <a:buFontTx/>
              <a:buNone/>
            </a:pPr>
            <a:endParaRPr lang="en-US" b="1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b="1" smtClean="0">
                <a:ea typeface="ＭＳ Ｐゴシック" pitchFamily="34" charset="-128"/>
              </a:rPr>
              <a:t>Given </a:t>
            </a:r>
            <a:r>
              <a:rPr lang="en-US" smtClean="0">
                <a:ea typeface="ＭＳ Ｐゴシック" pitchFamily="34" charset="-128"/>
              </a:rPr>
              <a:t>A satisfying assignment for 3-SAT, say   x</a:t>
            </a:r>
            <a:r>
              <a:rPr lang="en-US" baseline="-12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 = 1    x</a:t>
            </a:r>
            <a:r>
              <a:rPr lang="en-US" baseline="-12000" smtClean="0">
                <a:ea typeface="ＭＳ Ｐゴシック" pitchFamily="34" charset="-128"/>
              </a:rPr>
              <a:t>2</a:t>
            </a:r>
            <a:r>
              <a:rPr lang="en-US" smtClean="0">
                <a:ea typeface="ＭＳ Ｐゴシック" pitchFamily="34" charset="-128"/>
              </a:rPr>
              <a:t> = 0    x</a:t>
            </a:r>
            <a:r>
              <a:rPr lang="en-US" baseline="-12000" smtClean="0">
                <a:ea typeface="ＭＳ Ｐゴシック" pitchFamily="34" charset="-128"/>
              </a:rPr>
              <a:t>3</a:t>
            </a:r>
            <a:r>
              <a:rPr lang="en-US" smtClean="0">
                <a:ea typeface="ＭＳ Ｐゴシック" pitchFamily="34" charset="-128"/>
              </a:rPr>
              <a:t> = 1     x</a:t>
            </a:r>
            <a:r>
              <a:rPr lang="en-US" baseline="-12000" smtClean="0">
                <a:ea typeface="ＭＳ Ｐゴシック" pitchFamily="34" charset="-128"/>
              </a:rPr>
              <a:t>4</a:t>
            </a:r>
            <a:r>
              <a:rPr lang="en-US" smtClean="0">
                <a:ea typeface="ＭＳ Ｐゴシック" pitchFamily="34" charset="-128"/>
              </a:rPr>
              <a:t> = 0</a:t>
            </a:r>
          </a:p>
          <a:p>
            <a:pPr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algn="ctr">
              <a:buFontTx/>
              <a:buNone/>
            </a:pPr>
            <a:r>
              <a:rPr lang="en-US" smtClean="0">
                <a:ea typeface="ＭＳ Ｐゴシック" pitchFamily="34" charset="-128"/>
              </a:rPr>
              <a:t>Let us check out a corresponding Hamiltonian cycle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Oval 2"/>
          <p:cNvSpPr>
            <a:spLocks noChangeArrowheads="1"/>
          </p:cNvSpPr>
          <p:nvPr/>
        </p:nvSpPr>
        <p:spPr bwMode="auto">
          <a:xfrm>
            <a:off x="457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3794" name="Oval 3"/>
          <p:cNvSpPr>
            <a:spLocks noChangeArrowheads="1"/>
          </p:cNvSpPr>
          <p:nvPr/>
        </p:nvSpPr>
        <p:spPr bwMode="auto">
          <a:xfrm>
            <a:off x="1981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3795" name="Oval 4"/>
          <p:cNvSpPr>
            <a:spLocks noChangeArrowheads="1"/>
          </p:cNvSpPr>
          <p:nvPr/>
        </p:nvSpPr>
        <p:spPr bwMode="auto">
          <a:xfrm>
            <a:off x="80010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3796" name="Oval 5"/>
          <p:cNvSpPr>
            <a:spLocks noChangeArrowheads="1"/>
          </p:cNvSpPr>
          <p:nvPr/>
        </p:nvSpPr>
        <p:spPr bwMode="auto">
          <a:xfrm>
            <a:off x="6553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3797" name="Oval 6"/>
          <p:cNvSpPr>
            <a:spLocks noChangeArrowheads="1"/>
          </p:cNvSpPr>
          <p:nvPr/>
        </p:nvSpPr>
        <p:spPr bwMode="auto">
          <a:xfrm>
            <a:off x="5029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3798" name="Oval 7"/>
          <p:cNvSpPr>
            <a:spLocks noChangeArrowheads="1"/>
          </p:cNvSpPr>
          <p:nvPr/>
        </p:nvSpPr>
        <p:spPr bwMode="auto">
          <a:xfrm>
            <a:off x="3505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8686800" y="15382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1</a:t>
            </a: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457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3801" name="Oval 10"/>
          <p:cNvSpPr>
            <a:spLocks noChangeArrowheads="1"/>
          </p:cNvSpPr>
          <p:nvPr/>
        </p:nvSpPr>
        <p:spPr bwMode="auto">
          <a:xfrm>
            <a:off x="1981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3802" name="Oval 11"/>
          <p:cNvSpPr>
            <a:spLocks noChangeArrowheads="1"/>
          </p:cNvSpPr>
          <p:nvPr/>
        </p:nvSpPr>
        <p:spPr bwMode="auto">
          <a:xfrm>
            <a:off x="8077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3803" name="Oval 12"/>
          <p:cNvSpPr>
            <a:spLocks noChangeArrowheads="1"/>
          </p:cNvSpPr>
          <p:nvPr/>
        </p:nvSpPr>
        <p:spPr bwMode="auto">
          <a:xfrm>
            <a:off x="6553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5029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3805" name="Oval 14"/>
          <p:cNvSpPr>
            <a:spLocks noChangeArrowheads="1"/>
          </p:cNvSpPr>
          <p:nvPr/>
        </p:nvSpPr>
        <p:spPr bwMode="auto">
          <a:xfrm>
            <a:off x="3505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3806" name="Text Box 15"/>
          <p:cNvSpPr txBox="1">
            <a:spLocks noChangeArrowheads="1"/>
          </p:cNvSpPr>
          <p:nvPr/>
        </p:nvSpPr>
        <p:spPr bwMode="auto">
          <a:xfrm>
            <a:off x="8686800" y="2376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2</a:t>
            </a:r>
          </a:p>
        </p:txBody>
      </p:sp>
      <p:sp>
        <p:nvSpPr>
          <p:cNvPr id="33807" name="Oval 16"/>
          <p:cNvSpPr>
            <a:spLocks noChangeArrowheads="1"/>
          </p:cNvSpPr>
          <p:nvPr/>
        </p:nvSpPr>
        <p:spPr bwMode="auto">
          <a:xfrm>
            <a:off x="457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3808" name="Oval 17"/>
          <p:cNvSpPr>
            <a:spLocks noChangeArrowheads="1"/>
          </p:cNvSpPr>
          <p:nvPr/>
        </p:nvSpPr>
        <p:spPr bwMode="auto">
          <a:xfrm>
            <a:off x="1981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3809" name="Oval 18"/>
          <p:cNvSpPr>
            <a:spLocks noChangeArrowheads="1"/>
          </p:cNvSpPr>
          <p:nvPr/>
        </p:nvSpPr>
        <p:spPr bwMode="auto">
          <a:xfrm>
            <a:off x="8077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3810" name="Oval 19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3811" name="Oval 20"/>
          <p:cNvSpPr>
            <a:spLocks noChangeArrowheads="1"/>
          </p:cNvSpPr>
          <p:nvPr/>
        </p:nvSpPr>
        <p:spPr bwMode="auto">
          <a:xfrm>
            <a:off x="3505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8686800" y="32146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3</a:t>
            </a:r>
          </a:p>
        </p:txBody>
      </p:sp>
      <p:sp>
        <p:nvSpPr>
          <p:cNvPr id="33813" name="Oval 22"/>
          <p:cNvSpPr>
            <a:spLocks noChangeArrowheads="1"/>
          </p:cNvSpPr>
          <p:nvPr/>
        </p:nvSpPr>
        <p:spPr bwMode="auto">
          <a:xfrm>
            <a:off x="457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3814" name="Oval 23"/>
          <p:cNvSpPr>
            <a:spLocks noChangeArrowheads="1"/>
          </p:cNvSpPr>
          <p:nvPr/>
        </p:nvSpPr>
        <p:spPr bwMode="auto">
          <a:xfrm>
            <a:off x="1981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3815" name="Oval 24"/>
          <p:cNvSpPr>
            <a:spLocks noChangeArrowheads="1"/>
          </p:cNvSpPr>
          <p:nvPr/>
        </p:nvSpPr>
        <p:spPr bwMode="auto">
          <a:xfrm>
            <a:off x="8077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3816" name="Oval 25"/>
          <p:cNvSpPr>
            <a:spLocks noChangeArrowheads="1"/>
          </p:cNvSpPr>
          <p:nvPr/>
        </p:nvSpPr>
        <p:spPr bwMode="auto">
          <a:xfrm>
            <a:off x="6553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3817" name="Oval 26"/>
          <p:cNvSpPr>
            <a:spLocks noChangeArrowheads="1"/>
          </p:cNvSpPr>
          <p:nvPr/>
        </p:nvSpPr>
        <p:spPr bwMode="auto">
          <a:xfrm>
            <a:off x="5029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3818" name="Oval 27"/>
          <p:cNvSpPr>
            <a:spLocks noChangeArrowheads="1"/>
          </p:cNvSpPr>
          <p:nvPr/>
        </p:nvSpPr>
        <p:spPr bwMode="auto">
          <a:xfrm>
            <a:off x="3505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3819" name="Text Box 28"/>
          <p:cNvSpPr txBox="1">
            <a:spLocks noChangeArrowheads="1"/>
          </p:cNvSpPr>
          <p:nvPr/>
        </p:nvSpPr>
        <p:spPr bwMode="auto">
          <a:xfrm>
            <a:off x="8686800" y="40528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4</a:t>
            </a:r>
          </a:p>
        </p:txBody>
      </p:sp>
      <p:sp>
        <p:nvSpPr>
          <p:cNvPr id="33820" name="Oval 29"/>
          <p:cNvSpPr>
            <a:spLocks noChangeArrowheads="1"/>
          </p:cNvSpPr>
          <p:nvPr/>
        </p:nvSpPr>
        <p:spPr bwMode="auto">
          <a:xfrm>
            <a:off x="4267200" y="45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s</a:t>
            </a:r>
          </a:p>
        </p:txBody>
      </p:sp>
      <p:sp>
        <p:nvSpPr>
          <p:cNvPr id="33821" name="Oval 30"/>
          <p:cNvSpPr>
            <a:spLocks noChangeArrowheads="1"/>
          </p:cNvSpPr>
          <p:nvPr/>
        </p:nvSpPr>
        <p:spPr bwMode="auto">
          <a:xfrm>
            <a:off x="4038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t</a:t>
            </a:r>
          </a:p>
        </p:txBody>
      </p:sp>
      <p:sp>
        <p:nvSpPr>
          <p:cNvPr id="33822" name="Line 31"/>
          <p:cNvSpPr>
            <a:spLocks noChangeShapeType="1"/>
          </p:cNvSpPr>
          <p:nvPr/>
        </p:nvSpPr>
        <p:spPr bwMode="auto">
          <a:xfrm flipH="1">
            <a:off x="533400" y="685800"/>
            <a:ext cx="3733800" cy="9144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23" name="Line 32"/>
          <p:cNvSpPr>
            <a:spLocks noChangeShapeType="1"/>
          </p:cNvSpPr>
          <p:nvPr/>
        </p:nvSpPr>
        <p:spPr bwMode="auto">
          <a:xfrm flipH="1">
            <a:off x="4419600" y="4343400"/>
            <a:ext cx="373380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24" name="Line 33"/>
          <p:cNvSpPr>
            <a:spLocks noChangeShapeType="1"/>
          </p:cNvSpPr>
          <p:nvPr/>
        </p:nvSpPr>
        <p:spPr bwMode="auto">
          <a:xfrm>
            <a:off x="4648200" y="685800"/>
            <a:ext cx="342900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25" name="Line 34"/>
          <p:cNvSpPr>
            <a:spLocks noChangeShapeType="1"/>
          </p:cNvSpPr>
          <p:nvPr/>
        </p:nvSpPr>
        <p:spPr bwMode="auto">
          <a:xfrm>
            <a:off x="609600" y="4343400"/>
            <a:ext cx="3429000" cy="9144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26" name="Line 35"/>
          <p:cNvSpPr>
            <a:spLocks noChangeShapeType="1"/>
          </p:cNvSpPr>
          <p:nvPr/>
        </p:nvSpPr>
        <p:spPr bwMode="auto">
          <a:xfrm flipH="1">
            <a:off x="152400" y="5334000"/>
            <a:ext cx="38862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3827" name="Line 36"/>
          <p:cNvSpPr>
            <a:spLocks noChangeShapeType="1"/>
          </p:cNvSpPr>
          <p:nvPr/>
        </p:nvSpPr>
        <p:spPr bwMode="auto">
          <a:xfrm flipV="1">
            <a:off x="152400" y="533400"/>
            <a:ext cx="0" cy="4800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3828" name="Line 37"/>
          <p:cNvSpPr>
            <a:spLocks noChangeShapeType="1"/>
          </p:cNvSpPr>
          <p:nvPr/>
        </p:nvSpPr>
        <p:spPr bwMode="auto">
          <a:xfrm>
            <a:off x="152400" y="533400"/>
            <a:ext cx="4114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29" name="Rectangle 38"/>
          <p:cNvSpPr>
            <a:spLocks noChangeArrowheads="1"/>
          </p:cNvSpPr>
          <p:nvPr/>
        </p:nvSpPr>
        <p:spPr bwMode="auto">
          <a:xfrm>
            <a:off x="7924800" y="304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  <a:r>
              <a:rPr lang="en-US" b="1" baseline="-12000"/>
              <a:t>1</a:t>
            </a:r>
          </a:p>
        </p:txBody>
      </p:sp>
      <p:sp>
        <p:nvSpPr>
          <p:cNvPr id="33830" name="Oval 39"/>
          <p:cNvSpPr>
            <a:spLocks noChangeArrowheads="1"/>
          </p:cNvSpPr>
          <p:nvPr/>
        </p:nvSpPr>
        <p:spPr bwMode="auto">
          <a:xfrm>
            <a:off x="6553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3831" name="Rectangle 40"/>
          <p:cNvSpPr>
            <a:spLocks noChangeArrowheads="1"/>
          </p:cNvSpPr>
          <p:nvPr/>
        </p:nvSpPr>
        <p:spPr bwMode="auto">
          <a:xfrm>
            <a:off x="5867400" y="5791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  <a:r>
              <a:rPr lang="en-US" b="1" baseline="-12000"/>
              <a:t>2</a:t>
            </a:r>
          </a:p>
        </p:txBody>
      </p:sp>
      <p:sp>
        <p:nvSpPr>
          <p:cNvPr id="33832" name="Rectangle 41"/>
          <p:cNvSpPr>
            <a:spLocks noChangeArrowheads="1"/>
          </p:cNvSpPr>
          <p:nvPr/>
        </p:nvSpPr>
        <p:spPr bwMode="auto">
          <a:xfrm>
            <a:off x="8305800" y="5486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  <a:r>
              <a:rPr lang="en-US" b="1" baseline="-12000"/>
              <a:t>3</a:t>
            </a:r>
          </a:p>
        </p:txBody>
      </p:sp>
      <p:sp>
        <p:nvSpPr>
          <p:cNvPr id="33833" name="Line 42"/>
          <p:cNvSpPr>
            <a:spLocks noChangeShapeType="1"/>
          </p:cNvSpPr>
          <p:nvPr/>
        </p:nvSpPr>
        <p:spPr bwMode="auto">
          <a:xfrm flipV="1">
            <a:off x="685800" y="304800"/>
            <a:ext cx="7239000" cy="1371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34" name="Line 43"/>
          <p:cNvSpPr>
            <a:spLocks noChangeShapeType="1"/>
          </p:cNvSpPr>
          <p:nvPr/>
        </p:nvSpPr>
        <p:spPr bwMode="auto">
          <a:xfrm flipH="1">
            <a:off x="2209800" y="381000"/>
            <a:ext cx="5715000" cy="12954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35" name="Line 44"/>
          <p:cNvSpPr>
            <a:spLocks noChangeShapeType="1"/>
          </p:cNvSpPr>
          <p:nvPr/>
        </p:nvSpPr>
        <p:spPr bwMode="auto">
          <a:xfrm>
            <a:off x="609600" y="16002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36" name="Line 45"/>
          <p:cNvSpPr>
            <a:spLocks noChangeShapeType="1"/>
          </p:cNvSpPr>
          <p:nvPr/>
        </p:nvSpPr>
        <p:spPr bwMode="auto">
          <a:xfrm>
            <a:off x="21336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37" name="Line 46"/>
          <p:cNvSpPr>
            <a:spLocks noChangeShapeType="1"/>
          </p:cNvSpPr>
          <p:nvPr/>
        </p:nvSpPr>
        <p:spPr bwMode="auto">
          <a:xfrm>
            <a:off x="36576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38" name="Line 47"/>
          <p:cNvSpPr>
            <a:spLocks noChangeShapeType="1"/>
          </p:cNvSpPr>
          <p:nvPr/>
        </p:nvSpPr>
        <p:spPr bwMode="auto">
          <a:xfrm>
            <a:off x="51816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39" name="Line 48"/>
          <p:cNvSpPr>
            <a:spLocks noChangeShapeType="1"/>
          </p:cNvSpPr>
          <p:nvPr/>
        </p:nvSpPr>
        <p:spPr bwMode="auto">
          <a:xfrm>
            <a:off x="66294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40" name="Line 49"/>
          <p:cNvSpPr>
            <a:spLocks noChangeShapeType="1"/>
          </p:cNvSpPr>
          <p:nvPr/>
        </p:nvSpPr>
        <p:spPr bwMode="auto">
          <a:xfrm>
            <a:off x="609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41" name="Line 50"/>
          <p:cNvSpPr>
            <a:spLocks noChangeShapeType="1"/>
          </p:cNvSpPr>
          <p:nvPr/>
        </p:nvSpPr>
        <p:spPr bwMode="auto">
          <a:xfrm>
            <a:off x="2133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42" name="Line 51"/>
          <p:cNvSpPr>
            <a:spLocks noChangeShapeType="1"/>
          </p:cNvSpPr>
          <p:nvPr/>
        </p:nvSpPr>
        <p:spPr bwMode="auto">
          <a:xfrm>
            <a:off x="3657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43" name="Line 52"/>
          <p:cNvSpPr>
            <a:spLocks noChangeShapeType="1"/>
          </p:cNvSpPr>
          <p:nvPr/>
        </p:nvSpPr>
        <p:spPr bwMode="auto">
          <a:xfrm>
            <a:off x="5181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44" name="Line 53"/>
          <p:cNvSpPr>
            <a:spLocks noChangeShapeType="1"/>
          </p:cNvSpPr>
          <p:nvPr/>
        </p:nvSpPr>
        <p:spPr bwMode="auto">
          <a:xfrm>
            <a:off x="6705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45" name="Line 54"/>
          <p:cNvSpPr>
            <a:spLocks noChangeShapeType="1"/>
          </p:cNvSpPr>
          <p:nvPr/>
        </p:nvSpPr>
        <p:spPr bwMode="auto">
          <a:xfrm>
            <a:off x="609600" y="32766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46" name="Line 55"/>
          <p:cNvSpPr>
            <a:spLocks noChangeShapeType="1"/>
          </p:cNvSpPr>
          <p:nvPr/>
        </p:nvSpPr>
        <p:spPr bwMode="auto">
          <a:xfrm>
            <a:off x="2133600" y="32766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47" name="Line 56"/>
          <p:cNvSpPr>
            <a:spLocks noChangeShapeType="1"/>
          </p:cNvSpPr>
          <p:nvPr/>
        </p:nvSpPr>
        <p:spPr bwMode="auto">
          <a:xfrm>
            <a:off x="609600" y="41148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48" name="Line 57"/>
          <p:cNvSpPr>
            <a:spLocks noChangeShapeType="1"/>
          </p:cNvSpPr>
          <p:nvPr/>
        </p:nvSpPr>
        <p:spPr bwMode="auto">
          <a:xfrm>
            <a:off x="2133600" y="41148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49" name="Line 58"/>
          <p:cNvSpPr>
            <a:spLocks noChangeShapeType="1"/>
          </p:cNvSpPr>
          <p:nvPr/>
        </p:nvSpPr>
        <p:spPr bwMode="auto">
          <a:xfrm>
            <a:off x="3657600" y="32766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50" name="Line 59"/>
          <p:cNvSpPr>
            <a:spLocks noChangeShapeType="1"/>
          </p:cNvSpPr>
          <p:nvPr/>
        </p:nvSpPr>
        <p:spPr bwMode="auto">
          <a:xfrm>
            <a:off x="3657600" y="41148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51" name="Line 60"/>
          <p:cNvSpPr>
            <a:spLocks noChangeShapeType="1"/>
          </p:cNvSpPr>
          <p:nvPr/>
        </p:nvSpPr>
        <p:spPr bwMode="auto">
          <a:xfrm>
            <a:off x="5181600" y="41148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52" name="Line 61"/>
          <p:cNvSpPr>
            <a:spLocks noChangeShapeType="1"/>
          </p:cNvSpPr>
          <p:nvPr/>
        </p:nvSpPr>
        <p:spPr bwMode="auto">
          <a:xfrm>
            <a:off x="6705600" y="41148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53" name="Line 62"/>
          <p:cNvSpPr>
            <a:spLocks noChangeShapeType="1"/>
          </p:cNvSpPr>
          <p:nvPr/>
        </p:nvSpPr>
        <p:spPr bwMode="auto">
          <a:xfrm>
            <a:off x="5181600" y="32766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54" name="Line 63"/>
          <p:cNvSpPr>
            <a:spLocks noChangeShapeType="1"/>
          </p:cNvSpPr>
          <p:nvPr/>
        </p:nvSpPr>
        <p:spPr bwMode="auto">
          <a:xfrm>
            <a:off x="6705600" y="32766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55" name="Line 64"/>
          <p:cNvSpPr>
            <a:spLocks noChangeShapeType="1"/>
          </p:cNvSpPr>
          <p:nvPr/>
        </p:nvSpPr>
        <p:spPr bwMode="auto">
          <a:xfrm flipH="1">
            <a:off x="6705600" y="43434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56" name="Line 65"/>
          <p:cNvSpPr>
            <a:spLocks noChangeShapeType="1"/>
          </p:cNvSpPr>
          <p:nvPr/>
        </p:nvSpPr>
        <p:spPr bwMode="auto">
          <a:xfrm flipH="1">
            <a:off x="6705600" y="35052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57" name="Line 66"/>
          <p:cNvSpPr>
            <a:spLocks noChangeShapeType="1"/>
          </p:cNvSpPr>
          <p:nvPr/>
        </p:nvSpPr>
        <p:spPr bwMode="auto">
          <a:xfrm flipH="1">
            <a:off x="6705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58" name="Line 67"/>
          <p:cNvSpPr>
            <a:spLocks noChangeShapeType="1"/>
          </p:cNvSpPr>
          <p:nvPr/>
        </p:nvSpPr>
        <p:spPr bwMode="auto">
          <a:xfrm flipH="1">
            <a:off x="6705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59" name="Line 68"/>
          <p:cNvSpPr>
            <a:spLocks noChangeShapeType="1"/>
          </p:cNvSpPr>
          <p:nvPr/>
        </p:nvSpPr>
        <p:spPr bwMode="auto">
          <a:xfrm flipH="1">
            <a:off x="5181600" y="43434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60" name="Line 69"/>
          <p:cNvSpPr>
            <a:spLocks noChangeShapeType="1"/>
          </p:cNvSpPr>
          <p:nvPr/>
        </p:nvSpPr>
        <p:spPr bwMode="auto">
          <a:xfrm flipH="1">
            <a:off x="3657600" y="43434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61" name="Line 70"/>
          <p:cNvSpPr>
            <a:spLocks noChangeShapeType="1"/>
          </p:cNvSpPr>
          <p:nvPr/>
        </p:nvSpPr>
        <p:spPr bwMode="auto">
          <a:xfrm flipH="1">
            <a:off x="2133600" y="43434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62" name="Line 71"/>
          <p:cNvSpPr>
            <a:spLocks noChangeShapeType="1"/>
          </p:cNvSpPr>
          <p:nvPr/>
        </p:nvSpPr>
        <p:spPr bwMode="auto">
          <a:xfrm flipH="1">
            <a:off x="609600" y="43434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63" name="Line 72"/>
          <p:cNvSpPr>
            <a:spLocks noChangeShapeType="1"/>
          </p:cNvSpPr>
          <p:nvPr/>
        </p:nvSpPr>
        <p:spPr bwMode="auto">
          <a:xfrm flipH="1">
            <a:off x="5181600" y="35052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64" name="Line 73"/>
          <p:cNvSpPr>
            <a:spLocks noChangeShapeType="1"/>
          </p:cNvSpPr>
          <p:nvPr/>
        </p:nvSpPr>
        <p:spPr bwMode="auto">
          <a:xfrm flipH="1">
            <a:off x="5181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65" name="Line 74"/>
          <p:cNvSpPr>
            <a:spLocks noChangeShapeType="1"/>
          </p:cNvSpPr>
          <p:nvPr/>
        </p:nvSpPr>
        <p:spPr bwMode="auto">
          <a:xfrm flipH="1">
            <a:off x="5181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66" name="Line 75"/>
          <p:cNvSpPr>
            <a:spLocks noChangeShapeType="1"/>
          </p:cNvSpPr>
          <p:nvPr/>
        </p:nvSpPr>
        <p:spPr bwMode="auto">
          <a:xfrm flipH="1">
            <a:off x="3657600" y="35052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67" name="Line 76"/>
          <p:cNvSpPr>
            <a:spLocks noChangeShapeType="1"/>
          </p:cNvSpPr>
          <p:nvPr/>
        </p:nvSpPr>
        <p:spPr bwMode="auto">
          <a:xfrm flipH="1">
            <a:off x="3657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68" name="Line 77"/>
          <p:cNvSpPr>
            <a:spLocks noChangeShapeType="1"/>
          </p:cNvSpPr>
          <p:nvPr/>
        </p:nvSpPr>
        <p:spPr bwMode="auto">
          <a:xfrm flipH="1">
            <a:off x="3657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69" name="Line 78"/>
          <p:cNvSpPr>
            <a:spLocks noChangeShapeType="1"/>
          </p:cNvSpPr>
          <p:nvPr/>
        </p:nvSpPr>
        <p:spPr bwMode="auto">
          <a:xfrm flipH="1">
            <a:off x="2133600" y="35052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70" name="Line 79"/>
          <p:cNvSpPr>
            <a:spLocks noChangeShapeType="1"/>
          </p:cNvSpPr>
          <p:nvPr/>
        </p:nvSpPr>
        <p:spPr bwMode="auto">
          <a:xfrm flipH="1">
            <a:off x="609600" y="35052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71" name="Line 80"/>
          <p:cNvSpPr>
            <a:spLocks noChangeShapeType="1"/>
          </p:cNvSpPr>
          <p:nvPr/>
        </p:nvSpPr>
        <p:spPr bwMode="auto">
          <a:xfrm flipH="1">
            <a:off x="609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72" name="Line 81"/>
          <p:cNvSpPr>
            <a:spLocks noChangeShapeType="1"/>
          </p:cNvSpPr>
          <p:nvPr/>
        </p:nvSpPr>
        <p:spPr bwMode="auto">
          <a:xfrm flipH="1">
            <a:off x="609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73" name="Line 82"/>
          <p:cNvSpPr>
            <a:spLocks noChangeShapeType="1"/>
          </p:cNvSpPr>
          <p:nvPr/>
        </p:nvSpPr>
        <p:spPr bwMode="auto">
          <a:xfrm flipH="1">
            <a:off x="2133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74" name="Line 83"/>
          <p:cNvSpPr>
            <a:spLocks noChangeShapeType="1"/>
          </p:cNvSpPr>
          <p:nvPr/>
        </p:nvSpPr>
        <p:spPr bwMode="auto">
          <a:xfrm flipH="1">
            <a:off x="2133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75" name="Line 84"/>
          <p:cNvSpPr>
            <a:spLocks noChangeShapeType="1"/>
          </p:cNvSpPr>
          <p:nvPr/>
        </p:nvSpPr>
        <p:spPr bwMode="auto">
          <a:xfrm>
            <a:off x="533400" y="18288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76" name="Line 85"/>
          <p:cNvSpPr>
            <a:spLocks noChangeShapeType="1"/>
          </p:cNvSpPr>
          <p:nvPr/>
        </p:nvSpPr>
        <p:spPr bwMode="auto">
          <a:xfrm>
            <a:off x="8153400" y="1828800"/>
            <a:ext cx="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77" name="Line 86"/>
          <p:cNvSpPr>
            <a:spLocks noChangeShapeType="1"/>
          </p:cNvSpPr>
          <p:nvPr/>
        </p:nvSpPr>
        <p:spPr bwMode="auto">
          <a:xfrm>
            <a:off x="533400" y="2667000"/>
            <a:ext cx="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78" name="Line 87"/>
          <p:cNvSpPr>
            <a:spLocks noChangeShapeType="1"/>
          </p:cNvSpPr>
          <p:nvPr/>
        </p:nvSpPr>
        <p:spPr bwMode="auto">
          <a:xfrm>
            <a:off x="533400" y="35052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79" name="Line 88"/>
          <p:cNvSpPr>
            <a:spLocks noChangeShapeType="1"/>
          </p:cNvSpPr>
          <p:nvPr/>
        </p:nvSpPr>
        <p:spPr bwMode="auto">
          <a:xfrm>
            <a:off x="8153400" y="26670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80" name="Line 89"/>
          <p:cNvSpPr>
            <a:spLocks noChangeShapeType="1"/>
          </p:cNvSpPr>
          <p:nvPr/>
        </p:nvSpPr>
        <p:spPr bwMode="auto">
          <a:xfrm>
            <a:off x="8153400" y="3505200"/>
            <a:ext cx="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81" name="Line 90"/>
          <p:cNvSpPr>
            <a:spLocks noChangeShapeType="1"/>
          </p:cNvSpPr>
          <p:nvPr/>
        </p:nvSpPr>
        <p:spPr bwMode="auto">
          <a:xfrm>
            <a:off x="609600" y="26670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82" name="Line 91"/>
          <p:cNvSpPr>
            <a:spLocks noChangeShapeType="1"/>
          </p:cNvSpPr>
          <p:nvPr/>
        </p:nvSpPr>
        <p:spPr bwMode="auto">
          <a:xfrm>
            <a:off x="609600" y="35052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83" name="Line 92"/>
          <p:cNvSpPr>
            <a:spLocks noChangeShapeType="1"/>
          </p:cNvSpPr>
          <p:nvPr/>
        </p:nvSpPr>
        <p:spPr bwMode="auto">
          <a:xfrm flipH="1">
            <a:off x="609600" y="35052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84" name="Line 93"/>
          <p:cNvSpPr>
            <a:spLocks noChangeShapeType="1"/>
          </p:cNvSpPr>
          <p:nvPr/>
        </p:nvSpPr>
        <p:spPr bwMode="auto">
          <a:xfrm>
            <a:off x="533400" y="18288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85" name="Line 94"/>
          <p:cNvSpPr>
            <a:spLocks noChangeShapeType="1"/>
          </p:cNvSpPr>
          <p:nvPr/>
        </p:nvSpPr>
        <p:spPr bwMode="auto">
          <a:xfrm flipH="1">
            <a:off x="609600" y="26670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86" name="Line 95"/>
          <p:cNvSpPr>
            <a:spLocks noChangeShapeType="1"/>
          </p:cNvSpPr>
          <p:nvPr/>
        </p:nvSpPr>
        <p:spPr bwMode="auto">
          <a:xfrm flipH="1">
            <a:off x="533400" y="18288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87" name="Line 96"/>
          <p:cNvSpPr>
            <a:spLocks noChangeShapeType="1"/>
          </p:cNvSpPr>
          <p:nvPr/>
        </p:nvSpPr>
        <p:spPr bwMode="auto">
          <a:xfrm flipV="1">
            <a:off x="609600" y="533400"/>
            <a:ext cx="7315200" cy="1905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88" name="Line 97"/>
          <p:cNvSpPr>
            <a:spLocks noChangeShapeType="1"/>
          </p:cNvSpPr>
          <p:nvPr/>
        </p:nvSpPr>
        <p:spPr bwMode="auto">
          <a:xfrm flipH="1">
            <a:off x="2133600" y="609600"/>
            <a:ext cx="5791200" cy="1828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89" name="Line 98"/>
          <p:cNvSpPr>
            <a:spLocks noChangeShapeType="1"/>
          </p:cNvSpPr>
          <p:nvPr/>
        </p:nvSpPr>
        <p:spPr bwMode="auto">
          <a:xfrm flipV="1">
            <a:off x="2133600" y="685800"/>
            <a:ext cx="6096000" cy="2590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90" name="Line 99"/>
          <p:cNvSpPr>
            <a:spLocks noChangeShapeType="1"/>
          </p:cNvSpPr>
          <p:nvPr/>
        </p:nvSpPr>
        <p:spPr bwMode="auto">
          <a:xfrm flipH="1">
            <a:off x="685800" y="685800"/>
            <a:ext cx="7315200" cy="2667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91" name="Line 100"/>
          <p:cNvSpPr>
            <a:spLocks noChangeShapeType="1"/>
          </p:cNvSpPr>
          <p:nvPr/>
        </p:nvSpPr>
        <p:spPr bwMode="auto">
          <a:xfrm>
            <a:off x="5181600" y="2667000"/>
            <a:ext cx="1066800" cy="31242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92" name="Line 101"/>
          <p:cNvSpPr>
            <a:spLocks noChangeShapeType="1"/>
          </p:cNvSpPr>
          <p:nvPr/>
        </p:nvSpPr>
        <p:spPr bwMode="auto">
          <a:xfrm flipH="1" flipV="1">
            <a:off x="3657600" y="2667000"/>
            <a:ext cx="2209800" cy="3276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93" name="Line 102"/>
          <p:cNvSpPr>
            <a:spLocks noChangeShapeType="1"/>
          </p:cNvSpPr>
          <p:nvPr/>
        </p:nvSpPr>
        <p:spPr bwMode="auto">
          <a:xfrm>
            <a:off x="3657600" y="3505200"/>
            <a:ext cx="2209800" cy="2514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94" name="Line 103"/>
          <p:cNvSpPr>
            <a:spLocks noChangeShapeType="1"/>
          </p:cNvSpPr>
          <p:nvPr/>
        </p:nvSpPr>
        <p:spPr bwMode="auto">
          <a:xfrm flipH="1" flipV="1">
            <a:off x="5181600" y="3505200"/>
            <a:ext cx="990600" cy="22860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95" name="Line 104"/>
          <p:cNvSpPr>
            <a:spLocks noChangeShapeType="1"/>
          </p:cNvSpPr>
          <p:nvPr/>
        </p:nvSpPr>
        <p:spPr bwMode="auto">
          <a:xfrm>
            <a:off x="3581400" y="4343400"/>
            <a:ext cx="2286000" cy="1752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96" name="Line 105"/>
          <p:cNvSpPr>
            <a:spLocks noChangeShapeType="1"/>
          </p:cNvSpPr>
          <p:nvPr/>
        </p:nvSpPr>
        <p:spPr bwMode="auto">
          <a:xfrm flipH="1" flipV="1">
            <a:off x="5181600" y="4343400"/>
            <a:ext cx="838200" cy="1447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97" name="Line 106"/>
          <p:cNvSpPr>
            <a:spLocks noChangeShapeType="1"/>
          </p:cNvSpPr>
          <p:nvPr/>
        </p:nvSpPr>
        <p:spPr bwMode="auto">
          <a:xfrm>
            <a:off x="8229600" y="1752600"/>
            <a:ext cx="457200" cy="3733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98" name="Line 107"/>
          <p:cNvSpPr>
            <a:spLocks noChangeShapeType="1"/>
          </p:cNvSpPr>
          <p:nvPr/>
        </p:nvSpPr>
        <p:spPr bwMode="auto">
          <a:xfrm flipH="1" flipV="1">
            <a:off x="6705600" y="1828800"/>
            <a:ext cx="1600200" cy="3657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99" name="Line 108"/>
          <p:cNvSpPr>
            <a:spLocks noChangeShapeType="1"/>
          </p:cNvSpPr>
          <p:nvPr/>
        </p:nvSpPr>
        <p:spPr bwMode="auto">
          <a:xfrm>
            <a:off x="6629400" y="2667000"/>
            <a:ext cx="1676400" cy="3048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900" name="Line 109"/>
          <p:cNvSpPr>
            <a:spLocks noChangeShapeType="1"/>
          </p:cNvSpPr>
          <p:nvPr/>
        </p:nvSpPr>
        <p:spPr bwMode="auto">
          <a:xfrm flipH="1" flipV="1">
            <a:off x="8229600" y="2667000"/>
            <a:ext cx="304800" cy="28194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901" name="Line 110"/>
          <p:cNvSpPr>
            <a:spLocks noChangeShapeType="1"/>
          </p:cNvSpPr>
          <p:nvPr/>
        </p:nvSpPr>
        <p:spPr bwMode="auto">
          <a:xfrm>
            <a:off x="8229600" y="4343400"/>
            <a:ext cx="152400" cy="11430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902" name="Line 111"/>
          <p:cNvSpPr>
            <a:spLocks noChangeShapeType="1"/>
          </p:cNvSpPr>
          <p:nvPr/>
        </p:nvSpPr>
        <p:spPr bwMode="auto">
          <a:xfrm flipH="1" flipV="1">
            <a:off x="6705600" y="4343400"/>
            <a:ext cx="1600200" cy="14478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Optimization/Decision Problems</a:t>
            </a:r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419600"/>
          </a:xfrm>
        </p:spPr>
        <p:txBody>
          <a:bodyPr>
            <a:normAutofit lnSpcReduction="10000"/>
          </a:bodyPr>
          <a:lstStyle/>
          <a:p>
            <a:r>
              <a:rPr lang="en-US" altLang="zh-CN" sz="2400" smtClean="0">
                <a:ea typeface="SimSun" pitchFamily="2" charset="-122"/>
              </a:rPr>
              <a:t>An </a:t>
            </a:r>
            <a:r>
              <a:rPr lang="en-US" altLang="zh-CN" sz="2400" smtClean="0">
                <a:solidFill>
                  <a:schemeClr val="tx2"/>
                </a:solidFill>
                <a:ea typeface="SimSun" pitchFamily="2" charset="-122"/>
              </a:rPr>
              <a:t>optimization</a:t>
            </a:r>
            <a:r>
              <a:rPr lang="en-US" altLang="zh-CN" sz="2400" smtClean="0">
                <a:ea typeface="SimSun" pitchFamily="2" charset="-122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ea typeface="SimSun" pitchFamily="2" charset="-122"/>
              </a:rPr>
              <a:t>problem</a:t>
            </a:r>
            <a:r>
              <a:rPr lang="en-US" altLang="zh-CN" sz="2400" smtClean="0">
                <a:ea typeface="SimSun" pitchFamily="2" charset="-122"/>
              </a:rPr>
              <a:t> tries to find an optimal solution</a:t>
            </a:r>
          </a:p>
          <a:p>
            <a:r>
              <a:rPr lang="en-US" altLang="zh-CN" sz="2400" smtClean="0">
                <a:ea typeface="SimSun" pitchFamily="2" charset="-122"/>
              </a:rPr>
              <a:t>A </a:t>
            </a:r>
            <a:r>
              <a:rPr lang="en-US" altLang="zh-CN" sz="2400" smtClean="0">
                <a:solidFill>
                  <a:schemeClr val="tx2"/>
                </a:solidFill>
                <a:ea typeface="SimSun" pitchFamily="2" charset="-122"/>
              </a:rPr>
              <a:t>decision</a:t>
            </a:r>
            <a:r>
              <a:rPr lang="en-US" altLang="zh-CN" sz="2400" smtClean="0">
                <a:ea typeface="SimSun" pitchFamily="2" charset="-122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ea typeface="SimSun" pitchFamily="2" charset="-122"/>
              </a:rPr>
              <a:t>problem</a:t>
            </a:r>
            <a:r>
              <a:rPr lang="en-US" altLang="zh-CN" sz="2400" smtClean="0">
                <a:ea typeface="SimSun" pitchFamily="2" charset="-122"/>
              </a:rPr>
              <a:t> tries to answer a yes/no question</a:t>
            </a:r>
          </a:p>
          <a:p>
            <a:r>
              <a:rPr lang="en-US" altLang="zh-CN" sz="2400" smtClean="0">
                <a:ea typeface="SimSun" pitchFamily="2" charset="-122"/>
              </a:rPr>
              <a:t>Many problems will have decision and optimization versions</a:t>
            </a:r>
          </a:p>
          <a:p>
            <a:pPr lvl="1"/>
            <a:r>
              <a:rPr lang="en-US" altLang="zh-CN" sz="2000" smtClean="0">
                <a:ea typeface="SimSun" pitchFamily="2" charset="-122"/>
              </a:rPr>
              <a:t>Eg: Traveling salesman problem</a:t>
            </a:r>
          </a:p>
          <a:p>
            <a:pPr lvl="2"/>
            <a:r>
              <a:rPr lang="en-US" altLang="zh-CN" smtClean="0">
                <a:ea typeface="SimSun" pitchFamily="2" charset="-122"/>
              </a:rPr>
              <a:t>optimization: find hamiltonian cycle of minimum weight</a:t>
            </a:r>
          </a:p>
          <a:p>
            <a:pPr lvl="2"/>
            <a:r>
              <a:rPr lang="en-US" altLang="zh-CN" smtClean="0">
                <a:ea typeface="SimSun" pitchFamily="2" charset="-122"/>
              </a:rPr>
              <a:t>decision: is there a hamiltonian cycle of weight </a:t>
            </a:r>
            <a:r>
              <a:rPr lang="en-US" altLang="zh-CN" smtClean="0">
                <a:ea typeface="SimSun" pitchFamily="2" charset="-122"/>
                <a:sym typeface="Symbol" pitchFamily="18" charset="2"/>
              </a:rPr>
              <a:t></a:t>
            </a:r>
            <a:r>
              <a:rPr lang="en-US" altLang="zh-CN" smtClean="0">
                <a:ea typeface="SimSun" pitchFamily="2" charset="-122"/>
              </a:rPr>
              <a:t> k</a:t>
            </a:r>
          </a:p>
          <a:p>
            <a:r>
              <a:rPr lang="en-US" altLang="zh-CN" sz="2400" smtClean="0">
                <a:ea typeface="SimSun" pitchFamily="2" charset="-122"/>
              </a:rPr>
              <a:t>Some problems are decidable, but </a:t>
            </a:r>
            <a:r>
              <a:rPr lang="en-US" altLang="zh-CN" sz="2400" i="1" smtClean="0">
                <a:solidFill>
                  <a:schemeClr val="tx2"/>
                </a:solidFill>
                <a:ea typeface="SimSun" pitchFamily="2" charset="-122"/>
              </a:rPr>
              <a:t>intractable</a:t>
            </a:r>
            <a:r>
              <a:rPr lang="en-US" altLang="zh-CN" sz="2400" smtClean="0">
                <a:ea typeface="SimSun" pitchFamily="2" charset="-122"/>
              </a:rPr>
              <a:t>: </a:t>
            </a:r>
            <a:br>
              <a:rPr lang="en-US" altLang="zh-CN" sz="2400" smtClean="0">
                <a:ea typeface="SimSun" pitchFamily="2" charset="-122"/>
              </a:rPr>
            </a:br>
            <a:r>
              <a:rPr lang="en-US" altLang="zh-CN" sz="2400" smtClean="0">
                <a:ea typeface="SimSun" pitchFamily="2" charset="-122"/>
              </a:rPr>
              <a:t>as they grow large, we are unable to solve them in reasonable time</a:t>
            </a:r>
            <a:endParaRPr lang="en-US" altLang="zh-CN" sz="2400" i="1" smtClean="0">
              <a:ea typeface="SimSun" pitchFamily="2" charset="-122"/>
            </a:endParaRPr>
          </a:p>
          <a:p>
            <a:pPr lvl="1"/>
            <a:r>
              <a:rPr lang="en-US" altLang="zh-CN" sz="2000" i="1" smtClean="0">
                <a:ea typeface="SimSun" pitchFamily="2" charset="-122"/>
              </a:rPr>
              <a:t>Is there a polynomial-time algorithm that solves the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>
                <a:ea typeface="ＭＳ Ｐゴシック" pitchFamily="34" charset="-128"/>
              </a:rPr>
              <a:t>Part II</a:t>
            </a:r>
            <a:r>
              <a:rPr lang="en-US" smtClean="0">
                <a:ea typeface="ＭＳ Ｐゴシック" pitchFamily="34" charset="-128"/>
              </a:rPr>
              <a:t>  </a:t>
            </a:r>
          </a:p>
          <a:p>
            <a:pPr>
              <a:buFontTx/>
              <a:buNone/>
            </a:pPr>
            <a:r>
              <a:rPr lang="en-US" b="1" smtClean="0">
                <a:ea typeface="ＭＳ Ｐゴシック" pitchFamily="34" charset="-128"/>
              </a:rPr>
              <a:t>Given</a:t>
            </a:r>
            <a:r>
              <a:rPr lang="en-US" smtClean="0">
                <a:ea typeface="ＭＳ Ｐゴシック" pitchFamily="34" charset="-128"/>
              </a:rPr>
              <a:t>  A Hamiltonian cycle in G.</a:t>
            </a:r>
          </a:p>
          <a:p>
            <a:pPr algn="dist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algn="dist">
              <a:buFontTx/>
              <a:buNone/>
            </a:pPr>
            <a:r>
              <a:rPr lang="en-US" smtClean="0">
                <a:ea typeface="ＭＳ Ｐゴシック" pitchFamily="34" charset="-128"/>
              </a:rPr>
              <a:t>Observe that if the cycle enters a node c</a:t>
            </a:r>
            <a:r>
              <a:rPr lang="en-US" baseline="-12000" smtClean="0">
                <a:ea typeface="ＭＳ Ｐゴシック" pitchFamily="34" charset="-128"/>
              </a:rPr>
              <a:t>j</a:t>
            </a:r>
            <a:r>
              <a:rPr lang="en-US" smtClean="0">
                <a:ea typeface="ＭＳ Ｐゴシック" pitchFamily="34" charset="-128"/>
              </a:rPr>
              <a:t> on </a:t>
            </a:r>
          </a:p>
          <a:p>
            <a:pPr algn="dist">
              <a:buFontTx/>
              <a:buNone/>
            </a:pPr>
            <a:r>
              <a:rPr lang="en-US" smtClean="0">
                <a:ea typeface="ＭＳ Ｐゴシック" pitchFamily="34" charset="-128"/>
              </a:rPr>
              <a:t>an edge from v</a:t>
            </a:r>
            <a:r>
              <a:rPr lang="en-US" baseline="-12000" smtClean="0">
                <a:ea typeface="ＭＳ Ｐゴシック" pitchFamily="34" charset="-128"/>
              </a:rPr>
              <a:t>i,2j-1</a:t>
            </a:r>
            <a:r>
              <a:rPr lang="en-US" smtClean="0">
                <a:ea typeface="ＭＳ Ｐゴシック" pitchFamily="34" charset="-128"/>
              </a:rPr>
              <a:t> it must depart on an edge </a:t>
            </a:r>
          </a:p>
          <a:p>
            <a:pPr>
              <a:buFontTx/>
              <a:buNone/>
            </a:pPr>
            <a:r>
              <a:rPr lang="en-US" smtClean="0">
                <a:ea typeface="ＭＳ Ｐゴシック" pitchFamily="34" charset="-128"/>
              </a:rPr>
              <a:t>to v</a:t>
            </a:r>
            <a:r>
              <a:rPr lang="en-US" baseline="-12000" smtClean="0">
                <a:ea typeface="ＭＳ Ｐゴシック" pitchFamily="34" charset="-128"/>
              </a:rPr>
              <a:t>i,2j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algn="ctr">
              <a:buFontTx/>
              <a:buNone/>
            </a:pPr>
            <a:r>
              <a:rPr lang="en-US" smtClean="0">
                <a:ea typeface="ＭＳ Ｐゴシック" pitchFamily="34" charset="-128"/>
              </a:rPr>
              <a:t>Why? </a:t>
            </a:r>
          </a:p>
          <a:p>
            <a:pPr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mtClean="0">
                <a:ea typeface="ＭＳ Ｐゴシック" pitchFamily="34" charset="-128"/>
              </a:rPr>
              <a:t>Because otherwise, the tour will not be able </a:t>
            </a:r>
          </a:p>
          <a:p>
            <a:pPr algn="just">
              <a:buFontTx/>
              <a:buNone/>
            </a:pPr>
            <a:r>
              <a:rPr lang="en-US" smtClean="0">
                <a:ea typeface="ＭＳ Ｐゴシック" pitchFamily="34" charset="-128"/>
              </a:rPr>
              <a:t>to cover this node while still maintaining the </a:t>
            </a:r>
          </a:p>
          <a:p>
            <a:pPr algn="just">
              <a:buFontTx/>
              <a:buNone/>
            </a:pPr>
            <a:r>
              <a:rPr lang="en-US" smtClean="0">
                <a:ea typeface="ＭＳ Ｐゴシック" pitchFamily="34" charset="-128"/>
              </a:rPr>
              <a:t>Hamiltonian property</a:t>
            </a:r>
          </a:p>
          <a:p>
            <a:pPr algn="dist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algn="dist">
              <a:buFontTx/>
              <a:buNone/>
            </a:pPr>
            <a:r>
              <a:rPr lang="en-US" smtClean="0">
                <a:ea typeface="ＭＳ Ｐゴシック" pitchFamily="34" charset="-128"/>
              </a:rPr>
              <a:t>Similarly, if the path enters from v</a:t>
            </a:r>
            <a:r>
              <a:rPr lang="en-US" baseline="-8000" smtClean="0">
                <a:ea typeface="ＭＳ Ｐゴシック" pitchFamily="34" charset="-128"/>
              </a:rPr>
              <a:t>i,2j</a:t>
            </a:r>
            <a:r>
              <a:rPr lang="en-US" smtClean="0">
                <a:ea typeface="ＭＳ Ｐゴシック" pitchFamily="34" charset="-128"/>
              </a:rPr>
              <a:t>, it has to </a:t>
            </a:r>
          </a:p>
          <a:p>
            <a:pPr algn="dist">
              <a:buFontTx/>
              <a:buNone/>
            </a:pPr>
            <a:r>
              <a:rPr lang="en-US" smtClean="0">
                <a:ea typeface="ＭＳ Ｐゴシック" pitchFamily="34" charset="-128"/>
              </a:rPr>
              <a:t>depart immediately to v</a:t>
            </a:r>
            <a:r>
              <a:rPr lang="en-US" baseline="-10000" smtClean="0">
                <a:ea typeface="ＭＳ Ｐゴシック" pitchFamily="34" charset="-128"/>
              </a:rPr>
              <a:t>i,2j-1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>
              <a:buFontTx/>
              <a:buNone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algn="dist">
              <a:lnSpc>
                <a:spcPct val="80000"/>
              </a:lnSpc>
              <a:buFontTx/>
              <a:buNone/>
            </a:pPr>
            <a:r>
              <a:rPr lang="en-US" sz="2400" i="1" smtClean="0">
                <a:ea typeface="ＭＳ Ｐゴシック" pitchFamily="34" charset="-128"/>
              </a:rPr>
              <a:t>However, in some situations it may so happen that the path </a:t>
            </a:r>
          </a:p>
          <a:p>
            <a:pPr algn="dist">
              <a:lnSpc>
                <a:spcPct val="80000"/>
              </a:lnSpc>
              <a:buFontTx/>
              <a:buNone/>
            </a:pPr>
            <a:r>
              <a:rPr lang="en-US" sz="2400" i="1" smtClean="0">
                <a:ea typeface="ＭＳ Ｐゴシック" pitchFamily="34" charset="-128"/>
              </a:rPr>
              <a:t>enters c</a:t>
            </a:r>
            <a:r>
              <a:rPr lang="en-US" sz="2400" i="1" baseline="-10000" smtClean="0">
                <a:ea typeface="ＭＳ Ｐゴシック" pitchFamily="34" charset="-128"/>
              </a:rPr>
              <a:t>j  </a:t>
            </a:r>
            <a:r>
              <a:rPr lang="en-US" sz="2400" i="1" smtClean="0">
                <a:ea typeface="ＭＳ Ｐゴシック" pitchFamily="34" charset="-128"/>
              </a:rPr>
              <a:t>from the first (or last) node of P</a:t>
            </a:r>
            <a:r>
              <a:rPr lang="en-US" sz="2400" i="1" baseline="-14000" smtClean="0">
                <a:ea typeface="ＭＳ Ｐゴシック" pitchFamily="34" charset="-128"/>
              </a:rPr>
              <a:t>i </a:t>
            </a:r>
            <a:r>
              <a:rPr lang="en-US" sz="2400" i="1" smtClean="0">
                <a:ea typeface="ＭＳ Ｐゴシック" pitchFamily="34" charset="-128"/>
              </a:rPr>
              <a:t>and departs at the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i="1" smtClean="0">
                <a:ea typeface="ＭＳ Ｐゴシック" pitchFamily="34" charset="-128"/>
              </a:rPr>
              <a:t>first (or last) node of P</a:t>
            </a:r>
            <a:r>
              <a:rPr lang="en-US" sz="2400" i="1" baseline="-14000" smtClean="0">
                <a:ea typeface="ＭＳ Ｐゴシック" pitchFamily="34" charset="-128"/>
              </a:rPr>
              <a:t>i+1</a:t>
            </a:r>
            <a:r>
              <a:rPr lang="en-US" sz="2400" i="1" smtClean="0">
                <a:ea typeface="ＭＳ Ｐゴシック" pitchFamily="34" charset="-128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i="1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i="1" smtClean="0">
                <a:ea typeface="ＭＳ Ｐゴシック" pitchFamily="34" charset="-128"/>
              </a:rPr>
              <a:t>In either case the following holds true: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i="1" smtClean="0">
              <a:ea typeface="ＭＳ Ｐゴシック" pitchFamily="34" charset="-128"/>
            </a:endParaRPr>
          </a:p>
          <a:p>
            <a:pPr algn="dist">
              <a:lnSpc>
                <a:spcPct val="80000"/>
              </a:lnSpc>
              <a:buFontTx/>
              <a:buNone/>
            </a:pPr>
            <a:r>
              <a:rPr lang="en-US" sz="2800" b="1" smtClean="0">
                <a:ea typeface="ＭＳ Ｐゴシック" pitchFamily="34" charset="-128"/>
              </a:rPr>
              <a:t>The nodes immediately before and after any c</a:t>
            </a:r>
            <a:r>
              <a:rPr lang="en-US" sz="2800" b="1" baseline="-10000" smtClean="0">
                <a:ea typeface="ＭＳ Ｐゴシック" pitchFamily="34" charset="-128"/>
              </a:rPr>
              <a:t>j</a:t>
            </a:r>
            <a:r>
              <a:rPr lang="en-US" sz="2800" b="1" smtClean="0">
                <a:ea typeface="ＭＳ Ｐゴシック" pitchFamily="34" charset="-128"/>
              </a:rPr>
              <a:t> </a:t>
            </a:r>
          </a:p>
          <a:p>
            <a:pPr algn="dist">
              <a:lnSpc>
                <a:spcPct val="80000"/>
              </a:lnSpc>
              <a:buFontTx/>
              <a:buNone/>
            </a:pPr>
            <a:r>
              <a:rPr lang="en-US" sz="2800" b="1" smtClean="0">
                <a:ea typeface="ＭＳ Ｐゴシック" pitchFamily="34" charset="-128"/>
              </a:rPr>
              <a:t>in the cycle are joined by an edge in G, say </a:t>
            </a:r>
            <a:r>
              <a:rPr lang="en-US" sz="2800" b="1" i="1" smtClean="0">
                <a:ea typeface="ＭＳ Ｐゴシック" pitchFamily="34" charset="-128"/>
              </a:rPr>
              <a:t>e.</a:t>
            </a:r>
          </a:p>
          <a:p>
            <a:pPr algn="dist">
              <a:lnSpc>
                <a:spcPct val="80000"/>
              </a:lnSpc>
              <a:buFontTx/>
              <a:buNone/>
            </a:pPr>
            <a:endParaRPr lang="en-US" sz="2800" b="1" i="1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Let us consider the following Hamiltonian cycle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given on our graph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Oval 2"/>
          <p:cNvSpPr>
            <a:spLocks noChangeArrowheads="1"/>
          </p:cNvSpPr>
          <p:nvPr/>
        </p:nvSpPr>
        <p:spPr bwMode="auto">
          <a:xfrm>
            <a:off x="457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7890" name="Oval 3"/>
          <p:cNvSpPr>
            <a:spLocks noChangeArrowheads="1"/>
          </p:cNvSpPr>
          <p:nvPr/>
        </p:nvSpPr>
        <p:spPr bwMode="auto">
          <a:xfrm>
            <a:off x="1981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7891" name="Oval 4"/>
          <p:cNvSpPr>
            <a:spLocks noChangeArrowheads="1"/>
          </p:cNvSpPr>
          <p:nvPr/>
        </p:nvSpPr>
        <p:spPr bwMode="auto">
          <a:xfrm>
            <a:off x="80010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6553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5029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3505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8686800" y="15382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1</a:t>
            </a:r>
          </a:p>
        </p:txBody>
      </p:sp>
      <p:sp>
        <p:nvSpPr>
          <p:cNvPr id="37896" name="Oval 9"/>
          <p:cNvSpPr>
            <a:spLocks noChangeArrowheads="1"/>
          </p:cNvSpPr>
          <p:nvPr/>
        </p:nvSpPr>
        <p:spPr bwMode="auto">
          <a:xfrm>
            <a:off x="457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7897" name="Oval 10"/>
          <p:cNvSpPr>
            <a:spLocks noChangeArrowheads="1"/>
          </p:cNvSpPr>
          <p:nvPr/>
        </p:nvSpPr>
        <p:spPr bwMode="auto">
          <a:xfrm>
            <a:off x="1981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7898" name="Oval 11"/>
          <p:cNvSpPr>
            <a:spLocks noChangeArrowheads="1"/>
          </p:cNvSpPr>
          <p:nvPr/>
        </p:nvSpPr>
        <p:spPr bwMode="auto">
          <a:xfrm>
            <a:off x="8077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7899" name="Oval 12"/>
          <p:cNvSpPr>
            <a:spLocks noChangeArrowheads="1"/>
          </p:cNvSpPr>
          <p:nvPr/>
        </p:nvSpPr>
        <p:spPr bwMode="auto">
          <a:xfrm>
            <a:off x="6553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7900" name="Oval 13"/>
          <p:cNvSpPr>
            <a:spLocks noChangeArrowheads="1"/>
          </p:cNvSpPr>
          <p:nvPr/>
        </p:nvSpPr>
        <p:spPr bwMode="auto">
          <a:xfrm>
            <a:off x="5029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7901" name="Oval 14"/>
          <p:cNvSpPr>
            <a:spLocks noChangeArrowheads="1"/>
          </p:cNvSpPr>
          <p:nvPr/>
        </p:nvSpPr>
        <p:spPr bwMode="auto">
          <a:xfrm>
            <a:off x="3505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7902" name="Text Box 15"/>
          <p:cNvSpPr txBox="1">
            <a:spLocks noChangeArrowheads="1"/>
          </p:cNvSpPr>
          <p:nvPr/>
        </p:nvSpPr>
        <p:spPr bwMode="auto">
          <a:xfrm>
            <a:off x="8686800" y="2376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2</a:t>
            </a:r>
          </a:p>
        </p:txBody>
      </p:sp>
      <p:sp>
        <p:nvSpPr>
          <p:cNvPr id="37903" name="Oval 16"/>
          <p:cNvSpPr>
            <a:spLocks noChangeArrowheads="1"/>
          </p:cNvSpPr>
          <p:nvPr/>
        </p:nvSpPr>
        <p:spPr bwMode="auto">
          <a:xfrm>
            <a:off x="457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7904" name="Oval 17"/>
          <p:cNvSpPr>
            <a:spLocks noChangeArrowheads="1"/>
          </p:cNvSpPr>
          <p:nvPr/>
        </p:nvSpPr>
        <p:spPr bwMode="auto">
          <a:xfrm>
            <a:off x="1981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7905" name="Oval 18"/>
          <p:cNvSpPr>
            <a:spLocks noChangeArrowheads="1"/>
          </p:cNvSpPr>
          <p:nvPr/>
        </p:nvSpPr>
        <p:spPr bwMode="auto">
          <a:xfrm>
            <a:off x="8077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7906" name="Oval 19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7907" name="Oval 20"/>
          <p:cNvSpPr>
            <a:spLocks noChangeArrowheads="1"/>
          </p:cNvSpPr>
          <p:nvPr/>
        </p:nvSpPr>
        <p:spPr bwMode="auto">
          <a:xfrm>
            <a:off x="3505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7908" name="Text Box 21"/>
          <p:cNvSpPr txBox="1">
            <a:spLocks noChangeArrowheads="1"/>
          </p:cNvSpPr>
          <p:nvPr/>
        </p:nvSpPr>
        <p:spPr bwMode="auto">
          <a:xfrm>
            <a:off x="8686800" y="32146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3</a:t>
            </a:r>
          </a:p>
        </p:txBody>
      </p:sp>
      <p:sp>
        <p:nvSpPr>
          <p:cNvPr id="37909" name="Oval 22"/>
          <p:cNvSpPr>
            <a:spLocks noChangeArrowheads="1"/>
          </p:cNvSpPr>
          <p:nvPr/>
        </p:nvSpPr>
        <p:spPr bwMode="auto">
          <a:xfrm>
            <a:off x="457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7910" name="Oval 23"/>
          <p:cNvSpPr>
            <a:spLocks noChangeArrowheads="1"/>
          </p:cNvSpPr>
          <p:nvPr/>
        </p:nvSpPr>
        <p:spPr bwMode="auto">
          <a:xfrm>
            <a:off x="1981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7911" name="Oval 24"/>
          <p:cNvSpPr>
            <a:spLocks noChangeArrowheads="1"/>
          </p:cNvSpPr>
          <p:nvPr/>
        </p:nvSpPr>
        <p:spPr bwMode="auto">
          <a:xfrm>
            <a:off x="8077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7912" name="Oval 25"/>
          <p:cNvSpPr>
            <a:spLocks noChangeArrowheads="1"/>
          </p:cNvSpPr>
          <p:nvPr/>
        </p:nvSpPr>
        <p:spPr bwMode="auto">
          <a:xfrm>
            <a:off x="6553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7913" name="Oval 26"/>
          <p:cNvSpPr>
            <a:spLocks noChangeArrowheads="1"/>
          </p:cNvSpPr>
          <p:nvPr/>
        </p:nvSpPr>
        <p:spPr bwMode="auto">
          <a:xfrm>
            <a:off x="5029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7914" name="Oval 27"/>
          <p:cNvSpPr>
            <a:spLocks noChangeArrowheads="1"/>
          </p:cNvSpPr>
          <p:nvPr/>
        </p:nvSpPr>
        <p:spPr bwMode="auto">
          <a:xfrm>
            <a:off x="3505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7915" name="Text Box 28"/>
          <p:cNvSpPr txBox="1">
            <a:spLocks noChangeArrowheads="1"/>
          </p:cNvSpPr>
          <p:nvPr/>
        </p:nvSpPr>
        <p:spPr bwMode="auto">
          <a:xfrm>
            <a:off x="8686800" y="40528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4</a:t>
            </a:r>
          </a:p>
        </p:txBody>
      </p:sp>
      <p:sp>
        <p:nvSpPr>
          <p:cNvPr id="37916" name="Oval 29"/>
          <p:cNvSpPr>
            <a:spLocks noChangeArrowheads="1"/>
          </p:cNvSpPr>
          <p:nvPr/>
        </p:nvSpPr>
        <p:spPr bwMode="auto">
          <a:xfrm>
            <a:off x="4267200" y="45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s</a:t>
            </a:r>
          </a:p>
        </p:txBody>
      </p:sp>
      <p:sp>
        <p:nvSpPr>
          <p:cNvPr id="37917" name="Oval 30"/>
          <p:cNvSpPr>
            <a:spLocks noChangeArrowheads="1"/>
          </p:cNvSpPr>
          <p:nvPr/>
        </p:nvSpPr>
        <p:spPr bwMode="auto">
          <a:xfrm>
            <a:off x="4038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t</a:t>
            </a:r>
          </a:p>
        </p:txBody>
      </p:sp>
      <p:sp>
        <p:nvSpPr>
          <p:cNvPr id="37918" name="Line 31"/>
          <p:cNvSpPr>
            <a:spLocks noChangeShapeType="1"/>
          </p:cNvSpPr>
          <p:nvPr/>
        </p:nvSpPr>
        <p:spPr bwMode="auto">
          <a:xfrm flipH="1">
            <a:off x="533400" y="685800"/>
            <a:ext cx="3733800" cy="9144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19" name="Line 32"/>
          <p:cNvSpPr>
            <a:spLocks noChangeShapeType="1"/>
          </p:cNvSpPr>
          <p:nvPr/>
        </p:nvSpPr>
        <p:spPr bwMode="auto">
          <a:xfrm flipH="1">
            <a:off x="4419600" y="4343400"/>
            <a:ext cx="3733800" cy="9144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20" name="Line 33"/>
          <p:cNvSpPr>
            <a:spLocks noChangeShapeType="1"/>
          </p:cNvSpPr>
          <p:nvPr/>
        </p:nvSpPr>
        <p:spPr bwMode="auto">
          <a:xfrm>
            <a:off x="4648200" y="685800"/>
            <a:ext cx="342900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21" name="Line 34"/>
          <p:cNvSpPr>
            <a:spLocks noChangeShapeType="1"/>
          </p:cNvSpPr>
          <p:nvPr/>
        </p:nvSpPr>
        <p:spPr bwMode="auto">
          <a:xfrm>
            <a:off x="609600" y="4343400"/>
            <a:ext cx="342900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22" name="Line 35"/>
          <p:cNvSpPr>
            <a:spLocks noChangeShapeType="1"/>
          </p:cNvSpPr>
          <p:nvPr/>
        </p:nvSpPr>
        <p:spPr bwMode="auto">
          <a:xfrm flipH="1">
            <a:off x="152400" y="5334000"/>
            <a:ext cx="38862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923" name="Line 36"/>
          <p:cNvSpPr>
            <a:spLocks noChangeShapeType="1"/>
          </p:cNvSpPr>
          <p:nvPr/>
        </p:nvSpPr>
        <p:spPr bwMode="auto">
          <a:xfrm flipV="1">
            <a:off x="152400" y="533400"/>
            <a:ext cx="0" cy="4800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924" name="Line 37"/>
          <p:cNvSpPr>
            <a:spLocks noChangeShapeType="1"/>
          </p:cNvSpPr>
          <p:nvPr/>
        </p:nvSpPr>
        <p:spPr bwMode="auto">
          <a:xfrm>
            <a:off x="152400" y="533400"/>
            <a:ext cx="4114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25" name="Rectangle 38"/>
          <p:cNvSpPr>
            <a:spLocks noChangeArrowheads="1"/>
          </p:cNvSpPr>
          <p:nvPr/>
        </p:nvSpPr>
        <p:spPr bwMode="auto">
          <a:xfrm>
            <a:off x="7924800" y="304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  <a:r>
              <a:rPr lang="en-US" b="1" baseline="-12000"/>
              <a:t>1</a:t>
            </a:r>
          </a:p>
        </p:txBody>
      </p:sp>
      <p:sp>
        <p:nvSpPr>
          <p:cNvPr id="37926" name="Oval 39"/>
          <p:cNvSpPr>
            <a:spLocks noChangeArrowheads="1"/>
          </p:cNvSpPr>
          <p:nvPr/>
        </p:nvSpPr>
        <p:spPr bwMode="auto">
          <a:xfrm>
            <a:off x="6553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7927" name="Rectangle 40"/>
          <p:cNvSpPr>
            <a:spLocks noChangeArrowheads="1"/>
          </p:cNvSpPr>
          <p:nvPr/>
        </p:nvSpPr>
        <p:spPr bwMode="auto">
          <a:xfrm>
            <a:off x="5867400" y="5791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  <a:r>
              <a:rPr lang="en-US" b="1" baseline="-12000"/>
              <a:t>2</a:t>
            </a:r>
          </a:p>
        </p:txBody>
      </p:sp>
      <p:sp>
        <p:nvSpPr>
          <p:cNvPr id="37928" name="Rectangle 41"/>
          <p:cNvSpPr>
            <a:spLocks noChangeArrowheads="1"/>
          </p:cNvSpPr>
          <p:nvPr/>
        </p:nvSpPr>
        <p:spPr bwMode="auto">
          <a:xfrm>
            <a:off x="8305800" y="5486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  <a:r>
              <a:rPr lang="en-US" b="1" baseline="-12000"/>
              <a:t>3</a:t>
            </a:r>
          </a:p>
        </p:txBody>
      </p:sp>
      <p:sp>
        <p:nvSpPr>
          <p:cNvPr id="37929" name="Line 42"/>
          <p:cNvSpPr>
            <a:spLocks noChangeShapeType="1"/>
          </p:cNvSpPr>
          <p:nvPr/>
        </p:nvSpPr>
        <p:spPr bwMode="auto">
          <a:xfrm flipV="1">
            <a:off x="685800" y="304800"/>
            <a:ext cx="7239000" cy="1371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30" name="Line 43"/>
          <p:cNvSpPr>
            <a:spLocks noChangeShapeType="1"/>
          </p:cNvSpPr>
          <p:nvPr/>
        </p:nvSpPr>
        <p:spPr bwMode="auto">
          <a:xfrm flipH="1">
            <a:off x="2209800" y="381000"/>
            <a:ext cx="5715000" cy="12954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31" name="Line 44"/>
          <p:cNvSpPr>
            <a:spLocks noChangeShapeType="1"/>
          </p:cNvSpPr>
          <p:nvPr/>
        </p:nvSpPr>
        <p:spPr bwMode="auto">
          <a:xfrm>
            <a:off x="609600" y="16002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32" name="Line 45"/>
          <p:cNvSpPr>
            <a:spLocks noChangeShapeType="1"/>
          </p:cNvSpPr>
          <p:nvPr/>
        </p:nvSpPr>
        <p:spPr bwMode="auto">
          <a:xfrm>
            <a:off x="21336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33" name="Line 46"/>
          <p:cNvSpPr>
            <a:spLocks noChangeShapeType="1"/>
          </p:cNvSpPr>
          <p:nvPr/>
        </p:nvSpPr>
        <p:spPr bwMode="auto">
          <a:xfrm>
            <a:off x="36576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34" name="Line 47"/>
          <p:cNvSpPr>
            <a:spLocks noChangeShapeType="1"/>
          </p:cNvSpPr>
          <p:nvPr/>
        </p:nvSpPr>
        <p:spPr bwMode="auto">
          <a:xfrm>
            <a:off x="51816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35" name="Line 48"/>
          <p:cNvSpPr>
            <a:spLocks noChangeShapeType="1"/>
          </p:cNvSpPr>
          <p:nvPr/>
        </p:nvSpPr>
        <p:spPr bwMode="auto">
          <a:xfrm>
            <a:off x="66294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36" name="Line 49"/>
          <p:cNvSpPr>
            <a:spLocks noChangeShapeType="1"/>
          </p:cNvSpPr>
          <p:nvPr/>
        </p:nvSpPr>
        <p:spPr bwMode="auto">
          <a:xfrm>
            <a:off x="609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37" name="Line 50"/>
          <p:cNvSpPr>
            <a:spLocks noChangeShapeType="1"/>
          </p:cNvSpPr>
          <p:nvPr/>
        </p:nvSpPr>
        <p:spPr bwMode="auto">
          <a:xfrm>
            <a:off x="2133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38" name="Line 51"/>
          <p:cNvSpPr>
            <a:spLocks noChangeShapeType="1"/>
          </p:cNvSpPr>
          <p:nvPr/>
        </p:nvSpPr>
        <p:spPr bwMode="auto">
          <a:xfrm>
            <a:off x="3657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39" name="Line 52"/>
          <p:cNvSpPr>
            <a:spLocks noChangeShapeType="1"/>
          </p:cNvSpPr>
          <p:nvPr/>
        </p:nvSpPr>
        <p:spPr bwMode="auto">
          <a:xfrm>
            <a:off x="5181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40" name="Line 53"/>
          <p:cNvSpPr>
            <a:spLocks noChangeShapeType="1"/>
          </p:cNvSpPr>
          <p:nvPr/>
        </p:nvSpPr>
        <p:spPr bwMode="auto">
          <a:xfrm>
            <a:off x="6705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41" name="Line 54"/>
          <p:cNvSpPr>
            <a:spLocks noChangeShapeType="1"/>
          </p:cNvSpPr>
          <p:nvPr/>
        </p:nvSpPr>
        <p:spPr bwMode="auto">
          <a:xfrm>
            <a:off x="609600" y="32766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42" name="Line 55"/>
          <p:cNvSpPr>
            <a:spLocks noChangeShapeType="1"/>
          </p:cNvSpPr>
          <p:nvPr/>
        </p:nvSpPr>
        <p:spPr bwMode="auto">
          <a:xfrm>
            <a:off x="2133600" y="32766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43" name="Line 56"/>
          <p:cNvSpPr>
            <a:spLocks noChangeShapeType="1"/>
          </p:cNvSpPr>
          <p:nvPr/>
        </p:nvSpPr>
        <p:spPr bwMode="auto">
          <a:xfrm>
            <a:off x="609600" y="41148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44" name="Line 57"/>
          <p:cNvSpPr>
            <a:spLocks noChangeShapeType="1"/>
          </p:cNvSpPr>
          <p:nvPr/>
        </p:nvSpPr>
        <p:spPr bwMode="auto">
          <a:xfrm>
            <a:off x="2133600" y="41148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45" name="Line 58"/>
          <p:cNvSpPr>
            <a:spLocks noChangeShapeType="1"/>
          </p:cNvSpPr>
          <p:nvPr/>
        </p:nvSpPr>
        <p:spPr bwMode="auto">
          <a:xfrm>
            <a:off x="3657600" y="32766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46" name="Line 59"/>
          <p:cNvSpPr>
            <a:spLocks noChangeShapeType="1"/>
          </p:cNvSpPr>
          <p:nvPr/>
        </p:nvSpPr>
        <p:spPr bwMode="auto">
          <a:xfrm>
            <a:off x="3657600" y="41148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47" name="Line 60"/>
          <p:cNvSpPr>
            <a:spLocks noChangeShapeType="1"/>
          </p:cNvSpPr>
          <p:nvPr/>
        </p:nvSpPr>
        <p:spPr bwMode="auto">
          <a:xfrm>
            <a:off x="5181600" y="41148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48" name="Line 61"/>
          <p:cNvSpPr>
            <a:spLocks noChangeShapeType="1"/>
          </p:cNvSpPr>
          <p:nvPr/>
        </p:nvSpPr>
        <p:spPr bwMode="auto">
          <a:xfrm>
            <a:off x="6705600" y="41148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49" name="Line 62"/>
          <p:cNvSpPr>
            <a:spLocks noChangeShapeType="1"/>
          </p:cNvSpPr>
          <p:nvPr/>
        </p:nvSpPr>
        <p:spPr bwMode="auto">
          <a:xfrm>
            <a:off x="5181600" y="32766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50" name="Line 63"/>
          <p:cNvSpPr>
            <a:spLocks noChangeShapeType="1"/>
          </p:cNvSpPr>
          <p:nvPr/>
        </p:nvSpPr>
        <p:spPr bwMode="auto">
          <a:xfrm>
            <a:off x="6705600" y="32766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51" name="Line 64"/>
          <p:cNvSpPr>
            <a:spLocks noChangeShapeType="1"/>
          </p:cNvSpPr>
          <p:nvPr/>
        </p:nvSpPr>
        <p:spPr bwMode="auto">
          <a:xfrm flipH="1">
            <a:off x="6705600" y="43434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52" name="Line 65"/>
          <p:cNvSpPr>
            <a:spLocks noChangeShapeType="1"/>
          </p:cNvSpPr>
          <p:nvPr/>
        </p:nvSpPr>
        <p:spPr bwMode="auto">
          <a:xfrm flipH="1">
            <a:off x="6705600" y="35052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53" name="Line 66"/>
          <p:cNvSpPr>
            <a:spLocks noChangeShapeType="1"/>
          </p:cNvSpPr>
          <p:nvPr/>
        </p:nvSpPr>
        <p:spPr bwMode="auto">
          <a:xfrm flipH="1">
            <a:off x="6705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54" name="Line 67"/>
          <p:cNvSpPr>
            <a:spLocks noChangeShapeType="1"/>
          </p:cNvSpPr>
          <p:nvPr/>
        </p:nvSpPr>
        <p:spPr bwMode="auto">
          <a:xfrm flipH="1">
            <a:off x="6705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55" name="Line 68"/>
          <p:cNvSpPr>
            <a:spLocks noChangeShapeType="1"/>
          </p:cNvSpPr>
          <p:nvPr/>
        </p:nvSpPr>
        <p:spPr bwMode="auto">
          <a:xfrm flipH="1">
            <a:off x="5181600" y="43434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56" name="Line 69"/>
          <p:cNvSpPr>
            <a:spLocks noChangeShapeType="1"/>
          </p:cNvSpPr>
          <p:nvPr/>
        </p:nvSpPr>
        <p:spPr bwMode="auto">
          <a:xfrm flipH="1">
            <a:off x="3657600" y="43434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57" name="Line 70"/>
          <p:cNvSpPr>
            <a:spLocks noChangeShapeType="1"/>
          </p:cNvSpPr>
          <p:nvPr/>
        </p:nvSpPr>
        <p:spPr bwMode="auto">
          <a:xfrm flipH="1">
            <a:off x="2133600" y="43434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58" name="Line 71"/>
          <p:cNvSpPr>
            <a:spLocks noChangeShapeType="1"/>
          </p:cNvSpPr>
          <p:nvPr/>
        </p:nvSpPr>
        <p:spPr bwMode="auto">
          <a:xfrm flipH="1">
            <a:off x="609600" y="43434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59" name="Line 72"/>
          <p:cNvSpPr>
            <a:spLocks noChangeShapeType="1"/>
          </p:cNvSpPr>
          <p:nvPr/>
        </p:nvSpPr>
        <p:spPr bwMode="auto">
          <a:xfrm flipH="1">
            <a:off x="5181600" y="35052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60" name="Line 73"/>
          <p:cNvSpPr>
            <a:spLocks noChangeShapeType="1"/>
          </p:cNvSpPr>
          <p:nvPr/>
        </p:nvSpPr>
        <p:spPr bwMode="auto">
          <a:xfrm flipH="1">
            <a:off x="5181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61" name="Line 74"/>
          <p:cNvSpPr>
            <a:spLocks noChangeShapeType="1"/>
          </p:cNvSpPr>
          <p:nvPr/>
        </p:nvSpPr>
        <p:spPr bwMode="auto">
          <a:xfrm flipH="1">
            <a:off x="5181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62" name="Line 75"/>
          <p:cNvSpPr>
            <a:spLocks noChangeShapeType="1"/>
          </p:cNvSpPr>
          <p:nvPr/>
        </p:nvSpPr>
        <p:spPr bwMode="auto">
          <a:xfrm flipH="1">
            <a:off x="3657600" y="35052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63" name="Line 76"/>
          <p:cNvSpPr>
            <a:spLocks noChangeShapeType="1"/>
          </p:cNvSpPr>
          <p:nvPr/>
        </p:nvSpPr>
        <p:spPr bwMode="auto">
          <a:xfrm flipH="1">
            <a:off x="3657600" y="26670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64" name="Line 77"/>
          <p:cNvSpPr>
            <a:spLocks noChangeShapeType="1"/>
          </p:cNvSpPr>
          <p:nvPr/>
        </p:nvSpPr>
        <p:spPr bwMode="auto">
          <a:xfrm flipH="1">
            <a:off x="3657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65" name="Line 78"/>
          <p:cNvSpPr>
            <a:spLocks noChangeShapeType="1"/>
          </p:cNvSpPr>
          <p:nvPr/>
        </p:nvSpPr>
        <p:spPr bwMode="auto">
          <a:xfrm flipH="1">
            <a:off x="2133600" y="35052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66" name="Line 79"/>
          <p:cNvSpPr>
            <a:spLocks noChangeShapeType="1"/>
          </p:cNvSpPr>
          <p:nvPr/>
        </p:nvSpPr>
        <p:spPr bwMode="auto">
          <a:xfrm flipH="1">
            <a:off x="609600" y="35052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67" name="Line 80"/>
          <p:cNvSpPr>
            <a:spLocks noChangeShapeType="1"/>
          </p:cNvSpPr>
          <p:nvPr/>
        </p:nvSpPr>
        <p:spPr bwMode="auto">
          <a:xfrm flipH="1">
            <a:off x="609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68" name="Line 81"/>
          <p:cNvSpPr>
            <a:spLocks noChangeShapeType="1"/>
          </p:cNvSpPr>
          <p:nvPr/>
        </p:nvSpPr>
        <p:spPr bwMode="auto">
          <a:xfrm flipH="1">
            <a:off x="609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69" name="Line 82"/>
          <p:cNvSpPr>
            <a:spLocks noChangeShapeType="1"/>
          </p:cNvSpPr>
          <p:nvPr/>
        </p:nvSpPr>
        <p:spPr bwMode="auto">
          <a:xfrm flipH="1">
            <a:off x="2133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70" name="Line 83"/>
          <p:cNvSpPr>
            <a:spLocks noChangeShapeType="1"/>
          </p:cNvSpPr>
          <p:nvPr/>
        </p:nvSpPr>
        <p:spPr bwMode="auto">
          <a:xfrm flipH="1">
            <a:off x="2133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71" name="Line 84"/>
          <p:cNvSpPr>
            <a:spLocks noChangeShapeType="1"/>
          </p:cNvSpPr>
          <p:nvPr/>
        </p:nvSpPr>
        <p:spPr bwMode="auto">
          <a:xfrm>
            <a:off x="533400" y="18288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72" name="Line 85"/>
          <p:cNvSpPr>
            <a:spLocks noChangeShapeType="1"/>
          </p:cNvSpPr>
          <p:nvPr/>
        </p:nvSpPr>
        <p:spPr bwMode="auto">
          <a:xfrm>
            <a:off x="8153400" y="18288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73" name="Line 86"/>
          <p:cNvSpPr>
            <a:spLocks noChangeShapeType="1"/>
          </p:cNvSpPr>
          <p:nvPr/>
        </p:nvSpPr>
        <p:spPr bwMode="auto">
          <a:xfrm>
            <a:off x="533400" y="26670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74" name="Line 87"/>
          <p:cNvSpPr>
            <a:spLocks noChangeShapeType="1"/>
          </p:cNvSpPr>
          <p:nvPr/>
        </p:nvSpPr>
        <p:spPr bwMode="auto">
          <a:xfrm>
            <a:off x="533400" y="3505200"/>
            <a:ext cx="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75" name="Line 88"/>
          <p:cNvSpPr>
            <a:spLocks noChangeShapeType="1"/>
          </p:cNvSpPr>
          <p:nvPr/>
        </p:nvSpPr>
        <p:spPr bwMode="auto">
          <a:xfrm>
            <a:off x="8153400" y="26670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76" name="Line 89"/>
          <p:cNvSpPr>
            <a:spLocks noChangeShapeType="1"/>
          </p:cNvSpPr>
          <p:nvPr/>
        </p:nvSpPr>
        <p:spPr bwMode="auto">
          <a:xfrm>
            <a:off x="8153400" y="35052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77" name="Line 90"/>
          <p:cNvSpPr>
            <a:spLocks noChangeShapeType="1"/>
          </p:cNvSpPr>
          <p:nvPr/>
        </p:nvSpPr>
        <p:spPr bwMode="auto">
          <a:xfrm>
            <a:off x="609600" y="2667000"/>
            <a:ext cx="754380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78" name="Line 91"/>
          <p:cNvSpPr>
            <a:spLocks noChangeShapeType="1"/>
          </p:cNvSpPr>
          <p:nvPr/>
        </p:nvSpPr>
        <p:spPr bwMode="auto">
          <a:xfrm>
            <a:off x="609600" y="35052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79" name="Line 92"/>
          <p:cNvSpPr>
            <a:spLocks noChangeShapeType="1"/>
          </p:cNvSpPr>
          <p:nvPr/>
        </p:nvSpPr>
        <p:spPr bwMode="auto">
          <a:xfrm flipH="1">
            <a:off x="609600" y="35052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80" name="Line 93"/>
          <p:cNvSpPr>
            <a:spLocks noChangeShapeType="1"/>
          </p:cNvSpPr>
          <p:nvPr/>
        </p:nvSpPr>
        <p:spPr bwMode="auto">
          <a:xfrm>
            <a:off x="533400" y="18288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81" name="Line 94"/>
          <p:cNvSpPr>
            <a:spLocks noChangeShapeType="1"/>
          </p:cNvSpPr>
          <p:nvPr/>
        </p:nvSpPr>
        <p:spPr bwMode="auto">
          <a:xfrm flipH="1">
            <a:off x="609600" y="26670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82" name="Line 95"/>
          <p:cNvSpPr>
            <a:spLocks noChangeShapeType="1"/>
          </p:cNvSpPr>
          <p:nvPr/>
        </p:nvSpPr>
        <p:spPr bwMode="auto">
          <a:xfrm flipH="1">
            <a:off x="533400" y="18288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83" name="Line 96"/>
          <p:cNvSpPr>
            <a:spLocks noChangeShapeType="1"/>
          </p:cNvSpPr>
          <p:nvPr/>
        </p:nvSpPr>
        <p:spPr bwMode="auto">
          <a:xfrm flipV="1">
            <a:off x="609600" y="533400"/>
            <a:ext cx="7315200" cy="1905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84" name="Line 97"/>
          <p:cNvSpPr>
            <a:spLocks noChangeShapeType="1"/>
          </p:cNvSpPr>
          <p:nvPr/>
        </p:nvSpPr>
        <p:spPr bwMode="auto">
          <a:xfrm flipH="1">
            <a:off x="2133600" y="609600"/>
            <a:ext cx="5791200" cy="1828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85" name="Line 98"/>
          <p:cNvSpPr>
            <a:spLocks noChangeShapeType="1"/>
          </p:cNvSpPr>
          <p:nvPr/>
        </p:nvSpPr>
        <p:spPr bwMode="auto">
          <a:xfrm flipV="1">
            <a:off x="2133600" y="685800"/>
            <a:ext cx="6096000" cy="2590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86" name="Line 99"/>
          <p:cNvSpPr>
            <a:spLocks noChangeShapeType="1"/>
          </p:cNvSpPr>
          <p:nvPr/>
        </p:nvSpPr>
        <p:spPr bwMode="auto">
          <a:xfrm flipH="1">
            <a:off x="685800" y="685800"/>
            <a:ext cx="7315200" cy="2667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87" name="Line 100"/>
          <p:cNvSpPr>
            <a:spLocks noChangeShapeType="1"/>
          </p:cNvSpPr>
          <p:nvPr/>
        </p:nvSpPr>
        <p:spPr bwMode="auto">
          <a:xfrm>
            <a:off x="5181600" y="2667000"/>
            <a:ext cx="1066800" cy="31242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88" name="Line 101"/>
          <p:cNvSpPr>
            <a:spLocks noChangeShapeType="1"/>
          </p:cNvSpPr>
          <p:nvPr/>
        </p:nvSpPr>
        <p:spPr bwMode="auto">
          <a:xfrm flipH="1" flipV="1">
            <a:off x="3657600" y="2667000"/>
            <a:ext cx="2209800" cy="3276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89" name="Line 102"/>
          <p:cNvSpPr>
            <a:spLocks noChangeShapeType="1"/>
          </p:cNvSpPr>
          <p:nvPr/>
        </p:nvSpPr>
        <p:spPr bwMode="auto">
          <a:xfrm>
            <a:off x="3657600" y="3505200"/>
            <a:ext cx="2209800" cy="2514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90" name="Line 103"/>
          <p:cNvSpPr>
            <a:spLocks noChangeShapeType="1"/>
          </p:cNvSpPr>
          <p:nvPr/>
        </p:nvSpPr>
        <p:spPr bwMode="auto">
          <a:xfrm flipH="1" flipV="1">
            <a:off x="5181600" y="3505200"/>
            <a:ext cx="990600" cy="2286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91" name="Line 104"/>
          <p:cNvSpPr>
            <a:spLocks noChangeShapeType="1"/>
          </p:cNvSpPr>
          <p:nvPr/>
        </p:nvSpPr>
        <p:spPr bwMode="auto">
          <a:xfrm>
            <a:off x="3581400" y="4343400"/>
            <a:ext cx="2286000" cy="1752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92" name="Line 105"/>
          <p:cNvSpPr>
            <a:spLocks noChangeShapeType="1"/>
          </p:cNvSpPr>
          <p:nvPr/>
        </p:nvSpPr>
        <p:spPr bwMode="auto">
          <a:xfrm flipH="1" flipV="1">
            <a:off x="5181600" y="4343400"/>
            <a:ext cx="838200" cy="1447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93" name="Line 106"/>
          <p:cNvSpPr>
            <a:spLocks noChangeShapeType="1"/>
          </p:cNvSpPr>
          <p:nvPr/>
        </p:nvSpPr>
        <p:spPr bwMode="auto">
          <a:xfrm>
            <a:off x="8229600" y="1752600"/>
            <a:ext cx="457200" cy="37338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94" name="Line 107"/>
          <p:cNvSpPr>
            <a:spLocks noChangeShapeType="1"/>
          </p:cNvSpPr>
          <p:nvPr/>
        </p:nvSpPr>
        <p:spPr bwMode="auto">
          <a:xfrm flipH="1" flipV="1">
            <a:off x="6705600" y="1828800"/>
            <a:ext cx="1600200" cy="3657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95" name="Line 108"/>
          <p:cNvSpPr>
            <a:spLocks noChangeShapeType="1"/>
          </p:cNvSpPr>
          <p:nvPr/>
        </p:nvSpPr>
        <p:spPr bwMode="auto">
          <a:xfrm>
            <a:off x="6629400" y="2667000"/>
            <a:ext cx="1676400" cy="3048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96" name="Line 109"/>
          <p:cNvSpPr>
            <a:spLocks noChangeShapeType="1"/>
          </p:cNvSpPr>
          <p:nvPr/>
        </p:nvSpPr>
        <p:spPr bwMode="auto">
          <a:xfrm flipH="1" flipV="1">
            <a:off x="8229600" y="2667000"/>
            <a:ext cx="304800" cy="28194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97" name="Line 110"/>
          <p:cNvSpPr>
            <a:spLocks noChangeShapeType="1"/>
          </p:cNvSpPr>
          <p:nvPr/>
        </p:nvSpPr>
        <p:spPr bwMode="auto">
          <a:xfrm>
            <a:off x="8229600" y="4343400"/>
            <a:ext cx="152400" cy="1143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998" name="Line 111"/>
          <p:cNvSpPr>
            <a:spLocks noChangeShapeType="1"/>
          </p:cNvSpPr>
          <p:nvPr/>
        </p:nvSpPr>
        <p:spPr bwMode="auto">
          <a:xfrm flipH="1" flipV="1">
            <a:off x="6705600" y="4343400"/>
            <a:ext cx="1600200" cy="1447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dist">
              <a:buFontTx/>
              <a:buNone/>
            </a:pPr>
            <a:r>
              <a:rPr lang="en-US" b="1" smtClean="0">
                <a:ea typeface="ＭＳ Ｐゴシック" pitchFamily="34" charset="-128"/>
              </a:rPr>
              <a:t>Obtain a Hamiltonian cycle on the </a:t>
            </a:r>
          </a:p>
          <a:p>
            <a:pPr algn="dist">
              <a:buFontTx/>
              <a:buNone/>
            </a:pPr>
            <a:r>
              <a:rPr lang="en-US" b="1" smtClean="0">
                <a:ea typeface="ＭＳ Ｐゴシック" pitchFamily="34" charset="-128"/>
              </a:rPr>
              <a:t>subgraph   G – {c1,……ck}   by removing</a:t>
            </a:r>
            <a:r>
              <a:rPr lang="en-US" b="1" i="1" smtClean="0">
                <a:ea typeface="ＭＳ Ｐゴシック" pitchFamily="34" charset="-128"/>
              </a:rPr>
              <a:t> </a:t>
            </a:r>
          </a:p>
          <a:p>
            <a:pPr algn="dist">
              <a:buFontTx/>
              <a:buNone/>
            </a:pPr>
            <a:r>
              <a:rPr lang="en-US" b="1" smtClean="0">
                <a:ea typeface="ＭＳ Ｐゴシック" pitchFamily="34" charset="-128"/>
              </a:rPr>
              <a:t>c</a:t>
            </a:r>
            <a:r>
              <a:rPr lang="en-US" b="1" baseline="-10000" smtClean="0">
                <a:ea typeface="ＭＳ Ｐゴシック" pitchFamily="34" charset="-128"/>
              </a:rPr>
              <a:t>j </a:t>
            </a:r>
            <a:r>
              <a:rPr lang="en-US" b="1" smtClean="0">
                <a:ea typeface="ＭＳ Ｐゴシック" pitchFamily="34" charset="-128"/>
              </a:rPr>
              <a:t>and</a:t>
            </a:r>
            <a:r>
              <a:rPr lang="en-US" b="1" i="1" smtClean="0">
                <a:ea typeface="ＭＳ Ｐゴシック" pitchFamily="34" charset="-128"/>
              </a:rPr>
              <a:t> </a:t>
            </a:r>
            <a:r>
              <a:rPr lang="en-US" b="1" smtClean="0">
                <a:ea typeface="ＭＳ Ｐゴシック" pitchFamily="34" charset="-128"/>
              </a:rPr>
              <a:t>adding</a:t>
            </a:r>
            <a:r>
              <a:rPr lang="en-US" b="1" i="1" smtClean="0">
                <a:ea typeface="ＭＳ Ｐゴシック" pitchFamily="34" charset="-128"/>
              </a:rPr>
              <a:t> </a:t>
            </a:r>
            <a:r>
              <a:rPr lang="ja-JP" altLang="en-US" b="1" i="1" smtClean="0">
                <a:ea typeface="ＭＳ Ｐゴシック" pitchFamily="34" charset="-128"/>
              </a:rPr>
              <a:t>‘</a:t>
            </a:r>
            <a:r>
              <a:rPr lang="en-US" altLang="ja-JP" b="1" i="1" smtClean="0">
                <a:ea typeface="ＭＳ Ｐゴシック" pitchFamily="34" charset="-128"/>
              </a:rPr>
              <a:t>e</a:t>
            </a:r>
            <a:r>
              <a:rPr lang="ja-JP" altLang="en-US" b="1" i="1" smtClean="0">
                <a:ea typeface="ＭＳ Ｐゴシック" pitchFamily="34" charset="-128"/>
              </a:rPr>
              <a:t>’</a:t>
            </a:r>
            <a:r>
              <a:rPr lang="en-US" altLang="ja-JP" b="1" i="1" smtClean="0">
                <a:ea typeface="ＭＳ Ｐゴシック" pitchFamily="34" charset="-128"/>
              </a:rPr>
              <a:t> </a:t>
            </a:r>
            <a:r>
              <a:rPr lang="en-US" altLang="ja-JP" b="1" smtClean="0">
                <a:ea typeface="ＭＳ Ｐゴシック" pitchFamily="34" charset="-128"/>
              </a:rPr>
              <a:t>as shown below</a:t>
            </a:r>
          </a:p>
          <a:p>
            <a:pPr algn="dist">
              <a:buFontTx/>
              <a:buNone/>
            </a:pPr>
            <a:endParaRPr lang="en-US" b="1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val 2"/>
          <p:cNvSpPr>
            <a:spLocks noChangeArrowheads="1"/>
          </p:cNvSpPr>
          <p:nvPr/>
        </p:nvSpPr>
        <p:spPr bwMode="auto">
          <a:xfrm>
            <a:off x="457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9938" name="Oval 3"/>
          <p:cNvSpPr>
            <a:spLocks noChangeArrowheads="1"/>
          </p:cNvSpPr>
          <p:nvPr/>
        </p:nvSpPr>
        <p:spPr bwMode="auto">
          <a:xfrm>
            <a:off x="1981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9939" name="Oval 4"/>
          <p:cNvSpPr>
            <a:spLocks noChangeArrowheads="1"/>
          </p:cNvSpPr>
          <p:nvPr/>
        </p:nvSpPr>
        <p:spPr bwMode="auto">
          <a:xfrm>
            <a:off x="80010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9940" name="Oval 5"/>
          <p:cNvSpPr>
            <a:spLocks noChangeArrowheads="1"/>
          </p:cNvSpPr>
          <p:nvPr/>
        </p:nvSpPr>
        <p:spPr bwMode="auto">
          <a:xfrm>
            <a:off x="6553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9941" name="Oval 6"/>
          <p:cNvSpPr>
            <a:spLocks noChangeArrowheads="1"/>
          </p:cNvSpPr>
          <p:nvPr/>
        </p:nvSpPr>
        <p:spPr bwMode="auto">
          <a:xfrm>
            <a:off x="5029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3505200" y="160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8686800" y="15382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1</a:t>
            </a:r>
          </a:p>
        </p:txBody>
      </p:sp>
      <p:sp>
        <p:nvSpPr>
          <p:cNvPr id="39944" name="Oval 9"/>
          <p:cNvSpPr>
            <a:spLocks noChangeArrowheads="1"/>
          </p:cNvSpPr>
          <p:nvPr/>
        </p:nvSpPr>
        <p:spPr bwMode="auto">
          <a:xfrm>
            <a:off x="457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9945" name="Oval 10"/>
          <p:cNvSpPr>
            <a:spLocks noChangeArrowheads="1"/>
          </p:cNvSpPr>
          <p:nvPr/>
        </p:nvSpPr>
        <p:spPr bwMode="auto">
          <a:xfrm>
            <a:off x="1981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9946" name="Oval 11"/>
          <p:cNvSpPr>
            <a:spLocks noChangeArrowheads="1"/>
          </p:cNvSpPr>
          <p:nvPr/>
        </p:nvSpPr>
        <p:spPr bwMode="auto">
          <a:xfrm>
            <a:off x="8077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9947" name="Oval 12"/>
          <p:cNvSpPr>
            <a:spLocks noChangeArrowheads="1"/>
          </p:cNvSpPr>
          <p:nvPr/>
        </p:nvSpPr>
        <p:spPr bwMode="auto">
          <a:xfrm>
            <a:off x="6553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9948" name="Oval 13"/>
          <p:cNvSpPr>
            <a:spLocks noChangeArrowheads="1"/>
          </p:cNvSpPr>
          <p:nvPr/>
        </p:nvSpPr>
        <p:spPr bwMode="auto">
          <a:xfrm>
            <a:off x="5029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9949" name="Oval 14"/>
          <p:cNvSpPr>
            <a:spLocks noChangeArrowheads="1"/>
          </p:cNvSpPr>
          <p:nvPr/>
        </p:nvSpPr>
        <p:spPr bwMode="auto">
          <a:xfrm>
            <a:off x="3505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8686800" y="2376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2</a:t>
            </a:r>
          </a:p>
        </p:txBody>
      </p:sp>
      <p:sp>
        <p:nvSpPr>
          <p:cNvPr id="39951" name="Oval 16"/>
          <p:cNvSpPr>
            <a:spLocks noChangeArrowheads="1"/>
          </p:cNvSpPr>
          <p:nvPr/>
        </p:nvSpPr>
        <p:spPr bwMode="auto">
          <a:xfrm>
            <a:off x="457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9952" name="Oval 17"/>
          <p:cNvSpPr>
            <a:spLocks noChangeArrowheads="1"/>
          </p:cNvSpPr>
          <p:nvPr/>
        </p:nvSpPr>
        <p:spPr bwMode="auto">
          <a:xfrm>
            <a:off x="1981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9953" name="Oval 18"/>
          <p:cNvSpPr>
            <a:spLocks noChangeArrowheads="1"/>
          </p:cNvSpPr>
          <p:nvPr/>
        </p:nvSpPr>
        <p:spPr bwMode="auto">
          <a:xfrm>
            <a:off x="8077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9954" name="Oval 19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9955" name="Oval 20"/>
          <p:cNvSpPr>
            <a:spLocks noChangeArrowheads="1"/>
          </p:cNvSpPr>
          <p:nvPr/>
        </p:nvSpPr>
        <p:spPr bwMode="auto">
          <a:xfrm>
            <a:off x="3505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9956" name="Text Box 21"/>
          <p:cNvSpPr txBox="1">
            <a:spLocks noChangeArrowheads="1"/>
          </p:cNvSpPr>
          <p:nvPr/>
        </p:nvSpPr>
        <p:spPr bwMode="auto">
          <a:xfrm>
            <a:off x="8686800" y="32146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3</a:t>
            </a:r>
          </a:p>
        </p:txBody>
      </p:sp>
      <p:sp>
        <p:nvSpPr>
          <p:cNvPr id="39957" name="Oval 22"/>
          <p:cNvSpPr>
            <a:spLocks noChangeArrowheads="1"/>
          </p:cNvSpPr>
          <p:nvPr/>
        </p:nvSpPr>
        <p:spPr bwMode="auto">
          <a:xfrm>
            <a:off x="457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39958" name="Oval 23"/>
          <p:cNvSpPr>
            <a:spLocks noChangeArrowheads="1"/>
          </p:cNvSpPr>
          <p:nvPr/>
        </p:nvSpPr>
        <p:spPr bwMode="auto">
          <a:xfrm>
            <a:off x="1981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39959" name="Oval 24"/>
          <p:cNvSpPr>
            <a:spLocks noChangeArrowheads="1"/>
          </p:cNvSpPr>
          <p:nvPr/>
        </p:nvSpPr>
        <p:spPr bwMode="auto">
          <a:xfrm>
            <a:off x="8077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39960" name="Oval 25"/>
          <p:cNvSpPr>
            <a:spLocks noChangeArrowheads="1"/>
          </p:cNvSpPr>
          <p:nvPr/>
        </p:nvSpPr>
        <p:spPr bwMode="auto">
          <a:xfrm>
            <a:off x="6553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39961" name="Oval 26"/>
          <p:cNvSpPr>
            <a:spLocks noChangeArrowheads="1"/>
          </p:cNvSpPr>
          <p:nvPr/>
        </p:nvSpPr>
        <p:spPr bwMode="auto">
          <a:xfrm>
            <a:off x="5029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39962" name="Oval 27"/>
          <p:cNvSpPr>
            <a:spLocks noChangeArrowheads="1"/>
          </p:cNvSpPr>
          <p:nvPr/>
        </p:nvSpPr>
        <p:spPr bwMode="auto">
          <a:xfrm>
            <a:off x="3505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39963" name="Text Box 28"/>
          <p:cNvSpPr txBox="1">
            <a:spLocks noChangeArrowheads="1"/>
          </p:cNvSpPr>
          <p:nvPr/>
        </p:nvSpPr>
        <p:spPr bwMode="auto">
          <a:xfrm>
            <a:off x="8686800" y="40528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  <a:r>
              <a:rPr lang="en-US" b="1" baseline="-10000"/>
              <a:t>4</a:t>
            </a:r>
          </a:p>
        </p:txBody>
      </p:sp>
      <p:sp>
        <p:nvSpPr>
          <p:cNvPr id="39964" name="Oval 29"/>
          <p:cNvSpPr>
            <a:spLocks noChangeArrowheads="1"/>
          </p:cNvSpPr>
          <p:nvPr/>
        </p:nvSpPr>
        <p:spPr bwMode="auto">
          <a:xfrm>
            <a:off x="4267200" y="45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s</a:t>
            </a:r>
          </a:p>
        </p:txBody>
      </p:sp>
      <p:sp>
        <p:nvSpPr>
          <p:cNvPr id="39965" name="Oval 30"/>
          <p:cNvSpPr>
            <a:spLocks noChangeArrowheads="1"/>
          </p:cNvSpPr>
          <p:nvPr/>
        </p:nvSpPr>
        <p:spPr bwMode="auto">
          <a:xfrm>
            <a:off x="4038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t</a:t>
            </a:r>
          </a:p>
        </p:txBody>
      </p:sp>
      <p:sp>
        <p:nvSpPr>
          <p:cNvPr id="39966" name="Line 31"/>
          <p:cNvSpPr>
            <a:spLocks noChangeShapeType="1"/>
          </p:cNvSpPr>
          <p:nvPr/>
        </p:nvSpPr>
        <p:spPr bwMode="auto">
          <a:xfrm flipH="1">
            <a:off x="533400" y="685800"/>
            <a:ext cx="3733800" cy="9144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67" name="Line 32"/>
          <p:cNvSpPr>
            <a:spLocks noChangeShapeType="1"/>
          </p:cNvSpPr>
          <p:nvPr/>
        </p:nvSpPr>
        <p:spPr bwMode="auto">
          <a:xfrm flipH="1">
            <a:off x="4419600" y="4343400"/>
            <a:ext cx="3733800" cy="9144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68" name="Line 33"/>
          <p:cNvSpPr>
            <a:spLocks noChangeShapeType="1"/>
          </p:cNvSpPr>
          <p:nvPr/>
        </p:nvSpPr>
        <p:spPr bwMode="auto">
          <a:xfrm>
            <a:off x="4648200" y="685800"/>
            <a:ext cx="342900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69" name="Line 34"/>
          <p:cNvSpPr>
            <a:spLocks noChangeShapeType="1"/>
          </p:cNvSpPr>
          <p:nvPr/>
        </p:nvSpPr>
        <p:spPr bwMode="auto">
          <a:xfrm>
            <a:off x="609600" y="4343400"/>
            <a:ext cx="3429000" cy="914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70" name="Line 35"/>
          <p:cNvSpPr>
            <a:spLocks noChangeShapeType="1"/>
          </p:cNvSpPr>
          <p:nvPr/>
        </p:nvSpPr>
        <p:spPr bwMode="auto">
          <a:xfrm flipH="1">
            <a:off x="152400" y="5334000"/>
            <a:ext cx="38862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71" name="Line 36"/>
          <p:cNvSpPr>
            <a:spLocks noChangeShapeType="1"/>
          </p:cNvSpPr>
          <p:nvPr/>
        </p:nvSpPr>
        <p:spPr bwMode="auto">
          <a:xfrm flipV="1">
            <a:off x="152400" y="533400"/>
            <a:ext cx="0" cy="4800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72" name="Line 37"/>
          <p:cNvSpPr>
            <a:spLocks noChangeShapeType="1"/>
          </p:cNvSpPr>
          <p:nvPr/>
        </p:nvSpPr>
        <p:spPr bwMode="auto">
          <a:xfrm>
            <a:off x="152400" y="533400"/>
            <a:ext cx="4114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7924800" y="304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  <a:r>
              <a:rPr lang="en-US" b="1" baseline="-12000"/>
              <a:t>1</a:t>
            </a:r>
          </a:p>
        </p:txBody>
      </p:sp>
      <p:sp>
        <p:nvSpPr>
          <p:cNvPr id="39974" name="Oval 39"/>
          <p:cNvSpPr>
            <a:spLocks noChangeArrowheads="1"/>
          </p:cNvSpPr>
          <p:nvPr/>
        </p:nvSpPr>
        <p:spPr bwMode="auto">
          <a:xfrm>
            <a:off x="6553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5867400" y="5791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  <a:r>
              <a:rPr lang="en-US" b="1" baseline="-12000"/>
              <a:t>2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8305800" y="5486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  <a:r>
              <a:rPr lang="en-US" b="1" baseline="-12000"/>
              <a:t>3</a:t>
            </a:r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V="1">
            <a:off x="685800" y="304800"/>
            <a:ext cx="7239000" cy="1371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 flipH="1">
            <a:off x="2209800" y="381000"/>
            <a:ext cx="5715000" cy="12954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609600" y="16002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80" name="Line 45"/>
          <p:cNvSpPr>
            <a:spLocks noChangeShapeType="1"/>
          </p:cNvSpPr>
          <p:nvPr/>
        </p:nvSpPr>
        <p:spPr bwMode="auto">
          <a:xfrm>
            <a:off x="21336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81" name="Line 46"/>
          <p:cNvSpPr>
            <a:spLocks noChangeShapeType="1"/>
          </p:cNvSpPr>
          <p:nvPr/>
        </p:nvSpPr>
        <p:spPr bwMode="auto">
          <a:xfrm>
            <a:off x="36576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82" name="Line 47"/>
          <p:cNvSpPr>
            <a:spLocks noChangeShapeType="1"/>
          </p:cNvSpPr>
          <p:nvPr/>
        </p:nvSpPr>
        <p:spPr bwMode="auto">
          <a:xfrm>
            <a:off x="51816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83" name="Line 48"/>
          <p:cNvSpPr>
            <a:spLocks noChangeShapeType="1"/>
          </p:cNvSpPr>
          <p:nvPr/>
        </p:nvSpPr>
        <p:spPr bwMode="auto">
          <a:xfrm>
            <a:off x="66294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84" name="Line 49"/>
          <p:cNvSpPr>
            <a:spLocks noChangeShapeType="1"/>
          </p:cNvSpPr>
          <p:nvPr/>
        </p:nvSpPr>
        <p:spPr bwMode="auto">
          <a:xfrm>
            <a:off x="609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85" name="Line 50"/>
          <p:cNvSpPr>
            <a:spLocks noChangeShapeType="1"/>
          </p:cNvSpPr>
          <p:nvPr/>
        </p:nvSpPr>
        <p:spPr bwMode="auto">
          <a:xfrm>
            <a:off x="2133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86" name="Line 51"/>
          <p:cNvSpPr>
            <a:spLocks noChangeShapeType="1"/>
          </p:cNvSpPr>
          <p:nvPr/>
        </p:nvSpPr>
        <p:spPr bwMode="auto">
          <a:xfrm>
            <a:off x="3657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87" name="Line 52"/>
          <p:cNvSpPr>
            <a:spLocks noChangeShapeType="1"/>
          </p:cNvSpPr>
          <p:nvPr/>
        </p:nvSpPr>
        <p:spPr bwMode="auto">
          <a:xfrm>
            <a:off x="5181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88" name="Line 53"/>
          <p:cNvSpPr>
            <a:spLocks noChangeShapeType="1"/>
          </p:cNvSpPr>
          <p:nvPr/>
        </p:nvSpPr>
        <p:spPr bwMode="auto">
          <a:xfrm>
            <a:off x="6705600" y="24384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89" name="Line 54"/>
          <p:cNvSpPr>
            <a:spLocks noChangeShapeType="1"/>
          </p:cNvSpPr>
          <p:nvPr/>
        </p:nvSpPr>
        <p:spPr bwMode="auto">
          <a:xfrm>
            <a:off x="609600" y="32766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90" name="Line 55"/>
          <p:cNvSpPr>
            <a:spLocks noChangeShapeType="1"/>
          </p:cNvSpPr>
          <p:nvPr/>
        </p:nvSpPr>
        <p:spPr bwMode="auto">
          <a:xfrm>
            <a:off x="2133600" y="32766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91" name="Line 56"/>
          <p:cNvSpPr>
            <a:spLocks noChangeShapeType="1"/>
          </p:cNvSpPr>
          <p:nvPr/>
        </p:nvSpPr>
        <p:spPr bwMode="auto">
          <a:xfrm>
            <a:off x="609600" y="41148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92" name="Line 57"/>
          <p:cNvSpPr>
            <a:spLocks noChangeShapeType="1"/>
          </p:cNvSpPr>
          <p:nvPr/>
        </p:nvSpPr>
        <p:spPr bwMode="auto">
          <a:xfrm>
            <a:off x="2133600" y="41148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93" name="Line 58"/>
          <p:cNvSpPr>
            <a:spLocks noChangeShapeType="1"/>
          </p:cNvSpPr>
          <p:nvPr/>
        </p:nvSpPr>
        <p:spPr bwMode="auto">
          <a:xfrm>
            <a:off x="3657600" y="32766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94" name="Line 59"/>
          <p:cNvSpPr>
            <a:spLocks noChangeShapeType="1"/>
          </p:cNvSpPr>
          <p:nvPr/>
        </p:nvSpPr>
        <p:spPr bwMode="auto">
          <a:xfrm>
            <a:off x="3657600" y="41148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95" name="Line 60"/>
          <p:cNvSpPr>
            <a:spLocks noChangeShapeType="1"/>
          </p:cNvSpPr>
          <p:nvPr/>
        </p:nvSpPr>
        <p:spPr bwMode="auto">
          <a:xfrm>
            <a:off x="5181600" y="41148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96" name="Line 61"/>
          <p:cNvSpPr>
            <a:spLocks noChangeShapeType="1"/>
          </p:cNvSpPr>
          <p:nvPr/>
        </p:nvSpPr>
        <p:spPr bwMode="auto">
          <a:xfrm>
            <a:off x="6705600" y="41148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97" name="Line 62"/>
          <p:cNvSpPr>
            <a:spLocks noChangeShapeType="1"/>
          </p:cNvSpPr>
          <p:nvPr/>
        </p:nvSpPr>
        <p:spPr bwMode="auto">
          <a:xfrm>
            <a:off x="5181600" y="32766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98" name="Line 63"/>
          <p:cNvSpPr>
            <a:spLocks noChangeShapeType="1"/>
          </p:cNvSpPr>
          <p:nvPr/>
        </p:nvSpPr>
        <p:spPr bwMode="auto">
          <a:xfrm>
            <a:off x="6705600" y="3276600"/>
            <a:ext cx="13716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99" name="Line 64"/>
          <p:cNvSpPr>
            <a:spLocks noChangeShapeType="1"/>
          </p:cNvSpPr>
          <p:nvPr/>
        </p:nvSpPr>
        <p:spPr bwMode="auto">
          <a:xfrm flipH="1">
            <a:off x="6705600" y="43434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00" name="Line 65"/>
          <p:cNvSpPr>
            <a:spLocks noChangeShapeType="1"/>
          </p:cNvSpPr>
          <p:nvPr/>
        </p:nvSpPr>
        <p:spPr bwMode="auto">
          <a:xfrm flipH="1">
            <a:off x="6705600" y="35052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01" name="Line 66"/>
          <p:cNvSpPr>
            <a:spLocks noChangeShapeType="1"/>
          </p:cNvSpPr>
          <p:nvPr/>
        </p:nvSpPr>
        <p:spPr bwMode="auto">
          <a:xfrm flipH="1">
            <a:off x="6705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02" name="Line 67"/>
          <p:cNvSpPr>
            <a:spLocks noChangeShapeType="1"/>
          </p:cNvSpPr>
          <p:nvPr/>
        </p:nvSpPr>
        <p:spPr bwMode="auto">
          <a:xfrm flipH="1">
            <a:off x="6705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03" name="Line 68"/>
          <p:cNvSpPr>
            <a:spLocks noChangeShapeType="1"/>
          </p:cNvSpPr>
          <p:nvPr/>
        </p:nvSpPr>
        <p:spPr bwMode="auto">
          <a:xfrm flipH="1">
            <a:off x="5181600" y="43434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04" name="Line 69"/>
          <p:cNvSpPr>
            <a:spLocks noChangeShapeType="1"/>
          </p:cNvSpPr>
          <p:nvPr/>
        </p:nvSpPr>
        <p:spPr bwMode="auto">
          <a:xfrm flipH="1">
            <a:off x="3657600" y="43434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05" name="Line 70"/>
          <p:cNvSpPr>
            <a:spLocks noChangeShapeType="1"/>
          </p:cNvSpPr>
          <p:nvPr/>
        </p:nvSpPr>
        <p:spPr bwMode="auto">
          <a:xfrm flipH="1">
            <a:off x="2133600" y="43434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06" name="Line 71"/>
          <p:cNvSpPr>
            <a:spLocks noChangeShapeType="1"/>
          </p:cNvSpPr>
          <p:nvPr/>
        </p:nvSpPr>
        <p:spPr bwMode="auto">
          <a:xfrm flipH="1">
            <a:off x="609600" y="43434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07" name="Line 72"/>
          <p:cNvSpPr>
            <a:spLocks noChangeShapeType="1"/>
          </p:cNvSpPr>
          <p:nvPr/>
        </p:nvSpPr>
        <p:spPr bwMode="auto">
          <a:xfrm flipH="1">
            <a:off x="5181600" y="35052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08" name="Line 73"/>
          <p:cNvSpPr>
            <a:spLocks noChangeShapeType="1"/>
          </p:cNvSpPr>
          <p:nvPr/>
        </p:nvSpPr>
        <p:spPr bwMode="auto">
          <a:xfrm flipH="1">
            <a:off x="5181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09" name="Line 74"/>
          <p:cNvSpPr>
            <a:spLocks noChangeShapeType="1"/>
          </p:cNvSpPr>
          <p:nvPr/>
        </p:nvSpPr>
        <p:spPr bwMode="auto">
          <a:xfrm flipH="1">
            <a:off x="5181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10" name="Line 75"/>
          <p:cNvSpPr>
            <a:spLocks noChangeShapeType="1"/>
          </p:cNvSpPr>
          <p:nvPr/>
        </p:nvSpPr>
        <p:spPr bwMode="auto">
          <a:xfrm flipH="1">
            <a:off x="3657600" y="35052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24" name="Line 76"/>
          <p:cNvSpPr>
            <a:spLocks noChangeShapeType="1"/>
          </p:cNvSpPr>
          <p:nvPr/>
        </p:nvSpPr>
        <p:spPr bwMode="auto">
          <a:xfrm flipH="1">
            <a:off x="3657600" y="26670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12" name="Line 77"/>
          <p:cNvSpPr>
            <a:spLocks noChangeShapeType="1"/>
          </p:cNvSpPr>
          <p:nvPr/>
        </p:nvSpPr>
        <p:spPr bwMode="auto">
          <a:xfrm flipH="1">
            <a:off x="3657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13" name="Line 78"/>
          <p:cNvSpPr>
            <a:spLocks noChangeShapeType="1"/>
          </p:cNvSpPr>
          <p:nvPr/>
        </p:nvSpPr>
        <p:spPr bwMode="auto">
          <a:xfrm flipH="1">
            <a:off x="2133600" y="35052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14" name="Line 79"/>
          <p:cNvSpPr>
            <a:spLocks noChangeShapeType="1"/>
          </p:cNvSpPr>
          <p:nvPr/>
        </p:nvSpPr>
        <p:spPr bwMode="auto">
          <a:xfrm flipH="1">
            <a:off x="609600" y="35052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15" name="Line 80"/>
          <p:cNvSpPr>
            <a:spLocks noChangeShapeType="1"/>
          </p:cNvSpPr>
          <p:nvPr/>
        </p:nvSpPr>
        <p:spPr bwMode="auto">
          <a:xfrm flipH="1">
            <a:off x="609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16" name="Line 81"/>
          <p:cNvSpPr>
            <a:spLocks noChangeShapeType="1"/>
          </p:cNvSpPr>
          <p:nvPr/>
        </p:nvSpPr>
        <p:spPr bwMode="auto">
          <a:xfrm flipH="1">
            <a:off x="609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17" name="Line 82"/>
          <p:cNvSpPr>
            <a:spLocks noChangeShapeType="1"/>
          </p:cNvSpPr>
          <p:nvPr/>
        </p:nvSpPr>
        <p:spPr bwMode="auto">
          <a:xfrm flipH="1">
            <a:off x="2133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18" name="Line 83"/>
          <p:cNvSpPr>
            <a:spLocks noChangeShapeType="1"/>
          </p:cNvSpPr>
          <p:nvPr/>
        </p:nvSpPr>
        <p:spPr bwMode="auto">
          <a:xfrm flipH="1">
            <a:off x="2133600" y="1828800"/>
            <a:ext cx="14478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19" name="Line 84"/>
          <p:cNvSpPr>
            <a:spLocks noChangeShapeType="1"/>
          </p:cNvSpPr>
          <p:nvPr/>
        </p:nvSpPr>
        <p:spPr bwMode="auto">
          <a:xfrm>
            <a:off x="533400" y="18288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33" name="Line 85"/>
          <p:cNvSpPr>
            <a:spLocks noChangeShapeType="1"/>
          </p:cNvSpPr>
          <p:nvPr/>
        </p:nvSpPr>
        <p:spPr bwMode="auto">
          <a:xfrm>
            <a:off x="8153400" y="18288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21" name="Line 86"/>
          <p:cNvSpPr>
            <a:spLocks noChangeShapeType="1"/>
          </p:cNvSpPr>
          <p:nvPr/>
        </p:nvSpPr>
        <p:spPr bwMode="auto">
          <a:xfrm>
            <a:off x="533400" y="26670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22" name="Line 87"/>
          <p:cNvSpPr>
            <a:spLocks noChangeShapeType="1"/>
          </p:cNvSpPr>
          <p:nvPr/>
        </p:nvSpPr>
        <p:spPr bwMode="auto">
          <a:xfrm>
            <a:off x="533400" y="3505200"/>
            <a:ext cx="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23" name="Line 88"/>
          <p:cNvSpPr>
            <a:spLocks noChangeShapeType="1"/>
          </p:cNvSpPr>
          <p:nvPr/>
        </p:nvSpPr>
        <p:spPr bwMode="auto">
          <a:xfrm>
            <a:off x="8153400" y="26670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24" name="Line 89"/>
          <p:cNvSpPr>
            <a:spLocks noChangeShapeType="1"/>
          </p:cNvSpPr>
          <p:nvPr/>
        </p:nvSpPr>
        <p:spPr bwMode="auto">
          <a:xfrm>
            <a:off x="8153400" y="3505200"/>
            <a:ext cx="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25" name="Line 90"/>
          <p:cNvSpPr>
            <a:spLocks noChangeShapeType="1"/>
          </p:cNvSpPr>
          <p:nvPr/>
        </p:nvSpPr>
        <p:spPr bwMode="auto">
          <a:xfrm>
            <a:off x="609600" y="2667000"/>
            <a:ext cx="754380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26" name="Line 91"/>
          <p:cNvSpPr>
            <a:spLocks noChangeShapeType="1"/>
          </p:cNvSpPr>
          <p:nvPr/>
        </p:nvSpPr>
        <p:spPr bwMode="auto">
          <a:xfrm>
            <a:off x="609600" y="35052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27" name="Line 92"/>
          <p:cNvSpPr>
            <a:spLocks noChangeShapeType="1"/>
          </p:cNvSpPr>
          <p:nvPr/>
        </p:nvSpPr>
        <p:spPr bwMode="auto">
          <a:xfrm flipH="1">
            <a:off x="609600" y="35052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28" name="Line 93"/>
          <p:cNvSpPr>
            <a:spLocks noChangeShapeType="1"/>
          </p:cNvSpPr>
          <p:nvPr/>
        </p:nvSpPr>
        <p:spPr bwMode="auto">
          <a:xfrm>
            <a:off x="533400" y="18288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29" name="Line 94"/>
          <p:cNvSpPr>
            <a:spLocks noChangeShapeType="1"/>
          </p:cNvSpPr>
          <p:nvPr/>
        </p:nvSpPr>
        <p:spPr bwMode="auto">
          <a:xfrm flipH="1">
            <a:off x="609600" y="26670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0030" name="Line 95"/>
          <p:cNvSpPr>
            <a:spLocks noChangeShapeType="1"/>
          </p:cNvSpPr>
          <p:nvPr/>
        </p:nvSpPr>
        <p:spPr bwMode="auto">
          <a:xfrm flipH="1">
            <a:off x="533400" y="1828800"/>
            <a:ext cx="7543800" cy="609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44" name="Line 96"/>
          <p:cNvSpPr>
            <a:spLocks noChangeShapeType="1"/>
          </p:cNvSpPr>
          <p:nvPr/>
        </p:nvSpPr>
        <p:spPr bwMode="auto">
          <a:xfrm flipV="1">
            <a:off x="609600" y="533400"/>
            <a:ext cx="7315200" cy="1905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45" name="Line 97"/>
          <p:cNvSpPr>
            <a:spLocks noChangeShapeType="1"/>
          </p:cNvSpPr>
          <p:nvPr/>
        </p:nvSpPr>
        <p:spPr bwMode="auto">
          <a:xfrm flipH="1">
            <a:off x="2133600" y="609600"/>
            <a:ext cx="5791200" cy="1828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46" name="Line 98"/>
          <p:cNvSpPr>
            <a:spLocks noChangeShapeType="1"/>
          </p:cNvSpPr>
          <p:nvPr/>
        </p:nvSpPr>
        <p:spPr bwMode="auto">
          <a:xfrm flipV="1">
            <a:off x="2133600" y="685800"/>
            <a:ext cx="6096000" cy="2590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47" name="Line 99"/>
          <p:cNvSpPr>
            <a:spLocks noChangeShapeType="1"/>
          </p:cNvSpPr>
          <p:nvPr/>
        </p:nvSpPr>
        <p:spPr bwMode="auto">
          <a:xfrm flipH="1">
            <a:off x="685800" y="685800"/>
            <a:ext cx="7315200" cy="2667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48" name="Line 100"/>
          <p:cNvSpPr>
            <a:spLocks noChangeShapeType="1"/>
          </p:cNvSpPr>
          <p:nvPr/>
        </p:nvSpPr>
        <p:spPr bwMode="auto">
          <a:xfrm>
            <a:off x="5181600" y="2667000"/>
            <a:ext cx="1066800" cy="31242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49" name="Line 101"/>
          <p:cNvSpPr>
            <a:spLocks noChangeShapeType="1"/>
          </p:cNvSpPr>
          <p:nvPr/>
        </p:nvSpPr>
        <p:spPr bwMode="auto">
          <a:xfrm flipH="1" flipV="1">
            <a:off x="3657600" y="2667000"/>
            <a:ext cx="2209800" cy="3276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50" name="Line 102"/>
          <p:cNvSpPr>
            <a:spLocks noChangeShapeType="1"/>
          </p:cNvSpPr>
          <p:nvPr/>
        </p:nvSpPr>
        <p:spPr bwMode="auto">
          <a:xfrm>
            <a:off x="3657600" y="3505200"/>
            <a:ext cx="2209800" cy="2514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51" name="Line 103"/>
          <p:cNvSpPr>
            <a:spLocks noChangeShapeType="1"/>
          </p:cNvSpPr>
          <p:nvPr/>
        </p:nvSpPr>
        <p:spPr bwMode="auto">
          <a:xfrm flipH="1" flipV="1">
            <a:off x="5181600" y="3505200"/>
            <a:ext cx="990600" cy="2286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52" name="Line 104"/>
          <p:cNvSpPr>
            <a:spLocks noChangeShapeType="1"/>
          </p:cNvSpPr>
          <p:nvPr/>
        </p:nvSpPr>
        <p:spPr bwMode="auto">
          <a:xfrm>
            <a:off x="3581400" y="4343400"/>
            <a:ext cx="2286000" cy="1752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53" name="Line 105"/>
          <p:cNvSpPr>
            <a:spLocks noChangeShapeType="1"/>
          </p:cNvSpPr>
          <p:nvPr/>
        </p:nvSpPr>
        <p:spPr bwMode="auto">
          <a:xfrm flipH="1" flipV="1">
            <a:off x="5181600" y="4343400"/>
            <a:ext cx="838200" cy="1447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54" name="Line 106"/>
          <p:cNvSpPr>
            <a:spLocks noChangeShapeType="1"/>
          </p:cNvSpPr>
          <p:nvPr/>
        </p:nvSpPr>
        <p:spPr bwMode="auto">
          <a:xfrm>
            <a:off x="8229600" y="1752600"/>
            <a:ext cx="457200" cy="37338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55" name="Line 107"/>
          <p:cNvSpPr>
            <a:spLocks noChangeShapeType="1"/>
          </p:cNvSpPr>
          <p:nvPr/>
        </p:nvSpPr>
        <p:spPr bwMode="auto">
          <a:xfrm flipH="1" flipV="1">
            <a:off x="6705600" y="1828800"/>
            <a:ext cx="1600200" cy="3657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56" name="Line 108"/>
          <p:cNvSpPr>
            <a:spLocks noChangeShapeType="1"/>
          </p:cNvSpPr>
          <p:nvPr/>
        </p:nvSpPr>
        <p:spPr bwMode="auto">
          <a:xfrm>
            <a:off x="6629400" y="2667000"/>
            <a:ext cx="1676400" cy="3048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57" name="Line 109"/>
          <p:cNvSpPr>
            <a:spLocks noChangeShapeType="1"/>
          </p:cNvSpPr>
          <p:nvPr/>
        </p:nvSpPr>
        <p:spPr bwMode="auto">
          <a:xfrm flipH="1" flipV="1">
            <a:off x="8229600" y="2667000"/>
            <a:ext cx="304800" cy="28194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58" name="Line 110"/>
          <p:cNvSpPr>
            <a:spLocks noChangeShapeType="1"/>
          </p:cNvSpPr>
          <p:nvPr/>
        </p:nvSpPr>
        <p:spPr bwMode="auto">
          <a:xfrm>
            <a:off x="8229600" y="4343400"/>
            <a:ext cx="152400" cy="11430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59" name="Line 111"/>
          <p:cNvSpPr>
            <a:spLocks noChangeShapeType="1"/>
          </p:cNvSpPr>
          <p:nvPr/>
        </p:nvSpPr>
        <p:spPr bwMode="auto">
          <a:xfrm flipH="1" flipV="1">
            <a:off x="6705600" y="4343400"/>
            <a:ext cx="1600200" cy="1447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60" name="Line 112"/>
          <p:cNvSpPr>
            <a:spLocks noChangeShapeType="1"/>
          </p:cNvSpPr>
          <p:nvPr/>
        </p:nvSpPr>
        <p:spPr bwMode="auto">
          <a:xfrm>
            <a:off x="609600" y="1600200"/>
            <a:ext cx="13716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61" name="Line 113"/>
          <p:cNvSpPr>
            <a:spLocks noChangeShapeType="1"/>
          </p:cNvSpPr>
          <p:nvPr/>
        </p:nvSpPr>
        <p:spPr bwMode="auto">
          <a:xfrm flipH="1">
            <a:off x="3657600" y="2667000"/>
            <a:ext cx="1447800" cy="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7762" name="Line 114"/>
          <p:cNvSpPr>
            <a:spLocks noChangeShapeType="1"/>
          </p:cNvSpPr>
          <p:nvPr/>
        </p:nvSpPr>
        <p:spPr bwMode="auto">
          <a:xfrm>
            <a:off x="8153400" y="1828800"/>
            <a:ext cx="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6" grpId="0" animBg="1"/>
      <p:bldP spid="27688" grpId="0" animBg="1"/>
      <p:bldP spid="27689" grpId="0" animBg="1"/>
      <p:bldP spid="27690" grpId="0" animBg="1"/>
      <p:bldP spid="27691" grpId="0" animBg="1"/>
      <p:bldP spid="27692" grpId="0" animBg="1"/>
      <p:bldP spid="27724" grpId="0" animBg="1"/>
      <p:bldP spid="27733" grpId="0" animBg="1"/>
      <p:bldP spid="27744" grpId="0" animBg="1"/>
      <p:bldP spid="27745" grpId="0" animBg="1"/>
      <p:bldP spid="27746" grpId="0" animBg="1"/>
      <p:bldP spid="27747" grpId="0" animBg="1"/>
      <p:bldP spid="27748" grpId="0" animBg="1"/>
      <p:bldP spid="27749" grpId="0" animBg="1"/>
      <p:bldP spid="27750" grpId="0" animBg="1"/>
      <p:bldP spid="27751" grpId="0" animBg="1"/>
      <p:bldP spid="27752" grpId="0" animBg="1"/>
      <p:bldP spid="27753" grpId="0" animBg="1"/>
      <p:bldP spid="27754" grpId="0" animBg="1"/>
      <p:bldP spid="27755" grpId="0" animBg="1"/>
      <p:bldP spid="27756" grpId="0" animBg="1"/>
      <p:bldP spid="27757" grpId="0" animBg="1"/>
      <p:bldP spid="27758" grpId="0" animBg="1"/>
      <p:bldP spid="27759" grpId="0" animBg="1"/>
      <p:bldP spid="27760" grpId="0" animBg="1"/>
      <p:bldP spid="27761" grpId="0" animBg="1"/>
      <p:bldP spid="2776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dist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We now use this new cycle on the subgraph </a:t>
            </a:r>
          </a:p>
          <a:p>
            <a:pPr algn="dist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to obtain the truth assignments for the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3-SAT instance.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 algn="dist"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If it traverses P</a:t>
            </a:r>
            <a:r>
              <a:rPr lang="en-US" sz="2800" baseline="-12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 left to right, set x</a:t>
            </a:r>
            <a:r>
              <a:rPr lang="en-US" sz="2800" baseline="-12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 =1, else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set x</a:t>
            </a:r>
            <a:r>
              <a:rPr lang="en-US" sz="2800" baseline="-12000" smtClean="0"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 = 0.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We therefore get the following assignments: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ea typeface="ＭＳ Ｐゴシック" pitchFamily="34" charset="-128"/>
              </a:rPr>
              <a:t>  x</a:t>
            </a:r>
            <a:r>
              <a:rPr lang="en-US" sz="2800" baseline="-12000" smtClean="0">
                <a:ea typeface="ＭＳ Ｐゴシック" pitchFamily="34" charset="-128"/>
              </a:rPr>
              <a:t>1</a:t>
            </a:r>
            <a:r>
              <a:rPr lang="en-US" sz="2800" smtClean="0">
                <a:ea typeface="ＭＳ Ｐゴシック" pitchFamily="34" charset="-128"/>
              </a:rPr>
              <a:t> = 1	    x</a:t>
            </a:r>
            <a:r>
              <a:rPr lang="en-US" sz="2800" baseline="-12000" smtClean="0">
                <a:ea typeface="ＭＳ Ｐゴシック" pitchFamily="34" charset="-128"/>
              </a:rPr>
              <a:t>2</a:t>
            </a:r>
            <a:r>
              <a:rPr lang="en-US" sz="2800" smtClean="0">
                <a:ea typeface="ＭＳ Ｐゴシック" pitchFamily="34" charset="-128"/>
              </a:rPr>
              <a:t> = 0    	       x</a:t>
            </a:r>
            <a:r>
              <a:rPr lang="en-US" sz="2800" baseline="-12000" smtClean="0">
                <a:ea typeface="ＭＳ Ｐゴシック" pitchFamily="34" charset="-128"/>
              </a:rPr>
              <a:t>3</a:t>
            </a:r>
            <a:r>
              <a:rPr lang="en-US" sz="2800" smtClean="0">
                <a:ea typeface="ＭＳ Ｐゴシック" pitchFamily="34" charset="-128"/>
              </a:rPr>
              <a:t> = 0 	              x</a:t>
            </a:r>
            <a:r>
              <a:rPr lang="en-US" sz="2800" baseline="-12000" smtClean="0">
                <a:ea typeface="ＭＳ Ｐゴシック" pitchFamily="34" charset="-128"/>
              </a:rPr>
              <a:t>4</a:t>
            </a:r>
            <a:r>
              <a:rPr lang="en-US" sz="2800" smtClean="0">
                <a:ea typeface="ＭＳ Ｐゴシック" pitchFamily="34" charset="-128"/>
              </a:rPr>
              <a:t> =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Hamiltonian Cycle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dist">
              <a:buFontTx/>
              <a:buNone/>
            </a:pPr>
            <a:r>
              <a:rPr lang="en-US" smtClean="0">
                <a:ea typeface="ＭＳ Ｐゴシック" pitchFamily="34" charset="-128"/>
              </a:rPr>
              <a:t>Can we claim that the assignment thus </a:t>
            </a:r>
          </a:p>
          <a:p>
            <a:pPr algn="dist">
              <a:buFontTx/>
              <a:buNone/>
            </a:pPr>
            <a:r>
              <a:rPr lang="en-US" smtClean="0">
                <a:ea typeface="ＭＳ Ｐゴシック" pitchFamily="34" charset="-128"/>
              </a:rPr>
              <a:t>determined would satisfy all clauses.</a:t>
            </a:r>
          </a:p>
          <a:p>
            <a:pPr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algn="ctr">
              <a:buFontTx/>
              <a:buNone/>
            </a:pPr>
            <a:r>
              <a:rPr lang="en-US" smtClean="0">
                <a:ea typeface="ＭＳ Ｐゴシック" pitchFamily="34" charset="-128"/>
              </a:rPr>
              <a:t>YES !</a:t>
            </a:r>
          </a:p>
          <a:p>
            <a:pPr algn="dist">
              <a:buFontTx/>
              <a:buNone/>
            </a:pPr>
            <a:r>
              <a:rPr lang="en-US" smtClean="0">
                <a:ea typeface="ＭＳ Ｐゴシック" pitchFamily="34" charset="-128"/>
              </a:rPr>
              <a:t>Since the larger cycle visited each clause </a:t>
            </a:r>
          </a:p>
          <a:p>
            <a:pPr algn="dist">
              <a:buFontTx/>
              <a:buNone/>
            </a:pPr>
            <a:r>
              <a:rPr lang="en-US" smtClean="0">
                <a:ea typeface="ＭＳ Ｐゴシック" pitchFamily="34" charset="-128"/>
              </a:rPr>
              <a:t>node cj, at least one Pi was traversed in the </a:t>
            </a:r>
          </a:p>
          <a:p>
            <a:pPr algn="dist">
              <a:buFontTx/>
              <a:buNone/>
            </a:pPr>
            <a:r>
              <a:rPr lang="en-US" smtClean="0">
                <a:ea typeface="ＭＳ Ｐゴシック" pitchFamily="34" charset="-128"/>
              </a:rPr>
              <a:t>right direction relative to the node cj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The Class </a:t>
            </a:r>
            <a:r>
              <a:rPr lang="en-US" altLang="zh-CN" i="1" smtClean="0">
                <a:ea typeface="SimSun" pitchFamily="2" charset="-122"/>
              </a:rPr>
              <a:t>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114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sz="2400" b="1" i="1" u="sng" smtClean="0">
                <a:ea typeface="SimSun" pitchFamily="2" charset="-122"/>
              </a:rPr>
              <a:t>P</a:t>
            </a:r>
            <a:r>
              <a:rPr lang="en-US" altLang="zh-CN" sz="2400" smtClean="0">
                <a:ea typeface="SimSun" pitchFamily="2" charset="-122"/>
              </a:rPr>
              <a:t>: the class of decision problems that have polynomial-time deterministic algorithms.  </a:t>
            </a:r>
          </a:p>
          <a:p>
            <a:pPr lvl="1"/>
            <a:r>
              <a:rPr lang="en-US" altLang="zh-CN" sz="2000" smtClean="0">
                <a:ea typeface="SimSun" pitchFamily="2" charset="-122"/>
              </a:rPr>
              <a:t>That is, they are solvable in </a:t>
            </a:r>
            <a:r>
              <a:rPr lang="en-US" altLang="zh-CN" sz="2000" i="1" smtClean="0">
                <a:ea typeface="SimSun" pitchFamily="2" charset="-122"/>
              </a:rPr>
              <a:t>O</a:t>
            </a:r>
            <a:r>
              <a:rPr lang="en-US" altLang="zh-CN" sz="2000" smtClean="0">
                <a:ea typeface="SimSun" pitchFamily="2" charset="-122"/>
              </a:rPr>
              <a:t>(</a:t>
            </a:r>
            <a:r>
              <a:rPr lang="en-US" altLang="zh-CN" sz="2000" i="1" smtClean="0">
                <a:ea typeface="SimSun" pitchFamily="2" charset="-122"/>
              </a:rPr>
              <a:t>p</a:t>
            </a:r>
            <a:r>
              <a:rPr lang="en-US" altLang="zh-CN" sz="2000" smtClean="0">
                <a:ea typeface="SimSun" pitchFamily="2" charset="-122"/>
              </a:rPr>
              <a:t>(</a:t>
            </a:r>
            <a:r>
              <a:rPr lang="en-US" altLang="zh-CN" sz="2000" i="1" smtClean="0">
                <a:ea typeface="SimSun" pitchFamily="2" charset="-122"/>
              </a:rPr>
              <a:t>n</a:t>
            </a:r>
            <a:r>
              <a:rPr lang="en-US" altLang="zh-CN" sz="2000" smtClean="0">
                <a:ea typeface="SimSun" pitchFamily="2" charset="-122"/>
              </a:rPr>
              <a:t>)), where </a:t>
            </a:r>
            <a:r>
              <a:rPr lang="en-US" altLang="zh-CN" sz="2000" i="1" smtClean="0">
                <a:ea typeface="SimSun" pitchFamily="2" charset="-122"/>
              </a:rPr>
              <a:t>p</a:t>
            </a:r>
            <a:r>
              <a:rPr lang="en-US" altLang="zh-CN" sz="2000" smtClean="0">
                <a:ea typeface="SimSun" pitchFamily="2" charset="-122"/>
              </a:rPr>
              <a:t>(</a:t>
            </a:r>
            <a:r>
              <a:rPr lang="en-US" altLang="zh-CN" sz="2000" i="1" smtClean="0">
                <a:ea typeface="SimSun" pitchFamily="2" charset="-122"/>
              </a:rPr>
              <a:t>n</a:t>
            </a:r>
            <a:r>
              <a:rPr lang="en-US" altLang="zh-CN" sz="2000" smtClean="0">
                <a:ea typeface="SimSun" pitchFamily="2" charset="-122"/>
              </a:rPr>
              <a:t>) is a polynomial on </a:t>
            </a:r>
            <a:r>
              <a:rPr lang="en-US" altLang="zh-CN" sz="2000" i="1" smtClean="0">
                <a:ea typeface="SimSun" pitchFamily="2" charset="-122"/>
              </a:rPr>
              <a:t>n</a:t>
            </a:r>
          </a:p>
          <a:p>
            <a:pPr lvl="1"/>
            <a:r>
              <a:rPr lang="en-US" altLang="zh-CN" sz="2000" smtClean="0">
                <a:ea typeface="SimSun" pitchFamily="2" charset="-122"/>
              </a:rPr>
              <a:t>A deterministic algorithm is (essentially) one that always computes the correct answer</a:t>
            </a:r>
          </a:p>
          <a:p>
            <a:pPr>
              <a:buFont typeface="Monotype Sorts" charset="2"/>
              <a:buNone/>
            </a:pPr>
            <a:endParaRPr lang="en-US" altLang="zh-CN" sz="2400" smtClean="0">
              <a:ea typeface="SimSun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 sz="2400" smtClean="0">
                <a:ea typeface="SimSun" pitchFamily="2" charset="-122"/>
              </a:rPr>
              <a:t>Why polynomial?</a:t>
            </a:r>
          </a:p>
          <a:p>
            <a:pPr lvl="1"/>
            <a:r>
              <a:rPr lang="en-US" altLang="zh-CN" sz="1800" smtClean="0">
                <a:ea typeface="SimSun" pitchFamily="2" charset="-122"/>
              </a:rPr>
              <a:t>if not, very inefficient</a:t>
            </a:r>
          </a:p>
          <a:p>
            <a:pPr lvl="1"/>
            <a:r>
              <a:rPr lang="en-US" altLang="zh-CN" sz="1800" smtClean="0">
                <a:ea typeface="SimSun" pitchFamily="2" charset="-122"/>
              </a:rPr>
              <a:t>nice closure properties </a:t>
            </a:r>
          </a:p>
          <a:p>
            <a:pPr lvl="2"/>
            <a:r>
              <a:rPr lang="en-US" altLang="zh-CN" sz="1600" i="1" smtClean="0">
                <a:ea typeface="SimSun" pitchFamily="2" charset="-122"/>
              </a:rPr>
              <a:t>the sum and composition of two polynomials are always polynomials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Sample Problems in 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Fractional Knapsack</a:t>
            </a:r>
          </a:p>
          <a:p>
            <a:r>
              <a:rPr lang="en-US" altLang="zh-CN" smtClean="0">
                <a:ea typeface="SimSun" pitchFamily="2" charset="-122"/>
              </a:rPr>
              <a:t>MST </a:t>
            </a:r>
          </a:p>
          <a:p>
            <a:r>
              <a:rPr lang="en-US" altLang="zh-CN" smtClean="0">
                <a:ea typeface="SimSun" pitchFamily="2" charset="-122"/>
              </a:rPr>
              <a:t>Sorting</a:t>
            </a:r>
          </a:p>
          <a:p>
            <a:r>
              <a:rPr lang="en-US" altLang="zh-CN" smtClean="0">
                <a:ea typeface="SimSun" pitchFamily="2" charset="-122"/>
              </a:rPr>
              <a:t>Others?</a:t>
            </a:r>
          </a:p>
          <a:p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The class </a:t>
            </a:r>
            <a:r>
              <a:rPr lang="en-US" altLang="zh-CN" i="1" smtClean="0">
                <a:ea typeface="SimSun" pitchFamily="2" charset="-122"/>
              </a:rPr>
              <a:t>NP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400" b="1" i="1" u="sng" smtClean="0">
                <a:ea typeface="SimSun" pitchFamily="2" charset="-122"/>
              </a:rPr>
              <a:t>NP</a:t>
            </a:r>
            <a:r>
              <a:rPr lang="en-US" altLang="zh-CN" sz="2400" smtClean="0">
                <a:ea typeface="SimSun" pitchFamily="2" charset="-122"/>
              </a:rPr>
              <a:t>: the class of decision problems that are solvable in polynomial time on a </a:t>
            </a:r>
            <a:r>
              <a:rPr lang="en-US" altLang="zh-CN" sz="2400" i="1" smtClean="0">
                <a:ea typeface="SimSun" pitchFamily="2" charset="-122"/>
              </a:rPr>
              <a:t>nondeterministic</a:t>
            </a:r>
            <a:r>
              <a:rPr lang="en-US" altLang="zh-CN" sz="2400" smtClean="0">
                <a:ea typeface="SimSun" pitchFamily="2" charset="-122"/>
              </a:rPr>
              <a:t> machine (or with a nondeterministic algorithm)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(A </a:t>
            </a:r>
            <a:r>
              <a:rPr lang="en-US" altLang="zh-CN" sz="2400" i="1" u="sng" smtClean="0">
                <a:ea typeface="SimSun" pitchFamily="2" charset="-122"/>
              </a:rPr>
              <a:t>determinstic</a:t>
            </a:r>
            <a:r>
              <a:rPr lang="en-US" altLang="zh-CN" sz="2400" smtClean="0">
                <a:ea typeface="SimSun" pitchFamily="2" charset="-122"/>
              </a:rPr>
              <a:t> computer is what we know)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A </a:t>
            </a:r>
            <a:r>
              <a:rPr lang="en-US" altLang="zh-CN" sz="2400" i="1" u="sng" smtClean="0">
                <a:ea typeface="SimSun" pitchFamily="2" charset="-122"/>
              </a:rPr>
              <a:t>nondeterministic</a:t>
            </a:r>
            <a:r>
              <a:rPr lang="en-US" altLang="zh-CN" sz="2400" smtClean="0">
                <a:ea typeface="SimSun" pitchFamily="2" charset="-122"/>
              </a:rPr>
              <a:t> computer is one that can “guess” the right answer or solution  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Think of a nondeterministic computer as a parallel machine that can freely spawn </a:t>
            </a:r>
            <a:r>
              <a:rPr lang="en-US" altLang="zh-CN" sz="2000" b="1" i="1" smtClean="0">
                <a:ea typeface="SimSun" pitchFamily="2" charset="-122"/>
              </a:rPr>
              <a:t>an infinite number</a:t>
            </a:r>
            <a:r>
              <a:rPr lang="en-US" altLang="zh-CN" sz="2000" smtClean="0">
                <a:ea typeface="SimSun" pitchFamily="2" charset="-122"/>
              </a:rPr>
              <a:t> of processes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Thus </a:t>
            </a:r>
            <a:r>
              <a:rPr lang="en-US" altLang="zh-CN" sz="2400" i="1" smtClean="0">
                <a:ea typeface="SimSun" pitchFamily="2" charset="-122"/>
              </a:rPr>
              <a:t>NP</a:t>
            </a:r>
            <a:r>
              <a:rPr lang="en-US" altLang="zh-CN" sz="2400" smtClean="0">
                <a:ea typeface="SimSun" pitchFamily="2" charset="-122"/>
              </a:rPr>
              <a:t> can also be thought of as the class of problems 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whose solutions can be verified in polynomial time 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Note that </a:t>
            </a:r>
            <a:r>
              <a:rPr lang="en-US" altLang="zh-CN" sz="2400" i="1" smtClean="0">
                <a:ea typeface="SimSun" pitchFamily="2" charset="-122"/>
              </a:rPr>
              <a:t>NP</a:t>
            </a:r>
            <a:r>
              <a:rPr lang="en-US" altLang="zh-CN" sz="2400" smtClean="0">
                <a:ea typeface="SimSun" pitchFamily="2" charset="-122"/>
              </a:rPr>
              <a:t> stands for “Nondeterministic Polynomial-time”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5959FE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3818</Words>
  <Application>Microsoft Office PowerPoint</Application>
  <PresentationFormat>On-screen Show (4:3)</PresentationFormat>
  <Paragraphs>593</Paragraphs>
  <Slides>67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Office Theme</vt:lpstr>
      <vt:lpstr>Default Design</vt:lpstr>
      <vt:lpstr>1_Default Design</vt:lpstr>
      <vt:lpstr>2_Default Design</vt:lpstr>
      <vt:lpstr>3_Default Design</vt:lpstr>
      <vt:lpstr>MathType 6.0 Equation</vt:lpstr>
      <vt:lpstr>NP and Computational Tractability</vt:lpstr>
      <vt:lpstr>Introduction</vt:lpstr>
      <vt:lpstr>Tractability</vt:lpstr>
      <vt:lpstr>Polynomial-Time Algorithms</vt:lpstr>
      <vt:lpstr>Optimization/Decision Problems</vt:lpstr>
      <vt:lpstr>Optimization/Decision Problems</vt:lpstr>
      <vt:lpstr>The Class P</vt:lpstr>
      <vt:lpstr>Sample Problems in P</vt:lpstr>
      <vt:lpstr>The class NP</vt:lpstr>
      <vt:lpstr>Sample Problems in NP</vt:lpstr>
      <vt:lpstr>The Satisfiability (SAT) Problem</vt:lpstr>
      <vt:lpstr>Example: CNF satisfiability</vt:lpstr>
      <vt:lpstr>Review: P And NP Summary</vt:lpstr>
      <vt:lpstr>NP-complete problems</vt:lpstr>
      <vt:lpstr>NP-Complete problems</vt:lpstr>
      <vt:lpstr>Polynomial Time Reductions</vt:lpstr>
      <vt:lpstr>Polynomial Time Reductions</vt:lpstr>
      <vt:lpstr>Polynomial Time Reductions</vt:lpstr>
      <vt:lpstr>Polynomial Time Reductions</vt:lpstr>
      <vt:lpstr>A First Reduction: Independent Set and Vertex Cover</vt:lpstr>
      <vt:lpstr>A First Reduction: Independent Set and Vertex Cover</vt:lpstr>
      <vt:lpstr>A First Reduction: Independent Set and Vertex Cover</vt:lpstr>
      <vt:lpstr>A First Reduction: Independent Set and Vertex Cover</vt:lpstr>
      <vt:lpstr>A First Reduction: Independent Set and Vertex Cover</vt:lpstr>
      <vt:lpstr>A First Reduction: Independent Set and Vertex Cover</vt:lpstr>
      <vt:lpstr>A First Reduction: Independent Set and Vertex Cover</vt:lpstr>
      <vt:lpstr>Reducing to a More General Case: Vertex Cover to Set Cover</vt:lpstr>
      <vt:lpstr>Reducing to a More General Case: Vertex Cover to Set Cover</vt:lpstr>
      <vt:lpstr>Slide 29</vt:lpstr>
      <vt:lpstr>Efficient Certification</vt:lpstr>
      <vt:lpstr>Efficient Certification</vt:lpstr>
      <vt:lpstr>Efficient Certification</vt:lpstr>
      <vt:lpstr>P ⊆ NP</vt:lpstr>
      <vt:lpstr>MAX 3-SAT</vt:lpstr>
      <vt:lpstr>Slide 35</vt:lpstr>
      <vt:lpstr>Slide 36</vt:lpstr>
      <vt:lpstr>Slide 37</vt:lpstr>
      <vt:lpstr>Slide 38</vt:lpstr>
      <vt:lpstr>The Hamiltonian Cycle Problem</vt:lpstr>
      <vt:lpstr>The Hamiltonian Cycle Problem</vt:lpstr>
      <vt:lpstr>Hamiltonian Cycle Problem</vt:lpstr>
      <vt:lpstr>Hamiltonian Cycle Problem</vt:lpstr>
      <vt:lpstr>Hamiltonian Cycle Problem</vt:lpstr>
      <vt:lpstr>Hamiltonian Cycle Problem</vt:lpstr>
      <vt:lpstr>Slide 45</vt:lpstr>
      <vt:lpstr>Hamiltonian Cycle Problem</vt:lpstr>
      <vt:lpstr>Hamiltonian Cycle Problem</vt:lpstr>
      <vt:lpstr>Hamiltonian Cycle Problem</vt:lpstr>
      <vt:lpstr>Slide 49</vt:lpstr>
      <vt:lpstr>Hamiltonian Cycle Problem</vt:lpstr>
      <vt:lpstr>Hamiltonian Cycle Problem</vt:lpstr>
      <vt:lpstr>Slide 52</vt:lpstr>
      <vt:lpstr>Hamiltonian Cycle Problem</vt:lpstr>
      <vt:lpstr>Hamiltonian Cycle Problem</vt:lpstr>
      <vt:lpstr>Hamiltonian Cycle Problem</vt:lpstr>
      <vt:lpstr>Slide 56</vt:lpstr>
      <vt:lpstr>Hamiltonian Cycle Problem</vt:lpstr>
      <vt:lpstr>Hamiltonian Cycle Problem</vt:lpstr>
      <vt:lpstr>Slide 59</vt:lpstr>
      <vt:lpstr>Hamiltonian Cycle Problem</vt:lpstr>
      <vt:lpstr>Hamiltonian Cycle Problem</vt:lpstr>
      <vt:lpstr>Hamiltonian Cycle Problem</vt:lpstr>
      <vt:lpstr>Slide 63</vt:lpstr>
      <vt:lpstr>Hamiltonian Cycle Problem</vt:lpstr>
      <vt:lpstr>Slide 65</vt:lpstr>
      <vt:lpstr>Hamiltonian Cycle Problem</vt:lpstr>
      <vt:lpstr>Hamiltonian Cycle Problem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and Computational Tractability</dc:title>
  <dc:creator>Srinidhi Hiriyannaiah</dc:creator>
  <cp:lastModifiedBy>Srinidhi</cp:lastModifiedBy>
  <cp:revision>66</cp:revision>
  <dcterms:created xsi:type="dcterms:W3CDTF">2006-08-16T00:00:00Z</dcterms:created>
  <dcterms:modified xsi:type="dcterms:W3CDTF">2018-04-27T07:19:39Z</dcterms:modified>
</cp:coreProperties>
</file>