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40"/>
  </p:notesMasterIdLst>
  <p:sldIdLst>
    <p:sldId id="409" r:id="rId2"/>
    <p:sldId id="429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6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7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5" r:id="rId38"/>
    <p:sldId id="46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0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243F0-1FB2-41E4-961B-8CAB2AED1024}" type="datetimeFigureOut">
              <a:rPr lang="en-IN" smtClean="0"/>
              <a:pPr/>
              <a:t>26-11-2021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20133-9643-4EF8-94CA-FEF99B36DC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00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EE9B1C-26D8-4158-B8D3-616F4D2C1CCD}" type="slidenum">
              <a:rPr lang="en-CA"/>
              <a:pPr/>
              <a:t>2</a:t>
            </a:fld>
            <a:endParaRPr lang="en-CA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56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F30E6A-E19A-4F92-A5AD-2A7220D78C5F}" type="slidenum">
              <a:rPr lang="en-CA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>
              <a:latin typeface="Tahoma" panose="020B0604030504040204" pitchFamily="34" charset="0"/>
            </a:endParaRPr>
          </a:p>
        </p:txBody>
      </p:sp>
      <p:sp>
        <p:nvSpPr>
          <p:cNvPr id="184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69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C8E2D3-87E1-4B64-A712-216BCFD39952}" type="slidenum">
              <a:rPr lang="en-CA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>
              <a:latin typeface="Tahoma" panose="020B060403050404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501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CC8CFC-499B-4BFE-AB8D-3C58A0FA327D}" type="slidenum">
              <a:rPr lang="en-CA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>
              <a:latin typeface="Tahoma" panose="020B0604030504040204" pitchFamily="34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49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ECEE3A-A685-4C10-8D71-E0F2DB2C9FA0}" type="slidenum">
              <a:rPr lang="en-CA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>
              <a:latin typeface="Tahoma" panose="020B0604030504040204" pitchFamily="34" charset="0"/>
            </a:endParaRPr>
          </a:p>
        </p:txBody>
      </p:sp>
      <p:sp>
        <p:nvSpPr>
          <p:cNvPr id="266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296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C5B145-2730-404A-BDA7-EE6C1D0BF551}" type="slidenum">
              <a:rPr lang="en-CA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CA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549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EDCFB9-41DE-499D-947D-621D1A1D07D9}" type="slidenum">
              <a:rPr lang="en-CA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CA">
              <a:latin typeface="Tahoma" panose="020B0604030504040204" pitchFamily="34" charset="0"/>
            </a:endParaRPr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29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757018-78FB-4A8A-BFD8-AE5B3B16409D}" type="slidenum">
              <a:rPr lang="en-CA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CA">
              <a:latin typeface="Tahoma" panose="020B060403050404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35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C7732A-76FA-48EB-AFEC-9119E346CC20}" type="slidenum">
              <a:rPr lang="en-CA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>
              <a:latin typeface="Tahoma" panose="020B0604030504040204" pitchFamily="34" charset="0"/>
            </a:endParaRPr>
          </a:p>
        </p:txBody>
      </p:sp>
      <p:sp>
        <p:nvSpPr>
          <p:cNvPr id="348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75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5BF2C0-E01F-4341-A73D-9D60461CEF87}" type="slidenum">
              <a:rPr lang="en-CA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CA">
              <a:latin typeface="Tahoma" panose="020B0604030504040204" pitchFamily="34" charset="0"/>
            </a:endParaRPr>
          </a:p>
        </p:txBody>
      </p:sp>
      <p:sp>
        <p:nvSpPr>
          <p:cNvPr id="368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07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4502EE-5431-43BD-949C-C4DF6A9C829E}" type="slidenum">
              <a:rPr lang="en-CA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CA">
              <a:latin typeface="Tahoma" panose="020B060403050404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90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8280F9-55B8-4B6D-8CB2-6B914E89D141}" type="slidenum">
              <a:rPr lang="en-CA"/>
              <a:pPr/>
              <a:t>9</a:t>
            </a:fld>
            <a:endParaRPr lang="en-CA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31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D4271F-91AA-45B4-BC7C-5070E62A1B70}" type="slidenum">
              <a:rPr lang="en-CA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CA">
              <a:latin typeface="Tahoma" panose="020B0604030504040204" pitchFamily="34" charset="0"/>
            </a:endParaRPr>
          </a:p>
        </p:txBody>
      </p:sp>
      <p:sp>
        <p:nvSpPr>
          <p:cNvPr id="409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92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67BEB6-6DC7-47A7-9E20-885334FF783A}" type="slidenum">
              <a:rPr lang="en-CA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CA">
              <a:latin typeface="Tahoma" panose="020B060403050404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058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80109D-4651-4703-AB6A-A52B8AEB54D9}" type="slidenum">
              <a:rPr lang="en-CA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>
              <a:latin typeface="Tahoma" panose="020B0604030504040204" pitchFamily="34" charset="0"/>
            </a:endParaRPr>
          </a:p>
        </p:txBody>
      </p:sp>
      <p:sp>
        <p:nvSpPr>
          <p:cNvPr id="450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743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5F79FD-29FC-4F9D-B532-647E5DAE66E2}" type="slidenum">
              <a:rPr lang="en-CA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>
              <a:latin typeface="Tahoma" panose="020B060403050404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017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2BC721-5665-4BA8-A1EB-5DE7B72AF005}" type="slidenum">
              <a:rPr lang="en-CA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CA">
              <a:latin typeface="Tahoma" panose="020B060403050404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040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50C25E-4547-47D2-B5CC-E79CFADD428B}" type="slidenum">
              <a:rPr lang="en-CA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CA">
              <a:latin typeface="Tahoma" panose="020B060403050404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620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259C9C-4520-4DC8-986C-0AD46105D9ED}" type="slidenum">
              <a:rPr lang="en-CA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CA">
              <a:latin typeface="Tahoma" panose="020B060403050404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0648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237265-40EC-498D-A149-12DB5623425B}" type="slidenum">
              <a:rPr lang="en-CA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>
              <a:latin typeface="Tahoma" panose="020B060403050404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4984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B776F3-8871-4ADB-928A-8382695D26AD}" type="slidenum">
              <a:rPr lang="en-CA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CA">
              <a:latin typeface="Tahoma" panose="020B060403050404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381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2671A4-9031-4D31-973A-9C0E6BBDF9F6}" type="slidenum">
              <a:rPr lang="en-CA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>
              <a:latin typeface="Tahoma" panose="020B060403050404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8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A4C418-5BC0-46C3-B2DB-4B045CB9029A}" type="slidenum">
              <a:rPr lang="en-CA"/>
              <a:pPr/>
              <a:t>10</a:t>
            </a:fld>
            <a:endParaRPr lang="en-CA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927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81DC81-3283-4801-84BA-EA059820DCE6}" type="slidenum">
              <a:rPr lang="en-CA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>
              <a:latin typeface="Tahoma" panose="020B060403050404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204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3BAB22-DCB2-45C7-B5B3-E0CE7354B626}" type="slidenum">
              <a:rPr lang="en-CA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>
              <a:latin typeface="Tahoma" panose="020B0604030504040204" pitchFamily="34" charset="0"/>
            </a:endParaRPr>
          </a:p>
        </p:txBody>
      </p:sp>
      <p:sp>
        <p:nvSpPr>
          <p:cNvPr id="61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114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DBE9C8-E6A0-4156-ACDB-95F0C75DE40C}" type="slidenum">
              <a:rPr lang="en-CA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>
              <a:latin typeface="Tahoma" panose="020B0604030504040204" pitchFamily="34" charset="0"/>
            </a:endParaRPr>
          </a:p>
        </p:txBody>
      </p:sp>
      <p:sp>
        <p:nvSpPr>
          <p:cNvPr id="81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946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CA0A8B-1CA6-4276-BFA0-FC3149126072}" type="slidenum">
              <a:rPr lang="en-CA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>
              <a:latin typeface="Tahoma" panose="020B060403050404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51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78A4AA-A986-4CD7-A55C-AC6FA18229E9}" type="slidenum">
              <a:rPr lang="en-CA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>
              <a:latin typeface="Tahom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314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FAA1A0-D8DE-421C-B799-84BE0F03B398}" type="slidenum">
              <a:rPr lang="en-CA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>
              <a:latin typeface="Tahoma" panose="020B0604030504040204" pitchFamily="34" charset="0"/>
            </a:endParaRPr>
          </a:p>
        </p:txBody>
      </p:sp>
      <p:sp>
        <p:nvSpPr>
          <p:cNvPr id="143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04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F39CC3-F209-4B4E-856C-E543FE9490CF}" type="slidenum">
              <a:rPr lang="en-CA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>
              <a:latin typeface="Tahoma" panose="020B060403050404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38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Srinidhi\Desktop\logo.png">
            <a:extLst>
              <a:ext uri="{FF2B5EF4-FFF2-40B4-BE49-F238E27FC236}">
                <a16:creationId xmlns="" xmlns:a16="http://schemas.microsoft.com/office/drawing/2014/main" id="{C728CEA0-BA7F-4BA3-B201-6B7A8B3DF1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2028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7805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2" descr="C:\Users\Srinidhi\Desktop\logo.png">
            <a:extLst>
              <a:ext uri="{FF2B5EF4-FFF2-40B4-BE49-F238E27FC236}">
                <a16:creationId xmlns="" xmlns:a16="http://schemas.microsoft.com/office/drawing/2014/main" id="{2BFF8954-070D-4352-AC3E-DD7D500D0A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281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75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0" name="Picture 2" descr="C:\Users\Srinidhi\Desktop\logo.png">
            <a:extLst>
              <a:ext uri="{FF2B5EF4-FFF2-40B4-BE49-F238E27FC236}">
                <a16:creationId xmlns="" xmlns:a16="http://schemas.microsoft.com/office/drawing/2014/main" id="{F8681246-1AFA-47C1-8723-E212F3BD69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8927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588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2" descr="C:\Users\Srinidhi\Desktop\logo.png">
            <a:extLst>
              <a:ext uri="{FF2B5EF4-FFF2-40B4-BE49-F238E27FC236}">
                <a16:creationId xmlns="" xmlns:a16="http://schemas.microsoft.com/office/drawing/2014/main" id="{5E2C67C7-C385-4A44-A78F-D95F8B3254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575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092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B5832B2-A849-431B-A55C-C7158D2188DA}" type="datetime8">
              <a:rPr lang="en-IN" smtClean="0"/>
              <a:t>26-11-2021 10:56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Srinidhi\Desktop\logo.png">
            <a:extLst>
              <a:ext uri="{FF2B5EF4-FFF2-40B4-BE49-F238E27FC236}">
                <a16:creationId xmlns="" xmlns:a16="http://schemas.microsoft.com/office/drawing/2014/main" id="{6E4AAF7F-3876-4F6B-8901-E7673BBFDB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441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799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>
            <a:lvl1pPr marL="91440" indent="-91440"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 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91440" indent="-9144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 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="" xmlns:a16="http://schemas.microsoft.com/office/drawing/2014/main" id="{EF3C39C1-9BAB-4C45-A144-CF8BF2E72B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9189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344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="" xmlns:a16="http://schemas.microsoft.com/office/drawing/2014/main" id="{1B300F68-EEC8-479F-89B4-B66DB0F421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13" y="12104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8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2" descr="C:\Users\Srinidhi\Desktop\logo.png">
            <a:extLst>
              <a:ext uri="{FF2B5EF4-FFF2-40B4-BE49-F238E27FC236}">
                <a16:creationId xmlns="" xmlns:a16="http://schemas.microsoft.com/office/drawing/2014/main" id="{6720B71A-9CF9-4970-96CA-352F2D5F33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415" y="34776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649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="" xmlns:a16="http://schemas.microsoft.com/office/drawing/2014/main" id="{7393EDB9-65C6-42AA-B582-C92413F0DE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867" y="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0474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2" descr="C:\Users\Srinidhi\Desktop\logo.png">
            <a:extLst>
              <a:ext uri="{FF2B5EF4-FFF2-40B4-BE49-F238E27FC236}">
                <a16:creationId xmlns="" xmlns:a16="http://schemas.microsoft.com/office/drawing/2014/main" id="{6BF8E43F-406B-489A-A07B-CBBB6CD8B6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29" y="-48825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3331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2" descr="C:\Users\Srinidhi\Desktop\logo.png">
            <a:extLst>
              <a:ext uri="{FF2B5EF4-FFF2-40B4-BE49-F238E27FC236}">
                <a16:creationId xmlns="" xmlns:a16="http://schemas.microsoft.com/office/drawing/2014/main" id="{8D7279E7-0A06-4D9D-B018-700B7F4A33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377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23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3515325"/>
            <a:ext cx="10848974" cy="111943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3200" b="1" dirty="0"/>
              <a:t>Course Name: Database Systems</a:t>
            </a:r>
            <a:br>
              <a:rPr lang="en-IN" sz="3200" b="1" dirty="0"/>
            </a:br>
            <a:r>
              <a:rPr lang="en-IN" sz="3200" b="1" dirty="0"/>
              <a:t>Course Code: CS52</a:t>
            </a:r>
            <a:br>
              <a:rPr lang="en-IN" sz="3200" b="1" dirty="0"/>
            </a:br>
            <a:r>
              <a:rPr lang="en-IN" sz="3200" b="1" dirty="0"/>
              <a:t>Credits: 3:1:0</a:t>
            </a:r>
            <a:br>
              <a:rPr lang="en-IN" sz="3200" b="1" dirty="0"/>
            </a:br>
            <a:r>
              <a:rPr lang="en-IN" sz="3200" b="1"/>
              <a:t>UNIT </a:t>
            </a:r>
            <a:r>
              <a:rPr lang="en-IN" sz="3200" b="1" smtClean="0"/>
              <a:t>2</a:t>
            </a: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>Term: October 2021– February 2022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866900" y="314146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 dirty="0">
                <a:latin typeface="+mj-lt"/>
              </a:rPr>
              <a:t>M.S. Ramaiah Institute of Technology</a:t>
            </a:r>
            <a:endParaRPr lang="en-IN" sz="2000" dirty="0">
              <a:latin typeface="+mj-lt"/>
            </a:endParaRPr>
          </a:p>
          <a:p>
            <a:pPr algn="ctr"/>
            <a:r>
              <a:rPr lang="en-US" sz="2000" b="1" dirty="0">
                <a:latin typeface="+mj-lt"/>
              </a:rPr>
              <a:t>(Autonomous Institute, Affiliated to VTU)</a:t>
            </a:r>
            <a:endParaRPr lang="en-IN" sz="2000" dirty="0">
              <a:latin typeface="+mj-lt"/>
            </a:endParaRPr>
          </a:p>
          <a:p>
            <a:pPr algn="ctr"/>
            <a:r>
              <a:rPr lang="en-US" sz="2000" b="1" dirty="0">
                <a:latin typeface="+mj-lt"/>
              </a:rPr>
              <a:t>Department of Computer Science and Engineering</a:t>
            </a:r>
            <a:endParaRPr lang="en-IN" sz="20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C9641BE-B7C9-4946-A565-227D0582DC3F}"/>
              </a:ext>
            </a:extLst>
          </p:cNvPr>
          <p:cNvSpPr txBox="1"/>
          <p:nvPr/>
        </p:nvSpPr>
        <p:spPr>
          <a:xfrm>
            <a:off x="6500812" y="4752975"/>
            <a:ext cx="4719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Reference:</a:t>
            </a:r>
          </a:p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Elmasri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Shamkant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Navathe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 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Fundamentals of Database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9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40912" y="1957589"/>
            <a:ext cx="2382592" cy="3090930"/>
          </a:xfrm>
        </p:spPr>
        <p:txBody>
          <a:bodyPr anchor="t">
            <a:normAutofit/>
          </a:bodyPr>
          <a:lstStyle/>
          <a:p>
            <a:r>
              <a:rPr lang="en-US" sz="1800" b="1" dirty="0"/>
              <a:t/>
            </a:r>
            <a:br>
              <a:rPr lang="en-US" sz="1800" b="1" dirty="0"/>
            </a:br>
            <a:r>
              <a:rPr lang="en-US" sz="2800" b="1" dirty="0"/>
              <a:t>Result of mapping the COMPANY ER schema into a relational schema.</a:t>
            </a:r>
          </a:p>
        </p:txBody>
      </p:sp>
      <p:pic>
        <p:nvPicPr>
          <p:cNvPr id="675844" name="Picture 4" descr="fig07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930" y="904337"/>
            <a:ext cx="8498403" cy="545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28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114" y="525117"/>
            <a:ext cx="5512158" cy="425004"/>
          </a:xfrm>
        </p:spPr>
        <p:txBody>
          <a:bodyPr>
            <a:normAutofit fontScale="90000"/>
          </a:bodyPr>
          <a:lstStyle/>
          <a:p>
            <a:pPr lvl="0"/>
            <a:r>
              <a:rPr lang="en-US" sz="3200" b="1" dirty="0"/>
              <a:t>Convert the given ER Diagram to relational </a:t>
            </a:r>
            <a:r>
              <a:rPr lang="en-US" sz="3200" b="1" dirty="0" smtClean="0"/>
              <a:t>schema</a:t>
            </a:r>
            <a:endParaRPr lang="en-US" sz="32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24130"/>
            <a:ext cx="5257800" cy="683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4" y="950121"/>
            <a:ext cx="5954683" cy="553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1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Relational Model Concepts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Relation is a mathematical concept based on the ideas of sets</a:t>
            </a:r>
          </a:p>
          <a:p>
            <a:pPr eaLnBrk="1" hangingPunct="1"/>
            <a:r>
              <a:rPr lang="en-US" dirty="0" smtClean="0"/>
              <a:t>The model was first proposed by Dr. E.F. </a:t>
            </a:r>
            <a:r>
              <a:rPr lang="en-US" dirty="0" err="1" smtClean="0"/>
              <a:t>Codd</a:t>
            </a:r>
            <a:r>
              <a:rPr lang="en-US" dirty="0" smtClean="0"/>
              <a:t> of IBM Research in 1970 in the following paper:</a:t>
            </a:r>
          </a:p>
          <a:p>
            <a:pPr lvl="1" eaLnBrk="1" hangingPunct="1"/>
            <a:r>
              <a:rPr lang="en-US" dirty="0" smtClean="0"/>
              <a:t>"A Relational Model for Large Shared Data Banks," Communications of the ACM, June 1970</a:t>
            </a:r>
          </a:p>
          <a:p>
            <a:pPr eaLnBrk="1" hangingPunct="1"/>
            <a:r>
              <a:rPr lang="en-US" dirty="0" smtClean="0"/>
              <a:t>The above paper caused a major revolution in the field of database management and earned Dr. </a:t>
            </a:r>
            <a:r>
              <a:rPr lang="en-US" dirty="0" err="1" smtClean="0"/>
              <a:t>Codd</a:t>
            </a:r>
            <a:r>
              <a:rPr lang="en-US" dirty="0" smtClean="0"/>
              <a:t> the ACM Turing Award</a:t>
            </a: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3124200" y="11334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84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Informal Definitions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300"/>
              <a:t>Informally, a </a:t>
            </a:r>
            <a:r>
              <a:rPr lang="en-US" sz="2300" b="1"/>
              <a:t>relation</a:t>
            </a:r>
            <a:r>
              <a:rPr lang="en-US" sz="2300"/>
              <a:t> looks like a </a:t>
            </a:r>
            <a:r>
              <a:rPr lang="en-US" sz="2300" b="1"/>
              <a:t>table</a:t>
            </a:r>
            <a:r>
              <a:rPr lang="en-US" sz="2300"/>
              <a:t> of values.</a:t>
            </a:r>
          </a:p>
          <a:p>
            <a:pPr eaLnBrk="1" hangingPunct="1">
              <a:lnSpc>
                <a:spcPct val="80000"/>
              </a:lnSpc>
            </a:pPr>
            <a:endParaRPr lang="en-US" sz="2300"/>
          </a:p>
          <a:p>
            <a:pPr eaLnBrk="1" hangingPunct="1">
              <a:lnSpc>
                <a:spcPct val="80000"/>
              </a:lnSpc>
            </a:pPr>
            <a:r>
              <a:rPr lang="en-US" sz="2300"/>
              <a:t>A relation typically contains a </a:t>
            </a:r>
            <a:r>
              <a:rPr lang="en-US" sz="2300" b="1"/>
              <a:t>set of rows</a:t>
            </a:r>
            <a:r>
              <a:rPr lang="en-US" sz="230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2300"/>
          </a:p>
          <a:p>
            <a:pPr eaLnBrk="1" hangingPunct="1">
              <a:lnSpc>
                <a:spcPct val="80000"/>
              </a:lnSpc>
            </a:pPr>
            <a:r>
              <a:rPr lang="en-US" sz="2300"/>
              <a:t>The data elements in each </a:t>
            </a:r>
            <a:r>
              <a:rPr lang="en-US" sz="2300" b="1"/>
              <a:t>row</a:t>
            </a:r>
            <a:r>
              <a:rPr lang="en-US" sz="2300"/>
              <a:t> represent certain facts that correspond to a real-world </a:t>
            </a:r>
            <a:r>
              <a:rPr lang="en-US" sz="2300" b="1"/>
              <a:t>entity</a:t>
            </a:r>
            <a:r>
              <a:rPr lang="en-US" sz="2300"/>
              <a:t> or </a:t>
            </a:r>
            <a:r>
              <a:rPr lang="en-US" sz="2300" b="1"/>
              <a:t>relationship</a:t>
            </a:r>
            <a:endParaRPr lang="en-US" sz="2300"/>
          </a:p>
          <a:p>
            <a:pPr lvl="1" eaLnBrk="1" hangingPunct="1">
              <a:lnSpc>
                <a:spcPct val="80000"/>
              </a:lnSpc>
            </a:pPr>
            <a:r>
              <a:rPr lang="en-US" sz="2300"/>
              <a:t>In the formal model, rows are called </a:t>
            </a:r>
            <a:r>
              <a:rPr lang="en-US" sz="2100" b="1"/>
              <a:t>tuples</a:t>
            </a:r>
          </a:p>
          <a:p>
            <a:pPr lvl="1" eaLnBrk="1" hangingPunct="1">
              <a:lnSpc>
                <a:spcPct val="80000"/>
              </a:lnSpc>
            </a:pPr>
            <a:endParaRPr lang="en-US" sz="2100"/>
          </a:p>
          <a:p>
            <a:pPr eaLnBrk="1" hangingPunct="1">
              <a:lnSpc>
                <a:spcPct val="80000"/>
              </a:lnSpc>
            </a:pPr>
            <a:r>
              <a:rPr lang="en-US" sz="2300"/>
              <a:t>Each </a:t>
            </a:r>
            <a:r>
              <a:rPr lang="en-US" sz="2300" b="1"/>
              <a:t>column</a:t>
            </a:r>
            <a:r>
              <a:rPr lang="en-US" sz="2300"/>
              <a:t> has a column header that gives an indication of the meaning of the data items in that column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/>
              <a:t>In the formal model, the column header is called an </a:t>
            </a:r>
            <a:r>
              <a:rPr lang="en-US" sz="2100" b="1"/>
              <a:t>attribute name</a:t>
            </a:r>
            <a:r>
              <a:rPr lang="en-US" sz="2100"/>
              <a:t> (or just </a:t>
            </a:r>
            <a:r>
              <a:rPr lang="en-US" sz="2100" b="1"/>
              <a:t>attribute</a:t>
            </a:r>
            <a:r>
              <a:rPr lang="en-US" sz="2100"/>
              <a:t>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12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 Relation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10410825" y="61595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221" name="Picture 6" descr="fig05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97075"/>
            <a:ext cx="91440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63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Informal Definitions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Key of a Relation:</a:t>
            </a:r>
          </a:p>
          <a:p>
            <a:pPr lvl="1" eaLnBrk="1" hangingPunct="1"/>
            <a:r>
              <a:rPr lang="en-US" sz="2500" dirty="0"/>
              <a:t>Each row has a value of a data item (or set of items) that uniquely identifies that row in the table</a:t>
            </a:r>
          </a:p>
          <a:p>
            <a:pPr lvl="2" eaLnBrk="1" hangingPunct="1"/>
            <a:r>
              <a:rPr lang="en-US" sz="2300" dirty="0"/>
              <a:t>Called the </a:t>
            </a:r>
            <a:r>
              <a:rPr lang="en-US" sz="2300" i="1" dirty="0"/>
              <a:t>key</a:t>
            </a:r>
          </a:p>
          <a:p>
            <a:pPr lvl="1" eaLnBrk="1" hangingPunct="1"/>
            <a:r>
              <a:rPr lang="en-US" sz="2500" dirty="0"/>
              <a:t>In the STUDENT table, SSN is the key</a:t>
            </a:r>
          </a:p>
          <a:p>
            <a:pPr lvl="1" eaLnBrk="1" hangingPunct="1"/>
            <a:endParaRPr lang="en-US" sz="2500" dirty="0"/>
          </a:p>
          <a:p>
            <a:pPr lvl="1" eaLnBrk="1" hangingPunct="1"/>
            <a:r>
              <a:rPr lang="en-US" sz="2500" dirty="0"/>
              <a:t>Sometimes row-ids or sequential numbers are assigned as keys to identify the rows in a table</a:t>
            </a:r>
          </a:p>
          <a:p>
            <a:pPr lvl="2" eaLnBrk="1" hangingPunct="1"/>
            <a:r>
              <a:rPr lang="en-US" sz="2300" dirty="0"/>
              <a:t>Called </a:t>
            </a:r>
            <a:r>
              <a:rPr lang="en-US" sz="2300" i="1" dirty="0"/>
              <a:t>artificial key</a:t>
            </a:r>
            <a:r>
              <a:rPr lang="en-US" sz="2300" dirty="0"/>
              <a:t> or </a:t>
            </a:r>
            <a:r>
              <a:rPr lang="en-US" sz="2300" i="1" dirty="0"/>
              <a:t>surrogate key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89520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Formal Definitions - Schema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/>
              <a:t>The </a:t>
            </a:r>
            <a:r>
              <a:rPr lang="en-US" sz="2400" b="1"/>
              <a:t>Schema</a:t>
            </a:r>
            <a:r>
              <a:rPr lang="en-US" sz="2400"/>
              <a:t> (or description) of a Relation:</a:t>
            </a:r>
          </a:p>
          <a:p>
            <a:pPr lvl="1" eaLnBrk="1" hangingPunct="1"/>
            <a:r>
              <a:rPr lang="en-US" sz="2200"/>
              <a:t>Denoted by R(A1, A2, .....An)</a:t>
            </a:r>
          </a:p>
          <a:p>
            <a:pPr lvl="1" eaLnBrk="1" hangingPunct="1"/>
            <a:r>
              <a:rPr lang="en-US" sz="2200"/>
              <a:t>R is the </a:t>
            </a:r>
            <a:r>
              <a:rPr lang="en-US" sz="2200" b="1"/>
              <a:t>name</a:t>
            </a:r>
            <a:r>
              <a:rPr lang="en-US" sz="2200"/>
              <a:t> of the relation</a:t>
            </a:r>
          </a:p>
          <a:p>
            <a:pPr lvl="1" eaLnBrk="1" hangingPunct="1"/>
            <a:r>
              <a:rPr lang="en-US" sz="2200"/>
              <a:t>The </a:t>
            </a:r>
            <a:r>
              <a:rPr lang="en-US" sz="2200" b="1"/>
              <a:t>attributes</a:t>
            </a:r>
            <a:r>
              <a:rPr lang="en-US" sz="2200"/>
              <a:t> of the relation are A1, A2, ..., An</a:t>
            </a:r>
          </a:p>
          <a:p>
            <a:pPr eaLnBrk="1" hangingPunct="1"/>
            <a:r>
              <a:rPr lang="en-US" sz="2400"/>
              <a:t>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/>
              <a:t>	CUSTOMER (Cust-id, Cust-name, Address, Phone#)</a:t>
            </a:r>
          </a:p>
          <a:p>
            <a:pPr lvl="1" eaLnBrk="1" hangingPunct="1"/>
            <a:r>
              <a:rPr lang="en-US" sz="2200"/>
              <a:t>CUSTOMER is the relation name</a:t>
            </a:r>
          </a:p>
          <a:p>
            <a:pPr lvl="1" eaLnBrk="1" hangingPunct="1"/>
            <a:r>
              <a:rPr lang="en-US" sz="2200"/>
              <a:t>Defined over the four attributes: Cust-id, Cust-name, Address, Phone#</a:t>
            </a:r>
          </a:p>
          <a:p>
            <a:pPr eaLnBrk="1" hangingPunct="1"/>
            <a:r>
              <a:rPr lang="en-US" sz="2400"/>
              <a:t>Each attribute has a </a:t>
            </a:r>
            <a:r>
              <a:rPr lang="en-US" sz="2400" b="1"/>
              <a:t>domain</a:t>
            </a:r>
            <a:r>
              <a:rPr lang="en-US" sz="2400"/>
              <a:t> or a set of valid values. </a:t>
            </a:r>
          </a:p>
          <a:p>
            <a:pPr lvl="1" eaLnBrk="1" hangingPunct="1"/>
            <a:r>
              <a:rPr lang="en-US" sz="2200"/>
              <a:t>For example, the domain of Cust-id is 6 digit numbers.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79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Formal Definitions - Tuple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A </a:t>
            </a:r>
            <a:r>
              <a:rPr lang="en-US" sz="2400" b="1"/>
              <a:t>tuple</a:t>
            </a:r>
            <a:r>
              <a:rPr lang="en-US" sz="2400"/>
              <a:t> is an ordered set of values (enclosed in angled brackets ‘&lt; … &gt;’)</a:t>
            </a:r>
          </a:p>
          <a:p>
            <a:pPr eaLnBrk="1" hangingPunct="1"/>
            <a:r>
              <a:rPr lang="en-US" sz="2400"/>
              <a:t>Each value is derived from an appropriate </a:t>
            </a:r>
            <a:r>
              <a:rPr lang="en-US" sz="2400" i="1"/>
              <a:t>domain</a:t>
            </a:r>
            <a:r>
              <a:rPr lang="en-US" sz="2400"/>
              <a:t>.</a:t>
            </a:r>
          </a:p>
          <a:p>
            <a:pPr eaLnBrk="1" hangingPunct="1"/>
            <a:r>
              <a:rPr lang="en-US" sz="2400"/>
              <a:t>A row in the CUSTOMER relation is a 4-tuple and would consist of four values, for example:</a:t>
            </a:r>
          </a:p>
          <a:p>
            <a:pPr lvl="1" eaLnBrk="1" hangingPunct="1"/>
            <a:r>
              <a:rPr lang="en-US" sz="2200"/>
              <a:t>&lt;632895, "John Smith", "101 Main St. Atlanta, GA  30332", "(404) 894-2000"&gt;</a:t>
            </a:r>
          </a:p>
          <a:p>
            <a:pPr lvl="1" eaLnBrk="1" hangingPunct="1"/>
            <a:r>
              <a:rPr lang="en-US" sz="2200"/>
              <a:t>This is called a 4-tuple as it has 4 values</a:t>
            </a:r>
          </a:p>
          <a:p>
            <a:pPr lvl="1" eaLnBrk="1" hangingPunct="1"/>
            <a:r>
              <a:rPr lang="en-US" sz="2200"/>
              <a:t>A tuple (row) in the CUSTOMER relation.</a:t>
            </a:r>
          </a:p>
          <a:p>
            <a:pPr eaLnBrk="1" hangingPunct="1"/>
            <a:r>
              <a:rPr lang="en-US" sz="2400"/>
              <a:t>A relation is a </a:t>
            </a:r>
            <a:r>
              <a:rPr lang="en-US" sz="2400" b="1"/>
              <a:t>set </a:t>
            </a:r>
            <a:r>
              <a:rPr lang="en-US" sz="2400"/>
              <a:t>of such tuples (rows)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03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Formal Definitions - Domain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</a:t>
            </a:r>
            <a:r>
              <a:rPr lang="en-US" b="1"/>
              <a:t>domain</a:t>
            </a:r>
            <a:r>
              <a:rPr lang="en-US"/>
              <a:t> has a logical 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/>
              <a:t>Example: “USA_phone_numbers” are the set of 10 digit phone numbers valid in the U.S.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 domain also has a data-type or a format defined for 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/>
              <a:t>The USA_phone_numbers may have a format: (ddd)ddd-dddd where each d is a decimal digit.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Dates have various formats such as year, month, date formatted as yyyy-mm-dd, or as dd mm,yyyy etc.</a:t>
            </a:r>
          </a:p>
          <a:p>
            <a:pPr lvl="2" eaLnBrk="1" hangingPunct="1">
              <a:lnSpc>
                <a:spcPct val="90000"/>
              </a:lnSpc>
            </a:pPr>
            <a:endParaRPr lang="en-US" sz="1800"/>
          </a:p>
          <a:p>
            <a:pPr eaLnBrk="1" hangingPunct="1">
              <a:lnSpc>
                <a:spcPct val="90000"/>
              </a:lnSpc>
            </a:pPr>
            <a:r>
              <a:rPr lang="en-US"/>
              <a:t>The attribute name designates the role played by a domain in a relation: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Used to interpret the meaning of the data elements corresponding to that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/>
              <a:t>Example: The domain Date may be used to define two attributes named “Invoice-date” and “Payment-date” with different meanings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4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Formal Definitions - State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b="1" smtClean="0"/>
              <a:t>relation state</a:t>
            </a:r>
            <a:r>
              <a:rPr lang="en-US" smtClean="0"/>
              <a:t> is a subset of the Cartesian product of the domains of its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each domain contains the set of all possible values the attribute can take.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Example: attribute Cust-name is defined over the domain of character strings of maximum length 25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dom(Cust-name) is varchar(25)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role these strings play in the CUSTOMER relation is that of the </a:t>
            </a:r>
            <a:r>
              <a:rPr lang="en-US" i="1" smtClean="0"/>
              <a:t>name of a customer</a:t>
            </a:r>
            <a:r>
              <a:rPr lang="en-US" smtClean="0"/>
              <a:t>.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1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0761" y="643944"/>
            <a:ext cx="10903039" cy="5533019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2400" b="1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400" b="1" dirty="0" smtClean="0"/>
              <a:t>	</a:t>
            </a:r>
            <a:r>
              <a:rPr lang="en-US" sz="3600" b="1" dirty="0" smtClean="0"/>
              <a:t>ER-to-Relational </a:t>
            </a:r>
            <a:r>
              <a:rPr lang="en-US" sz="3600" b="1" dirty="0"/>
              <a:t>Mapping </a:t>
            </a:r>
            <a:r>
              <a:rPr lang="en-US" sz="3600" b="1" dirty="0" smtClean="0"/>
              <a:t>Algorithm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b="1" dirty="0" smtClean="0"/>
              <a:t> </a:t>
            </a:r>
            <a:endParaRPr lang="en-US" sz="2400" b="1" dirty="0"/>
          </a:p>
          <a:p>
            <a:pPr lvl="1">
              <a:lnSpc>
                <a:spcPct val="80000"/>
              </a:lnSpc>
            </a:pPr>
            <a:r>
              <a:rPr lang="en-US" sz="2100" dirty="0"/>
              <a:t>Step 1: Mapping of Regular Entity Types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Step 2: Mapping of Weak Entity Types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Step 3: Mapping of Binary 1:1 Relation </a:t>
            </a:r>
            <a:r>
              <a:rPr lang="en-US" sz="2100" dirty="0" smtClean="0"/>
              <a:t>Types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100" dirty="0" smtClean="0"/>
              <a:t>                  - Foreign Key Approach :  add key of partial participation E to total participation E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100" dirty="0"/>
              <a:t> </a:t>
            </a:r>
            <a:r>
              <a:rPr lang="en-US" sz="2100" dirty="0" smtClean="0"/>
              <a:t>                 - Merged Relation Approach: when both participations are total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100" dirty="0" smtClean="0"/>
              <a:t>                  - Cross-reference or relationship relation approach: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100" dirty="0"/>
              <a:t>	</a:t>
            </a:r>
            <a:r>
              <a:rPr lang="en-US" sz="2100" dirty="0" smtClean="0"/>
              <a:t>		-  create a third relation R with keys of both Entities</a:t>
            </a:r>
            <a:endParaRPr lang="en-US" sz="2100" dirty="0"/>
          </a:p>
          <a:p>
            <a:pPr lvl="1">
              <a:lnSpc>
                <a:spcPct val="80000"/>
              </a:lnSpc>
            </a:pPr>
            <a:r>
              <a:rPr lang="en-US" sz="2100" dirty="0"/>
              <a:t>Step 4: Mapping of Binary 1:N Relationship Types.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Step 5: Mapping of Binary M:N Relationship Types.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Step 6: Mapping of Multivalued attributes.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Step 7: Mapping of N-</a:t>
            </a:r>
            <a:r>
              <a:rPr lang="en-US" sz="2100" dirty="0" err="1"/>
              <a:t>ary</a:t>
            </a:r>
            <a:r>
              <a:rPr lang="en-US" sz="2100" dirty="0"/>
              <a:t> Relationship </a:t>
            </a:r>
            <a:r>
              <a:rPr lang="en-US" sz="2100" dirty="0" smtClean="0"/>
              <a:t>Types: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100" dirty="0"/>
              <a:t> </a:t>
            </a:r>
            <a:r>
              <a:rPr lang="en-US" sz="2100" dirty="0" smtClean="0"/>
              <a:t>                          - where n&gt;2 or degree of the relationship  type&gt;2</a:t>
            </a:r>
            <a:endParaRPr lang="en-US" sz="2100" dirty="0"/>
          </a:p>
          <a:p>
            <a:pPr lvl="1">
              <a:lnSpc>
                <a:spcPct val="80000"/>
              </a:lnSpc>
            </a:pPr>
            <a:endParaRPr lang="en-US" sz="210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4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Formal Definitions - Summary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/>
              <a:t>Formally,</a:t>
            </a:r>
          </a:p>
          <a:p>
            <a:pPr lvl="1" eaLnBrk="1" hangingPunct="1"/>
            <a:r>
              <a:rPr lang="en-US" sz="2200"/>
              <a:t>Given R(A1, A2, .........., An)</a:t>
            </a:r>
          </a:p>
          <a:p>
            <a:pPr lvl="1" eaLnBrk="1" hangingPunct="1"/>
            <a:r>
              <a:rPr lang="en-US" sz="2200"/>
              <a:t> 	r(R) </a:t>
            </a:r>
            <a:r>
              <a:rPr lang="en-US" sz="2200">
                <a:sym typeface="Symbol" panose="05050102010706020507" pitchFamily="18" charset="2"/>
              </a:rPr>
              <a:t></a:t>
            </a:r>
            <a:r>
              <a:rPr lang="en-US" sz="2200"/>
              <a:t> dom (A1) X dom (A2) X ....X dom(An)</a:t>
            </a:r>
          </a:p>
          <a:p>
            <a:pPr eaLnBrk="1" hangingPunct="1"/>
            <a:r>
              <a:rPr lang="en-US" sz="2400"/>
              <a:t>R(A1, A2, …, An) is the </a:t>
            </a:r>
            <a:r>
              <a:rPr lang="en-US" sz="2400" b="1"/>
              <a:t>schema</a:t>
            </a:r>
            <a:r>
              <a:rPr lang="en-US" sz="2400"/>
              <a:t> of the relation</a:t>
            </a:r>
          </a:p>
          <a:p>
            <a:pPr eaLnBrk="1" hangingPunct="1"/>
            <a:r>
              <a:rPr lang="en-US" sz="2400"/>
              <a:t>R is the </a:t>
            </a:r>
            <a:r>
              <a:rPr lang="en-US" sz="2400" b="1"/>
              <a:t>name</a:t>
            </a:r>
            <a:r>
              <a:rPr lang="en-US" sz="2400"/>
              <a:t> of the relation</a:t>
            </a:r>
          </a:p>
          <a:p>
            <a:pPr eaLnBrk="1" hangingPunct="1"/>
            <a:r>
              <a:rPr lang="en-US" sz="2400"/>
              <a:t>A1, A2, …, An are the </a:t>
            </a:r>
            <a:r>
              <a:rPr lang="en-US" sz="2400" b="1"/>
              <a:t>attributes</a:t>
            </a:r>
            <a:r>
              <a:rPr lang="en-US" sz="2400"/>
              <a:t> of the relation</a:t>
            </a:r>
          </a:p>
          <a:p>
            <a:pPr eaLnBrk="1" hangingPunct="1"/>
            <a:r>
              <a:rPr lang="en-US" sz="2400"/>
              <a:t>r(R):  a specific </a:t>
            </a:r>
            <a:r>
              <a:rPr lang="en-US" sz="2400" b="1"/>
              <a:t>state</a:t>
            </a:r>
            <a:r>
              <a:rPr lang="en-US" sz="2400"/>
              <a:t> (or "value" or “population”) of relation R – this is a </a:t>
            </a:r>
            <a:r>
              <a:rPr lang="en-US" sz="2400" i="1"/>
              <a:t>set of tuples</a:t>
            </a:r>
            <a:r>
              <a:rPr lang="en-US" sz="2400"/>
              <a:t> (rows)</a:t>
            </a:r>
          </a:p>
          <a:p>
            <a:pPr lvl="1" eaLnBrk="1" hangingPunct="1"/>
            <a:r>
              <a:rPr lang="en-US" sz="2200"/>
              <a:t>r(R) = {t1, t2, …, tn} where each ti is an n-tuple</a:t>
            </a:r>
          </a:p>
          <a:p>
            <a:pPr lvl="1" eaLnBrk="1" hangingPunct="1"/>
            <a:r>
              <a:rPr lang="en-US" sz="2200"/>
              <a:t>ti = &lt;v1, v2, …, vn&gt; where each vj </a:t>
            </a:r>
            <a:r>
              <a:rPr lang="en-US" sz="2200" i="1"/>
              <a:t>element-of</a:t>
            </a:r>
            <a:r>
              <a:rPr lang="en-US" sz="2200"/>
              <a:t> dom(Aj)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78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 Summary</a:t>
            </a:r>
          </a:p>
        </p:txBody>
      </p:sp>
      <p:graphicFrame>
        <p:nvGraphicFramePr>
          <p:cNvPr id="686130" name="Group 50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995358807"/>
              </p:ext>
            </p:extLst>
          </p:nvPr>
        </p:nvGraphicFramePr>
        <p:xfrm>
          <a:off x="2133601" y="1600201"/>
          <a:ext cx="8050213" cy="4191898"/>
        </p:xfrm>
        <a:graphic>
          <a:graphicData uri="http://schemas.openxmlformats.org/drawingml/2006/table">
            <a:tbl>
              <a:tblPr/>
              <a:tblGrid>
                <a:gridCol w="3438525"/>
                <a:gridCol w="1111250"/>
                <a:gridCol w="3500438"/>
              </a:tblGrid>
              <a:tr h="571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Informal Terms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Formal Terms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Table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Relation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Column Header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Attribute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All possible Column Values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Domain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8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Row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Tuple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Table Definition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Schema of a Relation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Populated Table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State of the Relation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73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– A relation STUDENT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10410825" y="61595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7653" name="Picture 8" descr="fig05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2219326"/>
            <a:ext cx="8589963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180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Characteristics Of Relations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Ordering of tuples in a relation r(R):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/>
              <a:t>The tuples are </a:t>
            </a:r>
            <a:r>
              <a:rPr lang="en-US" sz="2800" i="1"/>
              <a:t>not considered to be ordered</a:t>
            </a:r>
            <a:r>
              <a:rPr lang="en-US" sz="2800"/>
              <a:t>, even though they appear to be in the tabular form.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Ordering of attributes in a relation schema R (and of values within each tuple):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/>
              <a:t>We will consider the attributes in R(A1, A2, ..., An) and the values in t=&lt;v1, v2, ..., vn&gt; to be ordered 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(However, a more general alternative definition  of relation does not require this ordering).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0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948532" y="479786"/>
            <a:ext cx="10058400" cy="1450757"/>
          </a:xfrm>
        </p:spPr>
        <p:txBody>
          <a:bodyPr/>
          <a:lstStyle/>
          <a:p>
            <a:pPr eaLnBrk="1" hangingPunct="1"/>
            <a:r>
              <a:rPr lang="en-US" dirty="0" smtClean="0"/>
              <a:t>Same state as previous Figure (but with different order of tuples)</a:t>
            </a:r>
          </a:p>
        </p:txBody>
      </p:sp>
      <p:pic>
        <p:nvPicPr>
          <p:cNvPr id="31748" name="Picture 5" descr="fig05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444750"/>
            <a:ext cx="8450263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43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Characteristics Of Relations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Values in a tuple:</a:t>
            </a:r>
          </a:p>
          <a:p>
            <a:pPr lvl="1" eaLnBrk="1" hangingPunct="1"/>
            <a:r>
              <a:rPr lang="en-US" sz="2400" dirty="0" smtClean="0"/>
              <a:t>All values are considered atomic (indivisible).</a:t>
            </a:r>
          </a:p>
          <a:p>
            <a:pPr lvl="1" eaLnBrk="1" hangingPunct="1"/>
            <a:r>
              <a:rPr lang="en-US" sz="2400" dirty="0" smtClean="0"/>
              <a:t>Each value in a tuple must be from the domain of the attribute for that column</a:t>
            </a:r>
          </a:p>
          <a:p>
            <a:pPr lvl="2" eaLnBrk="1" hangingPunct="1"/>
            <a:r>
              <a:rPr lang="en-US" sz="2400" dirty="0" smtClean="0"/>
              <a:t>If tuple t = &lt;v1, v2, …, </a:t>
            </a:r>
            <a:r>
              <a:rPr lang="en-US" sz="2400" dirty="0" err="1" smtClean="0"/>
              <a:t>vn</a:t>
            </a:r>
            <a:r>
              <a:rPr lang="en-US" sz="2400" dirty="0" smtClean="0"/>
              <a:t>&gt; is a tuple (row) in the relation state r of R(A1, A2, …, An)</a:t>
            </a:r>
          </a:p>
          <a:p>
            <a:pPr lvl="2" eaLnBrk="1" hangingPunct="1"/>
            <a:r>
              <a:rPr lang="en-US" sz="2400" dirty="0" smtClean="0"/>
              <a:t>Then each </a:t>
            </a:r>
            <a:r>
              <a:rPr lang="en-US" sz="2400" i="1" dirty="0" smtClean="0"/>
              <a:t>vi</a:t>
            </a:r>
            <a:r>
              <a:rPr lang="en-US" sz="2400" dirty="0" smtClean="0"/>
              <a:t> must be a value from </a:t>
            </a:r>
            <a:r>
              <a:rPr lang="en-US" sz="2400" i="1" dirty="0" err="1" smtClean="0"/>
              <a:t>dom</a:t>
            </a:r>
            <a:r>
              <a:rPr lang="en-US" sz="2400" i="1" dirty="0" smtClean="0"/>
              <a:t>(Ai)</a:t>
            </a:r>
          </a:p>
          <a:p>
            <a:pPr lvl="2" eaLnBrk="1" hangingPunct="1"/>
            <a:endParaRPr lang="en-US" sz="2400" dirty="0" smtClean="0"/>
          </a:p>
          <a:p>
            <a:pPr lvl="1" eaLnBrk="1" hangingPunct="1"/>
            <a:r>
              <a:rPr lang="en-US" sz="2400" dirty="0" smtClean="0"/>
              <a:t>A special </a:t>
            </a:r>
            <a:r>
              <a:rPr lang="en-US" sz="2400" b="1" dirty="0" smtClean="0"/>
              <a:t>null</a:t>
            </a:r>
            <a:r>
              <a:rPr lang="en-US" sz="2400" dirty="0" smtClean="0"/>
              <a:t> value is used to represent values that are unknown or inapplicable to certain tuples</a:t>
            </a:r>
            <a:r>
              <a:rPr lang="en-US" dirty="0" smtClean="0"/>
              <a:t>. 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55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Relational Integrity Constraints</a:t>
            </a:r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Constraints are </a:t>
            </a:r>
            <a:r>
              <a:rPr lang="en-US" sz="2400" b="1"/>
              <a:t>conditions</a:t>
            </a:r>
            <a:r>
              <a:rPr lang="en-US" sz="2400"/>
              <a:t> that must hold on </a:t>
            </a:r>
            <a:r>
              <a:rPr lang="en-US" sz="2400" b="1"/>
              <a:t>all</a:t>
            </a:r>
            <a:r>
              <a:rPr lang="en-US" sz="2400"/>
              <a:t>  valid relation states.</a:t>
            </a:r>
          </a:p>
          <a:p>
            <a:pPr eaLnBrk="1" hangingPunct="1"/>
            <a:r>
              <a:rPr lang="en-US" sz="2400"/>
              <a:t>There are three </a:t>
            </a:r>
            <a:r>
              <a:rPr lang="en-US" sz="2400" i="1"/>
              <a:t>main types</a:t>
            </a:r>
            <a:r>
              <a:rPr lang="en-US" sz="2400"/>
              <a:t> of constraints in the relational model:</a:t>
            </a:r>
          </a:p>
          <a:p>
            <a:pPr lvl="1" eaLnBrk="1" hangingPunct="1"/>
            <a:r>
              <a:rPr lang="en-US" sz="2200" b="1"/>
              <a:t>Key</a:t>
            </a:r>
            <a:r>
              <a:rPr lang="en-US" sz="2200"/>
              <a:t> constraints</a:t>
            </a:r>
          </a:p>
          <a:p>
            <a:pPr lvl="1" eaLnBrk="1" hangingPunct="1"/>
            <a:r>
              <a:rPr lang="en-US" sz="2200" b="1"/>
              <a:t>Entity</a:t>
            </a:r>
            <a:r>
              <a:rPr lang="en-US" sz="2200"/>
              <a:t> </a:t>
            </a:r>
            <a:r>
              <a:rPr lang="en-US" sz="2200" b="1"/>
              <a:t>integrity</a:t>
            </a:r>
            <a:r>
              <a:rPr lang="en-US" sz="2200"/>
              <a:t> constraints</a:t>
            </a:r>
          </a:p>
          <a:p>
            <a:pPr lvl="1" eaLnBrk="1" hangingPunct="1"/>
            <a:r>
              <a:rPr lang="en-US" sz="2200" b="1"/>
              <a:t>Referential integrity</a:t>
            </a:r>
            <a:r>
              <a:rPr lang="en-US" sz="2200"/>
              <a:t> constraints</a:t>
            </a:r>
          </a:p>
          <a:p>
            <a:pPr eaLnBrk="1" hangingPunct="1"/>
            <a:r>
              <a:rPr lang="en-US" sz="2400"/>
              <a:t>Another implicit constraint is the </a:t>
            </a:r>
            <a:r>
              <a:rPr lang="en-US" sz="2400" b="1"/>
              <a:t>domain</a:t>
            </a:r>
            <a:r>
              <a:rPr lang="en-US" sz="2400"/>
              <a:t> constraint</a:t>
            </a:r>
          </a:p>
          <a:p>
            <a:pPr lvl="1" eaLnBrk="1" hangingPunct="1"/>
            <a:r>
              <a:rPr lang="en-US" sz="2200"/>
              <a:t>Every value in a tuple must be from the </a:t>
            </a:r>
            <a:r>
              <a:rPr lang="en-US" sz="2200" i="1"/>
              <a:t>domain of its attribute</a:t>
            </a:r>
            <a:r>
              <a:rPr lang="en-US" sz="2200"/>
              <a:t> (or it could be </a:t>
            </a:r>
            <a:r>
              <a:rPr lang="en-US" sz="2200" b="1"/>
              <a:t>null</a:t>
            </a:r>
            <a:r>
              <a:rPr lang="en-US" sz="2200"/>
              <a:t>, if allowed for that attribute)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36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 Constraints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Superkey</a:t>
            </a:r>
            <a:r>
              <a:rPr lang="en-US" sz="2400"/>
              <a:t> of R: </a:t>
            </a:r>
          </a:p>
          <a:p>
            <a:pPr lvl="1" eaLnBrk="1" hangingPunct="1"/>
            <a:r>
              <a:rPr lang="en-US" sz="2200"/>
              <a:t>Is a set of attributes SK of R with the following condition:</a:t>
            </a:r>
          </a:p>
          <a:p>
            <a:pPr lvl="2" eaLnBrk="1" hangingPunct="1"/>
            <a:r>
              <a:rPr lang="en-US" sz="2000"/>
              <a:t>No two tuples in any valid relation state r(R) will have the same value for SK</a:t>
            </a:r>
          </a:p>
          <a:p>
            <a:pPr lvl="2" eaLnBrk="1" hangingPunct="1"/>
            <a:r>
              <a:rPr lang="en-US" sz="2000"/>
              <a:t>That is, for any distinct tuples t1 and t2 in r(R), t1[SK] </a:t>
            </a:r>
            <a:r>
              <a:rPr lang="en-US" sz="2000">
                <a:sym typeface="Symbol" panose="05050102010706020507" pitchFamily="18" charset="2"/>
              </a:rPr>
              <a:t></a:t>
            </a:r>
            <a:r>
              <a:rPr lang="en-US" sz="2000"/>
              <a:t> t2[SK]</a:t>
            </a:r>
          </a:p>
          <a:p>
            <a:pPr lvl="2" eaLnBrk="1" hangingPunct="1"/>
            <a:r>
              <a:rPr lang="en-US" sz="2000"/>
              <a:t>This condition must hold in </a:t>
            </a:r>
            <a:r>
              <a:rPr lang="en-US" sz="2000" i="1"/>
              <a:t>any valid state</a:t>
            </a:r>
            <a:r>
              <a:rPr lang="en-US" sz="2000"/>
              <a:t> r(R)</a:t>
            </a:r>
          </a:p>
          <a:p>
            <a:pPr eaLnBrk="1" hangingPunct="1"/>
            <a:r>
              <a:rPr lang="en-US" sz="2400" b="1"/>
              <a:t>Key</a:t>
            </a:r>
            <a:r>
              <a:rPr lang="en-US" sz="2400"/>
              <a:t> of R:</a:t>
            </a:r>
          </a:p>
          <a:p>
            <a:pPr lvl="1" eaLnBrk="1" hangingPunct="1"/>
            <a:r>
              <a:rPr lang="en-US" sz="2200"/>
              <a:t>A "minimal" superkey</a:t>
            </a:r>
          </a:p>
          <a:p>
            <a:pPr lvl="1" eaLnBrk="1" hangingPunct="1"/>
            <a:r>
              <a:rPr lang="en-US" sz="2200"/>
              <a:t>That is, a key is a superkey K such that removal of any attribute from K results in a set of attributes that is not a superkey (does not possess the superkey uniqueness property)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94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 Constraints (continued)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/>
              <a:t>Example: Consider the CAR relation schema:</a:t>
            </a:r>
          </a:p>
          <a:p>
            <a:pPr lvl="1" eaLnBrk="1" hangingPunct="1"/>
            <a:r>
              <a:rPr lang="en-US" sz="2200"/>
              <a:t>CAR(State, Reg#, SerialNo, Make, Model, Year)</a:t>
            </a:r>
          </a:p>
          <a:p>
            <a:pPr lvl="1" eaLnBrk="1" hangingPunct="1"/>
            <a:r>
              <a:rPr lang="en-US" sz="2200"/>
              <a:t>CAR has two keys:</a:t>
            </a:r>
          </a:p>
          <a:p>
            <a:pPr lvl="2" eaLnBrk="1" hangingPunct="1"/>
            <a:r>
              <a:rPr lang="en-US" sz="2000"/>
              <a:t>Key1 = {State, Reg#}</a:t>
            </a:r>
          </a:p>
          <a:p>
            <a:pPr lvl="2" eaLnBrk="1" hangingPunct="1"/>
            <a:r>
              <a:rPr lang="en-US" sz="2000"/>
              <a:t>Key2 = {SerialNo}</a:t>
            </a:r>
          </a:p>
          <a:p>
            <a:pPr lvl="1" eaLnBrk="1" hangingPunct="1"/>
            <a:r>
              <a:rPr lang="en-US" sz="2200"/>
              <a:t>Both are also superkeys of CAR</a:t>
            </a:r>
          </a:p>
          <a:p>
            <a:pPr lvl="1" eaLnBrk="1" hangingPunct="1"/>
            <a:r>
              <a:rPr lang="en-US" sz="2200"/>
              <a:t>{SerialNo, Make} is a superkey but </a:t>
            </a:r>
            <a:r>
              <a:rPr lang="en-US" sz="2200" i="1"/>
              <a:t>not</a:t>
            </a:r>
            <a:r>
              <a:rPr lang="en-US" sz="2200"/>
              <a:t> a key.</a:t>
            </a:r>
          </a:p>
          <a:p>
            <a:pPr eaLnBrk="1" hangingPunct="1"/>
            <a:r>
              <a:rPr lang="en-US" sz="2400"/>
              <a:t>In general:</a:t>
            </a:r>
          </a:p>
          <a:p>
            <a:pPr lvl="1" eaLnBrk="1" hangingPunct="1"/>
            <a:r>
              <a:rPr lang="en-US" sz="2200"/>
              <a:t>Any </a:t>
            </a:r>
            <a:r>
              <a:rPr lang="en-US" sz="2200" i="1"/>
              <a:t>key</a:t>
            </a:r>
            <a:r>
              <a:rPr lang="en-US" sz="2200"/>
              <a:t> is a </a:t>
            </a:r>
            <a:r>
              <a:rPr lang="en-US" sz="2200" i="1"/>
              <a:t>superkey </a:t>
            </a:r>
            <a:r>
              <a:rPr lang="en-US" sz="2200"/>
              <a:t>(but not vice versa)</a:t>
            </a:r>
          </a:p>
          <a:p>
            <a:pPr lvl="1" eaLnBrk="1" hangingPunct="1"/>
            <a:r>
              <a:rPr lang="en-US" sz="2200"/>
              <a:t>Any set of attributes that </a:t>
            </a:r>
            <a:r>
              <a:rPr lang="en-US" sz="2200" i="1"/>
              <a:t>includes a key</a:t>
            </a:r>
            <a:r>
              <a:rPr lang="en-US" sz="2200"/>
              <a:t> is a </a:t>
            </a:r>
            <a:r>
              <a:rPr lang="en-US" sz="2200" i="1"/>
              <a:t>superkey</a:t>
            </a:r>
          </a:p>
          <a:p>
            <a:pPr lvl="1" eaLnBrk="1" hangingPunct="1"/>
            <a:r>
              <a:rPr lang="en-US" sz="2200"/>
              <a:t>A </a:t>
            </a:r>
            <a:r>
              <a:rPr lang="en-US" sz="2200" i="1"/>
              <a:t>minimal</a:t>
            </a:r>
            <a:r>
              <a:rPr lang="en-US" sz="2200"/>
              <a:t> superkey is also a key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24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 Constraints (continued)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79" y="1845733"/>
            <a:ext cx="10828557" cy="43361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If a relation has several </a:t>
            </a:r>
            <a:r>
              <a:rPr lang="en-US" sz="2400" b="1" dirty="0"/>
              <a:t>candidate keys</a:t>
            </a:r>
            <a:r>
              <a:rPr lang="en-US" sz="2400" dirty="0"/>
              <a:t>, one is chosen arbitrarily to be the </a:t>
            </a:r>
            <a:r>
              <a:rPr lang="en-US" sz="2400" b="1" dirty="0"/>
              <a:t>primary key</a:t>
            </a:r>
            <a:r>
              <a:rPr lang="en-US" sz="2400" dirty="0"/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The primary key attributes are </a:t>
            </a:r>
            <a:r>
              <a:rPr lang="en-US" sz="2200" u="sng" dirty="0"/>
              <a:t>underlined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Example: Consider the CAR relation schema: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CAR(State, </a:t>
            </a:r>
            <a:r>
              <a:rPr lang="en-US" sz="2200" dirty="0" err="1"/>
              <a:t>Reg</a:t>
            </a:r>
            <a:r>
              <a:rPr lang="en-US" sz="2200" dirty="0"/>
              <a:t>#, </a:t>
            </a:r>
            <a:r>
              <a:rPr lang="en-US" sz="2200" u="sng" dirty="0" err="1"/>
              <a:t>SerialNo</a:t>
            </a:r>
            <a:r>
              <a:rPr lang="en-US" sz="2200" dirty="0"/>
              <a:t>, Make, Model, Year)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We chose </a:t>
            </a:r>
            <a:r>
              <a:rPr lang="en-US" sz="2200" dirty="0" err="1"/>
              <a:t>SerialNo</a:t>
            </a:r>
            <a:r>
              <a:rPr lang="en-US" sz="2200" dirty="0"/>
              <a:t> as the primary key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The primary key value is used to </a:t>
            </a:r>
            <a:r>
              <a:rPr lang="en-US" sz="2400" i="1" dirty="0"/>
              <a:t>uniquely identify</a:t>
            </a:r>
            <a:r>
              <a:rPr lang="en-US" sz="2400" dirty="0"/>
              <a:t> each tuple in a relation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Provides the tuple identity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Also used to </a:t>
            </a:r>
            <a:r>
              <a:rPr lang="en-US" sz="2400" i="1" dirty="0"/>
              <a:t>reference</a:t>
            </a:r>
            <a:r>
              <a:rPr lang="en-US" sz="2400" dirty="0"/>
              <a:t> the tuple from another tuple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General rule: Choose as primary key the smallest of the candidate keys (in terms of size)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Not always applicable – choice is sometimes subjective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7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25" y="978793"/>
            <a:ext cx="4583085" cy="49326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Step 1</a:t>
            </a:r>
            <a:r>
              <a:rPr lang="en-US" b="1" dirty="0" smtClean="0"/>
              <a:t>:</a:t>
            </a:r>
            <a:r>
              <a:rPr lang="en-US" dirty="0"/>
              <a:t> Mapping of Regular Entity Types</a:t>
            </a:r>
          </a:p>
          <a:p>
            <a:pPr algn="just"/>
            <a:r>
              <a:rPr lang="en-US" dirty="0"/>
              <a:t>Figure out all the regular/strong entity from the diagram and then create a corresponding relation(table) that includes all the simple attributes.</a:t>
            </a:r>
          </a:p>
          <a:p>
            <a:pPr algn="just"/>
            <a:r>
              <a:rPr lang="en-US" dirty="0"/>
              <a:t>Choose one of the attributes as a primary key. If composite, the simple attributes together form the primary key.</a:t>
            </a:r>
          </a:p>
          <a:p>
            <a:pPr algn="just"/>
            <a:r>
              <a:rPr lang="en-US" dirty="0"/>
              <a:t>For the given ER-Diagram we have </a:t>
            </a:r>
            <a:r>
              <a:rPr lang="en-US" i="1" dirty="0"/>
              <a:t>Employee, Department and Project</a:t>
            </a:r>
            <a:r>
              <a:rPr lang="en-US" dirty="0"/>
              <a:t> as strong/regular entity, as they are enclosed in single rectangle.</a:t>
            </a:r>
          </a:p>
          <a:p>
            <a:pPr algn="just"/>
            <a:r>
              <a:rPr lang="en-US" dirty="0"/>
              <a:t>So, we create respective relations that is depicted in the figure below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940" y="4388519"/>
            <a:ext cx="6209411" cy="2514555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05341" y="0"/>
            <a:ext cx="6104586" cy="4626299"/>
          </a:xfrm>
          <a:prstGeom prst="rect">
            <a:avLst/>
          </a:prstGeom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494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CAR table with two candidate keys – LicenseNumber chosen as Primary Key</a:t>
            </a:r>
          </a:p>
        </p:txBody>
      </p:sp>
      <p:pic>
        <p:nvPicPr>
          <p:cNvPr id="44036" name="Picture 9" descr="fig05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59050"/>
            <a:ext cx="84137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48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Relational Database Schema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Relational Database Schema:</a:t>
            </a:r>
          </a:p>
          <a:p>
            <a:pPr lvl="1" eaLnBrk="1" hangingPunct="1"/>
            <a:r>
              <a:rPr lang="en-US" dirty="0" smtClean="0"/>
              <a:t>A set S of relation schemas that belong to the same database.</a:t>
            </a:r>
          </a:p>
          <a:p>
            <a:pPr lvl="1" eaLnBrk="1" hangingPunct="1"/>
            <a:r>
              <a:rPr lang="en-US" dirty="0" smtClean="0"/>
              <a:t>S is the name of the whole </a:t>
            </a:r>
            <a:r>
              <a:rPr lang="en-US" b="1" dirty="0" smtClean="0"/>
              <a:t>database schema</a:t>
            </a:r>
          </a:p>
          <a:p>
            <a:pPr lvl="1" eaLnBrk="1" hangingPunct="1"/>
            <a:r>
              <a:rPr lang="en-US" dirty="0" smtClean="0"/>
              <a:t>S = {R1, R2, ..., </a:t>
            </a:r>
            <a:r>
              <a:rPr lang="en-US" dirty="0" err="1" smtClean="0"/>
              <a:t>Rn</a:t>
            </a:r>
            <a:r>
              <a:rPr lang="en-US" dirty="0" smtClean="0"/>
              <a:t>}</a:t>
            </a:r>
          </a:p>
          <a:p>
            <a:pPr lvl="1" eaLnBrk="1" hangingPunct="1"/>
            <a:r>
              <a:rPr lang="en-US" dirty="0" smtClean="0"/>
              <a:t>R1, R2, …, </a:t>
            </a:r>
            <a:r>
              <a:rPr lang="en-US" dirty="0" err="1" smtClean="0"/>
              <a:t>Rn</a:t>
            </a:r>
            <a:r>
              <a:rPr lang="en-US" dirty="0" smtClean="0"/>
              <a:t> are the names of the individual </a:t>
            </a:r>
            <a:r>
              <a:rPr lang="en-US" b="1" dirty="0" smtClean="0"/>
              <a:t>relation schemas</a:t>
            </a:r>
            <a:r>
              <a:rPr lang="en-US" dirty="0" smtClean="0"/>
              <a:t> within the database S</a:t>
            </a:r>
          </a:p>
          <a:p>
            <a:pPr eaLnBrk="1" hangingPunct="1"/>
            <a:r>
              <a:rPr lang="en-US" dirty="0" smtClean="0"/>
              <a:t>Following slide shows a COMPANY database schema with 6 relation schemas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02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5" descr="fig05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524000"/>
            <a:ext cx="8074025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ext Box 6" descr="Pink tissue paper"/>
          <p:cNvSpPr txBox="1">
            <a:spLocks noChangeArrowheads="1"/>
          </p:cNvSpPr>
          <p:nvPr/>
        </p:nvSpPr>
        <p:spPr bwMode="auto">
          <a:xfrm>
            <a:off x="1905000" y="762000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3200">
                <a:solidFill>
                  <a:srgbClr val="800000"/>
                </a:solidFill>
              </a:rPr>
              <a:t>COMPANY Database Schema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31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Entity Integrity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b="1"/>
              <a:t>Entity Integrity:</a:t>
            </a:r>
          </a:p>
          <a:p>
            <a:pPr lvl="1" eaLnBrk="1" hangingPunct="1"/>
            <a:r>
              <a:rPr lang="en-US" sz="2400"/>
              <a:t>The </a:t>
            </a:r>
            <a:r>
              <a:rPr lang="en-US" sz="2400" i="1"/>
              <a:t>primary key attributes</a:t>
            </a:r>
            <a:r>
              <a:rPr lang="en-US" sz="2400"/>
              <a:t> PK of each relation schema R in S cannot have null values in any tuple of r(R).</a:t>
            </a:r>
          </a:p>
          <a:p>
            <a:pPr lvl="2" eaLnBrk="1" hangingPunct="1"/>
            <a:r>
              <a:rPr lang="en-US" sz="2000"/>
              <a:t>This is because primary key values are used to </a:t>
            </a:r>
            <a:r>
              <a:rPr lang="en-US" sz="2000" i="1"/>
              <a:t>identify</a:t>
            </a:r>
            <a:r>
              <a:rPr lang="en-US" sz="2000"/>
              <a:t> the individual tuples.</a:t>
            </a:r>
          </a:p>
          <a:p>
            <a:pPr lvl="2" eaLnBrk="1" hangingPunct="1"/>
            <a:r>
              <a:rPr lang="en-US" sz="2000"/>
              <a:t>t[PK] </a:t>
            </a:r>
            <a:r>
              <a:rPr lang="en-US" sz="2000">
                <a:sym typeface="Symbol" panose="05050102010706020507" pitchFamily="18" charset="2"/>
              </a:rPr>
              <a:t></a:t>
            </a:r>
            <a:r>
              <a:rPr lang="en-US" sz="2000"/>
              <a:t> null for any tuple t in r(R)</a:t>
            </a:r>
          </a:p>
          <a:p>
            <a:pPr lvl="2" eaLnBrk="1" hangingPunct="1"/>
            <a:r>
              <a:rPr lang="en-US" sz="2000"/>
              <a:t>If PK has several attributes, null is not allowed in any of these attributes</a:t>
            </a:r>
          </a:p>
          <a:p>
            <a:pPr lvl="1" eaLnBrk="1" hangingPunct="1"/>
            <a:r>
              <a:rPr lang="en-US" sz="2400"/>
              <a:t>Note: Other attributes of R may be constrained  to disallow null values, even though they are not members of the primary key.</a:t>
            </a:r>
          </a:p>
        </p:txBody>
      </p:sp>
    </p:spTree>
    <p:extLst>
      <p:ext uri="{BB962C8B-B14F-4D97-AF65-F5344CB8AC3E}">
        <p14:creationId xmlns:p14="http://schemas.microsoft.com/office/powerpoint/2010/main" val="29859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Referential Integrity</a:t>
            </a:r>
          </a:p>
        </p:txBody>
      </p:sp>
      <p:sp>
        <p:nvSpPr>
          <p:cNvPr id="522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A constraint involving </a:t>
            </a:r>
            <a:r>
              <a:rPr lang="en-US" sz="2400" b="1" dirty="0" smtClean="0"/>
              <a:t>two</a:t>
            </a:r>
            <a:r>
              <a:rPr lang="en-US" sz="2400" dirty="0" smtClean="0"/>
              <a:t> relations</a:t>
            </a:r>
          </a:p>
          <a:p>
            <a:pPr lvl="1" eaLnBrk="1" hangingPunct="1"/>
            <a:r>
              <a:rPr lang="en-US" sz="2000" dirty="0" smtClean="0"/>
              <a:t>The previous constraints involve a single  relation.</a:t>
            </a:r>
          </a:p>
          <a:p>
            <a:pPr eaLnBrk="1" hangingPunct="1"/>
            <a:r>
              <a:rPr lang="en-US" sz="2400" dirty="0" smtClean="0"/>
              <a:t>Used to specify a </a:t>
            </a:r>
            <a:r>
              <a:rPr lang="en-US" sz="2400" b="1" dirty="0" smtClean="0"/>
              <a:t>relationship</a:t>
            </a:r>
            <a:r>
              <a:rPr lang="en-US" sz="2400" dirty="0" smtClean="0"/>
              <a:t> among tuples in two relations: </a:t>
            </a:r>
          </a:p>
          <a:p>
            <a:pPr lvl="1" eaLnBrk="1" hangingPunct="1"/>
            <a:r>
              <a:rPr lang="en-US" sz="2000" dirty="0" smtClean="0"/>
              <a:t>The </a:t>
            </a:r>
            <a:r>
              <a:rPr lang="en-US" sz="2000" b="1" dirty="0" smtClean="0"/>
              <a:t>referencing relation </a:t>
            </a:r>
            <a:r>
              <a:rPr lang="en-US" sz="2000" dirty="0" smtClean="0"/>
              <a:t>and the </a:t>
            </a:r>
            <a:r>
              <a:rPr lang="en-US" sz="2000" b="1" dirty="0" smtClean="0"/>
              <a:t>referenced relation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262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Referential Integrity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Tuples in the </a:t>
            </a:r>
            <a:r>
              <a:rPr lang="en-US" sz="2800" b="1" dirty="0" smtClean="0"/>
              <a:t>referencing relation</a:t>
            </a:r>
            <a:r>
              <a:rPr lang="en-US" sz="2800" dirty="0" smtClean="0"/>
              <a:t> R1 have attributes FK (called </a:t>
            </a:r>
            <a:r>
              <a:rPr lang="en-US" sz="2800" b="1" dirty="0" smtClean="0"/>
              <a:t>foreign key</a:t>
            </a:r>
            <a:r>
              <a:rPr lang="en-US" sz="2800" dirty="0" smtClean="0"/>
              <a:t> attributes) that reference the primary key attributes PK of the </a:t>
            </a:r>
            <a:r>
              <a:rPr lang="en-US" sz="2800" b="1" dirty="0" smtClean="0"/>
              <a:t>referenced relation</a:t>
            </a:r>
            <a:r>
              <a:rPr lang="en-US" sz="2800" dirty="0" smtClean="0"/>
              <a:t> R2.</a:t>
            </a:r>
          </a:p>
          <a:p>
            <a:pPr lvl="1" eaLnBrk="1" hangingPunct="1"/>
            <a:r>
              <a:rPr lang="en-US" sz="2400" dirty="0" smtClean="0"/>
              <a:t>A tuple t1 in R1 is said to </a:t>
            </a:r>
            <a:r>
              <a:rPr lang="en-US" sz="2400" b="1" dirty="0" smtClean="0"/>
              <a:t>reference</a:t>
            </a:r>
            <a:r>
              <a:rPr lang="en-US" sz="2400" dirty="0" smtClean="0"/>
              <a:t> a tuple t2 in R2 if t1[FK] = t2[PK].</a:t>
            </a:r>
          </a:p>
          <a:p>
            <a:pPr eaLnBrk="1" hangingPunct="1"/>
            <a:r>
              <a:rPr lang="en-US" sz="2800" dirty="0" smtClean="0"/>
              <a:t>A referential integrity constraint can be displayed in a relational database schema as a directed arc from R1.FK to R2. 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51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4"/>
          <p:cNvSpPr>
            <a:spLocks noGrp="1" noChangeArrowheads="1"/>
          </p:cNvSpPr>
          <p:nvPr>
            <p:ph type="title"/>
          </p:nvPr>
        </p:nvSpPr>
        <p:spPr>
          <a:xfrm>
            <a:off x="721217" y="286603"/>
            <a:ext cx="11127346" cy="145075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dirty="0" smtClean="0"/>
              <a:t>Referential Integrity (or foreign key) Constraint</a:t>
            </a:r>
          </a:p>
        </p:txBody>
      </p:sp>
      <p:sp>
        <p:nvSpPr>
          <p:cNvPr id="563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Statement of the constraint</a:t>
            </a:r>
          </a:p>
          <a:p>
            <a:pPr lvl="1" eaLnBrk="1" hangingPunct="1"/>
            <a:r>
              <a:rPr lang="en-US" sz="2800" dirty="0" smtClean="0"/>
              <a:t>The value in the foreign key column (or columns) FK of the </a:t>
            </a:r>
            <a:r>
              <a:rPr lang="en-US" sz="2800" dirty="0" err="1" smtClean="0"/>
              <a:t>the</a:t>
            </a:r>
            <a:r>
              <a:rPr lang="en-US" sz="2800" dirty="0" smtClean="0"/>
              <a:t> </a:t>
            </a:r>
            <a:r>
              <a:rPr lang="en-US" sz="2800" b="1" dirty="0" smtClean="0"/>
              <a:t>referencing relation</a:t>
            </a:r>
            <a:r>
              <a:rPr lang="en-US" sz="2800" dirty="0" smtClean="0"/>
              <a:t> R1 can be </a:t>
            </a:r>
            <a:r>
              <a:rPr lang="en-US" sz="2800" b="1" dirty="0" smtClean="0"/>
              <a:t>either</a:t>
            </a:r>
            <a:r>
              <a:rPr lang="en-US" sz="2800" dirty="0" smtClean="0"/>
              <a:t>:</a:t>
            </a:r>
          </a:p>
          <a:p>
            <a:pPr lvl="2" eaLnBrk="1" hangingPunct="1"/>
            <a:r>
              <a:rPr lang="en-US" sz="2800" dirty="0" smtClean="0"/>
              <a:t>(1) a value of an existing primary key value of a corresponding primary key PK in the </a:t>
            </a:r>
            <a:r>
              <a:rPr lang="en-US" sz="2800" b="1" dirty="0" smtClean="0"/>
              <a:t>referenced relation</a:t>
            </a:r>
            <a:r>
              <a:rPr lang="en-US" sz="2800" dirty="0" smtClean="0"/>
              <a:t> R2, </a:t>
            </a:r>
            <a:r>
              <a:rPr lang="en-US" sz="2800" u="sng" dirty="0" smtClean="0"/>
              <a:t>or</a:t>
            </a:r>
          </a:p>
          <a:p>
            <a:pPr lvl="2" eaLnBrk="1" hangingPunct="1"/>
            <a:r>
              <a:rPr lang="en-US" sz="2800" dirty="0" smtClean="0"/>
              <a:t>(2) a </a:t>
            </a:r>
            <a:r>
              <a:rPr lang="en-US" sz="2800" b="1" dirty="0" smtClean="0"/>
              <a:t>null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dirty="0" smtClean="0"/>
              <a:t>In case (2), the FK in R1 should </a:t>
            </a:r>
            <a:r>
              <a:rPr lang="en-US" sz="2800" b="1" dirty="0" smtClean="0"/>
              <a:t>not</a:t>
            </a:r>
            <a:r>
              <a:rPr lang="en-US" sz="2800" dirty="0" smtClean="0"/>
              <a:t> be a part of its own primary key.</a:t>
            </a:r>
          </a:p>
        </p:txBody>
      </p:sp>
    </p:spTree>
    <p:extLst>
      <p:ext uri="{BB962C8B-B14F-4D97-AF65-F5344CB8AC3E}">
        <p14:creationId xmlns:p14="http://schemas.microsoft.com/office/powerpoint/2010/main" val="98531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257577" y="631065"/>
            <a:ext cx="11934423" cy="11062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 smtClean="0"/>
              <a:t>Displaying a relational database schema and its constraints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Each relation schema can be displayed as a row of attribute names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name of the relation is written above the attribute names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primary key attribute (or attributes) will be underlined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 foreign key (referential integrity) constraints is displayed as a directed arc (arrow) from the foreign key attributes to the referenced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Can also point the the primary key of the referenced relation for clarity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Next slide shows the COMPANY </a:t>
            </a:r>
            <a:r>
              <a:rPr lang="en-US" sz="2400" b="1"/>
              <a:t>relational schema diagram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08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5" descr="fig05_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92264"/>
            <a:ext cx="6477000" cy="480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6" descr="Pink tissue paper"/>
          <p:cNvSpPr txBox="1">
            <a:spLocks noChangeArrowheads="1"/>
          </p:cNvSpPr>
          <p:nvPr/>
        </p:nvSpPr>
        <p:spPr bwMode="auto">
          <a:xfrm>
            <a:off x="1981200" y="7620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800000"/>
                </a:solidFill>
              </a:rPr>
              <a:t>Referential Integrity Constraints for COMPANY database 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47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03" y="769557"/>
            <a:ext cx="5845935" cy="3003953"/>
          </a:xfrm>
        </p:spPr>
        <p:txBody>
          <a:bodyPr>
            <a:normAutofit fontScale="47500" lnSpcReduction="20000"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5000" b="1" dirty="0" smtClean="0"/>
              <a:t>Step 2: </a:t>
            </a:r>
            <a:r>
              <a:rPr lang="en-US" sz="5000" dirty="0" smtClean="0"/>
              <a:t>Mapping </a:t>
            </a:r>
            <a:r>
              <a:rPr lang="en-US" sz="5000" dirty="0"/>
              <a:t>of Weak Entity </a:t>
            </a:r>
            <a:r>
              <a:rPr lang="en-US" sz="5000" dirty="0" smtClean="0"/>
              <a:t>Types</a:t>
            </a:r>
            <a:endParaRPr lang="en-US" sz="5000" dirty="0"/>
          </a:p>
          <a:p>
            <a:r>
              <a:rPr lang="en-US" sz="2900" dirty="0"/>
              <a:t>Figure out the weak entity types from the diagram and create a corresponding relation(table) that includes all its simple attributes.</a:t>
            </a:r>
          </a:p>
          <a:p>
            <a:r>
              <a:rPr lang="en-US" sz="2900" dirty="0"/>
              <a:t>Add as foreign key all of the primary key attributes in the entity corresponding to the owner entity.</a:t>
            </a:r>
          </a:p>
          <a:p>
            <a:r>
              <a:rPr lang="en-US" sz="2900" dirty="0"/>
              <a:t>The primary key is a combination of all the primary key attributes from the owner and the primary key of the weak entity.</a:t>
            </a:r>
          </a:p>
          <a:p>
            <a:r>
              <a:rPr lang="en-US" sz="2900" dirty="0"/>
              <a:t>For the given ER-Diagram we have </a:t>
            </a:r>
            <a:r>
              <a:rPr lang="en-US" sz="2900" i="1" dirty="0"/>
              <a:t>Dependent</a:t>
            </a:r>
            <a:r>
              <a:rPr lang="en-US" sz="2900" dirty="0"/>
              <a:t> as a weak entity, as it is enclosed in a double rectangle that is indicative of an entity being weak.</a:t>
            </a:r>
          </a:p>
          <a:p>
            <a:r>
              <a:rPr lang="en-US" sz="2900" dirty="0"/>
              <a:t>The Dependent relation(table) is created that is shown in the figure below</a:t>
            </a:r>
            <a:r>
              <a:rPr lang="en-US" sz="2900" dirty="0" smtClean="0"/>
              <a:t>.</a:t>
            </a:r>
            <a:endParaRPr lang="en-US" sz="2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7" y="3606085"/>
            <a:ext cx="5675429" cy="3251915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36276" y="133306"/>
            <a:ext cx="6323527" cy="4792221"/>
          </a:xfrm>
          <a:prstGeom prst="rect">
            <a:avLst/>
          </a:prstGeom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94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6372"/>
            <a:ext cx="5164428" cy="1493949"/>
          </a:xfrm>
        </p:spPr>
        <p:txBody>
          <a:bodyPr>
            <a:normAutofit/>
          </a:bodyPr>
          <a:lstStyle/>
          <a:p>
            <a:r>
              <a:rPr lang="en-US" b="1" dirty="0"/>
              <a:t>Step 3</a:t>
            </a:r>
            <a:r>
              <a:rPr lang="en-US" b="1" dirty="0" smtClean="0"/>
              <a:t>:</a:t>
            </a:r>
            <a:r>
              <a:rPr lang="en-US" dirty="0"/>
              <a:t> Mapping of Binary 1:1 Relation Types</a:t>
            </a:r>
          </a:p>
          <a:p>
            <a:r>
              <a:rPr lang="en-US" dirty="0"/>
              <a:t>Now we need to figure out the entities from ER diagram for which there exists a 1-to-1 relationship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321"/>
            <a:ext cx="6014434" cy="2636852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5258" y="468157"/>
            <a:ext cx="6706742" cy="5082637"/>
          </a:xfrm>
          <a:prstGeom prst="rect">
            <a:avLst/>
          </a:prstGeom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9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07" y="25758"/>
            <a:ext cx="9757894" cy="18803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Step </a:t>
            </a:r>
            <a:r>
              <a:rPr lang="en-US" b="1" dirty="0"/>
              <a:t>4</a:t>
            </a:r>
            <a:r>
              <a:rPr lang="en-US" b="1" dirty="0" smtClean="0"/>
              <a:t>:</a:t>
            </a:r>
            <a:r>
              <a:rPr lang="en-US" b="1" dirty="0"/>
              <a:t> Mapping of Binary 1:N Relationship Types</a:t>
            </a:r>
          </a:p>
          <a:p>
            <a:r>
              <a:rPr lang="en-US" dirty="0" smtClean="0"/>
              <a:t>We </a:t>
            </a:r>
            <a:r>
              <a:rPr lang="en-US" dirty="0"/>
              <a:t>need to figure out the entities from ER diagram for which there exists a 1-to-N relationship.</a:t>
            </a:r>
          </a:p>
          <a:p>
            <a:r>
              <a:rPr lang="en-US" dirty="0"/>
              <a:t>The entities for which there exists a 1-to-N relationship, choose a relation as S as the type at N-side of relationship and other as T.</a:t>
            </a:r>
          </a:p>
          <a:p>
            <a:r>
              <a:rPr lang="en-US" dirty="0"/>
              <a:t>Then we add as a foreign key to S all of the primary key attributes of 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152" y="1815920"/>
            <a:ext cx="6338417" cy="4636395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7046" y="1833316"/>
            <a:ext cx="6094954" cy="4618999"/>
          </a:xfrm>
          <a:prstGeom prst="rect">
            <a:avLst/>
          </a:prstGeom>
        </p:spPr>
      </p:pic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3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2886"/>
            <a:ext cx="5836276" cy="225380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 smtClean="0"/>
              <a:t>Step 5:Mapping </a:t>
            </a:r>
            <a:r>
              <a:rPr lang="en-US" b="1" dirty="0"/>
              <a:t>of Binary M:N Relationship Types</a:t>
            </a:r>
            <a:endParaRPr lang="en-US" b="1" dirty="0" smtClean="0"/>
          </a:p>
          <a:p>
            <a:pPr algn="just"/>
            <a:r>
              <a:rPr lang="en-US" dirty="0" smtClean="0"/>
              <a:t>Now </a:t>
            </a:r>
            <a:r>
              <a:rPr lang="en-US" dirty="0"/>
              <a:t>we need to figure out the entities from ER diagram for which there exists an M-to-N relationship.</a:t>
            </a:r>
          </a:p>
          <a:p>
            <a:pPr algn="just"/>
            <a:r>
              <a:rPr lang="en-US" dirty="0"/>
              <a:t>Create a new relation(table) S.</a:t>
            </a:r>
          </a:p>
          <a:p>
            <a:pPr algn="just"/>
            <a:r>
              <a:rPr lang="en-US" dirty="0"/>
              <a:t>The primary keys of relations(tables) between which M-to-N relationship exists, are added to the new relation S created, that acts as a foreign key.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6689"/>
            <a:ext cx="6671256" cy="3741312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68473" y="220639"/>
            <a:ext cx="6323527" cy="4792221"/>
          </a:xfrm>
          <a:prstGeom prst="rect">
            <a:avLst/>
          </a:prstGeom>
        </p:spPr>
      </p:pic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0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1369"/>
            <a:ext cx="3206839" cy="56409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Step 6</a:t>
            </a:r>
            <a:r>
              <a:rPr lang="en-US" b="1" dirty="0" smtClean="0"/>
              <a:t>:</a:t>
            </a:r>
            <a:r>
              <a:rPr lang="en-US" b="1" dirty="0"/>
              <a:t> Mapping of Multivalued attributes</a:t>
            </a:r>
          </a:p>
          <a:p>
            <a:pPr algn="just"/>
            <a:r>
              <a:rPr lang="en-US" dirty="0"/>
              <a:t>Now identify the relations(tables) that contain multi-valued attributes.</a:t>
            </a:r>
          </a:p>
          <a:p>
            <a:pPr algn="just"/>
            <a:r>
              <a:rPr lang="en-US" dirty="0"/>
              <a:t>Then we need to create a new relation S</a:t>
            </a:r>
          </a:p>
          <a:p>
            <a:pPr algn="just"/>
            <a:r>
              <a:rPr lang="en-US" dirty="0"/>
              <a:t>In the new relation S we add as foreign keys the primary keys of the corresponding relation.</a:t>
            </a:r>
          </a:p>
          <a:p>
            <a:pPr algn="just"/>
            <a:r>
              <a:rPr lang="en-US" dirty="0"/>
              <a:t>Then we add the multi-valued attribute to S; the combination of all attributes in S forms the primary key.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839" y="1867437"/>
            <a:ext cx="5228924" cy="4900411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48548" y="133306"/>
            <a:ext cx="5211255" cy="39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8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7- </a:t>
            </a:r>
            <a:fld id="{F4426A4E-0298-43AC-8C9C-79283ADC14AC}" type="slidenum">
              <a:rPr lang="en-US"/>
              <a:pPr/>
              <a:t>9</a:t>
            </a:fld>
            <a:endParaRPr lang="en-CA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225" y="2305319"/>
            <a:ext cx="2548944" cy="1777284"/>
          </a:xfrm>
        </p:spPr>
        <p:txBody>
          <a:bodyPr anchor="t">
            <a:normAutofit/>
          </a:bodyPr>
          <a:lstStyle/>
          <a:p>
            <a:r>
              <a:rPr lang="en-US" sz="2200" b="1" dirty="0" smtClean="0"/>
              <a:t>The </a:t>
            </a:r>
            <a:r>
              <a:rPr lang="en-US" sz="2200" b="1" dirty="0"/>
              <a:t>ER conceptual schema diagram for the COMPANY </a:t>
            </a:r>
            <a:r>
              <a:rPr lang="en-US" sz="2200" b="1" dirty="0" smtClean="0"/>
              <a:t>database</a:t>
            </a:r>
            <a:endParaRPr lang="en-US" sz="2200" b="1" dirty="0"/>
          </a:p>
        </p:txBody>
      </p:sp>
      <p:pic>
        <p:nvPicPr>
          <p:cNvPr id="673795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24253" y="94350"/>
            <a:ext cx="8924906" cy="6763649"/>
          </a:xfrm>
        </p:spPr>
      </p:pic>
      <p:sp>
        <p:nvSpPr>
          <p:cNvPr id="2" name="Rectangle 1"/>
          <p:cNvSpPr/>
          <p:nvPr/>
        </p:nvSpPr>
        <p:spPr>
          <a:xfrm>
            <a:off x="-262475" y="38048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24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7030A0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3064</TotalTime>
  <Words>2292</Words>
  <Application>Microsoft Office PowerPoint</Application>
  <PresentationFormat>Widescreen</PresentationFormat>
  <Paragraphs>292</Paragraphs>
  <Slides>38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Symbol</vt:lpstr>
      <vt:lpstr>Tahoma</vt:lpstr>
      <vt:lpstr>Times New Roman</vt:lpstr>
      <vt:lpstr>Wingdings</vt:lpstr>
      <vt:lpstr>Retrospect</vt:lpstr>
      <vt:lpstr> Course Name: Database Systems Course Code: CS52 Credits: 3:1:0 UNIT 2  Term: October 2021– February 2022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ER conceptual schema diagram for the COMPANY database</vt:lpstr>
      <vt:lpstr> Result of mapping the COMPANY ER schema into a relational schema.</vt:lpstr>
      <vt:lpstr>Convert the given ER Diagram to relational schema</vt:lpstr>
      <vt:lpstr>Relational Model Concepts</vt:lpstr>
      <vt:lpstr>Informal Definitions</vt:lpstr>
      <vt:lpstr>Example of a Relation</vt:lpstr>
      <vt:lpstr>Informal Definitions</vt:lpstr>
      <vt:lpstr>Formal Definitions - Schema</vt:lpstr>
      <vt:lpstr>Formal Definitions - Tuple</vt:lpstr>
      <vt:lpstr>Formal Definitions - Domain</vt:lpstr>
      <vt:lpstr>Formal Definitions - State</vt:lpstr>
      <vt:lpstr>Formal Definitions - Summary</vt:lpstr>
      <vt:lpstr>Definition Summary</vt:lpstr>
      <vt:lpstr>Example – A relation STUDENT</vt:lpstr>
      <vt:lpstr>Characteristics Of Relations</vt:lpstr>
      <vt:lpstr>Same state as previous Figure (but with different order of tuples)</vt:lpstr>
      <vt:lpstr>Characteristics Of Relations</vt:lpstr>
      <vt:lpstr>Relational Integrity Constraints</vt:lpstr>
      <vt:lpstr>Key Constraints</vt:lpstr>
      <vt:lpstr>Key Constraints (continued)</vt:lpstr>
      <vt:lpstr>Key Constraints (continued)</vt:lpstr>
      <vt:lpstr>CAR table with two candidate keys – LicenseNumber chosen as Primary Key</vt:lpstr>
      <vt:lpstr>Relational Database Schema</vt:lpstr>
      <vt:lpstr>PowerPoint Presentation</vt:lpstr>
      <vt:lpstr>Entity Integrity</vt:lpstr>
      <vt:lpstr>Referential Integrity</vt:lpstr>
      <vt:lpstr>Referential Integrity</vt:lpstr>
      <vt:lpstr>Referential Integrity (or foreign key) Constraint</vt:lpstr>
      <vt:lpstr>Displaying a relational database schema and its constraints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Sanjeetha R</dc:creator>
  <cp:lastModifiedBy>CSE-PG</cp:lastModifiedBy>
  <cp:revision>497</cp:revision>
  <cp:lastPrinted>2021-10-12T08:10:28Z</cp:lastPrinted>
  <dcterms:created xsi:type="dcterms:W3CDTF">2020-08-26T05:56:20Z</dcterms:created>
  <dcterms:modified xsi:type="dcterms:W3CDTF">2021-11-26T05:27:20Z</dcterms:modified>
</cp:coreProperties>
</file>