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4"/>
  </p:notesMasterIdLst>
  <p:sldIdLst>
    <p:sldId id="409" r:id="rId2"/>
    <p:sldId id="464" r:id="rId3"/>
    <p:sldId id="465" r:id="rId4"/>
    <p:sldId id="466" r:id="rId5"/>
    <p:sldId id="468" r:id="rId6"/>
    <p:sldId id="470" r:id="rId7"/>
    <p:sldId id="471" r:id="rId8"/>
    <p:sldId id="472" r:id="rId9"/>
    <p:sldId id="473" r:id="rId10"/>
    <p:sldId id="474" r:id="rId11"/>
    <p:sldId id="475" r:id="rId12"/>
    <p:sldId id="4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43F0-1FB2-41E4-961B-8CAB2AED1024}" type="datetimeFigureOut">
              <a:rPr lang="en-IN" smtClean="0"/>
              <a:pPr/>
              <a:t>29-11-2021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20133-9643-4EF8-94CA-FEF99B36DC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0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B776F3-8871-4ADB-928A-8382695D26AD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3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2671A4-9031-4D31-973A-9C0E6BBDF9F6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8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81DC81-3283-4801-84BA-EA059820DCE6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0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979FA7-F8B2-45DA-8CD8-63E4791A69FC}" type="slidenum">
              <a:rPr lang="en-CA" sz="1200">
                <a:latin typeface="Tahoma" panose="020B0604030504040204" pitchFamily="34" charset="0"/>
              </a:rPr>
              <a:pPr/>
              <a:t>5</a:t>
            </a:fld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8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F9D3C6-D8E8-463C-BB43-57DCFAE325D7}" type="slidenum">
              <a:rPr lang="en-CA" sz="1200">
                <a:latin typeface="Tahoma" panose="020B0604030504040204" pitchFamily="34" charset="0"/>
              </a:rPr>
              <a:pPr/>
              <a:t>6</a:t>
            </a:fld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29D569-E3EC-4359-A68D-07FE79F7C2AE}" type="slidenum">
              <a:rPr lang="en-CA" sz="1200">
                <a:latin typeface="Tahoma" panose="020B0604030504040204" pitchFamily="34" charset="0"/>
              </a:rPr>
              <a:pPr/>
              <a:t>7</a:t>
            </a:fld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4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BD07C1-C134-4371-9B71-894A5772B090}" type="slidenum">
              <a:rPr lang="en-CA" sz="1200">
                <a:latin typeface="Tahoma" panose="020B0604030504040204" pitchFamily="34" charset="0"/>
              </a:rPr>
              <a:pPr/>
              <a:t>8</a:t>
            </a:fld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2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D5DA8C-7F4F-4172-8D15-8F33FDA7339F}" type="slidenum">
              <a:rPr lang="en-CA" sz="1200">
                <a:latin typeface="Tahoma" panose="020B0604030504040204" pitchFamily="34" charset="0"/>
              </a:rPr>
              <a:pPr/>
              <a:t>12</a:t>
            </a:fld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7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C728CEA0-BA7F-4BA3-B201-6B7A8B3DF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2028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7805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2BFF8954-070D-4352-AC3E-DD7D500D0A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8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75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2" descr="C:\Users\Srinidhi\Desktop\logo.png">
            <a:extLst>
              <a:ext uri="{FF2B5EF4-FFF2-40B4-BE49-F238E27FC236}">
                <a16:creationId xmlns="" xmlns:a16="http://schemas.microsoft.com/office/drawing/2014/main" id="{F8681246-1AFA-47C1-8723-E212F3BD6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927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88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5E2C67C7-C385-4A44-A78F-D95F8B3254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75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9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B5832B2-A849-431B-A55C-C7158D2188DA}" type="datetime8">
              <a:rPr lang="en-IN" smtClean="0"/>
              <a:t>29-11-2021 13:20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E4AAF7F-3876-4F6B-8901-E7673BBFDB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4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79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EF3C39C1-9BAB-4C45-A144-CF8BF2E72B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9189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34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1B300F68-EEC8-479F-89B4-B66DB0F421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13" y="12104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8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2" descr="C:\Users\Srinidhi\Desktop\logo.png">
            <a:extLst>
              <a:ext uri="{FF2B5EF4-FFF2-40B4-BE49-F238E27FC236}">
                <a16:creationId xmlns="" xmlns:a16="http://schemas.microsoft.com/office/drawing/2014/main" id="{6720B71A-9CF9-4970-96CA-352F2D5F33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15" y="34776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64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7393EDB9-65C6-42AA-B582-C92413F0DE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67" y="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0474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BF8E43F-406B-489A-A07B-CBBB6CD8B6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29" y="-48825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331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8D7279E7-0A06-4D9D-B018-700B7F4A3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7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3515325"/>
            <a:ext cx="10848974" cy="111943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3200" b="1" dirty="0"/>
              <a:t>Course Name: Database Systems</a:t>
            </a:r>
            <a:br>
              <a:rPr lang="en-IN" sz="3200" b="1" dirty="0"/>
            </a:br>
            <a:r>
              <a:rPr lang="en-IN" sz="3200" b="1" dirty="0"/>
              <a:t>Course Code: CS52</a:t>
            </a:r>
            <a:br>
              <a:rPr lang="en-IN" sz="3200" b="1" dirty="0"/>
            </a:br>
            <a:r>
              <a:rPr lang="en-IN" sz="3200" b="1" dirty="0"/>
              <a:t>Credits: 3:1:0</a:t>
            </a:r>
            <a:br>
              <a:rPr lang="en-IN" sz="3200" b="1" dirty="0"/>
            </a:br>
            <a:r>
              <a:rPr lang="en-IN" sz="3200" b="1"/>
              <a:t>UNIT </a:t>
            </a:r>
            <a:r>
              <a:rPr lang="en-IN" sz="3200" b="1" smtClean="0"/>
              <a:t>2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>Term: October 2021– February 2022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866900" y="31414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>
                <a:latin typeface="+mj-lt"/>
              </a:rPr>
              <a:t>M.S. Ramaiah Institute of Technology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(Autonomous Institute, Affiliated to VTU)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Department of Computer Science and Engineering</a:t>
            </a:r>
            <a:endParaRPr lang="en-IN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C9641BE-B7C9-4946-A565-227D0582DC3F}"/>
              </a:ext>
            </a:extLst>
          </p:cNvPr>
          <p:cNvSpPr txBox="1"/>
          <p:nvPr/>
        </p:nvSpPr>
        <p:spPr>
          <a:xfrm>
            <a:off x="6500812" y="4752975"/>
            <a:ext cx="4719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Reference: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Elmasri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Shamkant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Navathe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Fundamentals of Database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9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90033"/>
                </a:solidFill>
              </a:rPr>
              <a:t>Slide 5- </a:t>
            </a:r>
            <a:fld id="{76981AF0-AB41-43AA-B00D-3E1F8F5D469D}" type="slidenum">
              <a:rPr 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sz="1400">
              <a:solidFill>
                <a:srgbClr val="990033"/>
              </a:solidFill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Possible violations for each operation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DELETE may violate only referential integrity:</a:t>
            </a:r>
          </a:p>
          <a:p>
            <a:pPr lvl="1" eaLnBrk="1" hangingPunct="1"/>
            <a:r>
              <a:rPr lang="en-US" sz="2200"/>
              <a:t>If the primary key value of the tuple being deleted is referenced from other tuples in the database</a:t>
            </a:r>
          </a:p>
          <a:p>
            <a:pPr lvl="2" eaLnBrk="1" hangingPunct="1"/>
            <a:r>
              <a:rPr lang="en-US" sz="2000"/>
              <a:t>Can be remedied by several actions: RESTRICT, CASCADE, SET NULL </a:t>
            </a:r>
          </a:p>
          <a:p>
            <a:pPr lvl="2" eaLnBrk="1" hangingPunct="1"/>
            <a:r>
              <a:rPr lang="en-US" sz="1800"/>
              <a:t>RESTRICT option: reject the deletion</a:t>
            </a:r>
          </a:p>
          <a:p>
            <a:pPr lvl="3" eaLnBrk="1" hangingPunct="1"/>
            <a:r>
              <a:rPr lang="en-US" sz="1800"/>
              <a:t>CASCADE option: propagate the new primary key value into the foreign keys of the referencing tuples</a:t>
            </a:r>
          </a:p>
          <a:p>
            <a:pPr lvl="3" eaLnBrk="1" hangingPunct="1"/>
            <a:r>
              <a:rPr lang="en-US" sz="1800"/>
              <a:t>SET NULL option: set the foreign keys of the referencing tuples to NULL</a:t>
            </a:r>
          </a:p>
          <a:p>
            <a:pPr lvl="1" eaLnBrk="1" hangingPunct="1"/>
            <a:r>
              <a:rPr lang="en-US" sz="2200"/>
              <a:t>One of the above options must be specified during database design for each foreign key constraint</a:t>
            </a:r>
          </a:p>
        </p:txBody>
      </p:sp>
    </p:spTree>
    <p:extLst>
      <p:ext uri="{BB962C8B-B14F-4D97-AF65-F5344CB8AC3E}">
        <p14:creationId xmlns:p14="http://schemas.microsoft.com/office/powerpoint/2010/main" val="113972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90033"/>
                </a:solidFill>
              </a:rPr>
              <a:t>Slide 5- </a:t>
            </a:r>
            <a:fld id="{78DB3E49-8A46-4226-B01E-79EBE7AD2D95}" type="slidenum">
              <a:rPr 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sz="1400">
              <a:solidFill>
                <a:srgbClr val="990033"/>
              </a:solidFill>
            </a:endParaRPr>
          </a:p>
        </p:txBody>
      </p:sp>
      <p:sp>
        <p:nvSpPr>
          <p:cNvPr id="860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Possible violations for each operation</a:t>
            </a:r>
          </a:p>
        </p:txBody>
      </p:sp>
      <p:sp>
        <p:nvSpPr>
          <p:cNvPr id="860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/>
              <a:t>UPDATE may violate domain constraint and NOT NULL constraint on an attribute being modified</a:t>
            </a:r>
          </a:p>
          <a:p>
            <a:pPr eaLnBrk="1" hangingPunct="1"/>
            <a:r>
              <a:rPr lang="en-US" sz="2400"/>
              <a:t>Any of the other constraints may also be violated, depending on the attribute being updated:</a:t>
            </a:r>
          </a:p>
          <a:p>
            <a:pPr lvl="1" eaLnBrk="1" hangingPunct="1"/>
            <a:r>
              <a:rPr lang="en-US" sz="2200"/>
              <a:t>Updating the primary key (PK):</a:t>
            </a:r>
          </a:p>
          <a:p>
            <a:pPr lvl="2" eaLnBrk="1" hangingPunct="1"/>
            <a:r>
              <a:rPr lang="en-US" sz="2000"/>
              <a:t>Similar to a DELETE followed by an INSERT</a:t>
            </a:r>
          </a:p>
          <a:p>
            <a:pPr lvl="2" eaLnBrk="1" hangingPunct="1"/>
            <a:r>
              <a:rPr lang="en-US" sz="2000"/>
              <a:t>Need to specify similar options to DELETE</a:t>
            </a:r>
          </a:p>
          <a:p>
            <a:pPr lvl="1" eaLnBrk="1" hangingPunct="1"/>
            <a:r>
              <a:rPr lang="en-US" sz="2200"/>
              <a:t>Updating a foreign key (FK):</a:t>
            </a:r>
          </a:p>
          <a:p>
            <a:pPr lvl="2" eaLnBrk="1" hangingPunct="1"/>
            <a:r>
              <a:rPr lang="en-US" sz="2000"/>
              <a:t>May violate referential integrity</a:t>
            </a:r>
          </a:p>
          <a:p>
            <a:pPr lvl="1" eaLnBrk="1" hangingPunct="1"/>
            <a:r>
              <a:rPr lang="en-US" sz="2200"/>
              <a:t>Updating an ordinary attribute (neither PK nor FK):</a:t>
            </a:r>
          </a:p>
          <a:p>
            <a:pPr lvl="2" eaLnBrk="1" hangingPunct="1"/>
            <a:r>
              <a:rPr lang="en-US" sz="2000"/>
              <a:t>Can only violate domain constraints</a:t>
            </a:r>
          </a:p>
        </p:txBody>
      </p:sp>
    </p:spTree>
    <p:extLst>
      <p:ext uri="{BB962C8B-B14F-4D97-AF65-F5344CB8AC3E}">
        <p14:creationId xmlns:p14="http://schemas.microsoft.com/office/powerpoint/2010/main" val="307050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90033"/>
                </a:solidFill>
              </a:rPr>
              <a:t>Slide 5- </a:t>
            </a:r>
            <a:fld id="{E2BEF1A1-41DC-4BFF-BC23-BC359E5A21C5}" type="slidenum">
              <a:rPr 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sz="1400">
              <a:solidFill>
                <a:srgbClr val="990033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/>
              <a:t>Presented Relational Model Concepts</a:t>
            </a:r>
          </a:p>
          <a:p>
            <a:pPr lvl="1" eaLnBrk="1" hangingPunct="1"/>
            <a:r>
              <a:rPr lang="en-US" sz="2200"/>
              <a:t>Definitions</a:t>
            </a:r>
          </a:p>
          <a:p>
            <a:pPr lvl="1" eaLnBrk="1" hangingPunct="1"/>
            <a:r>
              <a:rPr lang="en-US" sz="2200"/>
              <a:t>Characteristics of relations</a:t>
            </a:r>
          </a:p>
          <a:p>
            <a:pPr eaLnBrk="1" hangingPunct="1"/>
            <a:r>
              <a:rPr lang="en-US" sz="2400"/>
              <a:t>Discussed Relational Model Constraints and Relational Database Schemas</a:t>
            </a:r>
          </a:p>
          <a:p>
            <a:pPr lvl="1" eaLnBrk="1" hangingPunct="1"/>
            <a:r>
              <a:rPr lang="en-US" sz="2200"/>
              <a:t>Domain constraints </a:t>
            </a:r>
          </a:p>
          <a:p>
            <a:pPr lvl="1" eaLnBrk="1" hangingPunct="1"/>
            <a:r>
              <a:rPr lang="en-US" sz="2200"/>
              <a:t>Key constraints</a:t>
            </a:r>
          </a:p>
          <a:p>
            <a:pPr lvl="1" eaLnBrk="1" hangingPunct="1"/>
            <a:r>
              <a:rPr lang="en-US" sz="2200"/>
              <a:t>Entity integrity</a:t>
            </a:r>
          </a:p>
          <a:p>
            <a:pPr lvl="1" eaLnBrk="1" hangingPunct="1"/>
            <a:r>
              <a:rPr lang="en-US" sz="2200"/>
              <a:t>Referential integrity</a:t>
            </a:r>
          </a:p>
          <a:p>
            <a:pPr eaLnBrk="1" hangingPunct="1"/>
            <a:r>
              <a:rPr lang="en-US" sz="2400"/>
              <a:t>Described the Relational Update Operations and Dealing with Constraint Violations</a:t>
            </a:r>
          </a:p>
          <a:p>
            <a:pPr eaLnBrk="1" hangingPunct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533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/>
          <p:cNvSpPr>
            <a:spLocks noGrp="1" noChangeArrowheads="1"/>
          </p:cNvSpPr>
          <p:nvPr>
            <p:ph type="title"/>
          </p:nvPr>
        </p:nvSpPr>
        <p:spPr>
          <a:xfrm>
            <a:off x="721217" y="286603"/>
            <a:ext cx="11127346" cy="145075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 smtClean="0"/>
              <a:t>Referential Integrity (or foreign key) Constraint</a:t>
            </a:r>
          </a:p>
        </p:txBody>
      </p:sp>
      <p:sp>
        <p:nvSpPr>
          <p:cNvPr id="563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Statement of the constraint</a:t>
            </a:r>
          </a:p>
          <a:p>
            <a:pPr lvl="1" eaLnBrk="1" hangingPunct="1"/>
            <a:r>
              <a:rPr lang="en-US" sz="2800" dirty="0" smtClean="0"/>
              <a:t>The value in the foreign key column (or columns) FK of the </a:t>
            </a:r>
            <a:r>
              <a:rPr lang="en-US" sz="2800" dirty="0" err="1" smtClean="0"/>
              <a:t>the</a:t>
            </a:r>
            <a:r>
              <a:rPr lang="en-US" sz="2800" dirty="0" smtClean="0"/>
              <a:t> </a:t>
            </a:r>
            <a:r>
              <a:rPr lang="en-US" sz="2800" b="1" dirty="0" smtClean="0"/>
              <a:t>referencing relation</a:t>
            </a:r>
            <a:r>
              <a:rPr lang="en-US" sz="2800" dirty="0" smtClean="0"/>
              <a:t> R1 can be </a:t>
            </a:r>
            <a:r>
              <a:rPr lang="en-US" sz="2800" b="1" dirty="0" smtClean="0"/>
              <a:t>either</a:t>
            </a:r>
            <a:r>
              <a:rPr lang="en-US" sz="2800" dirty="0" smtClean="0"/>
              <a:t>:</a:t>
            </a:r>
          </a:p>
          <a:p>
            <a:pPr lvl="2" eaLnBrk="1" hangingPunct="1"/>
            <a:r>
              <a:rPr lang="en-US" sz="2800" dirty="0" smtClean="0"/>
              <a:t>(1) a value of an existing primary key value of a corresponding primary key PK in the </a:t>
            </a:r>
            <a:r>
              <a:rPr lang="en-US" sz="2800" b="1" dirty="0" smtClean="0"/>
              <a:t>referenced relation</a:t>
            </a:r>
            <a:r>
              <a:rPr lang="en-US" sz="2800" dirty="0" smtClean="0"/>
              <a:t> R2, </a:t>
            </a:r>
            <a:r>
              <a:rPr lang="en-US" sz="2800" u="sng" dirty="0" smtClean="0"/>
              <a:t>or</a:t>
            </a:r>
          </a:p>
          <a:p>
            <a:pPr lvl="2" eaLnBrk="1" hangingPunct="1"/>
            <a:r>
              <a:rPr lang="en-US" sz="2800" dirty="0" smtClean="0"/>
              <a:t>(2) a </a:t>
            </a:r>
            <a:r>
              <a:rPr lang="en-US" sz="2800" b="1" dirty="0" smtClean="0"/>
              <a:t>null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In case (2), the FK in R1 should </a:t>
            </a:r>
            <a:r>
              <a:rPr lang="en-US" sz="2800" b="1" dirty="0" smtClean="0"/>
              <a:t>not</a:t>
            </a:r>
            <a:r>
              <a:rPr lang="en-US" sz="2800" dirty="0" smtClean="0"/>
              <a:t> be a part of its own primary key.</a:t>
            </a:r>
          </a:p>
        </p:txBody>
      </p:sp>
    </p:spTree>
    <p:extLst>
      <p:ext uri="{BB962C8B-B14F-4D97-AF65-F5344CB8AC3E}">
        <p14:creationId xmlns:p14="http://schemas.microsoft.com/office/powerpoint/2010/main" val="98531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257577" y="631065"/>
            <a:ext cx="11934423" cy="11062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Displaying a relational database schema and its constraints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Each relation schema can be displayed as a row of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name of the relation is written above the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primary key attribute (or attributes) will be underlined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Can also point the the primary key of the referenced relation for clarity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Next slide shows the COMPANY </a:t>
            </a:r>
            <a:r>
              <a:rPr lang="en-US" sz="2400" b="1"/>
              <a:t>relational schema diagram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0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5" descr="fig05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92264"/>
            <a:ext cx="6477000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6" descr="Pink tissue paper"/>
          <p:cNvSpPr txBox="1">
            <a:spLocks noChangeArrowheads="1"/>
          </p:cNvSpPr>
          <p:nvPr/>
        </p:nvSpPr>
        <p:spPr bwMode="auto">
          <a:xfrm>
            <a:off x="1981200" y="7620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4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90033"/>
                </a:solidFill>
              </a:rPr>
              <a:t>Slide 5- </a:t>
            </a:r>
            <a:fld id="{D14D2022-DBF2-4E11-90B0-F7897E3032E5}" type="slidenum">
              <a:rPr 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sz="1400">
              <a:solidFill>
                <a:srgbClr val="990033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0772" y="286603"/>
            <a:ext cx="9775064" cy="1450757"/>
          </a:xfrm>
        </p:spPr>
        <p:txBody>
          <a:bodyPr/>
          <a:lstStyle/>
          <a:p>
            <a:pPr eaLnBrk="1" hangingPunct="1"/>
            <a:r>
              <a:rPr lang="en-US" dirty="0" smtClean="0"/>
              <a:t>Displaying a relational database schema and its constraints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Each relation schema can be displayed as a row of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name of the relation is written above the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primary key attribute (or attributes) will be underlined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Can also point the the primary key of the referenced relation for clarity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Next slide shows the COMPANY </a:t>
            </a:r>
            <a:r>
              <a:rPr lang="en-US" sz="2400" b="1"/>
              <a:t>relational schema diagram with referential integrity constraints </a:t>
            </a:r>
          </a:p>
        </p:txBody>
      </p:sp>
    </p:spTree>
    <p:extLst>
      <p:ext uri="{BB962C8B-B14F-4D97-AF65-F5344CB8AC3E}">
        <p14:creationId xmlns:p14="http://schemas.microsoft.com/office/powerpoint/2010/main" val="33841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90033"/>
                </a:solidFill>
              </a:rPr>
              <a:t>Slide 5- </a:t>
            </a:r>
            <a:fld id="{184E3EB7-5CEB-4859-8C2E-1F5C7C406EE0}" type="slidenum">
              <a:rPr 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sz="1400">
              <a:solidFill>
                <a:srgbClr val="990033"/>
              </a:solidFill>
            </a:endParaRPr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Types of Constraints</a:t>
            </a:r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9701" y="2001591"/>
            <a:ext cx="10841435" cy="384541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Semantic Integrity Constraints:</a:t>
            </a:r>
          </a:p>
          <a:p>
            <a:pPr lvl="1" eaLnBrk="1" hangingPunct="1"/>
            <a:r>
              <a:rPr lang="en-US" sz="2400" dirty="0"/>
              <a:t>based on application semantics and cannot be expressed by the model per se</a:t>
            </a:r>
          </a:p>
          <a:p>
            <a:pPr lvl="1" eaLnBrk="1" hangingPunct="1"/>
            <a:r>
              <a:rPr lang="en-US" sz="2400" dirty="0"/>
              <a:t>Example: </a:t>
            </a:r>
            <a:r>
              <a:rPr lang="en-US" altLang="en-US" sz="2400" dirty="0"/>
              <a:t>“</a:t>
            </a:r>
            <a:r>
              <a:rPr lang="en-US" sz="2400" dirty="0"/>
              <a:t>the max. no. of hours per employee for all projects he or she works on is 56 </a:t>
            </a:r>
            <a:r>
              <a:rPr lang="en-US" sz="2400" dirty="0" err="1"/>
              <a:t>hrs</a:t>
            </a:r>
            <a:r>
              <a:rPr lang="en-US" sz="2400" dirty="0"/>
              <a:t> per week</a:t>
            </a:r>
            <a:r>
              <a:rPr lang="en-US" altLang="en-US" sz="2400" dirty="0"/>
              <a:t>”</a:t>
            </a:r>
            <a:endParaRPr lang="en-US" sz="2400" dirty="0"/>
          </a:p>
          <a:p>
            <a:pPr eaLnBrk="1" hangingPunct="1"/>
            <a:r>
              <a:rPr lang="en-US" sz="2400" dirty="0"/>
              <a:t>A </a:t>
            </a:r>
            <a:r>
              <a:rPr lang="en-US" sz="2400" b="1" dirty="0"/>
              <a:t>constraint specification</a:t>
            </a:r>
            <a:r>
              <a:rPr lang="en-US" sz="2400" dirty="0"/>
              <a:t> language may have to be used to express these</a:t>
            </a:r>
          </a:p>
          <a:p>
            <a:pPr eaLnBrk="1" hangingPunct="1"/>
            <a:r>
              <a:rPr lang="en-US" sz="2400" dirty="0"/>
              <a:t>SQL-99 allows </a:t>
            </a:r>
            <a:r>
              <a:rPr lang="en-US" sz="2400" b="1" dirty="0"/>
              <a:t>CREATE TRIGGER </a:t>
            </a:r>
            <a:r>
              <a:rPr lang="en-US" sz="2400" dirty="0"/>
              <a:t>and </a:t>
            </a:r>
            <a:r>
              <a:rPr lang="en-US" sz="2400" b="1" dirty="0"/>
              <a:t>CREATE</a:t>
            </a:r>
            <a:r>
              <a:rPr lang="en-US" sz="2400" dirty="0"/>
              <a:t> </a:t>
            </a:r>
            <a:r>
              <a:rPr lang="en-US" sz="2400" b="1" dirty="0"/>
              <a:t>ASSERTION</a:t>
            </a:r>
            <a:r>
              <a:rPr lang="en-US" sz="2400" dirty="0"/>
              <a:t> to express some of these semantic constraints</a:t>
            </a:r>
          </a:p>
          <a:p>
            <a:pPr eaLnBrk="1" hangingPunct="1"/>
            <a:r>
              <a:rPr lang="en-US" sz="2400" dirty="0"/>
              <a:t>Keys, Permissibility of Null values, Candidate Keys (Unique in SQL), Foreign Keys, Referential Integrity etc. are expressed by the </a:t>
            </a:r>
            <a:r>
              <a:rPr lang="en-US" sz="2400" b="1" dirty="0"/>
              <a:t>CREATE TABLE </a:t>
            </a:r>
            <a:r>
              <a:rPr lang="en-US" sz="2400" dirty="0"/>
              <a:t>statement in SQL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8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90033"/>
                </a:solidFill>
              </a:rPr>
              <a:t>Slide 5- </a:t>
            </a:r>
            <a:fld id="{C9E47208-03E9-4498-8C03-C0BE762F03BA}" type="slidenum">
              <a:rPr 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sz="1400">
              <a:solidFill>
                <a:srgbClr val="990033"/>
              </a:solidFill>
            </a:endParaRPr>
          </a:p>
        </p:txBody>
      </p:sp>
      <p:sp>
        <p:nvSpPr>
          <p:cNvPr id="79875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Update Operations on Relations</a:t>
            </a:r>
          </a:p>
        </p:txBody>
      </p:sp>
      <p:sp>
        <p:nvSpPr>
          <p:cNvPr id="79876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097280" y="2257858"/>
            <a:ext cx="10058400" cy="3241421"/>
          </a:xfrm>
        </p:spPr>
        <p:txBody>
          <a:bodyPr/>
          <a:lstStyle/>
          <a:p>
            <a:pPr eaLnBrk="1" hangingPunct="1"/>
            <a:r>
              <a:rPr lang="en-US" dirty="0" smtClean="0"/>
              <a:t>INSERT a tuple.</a:t>
            </a:r>
          </a:p>
          <a:p>
            <a:pPr eaLnBrk="1" hangingPunct="1"/>
            <a:r>
              <a:rPr lang="en-US" dirty="0" smtClean="0"/>
              <a:t>DELETE a tuple.</a:t>
            </a:r>
          </a:p>
          <a:p>
            <a:pPr eaLnBrk="1" hangingPunct="1"/>
            <a:r>
              <a:rPr lang="en-US" dirty="0" smtClean="0"/>
              <a:t>MODIFY a tuple.</a:t>
            </a:r>
          </a:p>
          <a:p>
            <a:pPr eaLnBrk="1" hangingPunct="1"/>
            <a:r>
              <a:rPr lang="en-US" dirty="0" smtClean="0"/>
              <a:t>Integrity constraints should not be violated by the update operations.</a:t>
            </a:r>
          </a:p>
          <a:p>
            <a:pPr eaLnBrk="1" hangingPunct="1"/>
            <a:r>
              <a:rPr lang="en-US" dirty="0" smtClean="0"/>
              <a:t>Several update operations may have to be grouped together.</a:t>
            </a:r>
          </a:p>
          <a:p>
            <a:pPr eaLnBrk="1" hangingPunct="1"/>
            <a:r>
              <a:rPr lang="en-US" dirty="0" smtClean="0"/>
              <a:t>Updates may </a:t>
            </a:r>
            <a:r>
              <a:rPr lang="en-US" b="1" dirty="0" smtClean="0"/>
              <a:t>propagate</a:t>
            </a:r>
            <a:r>
              <a:rPr lang="en-US" dirty="0" smtClean="0"/>
              <a:t>  to cause other updates automatically. This may be necessary to maintain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39290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90033"/>
                </a:solidFill>
              </a:rPr>
              <a:t>Slide 5- </a:t>
            </a:r>
            <a:fld id="{156B728E-B699-4527-8C4C-CA4721EE3DD7}" type="slidenum">
              <a:rPr 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sz="1400">
              <a:solidFill>
                <a:srgbClr val="990033"/>
              </a:solidFill>
            </a:endParaRPr>
          </a:p>
        </p:txBody>
      </p:sp>
      <p:sp>
        <p:nvSpPr>
          <p:cNvPr id="819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Update Operations on Relations</a:t>
            </a:r>
          </a:p>
        </p:txBody>
      </p:sp>
      <p:sp>
        <p:nvSpPr>
          <p:cNvPr id="819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313402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In case of integrity violation, several actions can be taken:</a:t>
            </a:r>
          </a:p>
          <a:p>
            <a:pPr lvl="1" eaLnBrk="1" hangingPunct="1"/>
            <a:r>
              <a:rPr lang="en-US" sz="3200" dirty="0" smtClean="0"/>
              <a:t>Cancel the operation that causes the violation (RESTRICT or REJECT option)</a:t>
            </a:r>
          </a:p>
          <a:p>
            <a:pPr lvl="1" eaLnBrk="1" hangingPunct="1"/>
            <a:r>
              <a:rPr lang="en-US" sz="3200" dirty="0" smtClean="0"/>
              <a:t>Perform the operation but inform the user of the violation</a:t>
            </a:r>
          </a:p>
          <a:p>
            <a:pPr lvl="1" eaLnBrk="1" hangingPunct="1"/>
            <a:r>
              <a:rPr lang="en-US" sz="3200" dirty="0" smtClean="0"/>
              <a:t>Trigger additional updates so the violation is corrected (CASCADE option, SET NULL option)</a:t>
            </a:r>
          </a:p>
          <a:p>
            <a:pPr lvl="1" eaLnBrk="1" hangingPunct="1"/>
            <a:r>
              <a:rPr lang="en-US" sz="3200" dirty="0" smtClean="0"/>
              <a:t>Execute a user-specified error-correction routine </a:t>
            </a:r>
          </a:p>
        </p:txBody>
      </p:sp>
    </p:spTree>
    <p:extLst>
      <p:ext uri="{BB962C8B-B14F-4D97-AF65-F5344CB8AC3E}">
        <p14:creationId xmlns:p14="http://schemas.microsoft.com/office/powerpoint/2010/main" val="21205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90033"/>
                </a:solidFill>
              </a:rPr>
              <a:t>Slide 5- </a:t>
            </a:r>
            <a:fld id="{92B8A00D-7338-441D-BCA2-1DB8770D57A6}" type="slidenum">
              <a:rPr 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sz="1400">
              <a:solidFill>
                <a:srgbClr val="990033"/>
              </a:solidFill>
            </a:endParaRPr>
          </a:p>
        </p:txBody>
      </p:sp>
      <p:sp>
        <p:nvSpPr>
          <p:cNvPr id="839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Possible violations for each operation</a:t>
            </a:r>
          </a:p>
        </p:txBody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INSERT may violate any of the constraints:</a:t>
            </a:r>
          </a:p>
          <a:p>
            <a:pPr lvl="1" eaLnBrk="1" hangingPunct="1"/>
            <a:r>
              <a:rPr lang="en-US" sz="2200"/>
              <a:t>Domain constraint:</a:t>
            </a:r>
          </a:p>
          <a:p>
            <a:pPr lvl="2" eaLnBrk="1" hangingPunct="1"/>
            <a:r>
              <a:rPr lang="en-US" sz="2000"/>
              <a:t>if one of the attribute values provided for the new tuple is not of the specified attribute domain</a:t>
            </a:r>
          </a:p>
          <a:p>
            <a:pPr lvl="1" eaLnBrk="1" hangingPunct="1"/>
            <a:r>
              <a:rPr lang="en-US" sz="2200"/>
              <a:t>Key constraint:</a:t>
            </a:r>
          </a:p>
          <a:p>
            <a:pPr lvl="2" eaLnBrk="1" hangingPunct="1"/>
            <a:r>
              <a:rPr lang="en-US" sz="2000"/>
              <a:t>if the value of a key attribute in the new tuple already exists in another tuple in the relation</a:t>
            </a:r>
          </a:p>
          <a:p>
            <a:pPr lvl="1" eaLnBrk="1" hangingPunct="1"/>
            <a:r>
              <a:rPr lang="en-US" sz="2200"/>
              <a:t>Referential integrity:</a:t>
            </a:r>
          </a:p>
          <a:p>
            <a:pPr lvl="2" eaLnBrk="1" hangingPunct="1"/>
            <a:r>
              <a:rPr lang="en-US" sz="2000"/>
              <a:t>if a foreign key value in the new tuple references a primary key value that does not exist in the referenced relation</a:t>
            </a:r>
          </a:p>
          <a:p>
            <a:pPr lvl="1" eaLnBrk="1" hangingPunct="1"/>
            <a:r>
              <a:rPr lang="en-US" sz="2200"/>
              <a:t>Entity integrity:</a:t>
            </a:r>
          </a:p>
          <a:p>
            <a:pPr lvl="2" eaLnBrk="1" hangingPunct="1"/>
            <a:r>
              <a:rPr lang="en-US" sz="2000"/>
              <a:t>if the primary key value is null in the new tuple</a:t>
            </a:r>
          </a:p>
        </p:txBody>
      </p:sp>
    </p:spTree>
    <p:extLst>
      <p:ext uri="{BB962C8B-B14F-4D97-AF65-F5344CB8AC3E}">
        <p14:creationId xmlns:p14="http://schemas.microsoft.com/office/powerpoint/2010/main" val="119571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3070</TotalTime>
  <Words>882</Words>
  <Application>Microsoft Office PowerPoint</Application>
  <PresentationFormat>Widescreen</PresentationFormat>
  <Paragraphs>103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MS PGothic</vt:lpstr>
      <vt:lpstr>Arial</vt:lpstr>
      <vt:lpstr>Calibri</vt:lpstr>
      <vt:lpstr>Calibri Light</vt:lpstr>
      <vt:lpstr>Tahoma</vt:lpstr>
      <vt:lpstr>Retrospect</vt:lpstr>
      <vt:lpstr> Course Name: Database Systems Course Code: CS52 Credits: 3:1:0 UNIT 2  Term: October 2021– February 2022 </vt:lpstr>
      <vt:lpstr>Referential Integrity (or foreign key) Constraint</vt:lpstr>
      <vt:lpstr>Displaying a relational database schema and its constraints</vt:lpstr>
      <vt:lpstr>PowerPoint Presentation</vt:lpstr>
      <vt:lpstr>Displaying a relational database schema and its constraints</vt:lpstr>
      <vt:lpstr>Other Types of Constraints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Sanjeetha R</dc:creator>
  <cp:lastModifiedBy>CSE-PG</cp:lastModifiedBy>
  <cp:revision>500</cp:revision>
  <cp:lastPrinted>2021-10-12T08:10:28Z</cp:lastPrinted>
  <dcterms:created xsi:type="dcterms:W3CDTF">2020-08-26T05:56:20Z</dcterms:created>
  <dcterms:modified xsi:type="dcterms:W3CDTF">2021-11-29T07:51:00Z</dcterms:modified>
</cp:coreProperties>
</file>