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Tahoma"/>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6" roundtripDataSignature="AMtx7miOKz2cjyI5+CIsAxgYBb2SaK+H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Tahoma-bold.fntdata"/><Relationship Id="rId12" Type="http://schemas.openxmlformats.org/officeDocument/2006/relationships/slide" Target="slides/slide7.xml"/><Relationship Id="rId34" Type="http://schemas.openxmlformats.org/officeDocument/2006/relationships/font" Target="fonts/Tahoma-regular.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i="0" lang="en-US" sz="1200">
                <a:solidFill>
                  <a:schemeClr val="dk1"/>
                </a:solidFill>
                <a:latin typeface="Tahoma"/>
                <a:ea typeface="Tahoma"/>
                <a:cs typeface="Tahoma"/>
                <a:sym typeface="Tahoma"/>
              </a:rPr>
              <a:t>‹#›</a:t>
            </a:fld>
            <a:endParaRPr i="0" sz="1200">
              <a:solidFill>
                <a:schemeClr val="dk1"/>
              </a:solidFill>
              <a:latin typeface="Tahoma"/>
              <a:ea typeface="Tahoma"/>
              <a:cs typeface="Tahoma"/>
              <a:sym typeface="Tahoma"/>
            </a:endParaRPr>
          </a:p>
        </p:txBody>
      </p:sp>
      <p:sp>
        <p:nvSpPr>
          <p:cNvPr id="182" name="Google Shape;18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i="0" lang="en-US" sz="1200">
                <a:solidFill>
                  <a:schemeClr val="dk1"/>
                </a:solidFill>
                <a:latin typeface="Tahoma"/>
                <a:ea typeface="Tahoma"/>
                <a:cs typeface="Tahoma"/>
                <a:sym typeface="Tahoma"/>
              </a:rPr>
              <a:t>‹#›</a:t>
            </a:fld>
            <a:endParaRPr i="0" sz="1200">
              <a:solidFill>
                <a:schemeClr val="dk1"/>
              </a:solidFill>
              <a:latin typeface="Tahoma"/>
              <a:ea typeface="Tahoma"/>
              <a:cs typeface="Tahoma"/>
              <a:sym typeface="Tahoma"/>
            </a:endParaRPr>
          </a:p>
        </p:txBody>
      </p:sp>
      <p:sp>
        <p:nvSpPr>
          <p:cNvPr id="189" name="Google Shape;18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i="0" lang="en-US" sz="1200">
                <a:solidFill>
                  <a:schemeClr val="dk1"/>
                </a:solidFill>
                <a:latin typeface="Tahoma"/>
                <a:ea typeface="Tahoma"/>
                <a:cs typeface="Tahoma"/>
                <a:sym typeface="Tahoma"/>
              </a:rPr>
              <a:t>‹#›</a:t>
            </a:fld>
            <a:endParaRPr i="0" sz="1200">
              <a:solidFill>
                <a:schemeClr val="dk1"/>
              </a:solidFill>
              <a:latin typeface="Tahoma"/>
              <a:ea typeface="Tahoma"/>
              <a:cs typeface="Tahoma"/>
              <a:sym typeface="Tahoma"/>
            </a:endParaRPr>
          </a:p>
        </p:txBody>
      </p:sp>
      <p:sp>
        <p:nvSpPr>
          <p:cNvPr id="196" name="Google Shape;19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i="0" lang="en-US" sz="1200">
                <a:solidFill>
                  <a:schemeClr val="dk1"/>
                </a:solidFill>
                <a:latin typeface="Tahoma"/>
                <a:ea typeface="Tahoma"/>
                <a:cs typeface="Tahoma"/>
                <a:sym typeface="Tahoma"/>
              </a:rPr>
              <a:t>‹#›</a:t>
            </a:fld>
            <a:endParaRPr i="0" sz="1200">
              <a:solidFill>
                <a:schemeClr val="dk1"/>
              </a:solidFill>
              <a:latin typeface="Tahoma"/>
              <a:ea typeface="Tahoma"/>
              <a:cs typeface="Tahoma"/>
              <a:sym typeface="Tahoma"/>
            </a:endParaRPr>
          </a:p>
        </p:txBody>
      </p:sp>
      <p:sp>
        <p:nvSpPr>
          <p:cNvPr id="204" name="Google Shape;20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i="0" lang="en-US" sz="1200">
                <a:solidFill>
                  <a:schemeClr val="dk1"/>
                </a:solidFill>
                <a:latin typeface="Tahoma"/>
                <a:ea typeface="Tahoma"/>
                <a:cs typeface="Tahoma"/>
                <a:sym typeface="Tahoma"/>
              </a:rPr>
              <a:t>‹#›</a:t>
            </a:fld>
            <a:endParaRPr i="0" sz="1200">
              <a:solidFill>
                <a:schemeClr val="dk1"/>
              </a:solidFill>
              <a:latin typeface="Tahoma"/>
              <a:ea typeface="Tahoma"/>
              <a:cs typeface="Tahoma"/>
              <a:sym typeface="Tahoma"/>
            </a:endParaRPr>
          </a:p>
        </p:txBody>
      </p:sp>
      <p:sp>
        <p:nvSpPr>
          <p:cNvPr id="211" name="Google Shape;21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i="0" lang="en-US" sz="1200">
                <a:solidFill>
                  <a:schemeClr val="dk1"/>
                </a:solidFill>
                <a:latin typeface="Tahoma"/>
                <a:ea typeface="Tahoma"/>
                <a:cs typeface="Tahoma"/>
                <a:sym typeface="Tahoma"/>
              </a:rPr>
              <a:t>‹#›</a:t>
            </a:fld>
            <a:endParaRPr i="0" sz="1200">
              <a:solidFill>
                <a:schemeClr val="dk1"/>
              </a:solidFill>
              <a:latin typeface="Tahoma"/>
              <a:ea typeface="Tahoma"/>
              <a:cs typeface="Tahoma"/>
              <a:sym typeface="Tahoma"/>
            </a:endParaRPr>
          </a:p>
        </p:txBody>
      </p:sp>
      <p:sp>
        <p:nvSpPr>
          <p:cNvPr id="218" name="Google Shape;21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i="0" lang="en-US" sz="1200">
                <a:solidFill>
                  <a:schemeClr val="dk1"/>
                </a:solidFill>
                <a:latin typeface="Tahoma"/>
                <a:ea typeface="Tahoma"/>
                <a:cs typeface="Tahoma"/>
                <a:sym typeface="Tahoma"/>
              </a:rPr>
              <a:t>‹#›</a:t>
            </a:fld>
            <a:endParaRPr i="0" sz="1200">
              <a:solidFill>
                <a:schemeClr val="dk1"/>
              </a:solidFill>
              <a:latin typeface="Tahoma"/>
              <a:ea typeface="Tahoma"/>
              <a:cs typeface="Tahoma"/>
              <a:sym typeface="Tahoma"/>
            </a:endParaRPr>
          </a:p>
        </p:txBody>
      </p:sp>
      <p:sp>
        <p:nvSpPr>
          <p:cNvPr id="225" name="Google Shape;22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i="0" lang="en-US" sz="1200">
                <a:solidFill>
                  <a:schemeClr val="dk1"/>
                </a:solidFill>
                <a:latin typeface="Tahoma"/>
                <a:ea typeface="Tahoma"/>
                <a:cs typeface="Tahoma"/>
                <a:sym typeface="Tahoma"/>
              </a:rPr>
              <a:t>‹#›</a:t>
            </a:fld>
            <a:endParaRPr i="0" sz="1200">
              <a:solidFill>
                <a:schemeClr val="dk1"/>
              </a:solidFill>
              <a:latin typeface="Tahoma"/>
              <a:ea typeface="Tahoma"/>
              <a:cs typeface="Tahoma"/>
              <a:sym typeface="Tahoma"/>
            </a:endParaRPr>
          </a:p>
        </p:txBody>
      </p:sp>
      <p:sp>
        <p:nvSpPr>
          <p:cNvPr id="260" name="Google Shape;26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i="0" lang="en-US" sz="1200">
                <a:solidFill>
                  <a:schemeClr val="dk1"/>
                </a:solidFill>
                <a:latin typeface="Tahoma"/>
                <a:ea typeface="Tahoma"/>
                <a:cs typeface="Tahoma"/>
                <a:sym typeface="Tahoma"/>
              </a:rPr>
              <a:t>‹#›</a:t>
            </a:fld>
            <a:endParaRPr i="0" sz="1200">
              <a:solidFill>
                <a:schemeClr val="dk1"/>
              </a:solidFill>
              <a:latin typeface="Tahoma"/>
              <a:ea typeface="Tahoma"/>
              <a:cs typeface="Tahoma"/>
              <a:sym typeface="Tahoma"/>
            </a:endParaRPr>
          </a:p>
        </p:txBody>
      </p:sp>
      <p:sp>
        <p:nvSpPr>
          <p:cNvPr id="267" name="Google Shape;26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i="0" lang="en-US" sz="1200">
                <a:solidFill>
                  <a:schemeClr val="dk1"/>
                </a:solidFill>
                <a:latin typeface="Tahoma"/>
                <a:ea typeface="Tahoma"/>
                <a:cs typeface="Tahoma"/>
                <a:sym typeface="Tahoma"/>
              </a:rPr>
              <a:t>‹#›</a:t>
            </a:fld>
            <a:endParaRPr i="0" sz="1200">
              <a:solidFill>
                <a:schemeClr val="dk1"/>
              </a:solidFill>
              <a:latin typeface="Tahoma"/>
              <a:ea typeface="Tahoma"/>
              <a:cs typeface="Tahoma"/>
              <a:sym typeface="Tahoma"/>
            </a:endParaRPr>
          </a:p>
        </p:txBody>
      </p:sp>
      <p:sp>
        <p:nvSpPr>
          <p:cNvPr id="282" name="Google Shape;28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i="0" lang="en-US" sz="1200">
                <a:solidFill>
                  <a:schemeClr val="dk1"/>
                </a:solidFill>
                <a:latin typeface="Tahoma"/>
                <a:ea typeface="Tahoma"/>
                <a:cs typeface="Tahoma"/>
                <a:sym typeface="Tahoma"/>
              </a:rPr>
              <a:t>‹#›</a:t>
            </a:fld>
            <a:endParaRPr i="0" sz="1200">
              <a:solidFill>
                <a:schemeClr val="dk1"/>
              </a:solidFill>
              <a:latin typeface="Tahoma"/>
              <a:ea typeface="Tahoma"/>
              <a:cs typeface="Tahoma"/>
              <a:sym typeface="Tahoma"/>
            </a:endParaRPr>
          </a:p>
        </p:txBody>
      </p:sp>
      <p:sp>
        <p:nvSpPr>
          <p:cNvPr id="290" name="Google Shape;29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i="0" lang="en-US" sz="1200">
                <a:solidFill>
                  <a:schemeClr val="dk1"/>
                </a:solidFill>
                <a:latin typeface="Tahoma"/>
                <a:ea typeface="Tahoma"/>
                <a:cs typeface="Tahoma"/>
                <a:sym typeface="Tahoma"/>
              </a:rPr>
              <a:t>‹#›</a:t>
            </a:fld>
            <a:endParaRPr i="0" sz="1200">
              <a:solidFill>
                <a:schemeClr val="dk1"/>
              </a:solidFill>
              <a:latin typeface="Tahoma"/>
              <a:ea typeface="Tahoma"/>
              <a:cs typeface="Tahoma"/>
              <a:sym typeface="Tahoma"/>
            </a:endParaRPr>
          </a:p>
        </p:txBody>
      </p:sp>
      <p:sp>
        <p:nvSpPr>
          <p:cNvPr id="297" name="Google Shape;29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8" name="Google Shape;29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i="0" lang="en-US" sz="1200">
                <a:solidFill>
                  <a:schemeClr val="dk1"/>
                </a:solidFill>
                <a:latin typeface="Tahoma"/>
                <a:ea typeface="Tahoma"/>
                <a:cs typeface="Tahoma"/>
                <a:sym typeface="Tahoma"/>
              </a:rPr>
              <a:t>‹#›</a:t>
            </a:fld>
            <a:endParaRPr i="0" sz="1200">
              <a:solidFill>
                <a:schemeClr val="dk1"/>
              </a:solidFill>
              <a:latin typeface="Tahoma"/>
              <a:ea typeface="Tahoma"/>
              <a:cs typeface="Tahoma"/>
              <a:sym typeface="Tahoma"/>
            </a:endParaRPr>
          </a:p>
        </p:txBody>
      </p:sp>
      <p:sp>
        <p:nvSpPr>
          <p:cNvPr id="304" name="Google Shape;30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i="0" lang="en-US" sz="1200">
                <a:solidFill>
                  <a:schemeClr val="dk1"/>
                </a:solidFill>
                <a:latin typeface="Tahoma"/>
                <a:ea typeface="Tahoma"/>
                <a:cs typeface="Tahoma"/>
                <a:sym typeface="Tahoma"/>
              </a:rPr>
              <a:t>‹#›</a:t>
            </a:fld>
            <a:endParaRPr i="0" sz="1200">
              <a:solidFill>
                <a:schemeClr val="dk1"/>
              </a:solidFill>
              <a:latin typeface="Tahoma"/>
              <a:ea typeface="Tahoma"/>
              <a:cs typeface="Tahoma"/>
              <a:sym typeface="Tahoma"/>
            </a:endParaRPr>
          </a:p>
        </p:txBody>
      </p:sp>
      <p:sp>
        <p:nvSpPr>
          <p:cNvPr id="311" name="Google Shape;31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i="0" lang="en-US" sz="1200">
                <a:solidFill>
                  <a:schemeClr val="dk1"/>
                </a:solidFill>
                <a:latin typeface="Tahoma"/>
                <a:ea typeface="Tahoma"/>
                <a:cs typeface="Tahoma"/>
                <a:sym typeface="Tahoma"/>
              </a:rPr>
              <a:t>‹#›</a:t>
            </a:fld>
            <a:endParaRPr i="0" sz="1200">
              <a:solidFill>
                <a:schemeClr val="dk1"/>
              </a:solidFill>
              <a:latin typeface="Tahoma"/>
              <a:ea typeface="Tahoma"/>
              <a:cs typeface="Tahoma"/>
              <a:sym typeface="Tahoma"/>
            </a:endParaRPr>
          </a:p>
        </p:txBody>
      </p:sp>
      <p:sp>
        <p:nvSpPr>
          <p:cNvPr id="136" name="Google Shape;13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i="0" lang="en-US" sz="1200">
                <a:solidFill>
                  <a:schemeClr val="dk1"/>
                </a:solidFill>
                <a:latin typeface="Tahoma"/>
                <a:ea typeface="Tahoma"/>
                <a:cs typeface="Tahoma"/>
                <a:sym typeface="Tahoma"/>
              </a:rPr>
              <a:t>‹#›</a:t>
            </a:fld>
            <a:endParaRPr i="0" sz="1200">
              <a:solidFill>
                <a:schemeClr val="dk1"/>
              </a:solidFill>
              <a:latin typeface="Tahoma"/>
              <a:ea typeface="Tahoma"/>
              <a:cs typeface="Tahoma"/>
              <a:sym typeface="Tahoma"/>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i="0" lang="en-US" sz="1200">
                <a:solidFill>
                  <a:schemeClr val="dk1"/>
                </a:solidFill>
                <a:latin typeface="Tahoma"/>
                <a:ea typeface="Tahoma"/>
                <a:cs typeface="Tahoma"/>
                <a:sym typeface="Tahoma"/>
              </a:rPr>
              <a:t>‹#›</a:t>
            </a:fld>
            <a:endParaRPr i="0" sz="1200">
              <a:solidFill>
                <a:schemeClr val="dk1"/>
              </a:solidFill>
              <a:latin typeface="Tahoma"/>
              <a:ea typeface="Tahoma"/>
              <a:cs typeface="Tahoma"/>
              <a:sym typeface="Tahoma"/>
            </a:endParaRPr>
          </a:p>
        </p:txBody>
      </p:sp>
      <p:sp>
        <p:nvSpPr>
          <p:cNvPr id="168" name="Google Shape;16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i="0" lang="en-US" sz="1200">
                <a:solidFill>
                  <a:schemeClr val="dk1"/>
                </a:solidFill>
                <a:latin typeface="Tahoma"/>
                <a:ea typeface="Tahoma"/>
                <a:cs typeface="Tahoma"/>
                <a:sym typeface="Tahoma"/>
              </a:rPr>
              <a:t>‹#›</a:t>
            </a:fld>
            <a:endParaRPr i="0" sz="1200">
              <a:solidFill>
                <a:schemeClr val="dk1"/>
              </a:solidFill>
              <a:latin typeface="Tahoma"/>
              <a:ea typeface="Tahoma"/>
              <a:cs typeface="Tahoma"/>
              <a:sym typeface="Tahoma"/>
            </a:endParaRPr>
          </a:p>
        </p:txBody>
      </p:sp>
      <p:sp>
        <p:nvSpPr>
          <p:cNvPr id="175" name="Google Shape;17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3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3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0"/>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pic>
        <p:nvPicPr>
          <p:cNvPr descr="C:\Users\Srinidhi\Desktop\logo.png" id="27" name="Google Shape;27;p30"/>
          <p:cNvPicPr preferRelativeResize="0"/>
          <p:nvPr/>
        </p:nvPicPr>
        <p:blipFill rotWithShape="1">
          <a:blip r:embed="rId2">
            <a:alphaModFix/>
          </a:blip>
          <a:srcRect b="0" l="0" r="0" t="0"/>
          <a:stretch/>
        </p:blipFill>
        <p:spPr>
          <a:xfrm>
            <a:off x="0" y="-62028"/>
            <a:ext cx="2438400" cy="97720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6" name="Shape 96"/>
        <p:cNvGrpSpPr/>
        <p:nvPr/>
      </p:nvGrpSpPr>
      <p:grpSpPr>
        <a:xfrm>
          <a:off x="0" y="0"/>
          <a:ext cx="0" cy="0"/>
          <a:chOff x="0" y="0"/>
          <a:chExt cx="0" cy="0"/>
        </a:xfrm>
      </p:grpSpPr>
      <p:sp>
        <p:nvSpPr>
          <p:cNvPr id="97" name="Google Shape;97;p3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39"/>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9" name="Google Shape;99;p3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102" name="Google Shape;102;p39"/>
          <p:cNvPicPr preferRelativeResize="0"/>
          <p:nvPr/>
        </p:nvPicPr>
        <p:blipFill rotWithShape="1">
          <a:blip r:embed="rId2">
            <a:alphaModFix/>
          </a:blip>
          <a:srcRect b="0" l="0" r="0" t="0"/>
          <a:stretch/>
        </p:blipFill>
        <p:spPr>
          <a:xfrm>
            <a:off x="213281" y="33090"/>
            <a:ext cx="2438400" cy="97720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3" name="Shape 103"/>
        <p:cNvGrpSpPr/>
        <p:nvPr/>
      </p:nvGrpSpPr>
      <p:grpSpPr>
        <a:xfrm>
          <a:off x="0" y="0"/>
          <a:ext cx="0" cy="0"/>
          <a:chOff x="0" y="0"/>
          <a:chExt cx="0" cy="0"/>
        </a:xfrm>
      </p:grpSpPr>
      <p:sp>
        <p:nvSpPr>
          <p:cNvPr id="104" name="Google Shape;104;p4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0"/>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40"/>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8" name="Google Shape;108;p4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111" name="Google Shape;111;p40"/>
          <p:cNvPicPr preferRelativeResize="0"/>
          <p:nvPr/>
        </p:nvPicPr>
        <p:blipFill rotWithShape="1">
          <a:blip r:embed="rId2">
            <a:alphaModFix/>
          </a:blip>
          <a:srcRect b="0" l="0" r="0" t="0"/>
          <a:stretch/>
        </p:blipFill>
        <p:spPr>
          <a:xfrm>
            <a:off x="0" y="-28927"/>
            <a:ext cx="2438400" cy="97720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1" name="Google Shape;31;p3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34" name="Google Shape;34;p31"/>
          <p:cNvPicPr preferRelativeResize="0"/>
          <p:nvPr/>
        </p:nvPicPr>
        <p:blipFill rotWithShape="1">
          <a:blip r:embed="rId2">
            <a:alphaModFix/>
          </a:blip>
          <a:srcRect b="0" l="0" r="0" t="0"/>
          <a:stretch/>
        </p:blipFill>
        <p:spPr>
          <a:xfrm>
            <a:off x="175575" y="33090"/>
            <a:ext cx="2438400" cy="97720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3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40" name="Google Shape;40;p32"/>
          <p:cNvPicPr preferRelativeResize="0"/>
          <p:nvPr/>
        </p:nvPicPr>
        <p:blipFill rotWithShape="1">
          <a:blip r:embed="rId2">
            <a:alphaModFix/>
          </a:blip>
          <a:srcRect b="0" l="0" r="0" t="0"/>
          <a:stretch/>
        </p:blipFill>
        <p:spPr>
          <a:xfrm>
            <a:off x="260415" y="34776"/>
            <a:ext cx="2438400" cy="9772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1" name="Shape 41"/>
        <p:cNvGrpSpPr/>
        <p:nvPr/>
      </p:nvGrpSpPr>
      <p:grpSpPr>
        <a:xfrm>
          <a:off x="0" y="0"/>
          <a:ext cx="0" cy="0"/>
          <a:chOff x="0" y="0"/>
          <a:chExt cx="0" cy="0"/>
        </a:xfrm>
      </p:grpSpPr>
      <p:sp>
        <p:nvSpPr>
          <p:cNvPr id="42" name="Google Shape;42;p3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3"/>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3"/>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6" name="Google Shape;46;p3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9" name="Google Shape;49;p33"/>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pic>
        <p:nvPicPr>
          <p:cNvPr descr="C:\Users\Srinidhi\Desktop\logo.png" id="50" name="Google Shape;50;p33"/>
          <p:cNvPicPr preferRelativeResize="0"/>
          <p:nvPr/>
        </p:nvPicPr>
        <p:blipFill rotWithShape="1">
          <a:blip r:embed="rId2">
            <a:alphaModFix/>
          </a:blip>
          <a:srcRect b="0" l="0" r="0" t="0"/>
          <a:stretch/>
        </p:blipFill>
        <p:spPr>
          <a:xfrm>
            <a:off x="128441" y="33090"/>
            <a:ext cx="2438400" cy="97720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3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4"/>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4" name="Google Shape;54;p34"/>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3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58" name="Google Shape;58;p34"/>
          <p:cNvPicPr preferRelativeResize="0"/>
          <p:nvPr/>
        </p:nvPicPr>
        <p:blipFill rotWithShape="1">
          <a:blip r:embed="rId2">
            <a:alphaModFix/>
          </a:blip>
          <a:srcRect b="0" l="0" r="0" t="0"/>
          <a:stretch/>
        </p:blipFill>
        <p:spPr>
          <a:xfrm>
            <a:off x="0" y="-29189"/>
            <a:ext cx="2438400" cy="97720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35"/>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2" name="Google Shape;62;p35"/>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35"/>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4" name="Google Shape;64;p35"/>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5" name="Google Shape;65;p3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68" name="Google Shape;68;p35"/>
          <p:cNvPicPr preferRelativeResize="0"/>
          <p:nvPr/>
        </p:nvPicPr>
        <p:blipFill rotWithShape="1">
          <a:blip r:embed="rId2">
            <a:alphaModFix/>
          </a:blip>
          <a:srcRect b="0" l="0" r="0" t="0"/>
          <a:stretch/>
        </p:blipFill>
        <p:spPr>
          <a:xfrm>
            <a:off x="119013" y="12104"/>
            <a:ext cx="2438400" cy="97720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9" name="Shape 69"/>
        <p:cNvGrpSpPr/>
        <p:nvPr/>
      </p:nvGrpSpPr>
      <p:grpSpPr>
        <a:xfrm>
          <a:off x="0" y="0"/>
          <a:ext cx="0" cy="0"/>
          <a:chOff x="0" y="0"/>
          <a:chExt cx="0" cy="0"/>
        </a:xfrm>
      </p:grpSpPr>
      <p:sp>
        <p:nvSpPr>
          <p:cNvPr id="70" name="Google Shape;70;p3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75" name="Google Shape;75;p36"/>
          <p:cNvPicPr preferRelativeResize="0"/>
          <p:nvPr/>
        </p:nvPicPr>
        <p:blipFill rotWithShape="1">
          <a:blip r:embed="rId2">
            <a:alphaModFix/>
          </a:blip>
          <a:srcRect b="0" l="0" r="0" t="0"/>
          <a:stretch/>
        </p:blipFill>
        <p:spPr>
          <a:xfrm>
            <a:off x="137867" y="0"/>
            <a:ext cx="2438400" cy="97720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6" name="Shape 76"/>
        <p:cNvGrpSpPr/>
        <p:nvPr/>
      </p:nvGrpSpPr>
      <p:grpSpPr>
        <a:xfrm>
          <a:off x="0" y="0"/>
          <a:ext cx="0" cy="0"/>
          <a:chOff x="0" y="0"/>
          <a:chExt cx="0" cy="0"/>
        </a:xfrm>
      </p:grpSpPr>
      <p:sp>
        <p:nvSpPr>
          <p:cNvPr id="77" name="Google Shape;77;p37"/>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7"/>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7"/>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7"/>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37"/>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2" name="Google Shape;82;p37"/>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7"/>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85" name="Google Shape;85;p37"/>
          <p:cNvPicPr preferRelativeResize="0"/>
          <p:nvPr/>
        </p:nvPicPr>
        <p:blipFill rotWithShape="1">
          <a:blip r:embed="rId2">
            <a:alphaModFix/>
          </a:blip>
          <a:srcRect b="0" l="0" r="0" t="0"/>
          <a:stretch/>
        </p:blipFill>
        <p:spPr>
          <a:xfrm>
            <a:off x="74729" y="-48825"/>
            <a:ext cx="2438400" cy="97720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6" name="Shape 86"/>
        <p:cNvGrpSpPr/>
        <p:nvPr/>
      </p:nvGrpSpPr>
      <p:grpSpPr>
        <a:xfrm>
          <a:off x="0" y="0"/>
          <a:ext cx="0" cy="0"/>
          <a:chOff x="0" y="0"/>
          <a:chExt cx="0" cy="0"/>
        </a:xfrm>
      </p:grpSpPr>
      <p:sp>
        <p:nvSpPr>
          <p:cNvPr id="87" name="Google Shape;87;p38"/>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8"/>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8"/>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90" name="Google Shape;90;p38"/>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91" name="Google Shape;91;p38"/>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2" name="Google Shape;92;p3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95" name="Google Shape;95;p38"/>
          <p:cNvPicPr preferRelativeResize="0"/>
          <p:nvPr/>
        </p:nvPicPr>
        <p:blipFill rotWithShape="1">
          <a:blip r:embed="rId3">
            <a:alphaModFix/>
          </a:blip>
          <a:srcRect b="0" l="0" r="0" t="0"/>
          <a:stretch/>
        </p:blipFill>
        <p:spPr>
          <a:xfrm>
            <a:off x="0" y="33090"/>
            <a:ext cx="2438400" cy="97720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9"/>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9"/>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
          <p:cNvSpPr txBox="1"/>
          <p:nvPr>
            <p:ph type="ctrTitle"/>
          </p:nvPr>
        </p:nvSpPr>
        <p:spPr>
          <a:xfrm>
            <a:off x="971551" y="1725769"/>
            <a:ext cx="10848974" cy="2472744"/>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262626"/>
              </a:buClr>
              <a:buSzPts val="2800"/>
              <a:buFont typeface="Calibri"/>
              <a:buNone/>
            </a:pPr>
            <a:br>
              <a:rPr b="1" lang="en-US" sz="2800"/>
            </a:br>
            <a:r>
              <a:rPr b="1" lang="en-US" sz="3200"/>
              <a:t>Course Name: Database Systems</a:t>
            </a:r>
            <a:br>
              <a:rPr b="1" lang="en-US" sz="3200"/>
            </a:br>
            <a:r>
              <a:rPr b="1" lang="en-US" sz="3200"/>
              <a:t>Course Code: CS52</a:t>
            </a:r>
            <a:br>
              <a:rPr b="1" lang="en-US" sz="3200"/>
            </a:br>
            <a:r>
              <a:rPr b="1" lang="en-US" sz="3200"/>
              <a:t>Credits: 3:1:0</a:t>
            </a:r>
            <a:br>
              <a:rPr b="1" lang="en-US" sz="3200"/>
            </a:br>
            <a:r>
              <a:rPr b="1" lang="en-US" sz="3200"/>
              <a:t>UNIT 4</a:t>
            </a:r>
            <a:br>
              <a:rPr b="1" lang="en-US" sz="3200"/>
            </a:br>
            <a:r>
              <a:rPr b="1" lang="en-US" sz="3200"/>
              <a:t>Term: Oct 2021-Feb 2022</a:t>
            </a:r>
            <a:endParaRPr sz="2000"/>
          </a:p>
        </p:txBody>
      </p:sp>
      <p:sp>
        <p:nvSpPr>
          <p:cNvPr id="117" name="Google Shape;117;p1"/>
          <p:cNvSpPr txBox="1"/>
          <p:nvPr/>
        </p:nvSpPr>
        <p:spPr>
          <a:xfrm>
            <a:off x="1866900" y="314146"/>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Calibri"/>
                <a:ea typeface="Calibri"/>
                <a:cs typeface="Calibri"/>
                <a:sym typeface="Calibri"/>
              </a:rPr>
              <a:t>M.S. Ramaiah Institute of Technology</a:t>
            </a:r>
            <a:endParaRPr b="0"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i="0" lang="en-US" sz="2000" u="none" cap="none" strike="noStrike">
                <a:solidFill>
                  <a:schemeClr val="dk1"/>
                </a:solidFill>
                <a:latin typeface="Calibri"/>
                <a:ea typeface="Calibri"/>
                <a:cs typeface="Calibri"/>
                <a:sym typeface="Calibri"/>
              </a:rPr>
              <a:t>(Autonomous Institute, Affiliated to VTU)</a:t>
            </a:r>
            <a:endParaRPr b="0"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i="0" lang="en-US" sz="2000" u="none" cap="none" strike="noStrike">
                <a:solidFill>
                  <a:schemeClr val="dk1"/>
                </a:solidFill>
                <a:latin typeface="Calibri"/>
                <a:ea typeface="Calibri"/>
                <a:cs typeface="Calibri"/>
                <a:sym typeface="Calibri"/>
              </a:rPr>
              <a:t>Department of Computer Science and Engineering</a:t>
            </a:r>
            <a:endParaRPr b="0" i="0" sz="2000" u="none" cap="none" strike="noStrike">
              <a:solidFill>
                <a:schemeClr val="dk1"/>
              </a:solidFill>
              <a:latin typeface="Calibri"/>
              <a:ea typeface="Calibri"/>
              <a:cs typeface="Calibri"/>
              <a:sym typeface="Calibri"/>
            </a:endParaRPr>
          </a:p>
        </p:txBody>
      </p:sp>
      <p:sp>
        <p:nvSpPr>
          <p:cNvPr id="118" name="Google Shape;118;p1"/>
          <p:cNvSpPr txBox="1"/>
          <p:nvPr/>
        </p:nvSpPr>
        <p:spPr>
          <a:xfrm>
            <a:off x="8644609" y="4772025"/>
            <a:ext cx="299789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Faculty: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Sini Anna Alex</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0"/>
          <p:cNvSpPr txBox="1"/>
          <p:nvPr>
            <p:ph type="title"/>
          </p:nvPr>
        </p:nvSpPr>
        <p:spPr>
          <a:xfrm>
            <a:off x="1097280" y="1017431"/>
            <a:ext cx="10058400" cy="719929"/>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Calibri"/>
              <a:buNone/>
            </a:pPr>
            <a:r>
              <a:rPr lang="en-US" sz="4000"/>
              <a:t>EXAMPLE OF AN INSERT ANOMALY</a:t>
            </a:r>
            <a:endParaRPr/>
          </a:p>
        </p:txBody>
      </p:sp>
      <p:sp>
        <p:nvSpPr>
          <p:cNvPr id="186" name="Google Shape;186;p1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Char char=" "/>
            </a:pPr>
            <a:r>
              <a:rPr lang="en-US" sz="2400"/>
              <a:t>Consider the relation:</a:t>
            </a:r>
            <a:endParaRPr/>
          </a:p>
          <a:p>
            <a:pPr indent="-182880" lvl="1" marL="384048" rtl="0" algn="just">
              <a:lnSpc>
                <a:spcPct val="90000"/>
              </a:lnSpc>
              <a:spcBef>
                <a:spcPts val="400"/>
              </a:spcBef>
              <a:spcAft>
                <a:spcPts val="0"/>
              </a:spcAft>
              <a:buSzPts val="2400"/>
              <a:buChar char="◦"/>
            </a:pPr>
            <a:r>
              <a:rPr lang="en-US" sz="2400"/>
              <a:t>EMP_PROJ(Emp#, Proj#, Ename, Pname, No_hours)</a:t>
            </a:r>
            <a:endParaRPr/>
          </a:p>
          <a:p>
            <a:pPr indent="-152400" lvl="0" marL="91440" rtl="0" algn="just">
              <a:lnSpc>
                <a:spcPct val="90000"/>
              </a:lnSpc>
              <a:spcBef>
                <a:spcPts val="1600"/>
              </a:spcBef>
              <a:spcAft>
                <a:spcPts val="0"/>
              </a:spcAft>
              <a:buSzPts val="2400"/>
              <a:buChar char=" "/>
            </a:pPr>
            <a:r>
              <a:rPr lang="en-US" sz="2400"/>
              <a:t>Insert  Anomaly:</a:t>
            </a:r>
            <a:endParaRPr/>
          </a:p>
          <a:p>
            <a:pPr indent="-182880" lvl="1" marL="384048" rtl="0" algn="just">
              <a:lnSpc>
                <a:spcPct val="90000"/>
              </a:lnSpc>
              <a:spcBef>
                <a:spcPts val="400"/>
              </a:spcBef>
              <a:spcAft>
                <a:spcPts val="0"/>
              </a:spcAft>
              <a:buSzPts val="2400"/>
              <a:buChar char="◦"/>
            </a:pPr>
            <a:r>
              <a:rPr lang="en-US" sz="2400"/>
              <a:t>Cannot insert a project unless an employee is assigned to it.</a:t>
            </a:r>
            <a:endParaRPr/>
          </a:p>
          <a:p>
            <a:pPr indent="-152400" lvl="0" marL="91440" rtl="0" algn="just">
              <a:lnSpc>
                <a:spcPct val="90000"/>
              </a:lnSpc>
              <a:spcBef>
                <a:spcPts val="1600"/>
              </a:spcBef>
              <a:spcAft>
                <a:spcPts val="0"/>
              </a:spcAft>
              <a:buSzPts val="2400"/>
              <a:buChar char=" "/>
            </a:pPr>
            <a:r>
              <a:rPr lang="en-US" sz="2400"/>
              <a:t>Conversely</a:t>
            </a:r>
            <a:endParaRPr/>
          </a:p>
          <a:p>
            <a:pPr indent="-182880" lvl="1" marL="384048" rtl="0" algn="just">
              <a:lnSpc>
                <a:spcPct val="90000"/>
              </a:lnSpc>
              <a:spcBef>
                <a:spcPts val="400"/>
              </a:spcBef>
              <a:spcAft>
                <a:spcPts val="0"/>
              </a:spcAft>
              <a:buSzPts val="2400"/>
              <a:buChar char="◦"/>
            </a:pPr>
            <a:r>
              <a:rPr lang="en-US" sz="2400"/>
              <a:t>Cannot insert an employee unless an he/she is assigned to a project.</a:t>
            </a:r>
            <a:endParaRPr/>
          </a:p>
          <a:p>
            <a:pPr indent="0" lvl="1" marL="201168" rtl="0" algn="just">
              <a:lnSpc>
                <a:spcPct val="90000"/>
              </a:lnSpc>
              <a:spcBef>
                <a:spcPts val="600"/>
              </a:spcBef>
              <a:spcAft>
                <a:spcPts val="0"/>
              </a:spcAft>
              <a:buSzPts val="2000"/>
              <a:buNone/>
            </a:pPr>
            <a:r>
              <a:rPr lang="en-US" sz="2000"/>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200"/>
              <a:buFont typeface="Calibri"/>
              <a:buNone/>
            </a:pPr>
            <a:r>
              <a:rPr lang="en-US" sz="3200"/>
              <a:t>EXAMPLE OF AN </a:t>
            </a:r>
            <a:r>
              <a:rPr lang="en-US" sz="4000"/>
              <a:t>DELETE</a:t>
            </a:r>
            <a:r>
              <a:rPr lang="en-US" sz="3200"/>
              <a:t> ANOMALY</a:t>
            </a:r>
            <a:endParaRPr/>
          </a:p>
        </p:txBody>
      </p:sp>
      <p:sp>
        <p:nvSpPr>
          <p:cNvPr id="193" name="Google Shape;193;p11"/>
          <p:cNvSpPr txBox="1"/>
          <p:nvPr>
            <p:ph idx="1" type="body"/>
          </p:nvPr>
        </p:nvSpPr>
        <p:spPr>
          <a:xfrm>
            <a:off x="1097279" y="1845734"/>
            <a:ext cx="10506585" cy="4023360"/>
          </a:xfrm>
          <a:prstGeom prst="rect">
            <a:avLst/>
          </a:prstGeom>
          <a:noFill/>
          <a:ln>
            <a:noFill/>
          </a:ln>
        </p:spPr>
        <p:txBody>
          <a:bodyPr anchorCtr="0" anchor="t" bIns="45700" lIns="0" spcFirstLastPara="1" rIns="0" wrap="square" tIns="45700">
            <a:normAutofit/>
          </a:bodyPr>
          <a:lstStyle/>
          <a:p>
            <a:pPr indent="-127000" lvl="0" marL="91440" rtl="0" algn="just">
              <a:lnSpc>
                <a:spcPct val="90000"/>
              </a:lnSpc>
              <a:spcBef>
                <a:spcPts val="0"/>
              </a:spcBef>
              <a:spcAft>
                <a:spcPts val="0"/>
              </a:spcAft>
              <a:buSzPts val="2000"/>
              <a:buChar char=" "/>
            </a:pPr>
            <a:r>
              <a:rPr lang="en-US"/>
              <a:t>Consider the relation:</a:t>
            </a:r>
            <a:endParaRPr/>
          </a:p>
          <a:p>
            <a:pPr indent="-182880" lvl="1" marL="384048" rtl="0" algn="just">
              <a:lnSpc>
                <a:spcPct val="90000"/>
              </a:lnSpc>
              <a:spcBef>
                <a:spcPts val="400"/>
              </a:spcBef>
              <a:spcAft>
                <a:spcPts val="0"/>
              </a:spcAft>
              <a:buSzPts val="2000"/>
              <a:buChar char="◦"/>
            </a:pPr>
            <a:r>
              <a:rPr lang="en-US" sz="2000"/>
              <a:t>EMP_PROJ(Emp#, Proj#, Ename, Pname, No_hours)</a:t>
            </a:r>
            <a:endParaRPr/>
          </a:p>
          <a:p>
            <a:pPr indent="-127000" lvl="0" marL="91440" rtl="0" algn="just">
              <a:lnSpc>
                <a:spcPct val="90000"/>
              </a:lnSpc>
              <a:spcBef>
                <a:spcPts val="1600"/>
              </a:spcBef>
              <a:spcAft>
                <a:spcPts val="0"/>
              </a:spcAft>
              <a:buSzPts val="2000"/>
              <a:buChar char=" "/>
            </a:pPr>
            <a:r>
              <a:rPr lang="en-US"/>
              <a:t>Delete Anomaly:</a:t>
            </a:r>
            <a:endParaRPr/>
          </a:p>
          <a:p>
            <a:pPr indent="-182880" lvl="1" marL="384048" rtl="0" algn="just">
              <a:lnSpc>
                <a:spcPct val="90000"/>
              </a:lnSpc>
              <a:spcBef>
                <a:spcPts val="400"/>
              </a:spcBef>
              <a:spcAft>
                <a:spcPts val="0"/>
              </a:spcAft>
              <a:buSzPts val="2000"/>
              <a:buChar char="◦"/>
            </a:pPr>
            <a:r>
              <a:rPr lang="en-US" sz="2000"/>
              <a:t>When a project is deleted, it will result in deleting all the employees who work on that project.</a:t>
            </a:r>
            <a:endParaRPr/>
          </a:p>
          <a:p>
            <a:pPr indent="-182880" lvl="1" marL="384048" rtl="0" algn="just">
              <a:lnSpc>
                <a:spcPct val="90000"/>
              </a:lnSpc>
              <a:spcBef>
                <a:spcPts val="600"/>
              </a:spcBef>
              <a:spcAft>
                <a:spcPts val="0"/>
              </a:spcAft>
              <a:buSzPts val="2000"/>
              <a:buChar char="◦"/>
            </a:pPr>
            <a:r>
              <a:rPr lang="en-US" sz="2000"/>
              <a:t>Alternately, if an employee is the sole employee on a project, deleting that employee would result in deleting the corresponding project.</a:t>
            </a:r>
            <a:endParaRPr/>
          </a:p>
          <a:p>
            <a:pPr indent="-182880" lvl="1" marL="384048" rtl="0" algn="just">
              <a:lnSpc>
                <a:spcPct val="90000"/>
              </a:lnSpc>
              <a:spcBef>
                <a:spcPts val="600"/>
              </a:spcBef>
              <a:spcAft>
                <a:spcPts val="0"/>
              </a:spcAft>
              <a:buSzPts val="2000"/>
              <a:buChar char="◦"/>
            </a:pPr>
            <a:r>
              <a:rPr b="1" lang="en-US" sz="2000"/>
              <a:t>Deletion Anomaly</a:t>
            </a:r>
            <a:r>
              <a:rPr lang="en-US" sz="2000"/>
              <a:t>: This anomaly indicates unnecessary deletion of important information from the table. Let’s say we have student’s information and courses they have taken as follows (student ID,Student Name, Course, address). If any student leaves the school then the entry related to that student will be deleted. However, that deletion will also delete the course information even though course depends upon the school and not the student.</a:t>
            </a:r>
            <a:endParaRPr/>
          </a:p>
          <a:p>
            <a:pPr indent="-68579" lvl="1" marL="384048" rtl="0" algn="l">
              <a:lnSpc>
                <a:spcPct val="90000"/>
              </a:lnSpc>
              <a:spcBef>
                <a:spcPts val="600"/>
              </a:spcBef>
              <a:spcAft>
                <a:spcPts val="0"/>
              </a:spcAft>
              <a:buSzPts val="1800"/>
              <a:buNone/>
            </a:pPr>
            <a:r>
              <a:t/>
            </a:r>
            <a:endParaRPr/>
          </a:p>
          <a:p>
            <a:pPr indent="0" lvl="0" marL="91440" rtl="0" algn="l">
              <a:lnSpc>
                <a:spcPct val="90000"/>
              </a:lnSpc>
              <a:spcBef>
                <a:spcPts val="1600"/>
              </a:spcBef>
              <a:spcAft>
                <a:spcPts val="0"/>
              </a:spcAft>
              <a:buSzPts val="2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200"/>
              <a:buFont typeface="Calibri"/>
              <a:buNone/>
            </a:pPr>
            <a:r>
              <a:rPr lang="en-US" sz="3200"/>
              <a:t>Figure : Two relation schemas suffering from update anomalies</a:t>
            </a:r>
            <a:endParaRPr/>
          </a:p>
        </p:txBody>
      </p:sp>
      <p:sp>
        <p:nvSpPr>
          <p:cNvPr id="200" name="Google Shape;200;p12"/>
          <p:cNvSpPr/>
          <p:nvPr/>
        </p:nvSpPr>
        <p:spPr>
          <a:xfrm>
            <a:off x="3352800" y="1309689"/>
            <a:ext cx="9144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i="1" sz="2400">
              <a:solidFill>
                <a:schemeClr val="dk1"/>
              </a:solidFill>
              <a:latin typeface="Arial"/>
              <a:ea typeface="Arial"/>
              <a:cs typeface="Arial"/>
              <a:sym typeface="Arial"/>
            </a:endParaRPr>
          </a:p>
        </p:txBody>
      </p:sp>
      <p:pic>
        <p:nvPicPr>
          <p:cNvPr descr="fig10_03" id="201" name="Google Shape;201;p12"/>
          <p:cNvPicPr preferRelativeResize="0"/>
          <p:nvPr/>
        </p:nvPicPr>
        <p:blipFill rotWithShape="1">
          <a:blip r:embed="rId3">
            <a:alphaModFix/>
          </a:blip>
          <a:srcRect b="0" l="0" r="0" t="0"/>
          <a:stretch/>
        </p:blipFill>
        <p:spPr>
          <a:xfrm>
            <a:off x="1851026" y="2057400"/>
            <a:ext cx="8207375" cy="33924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Calibri"/>
              <a:buNone/>
            </a:pPr>
            <a:r>
              <a:rPr lang="en-US" sz="4000"/>
              <a:t>Guideline to Redundant Information in Tuples and Update Anomalies</a:t>
            </a:r>
            <a:endParaRPr/>
          </a:p>
        </p:txBody>
      </p:sp>
      <p:sp>
        <p:nvSpPr>
          <p:cNvPr id="208" name="Google Shape;208;p1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
            </a:pPr>
            <a:r>
              <a:rPr b="1" lang="en-US" sz="2400"/>
              <a:t>GUIDELINE 2: </a:t>
            </a:r>
            <a:endParaRPr/>
          </a:p>
          <a:p>
            <a:pPr indent="-182880" lvl="1" marL="384048" rtl="0" algn="l">
              <a:lnSpc>
                <a:spcPct val="90000"/>
              </a:lnSpc>
              <a:spcBef>
                <a:spcPts val="400"/>
              </a:spcBef>
              <a:spcAft>
                <a:spcPts val="0"/>
              </a:spcAft>
              <a:buSzPts val="2400"/>
              <a:buChar char="◦"/>
            </a:pPr>
            <a:r>
              <a:rPr lang="en-US" sz="2400"/>
              <a:t>Design a schema that does not suffer from the insertion, deletion and update anomalies.</a:t>
            </a:r>
            <a:endParaRPr/>
          </a:p>
          <a:p>
            <a:pPr indent="-182880" lvl="1" marL="384048" rtl="0" algn="l">
              <a:lnSpc>
                <a:spcPct val="90000"/>
              </a:lnSpc>
              <a:spcBef>
                <a:spcPts val="600"/>
              </a:spcBef>
              <a:spcAft>
                <a:spcPts val="0"/>
              </a:spcAft>
              <a:buSzPts val="2400"/>
              <a:buChar char="◦"/>
            </a:pPr>
            <a:r>
              <a:rPr lang="en-US" sz="2400"/>
              <a:t>If there are any anomalies present, then note them so that applications can be made to take them into account.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Null Values in Tuples </a:t>
            </a:r>
            <a:endParaRPr/>
          </a:p>
        </p:txBody>
      </p:sp>
      <p:sp>
        <p:nvSpPr>
          <p:cNvPr id="215" name="Google Shape;215;p1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Char char=" "/>
            </a:pPr>
            <a:r>
              <a:rPr b="1" lang="en-US" sz="2400"/>
              <a:t>GUIDELINE 3:</a:t>
            </a:r>
            <a:endParaRPr/>
          </a:p>
          <a:p>
            <a:pPr indent="-182880" lvl="1" marL="384048" rtl="0" algn="just">
              <a:lnSpc>
                <a:spcPct val="90000"/>
              </a:lnSpc>
              <a:spcBef>
                <a:spcPts val="400"/>
              </a:spcBef>
              <a:spcAft>
                <a:spcPts val="0"/>
              </a:spcAft>
              <a:buSzPts val="2400"/>
              <a:buChar char="◦"/>
            </a:pPr>
            <a:r>
              <a:rPr lang="en-US" sz="2400"/>
              <a:t>Relations should be designed such that their tuples will have as few NULL values as possible</a:t>
            </a:r>
            <a:endParaRPr/>
          </a:p>
          <a:p>
            <a:pPr indent="-182880" lvl="1" marL="384048" rtl="0" algn="just">
              <a:lnSpc>
                <a:spcPct val="90000"/>
              </a:lnSpc>
              <a:spcBef>
                <a:spcPts val="600"/>
              </a:spcBef>
              <a:spcAft>
                <a:spcPts val="0"/>
              </a:spcAft>
              <a:buSzPts val="2400"/>
              <a:buChar char="◦"/>
            </a:pPr>
            <a:r>
              <a:rPr lang="en-US" sz="2400"/>
              <a:t>Attributes that are NULL frequently could be placed in separate relations (with the primary key)</a:t>
            </a:r>
            <a:endParaRPr/>
          </a:p>
          <a:p>
            <a:pPr indent="-152400" lvl="0" marL="91440" rtl="0" algn="just">
              <a:lnSpc>
                <a:spcPct val="90000"/>
              </a:lnSpc>
              <a:spcBef>
                <a:spcPts val="1600"/>
              </a:spcBef>
              <a:spcAft>
                <a:spcPts val="0"/>
              </a:spcAft>
              <a:buSzPts val="2400"/>
              <a:buChar char=" "/>
            </a:pPr>
            <a:r>
              <a:rPr lang="en-US" sz="2400"/>
              <a:t> Reasons for nulls:</a:t>
            </a:r>
            <a:endParaRPr/>
          </a:p>
          <a:p>
            <a:pPr indent="-182880" lvl="1" marL="384048" rtl="0" algn="just">
              <a:lnSpc>
                <a:spcPct val="90000"/>
              </a:lnSpc>
              <a:spcBef>
                <a:spcPts val="400"/>
              </a:spcBef>
              <a:spcAft>
                <a:spcPts val="0"/>
              </a:spcAft>
              <a:buSzPts val="2400"/>
              <a:buChar char="◦"/>
            </a:pPr>
            <a:r>
              <a:rPr lang="en-US" sz="2400"/>
              <a:t>Attribute not applicable or invalid</a:t>
            </a:r>
            <a:endParaRPr/>
          </a:p>
          <a:p>
            <a:pPr indent="-182880" lvl="1" marL="384048" rtl="0" algn="just">
              <a:lnSpc>
                <a:spcPct val="90000"/>
              </a:lnSpc>
              <a:spcBef>
                <a:spcPts val="600"/>
              </a:spcBef>
              <a:spcAft>
                <a:spcPts val="0"/>
              </a:spcAft>
              <a:buSzPts val="2400"/>
              <a:buChar char="◦"/>
            </a:pPr>
            <a:r>
              <a:rPr lang="en-US" sz="2400"/>
              <a:t>Attribute value unknown  (may exist)</a:t>
            </a:r>
            <a:endParaRPr/>
          </a:p>
          <a:p>
            <a:pPr indent="-182880" lvl="1" marL="384048" rtl="0" algn="just">
              <a:lnSpc>
                <a:spcPct val="90000"/>
              </a:lnSpc>
              <a:spcBef>
                <a:spcPts val="600"/>
              </a:spcBef>
              <a:spcAft>
                <a:spcPts val="0"/>
              </a:spcAft>
              <a:buSzPts val="2400"/>
              <a:buChar char="◦"/>
            </a:pPr>
            <a:r>
              <a:rPr lang="en-US" sz="2400"/>
              <a:t>Value known to exist, but unavailable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5"/>
          <p:cNvSpPr txBox="1"/>
          <p:nvPr>
            <p:ph type="title"/>
          </p:nvPr>
        </p:nvSpPr>
        <p:spPr>
          <a:xfrm>
            <a:off x="957329" y="979655"/>
            <a:ext cx="7796213" cy="82424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Spurious Tuples </a:t>
            </a:r>
            <a:endParaRPr/>
          </a:p>
        </p:txBody>
      </p:sp>
      <p:sp>
        <p:nvSpPr>
          <p:cNvPr id="222" name="Google Shape;222;p15"/>
          <p:cNvSpPr txBox="1"/>
          <p:nvPr>
            <p:ph idx="1" type="body"/>
          </p:nvPr>
        </p:nvSpPr>
        <p:spPr>
          <a:xfrm>
            <a:off x="957329" y="1933552"/>
            <a:ext cx="10839719" cy="4042245"/>
          </a:xfrm>
          <a:prstGeom prst="rect">
            <a:avLst/>
          </a:prstGeom>
          <a:noFill/>
          <a:ln>
            <a:noFill/>
          </a:ln>
        </p:spPr>
        <p:txBody>
          <a:bodyPr anchorCtr="0" anchor="t" bIns="45700" lIns="0" spcFirstLastPara="1" rIns="0" wrap="square" tIns="45700">
            <a:normAutofit/>
          </a:bodyPr>
          <a:lstStyle/>
          <a:p>
            <a:pPr indent="-127000" lvl="0" marL="91440" rtl="0" algn="just">
              <a:lnSpc>
                <a:spcPct val="90000"/>
              </a:lnSpc>
              <a:spcBef>
                <a:spcPts val="0"/>
              </a:spcBef>
              <a:spcAft>
                <a:spcPts val="0"/>
              </a:spcAft>
              <a:buSzPts val="2000"/>
              <a:buChar char=" "/>
            </a:pPr>
            <a:r>
              <a:rPr lang="en-US"/>
              <a:t>Bad designs for a relational database may result in erroneous results for certain JOIN operations</a:t>
            </a:r>
            <a:endParaRPr/>
          </a:p>
          <a:p>
            <a:pPr indent="-127000" lvl="0" marL="91440" rtl="0" algn="just">
              <a:lnSpc>
                <a:spcPct val="90000"/>
              </a:lnSpc>
              <a:spcBef>
                <a:spcPts val="1400"/>
              </a:spcBef>
              <a:spcAft>
                <a:spcPts val="0"/>
              </a:spcAft>
              <a:buSzPts val="2000"/>
              <a:buChar char=" "/>
            </a:pPr>
            <a:r>
              <a:rPr lang="en-US"/>
              <a:t>The "lossless join" property is used to guarantee meaningful results for join operations. </a:t>
            </a:r>
            <a:endParaRPr/>
          </a:p>
          <a:p>
            <a:pPr indent="-127000" lvl="0" marL="91440" rtl="0" algn="just">
              <a:lnSpc>
                <a:spcPct val="90000"/>
              </a:lnSpc>
              <a:spcBef>
                <a:spcPts val="1400"/>
              </a:spcBef>
              <a:spcAft>
                <a:spcPts val="0"/>
              </a:spcAft>
              <a:buSzPts val="2000"/>
              <a:buChar char=" "/>
            </a:pPr>
            <a:r>
              <a:rPr lang="en-US"/>
              <a:t>A “</a:t>
            </a:r>
            <a:r>
              <a:rPr b="1" lang="en-US"/>
              <a:t>tuple</a:t>
            </a:r>
            <a:r>
              <a:rPr lang="en-US"/>
              <a:t>” is a record in a database: a row in a spreadsheet. </a:t>
            </a:r>
            <a:endParaRPr/>
          </a:p>
          <a:p>
            <a:pPr indent="-127000" lvl="0" marL="91440" rtl="0" algn="just">
              <a:lnSpc>
                <a:spcPct val="90000"/>
              </a:lnSpc>
              <a:spcBef>
                <a:spcPts val="1400"/>
              </a:spcBef>
              <a:spcAft>
                <a:spcPts val="0"/>
              </a:spcAft>
              <a:buSzPts val="2000"/>
              <a:buChar char=" "/>
            </a:pPr>
            <a:r>
              <a:rPr lang="en-US"/>
              <a:t>A </a:t>
            </a:r>
            <a:r>
              <a:rPr b="1" lang="en-US"/>
              <a:t>spurious tuple</a:t>
            </a:r>
            <a:r>
              <a:rPr lang="en-US"/>
              <a:t> is, basically, a record in a database that </a:t>
            </a:r>
            <a:r>
              <a:rPr lang="en-US" sz="2400"/>
              <a:t>gets</a:t>
            </a:r>
            <a:r>
              <a:rPr lang="en-US"/>
              <a:t> created when two tables are joined badly. In database, </a:t>
            </a:r>
            <a:r>
              <a:rPr b="1" lang="en-US"/>
              <a:t>spurious tuples</a:t>
            </a:r>
            <a:r>
              <a:rPr lang="en-US"/>
              <a:t> are created when two tables are joined on attributes that are neither primary keys nor foreign keys. </a:t>
            </a:r>
            <a:endParaRPr/>
          </a:p>
          <a:p>
            <a:pPr indent="-127000" lvl="0" marL="91440" rtl="0" algn="just">
              <a:lnSpc>
                <a:spcPct val="90000"/>
              </a:lnSpc>
              <a:spcBef>
                <a:spcPts val="1400"/>
              </a:spcBef>
              <a:spcAft>
                <a:spcPts val="0"/>
              </a:spcAft>
              <a:buSzPts val="2000"/>
              <a:buChar char=" "/>
            </a:pPr>
            <a:r>
              <a:rPr b="1" lang="en-US"/>
              <a:t>GUIDELINE 4:</a:t>
            </a:r>
            <a:endParaRPr/>
          </a:p>
          <a:p>
            <a:pPr indent="-182880" lvl="1" marL="384048" rtl="0" algn="just">
              <a:lnSpc>
                <a:spcPct val="90000"/>
              </a:lnSpc>
              <a:spcBef>
                <a:spcPts val="400"/>
              </a:spcBef>
              <a:spcAft>
                <a:spcPts val="0"/>
              </a:spcAft>
              <a:buSzPts val="2000"/>
              <a:buChar char="◦"/>
            </a:pPr>
            <a:r>
              <a:rPr lang="en-US" sz="2000"/>
              <a:t>The relations should be designed to satisfy the lossless join condition.</a:t>
            </a:r>
            <a:endParaRPr/>
          </a:p>
          <a:p>
            <a:pPr indent="-182880" lvl="1" marL="384048" rtl="0" algn="just">
              <a:lnSpc>
                <a:spcPct val="90000"/>
              </a:lnSpc>
              <a:spcBef>
                <a:spcPts val="600"/>
              </a:spcBef>
              <a:spcAft>
                <a:spcPts val="0"/>
              </a:spcAft>
              <a:buSzPts val="2000"/>
              <a:buChar char="◦"/>
            </a:pPr>
            <a:r>
              <a:rPr lang="en-US" sz="2000"/>
              <a:t>No spurious tuples should be generated by doing a natural-join of any relations.</a:t>
            </a:r>
            <a:endParaRPr/>
          </a:p>
          <a:p>
            <a:pPr indent="0" lvl="0" marL="91440" rtl="0" algn="l">
              <a:lnSpc>
                <a:spcPct val="90000"/>
              </a:lnSpc>
              <a:spcBef>
                <a:spcPts val="1600"/>
              </a:spcBef>
              <a:spcAft>
                <a:spcPts val="0"/>
              </a:spcAft>
              <a:buSzPts val="2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Spurious Tuples contd.. </a:t>
            </a:r>
            <a:endParaRPr/>
          </a:p>
        </p:txBody>
      </p:sp>
      <p:sp>
        <p:nvSpPr>
          <p:cNvPr id="229" name="Google Shape;229;p1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457200" lvl="0" marL="457200" rtl="0" algn="l">
              <a:lnSpc>
                <a:spcPct val="90000"/>
              </a:lnSpc>
              <a:spcBef>
                <a:spcPts val="0"/>
              </a:spcBef>
              <a:spcAft>
                <a:spcPts val="0"/>
              </a:spcAft>
              <a:buSzPts val="2400"/>
              <a:buChar char=" "/>
            </a:pPr>
            <a:r>
              <a:rPr lang="en-US" sz="2400"/>
              <a:t>There are two important properties of decompositions: </a:t>
            </a:r>
            <a:endParaRPr/>
          </a:p>
          <a:p>
            <a:pPr indent="-419100" lvl="1" marL="876300" rtl="0" algn="l">
              <a:lnSpc>
                <a:spcPct val="90000"/>
              </a:lnSpc>
              <a:spcBef>
                <a:spcPts val="400"/>
              </a:spcBef>
              <a:spcAft>
                <a:spcPts val="0"/>
              </a:spcAft>
              <a:buSzPts val="2200"/>
              <a:buFont typeface="Noto Sans Symbols"/>
              <a:buAutoNum type="alphaLcParenR"/>
            </a:pPr>
            <a:r>
              <a:rPr lang="en-US" sz="2200"/>
              <a:t>Non-additive or losslessness of the corresponding join</a:t>
            </a:r>
            <a:endParaRPr/>
          </a:p>
          <a:p>
            <a:pPr indent="-419100" lvl="1" marL="876300" rtl="0" algn="l">
              <a:lnSpc>
                <a:spcPct val="90000"/>
              </a:lnSpc>
              <a:spcBef>
                <a:spcPts val="600"/>
              </a:spcBef>
              <a:spcAft>
                <a:spcPts val="0"/>
              </a:spcAft>
              <a:buSzPts val="2200"/>
              <a:buFont typeface="Noto Sans Symbols"/>
              <a:buAutoNum type="alphaLcParenR"/>
            </a:pPr>
            <a:r>
              <a:rPr lang="en-US" sz="2200"/>
              <a:t>Preservation of the functional dependencies. </a:t>
            </a:r>
            <a:endParaRPr/>
          </a:p>
          <a:p>
            <a:pPr indent="-304800" lvl="0" marL="457200" rtl="0" algn="l">
              <a:lnSpc>
                <a:spcPct val="90000"/>
              </a:lnSpc>
              <a:spcBef>
                <a:spcPts val="1600"/>
              </a:spcBef>
              <a:spcAft>
                <a:spcPts val="0"/>
              </a:spcAft>
              <a:buSzPts val="2400"/>
              <a:buNone/>
            </a:pPr>
            <a:r>
              <a:t/>
            </a:r>
            <a:endParaRPr sz="2400"/>
          </a:p>
          <a:p>
            <a:pPr indent="-457200" lvl="0" marL="457200" rtl="0" algn="l">
              <a:lnSpc>
                <a:spcPct val="90000"/>
              </a:lnSpc>
              <a:spcBef>
                <a:spcPts val="1400"/>
              </a:spcBef>
              <a:spcAft>
                <a:spcPts val="0"/>
              </a:spcAft>
              <a:buSzPts val="2400"/>
              <a:buChar char=" "/>
            </a:pPr>
            <a:r>
              <a:rPr lang="en-US" sz="2400"/>
              <a:t>Note that:</a:t>
            </a:r>
            <a:endParaRPr/>
          </a:p>
          <a:p>
            <a:pPr indent="-419100" lvl="1" marL="876300" rtl="0" algn="l">
              <a:lnSpc>
                <a:spcPct val="90000"/>
              </a:lnSpc>
              <a:spcBef>
                <a:spcPts val="400"/>
              </a:spcBef>
              <a:spcAft>
                <a:spcPts val="0"/>
              </a:spcAft>
              <a:buSzPts val="2200"/>
              <a:buChar char="◦"/>
            </a:pPr>
            <a:r>
              <a:rPr lang="en-US" sz="2200"/>
              <a:t>Property (a) is extremely important and </a:t>
            </a:r>
            <a:r>
              <a:rPr i="1" lang="en-US" sz="2200"/>
              <a:t>cannot</a:t>
            </a:r>
            <a:r>
              <a:rPr lang="en-US" sz="2200"/>
              <a:t> be sacrificed.</a:t>
            </a:r>
            <a:endParaRPr/>
          </a:p>
          <a:p>
            <a:pPr indent="-419100" lvl="1" marL="876300" rtl="0" algn="l">
              <a:lnSpc>
                <a:spcPct val="90000"/>
              </a:lnSpc>
              <a:spcBef>
                <a:spcPts val="600"/>
              </a:spcBef>
              <a:spcAft>
                <a:spcPts val="0"/>
              </a:spcAft>
              <a:buSzPts val="2200"/>
              <a:buChar char="◦"/>
            </a:pPr>
            <a:r>
              <a:rPr lang="en-US" sz="2200"/>
              <a:t>Property (b) is less stringent and may be sacrificed.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lang="en-US">
                <a:latin typeface="Times New Roman"/>
                <a:ea typeface="Times New Roman"/>
                <a:cs typeface="Times New Roman"/>
                <a:sym typeface="Times New Roman"/>
              </a:rPr>
              <a:t>Guidelines - summary</a:t>
            </a:r>
            <a:endParaRPr/>
          </a:p>
        </p:txBody>
      </p:sp>
      <p:sp>
        <p:nvSpPr>
          <p:cNvPr id="235" name="Google Shape;235;p17"/>
          <p:cNvSpPr txBox="1"/>
          <p:nvPr>
            <p:ph idx="1" type="body"/>
          </p:nvPr>
        </p:nvSpPr>
        <p:spPr>
          <a:xfrm>
            <a:off x="1097280" y="1880314"/>
            <a:ext cx="10519464" cy="4224271"/>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en-US">
                <a:latin typeface="Times New Roman"/>
                <a:ea typeface="Times New Roman"/>
                <a:cs typeface="Times New Roman"/>
                <a:sym typeface="Times New Roman"/>
              </a:rPr>
              <a:t>GUIDELINE 1: </a:t>
            </a:r>
            <a:r>
              <a:rPr lang="en-US">
                <a:latin typeface="Times New Roman"/>
                <a:ea typeface="Times New Roman"/>
                <a:cs typeface="Times New Roman"/>
                <a:sym typeface="Times New Roman"/>
              </a:rPr>
              <a:t>Design a schema that can be explained easily relation by relation. The semantics of attributes should be easy to interpret. </a:t>
            </a:r>
            <a:endParaRPr/>
          </a:p>
          <a:p>
            <a:pPr indent="-127000" lvl="0" marL="91440" rtl="0" algn="l">
              <a:lnSpc>
                <a:spcPct val="90000"/>
              </a:lnSpc>
              <a:spcBef>
                <a:spcPts val="1400"/>
              </a:spcBef>
              <a:spcAft>
                <a:spcPts val="0"/>
              </a:spcAft>
              <a:buSzPts val="2000"/>
              <a:buChar char=" "/>
            </a:pPr>
            <a:r>
              <a:rPr b="1" lang="en-US">
                <a:latin typeface="Times New Roman"/>
                <a:ea typeface="Times New Roman"/>
                <a:cs typeface="Times New Roman"/>
                <a:sym typeface="Times New Roman"/>
              </a:rPr>
              <a:t>GUIDELINE 2: </a:t>
            </a:r>
            <a:r>
              <a:rPr lang="en-US">
                <a:latin typeface="Times New Roman"/>
                <a:ea typeface="Times New Roman"/>
                <a:cs typeface="Times New Roman"/>
                <a:sym typeface="Times New Roman"/>
              </a:rPr>
              <a:t>Design a schema that does not suffer from the insertion, deletion and update anomalies. If there are any present, then note them so that applications can be made to take them into account </a:t>
            </a:r>
            <a:endParaRPr/>
          </a:p>
          <a:p>
            <a:pPr indent="-127000" lvl="0" marL="91440" rtl="0" algn="l">
              <a:lnSpc>
                <a:spcPct val="90000"/>
              </a:lnSpc>
              <a:spcBef>
                <a:spcPts val="1400"/>
              </a:spcBef>
              <a:spcAft>
                <a:spcPts val="0"/>
              </a:spcAft>
              <a:buSzPts val="2000"/>
              <a:buChar char=" "/>
            </a:pPr>
            <a:r>
              <a:rPr b="1" lang="en-US">
                <a:latin typeface="Times New Roman"/>
                <a:ea typeface="Times New Roman"/>
                <a:cs typeface="Times New Roman"/>
                <a:sym typeface="Times New Roman"/>
              </a:rPr>
              <a:t>GUIDELINE 3: </a:t>
            </a:r>
            <a:r>
              <a:rPr lang="en-US">
                <a:latin typeface="Times New Roman"/>
                <a:ea typeface="Times New Roman"/>
                <a:cs typeface="Times New Roman"/>
                <a:sym typeface="Times New Roman"/>
              </a:rPr>
              <a:t>Relations should be designed such that their tuples will have as few NULL values as possible</a:t>
            </a:r>
            <a:endParaRPr/>
          </a:p>
          <a:p>
            <a:pPr indent="-127000" lvl="0" marL="91440" rtl="0" algn="l">
              <a:lnSpc>
                <a:spcPct val="90000"/>
              </a:lnSpc>
              <a:spcBef>
                <a:spcPts val="1400"/>
              </a:spcBef>
              <a:spcAft>
                <a:spcPts val="0"/>
              </a:spcAft>
              <a:buSzPts val="2000"/>
              <a:buChar char=" "/>
            </a:pPr>
            <a:r>
              <a:rPr b="1" lang="en-US">
                <a:latin typeface="Times New Roman"/>
                <a:ea typeface="Times New Roman"/>
                <a:cs typeface="Times New Roman"/>
                <a:sym typeface="Times New Roman"/>
              </a:rPr>
              <a:t>GUIDELINE 4: </a:t>
            </a:r>
            <a:r>
              <a:rPr lang="en-US">
                <a:latin typeface="Times New Roman"/>
                <a:ea typeface="Times New Roman"/>
                <a:cs typeface="Times New Roman"/>
                <a:sym typeface="Times New Roman"/>
              </a:rPr>
              <a:t>The relations should be designed to satisfy the lossless join condition. No spurious tuples should be generated by doing a natural-join of any relations.</a:t>
            </a:r>
            <a:endParaRPr/>
          </a:p>
          <a:p>
            <a:pPr indent="0" lvl="0" marL="91440" rtl="0" algn="l">
              <a:lnSpc>
                <a:spcPct val="90000"/>
              </a:lnSpc>
              <a:spcBef>
                <a:spcPts val="1400"/>
              </a:spcBef>
              <a:spcAft>
                <a:spcPts val="0"/>
              </a:spcAft>
              <a:buSzPts val="2000"/>
              <a:buNone/>
            </a:pPr>
            <a:r>
              <a:t/>
            </a:r>
            <a:endParaRPr/>
          </a:p>
        </p:txBody>
      </p:sp>
      <p:sp>
        <p:nvSpPr>
          <p:cNvPr id="236" name="Google Shape;236;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22-12-2021 09:25</a:t>
            </a:r>
            <a:endParaRPr/>
          </a:p>
        </p:txBody>
      </p:sp>
      <p:sp>
        <p:nvSpPr>
          <p:cNvPr id="237" name="Google Shape;237;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38" name="Google Shape;238;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Not all designs are equally good</a:t>
            </a:r>
            <a:endParaRPr b="1"/>
          </a:p>
        </p:txBody>
      </p:sp>
      <p:sp>
        <p:nvSpPr>
          <p:cNvPr id="244" name="Google Shape;244;p1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
            </a:pPr>
            <a:r>
              <a:rPr lang="en-US" sz="2400"/>
              <a:t>Why is this design bad?</a:t>
            </a:r>
            <a:endParaRPr/>
          </a:p>
          <a:p>
            <a:pPr indent="-91440" lvl="0" marL="91440" rtl="0" algn="l">
              <a:lnSpc>
                <a:spcPct val="90000"/>
              </a:lnSpc>
              <a:spcBef>
                <a:spcPts val="1400"/>
              </a:spcBef>
              <a:spcAft>
                <a:spcPts val="0"/>
              </a:spcAft>
              <a:buSzPts val="2000"/>
              <a:buFont typeface="Courier New"/>
              <a:buNone/>
            </a:pPr>
            <a:r>
              <a:rPr lang="en-US">
                <a:latin typeface="Courier New"/>
                <a:ea typeface="Courier New"/>
                <a:cs typeface="Courier New"/>
                <a:sym typeface="Courier New"/>
              </a:rPr>
              <a:t>  Data(sid,sname,address,cid,cname,grade)</a:t>
            </a:r>
            <a:endParaRPr/>
          </a:p>
          <a:p>
            <a:pPr indent="0" lvl="0" marL="91440" rtl="0" algn="l">
              <a:lnSpc>
                <a:spcPct val="90000"/>
              </a:lnSpc>
              <a:spcBef>
                <a:spcPts val="1400"/>
              </a:spcBef>
              <a:spcAft>
                <a:spcPts val="0"/>
              </a:spcAft>
              <a:buSzPts val="2400"/>
              <a:buNone/>
            </a:pPr>
            <a:r>
              <a:t/>
            </a:r>
            <a:endParaRPr sz="2400"/>
          </a:p>
          <a:p>
            <a:pPr indent="-152400" lvl="0" marL="91440" rtl="0" algn="l">
              <a:lnSpc>
                <a:spcPct val="90000"/>
              </a:lnSpc>
              <a:spcBef>
                <a:spcPts val="1400"/>
              </a:spcBef>
              <a:spcAft>
                <a:spcPts val="0"/>
              </a:spcAft>
              <a:buSzPts val="2400"/>
              <a:buChar char=" "/>
            </a:pPr>
            <a:r>
              <a:rPr lang="en-US" sz="2400"/>
              <a:t>Why is this one preferable?</a:t>
            </a:r>
            <a:br>
              <a:rPr lang="en-US" sz="2400"/>
            </a:br>
            <a:br>
              <a:rPr lang="en-US">
                <a:latin typeface="Courier New"/>
                <a:ea typeface="Courier New"/>
                <a:cs typeface="Courier New"/>
                <a:sym typeface="Courier New"/>
              </a:rPr>
            </a:br>
            <a:r>
              <a:rPr lang="en-US">
                <a:latin typeface="Courier New"/>
                <a:ea typeface="Courier New"/>
                <a:cs typeface="Courier New"/>
                <a:sym typeface="Courier New"/>
              </a:rPr>
              <a:t>  Student(sid,sname,address)</a:t>
            </a:r>
            <a:br>
              <a:rPr lang="en-US">
                <a:latin typeface="Courier New"/>
                <a:ea typeface="Courier New"/>
                <a:cs typeface="Courier New"/>
                <a:sym typeface="Courier New"/>
              </a:rPr>
            </a:br>
            <a:r>
              <a:rPr lang="en-US">
                <a:latin typeface="Courier New"/>
                <a:ea typeface="Courier New"/>
                <a:cs typeface="Courier New"/>
                <a:sym typeface="Courier New"/>
              </a:rPr>
              <a:t>  Course(cid,cname)</a:t>
            </a:r>
            <a:br>
              <a:rPr lang="en-US">
                <a:latin typeface="Courier New"/>
                <a:ea typeface="Courier New"/>
                <a:cs typeface="Courier New"/>
                <a:sym typeface="Courier New"/>
              </a:rPr>
            </a:br>
            <a:r>
              <a:rPr lang="en-US">
                <a:latin typeface="Courier New"/>
                <a:ea typeface="Courier New"/>
                <a:cs typeface="Courier New"/>
                <a:sym typeface="Courier New"/>
              </a:rPr>
              <a:t>  Enrolled(sid,cid,grade)</a:t>
            </a:r>
            <a:endParaRPr sz="2400"/>
          </a:p>
          <a:p>
            <a:pPr indent="0" lvl="0" marL="91440" rtl="0" algn="l">
              <a:lnSpc>
                <a:spcPct val="90000"/>
              </a:lnSpc>
              <a:spcBef>
                <a:spcPts val="1400"/>
              </a:spcBef>
              <a:spcAft>
                <a:spcPts val="0"/>
              </a:spcAft>
              <a:buSzPts val="2400"/>
              <a:buNone/>
            </a:pPr>
            <a:r>
              <a:t/>
            </a:r>
            <a:endParaRPr sz="2400"/>
          </a:p>
          <a:p>
            <a:pPr indent="0" lvl="0" marL="91440" rtl="0" algn="l">
              <a:lnSpc>
                <a:spcPct val="90000"/>
              </a:lnSpc>
              <a:spcBef>
                <a:spcPts val="1400"/>
              </a:spcBef>
              <a:spcAft>
                <a:spcPts val="0"/>
              </a:spcAft>
              <a:buSzPts val="2000"/>
              <a:buNone/>
            </a:pPr>
            <a:r>
              <a:t/>
            </a:r>
            <a:endParaRPr/>
          </a:p>
        </p:txBody>
      </p:sp>
      <p:sp>
        <p:nvSpPr>
          <p:cNvPr id="245" name="Google Shape;245;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22-12-2021 09:25</a:t>
            </a:r>
            <a:endParaRPr/>
          </a:p>
        </p:txBody>
      </p:sp>
      <p:sp>
        <p:nvSpPr>
          <p:cNvPr id="246" name="Google Shape;246;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47" name="Google Shape;247;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An instance of our bad design</a:t>
            </a:r>
            <a:endParaRPr b="1"/>
          </a:p>
        </p:txBody>
      </p:sp>
      <p:pic>
        <p:nvPicPr>
          <p:cNvPr id="253" name="Google Shape;253;p19"/>
          <p:cNvPicPr preferRelativeResize="0"/>
          <p:nvPr>
            <p:ph idx="1" type="body"/>
          </p:nvPr>
        </p:nvPicPr>
        <p:blipFill rotWithShape="1">
          <a:blip r:embed="rId3">
            <a:alphaModFix/>
          </a:blip>
          <a:srcRect b="0" l="0" r="0" t="0"/>
          <a:stretch/>
        </p:blipFill>
        <p:spPr>
          <a:xfrm>
            <a:off x="1506873" y="2068401"/>
            <a:ext cx="5400675" cy="2419350"/>
          </a:xfrm>
          <a:prstGeom prst="rect">
            <a:avLst/>
          </a:prstGeom>
          <a:noFill/>
          <a:ln>
            <a:noFill/>
          </a:ln>
        </p:spPr>
      </p:pic>
      <p:sp>
        <p:nvSpPr>
          <p:cNvPr id="254" name="Google Shape;254;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22-12-2021 09:25</a:t>
            </a:r>
            <a:endParaRPr/>
          </a:p>
        </p:txBody>
      </p:sp>
      <p:sp>
        <p:nvSpPr>
          <p:cNvPr id="255" name="Google Shape;255;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56" name="Google Shape;256;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7" name="Google Shape;257;p19"/>
          <p:cNvSpPr/>
          <p:nvPr/>
        </p:nvSpPr>
        <p:spPr>
          <a:xfrm>
            <a:off x="669701" y="4596605"/>
            <a:ext cx="10728102"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Recall:</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 key is a set of fields where if a pair of tuples agree on a key, they agree everywhere.</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our bad design, if two tuples agree on </a:t>
            </a:r>
            <a:r>
              <a:rPr lang="en-US" sz="1800">
                <a:solidFill>
                  <a:schemeClr val="dk1"/>
                </a:solidFill>
                <a:latin typeface="Courier New"/>
                <a:ea typeface="Courier New"/>
                <a:cs typeface="Courier New"/>
                <a:sym typeface="Courier New"/>
              </a:rPr>
              <a:t>sid</a:t>
            </a:r>
            <a:r>
              <a:rPr lang="en-US" sz="1800">
                <a:solidFill>
                  <a:schemeClr val="dk1"/>
                </a:solidFill>
                <a:latin typeface="Calibri"/>
                <a:ea typeface="Calibri"/>
                <a:cs typeface="Calibri"/>
                <a:sym typeface="Calibri"/>
              </a:rPr>
              <a:t>, then they also agree on </a:t>
            </a:r>
            <a:r>
              <a:rPr lang="en-US" sz="1800">
                <a:solidFill>
                  <a:schemeClr val="dk1"/>
                </a:solidFill>
                <a:latin typeface="Courier New"/>
                <a:ea typeface="Courier New"/>
                <a:cs typeface="Courier New"/>
                <a:sym typeface="Courier New"/>
              </a:rPr>
              <a:t>address</a:t>
            </a:r>
            <a:r>
              <a:rPr lang="en-US" sz="1800">
                <a:solidFill>
                  <a:schemeClr val="dk1"/>
                </a:solidFill>
                <a:latin typeface="Calibri"/>
                <a:ea typeface="Calibri"/>
                <a:cs typeface="Calibri"/>
                <a:sym typeface="Calibri"/>
              </a:rPr>
              <a:t>, even though the rest of the tuples may not agree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Chapter Outline</a:t>
            </a:r>
            <a:endParaRPr/>
          </a:p>
        </p:txBody>
      </p:sp>
      <p:sp>
        <p:nvSpPr>
          <p:cNvPr id="124" name="Google Shape;124;p2"/>
          <p:cNvSpPr txBox="1"/>
          <p:nvPr>
            <p:ph idx="1" type="body"/>
          </p:nvPr>
        </p:nvSpPr>
        <p:spPr>
          <a:xfrm>
            <a:off x="1097279" y="2292438"/>
            <a:ext cx="10828557" cy="3576655"/>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en-US"/>
              <a:t>1. </a:t>
            </a:r>
            <a:r>
              <a:rPr b="1" lang="en-US" sz="2400"/>
              <a:t>Informal Design Guidelines for Relational Databases. </a:t>
            </a:r>
            <a:endParaRPr b="1" sz="2400"/>
          </a:p>
          <a:p>
            <a:pPr indent="-152400" lvl="0" marL="91440" rtl="0" algn="l">
              <a:lnSpc>
                <a:spcPct val="90000"/>
              </a:lnSpc>
              <a:spcBef>
                <a:spcPts val="1400"/>
              </a:spcBef>
              <a:spcAft>
                <a:spcPts val="0"/>
              </a:spcAft>
              <a:buSzPts val="2400"/>
              <a:buChar char=" "/>
            </a:pPr>
            <a:r>
              <a:rPr b="1" lang="en-US" sz="2400"/>
              <a:t>2. Basics of Functional Dependencies</a:t>
            </a:r>
            <a:endParaRPr b="1" sz="2400"/>
          </a:p>
          <a:p>
            <a:pPr indent="-152400" lvl="0" marL="91440" rtl="0" algn="l">
              <a:lnSpc>
                <a:spcPct val="90000"/>
              </a:lnSpc>
              <a:spcBef>
                <a:spcPts val="1400"/>
              </a:spcBef>
              <a:spcAft>
                <a:spcPts val="0"/>
              </a:spcAft>
              <a:buSzPts val="2400"/>
              <a:buChar char=" "/>
            </a:pPr>
            <a:r>
              <a:rPr b="1" lang="en-US" sz="2400"/>
              <a:t>3. Inference Rules</a:t>
            </a:r>
            <a:endParaRPr b="1" sz="2400"/>
          </a:p>
          <a:p>
            <a:pPr indent="-152400" lvl="0" marL="91440" rtl="0" algn="l">
              <a:lnSpc>
                <a:spcPct val="90000"/>
              </a:lnSpc>
              <a:spcBef>
                <a:spcPts val="1400"/>
              </a:spcBef>
              <a:spcAft>
                <a:spcPts val="0"/>
              </a:spcAft>
              <a:buSzPts val="2400"/>
              <a:buChar char=" "/>
            </a:pPr>
            <a:r>
              <a:rPr b="1" lang="en-US" sz="2400"/>
              <a:t>4. Normalization for Relational Databases</a:t>
            </a:r>
            <a:endParaRPr/>
          </a:p>
        </p:txBody>
      </p:sp>
      <p:sp>
        <p:nvSpPr>
          <p:cNvPr id="125" name="Google Shape;125;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22-12-2021 09:25</a:t>
            </a:r>
            <a:endParaRPr/>
          </a:p>
        </p:txBody>
      </p:sp>
      <p:sp>
        <p:nvSpPr>
          <p:cNvPr id="126" name="Google Shape;126;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27" name="Google Shape;127;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Functional Dependencies</a:t>
            </a:r>
            <a:endParaRPr/>
          </a:p>
        </p:txBody>
      </p:sp>
      <p:sp>
        <p:nvSpPr>
          <p:cNvPr id="264" name="Google Shape;264;p20"/>
          <p:cNvSpPr txBox="1"/>
          <p:nvPr>
            <p:ph idx="1" type="body"/>
          </p:nvPr>
        </p:nvSpPr>
        <p:spPr>
          <a:xfrm>
            <a:off x="1097279" y="1845733"/>
            <a:ext cx="10596737" cy="4271731"/>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Char char=" "/>
            </a:pPr>
            <a:r>
              <a:rPr b="1" lang="en-US" sz="2400"/>
              <a:t>Functional dependencies (FDs)</a:t>
            </a:r>
            <a:endParaRPr/>
          </a:p>
          <a:p>
            <a:pPr indent="-182880" lvl="1" marL="384048" rtl="0" algn="just">
              <a:lnSpc>
                <a:spcPct val="90000"/>
              </a:lnSpc>
              <a:spcBef>
                <a:spcPts val="400"/>
              </a:spcBef>
              <a:spcAft>
                <a:spcPts val="0"/>
              </a:spcAft>
              <a:buSzPts val="2400"/>
              <a:buChar char="◦"/>
            </a:pPr>
            <a:r>
              <a:rPr lang="en-US" sz="2400"/>
              <a:t>Are used to specify </a:t>
            </a:r>
            <a:r>
              <a:rPr i="1" lang="en-US" sz="2400"/>
              <a:t>formal measures</a:t>
            </a:r>
            <a:r>
              <a:rPr lang="en-US" sz="2400"/>
              <a:t> of the "goodness" of relational designs</a:t>
            </a:r>
            <a:endParaRPr/>
          </a:p>
          <a:p>
            <a:pPr indent="-182880" lvl="1" marL="384048" rtl="0" algn="just">
              <a:lnSpc>
                <a:spcPct val="90000"/>
              </a:lnSpc>
              <a:spcBef>
                <a:spcPts val="600"/>
              </a:spcBef>
              <a:spcAft>
                <a:spcPts val="0"/>
              </a:spcAft>
              <a:buSzPts val="2400"/>
              <a:buChar char="◦"/>
            </a:pPr>
            <a:r>
              <a:rPr lang="en-US" sz="2400"/>
              <a:t>And keys are used to define </a:t>
            </a:r>
            <a:r>
              <a:rPr b="1" lang="en-US" sz="2400"/>
              <a:t>normal forms</a:t>
            </a:r>
            <a:r>
              <a:rPr lang="en-US" sz="2400"/>
              <a:t> for relations</a:t>
            </a:r>
            <a:endParaRPr/>
          </a:p>
          <a:p>
            <a:pPr indent="-182880" lvl="1" marL="384048" rtl="0" algn="just">
              <a:lnSpc>
                <a:spcPct val="90000"/>
              </a:lnSpc>
              <a:spcBef>
                <a:spcPts val="600"/>
              </a:spcBef>
              <a:spcAft>
                <a:spcPts val="0"/>
              </a:spcAft>
              <a:buSzPts val="2400"/>
              <a:buChar char="◦"/>
            </a:pPr>
            <a:r>
              <a:rPr lang="en-US" sz="2400"/>
              <a:t>Are </a:t>
            </a:r>
            <a:r>
              <a:rPr b="1" lang="en-US" sz="2400"/>
              <a:t>constraints</a:t>
            </a:r>
            <a:r>
              <a:rPr lang="en-US" sz="2400"/>
              <a:t> that are derived from the </a:t>
            </a:r>
            <a:r>
              <a:rPr i="1" lang="en-US" sz="2400"/>
              <a:t>meaning</a:t>
            </a:r>
            <a:r>
              <a:rPr lang="en-US" sz="2400"/>
              <a:t>  and </a:t>
            </a:r>
            <a:r>
              <a:rPr i="1" lang="en-US" sz="2400"/>
              <a:t>interrelationships</a:t>
            </a:r>
            <a:r>
              <a:rPr lang="en-US" sz="2400"/>
              <a:t>  of the data attributes</a:t>
            </a:r>
            <a:endParaRPr/>
          </a:p>
          <a:p>
            <a:pPr indent="-152400" lvl="0" marL="91440" rtl="0" algn="just">
              <a:lnSpc>
                <a:spcPct val="90000"/>
              </a:lnSpc>
              <a:spcBef>
                <a:spcPts val="1600"/>
              </a:spcBef>
              <a:spcAft>
                <a:spcPts val="0"/>
              </a:spcAft>
              <a:buSzPts val="2400"/>
              <a:buChar char=" "/>
            </a:pPr>
            <a:r>
              <a:rPr lang="en-US" sz="2400"/>
              <a:t>A set of attributes X </a:t>
            </a:r>
            <a:r>
              <a:rPr i="1" lang="en-US" sz="2400"/>
              <a:t>functionally</a:t>
            </a:r>
            <a:r>
              <a:rPr lang="en-US" sz="2400"/>
              <a:t> </a:t>
            </a:r>
            <a:r>
              <a:rPr i="1" lang="en-US" sz="2400"/>
              <a:t>determines</a:t>
            </a:r>
            <a:r>
              <a:rPr lang="en-US" sz="2400"/>
              <a:t>  a set of attributes Y if the value of X determines a unique value for 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Functional Dependencies</a:t>
            </a:r>
            <a:endParaRPr/>
          </a:p>
        </p:txBody>
      </p:sp>
      <p:sp>
        <p:nvSpPr>
          <p:cNvPr id="271" name="Google Shape;271;p2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
            </a:pPr>
            <a:r>
              <a:rPr b="1" lang="en-US" sz="2400"/>
              <a:t>X -&gt; Y </a:t>
            </a:r>
            <a:r>
              <a:rPr lang="en-US" sz="2400"/>
              <a:t>holds if whenever two tuples have the same value for X, they </a:t>
            </a:r>
            <a:r>
              <a:rPr i="1" lang="en-US" sz="2400"/>
              <a:t>must have </a:t>
            </a:r>
            <a:r>
              <a:rPr lang="en-US" sz="2400"/>
              <a:t>the same value for Y</a:t>
            </a:r>
            <a:endParaRPr/>
          </a:p>
          <a:p>
            <a:pPr indent="-182880" lvl="1" marL="384048" rtl="0" algn="l">
              <a:lnSpc>
                <a:spcPct val="90000"/>
              </a:lnSpc>
              <a:spcBef>
                <a:spcPts val="400"/>
              </a:spcBef>
              <a:spcAft>
                <a:spcPts val="0"/>
              </a:spcAft>
              <a:buSzPts val="2200"/>
              <a:buChar char="◦"/>
            </a:pPr>
            <a:r>
              <a:rPr lang="en-US" sz="2200"/>
              <a:t>For any two tuples t1 and t2 in any relation instance r(R): If  t1[X]=t2[X], </a:t>
            </a:r>
            <a:r>
              <a:rPr i="1" lang="en-US" sz="2200"/>
              <a:t>then</a:t>
            </a:r>
            <a:r>
              <a:rPr lang="en-US" sz="2200"/>
              <a:t> t1[Y]=t2[Y]</a:t>
            </a:r>
            <a:endParaRPr/>
          </a:p>
          <a:p>
            <a:pPr indent="-152400" lvl="0" marL="91440" rtl="0" algn="l">
              <a:lnSpc>
                <a:spcPct val="90000"/>
              </a:lnSpc>
              <a:spcBef>
                <a:spcPts val="1600"/>
              </a:spcBef>
              <a:spcAft>
                <a:spcPts val="0"/>
              </a:spcAft>
              <a:buSzPts val="2400"/>
              <a:buChar char=" "/>
            </a:pPr>
            <a:r>
              <a:rPr lang="en-US" sz="2400"/>
              <a:t>X -&gt; Y in R specifies a </a:t>
            </a:r>
            <a:r>
              <a:rPr i="1" lang="en-US" sz="2400"/>
              <a:t>constraint</a:t>
            </a:r>
            <a:r>
              <a:rPr lang="en-US" sz="2400"/>
              <a:t> on all relation instances r(R)</a:t>
            </a:r>
            <a:endParaRPr/>
          </a:p>
          <a:p>
            <a:pPr indent="-152400" lvl="0" marL="91440" rtl="0" algn="just">
              <a:lnSpc>
                <a:spcPct val="90000"/>
              </a:lnSpc>
              <a:spcBef>
                <a:spcPts val="1400"/>
              </a:spcBef>
              <a:spcAft>
                <a:spcPts val="0"/>
              </a:spcAft>
              <a:buSzPts val="2400"/>
              <a:buChar char=" "/>
            </a:pPr>
            <a:r>
              <a:rPr lang="en-US" sz="2400"/>
              <a:t>Written as X -&gt; Y; can be displayed graphically on a relation schema.  ( denoted by the arrow:  ).</a:t>
            </a:r>
            <a:endParaRPr/>
          </a:p>
          <a:p>
            <a:pPr indent="-152400" lvl="0" marL="91440" rtl="0" algn="l">
              <a:lnSpc>
                <a:spcPct val="90000"/>
              </a:lnSpc>
              <a:spcBef>
                <a:spcPts val="1400"/>
              </a:spcBef>
              <a:spcAft>
                <a:spcPts val="0"/>
              </a:spcAft>
              <a:buSzPts val="2400"/>
              <a:buChar char=" "/>
            </a:pPr>
            <a:r>
              <a:rPr lang="en-US" sz="2400"/>
              <a:t>FDs are derived from the real-world constraints on the attributes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2"/>
          <p:cNvSpPr txBox="1"/>
          <p:nvPr>
            <p:ph type="title"/>
          </p:nvPr>
        </p:nvSpPr>
        <p:spPr>
          <a:xfrm>
            <a:off x="1097280" y="273724"/>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Figure: What FDs may exist?</a:t>
            </a:r>
            <a:endParaRPr/>
          </a:p>
        </p:txBody>
      </p:sp>
      <p:sp>
        <p:nvSpPr>
          <p:cNvPr id="277" name="Google Shape;277;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latin typeface="Verdana"/>
                <a:ea typeface="Verdana"/>
                <a:cs typeface="Verdana"/>
                <a:sym typeface="Verdana"/>
              </a:rPr>
              <a:t>A relation </a:t>
            </a:r>
            <a:r>
              <a:rPr i="1" lang="en-US">
                <a:latin typeface="Verdana"/>
                <a:ea typeface="Verdana"/>
                <a:cs typeface="Verdana"/>
                <a:sym typeface="Verdana"/>
              </a:rPr>
              <a:t>R</a:t>
            </a:r>
            <a:r>
              <a:rPr lang="en-US">
                <a:latin typeface="Verdana"/>
                <a:ea typeface="Verdana"/>
                <a:cs typeface="Verdana"/>
                <a:sym typeface="Verdana"/>
              </a:rPr>
              <a:t>(A, B, C, D) with its extension.</a:t>
            </a:r>
            <a:endParaRPr/>
          </a:p>
          <a:p>
            <a:pPr indent="-127000" lvl="0" marL="91440" rtl="0" algn="l">
              <a:lnSpc>
                <a:spcPct val="90000"/>
              </a:lnSpc>
              <a:spcBef>
                <a:spcPts val="1400"/>
              </a:spcBef>
              <a:spcAft>
                <a:spcPts val="0"/>
              </a:spcAft>
              <a:buSzPts val="2000"/>
              <a:buChar char=" "/>
            </a:pPr>
            <a:r>
              <a:rPr lang="en-US">
                <a:latin typeface="Verdana"/>
                <a:ea typeface="Verdana"/>
                <a:cs typeface="Verdana"/>
                <a:sym typeface="Verdana"/>
              </a:rPr>
              <a:t>Which FDs </a:t>
            </a:r>
            <a:r>
              <a:rPr i="1" lang="en-US" u="sng">
                <a:latin typeface="Verdana"/>
                <a:ea typeface="Verdana"/>
                <a:cs typeface="Verdana"/>
                <a:sym typeface="Verdana"/>
              </a:rPr>
              <a:t>may exist </a:t>
            </a:r>
            <a:r>
              <a:rPr lang="en-US">
                <a:latin typeface="Verdana"/>
                <a:ea typeface="Verdana"/>
                <a:cs typeface="Verdana"/>
                <a:sym typeface="Verdana"/>
              </a:rPr>
              <a:t>in this relation?</a:t>
            </a:r>
            <a:endParaRPr/>
          </a:p>
        </p:txBody>
      </p:sp>
      <p:pic>
        <p:nvPicPr>
          <p:cNvPr descr="fig14_08.jpg" id="278" name="Google Shape;278;p22"/>
          <p:cNvPicPr preferRelativeResize="0"/>
          <p:nvPr/>
        </p:nvPicPr>
        <p:blipFill rotWithShape="1">
          <a:blip r:embed="rId3">
            <a:alphaModFix/>
          </a:blip>
          <a:srcRect b="0" l="0" r="0" t="0"/>
          <a:stretch/>
        </p:blipFill>
        <p:spPr>
          <a:xfrm>
            <a:off x="1070020" y="2908884"/>
            <a:ext cx="4648200" cy="2868613"/>
          </a:xfrm>
          <a:prstGeom prst="rect">
            <a:avLst/>
          </a:prstGeom>
          <a:noFill/>
          <a:ln>
            <a:noFill/>
          </a:ln>
        </p:spPr>
      </p:pic>
      <p:sp>
        <p:nvSpPr>
          <p:cNvPr id="279" name="Google Shape;279;p22"/>
          <p:cNvSpPr txBox="1"/>
          <p:nvPr/>
        </p:nvSpPr>
        <p:spPr>
          <a:xfrm>
            <a:off x="5847009" y="2908884"/>
            <a:ext cx="6040191"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The following FDs may hold B-&gt;C, C-&gt;B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following FDs do not hold A-&gt;B, B-&gt;A, D-&gt;C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We denote by F the set of functional dependencies specified on relation schema 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3"/>
          <p:cNvSpPr txBox="1"/>
          <p:nvPr>
            <p:ph type="title"/>
          </p:nvPr>
        </p:nvSpPr>
        <p:spPr>
          <a:xfrm>
            <a:off x="463639" y="643944"/>
            <a:ext cx="10058400" cy="100247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Ruling Out FDs</a:t>
            </a:r>
            <a:endParaRPr/>
          </a:p>
        </p:txBody>
      </p:sp>
      <p:pic>
        <p:nvPicPr>
          <p:cNvPr descr="fig14_07.jpg" id="286" name="Google Shape;286;p23"/>
          <p:cNvPicPr preferRelativeResize="0"/>
          <p:nvPr>
            <p:ph idx="1" type="body"/>
          </p:nvPr>
        </p:nvPicPr>
        <p:blipFill rotWithShape="1">
          <a:blip r:embed="rId3">
            <a:alphaModFix/>
          </a:blip>
          <a:srcRect b="0" l="0" r="0" t="0"/>
          <a:stretch/>
        </p:blipFill>
        <p:spPr>
          <a:xfrm>
            <a:off x="2664419" y="3071353"/>
            <a:ext cx="6523438" cy="3080133"/>
          </a:xfrm>
          <a:prstGeom prst="rect">
            <a:avLst/>
          </a:prstGeom>
          <a:noFill/>
          <a:ln>
            <a:noFill/>
          </a:ln>
        </p:spPr>
      </p:pic>
      <p:sp>
        <p:nvSpPr>
          <p:cNvPr id="287" name="Google Shape;287;p23"/>
          <p:cNvSpPr txBox="1"/>
          <p:nvPr/>
        </p:nvSpPr>
        <p:spPr>
          <a:xfrm>
            <a:off x="463639" y="1954713"/>
            <a:ext cx="1111446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2400"/>
              <a:buFont typeface="Noto Sans Symbols"/>
              <a:buNone/>
            </a:pPr>
            <a:r>
              <a:rPr lang="en-US" sz="2400">
                <a:solidFill>
                  <a:schemeClr val="dk2"/>
                </a:solidFill>
                <a:latin typeface="Calibri"/>
                <a:ea typeface="Calibri"/>
                <a:cs typeface="Calibri"/>
                <a:sym typeface="Calibri"/>
              </a:rPr>
              <a:t>Note that given the state of the TEACH relation, The FDs  Teacher → Course, Teacher </a:t>
            </a:r>
            <a:r>
              <a:rPr lang="en-US" sz="2400">
                <a:solidFill>
                  <a:schemeClr val="dk2"/>
                </a:solidFill>
                <a:latin typeface="Arial"/>
                <a:ea typeface="Arial"/>
                <a:cs typeface="Arial"/>
                <a:sym typeface="Arial"/>
              </a:rPr>
              <a:t>→ Text </a:t>
            </a:r>
            <a:r>
              <a:rPr lang="en-US" sz="2400">
                <a:solidFill>
                  <a:schemeClr val="dk2"/>
                </a:solidFill>
                <a:latin typeface="Calibri"/>
                <a:ea typeface="Calibri"/>
                <a:cs typeface="Calibri"/>
                <a:sym typeface="Calibri"/>
              </a:rPr>
              <a:t>and Couse → Text are ruled out.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Examples of FD constraints  </a:t>
            </a:r>
            <a:endParaRPr/>
          </a:p>
        </p:txBody>
      </p:sp>
      <p:sp>
        <p:nvSpPr>
          <p:cNvPr id="294" name="Google Shape;294;p24"/>
          <p:cNvSpPr txBox="1"/>
          <p:nvPr>
            <p:ph idx="1" type="body"/>
          </p:nvPr>
        </p:nvSpPr>
        <p:spPr>
          <a:xfrm>
            <a:off x="1097280" y="1845734"/>
            <a:ext cx="10058400" cy="325430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Char char=" "/>
            </a:pPr>
            <a:r>
              <a:rPr lang="en-US" sz="2400"/>
              <a:t>Social security number determines employee name</a:t>
            </a:r>
            <a:endParaRPr/>
          </a:p>
          <a:p>
            <a:pPr indent="-182880" lvl="1" marL="384048" rtl="0" algn="just">
              <a:lnSpc>
                <a:spcPct val="90000"/>
              </a:lnSpc>
              <a:spcBef>
                <a:spcPts val="400"/>
              </a:spcBef>
              <a:spcAft>
                <a:spcPts val="0"/>
              </a:spcAft>
              <a:buSzPts val="2400"/>
              <a:buChar char="◦"/>
            </a:pPr>
            <a:r>
              <a:rPr lang="en-US" sz="2400"/>
              <a:t>SSN -&gt; ENAME</a:t>
            </a:r>
            <a:endParaRPr/>
          </a:p>
          <a:p>
            <a:pPr indent="-152400" lvl="0" marL="91440" rtl="0" algn="just">
              <a:lnSpc>
                <a:spcPct val="90000"/>
              </a:lnSpc>
              <a:spcBef>
                <a:spcPts val="1600"/>
              </a:spcBef>
              <a:spcAft>
                <a:spcPts val="0"/>
              </a:spcAft>
              <a:buSzPts val="2400"/>
              <a:buChar char=" "/>
            </a:pPr>
            <a:r>
              <a:rPr lang="en-US" sz="2400"/>
              <a:t>Project number determines project name and location</a:t>
            </a:r>
            <a:endParaRPr/>
          </a:p>
          <a:p>
            <a:pPr indent="-182880" lvl="1" marL="384048" rtl="0" algn="just">
              <a:lnSpc>
                <a:spcPct val="90000"/>
              </a:lnSpc>
              <a:spcBef>
                <a:spcPts val="400"/>
              </a:spcBef>
              <a:spcAft>
                <a:spcPts val="0"/>
              </a:spcAft>
              <a:buSzPts val="2400"/>
              <a:buChar char="◦"/>
            </a:pPr>
            <a:r>
              <a:rPr lang="en-US" sz="2400"/>
              <a:t>PNUMBER -&gt; {PNAME, PLOCATION}</a:t>
            </a:r>
            <a:endParaRPr/>
          </a:p>
          <a:p>
            <a:pPr indent="-152400" lvl="0" marL="91440" rtl="0" algn="just">
              <a:lnSpc>
                <a:spcPct val="90000"/>
              </a:lnSpc>
              <a:spcBef>
                <a:spcPts val="1600"/>
              </a:spcBef>
              <a:spcAft>
                <a:spcPts val="0"/>
              </a:spcAft>
              <a:buSzPts val="2400"/>
              <a:buChar char=" "/>
            </a:pPr>
            <a:r>
              <a:rPr lang="en-US" sz="2400"/>
              <a:t>Employee ssn and project number determines the hours per week that the employee works on the project</a:t>
            </a:r>
            <a:endParaRPr/>
          </a:p>
          <a:p>
            <a:pPr indent="-182880" lvl="1" marL="384048" rtl="0" algn="just">
              <a:lnSpc>
                <a:spcPct val="90000"/>
              </a:lnSpc>
              <a:spcBef>
                <a:spcPts val="400"/>
              </a:spcBef>
              <a:spcAft>
                <a:spcPts val="0"/>
              </a:spcAft>
              <a:buSzPts val="2400"/>
              <a:buChar char="◦"/>
            </a:pPr>
            <a:r>
              <a:rPr lang="en-US" sz="2400"/>
              <a:t>{SSN, PNUMBER} -&gt; HOURS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FD constraints</a:t>
            </a:r>
            <a:endParaRPr/>
          </a:p>
        </p:txBody>
      </p:sp>
      <p:sp>
        <p:nvSpPr>
          <p:cNvPr id="301" name="Google Shape;301;p25"/>
          <p:cNvSpPr txBox="1"/>
          <p:nvPr>
            <p:ph idx="1" type="body"/>
          </p:nvPr>
        </p:nvSpPr>
        <p:spPr>
          <a:xfrm>
            <a:off x="1097280" y="1845734"/>
            <a:ext cx="10442190" cy="4027032"/>
          </a:xfrm>
          <a:prstGeom prst="rect">
            <a:avLst/>
          </a:prstGeom>
          <a:noFill/>
          <a:ln>
            <a:noFill/>
          </a:ln>
        </p:spPr>
        <p:txBody>
          <a:bodyPr anchorCtr="0" anchor="t" bIns="45700" lIns="0" spcFirstLastPara="1" rIns="0" wrap="square" tIns="45700">
            <a:normAutofit/>
          </a:bodyPr>
          <a:lstStyle/>
          <a:p>
            <a:pPr indent="-177800" lvl="0" marL="91440" rtl="0" algn="just">
              <a:lnSpc>
                <a:spcPct val="90000"/>
              </a:lnSpc>
              <a:spcBef>
                <a:spcPts val="0"/>
              </a:spcBef>
              <a:spcAft>
                <a:spcPts val="0"/>
              </a:spcAft>
              <a:buSzPts val="2800"/>
              <a:buChar char=" "/>
            </a:pPr>
            <a:r>
              <a:rPr lang="en-US" sz="2800"/>
              <a:t>An FD is a property of the attributes in the schema R</a:t>
            </a:r>
            <a:endParaRPr/>
          </a:p>
          <a:p>
            <a:pPr indent="-177800" lvl="0" marL="91440" rtl="0" algn="just">
              <a:lnSpc>
                <a:spcPct val="90000"/>
              </a:lnSpc>
              <a:spcBef>
                <a:spcPts val="1400"/>
              </a:spcBef>
              <a:spcAft>
                <a:spcPts val="0"/>
              </a:spcAft>
              <a:buSzPts val="2800"/>
              <a:buChar char=" "/>
            </a:pPr>
            <a:r>
              <a:rPr lang="en-US" sz="2800"/>
              <a:t>The constraint must hold on </a:t>
            </a:r>
            <a:r>
              <a:rPr i="1" lang="en-US" sz="2800"/>
              <a:t>every</a:t>
            </a:r>
            <a:r>
              <a:rPr lang="en-US" sz="2800"/>
              <a:t> relation instance r(R)</a:t>
            </a:r>
            <a:endParaRPr/>
          </a:p>
          <a:p>
            <a:pPr indent="-177800" lvl="0" marL="91440" rtl="0" algn="just">
              <a:lnSpc>
                <a:spcPct val="90000"/>
              </a:lnSpc>
              <a:spcBef>
                <a:spcPts val="1400"/>
              </a:spcBef>
              <a:spcAft>
                <a:spcPts val="0"/>
              </a:spcAft>
              <a:buSzPts val="2800"/>
              <a:buChar char=" "/>
            </a:pPr>
            <a:r>
              <a:rPr lang="en-US" sz="2800"/>
              <a:t>If K is a key of R, then K functionally determines all attributes in R </a:t>
            </a:r>
            <a:endParaRPr/>
          </a:p>
          <a:p>
            <a:pPr indent="-182880" lvl="1" marL="384048" rtl="0" algn="just">
              <a:lnSpc>
                <a:spcPct val="90000"/>
              </a:lnSpc>
              <a:spcBef>
                <a:spcPts val="400"/>
              </a:spcBef>
              <a:spcAft>
                <a:spcPts val="0"/>
              </a:spcAft>
              <a:buSzPts val="2800"/>
              <a:buChar char="◦"/>
            </a:pPr>
            <a:r>
              <a:rPr lang="en-US" sz="2800"/>
              <a:t>(since we never have two distinct tuples with t1[K]=t2[K])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Inference Rules for FDs</a:t>
            </a:r>
            <a:endParaRPr/>
          </a:p>
        </p:txBody>
      </p:sp>
      <p:sp>
        <p:nvSpPr>
          <p:cNvPr id="308" name="Google Shape;308;p26"/>
          <p:cNvSpPr txBox="1"/>
          <p:nvPr>
            <p:ph idx="1" type="body"/>
          </p:nvPr>
        </p:nvSpPr>
        <p:spPr>
          <a:xfrm>
            <a:off x="1097280" y="1845734"/>
            <a:ext cx="10699768" cy="4439156"/>
          </a:xfrm>
          <a:prstGeom prst="rect">
            <a:avLst/>
          </a:prstGeom>
          <a:noFill/>
          <a:ln>
            <a:noFill/>
          </a:ln>
        </p:spPr>
        <p:txBody>
          <a:bodyPr anchorCtr="0" anchor="t" bIns="45700" lIns="0" spcFirstLastPara="1" rIns="0" wrap="square" tIns="45700">
            <a:normAutofit fontScale="92500" lnSpcReduction="10000"/>
          </a:bodyPr>
          <a:lstStyle/>
          <a:p>
            <a:pPr indent="-140970" lvl="0" marL="91440" rtl="0" algn="l">
              <a:lnSpc>
                <a:spcPct val="90000"/>
              </a:lnSpc>
              <a:spcBef>
                <a:spcPts val="0"/>
              </a:spcBef>
              <a:spcAft>
                <a:spcPts val="0"/>
              </a:spcAft>
              <a:buSzPct val="100000"/>
              <a:buChar char=" "/>
            </a:pPr>
            <a:r>
              <a:rPr lang="en-US" sz="2400"/>
              <a:t>Given a set of FDs F, we can </a:t>
            </a:r>
            <a:r>
              <a:rPr b="1" lang="en-US" sz="2400"/>
              <a:t>infer</a:t>
            </a:r>
            <a:r>
              <a:rPr lang="en-US" sz="2400"/>
              <a:t> additional FDs that hold whenever the FDs in F hold</a:t>
            </a:r>
            <a:endParaRPr/>
          </a:p>
          <a:p>
            <a:pPr indent="-140970" lvl="0" marL="91440" rtl="0" algn="l">
              <a:lnSpc>
                <a:spcPct val="90000"/>
              </a:lnSpc>
              <a:spcBef>
                <a:spcPts val="1400"/>
              </a:spcBef>
              <a:spcAft>
                <a:spcPts val="0"/>
              </a:spcAft>
              <a:buSzPct val="100000"/>
              <a:buChar char=" "/>
            </a:pPr>
            <a:r>
              <a:rPr lang="en-US" sz="2400"/>
              <a:t>Armstrong's inference rules:</a:t>
            </a:r>
            <a:endParaRPr/>
          </a:p>
          <a:p>
            <a:pPr indent="-182879" lvl="1" marL="384048" rtl="0" algn="l">
              <a:lnSpc>
                <a:spcPct val="90000"/>
              </a:lnSpc>
              <a:spcBef>
                <a:spcPts val="400"/>
              </a:spcBef>
              <a:spcAft>
                <a:spcPts val="0"/>
              </a:spcAft>
              <a:buSzPct val="100000"/>
              <a:buChar char="◦"/>
            </a:pPr>
            <a:r>
              <a:rPr lang="en-US" sz="2800"/>
              <a:t>IR1. (</a:t>
            </a:r>
            <a:r>
              <a:rPr b="1" lang="en-US" sz="2800"/>
              <a:t>Reflexive</a:t>
            </a:r>
            <a:r>
              <a:rPr lang="en-US" sz="2800"/>
              <a:t>) If Y </a:t>
            </a:r>
            <a:r>
              <a:rPr i="1" lang="en-US" sz="2800"/>
              <a:t>subset-of</a:t>
            </a:r>
            <a:r>
              <a:rPr lang="en-US" sz="2800"/>
              <a:t> X, then X -&gt; Y</a:t>
            </a:r>
            <a:endParaRPr/>
          </a:p>
          <a:p>
            <a:pPr indent="-18414" lvl="1" marL="384048" rtl="0" algn="l">
              <a:lnSpc>
                <a:spcPct val="90000"/>
              </a:lnSpc>
              <a:spcBef>
                <a:spcPts val="600"/>
              </a:spcBef>
              <a:spcAft>
                <a:spcPts val="0"/>
              </a:spcAft>
              <a:buSzPct val="100000"/>
              <a:buNone/>
            </a:pPr>
            <a:r>
              <a:t/>
            </a:r>
            <a:endParaRPr sz="2800"/>
          </a:p>
          <a:p>
            <a:pPr indent="-182879" lvl="1" marL="384048" rtl="0" algn="l">
              <a:lnSpc>
                <a:spcPct val="90000"/>
              </a:lnSpc>
              <a:spcBef>
                <a:spcPts val="600"/>
              </a:spcBef>
              <a:spcAft>
                <a:spcPts val="0"/>
              </a:spcAft>
              <a:buSzPct val="100000"/>
              <a:buChar char="◦"/>
            </a:pPr>
            <a:r>
              <a:rPr lang="en-US" sz="2800"/>
              <a:t>IR2. (</a:t>
            </a:r>
            <a:r>
              <a:rPr b="1" lang="en-US" sz="2800"/>
              <a:t>Augmentation</a:t>
            </a:r>
            <a:r>
              <a:rPr lang="en-US" sz="2800"/>
              <a:t>) If X -&gt; Y, then XZ -&gt; YZ</a:t>
            </a:r>
            <a:endParaRPr/>
          </a:p>
          <a:p>
            <a:pPr indent="-182880" lvl="2" marL="566928" rtl="0" algn="l">
              <a:lnSpc>
                <a:spcPct val="90000"/>
              </a:lnSpc>
              <a:spcBef>
                <a:spcPts val="600"/>
              </a:spcBef>
              <a:spcAft>
                <a:spcPts val="0"/>
              </a:spcAft>
              <a:buSzPct val="100000"/>
              <a:buChar char="◦"/>
            </a:pPr>
            <a:r>
              <a:rPr lang="en-US" sz="2800"/>
              <a:t>(Notation: XZ stands for X U Z)</a:t>
            </a:r>
            <a:endParaRPr/>
          </a:p>
          <a:p>
            <a:pPr indent="-18415" lvl="2" marL="566928" rtl="0" algn="l">
              <a:lnSpc>
                <a:spcPct val="90000"/>
              </a:lnSpc>
              <a:spcBef>
                <a:spcPts val="600"/>
              </a:spcBef>
              <a:spcAft>
                <a:spcPts val="0"/>
              </a:spcAft>
              <a:buSzPct val="100000"/>
              <a:buNone/>
            </a:pPr>
            <a:r>
              <a:t/>
            </a:r>
            <a:endParaRPr sz="2800"/>
          </a:p>
          <a:p>
            <a:pPr indent="-182879" lvl="1" marL="384048" rtl="0" algn="l">
              <a:lnSpc>
                <a:spcPct val="90000"/>
              </a:lnSpc>
              <a:spcBef>
                <a:spcPts val="600"/>
              </a:spcBef>
              <a:spcAft>
                <a:spcPts val="0"/>
              </a:spcAft>
              <a:buSzPct val="100000"/>
              <a:buChar char="◦"/>
            </a:pPr>
            <a:r>
              <a:rPr lang="en-US" sz="2800"/>
              <a:t>IR3. (</a:t>
            </a:r>
            <a:r>
              <a:rPr b="1" lang="en-US" sz="2800"/>
              <a:t>Transitive</a:t>
            </a:r>
            <a:r>
              <a:rPr lang="en-US" sz="2800"/>
              <a:t>) If X -&gt; Y and Y -&gt; Z, then X -&gt; Z</a:t>
            </a:r>
            <a:endParaRPr/>
          </a:p>
          <a:p>
            <a:pPr indent="0" lvl="0" marL="91440" rtl="0" algn="l">
              <a:lnSpc>
                <a:spcPct val="90000"/>
              </a:lnSpc>
              <a:spcBef>
                <a:spcPts val="1600"/>
              </a:spcBef>
              <a:spcAft>
                <a:spcPts val="0"/>
              </a:spcAft>
              <a:buSzPct val="100000"/>
              <a:buNone/>
            </a:pPr>
            <a:r>
              <a:t/>
            </a:r>
            <a:endParaRPr sz="2400"/>
          </a:p>
          <a:p>
            <a:pPr indent="-140970" lvl="0" marL="91440" rtl="0" algn="l">
              <a:lnSpc>
                <a:spcPct val="90000"/>
              </a:lnSpc>
              <a:spcBef>
                <a:spcPts val="1400"/>
              </a:spcBef>
              <a:spcAft>
                <a:spcPts val="0"/>
              </a:spcAft>
              <a:buSzPct val="100000"/>
              <a:buChar char=" "/>
            </a:pPr>
            <a:r>
              <a:rPr lang="en-US" sz="2400"/>
              <a:t>IR1, IR2, IR3 form a </a:t>
            </a:r>
            <a:r>
              <a:rPr b="1" lang="en-US" sz="2400"/>
              <a:t>sound</a:t>
            </a:r>
            <a:r>
              <a:rPr lang="en-US" sz="2400"/>
              <a:t> and </a:t>
            </a:r>
            <a:r>
              <a:rPr b="1" lang="en-US" sz="2400"/>
              <a:t>complete</a:t>
            </a:r>
            <a:r>
              <a:rPr lang="en-US" sz="2400"/>
              <a:t> set of inference rules</a:t>
            </a:r>
            <a:endParaRPr/>
          </a:p>
          <a:p>
            <a:pPr indent="-182880" lvl="1" marL="384048" rtl="0" algn="l">
              <a:lnSpc>
                <a:spcPct val="90000"/>
              </a:lnSpc>
              <a:spcBef>
                <a:spcPts val="400"/>
              </a:spcBef>
              <a:spcAft>
                <a:spcPts val="0"/>
              </a:spcAft>
              <a:buSzPct val="100000"/>
              <a:buChar char="◦"/>
            </a:pPr>
            <a:r>
              <a:rPr lang="en-US" sz="2200"/>
              <a:t>These are rules hold and all other rules that hold can be deduced from these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Inference Rules for FDs</a:t>
            </a:r>
            <a:endParaRPr/>
          </a:p>
        </p:txBody>
      </p:sp>
      <p:sp>
        <p:nvSpPr>
          <p:cNvPr id="315" name="Google Shape;315;p27"/>
          <p:cNvSpPr txBox="1"/>
          <p:nvPr>
            <p:ph idx="1" type="body"/>
          </p:nvPr>
        </p:nvSpPr>
        <p:spPr>
          <a:xfrm>
            <a:off x="1097280" y="1845733"/>
            <a:ext cx="10058400" cy="3395967"/>
          </a:xfrm>
          <a:prstGeom prst="rect">
            <a:avLst/>
          </a:prstGeom>
          <a:noFill/>
          <a:ln>
            <a:noFill/>
          </a:ln>
        </p:spPr>
        <p:txBody>
          <a:bodyPr anchorCtr="0" anchor="t" bIns="45700" lIns="0" spcFirstLastPara="1" rIns="0" wrap="square" tIns="45700">
            <a:noAutofit/>
          </a:bodyPr>
          <a:lstStyle/>
          <a:p>
            <a:pPr indent="-152400" lvl="0" marL="91440" rtl="0" algn="just">
              <a:lnSpc>
                <a:spcPct val="90000"/>
              </a:lnSpc>
              <a:spcBef>
                <a:spcPts val="0"/>
              </a:spcBef>
              <a:spcAft>
                <a:spcPts val="0"/>
              </a:spcAft>
              <a:buSzPts val="2400"/>
              <a:buChar char=" "/>
            </a:pPr>
            <a:r>
              <a:rPr lang="en-US" sz="2400"/>
              <a:t>Some additional inference rules that are useful:</a:t>
            </a:r>
            <a:endParaRPr/>
          </a:p>
          <a:p>
            <a:pPr indent="-203200" lvl="1" marL="384048" rtl="0" algn="just">
              <a:lnSpc>
                <a:spcPct val="90000"/>
              </a:lnSpc>
              <a:spcBef>
                <a:spcPts val="400"/>
              </a:spcBef>
              <a:spcAft>
                <a:spcPts val="0"/>
              </a:spcAft>
              <a:buSzPts val="3200"/>
              <a:buChar char="◦"/>
            </a:pPr>
            <a:r>
              <a:rPr b="1" lang="en-US" sz="3200"/>
              <a:t>Decomposition:</a:t>
            </a:r>
            <a:r>
              <a:rPr lang="en-US" sz="3200"/>
              <a:t> If X -&gt; YZ, then X -&gt; Y and X -&gt; Z</a:t>
            </a:r>
            <a:endParaRPr/>
          </a:p>
          <a:p>
            <a:pPr indent="0" lvl="1" marL="384048" rtl="0" algn="just">
              <a:lnSpc>
                <a:spcPct val="90000"/>
              </a:lnSpc>
              <a:spcBef>
                <a:spcPts val="600"/>
              </a:spcBef>
              <a:spcAft>
                <a:spcPts val="0"/>
              </a:spcAft>
              <a:buSzPts val="3200"/>
              <a:buNone/>
            </a:pPr>
            <a:r>
              <a:t/>
            </a:r>
            <a:endParaRPr sz="3200"/>
          </a:p>
          <a:p>
            <a:pPr indent="-203200" lvl="1" marL="384048" rtl="0" algn="just">
              <a:lnSpc>
                <a:spcPct val="90000"/>
              </a:lnSpc>
              <a:spcBef>
                <a:spcPts val="600"/>
              </a:spcBef>
              <a:spcAft>
                <a:spcPts val="0"/>
              </a:spcAft>
              <a:buSzPts val="3200"/>
              <a:buChar char="◦"/>
            </a:pPr>
            <a:r>
              <a:rPr b="1" lang="en-US" sz="3200"/>
              <a:t>Union:</a:t>
            </a:r>
            <a:r>
              <a:rPr lang="en-US" sz="3200"/>
              <a:t> If X -&gt; Y and X -&gt; Z, then X -&gt; YZ</a:t>
            </a:r>
            <a:endParaRPr/>
          </a:p>
          <a:p>
            <a:pPr indent="0" lvl="1" marL="384048" rtl="0" algn="just">
              <a:lnSpc>
                <a:spcPct val="90000"/>
              </a:lnSpc>
              <a:spcBef>
                <a:spcPts val="600"/>
              </a:spcBef>
              <a:spcAft>
                <a:spcPts val="0"/>
              </a:spcAft>
              <a:buSzPts val="3200"/>
              <a:buNone/>
            </a:pPr>
            <a:r>
              <a:t/>
            </a:r>
            <a:endParaRPr sz="3200"/>
          </a:p>
          <a:p>
            <a:pPr indent="-203200" lvl="1" marL="384048" rtl="0" algn="just">
              <a:lnSpc>
                <a:spcPct val="90000"/>
              </a:lnSpc>
              <a:spcBef>
                <a:spcPts val="600"/>
              </a:spcBef>
              <a:spcAft>
                <a:spcPts val="0"/>
              </a:spcAft>
              <a:buSzPts val="3200"/>
              <a:buChar char="◦"/>
            </a:pPr>
            <a:r>
              <a:rPr b="1" lang="en-US" sz="3200"/>
              <a:t>Psuedotransitivity:</a:t>
            </a:r>
            <a:r>
              <a:rPr lang="en-US" sz="3200"/>
              <a:t> If X -&gt; Y and WY -&gt; Z, then WX -&gt; Z</a:t>
            </a:r>
            <a:endParaRPr/>
          </a:p>
          <a:p>
            <a:pPr indent="0" lvl="0" marL="91440" rtl="0" algn="just">
              <a:lnSpc>
                <a:spcPct val="90000"/>
              </a:lnSpc>
              <a:spcBef>
                <a:spcPts val="1600"/>
              </a:spcBef>
              <a:spcAft>
                <a:spcPts val="0"/>
              </a:spcAft>
              <a:buSzPts val="2400"/>
              <a:buNone/>
            </a:pPr>
            <a:r>
              <a:t/>
            </a:r>
            <a:endParaRPr sz="2400"/>
          </a:p>
          <a:p>
            <a:pPr indent="-152400" lvl="0" marL="91440" rtl="0" algn="just">
              <a:lnSpc>
                <a:spcPct val="90000"/>
              </a:lnSpc>
              <a:spcBef>
                <a:spcPts val="1400"/>
              </a:spcBef>
              <a:spcAft>
                <a:spcPts val="0"/>
              </a:spcAft>
              <a:buSzPts val="2400"/>
              <a:buChar char=" "/>
            </a:pPr>
            <a:r>
              <a:rPr lang="en-US" sz="2400"/>
              <a:t>The last three inference rules, as well as any other inference rules, can be deduced from IR1, IR2, and IR3 (completeness property)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8"/>
          <p:cNvSpPr txBox="1"/>
          <p:nvPr>
            <p:ph type="title"/>
          </p:nvPr>
        </p:nvSpPr>
        <p:spPr>
          <a:xfrm>
            <a:off x="1066800" y="24964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lang="en-US"/>
              <a:t>Thank you </a:t>
            </a:r>
            <a:endParaRPr/>
          </a:p>
        </p:txBody>
      </p:sp>
      <p:sp>
        <p:nvSpPr>
          <p:cNvPr id="321" name="Google Shape;321;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322" name="Google Shape;322;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3" name="Google Shape;323;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22-12-2021 09:25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
          <p:cNvSpPr txBox="1"/>
          <p:nvPr>
            <p:ph type="title"/>
          </p:nvPr>
        </p:nvSpPr>
        <p:spPr>
          <a:xfrm>
            <a:off x="257577" y="286603"/>
            <a:ext cx="11616743"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400"/>
              <a:buFont typeface="Calibri"/>
              <a:buNone/>
            </a:pPr>
            <a:r>
              <a:rPr lang="en-US" sz="4400"/>
              <a:t>Informal Design Guidelines for Relational Databases</a:t>
            </a:r>
            <a:endParaRPr/>
          </a:p>
        </p:txBody>
      </p:sp>
      <p:sp>
        <p:nvSpPr>
          <p:cNvPr id="133" name="Google Shape;133;p3"/>
          <p:cNvSpPr txBox="1"/>
          <p:nvPr>
            <p:ph idx="1" type="body"/>
          </p:nvPr>
        </p:nvSpPr>
        <p:spPr>
          <a:xfrm>
            <a:off x="1097280" y="2137892"/>
            <a:ext cx="10058400" cy="3731201"/>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solidFill>
                  <a:srgbClr val="333399"/>
                </a:solidFill>
              </a:rPr>
              <a:t>What is relational database design?</a:t>
            </a:r>
            <a:endParaRPr/>
          </a:p>
          <a:p>
            <a:pPr indent="-182880" lvl="1" marL="384048" rtl="0" algn="l">
              <a:lnSpc>
                <a:spcPct val="90000"/>
              </a:lnSpc>
              <a:spcBef>
                <a:spcPts val="400"/>
              </a:spcBef>
              <a:spcAft>
                <a:spcPts val="0"/>
              </a:spcAft>
              <a:buClr>
                <a:srgbClr val="333399"/>
              </a:buClr>
              <a:buSzPts val="1800"/>
              <a:buChar char="◦"/>
            </a:pPr>
            <a:r>
              <a:rPr lang="en-US"/>
              <a:t>The grouping of attributes to form "good" relation schemas</a:t>
            </a:r>
            <a:endParaRPr/>
          </a:p>
          <a:p>
            <a:pPr indent="-127000" lvl="0" marL="91440" rtl="0" algn="l">
              <a:lnSpc>
                <a:spcPct val="90000"/>
              </a:lnSpc>
              <a:spcBef>
                <a:spcPts val="1600"/>
              </a:spcBef>
              <a:spcAft>
                <a:spcPts val="0"/>
              </a:spcAft>
              <a:buSzPts val="2000"/>
              <a:buChar char=" "/>
            </a:pPr>
            <a:r>
              <a:rPr lang="en-US">
                <a:solidFill>
                  <a:srgbClr val="333399"/>
                </a:solidFill>
              </a:rPr>
              <a:t> Two levels of relation schemas</a:t>
            </a:r>
            <a:endParaRPr/>
          </a:p>
          <a:p>
            <a:pPr indent="-182880" lvl="1" marL="384048" rtl="0" algn="l">
              <a:lnSpc>
                <a:spcPct val="90000"/>
              </a:lnSpc>
              <a:spcBef>
                <a:spcPts val="400"/>
              </a:spcBef>
              <a:spcAft>
                <a:spcPts val="0"/>
              </a:spcAft>
              <a:buClr>
                <a:srgbClr val="333399"/>
              </a:buClr>
              <a:buSzPts val="1800"/>
              <a:buChar char="◦"/>
            </a:pPr>
            <a:r>
              <a:rPr lang="en-US"/>
              <a:t>The logical "user view" level</a:t>
            </a:r>
            <a:endParaRPr/>
          </a:p>
          <a:p>
            <a:pPr indent="-182880" lvl="1" marL="384048" rtl="0" algn="l">
              <a:lnSpc>
                <a:spcPct val="90000"/>
              </a:lnSpc>
              <a:spcBef>
                <a:spcPts val="600"/>
              </a:spcBef>
              <a:spcAft>
                <a:spcPts val="0"/>
              </a:spcAft>
              <a:buClr>
                <a:srgbClr val="333399"/>
              </a:buClr>
              <a:buSzPts val="1800"/>
              <a:buChar char="◦"/>
            </a:pPr>
            <a:r>
              <a:rPr lang="en-US"/>
              <a:t>The storage "base relation" level</a:t>
            </a:r>
            <a:endParaRPr/>
          </a:p>
          <a:p>
            <a:pPr indent="-127000" lvl="0" marL="91440" rtl="0" algn="l">
              <a:lnSpc>
                <a:spcPct val="90000"/>
              </a:lnSpc>
              <a:spcBef>
                <a:spcPts val="1600"/>
              </a:spcBef>
              <a:spcAft>
                <a:spcPts val="0"/>
              </a:spcAft>
              <a:buSzPts val="2000"/>
              <a:buChar char=" "/>
            </a:pPr>
            <a:r>
              <a:rPr lang="en-US">
                <a:solidFill>
                  <a:srgbClr val="333399"/>
                </a:solidFill>
              </a:rPr>
              <a:t> Design is concerned mainly with base relations</a:t>
            </a:r>
            <a:endParaRPr/>
          </a:p>
          <a:p>
            <a:pPr indent="-127000" lvl="0" marL="91440" rtl="0" algn="l">
              <a:lnSpc>
                <a:spcPct val="90000"/>
              </a:lnSpc>
              <a:spcBef>
                <a:spcPts val="1400"/>
              </a:spcBef>
              <a:spcAft>
                <a:spcPts val="0"/>
              </a:spcAft>
              <a:buSzPts val="2000"/>
              <a:buChar char=" "/>
            </a:pPr>
            <a:r>
              <a:rPr lang="en-US">
                <a:solidFill>
                  <a:srgbClr val="333399"/>
                </a:solidFill>
              </a:rPr>
              <a:t> What are the criteria for "good" base relations? </a:t>
            </a:r>
            <a:endParaRPr/>
          </a:p>
          <a:p>
            <a:pPr indent="0" lvl="0" marL="91440" rtl="0" algn="l">
              <a:lnSpc>
                <a:spcPct val="90000"/>
              </a:lnSpc>
              <a:spcBef>
                <a:spcPts val="1400"/>
              </a:spcBef>
              <a:spcAft>
                <a:spcPts val="0"/>
              </a:spcAft>
              <a:buSzPts val="2000"/>
              <a:buNone/>
            </a:pPr>
            <a:r>
              <a:t/>
            </a:r>
            <a:endParaRPr>
              <a:solidFill>
                <a:srgbClr val="333399"/>
              </a:solidFill>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
          <p:cNvSpPr txBox="1"/>
          <p:nvPr>
            <p:ph type="title"/>
          </p:nvPr>
        </p:nvSpPr>
        <p:spPr>
          <a:xfrm>
            <a:off x="115910" y="286603"/>
            <a:ext cx="1103977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Calibri"/>
              <a:buNone/>
            </a:pPr>
            <a:r>
              <a:rPr lang="en-US" sz="4000"/>
              <a:t>Informal Design Guidelines for Relational Databases </a:t>
            </a:r>
            <a:endParaRPr/>
          </a:p>
        </p:txBody>
      </p:sp>
      <p:sp>
        <p:nvSpPr>
          <p:cNvPr id="140" name="Google Shape;140;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
            </a:pPr>
            <a:r>
              <a:rPr lang="en-US" sz="2400"/>
              <a:t>We first discuss informal guidelines for good relational design</a:t>
            </a:r>
            <a:endParaRPr/>
          </a:p>
          <a:p>
            <a:pPr indent="-152400" lvl="0" marL="91440" rtl="0" algn="l">
              <a:lnSpc>
                <a:spcPct val="90000"/>
              </a:lnSpc>
              <a:spcBef>
                <a:spcPts val="1400"/>
              </a:spcBef>
              <a:spcAft>
                <a:spcPts val="0"/>
              </a:spcAft>
              <a:buSzPts val="2400"/>
              <a:buChar char=" "/>
            </a:pPr>
            <a:r>
              <a:rPr lang="en-US" sz="2400"/>
              <a:t>Then we discuss formal concepts of functional dependencies and normal forms</a:t>
            </a:r>
            <a:endParaRPr/>
          </a:p>
          <a:p>
            <a:pPr indent="-182880" lvl="1" marL="384048" rtl="0" algn="l">
              <a:lnSpc>
                <a:spcPct val="90000"/>
              </a:lnSpc>
              <a:spcBef>
                <a:spcPts val="400"/>
              </a:spcBef>
              <a:spcAft>
                <a:spcPts val="0"/>
              </a:spcAft>
              <a:buSzPts val="2200"/>
              <a:buChar char="◦"/>
            </a:pPr>
            <a:r>
              <a:rPr lang="en-US" sz="2200"/>
              <a:t>- 1NF (First Normal Form)</a:t>
            </a:r>
            <a:endParaRPr/>
          </a:p>
          <a:p>
            <a:pPr indent="-182880" lvl="1" marL="384048" rtl="0" algn="l">
              <a:lnSpc>
                <a:spcPct val="90000"/>
              </a:lnSpc>
              <a:spcBef>
                <a:spcPts val="600"/>
              </a:spcBef>
              <a:spcAft>
                <a:spcPts val="0"/>
              </a:spcAft>
              <a:buSzPts val="2200"/>
              <a:buChar char="◦"/>
            </a:pPr>
            <a:r>
              <a:rPr lang="en-US" sz="2200"/>
              <a:t>- 2NF (Second Normal Form)</a:t>
            </a:r>
            <a:endParaRPr/>
          </a:p>
          <a:p>
            <a:pPr indent="-182880" lvl="1" marL="384048" rtl="0" algn="l">
              <a:lnSpc>
                <a:spcPct val="90000"/>
              </a:lnSpc>
              <a:spcBef>
                <a:spcPts val="600"/>
              </a:spcBef>
              <a:spcAft>
                <a:spcPts val="0"/>
              </a:spcAft>
              <a:buSzPts val="2200"/>
              <a:buChar char="◦"/>
            </a:pPr>
            <a:r>
              <a:rPr lang="en-US" sz="2200"/>
              <a:t>- 3NF (Third Normal Form)</a:t>
            </a:r>
            <a:endParaRPr/>
          </a:p>
          <a:p>
            <a:pPr indent="-182880" lvl="1" marL="384048" rtl="0" algn="l">
              <a:lnSpc>
                <a:spcPct val="90000"/>
              </a:lnSpc>
              <a:spcBef>
                <a:spcPts val="600"/>
              </a:spcBef>
              <a:spcAft>
                <a:spcPts val="0"/>
              </a:spcAft>
              <a:buSzPts val="2200"/>
              <a:buChar char="◦"/>
            </a:pPr>
            <a:r>
              <a:rPr lang="en-US" sz="2200"/>
              <a:t>- BCNF (Boyce-Codd Normal Form)</a:t>
            </a:r>
            <a:endParaRPr/>
          </a:p>
          <a:p>
            <a:pPr indent="-152400" lvl="0" marL="91440" rtl="0" algn="l">
              <a:lnSpc>
                <a:spcPct val="90000"/>
              </a:lnSpc>
              <a:spcBef>
                <a:spcPts val="1600"/>
              </a:spcBef>
              <a:spcAft>
                <a:spcPts val="0"/>
              </a:spcAft>
              <a:buSzPts val="2400"/>
              <a:buChar char=" "/>
            </a:pPr>
            <a:r>
              <a:rPr lang="en-US" sz="2400"/>
              <a:t>Additional types of dependencies, further normal forms, relational design algorithms by synthesis will be discussing later</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txBox="1"/>
          <p:nvPr>
            <p:ph type="title"/>
          </p:nvPr>
        </p:nvSpPr>
        <p:spPr>
          <a:xfrm>
            <a:off x="1097280" y="334851"/>
            <a:ext cx="10931588" cy="1402509"/>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Calibri"/>
              <a:buNone/>
            </a:pPr>
            <a:r>
              <a:rPr b="1" lang="en-US" sz="4000"/>
              <a:t>Informal Design Guidelines for Relational Databases</a:t>
            </a:r>
            <a:endParaRPr b="1" sz="4000"/>
          </a:p>
        </p:txBody>
      </p:sp>
      <p:sp>
        <p:nvSpPr>
          <p:cNvPr id="146" name="Google Shape;146;p5"/>
          <p:cNvSpPr txBox="1"/>
          <p:nvPr>
            <p:ph idx="1" type="body"/>
          </p:nvPr>
        </p:nvSpPr>
        <p:spPr>
          <a:xfrm>
            <a:off x="1097280" y="2266682"/>
            <a:ext cx="10058400" cy="3602412"/>
          </a:xfrm>
          <a:prstGeom prst="rect">
            <a:avLst/>
          </a:prstGeom>
          <a:noFill/>
          <a:ln>
            <a:noFill/>
          </a:ln>
        </p:spPr>
        <p:txBody>
          <a:bodyPr anchorCtr="0" anchor="t" bIns="45700" lIns="0" spcFirstLastPara="1" rIns="0" wrap="square" tIns="45700">
            <a:normAutofit/>
          </a:bodyPr>
          <a:lstStyle/>
          <a:p>
            <a:pPr indent="-182880" lvl="1" marL="384048" rtl="0" algn="l">
              <a:lnSpc>
                <a:spcPct val="90000"/>
              </a:lnSpc>
              <a:spcBef>
                <a:spcPts val="0"/>
              </a:spcBef>
              <a:spcAft>
                <a:spcPts val="0"/>
              </a:spcAft>
              <a:buSzPts val="2200"/>
              <a:buChar char="◦"/>
            </a:pPr>
            <a:r>
              <a:rPr lang="en-US" sz="2200"/>
              <a:t>1.1 Semantics of the Relation Attributes</a:t>
            </a:r>
            <a:endParaRPr/>
          </a:p>
          <a:p>
            <a:pPr indent="-182880" lvl="1" marL="384048" rtl="0" algn="l">
              <a:lnSpc>
                <a:spcPct val="90000"/>
              </a:lnSpc>
              <a:spcBef>
                <a:spcPts val="600"/>
              </a:spcBef>
              <a:spcAft>
                <a:spcPts val="0"/>
              </a:spcAft>
              <a:buSzPts val="2200"/>
              <a:buChar char="◦"/>
            </a:pPr>
            <a:r>
              <a:rPr lang="en-US" sz="2200"/>
              <a:t>1.2 Redundant Information in Tuples and Update Anomalies</a:t>
            </a:r>
            <a:endParaRPr/>
          </a:p>
          <a:p>
            <a:pPr indent="-182880" lvl="1" marL="384048" rtl="0" algn="l">
              <a:lnSpc>
                <a:spcPct val="90000"/>
              </a:lnSpc>
              <a:spcBef>
                <a:spcPts val="600"/>
              </a:spcBef>
              <a:spcAft>
                <a:spcPts val="0"/>
              </a:spcAft>
              <a:buSzPts val="2200"/>
              <a:buChar char="◦"/>
            </a:pPr>
            <a:r>
              <a:rPr lang="en-US" sz="2200"/>
              <a:t>1.3 Null Values in Tuples</a:t>
            </a:r>
            <a:endParaRPr/>
          </a:p>
          <a:p>
            <a:pPr indent="-182880" lvl="1" marL="384048" rtl="0" algn="l">
              <a:lnSpc>
                <a:spcPct val="90000"/>
              </a:lnSpc>
              <a:spcBef>
                <a:spcPts val="600"/>
              </a:spcBef>
              <a:spcAft>
                <a:spcPts val="0"/>
              </a:spcAft>
              <a:buSzPts val="2200"/>
              <a:buChar char="◦"/>
            </a:pPr>
            <a:r>
              <a:rPr lang="en-US" sz="2200"/>
              <a:t>1.4 Spurious Tuples</a:t>
            </a:r>
            <a:endParaRPr/>
          </a:p>
          <a:p>
            <a:pPr indent="0" lvl="0" marL="91440" rtl="0" algn="l">
              <a:lnSpc>
                <a:spcPct val="90000"/>
              </a:lnSpc>
              <a:spcBef>
                <a:spcPts val="1600"/>
              </a:spcBef>
              <a:spcAft>
                <a:spcPts val="0"/>
              </a:spcAft>
              <a:buSzPts val="2000"/>
              <a:buNone/>
            </a:pPr>
            <a:r>
              <a:t/>
            </a:r>
            <a:endParaRPr/>
          </a:p>
        </p:txBody>
      </p:sp>
      <p:sp>
        <p:nvSpPr>
          <p:cNvPr id="147" name="Google Shape;147;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22-12-2021 09:25</a:t>
            </a:r>
            <a:endParaRPr/>
          </a:p>
        </p:txBody>
      </p:sp>
      <p:sp>
        <p:nvSpPr>
          <p:cNvPr id="148" name="Google Shape;148;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49" name="Google Shape;149;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6"/>
          <p:cNvSpPr txBox="1"/>
          <p:nvPr>
            <p:ph type="title"/>
          </p:nvPr>
        </p:nvSpPr>
        <p:spPr>
          <a:xfrm>
            <a:off x="360609" y="286603"/>
            <a:ext cx="11578106"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Calibri"/>
              <a:buNone/>
            </a:pPr>
            <a:r>
              <a:rPr b="1" lang="en-US" sz="4000"/>
              <a:t>1.1 Semantics of the Relational Attributes must be clear</a:t>
            </a:r>
            <a:endParaRPr/>
          </a:p>
        </p:txBody>
      </p:sp>
      <p:sp>
        <p:nvSpPr>
          <p:cNvPr id="156" name="Google Shape;156;p6"/>
          <p:cNvSpPr txBox="1"/>
          <p:nvPr>
            <p:ph idx="1" type="body"/>
          </p:nvPr>
        </p:nvSpPr>
        <p:spPr>
          <a:xfrm>
            <a:off x="631065" y="2047741"/>
            <a:ext cx="10524615" cy="3821353"/>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Char char=" "/>
            </a:pPr>
            <a:r>
              <a:rPr lang="en-US" sz="2400"/>
              <a:t>GUIDELINE 1: Informally, each tuple in a relation should represent one entity or relationship instance. (Applies to individual relations and their attributes).</a:t>
            </a:r>
            <a:endParaRPr/>
          </a:p>
          <a:p>
            <a:pPr indent="-182880" lvl="1" marL="384048" rtl="0" algn="just">
              <a:lnSpc>
                <a:spcPct val="90000"/>
              </a:lnSpc>
              <a:spcBef>
                <a:spcPts val="400"/>
              </a:spcBef>
              <a:spcAft>
                <a:spcPts val="0"/>
              </a:spcAft>
              <a:buSzPts val="2200"/>
              <a:buChar char="◦"/>
            </a:pPr>
            <a:r>
              <a:rPr lang="en-US" sz="2200"/>
              <a:t>Attributes of different entities (EMPLOYEEs, DEPARTMENTs, PROJECTs) should not be mixed in the same relation</a:t>
            </a:r>
            <a:endParaRPr/>
          </a:p>
          <a:p>
            <a:pPr indent="-182880" lvl="1" marL="384048" rtl="0" algn="just">
              <a:lnSpc>
                <a:spcPct val="90000"/>
              </a:lnSpc>
              <a:spcBef>
                <a:spcPts val="600"/>
              </a:spcBef>
              <a:spcAft>
                <a:spcPts val="0"/>
              </a:spcAft>
              <a:buSzPts val="2200"/>
              <a:buChar char="◦"/>
            </a:pPr>
            <a:r>
              <a:rPr lang="en-US" sz="2200"/>
              <a:t>Only foreign keys should be used to refer to other entities</a:t>
            </a:r>
            <a:endParaRPr/>
          </a:p>
          <a:p>
            <a:pPr indent="-182880" lvl="1" marL="384048" rtl="0" algn="just">
              <a:lnSpc>
                <a:spcPct val="90000"/>
              </a:lnSpc>
              <a:spcBef>
                <a:spcPts val="600"/>
              </a:spcBef>
              <a:spcAft>
                <a:spcPts val="0"/>
              </a:spcAft>
              <a:buSzPts val="2200"/>
              <a:buChar char="◦"/>
            </a:pPr>
            <a:r>
              <a:rPr lang="en-US" sz="2200"/>
              <a:t>Entity and relationship attributes should be kept apart as much as possible.</a:t>
            </a:r>
            <a:endParaRPr/>
          </a:p>
          <a:p>
            <a:pPr indent="-152400" lvl="0" marL="91440" rtl="0" algn="just">
              <a:lnSpc>
                <a:spcPct val="90000"/>
              </a:lnSpc>
              <a:spcBef>
                <a:spcPts val="1600"/>
              </a:spcBef>
              <a:spcAft>
                <a:spcPts val="0"/>
              </a:spcAft>
              <a:buSzPts val="2400"/>
              <a:buChar char=" "/>
            </a:pPr>
            <a:r>
              <a:rPr lang="en-US" sz="2400" u="sng"/>
              <a:t>Bottom Line:</a:t>
            </a:r>
            <a:r>
              <a:rPr lang="en-US" sz="2400"/>
              <a:t> </a:t>
            </a:r>
            <a:r>
              <a:rPr i="1" lang="en-US" sz="2400"/>
              <a:t>Design a schema that can be explained easily relation by relation. The semantics of attributes should be easy to interpret.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7"/>
          <p:cNvSpPr txBox="1"/>
          <p:nvPr>
            <p:ph type="title"/>
          </p:nvPr>
        </p:nvSpPr>
        <p:spPr>
          <a:xfrm>
            <a:off x="1097280" y="286603"/>
            <a:ext cx="10815678"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Calibri"/>
              <a:buNone/>
            </a:pPr>
            <a:r>
              <a:rPr lang="en-US" sz="4000"/>
              <a:t>A simplified COMPANY relational database schema</a:t>
            </a:r>
            <a:endParaRPr sz="4000"/>
          </a:p>
        </p:txBody>
      </p:sp>
      <p:sp>
        <p:nvSpPr>
          <p:cNvPr id="162" name="Google Shape;162;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22-12-2021 09:25</a:t>
            </a:r>
            <a:endParaRPr/>
          </a:p>
        </p:txBody>
      </p:sp>
      <p:sp>
        <p:nvSpPr>
          <p:cNvPr id="163" name="Google Shape;163;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64" name="Google Shape;164;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fig14_01.jpg" id="165" name="Google Shape;165;p7"/>
          <p:cNvPicPr preferRelativeResize="0"/>
          <p:nvPr>
            <p:ph idx="1" type="body"/>
          </p:nvPr>
        </p:nvPicPr>
        <p:blipFill rotWithShape="1">
          <a:blip r:embed="rId3">
            <a:alphaModFix/>
          </a:blip>
          <a:srcRect b="0" l="0" r="0" t="0"/>
          <a:stretch/>
        </p:blipFill>
        <p:spPr>
          <a:xfrm>
            <a:off x="2333415" y="1737360"/>
            <a:ext cx="3339536" cy="45732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373487" y="286603"/>
            <a:ext cx="11818513"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Calibri"/>
              <a:buNone/>
            </a:pPr>
            <a:r>
              <a:rPr b="1" lang="en-US" sz="4000"/>
              <a:t>1.2 Redundant Information in Tuples and Update Anomalies </a:t>
            </a:r>
            <a:endParaRPr/>
          </a:p>
        </p:txBody>
      </p:sp>
      <p:sp>
        <p:nvSpPr>
          <p:cNvPr id="172" name="Google Shape;172;p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03200" lvl="1" marL="384048" rtl="0" algn="l">
              <a:lnSpc>
                <a:spcPct val="90000"/>
              </a:lnSpc>
              <a:spcBef>
                <a:spcPts val="0"/>
              </a:spcBef>
              <a:spcAft>
                <a:spcPts val="0"/>
              </a:spcAft>
              <a:buSzPts val="3200"/>
              <a:buChar char="◦"/>
            </a:pPr>
            <a:r>
              <a:rPr lang="en-US" sz="3200"/>
              <a:t>Information is stored redundantly </a:t>
            </a:r>
            <a:endParaRPr/>
          </a:p>
          <a:p>
            <a:pPr indent="-203200" lvl="1" marL="384048" rtl="0" algn="l">
              <a:lnSpc>
                <a:spcPct val="90000"/>
              </a:lnSpc>
              <a:spcBef>
                <a:spcPts val="600"/>
              </a:spcBef>
              <a:spcAft>
                <a:spcPts val="0"/>
              </a:spcAft>
              <a:buSzPts val="3200"/>
              <a:buChar char="◦"/>
            </a:pPr>
            <a:r>
              <a:rPr lang="en-US" sz="3200"/>
              <a:t>Causes problems with update anomalies</a:t>
            </a:r>
            <a:endParaRPr/>
          </a:p>
          <a:p>
            <a:pPr indent="-203200" lvl="1" marL="384048" rtl="0" algn="l">
              <a:lnSpc>
                <a:spcPct val="90000"/>
              </a:lnSpc>
              <a:spcBef>
                <a:spcPts val="600"/>
              </a:spcBef>
              <a:spcAft>
                <a:spcPts val="0"/>
              </a:spcAft>
              <a:buSzPts val="3200"/>
              <a:buChar char="◦"/>
            </a:pPr>
            <a:r>
              <a:rPr lang="en-US" sz="3200"/>
              <a:t>Wastes storage</a:t>
            </a:r>
            <a:endParaRPr/>
          </a:p>
          <a:p>
            <a:pPr indent="-182880" lvl="2" marL="566928" rtl="0" algn="l">
              <a:lnSpc>
                <a:spcPct val="90000"/>
              </a:lnSpc>
              <a:spcBef>
                <a:spcPts val="600"/>
              </a:spcBef>
              <a:spcAft>
                <a:spcPts val="0"/>
              </a:spcAft>
              <a:buSzPts val="2400"/>
              <a:buChar char="◦"/>
            </a:pPr>
            <a:r>
              <a:rPr lang="en-US" sz="2400"/>
              <a:t>Insertion anomalies</a:t>
            </a:r>
            <a:endParaRPr/>
          </a:p>
          <a:p>
            <a:pPr indent="-182880" lvl="2" marL="566928" rtl="0" algn="l">
              <a:lnSpc>
                <a:spcPct val="90000"/>
              </a:lnSpc>
              <a:spcBef>
                <a:spcPts val="600"/>
              </a:spcBef>
              <a:spcAft>
                <a:spcPts val="0"/>
              </a:spcAft>
              <a:buSzPts val="2400"/>
              <a:buChar char="◦"/>
            </a:pPr>
            <a:r>
              <a:rPr lang="en-US" sz="2400"/>
              <a:t>Deletion anomalies</a:t>
            </a:r>
            <a:endParaRPr/>
          </a:p>
          <a:p>
            <a:pPr indent="-182880" lvl="2" marL="566928" rtl="0" algn="l">
              <a:lnSpc>
                <a:spcPct val="90000"/>
              </a:lnSpc>
              <a:spcBef>
                <a:spcPts val="600"/>
              </a:spcBef>
              <a:spcAft>
                <a:spcPts val="0"/>
              </a:spcAft>
              <a:buSzPts val="2400"/>
              <a:buChar char="◦"/>
            </a:pPr>
            <a:r>
              <a:rPr lang="en-US" sz="2400"/>
              <a:t>Modification anomalies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EXAMPLE OF AN UPDATE ANOMALY</a:t>
            </a:r>
            <a:endParaRPr/>
          </a:p>
        </p:txBody>
      </p:sp>
      <p:sp>
        <p:nvSpPr>
          <p:cNvPr id="179" name="Google Shape;179;p9"/>
          <p:cNvSpPr txBox="1"/>
          <p:nvPr>
            <p:ph idx="1" type="body"/>
          </p:nvPr>
        </p:nvSpPr>
        <p:spPr>
          <a:xfrm>
            <a:off x="1097280" y="1845734"/>
            <a:ext cx="10493706" cy="4023360"/>
          </a:xfrm>
          <a:prstGeom prst="rect">
            <a:avLst/>
          </a:prstGeom>
          <a:noFill/>
          <a:ln>
            <a:noFill/>
          </a:ln>
        </p:spPr>
        <p:txBody>
          <a:bodyPr anchorCtr="0" anchor="t" bIns="45700" lIns="0" spcFirstLastPara="1" rIns="0" wrap="square" tIns="45700">
            <a:normAutofit/>
          </a:bodyPr>
          <a:lstStyle/>
          <a:p>
            <a:pPr indent="-127000" lvl="0" marL="91440" rtl="0" algn="just">
              <a:lnSpc>
                <a:spcPct val="90000"/>
              </a:lnSpc>
              <a:spcBef>
                <a:spcPts val="0"/>
              </a:spcBef>
              <a:spcAft>
                <a:spcPts val="0"/>
              </a:spcAft>
              <a:buSzPts val="2000"/>
              <a:buChar char=" "/>
            </a:pPr>
            <a:r>
              <a:rPr lang="en-US"/>
              <a:t>Consider the relation:</a:t>
            </a:r>
            <a:endParaRPr/>
          </a:p>
          <a:p>
            <a:pPr indent="-182880" lvl="1" marL="384048" rtl="0" algn="just">
              <a:lnSpc>
                <a:spcPct val="90000"/>
              </a:lnSpc>
              <a:spcBef>
                <a:spcPts val="400"/>
              </a:spcBef>
              <a:spcAft>
                <a:spcPts val="0"/>
              </a:spcAft>
              <a:buSzPts val="2000"/>
              <a:buChar char="◦"/>
            </a:pPr>
            <a:r>
              <a:rPr lang="en-US" sz="2000"/>
              <a:t>EMP_PROJ(Emp#, Proj#, Ename, Pname, No_hours)</a:t>
            </a:r>
            <a:endParaRPr/>
          </a:p>
          <a:p>
            <a:pPr indent="-127000" lvl="0" marL="91440" rtl="0" algn="just">
              <a:lnSpc>
                <a:spcPct val="90000"/>
              </a:lnSpc>
              <a:spcBef>
                <a:spcPts val="1600"/>
              </a:spcBef>
              <a:spcAft>
                <a:spcPts val="0"/>
              </a:spcAft>
              <a:buSzPts val="2000"/>
              <a:buChar char=" "/>
            </a:pPr>
            <a:r>
              <a:rPr lang="en-US"/>
              <a:t>Update Anomaly:</a:t>
            </a:r>
            <a:endParaRPr/>
          </a:p>
          <a:p>
            <a:pPr indent="-182880" lvl="1" marL="384048" rtl="0" algn="just">
              <a:lnSpc>
                <a:spcPct val="90000"/>
              </a:lnSpc>
              <a:spcBef>
                <a:spcPts val="400"/>
              </a:spcBef>
              <a:spcAft>
                <a:spcPts val="0"/>
              </a:spcAft>
              <a:buSzPts val="2000"/>
              <a:buChar char="◦"/>
            </a:pPr>
            <a:r>
              <a:rPr lang="en-US" sz="2000"/>
              <a:t>Changing the name of  project number P1 from “Billing” to “Customer-Accounting” may cause this update to be made for all 100 employees working on project P1. </a:t>
            </a:r>
            <a:endParaRPr/>
          </a:p>
          <a:p>
            <a:pPr indent="0" lvl="2" marL="384048" rtl="0" algn="just">
              <a:lnSpc>
                <a:spcPct val="90000"/>
              </a:lnSpc>
              <a:spcBef>
                <a:spcPts val="600"/>
              </a:spcBef>
              <a:spcAft>
                <a:spcPts val="0"/>
              </a:spcAft>
              <a:buSzPts val="2000"/>
              <a:buNone/>
            </a:pPr>
            <a:r>
              <a:t/>
            </a:r>
            <a:endParaRPr b="1" sz="2000"/>
          </a:p>
          <a:p>
            <a:pPr indent="0" lvl="2" marL="384048" rtl="0" algn="just">
              <a:lnSpc>
                <a:spcPct val="90000"/>
              </a:lnSpc>
              <a:spcBef>
                <a:spcPts val="600"/>
              </a:spcBef>
              <a:spcAft>
                <a:spcPts val="0"/>
              </a:spcAft>
              <a:buSzPts val="2000"/>
              <a:buNone/>
            </a:pPr>
            <a:r>
              <a:rPr b="1" lang="en-US" sz="2000"/>
              <a:t>Update Anomaly</a:t>
            </a:r>
            <a:r>
              <a:rPr lang="en-US" sz="2000"/>
              <a:t>: Let say we have 10 columns in a table out of which 2 are called employee Name and employee address. Now if one employee changes it’s location then we would have to update the table. But the problem is, if the table is not normalized one employee can have multiple entries and while updating all of those entries one of them might get missed.</a:t>
            </a:r>
            <a:endParaRPr/>
          </a:p>
          <a:p>
            <a:pPr indent="-93980" lvl="2" marL="566928" rtl="0" algn="l">
              <a:lnSpc>
                <a:spcPct val="90000"/>
              </a:lnSpc>
              <a:spcBef>
                <a:spcPts val="600"/>
              </a:spcBef>
              <a:spcAft>
                <a:spcPts val="0"/>
              </a:spcAft>
              <a:buSzPts val="1400"/>
              <a:buNone/>
            </a:pPr>
            <a:r>
              <a:t/>
            </a:r>
            <a:endParaRPr/>
          </a:p>
          <a:p>
            <a:pPr indent="-68579" lvl="1" marL="384048" rtl="0" algn="l">
              <a:lnSpc>
                <a:spcPct val="90000"/>
              </a:lnSpc>
              <a:spcBef>
                <a:spcPts val="60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Custom 1">
      <a:dk1>
        <a:srgbClr val="000000"/>
      </a:dk1>
      <a:lt1>
        <a:srgbClr val="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2020-08-26T05:56:20Z</dcterms:created>
  <dc:creator>Sanjeetha R</dc:creator>
</cp:coreProperties>
</file>