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5" roundtripDataSignature="AMtx7mhMx4luF2JULw9IKWrgR2TxPMlg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19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27" name="Google Shape;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62028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102" name="Google Shape;10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328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9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9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111" name="Google Shape;111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8927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34" name="Google Shape;3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5575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40" name="Google Shape;4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0415" y="34776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Srinidhi\Desktop\logo.png" id="50" name="Google Shape;5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8441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58" name="Google Shape;5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9189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68" name="Google Shape;6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9013" y="12104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75" name="Google Shape;75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867" y="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6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85" name="Google Shape;8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729" y="-48825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7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7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0" name="Google Shape;90;p27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91" name="Google Shape;91;p27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Srinidhi\Desktop\logo.png" id="95" name="Google Shape;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090"/>
            <a:ext cx="2438400" cy="977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8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971551" y="3515325"/>
            <a:ext cx="10848974" cy="11194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None/>
            </a:pPr>
            <a:br>
              <a:rPr b="1" lang="en-US" sz="2800"/>
            </a:br>
            <a:r>
              <a:rPr b="1" lang="en-US" sz="3200"/>
              <a:t>Course Name: Database Systems</a:t>
            </a:r>
            <a:br>
              <a:rPr b="1" lang="en-US" sz="3200"/>
            </a:br>
            <a:r>
              <a:rPr b="1" lang="en-US" sz="3200"/>
              <a:t>Course Code: CS52</a:t>
            </a:r>
            <a:br>
              <a:rPr b="1" lang="en-US" sz="3200"/>
            </a:br>
            <a:r>
              <a:rPr b="1" lang="en-US" sz="3200"/>
              <a:t>Credits: 3:1:0</a:t>
            </a:r>
            <a:br>
              <a:rPr b="1" lang="en-US" sz="3200"/>
            </a:br>
            <a:r>
              <a:rPr b="1" lang="en-US" sz="3200"/>
              <a:t>UNIT 4</a:t>
            </a:r>
            <a:br>
              <a:rPr b="1" lang="en-US" sz="3200"/>
            </a:br>
            <a:br>
              <a:rPr b="1" lang="en-US" sz="3200"/>
            </a:br>
            <a:r>
              <a:rPr b="1" lang="en-US" sz="3200"/>
              <a:t>Term: Oct 2021 – Feb 2022</a:t>
            </a:r>
            <a:br>
              <a:rPr lang="en-US" sz="2000"/>
            </a:br>
            <a:endParaRPr sz="2000"/>
          </a:p>
        </p:txBody>
      </p:sp>
      <p:sp>
        <p:nvSpPr>
          <p:cNvPr id="117" name="Google Shape;117;p1"/>
          <p:cNvSpPr txBox="1"/>
          <p:nvPr/>
        </p:nvSpPr>
        <p:spPr>
          <a:xfrm>
            <a:off x="1866900" y="31414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M.S. Ramaiah Institute of Technology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(Autonomous Institute, Affiliated to VTU)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8644609" y="4772025"/>
            <a:ext cx="2997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Faculty: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Sini Anna Alex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1097280" y="708338"/>
            <a:ext cx="11094720" cy="10290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Equivalence of Sets of Functional Dependencies</a:t>
            </a:r>
            <a:endParaRPr sz="4400"/>
          </a:p>
        </p:txBody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Two sets of FDs F and G are </a:t>
            </a:r>
            <a:r>
              <a:rPr b="1" lang="en-US" sz="2400"/>
              <a:t>equivalent</a:t>
            </a:r>
            <a:r>
              <a:rPr lang="en-US" sz="2400"/>
              <a:t> if: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Every FD in F can be inferred from G, and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Every FD in G can be inferred from F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Hence, F and G are equivalent if F</a:t>
            </a:r>
            <a:r>
              <a:rPr baseline="30000" lang="en-US" sz="2200"/>
              <a:t>+</a:t>
            </a:r>
            <a:r>
              <a:rPr lang="en-US" sz="2200"/>
              <a:t> =G</a:t>
            </a:r>
            <a:r>
              <a:rPr baseline="30000" lang="en-US" sz="2200"/>
              <a:t>+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Definition (</a:t>
            </a:r>
            <a:r>
              <a:rPr b="1" lang="en-US" sz="2400"/>
              <a:t>Covers</a:t>
            </a:r>
            <a:r>
              <a:rPr lang="en-US" sz="2400"/>
              <a:t>):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◦"/>
            </a:pPr>
            <a:r>
              <a:rPr lang="en-US" sz="2200"/>
              <a:t>F </a:t>
            </a:r>
            <a:r>
              <a:rPr b="1" lang="en-US" sz="2200"/>
              <a:t>covers</a:t>
            </a:r>
            <a:r>
              <a:rPr lang="en-US" sz="2200"/>
              <a:t> G if every FD in G can be inferred from F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◦"/>
            </a:pPr>
            <a:r>
              <a:rPr lang="en-US" sz="2000"/>
              <a:t>(i.e., if G</a:t>
            </a:r>
            <a:r>
              <a:rPr baseline="30000" lang="en-US" sz="2000"/>
              <a:t>+</a:t>
            </a:r>
            <a:r>
              <a:rPr lang="en-US" sz="2000"/>
              <a:t> </a:t>
            </a:r>
            <a:r>
              <a:rPr i="1" lang="en-US" sz="2000"/>
              <a:t>subset-of</a:t>
            </a:r>
            <a:r>
              <a:rPr lang="en-US" sz="2000"/>
              <a:t> F</a:t>
            </a:r>
            <a:r>
              <a:rPr baseline="30000" lang="en-US" sz="2000"/>
              <a:t>+</a:t>
            </a:r>
            <a:r>
              <a:rPr lang="en-US" sz="2000"/>
              <a:t>)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F and G are equivalent if F covers G and G covers F.</a:t>
            </a:r>
            <a:endParaRPr sz="2400"/>
          </a:p>
        </p:txBody>
      </p:sp>
      <p:sp>
        <p:nvSpPr>
          <p:cNvPr id="190" name="Google Shape;19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1097280" y="286603"/>
            <a:ext cx="1109472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b="1" lang="en-US" sz="4400"/>
              <a:t>Equivalence of Sets of Functional Dependencies</a:t>
            </a:r>
            <a:endParaRPr sz="4400"/>
          </a:p>
        </p:txBody>
      </p:sp>
      <p:pic>
        <p:nvPicPr>
          <p:cNvPr id="196" name="Google Shape;19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861" y="2343955"/>
            <a:ext cx="9683831" cy="258999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620761" y="18287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Examples:</a:t>
            </a:r>
            <a:endParaRPr/>
          </a:p>
        </p:txBody>
      </p:sp>
      <p:pic>
        <p:nvPicPr>
          <p:cNvPr id="203" name="Google Shape;20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24" y="1568732"/>
            <a:ext cx="4325139" cy="163686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730" y="3517996"/>
            <a:ext cx="3501128" cy="2814860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3730" y="352371"/>
            <a:ext cx="6923254" cy="2034792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7" name="Google Shape;20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55357" y="2389148"/>
            <a:ext cx="3785363" cy="4070637"/>
          </a:xfrm>
          <a:prstGeom prst="rect">
            <a:avLst/>
          </a:prstGeom>
          <a:noFill/>
          <a:ln cap="flat" cmpd="sng" w="952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Minimal Sets of FDs </a:t>
            </a:r>
            <a:endParaRPr/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1097279" y="1845733"/>
            <a:ext cx="10570979" cy="4181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set of FDs is </a:t>
            </a:r>
            <a:r>
              <a:rPr b="1" lang="en-US" sz="2800"/>
              <a:t>minimal</a:t>
            </a:r>
            <a:r>
              <a:rPr lang="en-US" sz="2800"/>
              <a:t> if it satisfies the following conditions: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AutoNum type="arabicPeriod"/>
            </a:pPr>
            <a:r>
              <a:rPr lang="en-US" sz="2800"/>
              <a:t>Every dependency in F has a single attribute for its RHS.</a:t>
            </a:r>
            <a:endParaRPr/>
          </a:p>
          <a:p>
            <a:pPr indent="-495300" lvl="1" marL="9525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AutoNum type="arabicPeriod"/>
            </a:pPr>
            <a:r>
              <a:rPr lang="en-US" sz="2800"/>
              <a:t>We cannot replace any dependency X -&gt; A in F with a dependency Y -&gt; A, where Y proper-subset-of X ( Y subset-of X) and still have a set of dependencies that is equivalent to F.</a:t>
            </a:r>
            <a:endParaRPr/>
          </a:p>
          <a:p>
            <a:pPr indent="-495300" lvl="1" marL="952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AutoNum type="arabicPeriod"/>
            </a:pPr>
            <a:r>
              <a:rPr lang="en-US" sz="2800"/>
              <a:t>We cannot remove any dependency from F and have a set of dependencies that is equivalent to F.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15" name="Google Shape;215;p1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Minimal Sets of Functional Dependencies</a:t>
            </a:r>
            <a:endParaRPr/>
          </a:p>
        </p:txBody>
      </p:sp>
      <p:sp>
        <p:nvSpPr>
          <p:cNvPr id="221" name="Google Shape;221;p1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986" y="3536103"/>
            <a:ext cx="7991475" cy="2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0411" y="1802553"/>
            <a:ext cx="763905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Minimal Sets of FDs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1535161" y="1910128"/>
            <a:ext cx="9180062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Every set of FDs has an equivalent minimal set.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There can be several equivalent minimal sets.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There is no simple algorithm for computing a minimal set of FDs that is equivalent to a set F of FDs.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To synthesize a set of relations, we assume that we start with a set of dependencies that is a minimal set.</a:t>
            </a:r>
            <a:endParaRPr/>
          </a:p>
        </p:txBody>
      </p:sp>
      <p:sp>
        <p:nvSpPr>
          <p:cNvPr id="231" name="Google Shape;231;p1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399245" y="721216"/>
            <a:ext cx="11578107" cy="552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-22225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00"/>
              <a:buChar char=" "/>
            </a:pPr>
            <a:r>
              <a:rPr b="1" lang="en-US" sz="3500"/>
              <a:t>Find Minimal Cover/ Canonical Cover of E</a:t>
            </a:r>
            <a:endParaRPr b="1" sz="3500"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Let the given set of FDs be E : {B → A, D → A, AB → D}.We have to find the minimum cover of E.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All above dependencies are in canonical form; so we have completed step 1 of Algorithm 10.2 and can proceed to step 2.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 step 2 we need to determine if AB → D has any redundant attribute on the left-hand side; that is, can it be replaced by B → D or A → D?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Since B → A, by augmenting with B on both sides (IR2), we have BB → AB, or B → AB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(i). However, AB → D as given (ii).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Hence by the transitive rule (IR3), we get from (i) and (ii), B → D. Hence AB → D may be replaced by B → D.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We now have a set equivalent to original E , say E′ : {B → A, D → A, B → D}. No further reduction is possible in step 2 since all FDs have a single attribute on the left-hand side.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■ In step 3 we look for a redundant FD in E′. By using the transitive rule on B → D and D → A, we derive B → A. Hence B → A is redundant in E’ and can be eliminated. </a:t>
            </a:r>
            <a:endParaRPr/>
          </a:p>
          <a:p>
            <a:pPr indent="-1270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b="1" lang="en-US"/>
              <a:t>■ Hence the minimum cover of E is {B → D, D → A}</a:t>
            </a:r>
            <a:endParaRPr/>
          </a:p>
        </p:txBody>
      </p:sp>
      <p:sp>
        <p:nvSpPr>
          <p:cNvPr id="237" name="Google Shape;237;p1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1066800" y="24964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Thank you </a:t>
            </a:r>
            <a:endParaRPr/>
          </a:p>
        </p:txBody>
      </p:sp>
      <p:sp>
        <p:nvSpPr>
          <p:cNvPr id="243" name="Google Shape;243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Inference Rules for FDs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/>
          </a:bodyPr>
          <a:lstStyle/>
          <a:p>
            <a:pPr indent="-14097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Given a set of FDs F, we can </a:t>
            </a:r>
            <a:r>
              <a:rPr b="1" lang="en-US" sz="2400"/>
              <a:t>infer</a:t>
            </a:r>
            <a:r>
              <a:rPr lang="en-US" sz="2400"/>
              <a:t> additional FDs that hold whenever the FDs in F hold</a:t>
            </a:r>
            <a:endParaRPr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Armstrong's inference rules: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800"/>
              <a:t>IR1. (</a:t>
            </a:r>
            <a:r>
              <a:rPr b="1" lang="en-US" sz="2800"/>
              <a:t>Reflexive</a:t>
            </a:r>
            <a:r>
              <a:rPr lang="en-US" sz="2800"/>
              <a:t>) If Y </a:t>
            </a:r>
            <a:r>
              <a:rPr i="1" lang="en-US" sz="2800"/>
              <a:t>subset-of</a:t>
            </a:r>
            <a:r>
              <a:rPr lang="en-US" sz="2800"/>
              <a:t> X, then X -&gt; Y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800"/>
              <a:t>IR2. (</a:t>
            </a:r>
            <a:r>
              <a:rPr b="1" lang="en-US" sz="2800"/>
              <a:t>Augmentation</a:t>
            </a:r>
            <a:r>
              <a:rPr lang="en-US" sz="2800"/>
              <a:t>) If X -&gt; Y, then XZ -&gt; YZ</a:t>
            </a:r>
            <a:endParaRPr/>
          </a:p>
          <a:p>
            <a:pPr indent="-182880" lvl="2" marL="56692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800"/>
              <a:t>(Notation: XZ stands for X U Z)</a:t>
            </a:r>
            <a:endParaRPr/>
          </a:p>
          <a:p>
            <a:pPr indent="-1828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◦"/>
            </a:pPr>
            <a:r>
              <a:rPr lang="en-US" sz="2800"/>
              <a:t>IR3. (</a:t>
            </a:r>
            <a:r>
              <a:rPr b="1" lang="en-US" sz="2800"/>
              <a:t>Transitive</a:t>
            </a:r>
            <a:r>
              <a:rPr lang="en-US" sz="2800"/>
              <a:t>) If X -&gt; Y and Y -&gt; Z, then X -&gt; Z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2400"/>
          </a:p>
          <a:p>
            <a:pPr indent="-14097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400"/>
              <a:t>IR1, IR2, IR3 form a </a:t>
            </a:r>
            <a:r>
              <a:rPr b="1" lang="en-US" sz="2400"/>
              <a:t>sound</a:t>
            </a:r>
            <a:r>
              <a:rPr lang="en-US" sz="2400"/>
              <a:t> and </a:t>
            </a:r>
            <a:r>
              <a:rPr b="1" lang="en-US" sz="2400"/>
              <a:t>complete</a:t>
            </a:r>
            <a:r>
              <a:rPr lang="en-US" sz="2400"/>
              <a:t> set of inference rules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◦"/>
            </a:pPr>
            <a:r>
              <a:rPr lang="en-US" sz="2200"/>
              <a:t>These are rules hold and all other rules that hold can be deduced from these</a:t>
            </a:r>
            <a:endParaRPr/>
          </a:p>
        </p:txBody>
      </p:sp>
      <p:sp>
        <p:nvSpPr>
          <p:cNvPr id="126" name="Google Shape;126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10- </a:t>
            </a:r>
            <a:fld id="{00000000-1234-1234-1234-123412341234}" type="slidenum">
              <a:rPr i="0" lang="en-US" sz="1400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i="0" sz="1400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Inference Rules for FDs</a:t>
            </a:r>
            <a:endParaRPr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1097280" y="1845733"/>
            <a:ext cx="10058400" cy="3395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152400" lvl="0" marL="914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Some additional inference rules that are useful:</a:t>
            </a:r>
            <a:endParaRPr/>
          </a:p>
          <a:p>
            <a:pPr indent="-203200" lvl="1" marL="384048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Char char="◦"/>
            </a:pPr>
            <a:r>
              <a:rPr b="1" lang="en-US" sz="3200"/>
              <a:t>Decomposition:</a:t>
            </a:r>
            <a:r>
              <a:rPr lang="en-US" sz="3200"/>
              <a:t> If X -&gt; YZ, then X -&gt; Y and X -&gt; Z</a:t>
            </a:r>
            <a:endParaRPr/>
          </a:p>
          <a:p>
            <a:pPr indent="-20320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</a:pPr>
            <a:r>
              <a:rPr b="1" lang="en-US" sz="3200"/>
              <a:t>Union:</a:t>
            </a:r>
            <a:r>
              <a:rPr lang="en-US" sz="3200"/>
              <a:t> If X -&gt; Y and X -&gt; Z, then X -&gt; YZ</a:t>
            </a:r>
            <a:endParaRPr/>
          </a:p>
          <a:p>
            <a:pPr indent="-203200" lvl="1" marL="384048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200"/>
              <a:buChar char="◦"/>
            </a:pPr>
            <a:r>
              <a:rPr b="1" lang="en-US" sz="3200"/>
              <a:t>Psuedotransitivity:</a:t>
            </a:r>
            <a:r>
              <a:rPr lang="en-US" sz="3200"/>
              <a:t> If X -&gt; Y and WY -&gt; Z, then WX -&gt; Z</a:t>
            </a:r>
            <a:endParaRPr/>
          </a:p>
          <a:p>
            <a:pPr indent="0" lvl="0" marL="9144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152400" lvl="0" marL="9144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n-US" sz="2400"/>
              <a:t>The last three inference rules, as well as any other inference rules, can be deduced from IR1, IR2, and IR3 (completeness property)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Proof of Inference Rules</a:t>
            </a:r>
            <a:endParaRPr/>
          </a:p>
        </p:txBody>
      </p:sp>
      <p:pic>
        <p:nvPicPr>
          <p:cNvPr id="140" name="Google Shape;140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721" y="1827512"/>
            <a:ext cx="8208148" cy="405813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Proof of Inference Rules</a:t>
            </a:r>
            <a:endParaRPr/>
          </a:p>
        </p:txBody>
      </p:sp>
      <p:pic>
        <p:nvPicPr>
          <p:cNvPr id="147" name="Google Shape;147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166" y="1896578"/>
            <a:ext cx="6336406" cy="4653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title"/>
          </p:nvPr>
        </p:nvSpPr>
        <p:spPr>
          <a:xfrm>
            <a:off x="1097280" y="286603"/>
            <a:ext cx="10058400" cy="10491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Problem on Inference Rules:</a:t>
            </a:r>
            <a:endParaRPr b="1"/>
          </a:p>
        </p:txBody>
      </p:sp>
      <p:sp>
        <p:nvSpPr>
          <p:cNvPr id="154" name="Google Shape;154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79" y="1335742"/>
            <a:ext cx="10058401" cy="496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2154" y="4008616"/>
            <a:ext cx="33147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b="1" lang="en-US"/>
              <a:t>Closure</a:t>
            </a:r>
            <a:r>
              <a:rPr lang="en-US"/>
              <a:t> of a set F of FDs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450761" y="1845734"/>
            <a:ext cx="11741239" cy="4453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524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2400"/>
              <a:t>Closure</a:t>
            </a:r>
            <a:r>
              <a:rPr lang="en-US" sz="2400"/>
              <a:t> of a set F of FDs is the set F</a:t>
            </a:r>
            <a:r>
              <a:rPr baseline="30000" lang="en-US" sz="2400"/>
              <a:t>+</a:t>
            </a:r>
            <a:r>
              <a:rPr lang="en-US" sz="2400"/>
              <a:t> of all FDs that can be inferred from F.</a:t>
            </a:r>
            <a:endParaRPr/>
          </a:p>
          <a:p>
            <a:pPr indent="-1524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b="1" lang="en-US" sz="2400"/>
              <a:t>Closure</a:t>
            </a:r>
            <a:r>
              <a:rPr lang="en-US" sz="2400"/>
              <a:t> of a set of attributes X with respect to F is the set X</a:t>
            </a:r>
            <a:r>
              <a:rPr baseline="30000" lang="en-US" sz="2400"/>
              <a:t>+</a:t>
            </a:r>
            <a:r>
              <a:rPr lang="en-US" sz="2400"/>
              <a:t> of all attributes that are functionally determined by X. X</a:t>
            </a:r>
            <a:r>
              <a:rPr baseline="30000" lang="en-US" sz="2400"/>
              <a:t>+</a:t>
            </a:r>
            <a:r>
              <a:rPr lang="en-US" sz="2400"/>
              <a:t> can be calculated by repeatedly applying IR1, IR2, IR3 using the FDs in F.</a:t>
            </a:r>
            <a:endParaRPr/>
          </a:p>
        </p:txBody>
      </p:sp>
      <p:sp>
        <p:nvSpPr>
          <p:cNvPr id="164" name="Google Shape;164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8716" y="3335628"/>
            <a:ext cx="8232812" cy="296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1097280" y="286603"/>
            <a:ext cx="10058400" cy="15449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n-US"/>
              <a:t>The following set F of functional dependencies that should hold on EMP_PROJ;</a:t>
            </a:r>
            <a:endParaRPr/>
          </a:p>
        </p:txBody>
      </p:sp>
      <p:sp>
        <p:nvSpPr>
          <p:cNvPr id="171" name="Google Shape;171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176" y="1970504"/>
            <a:ext cx="5314596" cy="1568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7280" y="4357486"/>
            <a:ext cx="10318341" cy="153162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/>
          <p:nvPr/>
        </p:nvSpPr>
        <p:spPr>
          <a:xfrm>
            <a:off x="1553985" y="3591672"/>
            <a:ext cx="65983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calculate the following closure sets with respect to F;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Problem:</a:t>
            </a:r>
            <a:endParaRPr/>
          </a:p>
        </p:txBody>
      </p:sp>
      <p:pic>
        <p:nvPicPr>
          <p:cNvPr id="180" name="Google Shape;18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1336" y="1784538"/>
            <a:ext cx="9824373" cy="242685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14-01-2022 14:20</a:t>
            </a:r>
            <a:endParaRPr/>
          </a:p>
        </p:txBody>
      </p:sp>
      <p:pic>
        <p:nvPicPr>
          <p:cNvPr id="182" name="Google Shape;1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593" y="4517177"/>
            <a:ext cx="5921942" cy="163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2020-08-26T05:56:20Z</dcterms:created>
  <dc:creator>Sanjeetha R</dc:creator>
</cp:coreProperties>
</file>