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Tahom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gJCRWL4eyCE51YhxQ6LMDA06Oy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6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1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rinidhi\Desktop\logo.png" id="27" name="Google Shape;2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62028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102" name="Google Shape;10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3281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6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111" name="Google Shape;11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8927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34" name="Google Shape;3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5575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40" name="Google Shape;4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0415" y="34776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9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1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rinidhi\Desktop\logo.png" id="50" name="Google Shape;5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8441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58" name="Google Shape;5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9189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1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1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68" name="Google Shape;6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013" y="12104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75" name="Google Shape;7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867" y="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3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2" name="Google Shape;82;p23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85" name="Google Shape;8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729" y="-48825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4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4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0" name="Google Shape;90;p24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91" name="Google Shape;91;p24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95" name="Google Shape;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5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5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971551" y="3515325"/>
            <a:ext cx="10848974" cy="1119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br>
              <a:rPr b="1" lang="en-US" sz="2800"/>
            </a:br>
            <a:r>
              <a:rPr b="1" lang="en-US" sz="3200"/>
              <a:t>Course Name: Database Systems</a:t>
            </a:r>
            <a:br>
              <a:rPr b="1" lang="en-US" sz="3200"/>
            </a:br>
            <a:r>
              <a:rPr b="1" lang="en-US" sz="3200"/>
              <a:t>Course Code: CS52</a:t>
            </a:r>
            <a:br>
              <a:rPr b="1" lang="en-US" sz="3200"/>
            </a:br>
            <a:r>
              <a:rPr b="1" lang="en-US" sz="3200"/>
              <a:t>Credits: 3:1:0</a:t>
            </a:r>
            <a:br>
              <a:rPr b="1" lang="en-US" sz="3200"/>
            </a:br>
            <a:r>
              <a:rPr b="1" lang="en-US" sz="3200"/>
              <a:t>UNIT 4</a:t>
            </a:r>
            <a:br>
              <a:rPr b="1" lang="en-US" sz="3200"/>
            </a:br>
            <a:br>
              <a:rPr b="1" lang="en-US" sz="3200"/>
            </a:br>
            <a:r>
              <a:rPr b="1" lang="en-US" sz="3200"/>
              <a:t>Term: Oct 2021 – Feb 2022</a:t>
            </a:r>
            <a:br>
              <a:rPr lang="en-US" sz="2000"/>
            </a:br>
            <a:endParaRPr sz="2000"/>
          </a:p>
        </p:txBody>
      </p:sp>
      <p:sp>
        <p:nvSpPr>
          <p:cNvPr id="117" name="Google Shape;117;p1"/>
          <p:cNvSpPr txBox="1"/>
          <p:nvPr/>
        </p:nvSpPr>
        <p:spPr>
          <a:xfrm>
            <a:off x="1866900" y="31414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M.S. Ramaiah Institute of Technology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(Autonomous Institute, Affiliated to VTU)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8644609" y="4772025"/>
            <a:ext cx="29978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Sini Anna Alex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Finding Candidate Keys and Super Keys of a Relation using FD set</a:t>
            </a:r>
            <a:r>
              <a:rPr lang="en-US"/>
              <a:t> </a:t>
            </a:r>
            <a:endParaRPr/>
          </a:p>
        </p:txBody>
      </p:sp>
      <p:sp>
        <p:nvSpPr>
          <p:cNvPr id="187" name="Google Shape;187;p10"/>
          <p:cNvSpPr txBox="1"/>
          <p:nvPr>
            <p:ph idx="1" type="body"/>
          </p:nvPr>
        </p:nvSpPr>
        <p:spPr>
          <a:xfrm>
            <a:off x="566671" y="1845734"/>
            <a:ext cx="11269014" cy="4464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The </a:t>
            </a:r>
            <a:r>
              <a:rPr b="1" lang="en-US"/>
              <a:t>set of attributes</a:t>
            </a:r>
            <a:r>
              <a:rPr lang="en-US"/>
              <a:t> whose attribute closure is set of all attributes of relation is called super key of relation.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Consider the following FD set. </a:t>
            </a:r>
            <a:r>
              <a:rPr b="1" lang="en-US"/>
              <a:t>{E-ID-&gt;E-NAME, E-ID-&gt;E-CITY, E-ID-&gt;E-STATE, E-CITY-&gt;E-STATE}</a:t>
            </a:r>
            <a:r>
              <a:rPr lang="en-US"/>
              <a:t> 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Let us calculate attribute closure of different set of attributes: </a:t>
            </a:r>
            <a:r>
              <a:rPr b="1" lang="en-US"/>
              <a:t>EMPLOYEE(E-ID, E-NAME, E-CITY, E-STATE)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(E-ID)+ = {E-ID, E-NAME,E-CITY,E-STATE}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(E-ID,E-NAME)+ = {E-ID, E-NAME,E-CITY,E-STATE}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(E-ID,E-CITY)+ = {E-ID, E-NAME,E-CITY,E-STATE}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(E-ID,E-STATE)+ = {E-ID, E-NAME,E-CITY,E-STATE}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(E-ID,E-CITY,E-STATE)+ = {E-ID, E-NAME,E-CITY,E-STATE}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(E-NAME)+ = {E-NAME}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(E-CITY)+ = {E-CITY,E-STATE}</a:t>
            </a:r>
            <a:endParaRPr/>
          </a:p>
        </p:txBody>
      </p:sp>
      <p:sp>
        <p:nvSpPr>
          <p:cNvPr id="188" name="Google Shape;188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28-12-2021 08:36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idx="12" type="sldNum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i="0" lang="en-US" sz="1400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i="0" sz="1400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First Normal Form </a:t>
            </a:r>
            <a:endParaRPr/>
          </a:p>
        </p:txBody>
      </p:sp>
      <p:sp>
        <p:nvSpPr>
          <p:cNvPr id="196" name="Google Shape;196;p1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Disallows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composite attributes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multivalued attributes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b="1" lang="en-US" sz="2400"/>
              <a:t>nested relations</a:t>
            </a:r>
            <a:r>
              <a:rPr lang="en-US" sz="2400"/>
              <a:t>; attributes whose values for an </a:t>
            </a:r>
            <a:r>
              <a:rPr i="1" lang="en-US" sz="2400"/>
              <a:t>individual tuple</a:t>
            </a:r>
            <a:r>
              <a:rPr lang="en-US" sz="2400"/>
              <a:t> are non-atomic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Considered to be part of the definition of relation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idx="12" type="sldNum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i="0" lang="en-US" sz="1400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i="0" sz="1400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2"/>
          <p:cNvSpPr txBox="1"/>
          <p:nvPr>
            <p:ph type="title"/>
          </p:nvPr>
        </p:nvSpPr>
        <p:spPr>
          <a:xfrm>
            <a:off x="360608" y="605307"/>
            <a:ext cx="3657600" cy="1132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Normalization into 1NF</a:t>
            </a:r>
            <a:endParaRPr/>
          </a:p>
        </p:txBody>
      </p:sp>
      <p:sp>
        <p:nvSpPr>
          <p:cNvPr id="204" name="Google Shape;204;p12"/>
          <p:cNvSpPr/>
          <p:nvPr/>
        </p:nvSpPr>
        <p:spPr>
          <a:xfrm>
            <a:off x="3352800" y="1309689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10_08" id="205" name="Google Shape;2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0608" y="402465"/>
            <a:ext cx="7509844" cy="575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>
            <p:ph idx="12" type="sldNum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i="0" lang="en-US" sz="1400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i="0" sz="1400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"/>
          <p:cNvSpPr txBox="1"/>
          <p:nvPr>
            <p:ph type="title"/>
          </p:nvPr>
        </p:nvSpPr>
        <p:spPr>
          <a:xfrm>
            <a:off x="1200311" y="584310"/>
            <a:ext cx="3333052" cy="11870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 sz="3200"/>
              <a:t>Normalization nested relations into 1NF</a:t>
            </a:r>
            <a:endParaRPr/>
          </a:p>
        </p:txBody>
      </p:sp>
      <p:sp>
        <p:nvSpPr>
          <p:cNvPr id="213" name="Google Shape;213;p13"/>
          <p:cNvSpPr/>
          <p:nvPr/>
        </p:nvSpPr>
        <p:spPr>
          <a:xfrm>
            <a:off x="3352800" y="1309689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10_09" id="214" name="Google Shape;2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3321" y="263124"/>
            <a:ext cx="6303568" cy="6561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type="title"/>
          </p:nvPr>
        </p:nvSpPr>
        <p:spPr>
          <a:xfrm>
            <a:off x="1066800" y="24964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Thank you </a:t>
            </a:r>
            <a:endParaRPr/>
          </a:p>
        </p:txBody>
      </p:sp>
      <p:sp>
        <p:nvSpPr>
          <p:cNvPr id="220" name="Google Shape;220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28-12-2021 08:36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>
            <p:ph type="title"/>
          </p:nvPr>
        </p:nvSpPr>
        <p:spPr>
          <a:xfrm>
            <a:off x="620761" y="18287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Examples:</a:t>
            </a:r>
            <a:endParaRPr/>
          </a:p>
        </p:txBody>
      </p:sp>
      <p:pic>
        <p:nvPicPr>
          <p:cNvPr id="124" name="Google Shape;124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724" y="1568732"/>
            <a:ext cx="4325139" cy="163686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28-12-2021 08:37</a:t>
            </a:r>
            <a:endParaRPr/>
          </a:p>
        </p:txBody>
      </p:sp>
      <p:pic>
        <p:nvPicPr>
          <p:cNvPr id="126" name="Google Shape;12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730" y="3517996"/>
            <a:ext cx="3501128" cy="2814860"/>
          </a:xfrm>
          <a:prstGeom prst="rect">
            <a:avLst/>
          </a:prstGeom>
          <a:noFill/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7" name="Google Shape;12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3730" y="352371"/>
            <a:ext cx="6923254" cy="203479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" name="Google Shape;12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55357" y="2389148"/>
            <a:ext cx="3785363" cy="4070637"/>
          </a:xfrm>
          <a:prstGeom prst="rect">
            <a:avLst/>
          </a:prstGeom>
          <a:noFill/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Minimal Sets of FDs </a:t>
            </a:r>
            <a:endParaRPr/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 set of FDs is </a:t>
            </a:r>
            <a:r>
              <a:rPr b="1" lang="en-US" sz="2800"/>
              <a:t>minimal</a:t>
            </a:r>
            <a:r>
              <a:rPr lang="en-US" sz="2800"/>
              <a:t> if it satisfies the following conditions:</a:t>
            </a:r>
            <a:endParaRPr/>
          </a:p>
          <a:p>
            <a:pPr indent="-495300" lvl="1" marL="952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AutoNum type="arabicPeriod"/>
            </a:pPr>
            <a:r>
              <a:rPr lang="en-US" sz="2800"/>
              <a:t>Every dependency in F has a single attribute for its RHS.</a:t>
            </a:r>
            <a:endParaRPr/>
          </a:p>
          <a:p>
            <a:pPr indent="-495300" lvl="1" marL="952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AutoNum type="arabicPeriod"/>
            </a:pPr>
            <a:r>
              <a:rPr lang="en-US" sz="2800"/>
              <a:t>We cannot replace any dependency X -&gt; A in F with a dependency Y -&gt; A, where Y proper-subset-of X ( Y subset-of X) and still have a set of dependencies that is equivalent to F.</a:t>
            </a:r>
            <a:endParaRPr/>
          </a:p>
          <a:p>
            <a:pPr indent="-495300" lvl="1" marL="952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AutoNum type="arabicPeriod"/>
            </a:pPr>
            <a:r>
              <a:rPr lang="en-US" sz="2800"/>
              <a:t>We cannot remove any dependency from F and have a set of dependencies that is equivalent to F.</a:t>
            </a:r>
            <a:endParaRPr/>
          </a:p>
          <a:p>
            <a:pPr indent="-495300" lvl="2" marL="11353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Simple FD</a:t>
            </a:r>
            <a:endParaRPr/>
          </a:p>
          <a:p>
            <a:pPr indent="-495300" lvl="2" marL="11353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Left Reduced FD</a:t>
            </a:r>
            <a:endParaRPr/>
          </a:p>
          <a:p>
            <a:pPr indent="-495300" lvl="2" marL="113538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oto Sans Symbols"/>
              <a:buAutoNum type="arabicPeriod"/>
            </a:pPr>
            <a:r>
              <a:rPr lang="en-US" sz="2400"/>
              <a:t>Non-redundant FD</a:t>
            </a:r>
            <a:endParaRPr sz="2400"/>
          </a:p>
          <a:p>
            <a:pPr indent="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36" name="Google Shape;136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28-12-2021 08:36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Minimal Sets of Functional Dependencies</a:t>
            </a:r>
            <a:endParaRPr/>
          </a:p>
        </p:txBody>
      </p:sp>
      <p:sp>
        <p:nvSpPr>
          <p:cNvPr id="142" name="Google Shape;142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28-12-2021 08:36</a:t>
            </a:r>
            <a:endParaRPr/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986" y="3536103"/>
            <a:ext cx="799147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0411" y="1802553"/>
            <a:ext cx="76390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Minimal Sets of FDs</a:t>
            </a:r>
            <a:endParaRPr/>
          </a:p>
        </p:txBody>
      </p:sp>
      <p:sp>
        <p:nvSpPr>
          <p:cNvPr id="151" name="Google Shape;151;p5"/>
          <p:cNvSpPr txBox="1"/>
          <p:nvPr>
            <p:ph idx="1" type="body"/>
          </p:nvPr>
        </p:nvSpPr>
        <p:spPr>
          <a:xfrm>
            <a:off x="1535161" y="1910128"/>
            <a:ext cx="918006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Every set of FDs has an equivalent minimal set.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There can be several equivalent minimal sets.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There is no simple algorithm for computing a minimal set of FDs that is equivalent to a set F of FDs.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To synthesize a set of relations, we assume that we start with a set of dependencies that is a minimal set.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Minimal Cover: set of FD’s equivalent to given FD’s</a:t>
            </a:r>
            <a:endParaRPr sz="2400"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Canonical Cover: Left side must be unique</a:t>
            </a:r>
            <a:endParaRPr sz="2400"/>
          </a:p>
        </p:txBody>
      </p:sp>
      <p:sp>
        <p:nvSpPr>
          <p:cNvPr id="152" name="Google Shape;152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28-12-2021 08:36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idx="1" type="body"/>
          </p:nvPr>
        </p:nvSpPr>
        <p:spPr>
          <a:xfrm>
            <a:off x="399245" y="721216"/>
            <a:ext cx="11578107" cy="5525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22225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 "/>
            </a:pPr>
            <a:r>
              <a:rPr b="1" lang="en-US" sz="3500"/>
              <a:t>Find Minimal Cover/ Canonical Cover of E</a:t>
            </a:r>
            <a:endParaRPr b="1" sz="3500"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Let the given set of FDs be E : {B → A, D → A, AB → D}.We have to find the minimum cover of E. 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■ All above dependencies are in canonical form; so we have completed step 1 of Algorithm 10.2 and can proceed to step 2. 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 step 2 we need to determine if AB → D has any redundant attribute on the left-hand side; that is, can it be replaced by B → D or A → D? 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■ Since B → A, by augmenting with B on both sides (IR2), we have BB → AB, or B → AB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(i). However, AB → D as given (ii). 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■ Hence by the transitive rule (IR3), we get from (i) and (ii), B → D. Hence AB → D may be replaced by B → D. 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■ We now have a set equivalent to original E , say E′ : {B → A, D → A, B → D}. No further reduction is possible in step 2 since all FDs have a single attribute on the left-hand side. 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■ In step 3 we look for a redundant FD in E′. By using the transitive rule on B → D and D → A, we derive B → A. Hence B → A is redundant in E’ and can be eliminated. 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■ Hence the minimum cover of E is {B → D, D → A}</a:t>
            </a:r>
            <a:endParaRPr/>
          </a:p>
        </p:txBody>
      </p:sp>
      <p:sp>
        <p:nvSpPr>
          <p:cNvPr id="158" name="Google Shape;158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28-12-2021 08:36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Compute the Minimal Cover</a:t>
            </a:r>
            <a:endParaRPr/>
          </a:p>
        </p:txBody>
      </p:sp>
      <p:pic>
        <p:nvPicPr>
          <p:cNvPr id="164" name="Google Shape;16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4103" y="1907817"/>
            <a:ext cx="7333467" cy="375530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28-12-2021 08:36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i="0" lang="en-US" sz="1400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i="0" sz="1400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 txBox="1"/>
          <p:nvPr>
            <p:ph type="title"/>
          </p:nvPr>
        </p:nvSpPr>
        <p:spPr>
          <a:xfrm>
            <a:off x="1097279" y="286603"/>
            <a:ext cx="10532343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b="1" lang="en-US" sz="3600"/>
              <a:t>Definitions of Keys and Attributes Participating in Keys</a:t>
            </a:r>
            <a:endParaRPr b="1" sz="3600"/>
          </a:p>
        </p:txBody>
      </p:sp>
      <p:sp>
        <p:nvSpPr>
          <p:cNvPr id="173" name="Google Shape;173;p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 </a:t>
            </a:r>
            <a:r>
              <a:rPr b="1" lang="en-US" sz="2800"/>
              <a:t>superkey</a:t>
            </a:r>
            <a:r>
              <a:rPr lang="en-US" sz="2800"/>
              <a:t> of a relation schema R = {A1, A2, ...., An} is a set of attributes S </a:t>
            </a:r>
            <a:r>
              <a:rPr i="1" lang="en-US" sz="2800"/>
              <a:t>subset-of</a:t>
            </a:r>
            <a:r>
              <a:rPr lang="en-US" sz="2800"/>
              <a:t> R with the property that no two tuples t1 and t2 in any legal relation state r of R will have t1[S] = t2[S]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778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 </a:t>
            </a:r>
            <a:r>
              <a:rPr b="1" lang="en-US" sz="2800"/>
              <a:t>key</a:t>
            </a:r>
            <a:r>
              <a:rPr lang="en-US" sz="2800"/>
              <a:t> K is a </a:t>
            </a:r>
            <a:r>
              <a:rPr b="1" lang="en-US" sz="2800"/>
              <a:t>superkey</a:t>
            </a:r>
            <a:r>
              <a:rPr lang="en-US" sz="2800"/>
              <a:t> with the </a:t>
            </a:r>
            <a:r>
              <a:rPr i="1" lang="en-US" sz="2800"/>
              <a:t>additional property</a:t>
            </a:r>
            <a:r>
              <a:rPr lang="en-US" sz="2800"/>
              <a:t> that removal of any attribute from K will cause K not to be a superkey any more. 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283335" y="286603"/>
            <a:ext cx="11908665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b="1" lang="en-US" sz="4400"/>
              <a:t>Definitions of Keys and Attributes Participating in Keys</a:t>
            </a:r>
            <a:endParaRPr/>
          </a:p>
        </p:txBody>
      </p:sp>
      <p:sp>
        <p:nvSpPr>
          <p:cNvPr id="180" name="Google Shape;180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If a relation schema has more than one key, each is called a </a:t>
            </a:r>
            <a:r>
              <a:rPr b="1" lang="en-US" sz="2400"/>
              <a:t>candidate</a:t>
            </a:r>
            <a:r>
              <a:rPr lang="en-US" sz="2400"/>
              <a:t> key.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One of the candidate keys is </a:t>
            </a:r>
            <a:r>
              <a:rPr i="1" lang="en-US" sz="2400"/>
              <a:t>arbitrarily</a:t>
            </a:r>
            <a:r>
              <a:rPr lang="en-US" sz="2400"/>
              <a:t> designated to be the </a:t>
            </a:r>
            <a:r>
              <a:rPr b="1" lang="en-US" sz="2400"/>
              <a:t>primary key</a:t>
            </a:r>
            <a:r>
              <a:rPr lang="en-US" sz="2400"/>
              <a:t>, and the others are called </a:t>
            </a:r>
            <a:r>
              <a:rPr b="1" lang="en-US" sz="2400"/>
              <a:t>secondary keys</a:t>
            </a:r>
            <a:r>
              <a:rPr lang="en-US" sz="2400"/>
              <a:t>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A </a:t>
            </a:r>
            <a:r>
              <a:rPr b="1" lang="en-US" sz="2400"/>
              <a:t>Prime attribute</a:t>
            </a:r>
            <a:r>
              <a:rPr lang="en-US" sz="2400"/>
              <a:t> must be a member of </a:t>
            </a:r>
            <a:r>
              <a:rPr i="1" lang="en-US" sz="2400"/>
              <a:t>some</a:t>
            </a:r>
            <a:r>
              <a:rPr lang="en-US" sz="2400"/>
              <a:t> candidate key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A </a:t>
            </a:r>
            <a:r>
              <a:rPr b="1" lang="en-US" sz="2400"/>
              <a:t>Nonprime attribute</a:t>
            </a:r>
            <a:r>
              <a:rPr lang="en-US" sz="2400"/>
              <a:t> is not a prime attribute—that is, it is not a member of any candidate key</a:t>
            </a:r>
            <a:r>
              <a:rPr lang="en-US"/>
              <a:t>. </a:t>
            </a:r>
            <a:endParaRPr/>
          </a:p>
        </p:txBody>
      </p:sp>
      <p:sp>
        <p:nvSpPr>
          <p:cNvPr id="181" name="Google Shape;181;p9"/>
          <p:cNvSpPr txBox="1"/>
          <p:nvPr>
            <p:ph idx="12" type="sldNum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14- </a:t>
            </a:r>
            <a:fld id="{00000000-1234-1234-1234-123412341234}" type="slidenum">
              <a:rPr i="0" lang="en-US" sz="1400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i="0" sz="1400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Custom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7030A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2020-08-26T05:56:20Z</dcterms:created>
  <dc:creator>Sanjeetha R</dc:creator>
</cp:coreProperties>
</file>