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Tahom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gfhIbzLuqCds0mNs/0i7yVA44J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Tahom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Tahom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" name="Google Shape;12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0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2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2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Srinidhi\Desktop\logo.png" id="27" name="Google Shape;2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62028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Srinidhi\Desktop\logo.png" id="102" name="Google Shape;10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3281" y="3309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0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0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8" name="Google Shape;108;p3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Srinidhi\Desktop\logo.png" id="111" name="Google Shape;111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8927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Srinidhi\Desktop\logo.png" id="34" name="Google Shape;3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5575" y="3309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Srinidhi\Desktop\logo.png" id="40" name="Google Shape;4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0415" y="34776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3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p2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Srinidhi\Desktop\logo.png" id="50" name="Google Shape;5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8441" y="3309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Srinidhi\Desktop\logo.png" id="58" name="Google Shape;5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9189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25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25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Srinidhi\Desktop\logo.png" id="68" name="Google Shape;6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013" y="12104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Srinidhi\Desktop\logo.png" id="75" name="Google Shape;7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7867" y="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7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2" name="Google Shape;82;p27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Srinidhi\Desktop\logo.png" id="85" name="Google Shape;8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729" y="-48825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8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0" name="Google Shape;90;p28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91" name="Google Shape;91;p28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2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Srinidhi\Desktop\logo.png" id="95" name="Google Shape;9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09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9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9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/>
          <p:nvPr>
            <p:ph type="ctrTitle"/>
          </p:nvPr>
        </p:nvSpPr>
        <p:spPr>
          <a:xfrm>
            <a:off x="971551" y="3515325"/>
            <a:ext cx="10848974" cy="11194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br>
              <a:rPr b="1" lang="en-US" sz="2800"/>
            </a:br>
            <a:r>
              <a:rPr b="1" lang="en-US" sz="3200"/>
              <a:t>Course Name: Database Systems</a:t>
            </a:r>
            <a:br>
              <a:rPr b="1" lang="en-US" sz="3200"/>
            </a:br>
            <a:r>
              <a:rPr b="1" lang="en-US" sz="3200"/>
              <a:t>Course Code: CS52</a:t>
            </a:r>
            <a:br>
              <a:rPr b="1" lang="en-US" sz="3200"/>
            </a:br>
            <a:r>
              <a:rPr b="1" lang="en-US" sz="3200"/>
              <a:t>Credits: 3:1:0</a:t>
            </a:r>
            <a:br>
              <a:rPr b="1" lang="en-US" sz="3200"/>
            </a:br>
            <a:r>
              <a:rPr b="1" lang="en-US" sz="3200"/>
              <a:t>UNIT 4</a:t>
            </a:r>
            <a:br>
              <a:rPr b="1" lang="en-US" sz="3200"/>
            </a:br>
            <a:br>
              <a:rPr b="1" lang="en-US" sz="3200"/>
            </a:br>
            <a:r>
              <a:rPr b="1" lang="en-US" sz="3200"/>
              <a:t>Term: Oct 2021 – Feb 2022</a:t>
            </a:r>
            <a:br>
              <a:rPr lang="en-US" sz="2000"/>
            </a:br>
            <a:endParaRPr sz="2000"/>
          </a:p>
        </p:txBody>
      </p:sp>
      <p:sp>
        <p:nvSpPr>
          <p:cNvPr id="117" name="Google Shape;117;p1"/>
          <p:cNvSpPr txBox="1"/>
          <p:nvPr/>
        </p:nvSpPr>
        <p:spPr>
          <a:xfrm>
            <a:off x="1866900" y="31414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M.S. Ramaiah Institute of Technology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(Autonomous Institute, Affiliated to VTU)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8644609" y="4772025"/>
            <a:ext cx="29978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Faculty: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Sini Anna Alex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/>
          <p:nvPr>
            <p:ph type="title"/>
          </p:nvPr>
        </p:nvSpPr>
        <p:spPr>
          <a:xfrm>
            <a:off x="360608" y="605307"/>
            <a:ext cx="3657600" cy="1132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/>
              <a:t>Normalization into 1NF</a:t>
            </a:r>
            <a:endParaRPr/>
          </a:p>
        </p:txBody>
      </p:sp>
      <p:sp>
        <p:nvSpPr>
          <p:cNvPr id="181" name="Google Shape;181;p10"/>
          <p:cNvSpPr/>
          <p:nvPr/>
        </p:nvSpPr>
        <p:spPr>
          <a:xfrm>
            <a:off x="3352800" y="1309689"/>
            <a:ext cx="9144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g10_08" id="182" name="Google Shape;1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0608" y="402465"/>
            <a:ext cx="7509844" cy="575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/>
          <p:nvPr>
            <p:ph type="title"/>
          </p:nvPr>
        </p:nvSpPr>
        <p:spPr>
          <a:xfrm>
            <a:off x="1200311" y="584310"/>
            <a:ext cx="3333052" cy="11870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 sz="3200"/>
              <a:t>Normalization nested relations into 1NF</a:t>
            </a:r>
            <a:endParaRPr/>
          </a:p>
        </p:txBody>
      </p:sp>
      <p:sp>
        <p:nvSpPr>
          <p:cNvPr id="189" name="Google Shape;189;p11"/>
          <p:cNvSpPr/>
          <p:nvPr/>
        </p:nvSpPr>
        <p:spPr>
          <a:xfrm>
            <a:off x="3352800" y="1309689"/>
            <a:ext cx="9144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g10_09" id="190" name="Google Shape;19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3321" y="263124"/>
            <a:ext cx="6303568" cy="6561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Second Normal Form</a:t>
            </a:r>
            <a:endParaRPr/>
          </a:p>
        </p:txBody>
      </p:sp>
      <p:sp>
        <p:nvSpPr>
          <p:cNvPr id="196" name="Google Shape;196;p12"/>
          <p:cNvSpPr txBox="1"/>
          <p:nvPr>
            <p:ph idx="1" type="body"/>
          </p:nvPr>
        </p:nvSpPr>
        <p:spPr>
          <a:xfrm>
            <a:off x="643944" y="1845734"/>
            <a:ext cx="10511736" cy="4142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Second normal form (2NF) is based on the concept of </a:t>
            </a:r>
            <a:r>
              <a:rPr i="1" lang="en-US" sz="2400"/>
              <a:t>full functional dependency. </a:t>
            </a:r>
            <a:r>
              <a:rPr lang="en-US" sz="2400"/>
              <a:t>A functional dependency X 🡪 </a:t>
            </a:r>
            <a:r>
              <a:rPr i="1" lang="en-US" sz="2400"/>
              <a:t>Y </a:t>
            </a:r>
            <a:r>
              <a:rPr lang="en-US" sz="2400"/>
              <a:t>is a </a:t>
            </a:r>
            <a:r>
              <a:rPr b="1" lang="en-US" sz="2400"/>
              <a:t>full functional dependency </a:t>
            </a:r>
            <a:r>
              <a:rPr lang="en-US" sz="2400"/>
              <a:t>if removal of any attribute A from X means that the dependency does not hold any more.</a:t>
            </a:r>
            <a:endParaRPr/>
          </a:p>
          <a:p>
            <a:pPr indent="-152400" lvl="0" marL="9144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Functional dependency X 🡪 </a:t>
            </a:r>
            <a:r>
              <a:rPr i="1" lang="en-US" sz="2400"/>
              <a:t>Y </a:t>
            </a:r>
            <a:r>
              <a:rPr lang="en-US" sz="2400"/>
              <a:t>is a </a:t>
            </a:r>
            <a:r>
              <a:rPr b="1" lang="en-US" sz="2400"/>
              <a:t>partial dependency </a:t>
            </a:r>
            <a:r>
              <a:rPr lang="en-US" sz="2400"/>
              <a:t>if some attribute A ϵ X can be removed from X and the dependency still holds.</a:t>
            </a:r>
            <a:endParaRPr/>
          </a:p>
          <a:p>
            <a:pPr indent="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97" name="Google Shape;197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29-12-2021 09:37</a:t>
            </a:r>
            <a:endParaRPr/>
          </a:p>
        </p:txBody>
      </p:sp>
      <p:pic>
        <p:nvPicPr>
          <p:cNvPr id="198" name="Google Shape;19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826" y="4756038"/>
            <a:ext cx="11703647" cy="960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Second Normal Form contd………</a:t>
            </a:r>
            <a:endParaRPr/>
          </a:p>
        </p:txBody>
      </p:sp>
      <p:sp>
        <p:nvSpPr>
          <p:cNvPr id="205" name="Google Shape;205;p1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A relation schema R is in </a:t>
            </a:r>
            <a:r>
              <a:rPr b="1" lang="en-US" sz="2800"/>
              <a:t>second normal form (2NF)</a:t>
            </a:r>
            <a:r>
              <a:rPr lang="en-US" sz="2800"/>
              <a:t> if every non-prime attribute A in R is fully functionally dependent on the primary key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R can be decomposed into 2NF relations via the process of 2NF normalization or “second normalization”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2NF Example</a:t>
            </a:r>
            <a:endParaRPr/>
          </a:p>
        </p:txBody>
      </p:sp>
      <p:pic>
        <p:nvPicPr>
          <p:cNvPr id="211" name="Google Shape;211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8219" y="286603"/>
            <a:ext cx="7195665" cy="230056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29-12-2021 09:37</a:t>
            </a:r>
            <a:endParaRPr/>
          </a:p>
        </p:txBody>
      </p:sp>
      <p:pic>
        <p:nvPicPr>
          <p:cNvPr id="213" name="Google Shape;21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7720" y="2583377"/>
            <a:ext cx="2781865" cy="1169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54047" y="3940934"/>
            <a:ext cx="10637953" cy="1889127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4"/>
          <p:cNvSpPr txBox="1"/>
          <p:nvPr/>
        </p:nvSpPr>
        <p:spPr>
          <a:xfrm>
            <a:off x="622865" y="1903443"/>
            <a:ext cx="4175354" cy="212365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Key: SSN, PNUMBER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SSN, PNUMBER-&gt; HOURS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SSN-&gt;ENAME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PNUMBER-&gt;PNAME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PNUMBER-&gt;PLOCATION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 txBox="1"/>
          <p:nvPr>
            <p:ph type="title"/>
          </p:nvPr>
        </p:nvSpPr>
        <p:spPr>
          <a:xfrm>
            <a:off x="888643" y="476518"/>
            <a:ext cx="11075830" cy="13692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 sz="4400"/>
              <a:t>Tutorial 2: D</a:t>
            </a:r>
            <a:r>
              <a:rPr b="1" lang="en-US" sz="4400"/>
              <a:t>ecompose a non-2NF relation to a 2NF relation</a:t>
            </a:r>
            <a:endParaRPr sz="4400"/>
          </a:p>
        </p:txBody>
      </p:sp>
      <p:sp>
        <p:nvSpPr>
          <p:cNvPr id="221" name="Google Shape;221;p15"/>
          <p:cNvSpPr txBox="1"/>
          <p:nvPr>
            <p:ph idx="1" type="body"/>
          </p:nvPr>
        </p:nvSpPr>
        <p:spPr>
          <a:xfrm>
            <a:off x="1097279" y="1845734"/>
            <a:ext cx="10570979" cy="1059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Assume a relation R (A, B, C, D, E) with the following set of functional dependencies;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F = {AB → C, B → D, E → D}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22" name="Google Shape;222;p1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29-12-2021 09:37</a:t>
            </a:r>
            <a:endParaRPr/>
          </a:p>
        </p:txBody>
      </p:sp>
      <p:sp>
        <p:nvSpPr>
          <p:cNvPr id="223" name="Google Shape;223;p15"/>
          <p:cNvSpPr txBox="1"/>
          <p:nvPr/>
        </p:nvSpPr>
        <p:spPr>
          <a:xfrm>
            <a:off x="1335887" y="3356346"/>
            <a:ext cx="1085611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key for this relation is ABE. Then, all three given FDs are partial dependencies, viz., AB → C, B → D, and E → 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 separate tables for partial dependencies; hence, R1 (ABC), R2 (BD) and R3 (ED).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 remove RHS of these two partial FDs from R; hence, R4(A, B, E).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Thus, we have four tables 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 (ABC), R2 (BD), R3 (ED)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and 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R4 (ABE)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3420619"/>
            <a:ext cx="7184001" cy="280189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29-12-2021 09:37</a:t>
            </a:r>
            <a:endParaRPr/>
          </a:p>
        </p:txBody>
      </p:sp>
      <p:pic>
        <p:nvPicPr>
          <p:cNvPr id="230" name="Google Shape;23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280" y="860416"/>
            <a:ext cx="10223250" cy="2322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Tutorial 4: Compute Minimal Cover</a:t>
            </a:r>
            <a:endParaRPr/>
          </a:p>
        </p:txBody>
      </p:sp>
      <p:sp>
        <p:nvSpPr>
          <p:cNvPr id="236" name="Google Shape;236;p17"/>
          <p:cNvSpPr txBox="1"/>
          <p:nvPr>
            <p:ph idx="1" type="body"/>
          </p:nvPr>
        </p:nvSpPr>
        <p:spPr>
          <a:xfrm>
            <a:off x="515154" y="1845734"/>
            <a:ext cx="10959922" cy="1830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b="1" lang="en-US"/>
              <a:t>1. Find the minimal cover of the set of functional dependencies given; </a:t>
            </a:r>
            <a:endParaRPr b="1"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1" lang="en-US"/>
              <a:t>{A → C, AB → C, C → DI, CD → I, EC → AB, EI → C}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1" lang="en-US"/>
              <a:t>2. F = { AB -&gt; C, C -&gt; A, BC -&gt; D, ACD -&gt; B, D -&gt; E, D -&gt; G, BE -&gt; C, CG -&gt; B, CG -&gt; D, CE -&gt; A, CE -&gt; G}</a:t>
            </a:r>
            <a:endParaRPr/>
          </a:p>
        </p:txBody>
      </p:sp>
      <p:sp>
        <p:nvSpPr>
          <p:cNvPr id="237" name="Google Shape;237;p1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29-12-2021 09:37</a:t>
            </a:r>
            <a:endParaRPr/>
          </a:p>
        </p:txBody>
      </p:sp>
      <p:sp>
        <p:nvSpPr>
          <p:cNvPr id="238" name="Google Shape;238;p17"/>
          <p:cNvSpPr txBox="1"/>
          <p:nvPr/>
        </p:nvSpPr>
        <p:spPr>
          <a:xfrm>
            <a:off x="515155" y="3676659"/>
            <a:ext cx="1128189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Q1:   MC = {A → C, C → D, C → I, EC → A, EC → B, EI → C}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Minimal Cover 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{AB -&gt; C,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-&gt; A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BC -&gt; D,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 -&gt; B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 -&gt; E, D -&gt; G, BE -&gt; C,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CG -&gt; 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CE -&gt; G}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---------------------------------------------------------------------------------------------------------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Minimal Cover 2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{AB -&gt; C,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-&gt; A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 -&gt; 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 -&gt; E,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-&gt; 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BE -&gt; C,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CG -&gt; B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CE -&gt; G}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"/>
          <p:cNvSpPr txBox="1"/>
          <p:nvPr>
            <p:ph type="title"/>
          </p:nvPr>
        </p:nvSpPr>
        <p:spPr>
          <a:xfrm>
            <a:off x="1066800" y="24964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Thank you </a:t>
            </a:r>
            <a:endParaRPr/>
          </a:p>
        </p:txBody>
      </p:sp>
      <p:sp>
        <p:nvSpPr>
          <p:cNvPr id="244" name="Google Shape;244;p1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29-12-2021 09:37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3 Normal Forms Based on Primary Keys </a:t>
            </a:r>
            <a:endParaRPr/>
          </a:p>
        </p:txBody>
      </p:sp>
      <p:sp>
        <p:nvSpPr>
          <p:cNvPr id="125" name="Google Shape;125;p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	</a:t>
            </a:r>
            <a:r>
              <a:rPr lang="en-US" sz="2800"/>
              <a:t>Normalization of Relations 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	Practical Use of Normal Forms 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	Definitions of Keys and Attributes Participating in Keys 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	First Normal Form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	Second Normal Form</a:t>
            </a:r>
            <a:endParaRPr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	Third Normal Form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/>
          <p:nvPr>
            <p:ph type="title"/>
          </p:nvPr>
        </p:nvSpPr>
        <p:spPr>
          <a:xfrm>
            <a:off x="1097279" y="286603"/>
            <a:ext cx="10532343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lang="en-US" sz="3600"/>
              <a:t>Definitions of Keys and Attributes Participating in Keys</a:t>
            </a:r>
            <a:endParaRPr b="1" sz="3600"/>
          </a:p>
        </p:txBody>
      </p:sp>
      <p:sp>
        <p:nvSpPr>
          <p:cNvPr id="132" name="Google Shape;132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A </a:t>
            </a:r>
            <a:r>
              <a:rPr b="1" lang="en-US" sz="2800"/>
              <a:t>superkey</a:t>
            </a:r>
            <a:r>
              <a:rPr lang="en-US" sz="2800"/>
              <a:t> of a relation schema R = {A1, A2, ...., An} is a set of attributes S </a:t>
            </a:r>
            <a:r>
              <a:rPr i="1" lang="en-US" sz="2800"/>
              <a:t>subset-of</a:t>
            </a:r>
            <a:r>
              <a:rPr lang="en-US" sz="2800"/>
              <a:t> R with the property that no two tuples t1 and t2 in any legal relation state r of R will have t1[S] = t2[S] 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A </a:t>
            </a:r>
            <a:r>
              <a:rPr b="1" lang="en-US" sz="2800"/>
              <a:t>key</a:t>
            </a:r>
            <a:r>
              <a:rPr lang="en-US" sz="2800"/>
              <a:t> K is a </a:t>
            </a:r>
            <a:r>
              <a:rPr b="1" lang="en-US" sz="2800"/>
              <a:t>superkey</a:t>
            </a:r>
            <a:r>
              <a:rPr lang="en-US" sz="2800"/>
              <a:t> with the </a:t>
            </a:r>
            <a:r>
              <a:rPr i="1" lang="en-US" sz="2800"/>
              <a:t>additional property</a:t>
            </a:r>
            <a:r>
              <a:rPr lang="en-US" sz="2800"/>
              <a:t> that removal of any attribute from K will cause K not to be a superkey any more. 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 txBox="1"/>
          <p:nvPr>
            <p:ph type="title"/>
          </p:nvPr>
        </p:nvSpPr>
        <p:spPr>
          <a:xfrm>
            <a:off x="283335" y="286603"/>
            <a:ext cx="11908665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b="1" lang="en-US" sz="4400"/>
              <a:t>Definitions of Keys and Attributes Participating in Keys</a:t>
            </a:r>
            <a:endParaRPr/>
          </a:p>
        </p:txBody>
      </p:sp>
      <p:sp>
        <p:nvSpPr>
          <p:cNvPr id="139" name="Google Shape;139;p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If a relation schema has more than one key, each is called a </a:t>
            </a:r>
            <a:r>
              <a:rPr b="1" lang="en-US" sz="2400"/>
              <a:t>candidate</a:t>
            </a:r>
            <a:r>
              <a:rPr lang="en-US" sz="2400"/>
              <a:t> key.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One of the candidate keys is </a:t>
            </a:r>
            <a:r>
              <a:rPr i="1" lang="en-US" sz="2400"/>
              <a:t>arbitrarily</a:t>
            </a:r>
            <a:r>
              <a:rPr lang="en-US" sz="2400"/>
              <a:t> designated to be the </a:t>
            </a:r>
            <a:r>
              <a:rPr b="1" lang="en-US" sz="2400"/>
              <a:t>primary key</a:t>
            </a:r>
            <a:r>
              <a:rPr lang="en-US" sz="2400"/>
              <a:t>, and the others are called </a:t>
            </a:r>
            <a:r>
              <a:rPr b="1" lang="en-US" sz="2400"/>
              <a:t>secondary keys</a:t>
            </a:r>
            <a:r>
              <a:rPr lang="en-US" sz="2400"/>
              <a:t>.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A </a:t>
            </a:r>
            <a:r>
              <a:rPr b="1" lang="en-US" sz="2400"/>
              <a:t>Prime attribute</a:t>
            </a:r>
            <a:r>
              <a:rPr lang="en-US" sz="2400"/>
              <a:t> must be a member of </a:t>
            </a:r>
            <a:r>
              <a:rPr i="1" lang="en-US" sz="2400"/>
              <a:t>some</a:t>
            </a:r>
            <a:r>
              <a:rPr lang="en-US" sz="2400"/>
              <a:t> candidate key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A </a:t>
            </a:r>
            <a:r>
              <a:rPr b="1" lang="en-US" sz="2400"/>
              <a:t>Nonprime attribute</a:t>
            </a:r>
            <a:r>
              <a:rPr lang="en-US" sz="2400"/>
              <a:t> is not a prime attribute—that is, it is not a member of any candidate key</a:t>
            </a:r>
            <a:r>
              <a:rPr lang="en-US"/>
              <a:t>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>
            <p:ph type="title"/>
          </p:nvPr>
        </p:nvSpPr>
        <p:spPr>
          <a:xfrm>
            <a:off x="566671" y="759854"/>
            <a:ext cx="11513711" cy="9775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b="1" lang="en-US" sz="4400"/>
              <a:t>Finding Candidate Keys and Super Keys of a Relation using FD set</a:t>
            </a:r>
            <a:r>
              <a:rPr lang="en-US" sz="4400"/>
              <a:t> </a:t>
            </a:r>
            <a:endParaRPr/>
          </a:p>
        </p:txBody>
      </p:sp>
      <p:sp>
        <p:nvSpPr>
          <p:cNvPr id="145" name="Google Shape;145;p5"/>
          <p:cNvSpPr txBox="1"/>
          <p:nvPr>
            <p:ph idx="1" type="body"/>
          </p:nvPr>
        </p:nvSpPr>
        <p:spPr>
          <a:xfrm>
            <a:off x="566671" y="1845734"/>
            <a:ext cx="11269014" cy="4464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The </a:t>
            </a:r>
            <a:r>
              <a:rPr b="1" lang="en-US"/>
              <a:t>set of attributes</a:t>
            </a:r>
            <a:r>
              <a:rPr lang="en-US"/>
              <a:t> whose attribute closure is set of all attributes of relation is called super key of relation.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Consider the following FD set. </a:t>
            </a:r>
            <a:r>
              <a:rPr b="1" lang="en-US"/>
              <a:t>{E-ID-&gt;E-NAME, E-ID-&gt;E-CITY, E-ID-&gt;E-STATE, E-CITY-&gt;E-STATE}</a:t>
            </a:r>
            <a:r>
              <a:rPr lang="en-US"/>
              <a:t> 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Let us calculate attribute closure of different set of attributes: </a:t>
            </a:r>
            <a:r>
              <a:rPr b="1" lang="en-US"/>
              <a:t>EMPLOYEE(E-ID, E-NAME, E-CITY, E-STATE)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(E-ID)+ = {E-ID, E-NAME,E-CITY,E-STATE}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(E-ID,E-NAME)+ = {E-ID, E-NAME,E-CITY,E-STATE}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(E-ID,E-CITY)+ = {E-ID, E-NAME,E-CITY,E-STATE}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(E-ID,E-STATE)+ = {E-ID, E-NAME,E-CITY,E-STATE}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(E-ID,E-CITY,E-STATE)+ = {E-ID, E-NAME,E-CITY,E-STATE}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(E-NAME)+ = {E-NAME}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(E-CITY)+ = {E-CITY,E-STATE}</a:t>
            </a:r>
            <a:endParaRPr/>
          </a:p>
        </p:txBody>
      </p:sp>
      <p:sp>
        <p:nvSpPr>
          <p:cNvPr id="146" name="Google Shape;146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29-12-2021 09:37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Normalization of Relations</a:t>
            </a:r>
            <a:endParaRPr/>
          </a:p>
        </p:txBody>
      </p:sp>
      <p:sp>
        <p:nvSpPr>
          <p:cNvPr id="153" name="Google Shape;153;p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b="1" lang="en-US"/>
              <a:t>Normalization: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The process of decomposing unsatisfactory "bad" relations by breaking up their attributes into smaller relations.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It is important that a database is </a:t>
            </a:r>
            <a:r>
              <a:rPr b="1" lang="en-US"/>
              <a:t>normalized to minimize redundancy (duplicate data) and to ensure only related data is stored in each table</a:t>
            </a:r>
            <a:r>
              <a:rPr lang="en-US"/>
              <a:t>. 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Normalization makes sure that all of your data looks and reads the same way across all records.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The benefits of normalization include: </a:t>
            </a:r>
            <a:r>
              <a:rPr b="1" lang="en-US"/>
              <a:t>Searching, sorting, and creating indexes is faster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1" lang="en-US"/>
              <a:t>Normal form: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Condition using keys and FDs of a relation to certify whether a relation schema is in a particular normal form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Normalization of Relations</a:t>
            </a:r>
            <a:endParaRPr/>
          </a:p>
        </p:txBody>
      </p:sp>
      <p:sp>
        <p:nvSpPr>
          <p:cNvPr id="160" name="Google Shape;160;p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2NF, 3NF, BCNF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based on keys and FDs of a relation schema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4NF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based on keys, multi-valued dependencies : MVDs; 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5NF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based on keys, join dependencies : JDs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Additional properties may be needed to ensure a good relational design (lossless join, dependency preservation)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Practical Use of Normal Forms</a:t>
            </a:r>
            <a:endParaRPr/>
          </a:p>
        </p:txBody>
      </p:sp>
      <p:sp>
        <p:nvSpPr>
          <p:cNvPr id="167" name="Google Shape;167;p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b="1" lang="en-US" sz="2400"/>
              <a:t>Normalization</a:t>
            </a:r>
            <a:r>
              <a:rPr lang="en-US" sz="2400"/>
              <a:t> is carried out in practice so that the resulting designs are of high quality and meet the desirable properties </a:t>
            </a:r>
            <a:endParaRPr/>
          </a:p>
          <a:p>
            <a:pPr indent="-152400" lvl="0" marL="91440" rtl="0" algn="just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The practical utility of these normal forms becomes questionable when the constraints on which they are based are </a:t>
            </a:r>
            <a:r>
              <a:rPr i="1" lang="en-US" sz="2400"/>
              <a:t>hard to understand</a:t>
            </a:r>
            <a:r>
              <a:rPr lang="en-US" sz="2400"/>
              <a:t> or to </a:t>
            </a:r>
            <a:r>
              <a:rPr i="1" lang="en-US" sz="2400"/>
              <a:t>detect</a:t>
            </a:r>
            <a:endParaRPr/>
          </a:p>
          <a:p>
            <a:pPr indent="-152400" lvl="0" marL="91440" rtl="0" algn="just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The database designers </a:t>
            </a:r>
            <a:r>
              <a:rPr i="1" lang="en-US" sz="2400"/>
              <a:t>need not</a:t>
            </a:r>
            <a:r>
              <a:rPr lang="en-US" sz="2400"/>
              <a:t> normalize to the highest possible normal form</a:t>
            </a:r>
            <a:endParaRPr/>
          </a:p>
          <a:p>
            <a:pPr indent="-182880" lvl="1" marL="384048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200"/>
              <a:buChar char="◦"/>
            </a:pPr>
            <a:r>
              <a:rPr lang="en-US" sz="2200"/>
              <a:t>(usually up to 3NF and BCNF. 4NF rarely used in practice.)</a:t>
            </a:r>
            <a:endParaRPr/>
          </a:p>
          <a:p>
            <a:pPr indent="-152400" lvl="0" marL="91440" rtl="0" algn="just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400"/>
              <a:buChar char=" "/>
            </a:pPr>
            <a:r>
              <a:rPr b="1" lang="en-US" sz="2400"/>
              <a:t>Denormalization</a:t>
            </a:r>
            <a:r>
              <a:rPr lang="en-US" sz="2400"/>
              <a:t>:</a:t>
            </a:r>
            <a:endParaRPr/>
          </a:p>
          <a:p>
            <a:pPr indent="-182880" lvl="1" marL="384048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200"/>
              <a:buChar char="◦"/>
            </a:pPr>
            <a:r>
              <a:rPr lang="en-US" sz="2200"/>
              <a:t>The process of storing the join of higher normal form relations as a base relation—which is in a lower normal form  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First Normal Form </a:t>
            </a:r>
            <a:endParaRPr/>
          </a:p>
        </p:txBody>
      </p:sp>
      <p:sp>
        <p:nvSpPr>
          <p:cNvPr id="174" name="Google Shape;174;p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Disallows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composite attributes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multivalued attributes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b="1" lang="en-US" sz="2400"/>
              <a:t>nested relations</a:t>
            </a:r>
            <a:r>
              <a:rPr lang="en-US" sz="2400"/>
              <a:t>; attributes whose values for an </a:t>
            </a:r>
            <a:r>
              <a:rPr i="1" lang="en-US" sz="2400"/>
              <a:t>individual tuple</a:t>
            </a:r>
            <a:r>
              <a:rPr lang="en-US" sz="2400"/>
              <a:t> are non-atomic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Considered to be part of the definition of relation .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Most RDBMSs allow only those relations to be defined that are in First Normal Form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Custom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7030A0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2020-08-26T05:56:20Z</dcterms:created>
  <dc:creator>Sanjeetha R</dc:creator>
</cp:coreProperties>
</file>