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9"/>
  </p:notesMasterIdLst>
  <p:sldIdLst>
    <p:sldId id="409" r:id="rId2"/>
    <p:sldId id="527" r:id="rId3"/>
    <p:sldId id="511" r:id="rId4"/>
    <p:sldId id="512" r:id="rId5"/>
    <p:sldId id="513" r:id="rId6"/>
    <p:sldId id="514" r:id="rId7"/>
    <p:sldId id="515" r:id="rId8"/>
    <p:sldId id="516" r:id="rId9"/>
    <p:sldId id="518" r:id="rId10"/>
    <p:sldId id="519" r:id="rId11"/>
    <p:sldId id="520" r:id="rId12"/>
    <p:sldId id="521" r:id="rId13"/>
    <p:sldId id="522" r:id="rId14"/>
    <p:sldId id="523" r:id="rId15"/>
    <p:sldId id="524" r:id="rId16"/>
    <p:sldId id="525" r:id="rId17"/>
    <p:sldId id="50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0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243F0-1FB2-41E4-961B-8CAB2AED1024}" type="datetimeFigureOut">
              <a:rPr lang="en-IN" smtClean="0"/>
              <a:pPr/>
              <a:t>03-01-2022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20133-9643-4EF8-94CA-FEF99B36DC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00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2F6D26-7251-48A4-9AC0-EB36BBADDA87}" type="slidenum">
              <a:rPr lang="en-CA" altLang="en-US" sz="1200" i="0">
                <a:latin typeface="Tahoma" panose="020B0604030504040204" pitchFamily="34" charset="0"/>
              </a:rPr>
              <a:pPr/>
              <a:t>3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3317484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30F697-34C8-49E8-945B-8EF3B68FB428}" type="slidenum">
              <a:rPr lang="en-CA" altLang="en-US" sz="1200" i="0">
                <a:latin typeface="Tahoma" panose="020B0604030504040204" pitchFamily="34" charset="0"/>
              </a:rPr>
              <a:pPr/>
              <a:t>12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2540012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808313-18E5-4B10-B2B4-1D1148982944}" type="slidenum">
              <a:rPr lang="en-CA" altLang="en-US" sz="1200" i="0">
                <a:latin typeface="Tahoma" panose="020B0604030504040204" pitchFamily="34" charset="0"/>
              </a:rPr>
              <a:pPr/>
              <a:t>14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4175082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94427D-5D98-4A16-AF4C-AE1791CC1A5B}" type="slidenum">
              <a:rPr lang="en-CA" altLang="en-US" sz="1200" i="0">
                <a:latin typeface="Tahoma" panose="020B0604030504040204" pitchFamily="34" charset="0"/>
              </a:rPr>
              <a:pPr/>
              <a:t>15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1558772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DA62BF-E426-4943-BAF1-595A4B6C3FDE}" type="slidenum">
              <a:rPr lang="en-CA" altLang="en-US" sz="1200" i="0">
                <a:latin typeface="Tahoma" panose="020B0604030504040204" pitchFamily="34" charset="0"/>
              </a:rPr>
              <a:pPr/>
              <a:t>4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32928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7D0AC1-A380-4516-A83E-B5C0A2E8323B}" type="slidenum">
              <a:rPr lang="en-CA" altLang="en-US" sz="1200" i="0">
                <a:latin typeface="Tahoma" panose="020B0604030504040204" pitchFamily="34" charset="0"/>
              </a:rPr>
              <a:pPr/>
              <a:t>5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3477034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C49A37-3E38-471D-9E25-EAC7FD2B611A}" type="slidenum">
              <a:rPr lang="en-CA" altLang="en-US" sz="1200" i="0">
                <a:latin typeface="Tahoma" panose="020B0604030504040204" pitchFamily="34" charset="0"/>
              </a:rPr>
              <a:pPr/>
              <a:t>6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944004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DCDEB3-0D12-43C9-BD6F-DCC66B02C982}" type="slidenum">
              <a:rPr lang="en-CA" altLang="en-US" sz="1200" i="0">
                <a:latin typeface="Tahoma" panose="020B0604030504040204" pitchFamily="34" charset="0"/>
              </a:rPr>
              <a:pPr/>
              <a:t>7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3975854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79849A-B2AA-4113-B22F-943612116D3D}" type="slidenum">
              <a:rPr lang="en-CA" altLang="en-US" sz="1200" i="0">
                <a:latin typeface="Tahoma" panose="020B0604030504040204" pitchFamily="34" charset="0"/>
              </a:rPr>
              <a:pPr/>
              <a:t>8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3050082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AB2016-79BE-495A-816F-2FA9106510EA}" type="slidenum">
              <a:rPr lang="en-CA" altLang="en-US" sz="1200" i="0">
                <a:latin typeface="Tahoma" panose="020B0604030504040204" pitchFamily="34" charset="0"/>
              </a:rPr>
              <a:pPr/>
              <a:t>9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166436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D985C7-9CB0-41AF-81A2-8825FC7A7463}" type="slidenum">
              <a:rPr lang="en-CA" altLang="en-US" sz="1200" i="0">
                <a:latin typeface="Tahoma" panose="020B0604030504040204" pitchFamily="34" charset="0"/>
              </a:rPr>
              <a:pPr/>
              <a:t>10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2308066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8A26BD-73E4-4CEE-A47A-C413ACDCE129}" type="slidenum">
              <a:rPr lang="en-CA" altLang="en-US" sz="1200" i="0">
                <a:latin typeface="Tahoma" panose="020B0604030504040204" pitchFamily="34" charset="0"/>
              </a:rPr>
              <a:pPr/>
              <a:t>11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1383872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0CD6D-5F12-476E-8453-3D311B450A4E}" type="datetime8">
              <a:rPr lang="en-IN" smtClean="0"/>
              <a:t>03-01-2022 13:18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Srinidhi\Desktop\logo.png">
            <a:extLst>
              <a:ext uri="{FF2B5EF4-FFF2-40B4-BE49-F238E27FC236}">
                <a16:creationId xmlns:a16="http://schemas.microsoft.com/office/drawing/2014/main" xmlns="" id="{C728CEA0-BA7F-4BA3-B201-6B7A8B3DF1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62028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78052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8DE7-22DF-4C71-8810-45CE4D417C2D}" type="datetime8">
              <a:rPr lang="en-IN" smtClean="0"/>
              <a:t>03-01-2022 13:18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2" descr="C:\Users\Srinidhi\Desktop\logo.png">
            <a:extLst>
              <a:ext uri="{FF2B5EF4-FFF2-40B4-BE49-F238E27FC236}">
                <a16:creationId xmlns:a16="http://schemas.microsoft.com/office/drawing/2014/main" xmlns="" id="{2BFF8954-070D-4352-AC3E-DD7D500D0A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281" y="3309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75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C541-F4E6-4488-B462-EF7A047E4C61}" type="datetime8">
              <a:rPr lang="en-IN" smtClean="0"/>
              <a:t>03-01-2022 13:18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0" name="Picture 2" descr="C:\Users\Srinidhi\Desktop\logo.png">
            <a:extLst>
              <a:ext uri="{FF2B5EF4-FFF2-40B4-BE49-F238E27FC236}">
                <a16:creationId xmlns:a16="http://schemas.microsoft.com/office/drawing/2014/main" xmlns="" id="{F8681246-1AFA-47C1-8723-E212F3BD69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8927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588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BB6A-63CD-4A58-A542-EE5E1DBEA869}" type="datetime8">
              <a:rPr lang="en-IN" smtClean="0"/>
              <a:t>03-01-2022 13:18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2" descr="C:\Users\Srinidhi\Desktop\logo.png">
            <a:extLst>
              <a:ext uri="{FF2B5EF4-FFF2-40B4-BE49-F238E27FC236}">
                <a16:creationId xmlns:a16="http://schemas.microsoft.com/office/drawing/2014/main" xmlns="" id="{5E2C67C7-C385-4A44-A78F-D95F8B3254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575" y="3309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092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2C8A-CD12-4DFD-ABE8-8CF3B1F53511}" type="datetime8">
              <a:rPr lang="en-IN" smtClean="0"/>
              <a:t>03-01-2022 13:18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Srinidhi\Desktop\logo.png">
            <a:extLst>
              <a:ext uri="{FF2B5EF4-FFF2-40B4-BE49-F238E27FC236}">
                <a16:creationId xmlns:a16="http://schemas.microsoft.com/office/drawing/2014/main" xmlns="" id="{6E4AAF7F-3876-4F6B-8901-E7673BBFDB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441" y="3309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799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4554-EC08-4A9A-B955-1CE402443775}" type="datetime8">
              <a:rPr lang="en-IN" smtClean="0"/>
              <a:t>03-01-2022 13:18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2" name="Picture 2" descr="C:\Users\Srinidhi\Desktop\logo.png">
            <a:extLst>
              <a:ext uri="{FF2B5EF4-FFF2-40B4-BE49-F238E27FC236}">
                <a16:creationId xmlns:a16="http://schemas.microsoft.com/office/drawing/2014/main" xmlns="" id="{EF3C39C1-9BAB-4C45-A144-CF8BF2E72B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9189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344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B3C8-7270-4E63-BAFF-F61146C872A9}" type="datetime8">
              <a:rPr lang="en-IN" smtClean="0"/>
              <a:t>03-01-2022 13:18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2" name="Picture 2" descr="C:\Users\Srinidhi\Desktop\logo.png">
            <a:extLst>
              <a:ext uri="{FF2B5EF4-FFF2-40B4-BE49-F238E27FC236}">
                <a16:creationId xmlns:a16="http://schemas.microsoft.com/office/drawing/2014/main" xmlns="" id="{1B300F68-EEC8-479F-89B4-B66DB0F421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13" y="12104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8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7326-4BB3-4EF7-A825-D7B8443422EC}" type="datetime8">
              <a:rPr lang="en-IN" smtClean="0"/>
              <a:t>03-01-2022 13:18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2" descr="C:\Users\Srinidhi\Desktop\logo.png">
            <a:extLst>
              <a:ext uri="{FF2B5EF4-FFF2-40B4-BE49-F238E27FC236}">
                <a16:creationId xmlns:a16="http://schemas.microsoft.com/office/drawing/2014/main" xmlns="" id="{6720B71A-9CF9-4970-96CA-352F2D5F33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415" y="34776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649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CBBB-99BF-46C2-A597-705C3E515BE3}" type="datetime8">
              <a:rPr lang="en-IN" smtClean="0"/>
              <a:t>03-01-2022 13:18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2" name="Picture 2" descr="C:\Users\Srinidhi\Desktop\logo.png">
            <a:extLst>
              <a:ext uri="{FF2B5EF4-FFF2-40B4-BE49-F238E27FC236}">
                <a16:creationId xmlns:a16="http://schemas.microsoft.com/office/drawing/2014/main" xmlns="" id="{7393EDB9-65C6-42AA-B582-C92413F0DE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867" y="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04742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2DF96F-D195-4D32-A22A-EB824CFB176E}" type="datetime8">
              <a:rPr lang="en-IN" smtClean="0"/>
              <a:t>03-01-2022 13:18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1" name="Picture 2" descr="C:\Users\Srinidhi\Desktop\logo.png">
            <a:extLst>
              <a:ext uri="{FF2B5EF4-FFF2-40B4-BE49-F238E27FC236}">
                <a16:creationId xmlns:a16="http://schemas.microsoft.com/office/drawing/2014/main" xmlns="" id="{6BF8E43F-406B-489A-A07B-CBBB6CD8B6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29" y="-48825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33316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490D-FF02-4389-90FD-819CA8976B9B}" type="datetime8">
              <a:rPr lang="en-IN" smtClean="0"/>
              <a:t>03-01-2022 13:18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1" name="Picture 2" descr="C:\Users\Srinidhi\Desktop\logo.png">
            <a:extLst>
              <a:ext uri="{FF2B5EF4-FFF2-40B4-BE49-F238E27FC236}">
                <a16:creationId xmlns:a16="http://schemas.microsoft.com/office/drawing/2014/main" xmlns="" id="{8D7279E7-0A06-4D9D-B018-700B7F4A33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09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377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7FF271-DAE5-45E4-9C4D-A89BEE8B6E22}" type="datetime8">
              <a:rPr lang="en-IN" smtClean="0"/>
              <a:t>03-01-2022 13:18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23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1" y="3515325"/>
            <a:ext cx="10848974" cy="111943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3200" b="1" dirty="0" smtClean="0"/>
              <a:t>Course </a:t>
            </a:r>
            <a:r>
              <a:rPr lang="en-IN" sz="3200" b="1" dirty="0"/>
              <a:t>Name: </a:t>
            </a:r>
            <a:r>
              <a:rPr lang="en-IN" sz="3200" b="1" dirty="0" smtClean="0"/>
              <a:t>Database Systems</a:t>
            </a: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 smtClean="0"/>
              <a:t>Course </a:t>
            </a:r>
            <a:r>
              <a:rPr lang="en-IN" sz="3200" b="1" dirty="0"/>
              <a:t>Code: </a:t>
            </a:r>
            <a:r>
              <a:rPr lang="en-IN" sz="3200" b="1" dirty="0" smtClean="0"/>
              <a:t>CS52</a:t>
            </a: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/>
              <a:t>Credits: </a:t>
            </a:r>
            <a:r>
              <a:rPr lang="en-IN" sz="3200" b="1" dirty="0" smtClean="0"/>
              <a:t>3:1:0</a:t>
            </a:r>
            <a:br>
              <a:rPr lang="en-IN" sz="3200" b="1" dirty="0" smtClean="0"/>
            </a:br>
            <a:r>
              <a:rPr lang="en-IN" sz="3200" b="1" dirty="0" smtClean="0"/>
              <a:t>UNIT 4</a:t>
            </a: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/>
              <a:t>Term</a:t>
            </a:r>
            <a:r>
              <a:rPr lang="en-IN" sz="3200" b="1"/>
              <a:t>: </a:t>
            </a:r>
            <a:r>
              <a:rPr lang="en-IN" sz="3200" b="1" smtClean="0"/>
              <a:t>Oct 2021 </a:t>
            </a:r>
            <a:r>
              <a:rPr lang="en-IN" sz="3200" b="1" dirty="0"/>
              <a:t>– </a:t>
            </a:r>
            <a:r>
              <a:rPr lang="en-IN" sz="3200" b="1" dirty="0" smtClean="0"/>
              <a:t>Feb 2022</a:t>
            </a:r>
            <a:r>
              <a:rPr lang="en-IN" sz="2000" dirty="0"/>
              <a:t/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866900" y="314146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1" dirty="0">
                <a:latin typeface="+mj-lt"/>
              </a:rPr>
              <a:t>M.S. Ramaiah Institute of Technology</a:t>
            </a:r>
            <a:endParaRPr lang="en-IN" sz="2000" dirty="0">
              <a:latin typeface="+mj-lt"/>
            </a:endParaRPr>
          </a:p>
          <a:p>
            <a:pPr algn="ctr"/>
            <a:r>
              <a:rPr lang="en-US" sz="2000" b="1" dirty="0">
                <a:latin typeface="+mj-lt"/>
              </a:rPr>
              <a:t>(Autonomous Institute, Affiliated to VTU)</a:t>
            </a:r>
            <a:endParaRPr lang="en-IN" sz="2000" dirty="0">
              <a:latin typeface="+mj-lt"/>
            </a:endParaRPr>
          </a:p>
          <a:p>
            <a:pPr algn="ctr"/>
            <a:r>
              <a:rPr lang="en-US" sz="2000" b="1" dirty="0">
                <a:latin typeface="+mj-lt"/>
              </a:rPr>
              <a:t>Department of Computer Science and Engineering</a:t>
            </a:r>
            <a:endParaRPr lang="en-IN" sz="20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C9641BE-B7C9-4946-A565-227D0582DC3F}"/>
              </a:ext>
            </a:extLst>
          </p:cNvPr>
          <p:cNvSpPr txBox="1"/>
          <p:nvPr/>
        </p:nvSpPr>
        <p:spPr>
          <a:xfrm>
            <a:off x="8644609" y="4772025"/>
            <a:ext cx="2997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Faculty:</a:t>
            </a:r>
          </a:p>
          <a:p>
            <a:r>
              <a:rPr lang="en-IN" dirty="0" err="1" smtClean="0"/>
              <a:t>Dr.Sini</a:t>
            </a:r>
            <a:r>
              <a:rPr lang="en-IN" dirty="0" smtClean="0"/>
              <a:t> Anna Alex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391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title"/>
          </p:nvPr>
        </p:nvSpPr>
        <p:spPr>
          <a:xfrm>
            <a:off x="128789" y="528034"/>
            <a:ext cx="11951594" cy="120932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 smtClean="0"/>
              <a:t>Interpreting the General Definition of Third  Normal Form</a:t>
            </a:r>
          </a:p>
        </p:txBody>
      </p:sp>
      <p:sp>
        <p:nvSpPr>
          <p:cNvPr id="108547" name="Rectangle 7"/>
          <p:cNvSpPr>
            <a:spLocks noGrp="1" noChangeArrowheads="1"/>
          </p:cNvSpPr>
          <p:nvPr>
            <p:ph idx="1"/>
          </p:nvPr>
        </p:nvSpPr>
        <p:spPr>
          <a:xfrm>
            <a:off x="1097280" y="2021982"/>
            <a:ext cx="10403554" cy="4237149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Consider the 2 conditions in the Definition of 3NF:</a:t>
            </a:r>
          </a:p>
          <a:p>
            <a:pPr marL="457200" lvl="1" indent="0">
              <a:buNone/>
              <a:defRPr/>
            </a:pPr>
            <a:r>
              <a:rPr lang="en-US" altLang="en-US" sz="2000" dirty="0" smtClean="0"/>
              <a:t>A relation schema R is in </a:t>
            </a:r>
            <a:r>
              <a:rPr lang="en-US" altLang="en-US" sz="2000" b="1" dirty="0" smtClean="0"/>
              <a:t>third normal form (3NF)</a:t>
            </a:r>
            <a:r>
              <a:rPr lang="en-US" altLang="en-US" sz="2000" dirty="0" smtClean="0"/>
              <a:t> if whenever a FD X → A holds in R, then either: </a:t>
            </a:r>
          </a:p>
          <a:p>
            <a:pPr lvl="2" eaLnBrk="1" hangingPunct="1">
              <a:defRPr/>
            </a:pPr>
            <a:r>
              <a:rPr lang="en-US" altLang="en-US" sz="2000" dirty="0" smtClean="0"/>
              <a:t>(a) X is a </a:t>
            </a:r>
            <a:r>
              <a:rPr lang="en-US" altLang="en-US" sz="2000" dirty="0" err="1" smtClean="0"/>
              <a:t>superkey</a:t>
            </a:r>
            <a:r>
              <a:rPr lang="en-US" altLang="en-US" sz="2000" dirty="0" smtClean="0"/>
              <a:t> of R, or </a:t>
            </a:r>
          </a:p>
          <a:p>
            <a:pPr lvl="2" eaLnBrk="1" hangingPunct="1">
              <a:defRPr/>
            </a:pPr>
            <a:r>
              <a:rPr lang="en-US" altLang="en-US" sz="2000" dirty="0" smtClean="0"/>
              <a:t>(b) A is a prime attribute of R</a:t>
            </a:r>
          </a:p>
          <a:p>
            <a:pPr eaLnBrk="1" hangingPunct="1">
              <a:defRPr/>
            </a:pPr>
            <a:r>
              <a:rPr lang="en-US" altLang="en-US" dirty="0" smtClean="0"/>
              <a:t>Condition (a) catches two types of violations : </a:t>
            </a:r>
          </a:p>
          <a:p>
            <a:pPr marL="0" indent="0">
              <a:buNone/>
              <a:defRPr/>
            </a:pPr>
            <a:r>
              <a:rPr lang="en-US" altLang="en-US" dirty="0" smtClean="0"/>
              <a:t>	- </a:t>
            </a:r>
            <a:r>
              <a:rPr lang="en-US" altLang="en-US" sz="2400" dirty="0"/>
              <a:t>one where a prime attribute functionally determines a non-prime attribute. This catches 2NF violations due to non-full functional dependencies.</a:t>
            </a:r>
          </a:p>
          <a:p>
            <a:pPr marL="0" indent="0">
              <a:buNone/>
              <a:defRPr/>
            </a:pPr>
            <a:r>
              <a:rPr lang="en-US" altLang="en-US" sz="2400" dirty="0"/>
              <a:t>	-second, where a non-prime attribute functionally determines a non-prime attribute. This catches 3NF violations due to a transitive dependency.</a:t>
            </a:r>
          </a:p>
          <a:p>
            <a:pPr marL="0" indent="0">
              <a:buNone/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414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title"/>
          </p:nvPr>
        </p:nvSpPr>
        <p:spPr>
          <a:xfrm>
            <a:off x="103031" y="286603"/>
            <a:ext cx="12088969" cy="145075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Interpreting the General Definition of Third  Normal Form</a:t>
            </a:r>
          </a:p>
        </p:txBody>
      </p:sp>
      <p:sp>
        <p:nvSpPr>
          <p:cNvPr id="108547" name="Rectangle 7"/>
          <p:cNvSpPr>
            <a:spLocks noGrp="1" noChangeArrowheads="1"/>
          </p:cNvSpPr>
          <p:nvPr>
            <p:ph idx="1"/>
          </p:nvPr>
        </p:nvSpPr>
        <p:spPr>
          <a:xfrm>
            <a:off x="592428" y="2060620"/>
            <a:ext cx="10650828" cy="414968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b="1" dirty="0"/>
              <a:t>ALTERNATIVE DEFINITION of 3NF: We can restate the definition as:</a:t>
            </a:r>
          </a:p>
          <a:p>
            <a:pPr marL="457200" lvl="1" indent="0">
              <a:buNone/>
              <a:defRPr/>
            </a:pPr>
            <a:r>
              <a:rPr lang="en-US" altLang="en-US" sz="2400" dirty="0"/>
              <a:t>A relation schema R is in </a:t>
            </a:r>
            <a:r>
              <a:rPr lang="en-US" altLang="en-US" sz="2400" b="1" dirty="0"/>
              <a:t>third normal form (3NF)</a:t>
            </a:r>
            <a:r>
              <a:rPr lang="en-US" altLang="en-US" sz="2400" dirty="0"/>
              <a:t> if every non-prime attribute in R meets both of these conditions:</a:t>
            </a:r>
          </a:p>
          <a:p>
            <a:pPr lvl="1" eaLnBrk="1" hangingPunct="1">
              <a:defRPr/>
            </a:pPr>
            <a:r>
              <a:rPr lang="en-US" altLang="en-US" sz="2400" dirty="0"/>
              <a:t>It is fully functionally dependent on every key of R</a:t>
            </a:r>
          </a:p>
          <a:p>
            <a:pPr lvl="1" eaLnBrk="1" hangingPunct="1">
              <a:defRPr/>
            </a:pPr>
            <a:r>
              <a:rPr lang="en-US" altLang="en-US" sz="2400" dirty="0"/>
              <a:t>It is non-transitively dependent on every key of R</a:t>
            </a:r>
          </a:p>
          <a:p>
            <a:pPr marL="457200" lvl="1" indent="0">
              <a:buNone/>
              <a:defRPr/>
            </a:pPr>
            <a:r>
              <a:rPr lang="en-US" altLang="en-US" sz="2400" dirty="0"/>
              <a:t>Note that stated this way, a relation in 3NF also meets the requirements for 2NF.</a:t>
            </a:r>
          </a:p>
          <a:p>
            <a:pPr eaLnBrk="1" hangingPunct="1">
              <a:defRPr/>
            </a:pPr>
            <a:r>
              <a:rPr lang="en-US" altLang="en-US" sz="2400" dirty="0"/>
              <a:t>The condition (b) from the last slide takes care of the dependencies that </a:t>
            </a:r>
            <a:r>
              <a:rPr lang="en-US" altLang="en-US" sz="2400" dirty="0">
                <a:solidFill>
                  <a:srgbClr val="990033"/>
                </a:solidFill>
              </a:rPr>
              <a:t>“slip through” (are allowable to) 3NF </a:t>
            </a:r>
            <a:r>
              <a:rPr lang="en-US" altLang="en-US" sz="2400" dirty="0"/>
              <a:t>but are “caught by” </a:t>
            </a:r>
            <a:r>
              <a:rPr lang="en-US" altLang="en-US" sz="2400" dirty="0" smtClean="0"/>
              <a:t>BCNF.</a:t>
            </a:r>
            <a:endParaRPr lang="en-US" altLang="en-US" sz="2400" dirty="0"/>
          </a:p>
          <a:p>
            <a:pPr marL="0" indent="0">
              <a:buNone/>
              <a:defRPr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23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BCNF (Boyce-</a:t>
            </a:r>
            <a:r>
              <a:rPr lang="en-US" altLang="en-US" dirty="0" err="1" smtClean="0"/>
              <a:t>Codd</a:t>
            </a:r>
            <a:r>
              <a:rPr lang="en-US" altLang="en-US" dirty="0" smtClean="0"/>
              <a:t> Normal Form) </a:t>
            </a:r>
          </a:p>
        </p:txBody>
      </p:sp>
      <p:sp>
        <p:nvSpPr>
          <p:cNvPr id="5017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A relation schema R is in </a:t>
            </a:r>
            <a:r>
              <a:rPr lang="en-US" altLang="en-US" sz="2400" b="1" dirty="0"/>
              <a:t>Boyce-</a:t>
            </a:r>
            <a:r>
              <a:rPr lang="en-US" altLang="en-US" sz="2400" b="1" dirty="0" err="1"/>
              <a:t>Codd</a:t>
            </a:r>
            <a:r>
              <a:rPr lang="en-US" altLang="en-US" sz="2400" b="1" dirty="0"/>
              <a:t> Normal Form (BCNF)</a:t>
            </a:r>
            <a:r>
              <a:rPr lang="en-US" altLang="en-US" sz="2400" dirty="0"/>
              <a:t> if whenever an </a:t>
            </a:r>
            <a:r>
              <a:rPr lang="en-US" altLang="en-US" sz="2400" b="1" dirty="0"/>
              <a:t>FD X </a:t>
            </a:r>
            <a:r>
              <a:rPr lang="en-US" altLang="en-US" b="1" dirty="0" smtClean="0"/>
              <a:t>→</a:t>
            </a:r>
            <a:r>
              <a:rPr lang="en-US" altLang="en-US" sz="2400" b="1" dirty="0"/>
              <a:t> A</a:t>
            </a:r>
            <a:r>
              <a:rPr lang="en-US" altLang="en-US" sz="2400" dirty="0"/>
              <a:t> holds in R, then </a:t>
            </a:r>
            <a:r>
              <a:rPr lang="en-US" altLang="en-US" sz="2400" b="1" dirty="0"/>
              <a:t>X is a </a:t>
            </a:r>
            <a:r>
              <a:rPr lang="en-US" altLang="en-US" sz="2400" b="1" dirty="0" err="1"/>
              <a:t>superkey</a:t>
            </a:r>
            <a:r>
              <a:rPr lang="en-US" altLang="en-US" sz="2400" dirty="0"/>
              <a:t> of R</a:t>
            </a:r>
          </a:p>
          <a:p>
            <a:pPr eaLnBrk="1" hangingPunct="1"/>
            <a:r>
              <a:rPr lang="en-US" altLang="en-US" sz="2400" dirty="0"/>
              <a:t>Each normal form is strictly stronger than the previous one</a:t>
            </a:r>
          </a:p>
          <a:p>
            <a:pPr lvl="1" eaLnBrk="1" hangingPunct="1"/>
            <a:r>
              <a:rPr lang="en-US" altLang="en-US" sz="2200" dirty="0"/>
              <a:t>Every 2NF relation is in 1NF</a:t>
            </a:r>
          </a:p>
          <a:p>
            <a:pPr lvl="1" eaLnBrk="1" hangingPunct="1"/>
            <a:r>
              <a:rPr lang="en-US" altLang="en-US" sz="2200" dirty="0"/>
              <a:t>Every 3NF relation is in 2NF</a:t>
            </a:r>
          </a:p>
          <a:p>
            <a:pPr lvl="1" eaLnBrk="1" hangingPunct="1"/>
            <a:r>
              <a:rPr lang="en-US" altLang="en-US" sz="2200" dirty="0"/>
              <a:t>Every BCNF relation is in 3NF</a:t>
            </a:r>
          </a:p>
          <a:p>
            <a:pPr eaLnBrk="1" hangingPunct="1"/>
            <a:r>
              <a:rPr lang="en-US" altLang="en-US" sz="2400" dirty="0"/>
              <a:t>There exist relations that are in 3NF but not in BCNF</a:t>
            </a:r>
          </a:p>
          <a:p>
            <a:pPr eaLnBrk="1" hangingPunct="1"/>
            <a:r>
              <a:rPr lang="en-US" altLang="en-US" sz="2400" dirty="0"/>
              <a:t>Hence BCNF is considered a </a:t>
            </a:r>
            <a:r>
              <a:rPr lang="en-US" altLang="en-US" sz="2400" dirty="0">
                <a:solidFill>
                  <a:srgbClr val="990033"/>
                </a:solidFill>
              </a:rPr>
              <a:t>stronger form of 3NF</a:t>
            </a:r>
          </a:p>
          <a:p>
            <a:pPr eaLnBrk="1" hangingPunct="1"/>
            <a:r>
              <a:rPr lang="en-US" altLang="en-US" sz="2400" dirty="0"/>
              <a:t>The goal is to have each relation in BCNF (or 3NF) </a:t>
            </a:r>
          </a:p>
        </p:txBody>
      </p:sp>
    </p:spTree>
    <p:extLst>
      <p:ext uri="{BB962C8B-B14F-4D97-AF65-F5344CB8AC3E}">
        <p14:creationId xmlns:p14="http://schemas.microsoft.com/office/powerpoint/2010/main" val="156233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9"/>
          <p:cNvSpPr>
            <a:spLocks noGrp="1" noChangeArrowheads="1"/>
          </p:cNvSpPr>
          <p:nvPr>
            <p:ph type="title"/>
          </p:nvPr>
        </p:nvSpPr>
        <p:spPr>
          <a:xfrm>
            <a:off x="1702593" y="647454"/>
            <a:ext cx="7796213" cy="9921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Boyce-</a:t>
            </a:r>
            <a:r>
              <a:rPr lang="en-US" altLang="en-US" dirty="0" err="1" smtClean="0"/>
              <a:t>Codd</a:t>
            </a:r>
            <a:r>
              <a:rPr lang="en-US" altLang="en-US" dirty="0" smtClean="0"/>
              <a:t> normal form</a:t>
            </a:r>
          </a:p>
        </p:txBody>
      </p:sp>
      <p:pic>
        <p:nvPicPr>
          <p:cNvPr id="51204" name="Picture 6" descr="fig14_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747838"/>
            <a:ext cx="5715000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Title 1"/>
          <p:cNvSpPr txBox="1">
            <a:spLocks/>
          </p:cNvSpPr>
          <p:nvPr/>
        </p:nvSpPr>
        <p:spPr bwMode="auto">
          <a:xfrm>
            <a:off x="6862293" y="2574702"/>
            <a:ext cx="4767330" cy="1353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400" i="0" dirty="0" smtClean="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Boyce-</a:t>
            </a:r>
            <a:r>
              <a:rPr lang="en-US" altLang="en-US" sz="1400" i="0" dirty="0" err="1" smtClean="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Codd</a:t>
            </a:r>
            <a:r>
              <a:rPr lang="en-US" altLang="en-US" sz="1400" i="0" dirty="0" smtClean="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1400" i="0" dirty="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normal form. </a:t>
            </a:r>
            <a:endParaRPr lang="en-US" altLang="en-US" sz="1400" i="0" dirty="0" smtClean="0">
              <a:solidFill>
                <a:srgbClr val="000000"/>
              </a:solidFill>
              <a:latin typeface="Verdana" panose="020B0604030504040204" pitchFamily="34" charset="0"/>
              <a:ea typeface="MS PGothic" panose="020B0600070205080204" pitchFamily="34" charset="-128"/>
            </a:endParaRPr>
          </a:p>
          <a:p>
            <a:pPr marL="342900" indent="-342900" algn="r">
              <a:buAutoNum type="alphaLcParenBoth"/>
            </a:pPr>
            <a:r>
              <a:rPr lang="en-US" altLang="en-US" sz="1400" i="0" dirty="0" smtClean="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BCNF </a:t>
            </a:r>
            <a:r>
              <a:rPr lang="en-US" altLang="en-US" sz="1400" i="0" dirty="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normalization of LOTS1A with the functional dependency FD2 being lost in the decomposition. </a:t>
            </a:r>
            <a:endParaRPr lang="en-US" altLang="en-US" sz="1400" i="0" dirty="0" smtClean="0">
              <a:solidFill>
                <a:srgbClr val="000000"/>
              </a:solidFill>
              <a:latin typeface="Verdana" panose="020B0604030504040204" pitchFamily="34" charset="0"/>
              <a:ea typeface="MS PGothic" panose="020B0600070205080204" pitchFamily="34" charset="-128"/>
            </a:endParaRPr>
          </a:p>
          <a:p>
            <a:pPr marL="342900" indent="-342900" algn="r">
              <a:buAutoNum type="alphaLcParenBoth"/>
            </a:pPr>
            <a:r>
              <a:rPr lang="en-US" altLang="en-US" sz="1400" i="0" dirty="0" smtClean="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(</a:t>
            </a:r>
            <a:r>
              <a:rPr lang="en-US" altLang="en-US" sz="1400" i="0" dirty="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b) A schematic relation with FDs; it is in 3NF, but not in BCNF due to the </a:t>
            </a:r>
            <a:r>
              <a:rPr lang="en-US" altLang="en-US" sz="1400" i="0" dirty="0" err="1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f.d</a:t>
            </a:r>
            <a:r>
              <a:rPr lang="en-US" altLang="en-US" sz="1400" i="0" dirty="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. C → B.</a:t>
            </a:r>
          </a:p>
        </p:txBody>
      </p:sp>
    </p:spTree>
    <p:extLst>
      <p:ext uri="{BB962C8B-B14F-4D97-AF65-F5344CB8AC3E}">
        <p14:creationId xmlns:p14="http://schemas.microsoft.com/office/powerpoint/2010/main" val="158044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9"/>
          <p:cNvSpPr>
            <a:spLocks noGrp="1" noChangeArrowheads="1"/>
          </p:cNvSpPr>
          <p:nvPr>
            <p:ph type="title"/>
          </p:nvPr>
        </p:nvSpPr>
        <p:spPr>
          <a:xfrm>
            <a:off x="386367" y="286603"/>
            <a:ext cx="11668258" cy="1450757"/>
          </a:xfrm>
        </p:spPr>
        <p:txBody>
          <a:bodyPr/>
          <a:lstStyle/>
          <a:p>
            <a:pPr eaLnBrk="1" hangingPunct="1"/>
            <a:r>
              <a:rPr lang="de-DE" altLang="en-US" dirty="0" smtClean="0"/>
              <a:t>A</a:t>
            </a:r>
            <a:r>
              <a:rPr lang="en-US" altLang="en-US" dirty="0" smtClean="0"/>
              <a:t> relation TEACH that is in 3NF but not in BCNF</a:t>
            </a: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3352800" y="130968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7319962" y="5029200"/>
            <a:ext cx="3266471" cy="6858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effectLst/>
                <a:latin typeface="Verdana"/>
                <a:ea typeface="+mj-ea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en-US" sz="1800" kern="0" dirty="0" smtClean="0">
                <a:latin typeface="Verdana" charset="0"/>
              </a:rPr>
              <a:t>A </a:t>
            </a:r>
            <a:r>
              <a:rPr lang="en-US" altLang="en-US" sz="1800" kern="0" dirty="0">
                <a:latin typeface="Verdana" charset="0"/>
              </a:rPr>
              <a:t>relation TEACH that is in 3NF but not BCNF.</a:t>
            </a:r>
          </a:p>
        </p:txBody>
      </p:sp>
      <p:pic>
        <p:nvPicPr>
          <p:cNvPr id="52230" name="Picture 8" descr="fig14_1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81201"/>
            <a:ext cx="4876800" cy="384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54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Achieving the BCNF by Decomposition </a:t>
            </a:r>
          </a:p>
        </p:txBody>
      </p:sp>
      <p:sp>
        <p:nvSpPr>
          <p:cNvPr id="5325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Two FDs exist in the relation TEACH: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fd1: { student, course} </a:t>
            </a:r>
            <a:r>
              <a:rPr lang="en-US" altLang="en-US" sz="2200" dirty="0">
                <a:sym typeface="Symbol" panose="05050102010706020507" pitchFamily="18" charset="2"/>
              </a:rPr>
              <a:t>-&gt;</a:t>
            </a:r>
            <a:r>
              <a:rPr lang="en-US" altLang="en-US" sz="2200" dirty="0"/>
              <a:t> instructor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fd2: instructor </a:t>
            </a:r>
            <a:r>
              <a:rPr lang="en-US" altLang="en-US" sz="2200" dirty="0">
                <a:sym typeface="Symbol" panose="05050102010706020507" pitchFamily="18" charset="2"/>
              </a:rPr>
              <a:t> -&gt;</a:t>
            </a:r>
            <a:r>
              <a:rPr lang="en-US" altLang="en-US" sz="2200" dirty="0"/>
              <a:t> course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{student, course} is a candidate key for this </a:t>
            </a:r>
            <a:r>
              <a:rPr lang="en-US" altLang="en-US" sz="2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 smtClean="0"/>
              <a:t>So </a:t>
            </a:r>
            <a:r>
              <a:rPr lang="en-US" altLang="en-US" sz="2200" dirty="0"/>
              <a:t>this relation is in 3NF </a:t>
            </a:r>
            <a:r>
              <a:rPr lang="en-US" altLang="en-US" sz="2200" i="1" dirty="0"/>
              <a:t>but not in</a:t>
            </a:r>
            <a:r>
              <a:rPr lang="en-US" altLang="en-US" sz="2200" dirty="0"/>
              <a:t> </a:t>
            </a:r>
            <a:r>
              <a:rPr lang="en-US" altLang="en-US" sz="2200" dirty="0" smtClean="0"/>
              <a:t>BCNF.</a:t>
            </a:r>
            <a:endParaRPr lang="en-US" altLang="en-US" sz="22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relation </a:t>
            </a:r>
            <a:r>
              <a:rPr lang="en-US" altLang="en-US" sz="2400" b="1" dirty="0"/>
              <a:t>NOT</a:t>
            </a:r>
            <a:r>
              <a:rPr lang="en-US" altLang="en-US" sz="2400" dirty="0"/>
              <a:t> in BCNF should be decomposed so as to meet this property, while possibly forgoing the preservation of all functional dependencies in the decomposed relations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4388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Decompose into 2NF and 3NF relations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959" y="2237436"/>
            <a:ext cx="10916183" cy="118834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BB6A-63CD-4A58-A542-EE5E1DBEA869}" type="datetime8">
              <a:rPr lang="en-IN" smtClean="0"/>
              <a:t>03-01-2022 13:18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3439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2A03D13D-0AF5-4B48-8187-B9955F4F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96403"/>
            <a:ext cx="10058400" cy="1450757"/>
          </a:xfrm>
        </p:spPr>
        <p:txBody>
          <a:bodyPr/>
          <a:lstStyle/>
          <a:p>
            <a:pPr algn="ctr"/>
            <a:r>
              <a:rPr lang="en-IN" dirty="0"/>
              <a:t>Thank you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A23F-1258-4CDD-B0AE-D7AA4C94D112}" type="datetime8">
              <a:rPr lang="en-IN" smtClean="0"/>
              <a:t>03-01-2022 13:18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37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3420619"/>
            <a:ext cx="7184001" cy="28018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BB6A-63CD-4A58-A542-EE5E1DBEA869}" type="datetime8">
              <a:rPr lang="en-IN" smtClean="0"/>
              <a:t>03-01-2022 13:18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860416"/>
            <a:ext cx="10223250" cy="232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Third Normal Form </a:t>
            </a:r>
          </a:p>
        </p:txBody>
      </p:sp>
      <p:sp>
        <p:nvSpPr>
          <p:cNvPr id="41987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/>
              <a:t>Transitive functional dependency:</a:t>
            </a:r>
            <a:r>
              <a:rPr lang="en-US" altLang="en-US" sz="2400" dirty="0" smtClean="0"/>
              <a:t> a FD  X -&gt; Z that can be derived from two FDs   X -&gt; Y and Y -&gt; Z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SSN -&gt; DMGRSSN is a </a:t>
            </a:r>
            <a:r>
              <a:rPr lang="en-US" altLang="en-US" sz="2400" b="1" dirty="0" smtClean="0"/>
              <a:t>transitive</a:t>
            </a:r>
            <a:r>
              <a:rPr lang="en-US" altLang="en-US" sz="2400" dirty="0" smtClean="0"/>
              <a:t> FD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 smtClean="0"/>
              <a:t>Since SSN -&gt; DNUMBER and DNUMBER -&gt; DMGRSSN hold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SSN -&gt; ENAME is </a:t>
            </a:r>
            <a:r>
              <a:rPr lang="en-US" altLang="en-US" sz="2400" b="1" dirty="0" smtClean="0"/>
              <a:t>non-transitive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 smtClean="0"/>
              <a:t>Since there is no set of attributes X where SSN -&gt; X and X -&gt; ENAME </a:t>
            </a:r>
          </a:p>
        </p:txBody>
      </p:sp>
    </p:spTree>
    <p:extLst>
      <p:ext uri="{BB962C8B-B14F-4D97-AF65-F5344CB8AC3E}">
        <p14:creationId xmlns:p14="http://schemas.microsoft.com/office/powerpoint/2010/main" val="384267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Third Normal Form 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relation schema R is in </a:t>
            </a:r>
            <a:r>
              <a:rPr lang="en-US" altLang="en-US" sz="2400" b="1" dirty="0"/>
              <a:t>third normal form (3NF)</a:t>
            </a:r>
            <a:r>
              <a:rPr lang="en-US" altLang="en-US" sz="2400" dirty="0"/>
              <a:t> if it is in 2NF </a:t>
            </a:r>
            <a:r>
              <a:rPr lang="en-US" altLang="en-US" sz="2400" i="1" dirty="0"/>
              <a:t>and</a:t>
            </a:r>
            <a:r>
              <a:rPr lang="en-US" altLang="en-US" sz="2400" dirty="0"/>
              <a:t> </a:t>
            </a:r>
            <a:r>
              <a:rPr lang="en-US" altLang="en-US" sz="2400" b="1" dirty="0"/>
              <a:t>no non-prime attribute A in R is transitively dependent on the primary </a:t>
            </a:r>
            <a:r>
              <a:rPr lang="en-US" altLang="en-US" sz="2400" b="1" dirty="0" smtClean="0"/>
              <a:t>key.</a:t>
            </a:r>
            <a:endParaRPr lang="en-US" altLang="en-US" sz="2400" b="1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R can be decomposed into 3NF relations via the process of 3NF normalization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NOTE: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In X -&gt; Y and Y -&gt; Z, with X as the primary key, we consider this a problem only if Y is not a candidate key.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When Y is a candidate key, there is no problem with the transitive dependency 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E.g., Consider EMP (SSN, </a:t>
            </a:r>
            <a:r>
              <a:rPr lang="en-US" altLang="en-US" sz="2200" dirty="0" err="1"/>
              <a:t>Emp</a:t>
            </a:r>
            <a:r>
              <a:rPr lang="en-US" altLang="en-US" sz="2200" dirty="0"/>
              <a:t>#, Salary ). </a:t>
            </a:r>
          </a:p>
          <a:p>
            <a:pPr lvl="2"/>
            <a:r>
              <a:rPr lang="en-US" altLang="en-US" sz="2000" dirty="0"/>
              <a:t>Here, SSN -&gt; </a:t>
            </a:r>
            <a:r>
              <a:rPr lang="en-US" altLang="en-US" sz="2000" dirty="0" err="1"/>
              <a:t>Emp</a:t>
            </a:r>
            <a:r>
              <a:rPr lang="en-US" altLang="en-US" sz="2000" dirty="0" smtClean="0"/>
              <a:t>#,  </a:t>
            </a:r>
            <a:r>
              <a:rPr lang="en-US" altLang="en-US" sz="2000" dirty="0" err="1"/>
              <a:t>Emp</a:t>
            </a:r>
            <a:r>
              <a:rPr lang="en-US" altLang="en-US" sz="2000" dirty="0"/>
              <a:t># -&gt; Salary and </a:t>
            </a:r>
            <a:r>
              <a:rPr lang="en-US" altLang="en-US" sz="2000" dirty="0" err="1"/>
              <a:t>Emp</a:t>
            </a:r>
            <a:r>
              <a:rPr lang="en-US" altLang="en-US" sz="2000" dirty="0"/>
              <a:t># is a candidate key. </a:t>
            </a:r>
          </a:p>
        </p:txBody>
      </p:sp>
    </p:spTree>
    <p:extLst>
      <p:ext uri="{BB962C8B-B14F-4D97-AF65-F5344CB8AC3E}">
        <p14:creationId xmlns:p14="http://schemas.microsoft.com/office/powerpoint/2010/main" val="143601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 Forms Defined Informally	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1</a:t>
            </a:r>
            <a:r>
              <a:rPr lang="en-US" altLang="en-US" sz="2800" baseline="30000" dirty="0" smtClean="0"/>
              <a:t>st</a:t>
            </a:r>
            <a:r>
              <a:rPr lang="en-US" altLang="en-US" sz="2800" dirty="0" smtClean="0"/>
              <a:t> normal form</a:t>
            </a:r>
          </a:p>
          <a:p>
            <a:pPr lvl="1" eaLnBrk="1" hangingPunct="1"/>
            <a:r>
              <a:rPr lang="en-US" altLang="en-US" sz="2800" dirty="0" smtClean="0"/>
              <a:t>All attributes depend on </a:t>
            </a:r>
            <a:r>
              <a:rPr lang="en-US" altLang="en-US" sz="2800" b="1" dirty="0" smtClean="0"/>
              <a:t>the key</a:t>
            </a:r>
          </a:p>
          <a:p>
            <a:pPr eaLnBrk="1" hangingPunct="1"/>
            <a:r>
              <a:rPr lang="en-US" altLang="en-US" sz="2800" dirty="0" smtClean="0"/>
              <a:t>2</a:t>
            </a:r>
            <a:r>
              <a:rPr lang="en-US" altLang="en-US" sz="2800" baseline="30000" dirty="0" smtClean="0"/>
              <a:t>nd</a:t>
            </a:r>
            <a:r>
              <a:rPr lang="en-US" altLang="en-US" sz="2800" dirty="0" smtClean="0"/>
              <a:t> normal form</a:t>
            </a:r>
          </a:p>
          <a:p>
            <a:pPr lvl="1" eaLnBrk="1" hangingPunct="1"/>
            <a:r>
              <a:rPr lang="en-US" altLang="en-US" sz="2800" dirty="0" smtClean="0"/>
              <a:t>All attributes depend on </a:t>
            </a:r>
            <a:r>
              <a:rPr lang="en-US" altLang="en-US" sz="2800" b="1" dirty="0" smtClean="0"/>
              <a:t>the whole key</a:t>
            </a:r>
          </a:p>
          <a:p>
            <a:pPr eaLnBrk="1" hangingPunct="1"/>
            <a:r>
              <a:rPr lang="en-US" altLang="en-US" sz="2800" dirty="0" smtClean="0"/>
              <a:t>3</a:t>
            </a:r>
            <a:r>
              <a:rPr lang="en-US" altLang="en-US" sz="2800" baseline="30000" dirty="0" smtClean="0"/>
              <a:t>rd</a:t>
            </a:r>
            <a:r>
              <a:rPr lang="en-US" altLang="en-US" sz="2800" dirty="0" smtClean="0"/>
              <a:t> normal form</a:t>
            </a:r>
          </a:p>
          <a:p>
            <a:pPr lvl="1" eaLnBrk="1" hangingPunct="1"/>
            <a:r>
              <a:rPr lang="en-US" altLang="en-US" sz="2800" dirty="0" smtClean="0"/>
              <a:t>All attributes depend on </a:t>
            </a:r>
            <a:r>
              <a:rPr lang="en-US" altLang="en-US" sz="2800" b="1" dirty="0" smtClean="0"/>
              <a:t>nothing but the key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7901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9"/>
          <p:cNvSpPr>
            <a:spLocks noGrp="1" noChangeArrowheads="1"/>
          </p:cNvSpPr>
          <p:nvPr>
            <p:ph type="title"/>
          </p:nvPr>
        </p:nvSpPr>
        <p:spPr>
          <a:xfrm>
            <a:off x="1097280" y="286604"/>
            <a:ext cx="10058400" cy="125391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Normalizing into 2NF and 3NF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3352800" y="130968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ea typeface="MS PGothic" panose="020B0600070205080204" pitchFamily="34" charset="-128"/>
            </a:endParaRPr>
          </a:p>
        </p:txBody>
      </p:sp>
      <p:pic>
        <p:nvPicPr>
          <p:cNvPr id="39941" name="Picture 8" descr="fig14_1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592748"/>
            <a:ext cx="5535340" cy="5130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7710151" y="2451539"/>
            <a:ext cx="3842197" cy="2017429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effectLst/>
                <a:latin typeface="Verdana"/>
                <a:ea typeface="+mj-ea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en-US" sz="1000" kern="0" dirty="0" smtClean="0">
                <a:latin typeface="Verdana" charset="0"/>
              </a:rPr>
              <a:t> </a:t>
            </a:r>
            <a:endParaRPr lang="en-US" altLang="en-US" sz="1000" kern="0" dirty="0">
              <a:latin typeface="Verdana" charset="0"/>
            </a:endParaRPr>
          </a:p>
          <a:p>
            <a:pPr algn="r">
              <a:defRPr/>
            </a:pPr>
            <a:r>
              <a:rPr lang="en-US" altLang="en-US" sz="1000" kern="0" dirty="0">
                <a:latin typeface="Verdana" charset="0"/>
              </a:rPr>
              <a:t> </a:t>
            </a:r>
            <a:r>
              <a:rPr lang="en-US" altLang="en-US" sz="1600" kern="0" dirty="0">
                <a:latin typeface="Verdana" charset="0"/>
              </a:rPr>
              <a:t>Normalizing into 2NF and 3NF. </a:t>
            </a:r>
            <a:endParaRPr lang="en-US" altLang="en-US" sz="1600" kern="0" dirty="0" smtClean="0">
              <a:latin typeface="Verdana" charset="0"/>
            </a:endParaRPr>
          </a:p>
          <a:p>
            <a:pPr marL="342900" indent="-342900" algn="r">
              <a:buAutoNum type="alphaLcParenBoth"/>
              <a:defRPr/>
            </a:pPr>
            <a:r>
              <a:rPr lang="en-US" altLang="en-US" sz="1600" kern="0" dirty="0" smtClean="0">
                <a:latin typeface="Verdana" charset="0"/>
              </a:rPr>
              <a:t>Normalizing </a:t>
            </a:r>
            <a:r>
              <a:rPr lang="en-US" altLang="en-US" sz="1600" kern="0" dirty="0">
                <a:latin typeface="Verdana" charset="0"/>
              </a:rPr>
              <a:t>EMP_PROJ into 2NF relations. </a:t>
            </a:r>
            <a:endParaRPr lang="en-US" altLang="en-US" sz="1600" kern="0" dirty="0" smtClean="0">
              <a:latin typeface="Verdana" charset="0"/>
            </a:endParaRPr>
          </a:p>
          <a:p>
            <a:pPr marL="342900" indent="-342900" algn="r">
              <a:buAutoNum type="alphaLcParenBoth"/>
              <a:defRPr/>
            </a:pPr>
            <a:r>
              <a:rPr lang="en-US" altLang="en-US" sz="1600" kern="0" dirty="0" smtClean="0">
                <a:latin typeface="Verdana" charset="0"/>
              </a:rPr>
              <a:t>Normalizing </a:t>
            </a:r>
            <a:r>
              <a:rPr lang="en-US" altLang="en-US" sz="1600" kern="0" dirty="0">
                <a:latin typeface="Verdana" charset="0"/>
              </a:rPr>
              <a:t>EMP_DEPT into 3NF relations.</a:t>
            </a:r>
          </a:p>
        </p:txBody>
      </p:sp>
    </p:spTree>
    <p:extLst>
      <p:ext uri="{BB962C8B-B14F-4D97-AF65-F5344CB8AC3E}">
        <p14:creationId xmlns:p14="http://schemas.microsoft.com/office/powerpoint/2010/main" val="181365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9"/>
          <p:cNvSpPr>
            <a:spLocks noGrp="1" noChangeArrowheads="1"/>
          </p:cNvSpPr>
          <p:nvPr>
            <p:ph type="title"/>
          </p:nvPr>
        </p:nvSpPr>
        <p:spPr>
          <a:xfrm>
            <a:off x="1097280" y="426538"/>
            <a:ext cx="10058400" cy="81375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Normalization into 2NF and 3NF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3352800" y="130968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40965" name="Title 2"/>
          <p:cNvSpPr txBox="1">
            <a:spLocks/>
          </p:cNvSpPr>
          <p:nvPr/>
        </p:nvSpPr>
        <p:spPr bwMode="auto">
          <a:xfrm>
            <a:off x="433384" y="1309689"/>
            <a:ext cx="2919416" cy="332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 dirty="0" smtClean="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Normalization </a:t>
            </a:r>
            <a:r>
              <a:rPr lang="en-US" altLang="en-US" sz="1400" i="0" dirty="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into 2NF and 3NF. </a:t>
            </a:r>
            <a:endParaRPr lang="en-US" altLang="en-US" sz="1400" i="0" dirty="0" smtClean="0">
              <a:solidFill>
                <a:srgbClr val="000000"/>
              </a:solidFill>
              <a:latin typeface="Verdana" panose="020B0604030504040204" pitchFamily="34" charset="0"/>
              <a:ea typeface="MS PGothic" panose="020B0600070205080204" pitchFamily="34" charset="-128"/>
            </a:endParaRPr>
          </a:p>
          <a:p>
            <a:pPr marL="342900" indent="-342900">
              <a:buAutoNum type="alphaLcParenBoth"/>
            </a:pPr>
            <a:r>
              <a:rPr lang="en-US" altLang="en-US" sz="1400" i="0" dirty="0" smtClean="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The </a:t>
            </a:r>
            <a:r>
              <a:rPr lang="en-US" altLang="en-US" sz="1400" i="0" dirty="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LOTS relation with its functional dependencies FD1 through FD4. </a:t>
            </a:r>
            <a:endParaRPr lang="en-US" altLang="en-US" sz="1400" i="0" dirty="0" smtClean="0">
              <a:solidFill>
                <a:srgbClr val="000000"/>
              </a:solidFill>
              <a:latin typeface="Verdana" panose="020B0604030504040204" pitchFamily="34" charset="0"/>
              <a:ea typeface="MS PGothic" panose="020B0600070205080204" pitchFamily="34" charset="-128"/>
            </a:endParaRPr>
          </a:p>
          <a:p>
            <a:pPr marL="342900" indent="-342900">
              <a:buAutoNum type="alphaLcParenBoth"/>
            </a:pPr>
            <a:endParaRPr lang="en-US" altLang="en-US" sz="1400" i="0" dirty="0">
              <a:solidFill>
                <a:srgbClr val="000000"/>
              </a:solidFill>
              <a:latin typeface="Verdana" panose="020B0604030504040204" pitchFamily="34" charset="0"/>
              <a:ea typeface="MS PGothic" panose="020B0600070205080204" pitchFamily="34" charset="-128"/>
            </a:endParaRPr>
          </a:p>
          <a:p>
            <a:r>
              <a:rPr lang="en-US" altLang="en-US" sz="1400" i="0" dirty="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(b) Decomposing into the 2NF relations LOTS1 and LOTS2. </a:t>
            </a:r>
            <a:endParaRPr lang="en-US" altLang="en-US" sz="1400" i="0" dirty="0" smtClean="0">
              <a:solidFill>
                <a:srgbClr val="000000"/>
              </a:solidFill>
              <a:latin typeface="Verdana" panose="020B0604030504040204" pitchFamily="34" charset="0"/>
              <a:ea typeface="MS PGothic" panose="020B0600070205080204" pitchFamily="34" charset="-128"/>
            </a:endParaRPr>
          </a:p>
          <a:p>
            <a:endParaRPr lang="en-US" altLang="en-US" sz="1400" i="0" dirty="0" smtClean="0">
              <a:solidFill>
                <a:srgbClr val="000000"/>
              </a:solidFill>
              <a:latin typeface="Verdana" panose="020B0604030504040204" pitchFamily="34" charset="0"/>
              <a:ea typeface="MS PGothic" panose="020B0600070205080204" pitchFamily="34" charset="-128"/>
            </a:endParaRPr>
          </a:p>
          <a:p>
            <a:r>
              <a:rPr lang="de-DE" altLang="en-US" sz="1400" i="0" dirty="0" smtClean="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(</a:t>
            </a:r>
            <a:r>
              <a:rPr lang="de-DE" altLang="en-US" sz="1400" i="0" dirty="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c) </a:t>
            </a:r>
            <a:r>
              <a:rPr lang="en-US" altLang="en-US" sz="1400" i="0" dirty="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Decomposing LOTS1 into the 3NF relations LOTS1A and </a:t>
            </a:r>
            <a:r>
              <a:rPr lang="en-US" altLang="en-US" sz="1400" i="0" dirty="0" smtClean="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LOTS1B</a:t>
            </a:r>
          </a:p>
          <a:p>
            <a:r>
              <a:rPr lang="en-US" altLang="en-US" sz="1400" i="0" dirty="0" smtClean="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 </a:t>
            </a:r>
          </a:p>
          <a:p>
            <a:r>
              <a:rPr lang="en-US" altLang="en-US" sz="1400" i="0" dirty="0" smtClean="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(</a:t>
            </a:r>
            <a:r>
              <a:rPr lang="en-US" altLang="en-US" sz="1400" i="0" dirty="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d) Progressive normalization of </a:t>
            </a:r>
            <a:r>
              <a:rPr lang="en-US" altLang="en-US" sz="1400" i="0" dirty="0" smtClean="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LOTS </a:t>
            </a:r>
            <a:r>
              <a:rPr lang="en-US" altLang="en-US" sz="1400" i="0" dirty="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into a 3NF design.</a:t>
            </a:r>
          </a:p>
          <a:p>
            <a:endParaRPr lang="en-US" altLang="en-US" sz="1200" i="0" dirty="0">
              <a:solidFill>
                <a:srgbClr val="000000"/>
              </a:solidFill>
              <a:latin typeface="Verdana" panose="020B0604030504040204" pitchFamily="34" charset="0"/>
              <a:ea typeface="MS PGothic" panose="020B0600070205080204" pitchFamily="34" charset="-128"/>
            </a:endParaRPr>
          </a:p>
        </p:txBody>
      </p:sp>
      <p:pic>
        <p:nvPicPr>
          <p:cNvPr id="40966" name="Picture 3" descr="fig14_12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148" y="1186721"/>
            <a:ext cx="4365625" cy="1764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12" descr="fig14_12b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78" y="2927068"/>
            <a:ext cx="5596593" cy="142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16" descr="fig14_12c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5" y="4637889"/>
            <a:ext cx="7011227" cy="1647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9" name="Picture 20" descr="fig14_12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453" y="4479138"/>
            <a:ext cx="4744902" cy="180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34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86603"/>
            <a:ext cx="12041746" cy="145075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400" b="1" dirty="0" smtClean="0"/>
              <a:t>General Normal Form Definitions (For Multiple Keys) 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The above definitions consider the primary key only</a:t>
            </a:r>
          </a:p>
          <a:p>
            <a:pPr eaLnBrk="1" hangingPunct="1"/>
            <a:r>
              <a:rPr lang="en-US" altLang="en-US" sz="2800" dirty="0" smtClean="0"/>
              <a:t>The following more general definitions take into account relations with multiple candidate keys</a:t>
            </a:r>
          </a:p>
          <a:p>
            <a:pPr eaLnBrk="1" hangingPunct="1"/>
            <a:r>
              <a:rPr lang="en-US" altLang="en-US" sz="2800" dirty="0" smtClean="0"/>
              <a:t>Any attribute involved in a candidate key is a </a:t>
            </a:r>
            <a:r>
              <a:rPr lang="en-US" altLang="en-US" sz="2800" i="1" u="sng" dirty="0" smtClean="0"/>
              <a:t>prime attribute</a:t>
            </a:r>
          </a:p>
          <a:p>
            <a:pPr eaLnBrk="1" hangingPunct="1"/>
            <a:r>
              <a:rPr lang="en-US" altLang="en-US" sz="2800" dirty="0" smtClean="0"/>
              <a:t>All other attributes are called </a:t>
            </a:r>
            <a:r>
              <a:rPr lang="en-US" altLang="en-US" sz="2800" i="1" u="sng" dirty="0" smtClean="0"/>
              <a:t>non-prime attributes.</a:t>
            </a:r>
          </a:p>
        </p:txBody>
      </p:sp>
    </p:spTree>
    <p:extLst>
      <p:ext uri="{BB962C8B-B14F-4D97-AF65-F5344CB8AC3E}">
        <p14:creationId xmlns:p14="http://schemas.microsoft.com/office/powerpoint/2010/main" val="183849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General Definition of Third  Normal Form</a:t>
            </a:r>
          </a:p>
        </p:txBody>
      </p:sp>
      <p:sp>
        <p:nvSpPr>
          <p:cNvPr id="108547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2400" dirty="0" smtClean="0"/>
              <a:t>Definition:</a:t>
            </a:r>
          </a:p>
          <a:p>
            <a:pPr lvl="1" eaLnBrk="1" hangingPunct="1">
              <a:defRPr/>
            </a:pPr>
            <a:r>
              <a:rPr lang="en-US" altLang="en-US" sz="2400" b="1" dirty="0" err="1" smtClean="0"/>
              <a:t>Superkey</a:t>
            </a:r>
            <a:r>
              <a:rPr lang="en-US" altLang="en-US" sz="2400" dirty="0" smtClean="0"/>
              <a:t> of relation schema R - a set of attributes S of R that contains a key of R</a:t>
            </a:r>
          </a:p>
          <a:p>
            <a:pPr lvl="1" eaLnBrk="1" hangingPunct="1">
              <a:defRPr/>
            </a:pPr>
            <a:r>
              <a:rPr lang="en-US" altLang="en-US" sz="2400" dirty="0" smtClean="0"/>
              <a:t>A relation schema R is in </a:t>
            </a:r>
            <a:r>
              <a:rPr lang="en-US" altLang="en-US" sz="2400" b="1" dirty="0" smtClean="0"/>
              <a:t>third normal form (3NF)</a:t>
            </a:r>
            <a:r>
              <a:rPr lang="en-US" altLang="en-US" sz="2400" dirty="0" smtClean="0"/>
              <a:t> if whenever a FD, X → A holds in R, then either: </a:t>
            </a:r>
          </a:p>
          <a:p>
            <a:pPr lvl="2" eaLnBrk="1" hangingPunct="1">
              <a:defRPr/>
            </a:pPr>
            <a:r>
              <a:rPr lang="en-US" altLang="en-US" sz="2400" dirty="0" smtClean="0"/>
              <a:t>(a) X is a </a:t>
            </a:r>
            <a:r>
              <a:rPr lang="en-US" altLang="en-US" sz="2400" dirty="0" err="1" smtClean="0"/>
              <a:t>superkey</a:t>
            </a:r>
            <a:r>
              <a:rPr lang="en-US" altLang="en-US" sz="2400" dirty="0" smtClean="0"/>
              <a:t> of R, or </a:t>
            </a:r>
          </a:p>
          <a:p>
            <a:pPr lvl="2" eaLnBrk="1" hangingPunct="1">
              <a:defRPr/>
            </a:pPr>
            <a:r>
              <a:rPr lang="en-US" altLang="en-US" sz="2400" dirty="0" smtClean="0"/>
              <a:t>(b) A is a prime attribute of R</a:t>
            </a:r>
          </a:p>
          <a:p>
            <a:pPr eaLnBrk="1" hangingPunct="1">
              <a:defRPr/>
            </a:pPr>
            <a:r>
              <a:rPr lang="en-US" altLang="en-US" sz="2400" dirty="0" smtClean="0"/>
              <a:t>LOTS1 relation violates 3NF because </a:t>
            </a:r>
          </a:p>
          <a:p>
            <a:pPr marL="0" indent="0">
              <a:buNone/>
              <a:defRPr/>
            </a:pPr>
            <a:r>
              <a:rPr lang="en-US" altLang="en-US" sz="2400" dirty="0" smtClean="0"/>
              <a:t>Area → Price ;  and Area is not a </a:t>
            </a:r>
            <a:r>
              <a:rPr lang="en-US" altLang="en-US" sz="2400" dirty="0" err="1" smtClean="0"/>
              <a:t>superkey</a:t>
            </a:r>
            <a:r>
              <a:rPr lang="en-US" altLang="en-US" sz="2400" dirty="0" smtClean="0"/>
              <a:t> in LOTS1.</a:t>
            </a:r>
          </a:p>
        </p:txBody>
      </p:sp>
    </p:spTree>
    <p:extLst>
      <p:ext uri="{BB962C8B-B14F-4D97-AF65-F5344CB8AC3E}">
        <p14:creationId xmlns:p14="http://schemas.microsoft.com/office/powerpoint/2010/main" val="344405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7030A0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1517</TotalTime>
  <Words>935</Words>
  <Application>Microsoft Office PowerPoint</Application>
  <PresentationFormat>Widescreen</PresentationFormat>
  <Paragraphs>110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ＭＳ Ｐゴシック</vt:lpstr>
      <vt:lpstr>ＭＳ Ｐゴシック</vt:lpstr>
      <vt:lpstr>Arial</vt:lpstr>
      <vt:lpstr>Calibri</vt:lpstr>
      <vt:lpstr>Calibri Light</vt:lpstr>
      <vt:lpstr>Symbol</vt:lpstr>
      <vt:lpstr>Tahoma</vt:lpstr>
      <vt:lpstr>Verdana</vt:lpstr>
      <vt:lpstr>Retrospect</vt:lpstr>
      <vt:lpstr> Course Name: Database Systems Course Code: CS52 Credits: 3:1:0 UNIT 4  Term: Oct 2021 – Feb 2022 </vt:lpstr>
      <vt:lpstr>PowerPoint Presentation</vt:lpstr>
      <vt:lpstr>Third Normal Form </vt:lpstr>
      <vt:lpstr>Third Normal Form </vt:lpstr>
      <vt:lpstr>Normal Forms Defined Informally </vt:lpstr>
      <vt:lpstr>Normalizing into 2NF and 3NF</vt:lpstr>
      <vt:lpstr>Normalization into 2NF and 3NF</vt:lpstr>
      <vt:lpstr>General Normal Form Definitions (For Multiple Keys) </vt:lpstr>
      <vt:lpstr>General Definition of Third  Normal Form</vt:lpstr>
      <vt:lpstr>Interpreting the General Definition of Third  Normal Form</vt:lpstr>
      <vt:lpstr>Interpreting the General Definition of Third  Normal Form</vt:lpstr>
      <vt:lpstr>BCNF (Boyce-Codd Normal Form) </vt:lpstr>
      <vt:lpstr>Boyce-Codd normal form</vt:lpstr>
      <vt:lpstr>A relation TEACH that is in 3NF but not in BCNF</vt:lpstr>
      <vt:lpstr>Achieving the BCNF by Decomposition </vt:lpstr>
      <vt:lpstr>Decompose into 2NF and 3NF relations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Sanjeetha R</dc:creator>
  <cp:lastModifiedBy>CSE-PG</cp:lastModifiedBy>
  <cp:revision>282</cp:revision>
  <dcterms:created xsi:type="dcterms:W3CDTF">2020-08-26T05:56:20Z</dcterms:created>
  <dcterms:modified xsi:type="dcterms:W3CDTF">2022-01-03T07:48:58Z</dcterms:modified>
</cp:coreProperties>
</file>