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18"/>
  </p:notesMasterIdLst>
  <p:sldIdLst>
    <p:sldId id="409" r:id="rId2"/>
    <p:sldId id="511" r:id="rId3"/>
    <p:sldId id="512" r:id="rId4"/>
    <p:sldId id="513" r:id="rId5"/>
    <p:sldId id="525" r:id="rId6"/>
    <p:sldId id="526" r:id="rId7"/>
    <p:sldId id="514" r:id="rId8"/>
    <p:sldId id="518" r:id="rId9"/>
    <p:sldId id="527" r:id="rId10"/>
    <p:sldId id="531" r:id="rId11"/>
    <p:sldId id="530" r:id="rId12"/>
    <p:sldId id="529" r:id="rId13"/>
    <p:sldId id="521" r:id="rId14"/>
    <p:sldId id="522" r:id="rId15"/>
    <p:sldId id="523" r:id="rId16"/>
    <p:sldId id="50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38" autoAdjust="0"/>
    <p:restoredTop sz="94660"/>
  </p:normalViewPr>
  <p:slideViewPr>
    <p:cSldViewPr snapToGrid="0">
      <p:cViewPr varScale="1">
        <p:scale>
          <a:sx n="74" d="100"/>
          <a:sy n="74"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10-01-2022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ED040E-D84B-4102-9BE5-3097DEE38D05}" type="slidenum">
              <a:rPr lang="en-CA" smtClean="0">
                <a:latin typeface="Tahoma" panose="020B0604030504040204" pitchFamily="34" charset="0"/>
              </a:rPr>
              <a:pPr/>
              <a:t>2</a:t>
            </a:fld>
            <a:endParaRPr lang="en-CA" smtClean="0">
              <a:latin typeface="Tahoma" panose="020B060403050404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414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BCF1F21C-36DC-408A-8A3F-AE346255F1AD}" type="slidenum">
              <a:rPr lang="en-CA" altLang="en-US" sz="1200" i="0">
                <a:latin typeface="Tahoma" panose="020B0604030504040204" pitchFamily="34" charset="0"/>
              </a:rPr>
              <a:pPr/>
              <a:t>15</a:t>
            </a:fld>
            <a:endParaRPr lang="en-CA" altLang="en-US" sz="1200" i="0">
              <a:latin typeface="Tahoma" panose="020B060403050404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25643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3CC5FF-8425-401F-A2F1-FC3C00DF98D7}" type="slidenum">
              <a:rPr lang="en-CA" smtClean="0">
                <a:latin typeface="Tahoma" panose="020B0604030504040204" pitchFamily="34" charset="0"/>
              </a:rPr>
              <a:pPr/>
              <a:t>4</a:t>
            </a:fld>
            <a:endParaRPr lang="en-CA"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8386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0C28A4E-319D-47BB-ADF3-2B7784F0AEC7}" type="slidenum">
              <a:rPr lang="en-CA" altLang="en-US" sz="1200" i="0">
                <a:latin typeface="Tahoma" panose="020B0604030504040204" pitchFamily="34" charset="0"/>
              </a:rPr>
              <a:pPr/>
              <a:t>5</a:t>
            </a:fld>
            <a:endParaRPr lang="en-CA" altLang="en-US" sz="1200" i="0">
              <a:latin typeface="Tahoma" panose="020B060403050404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4229585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D9F593-6EB4-4162-8D37-306F3F5AE13D}" type="slidenum">
              <a:rPr lang="en-CA" smtClean="0">
                <a:latin typeface="Tahoma" panose="020B0604030504040204" pitchFamily="34" charset="0"/>
              </a:rPr>
              <a:pPr/>
              <a:t>7</a:t>
            </a:fld>
            <a:endParaRPr lang="en-CA" smtClean="0">
              <a:latin typeface="Tahoma" panose="020B060403050404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5049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10</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2730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11</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803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2634F-F589-4413-80EA-4CA9C5F029B8}" type="slidenum">
              <a:rPr lang="en-CA"/>
              <a:pPr/>
              <a:t>12</a:t>
            </a:fld>
            <a:endParaRPr lang="en-CA"/>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5129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1B72BD3B-3144-4DC7-8F48-E0FF4DCA35B2}" type="slidenum">
              <a:rPr lang="en-CA" altLang="en-US" sz="1200" i="0">
                <a:latin typeface="Tahoma" panose="020B0604030504040204" pitchFamily="34" charset="0"/>
              </a:rPr>
              <a:pPr/>
              <a:t>13</a:t>
            </a:fld>
            <a:endParaRPr lang="en-CA" altLang="en-US" sz="1200" i="0">
              <a:latin typeface="Tahoma" panose="020B060403050404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104839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BBBF5C2-FA2A-4075-96DF-61F77A2040A4}" type="slidenum">
              <a:rPr lang="en-CA" altLang="en-US" sz="1200" i="0">
                <a:latin typeface="Tahoma" panose="020B0604030504040204" pitchFamily="34" charset="0"/>
              </a:rPr>
              <a:pPr/>
              <a:t>14</a:t>
            </a:fld>
            <a:endParaRPr lang="en-CA" altLang="en-US" sz="1200" i="0">
              <a:latin typeface="Tahoma" panose="020B060403050404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smtClean="0"/>
          </a:p>
        </p:txBody>
      </p:sp>
    </p:spTree>
    <p:extLst>
      <p:ext uri="{BB962C8B-B14F-4D97-AF65-F5344CB8AC3E}">
        <p14:creationId xmlns:p14="http://schemas.microsoft.com/office/powerpoint/2010/main" val="1602249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0CD6D-5F12-476E-8453-3D311B450A4E}" type="datetime8">
              <a:rPr lang="en-IN" smtClean="0"/>
              <a:t>10-01-2022 13:13</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A8DE7-22DF-4C71-8810-45CE4D417C2D}" type="datetime8">
              <a:rPr lang="en-IN" smtClean="0"/>
              <a:t>10-01-2022 13:13</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5C541-F4E6-4488-B462-EF7A047E4C61}" type="datetime8">
              <a:rPr lang="en-IN" smtClean="0"/>
              <a:t>10-01-2022 13:13</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a16="http://schemas.microsoft.com/office/drawing/2014/main" xmlns=""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10-01-2022 13:13</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a16="http://schemas.microsoft.com/office/drawing/2014/main" xmlns=""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2C8A-CD12-4DFD-ABE8-8CF3B1F53511}" type="datetime8">
              <a:rPr lang="en-IN" smtClean="0"/>
              <a:t>10-01-2022 13:13</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a16="http://schemas.microsoft.com/office/drawing/2014/main" xmlns=""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24554-EC08-4A9A-B955-1CE402443775}" type="datetime8">
              <a:rPr lang="en-IN" smtClean="0"/>
              <a:t>10-01-2022 13:13</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DB3C8-7270-4E63-BAFF-F61146C872A9}" type="datetime8">
              <a:rPr lang="en-IN" smtClean="0"/>
              <a:t>10-01-2022 13:13</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E7326-4BB3-4EF7-A825-D7B8443422EC}" type="datetime8">
              <a:rPr lang="en-IN" smtClean="0"/>
              <a:t>10-01-2022 13:13</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a16="http://schemas.microsoft.com/office/drawing/2014/main" xmlns=""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E9CBBB-99BF-46C2-A597-705C3E515BE3}" type="datetime8">
              <a:rPr lang="en-IN" smtClean="0"/>
              <a:t>10-01-2022 13:13</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a16="http://schemas.microsoft.com/office/drawing/2014/main" xmlns=""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2DF96F-D195-4D32-A22A-EB824CFB176E}" type="datetime8">
              <a:rPr lang="en-IN" smtClean="0"/>
              <a:t>10-01-2022 13:13</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0490D-FF02-4389-90FD-819CA8976B9B}" type="datetime8">
              <a:rPr lang="en-IN" smtClean="0"/>
              <a:t>10-01-2022 13:13</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a16="http://schemas.microsoft.com/office/drawing/2014/main" xmlns=""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7FF271-DAE5-45E4-9C4D-A89BEE8B6E22}" type="datetime8">
              <a:rPr lang="en-IN" smtClean="0"/>
              <a:t>10-01-2022 13:13</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515325"/>
            <a:ext cx="10848974" cy="1119438"/>
          </a:xfrm>
        </p:spPr>
        <p:txBody>
          <a:bodyPr>
            <a:noAutofit/>
          </a:bodyPr>
          <a:lstStyle/>
          <a:p>
            <a:pPr algn="ctr">
              <a:lnSpc>
                <a:spcPct val="100000"/>
              </a:lnSpc>
            </a:pPr>
            <a:r>
              <a:rPr lang="en-IN" sz="2800" b="1" dirty="0"/>
              <a:t/>
            </a:r>
            <a:br>
              <a:rPr lang="en-IN" sz="2800" b="1" dirty="0"/>
            </a:br>
            <a:r>
              <a:rPr lang="en-IN" sz="3200" b="1" dirty="0" smtClean="0"/>
              <a:t>Course </a:t>
            </a:r>
            <a:r>
              <a:rPr lang="en-IN" sz="3200" b="1" dirty="0"/>
              <a:t>Name: </a:t>
            </a:r>
            <a:r>
              <a:rPr lang="en-IN" sz="3200" b="1" dirty="0" smtClean="0"/>
              <a:t>Database Systems</a:t>
            </a:r>
            <a:r>
              <a:rPr lang="en-IN" sz="3200" b="1" dirty="0"/>
              <a:t/>
            </a:r>
            <a:br>
              <a:rPr lang="en-IN" sz="3200" b="1" dirty="0"/>
            </a:br>
            <a:r>
              <a:rPr lang="en-IN" sz="3200" b="1" dirty="0" smtClean="0"/>
              <a:t>Course </a:t>
            </a:r>
            <a:r>
              <a:rPr lang="en-IN" sz="3200" b="1" dirty="0"/>
              <a:t>Code: </a:t>
            </a:r>
            <a:r>
              <a:rPr lang="en-IN" sz="3200" b="1" dirty="0" smtClean="0"/>
              <a:t>CS52</a:t>
            </a:r>
            <a:r>
              <a:rPr lang="en-IN" sz="3200" b="1" dirty="0"/>
              <a:t/>
            </a:r>
            <a:br>
              <a:rPr lang="en-IN" sz="3200" b="1" dirty="0"/>
            </a:br>
            <a:r>
              <a:rPr lang="en-IN" sz="3200" b="1" dirty="0"/>
              <a:t>Credits: </a:t>
            </a:r>
            <a:r>
              <a:rPr lang="en-IN" sz="3200" b="1" dirty="0" smtClean="0"/>
              <a:t>3:1:0</a:t>
            </a:r>
            <a:br>
              <a:rPr lang="en-IN" sz="3200" b="1" dirty="0" smtClean="0"/>
            </a:br>
            <a:r>
              <a:rPr lang="en-IN" sz="3200" b="1" dirty="0" smtClean="0"/>
              <a:t>UNIT 4</a:t>
            </a:r>
            <a:r>
              <a:rPr lang="en-IN" sz="3200" b="1" dirty="0"/>
              <a:t/>
            </a:r>
            <a:br>
              <a:rPr lang="en-IN" sz="3200" b="1" dirty="0"/>
            </a:br>
            <a:r>
              <a:rPr lang="en-IN" sz="3200" b="1" dirty="0"/>
              <a:t/>
            </a:r>
            <a:br>
              <a:rPr lang="en-IN" sz="3200" b="1" dirty="0"/>
            </a:br>
            <a:r>
              <a:rPr lang="en-IN" sz="3200" b="1" dirty="0"/>
              <a:t>Term: </a:t>
            </a:r>
            <a:r>
              <a:rPr lang="en-IN" sz="3200" b="1" dirty="0" smtClean="0"/>
              <a:t>October 2021 </a:t>
            </a:r>
            <a:r>
              <a:rPr lang="en-IN" sz="3200" b="1" dirty="0"/>
              <a:t>– </a:t>
            </a:r>
            <a:r>
              <a:rPr lang="en-IN" sz="3200" b="1" dirty="0" smtClean="0"/>
              <a:t>February 2022</a:t>
            </a:r>
            <a:r>
              <a:rPr lang="en-IN" sz="2000" dirty="0"/>
              <a:t/>
            </a:r>
            <a:br>
              <a:rPr lang="en-IN" sz="2000" dirty="0"/>
            </a:br>
            <a:endParaRPr lang="en-IN" sz="2000" dirty="0"/>
          </a:p>
        </p:txBody>
      </p:sp>
      <p:sp>
        <p:nvSpPr>
          <p:cNvPr id="5" name="Title 1"/>
          <p:cNvSpPr txBox="1">
            <a:spLocks/>
          </p:cNvSpPr>
          <p:nvPr/>
        </p:nvSpPr>
        <p:spPr bwMode="auto">
          <a:xfrm>
            <a:off x="1866900" y="314146"/>
            <a:ext cx="8229600" cy="1143000"/>
          </a:xfrm>
          <a:prstGeom prst="rect">
            <a:avLst/>
          </a:prstGeom>
          <a:noFill/>
          <a:ln w="9525">
            <a:noFill/>
            <a:miter lim="800000"/>
            <a:headEnd/>
            <a:tailEnd/>
          </a:ln>
        </p:spPr>
        <p:txBody>
          <a:bodyPr anchor="ctr"/>
          <a:lstStyle/>
          <a:p>
            <a:pPr algn="ctr"/>
            <a:r>
              <a:rPr lang="en-US" sz="2000" b="1" dirty="0">
                <a:latin typeface="+mj-lt"/>
              </a:rPr>
              <a:t>M.S. Ramaiah Institute of Technology</a:t>
            </a:r>
            <a:endParaRPr lang="en-IN" sz="2000" dirty="0">
              <a:latin typeface="+mj-lt"/>
            </a:endParaRPr>
          </a:p>
          <a:p>
            <a:pPr algn="ctr"/>
            <a:r>
              <a:rPr lang="en-US" sz="2000" b="1" dirty="0">
                <a:latin typeface="+mj-lt"/>
              </a:rPr>
              <a:t>(Autonomous Institute, Affiliated to VTU)</a:t>
            </a:r>
            <a:endParaRPr lang="en-IN" sz="2000" dirty="0">
              <a:latin typeface="+mj-lt"/>
            </a:endParaRPr>
          </a:p>
          <a:p>
            <a:pPr algn="ctr"/>
            <a:r>
              <a:rPr lang="en-US" sz="2000" b="1" dirty="0">
                <a:latin typeface="+mj-lt"/>
              </a:rPr>
              <a:t>Department of Computer Science and Engineering</a:t>
            </a:r>
            <a:endParaRPr lang="en-IN" sz="2000" dirty="0">
              <a:latin typeface="+mj-lt"/>
            </a:endParaRPr>
          </a:p>
        </p:txBody>
      </p:sp>
      <p:sp>
        <p:nvSpPr>
          <p:cNvPr id="3" name="TextBox 2">
            <a:extLst>
              <a:ext uri="{FF2B5EF4-FFF2-40B4-BE49-F238E27FC236}">
                <a16:creationId xmlns:a16="http://schemas.microsoft.com/office/drawing/2014/main" xmlns="" id="{EC9641BE-B7C9-4946-A565-227D0582DC3F}"/>
              </a:ext>
            </a:extLst>
          </p:cNvPr>
          <p:cNvSpPr txBox="1"/>
          <p:nvPr/>
        </p:nvSpPr>
        <p:spPr>
          <a:xfrm>
            <a:off x="8644609" y="4772025"/>
            <a:ext cx="2997892" cy="646331"/>
          </a:xfrm>
          <a:prstGeom prst="rect">
            <a:avLst/>
          </a:prstGeom>
          <a:noFill/>
        </p:spPr>
        <p:txBody>
          <a:bodyPr wrap="square" rtlCol="0">
            <a:spAutoFit/>
          </a:bodyPr>
          <a:lstStyle/>
          <a:p>
            <a:r>
              <a:rPr lang="en-IN" dirty="0"/>
              <a:t>Faculty:</a:t>
            </a:r>
          </a:p>
          <a:p>
            <a:r>
              <a:rPr lang="en-IN" dirty="0" smtClean="0"/>
              <a:t>Dr. Sini Anna Alex</a:t>
            </a:r>
            <a:endParaRPr lang="en-IN" dirty="0"/>
          </a:p>
        </p:txBody>
      </p:sp>
    </p:spTree>
    <p:extLst>
      <p:ext uri="{BB962C8B-B14F-4D97-AF65-F5344CB8AC3E}">
        <p14:creationId xmlns:p14="http://schemas.microsoft.com/office/powerpoint/2010/main" val="300391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10</a:t>
            </a:fld>
            <a:endParaRPr lang="en-CA" altLang="en-US" dirty="0"/>
          </a:p>
        </p:txBody>
      </p:sp>
      <p:sp>
        <p:nvSpPr>
          <p:cNvPr id="796674" name="Rectangle 2"/>
          <p:cNvSpPr>
            <a:spLocks noGrp="1" noChangeArrowheads="1"/>
          </p:cNvSpPr>
          <p:nvPr>
            <p:ph type="title"/>
          </p:nvPr>
        </p:nvSpPr>
        <p:spPr>
          <a:xfrm>
            <a:off x="321972" y="286603"/>
            <a:ext cx="11870028" cy="14507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b" anchorCtr="0" compatLnSpc="1">
            <a:prstTxWarp prst="textNoShape">
              <a:avLst/>
            </a:prstTxWarp>
            <a:normAutofit/>
          </a:bodyPr>
          <a:lstStyle/>
          <a:p>
            <a:r>
              <a:rPr lang="en-US" altLang="en-US" dirty="0"/>
              <a:t>Problems with Null Values and Dangling Tuples </a:t>
            </a:r>
          </a:p>
        </p:txBody>
      </p:sp>
      <p:sp>
        <p:nvSpPr>
          <p:cNvPr id="9" name="Title 1"/>
          <p:cNvSpPr txBox="1">
            <a:spLocks/>
          </p:cNvSpPr>
          <p:nvPr/>
        </p:nvSpPr>
        <p:spPr bwMode="auto">
          <a:xfrm>
            <a:off x="8686799" y="1676400"/>
            <a:ext cx="2324637" cy="366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a:latin typeface="Verdana" charset="0"/>
              </a:rPr>
              <a:t>Figure 15.2 </a:t>
            </a:r>
          </a:p>
          <a:p>
            <a:r>
              <a:rPr lang="en-US" altLang="en-US" kern="0" dirty="0">
                <a:latin typeface="Verdana" charset="0"/>
                <a:ea typeface="ＭＳ Ｐゴシック"/>
              </a:rPr>
              <a:t>Issues with NULL-value joins. </a:t>
            </a:r>
          </a:p>
          <a:p>
            <a:r>
              <a:rPr lang="en-US" altLang="en-US" kern="0" dirty="0">
                <a:latin typeface="Verdana" charset="0"/>
                <a:ea typeface="ＭＳ Ｐゴシック"/>
              </a:rPr>
              <a:t>(b) Result of applying NATURAL JOIN to the EMPLOYEE and DEPARTMENT relations. </a:t>
            </a:r>
          </a:p>
          <a:p>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1756235"/>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61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11</a:t>
            </a:fld>
            <a:endParaRPr lang="en-CA" altLang="en-US" dirty="0"/>
          </a:p>
        </p:txBody>
      </p:sp>
      <p:sp>
        <p:nvSpPr>
          <p:cNvPr id="802822" name="Rectangle 6"/>
          <p:cNvSpPr>
            <a:spLocks noGrp="1" noChangeArrowheads="1"/>
          </p:cNvSpPr>
          <p:nvPr>
            <p:ph type="title"/>
          </p:nvPr>
        </p:nvSpPr>
        <p:spPr/>
        <p:txBody>
          <a:bodyPr>
            <a:normAutofit/>
          </a:bodyPr>
          <a:lstStyle/>
          <a:p>
            <a:r>
              <a:rPr lang="en-US" altLang="en-US" sz="4000" dirty="0"/>
              <a:t>About Normalization Algorithms </a:t>
            </a:r>
          </a:p>
        </p:txBody>
      </p:sp>
      <p:sp>
        <p:nvSpPr>
          <p:cNvPr id="802823" name="Rectangle 7"/>
          <p:cNvSpPr>
            <a:spLocks noGrp="1" noChangeArrowheads="1"/>
          </p:cNvSpPr>
          <p:nvPr>
            <p:ph type="body" idx="1"/>
          </p:nvPr>
        </p:nvSpPr>
        <p:spPr>
          <a:xfrm>
            <a:off x="1097280" y="1845734"/>
            <a:ext cx="10558100" cy="3589152"/>
          </a:xfrm>
        </p:spPr>
        <p:txBody>
          <a:bodyPr>
            <a:normAutofit/>
          </a:bodyPr>
          <a:lstStyle/>
          <a:p>
            <a:pPr marL="0" indent="0">
              <a:buNone/>
            </a:pPr>
            <a:r>
              <a:rPr lang="en-US" altLang="en-US" sz="2800" b="1" dirty="0" smtClean="0"/>
              <a:t>Discussion </a:t>
            </a:r>
            <a:r>
              <a:rPr lang="en-US" altLang="en-US" sz="2800" b="1" dirty="0"/>
              <a:t>of Normalization Algorithms:</a:t>
            </a:r>
          </a:p>
          <a:p>
            <a:pPr>
              <a:lnSpc>
                <a:spcPct val="90000"/>
              </a:lnSpc>
            </a:pPr>
            <a:r>
              <a:rPr lang="en-US" altLang="en-US" sz="2800" dirty="0"/>
              <a:t>Problems:</a:t>
            </a:r>
          </a:p>
          <a:p>
            <a:pPr lvl="1">
              <a:lnSpc>
                <a:spcPct val="90000"/>
              </a:lnSpc>
            </a:pPr>
            <a:r>
              <a:rPr lang="en-US" altLang="en-US" sz="2400" dirty="0"/>
              <a:t>The database designer must first specify </a:t>
            </a:r>
            <a:r>
              <a:rPr lang="en-US" altLang="en-US" sz="2400" i="1" dirty="0"/>
              <a:t>all</a:t>
            </a:r>
            <a:r>
              <a:rPr lang="en-US" altLang="en-US" sz="2400" dirty="0"/>
              <a:t> the relevant functional dependencies among the database attributes. </a:t>
            </a:r>
          </a:p>
          <a:p>
            <a:pPr lvl="1">
              <a:lnSpc>
                <a:spcPct val="90000"/>
              </a:lnSpc>
            </a:pPr>
            <a:r>
              <a:rPr lang="en-US" altLang="en-US" sz="2400" dirty="0"/>
              <a:t>These algorithms are </a:t>
            </a:r>
            <a:r>
              <a:rPr lang="en-US" altLang="en-US" sz="2400" i="1" dirty="0"/>
              <a:t>not deterministic</a:t>
            </a:r>
            <a:r>
              <a:rPr lang="en-US" altLang="en-US" sz="2400" dirty="0"/>
              <a:t> in general. </a:t>
            </a:r>
          </a:p>
          <a:p>
            <a:pPr lvl="1">
              <a:lnSpc>
                <a:spcPct val="90000"/>
              </a:lnSpc>
            </a:pPr>
            <a:r>
              <a:rPr lang="en-US" altLang="en-US" sz="2400" dirty="0"/>
              <a:t>It is not always possible to find a decomposition into relation schemas that preserves dependencies and allows each relation schema in the decomposition to be in </a:t>
            </a:r>
            <a:r>
              <a:rPr lang="en-US" altLang="en-US" sz="2400" dirty="0" smtClean="0"/>
              <a:t>BCNF.</a:t>
            </a:r>
            <a:endParaRPr lang="en-US" altLang="en-US" sz="2400" dirty="0"/>
          </a:p>
        </p:txBody>
      </p:sp>
    </p:spTree>
    <p:extLst>
      <p:ext uri="{BB962C8B-B14F-4D97-AF65-F5344CB8AC3E}">
        <p14:creationId xmlns:p14="http://schemas.microsoft.com/office/powerpoint/2010/main" val="296278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a:xfrm>
            <a:off x="1097280" y="286603"/>
            <a:ext cx="10058400" cy="975527"/>
          </a:xfrm>
        </p:spPr>
        <p:txBody>
          <a:bodyPr/>
          <a:lstStyle/>
          <a:p>
            <a:r>
              <a:rPr lang="en-US" sz="3200" dirty="0"/>
              <a:t>Algorithms for Relational Database Schema </a:t>
            </a:r>
            <a:r>
              <a:rPr lang="en-US" sz="3200" dirty="0" smtClean="0"/>
              <a:t>Design</a:t>
            </a:r>
            <a:endParaRPr lang="en-US" sz="3200" dirty="0"/>
          </a:p>
        </p:txBody>
      </p:sp>
      <p:pic>
        <p:nvPicPr>
          <p:cNvPr id="804963" name="Picture 99" descr="tbl11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90" y="1262130"/>
            <a:ext cx="7714445" cy="53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03031" y="215899"/>
            <a:ext cx="12088969" cy="1399370"/>
          </a:xfrm>
        </p:spPr>
        <p:txBody>
          <a:bodyPr>
            <a:normAutofit/>
          </a:bodyPr>
          <a:lstStyle/>
          <a:p>
            <a:r>
              <a:rPr lang="en-US" altLang="en-US" sz="4400" dirty="0" smtClean="0">
                <a:cs typeface="Times New Roman" panose="02020603050405020304" pitchFamily="18" charset="0"/>
              </a:rPr>
              <a:t>Multivalued Dependencies and Fourth Normal Form </a:t>
            </a:r>
          </a:p>
        </p:txBody>
      </p:sp>
      <p:sp>
        <p:nvSpPr>
          <p:cNvPr id="58372" name="Rectangle 3"/>
          <p:cNvSpPr>
            <a:spLocks noGrp="1" noChangeArrowheads="1"/>
          </p:cNvSpPr>
          <p:nvPr>
            <p:ph type="body" idx="1"/>
          </p:nvPr>
        </p:nvSpPr>
        <p:spPr>
          <a:xfrm>
            <a:off x="1097280" y="1790163"/>
            <a:ext cx="10944466" cy="4494728"/>
          </a:xfrm>
        </p:spPr>
        <p:txBody>
          <a:bodyPr/>
          <a:lstStyle/>
          <a:p>
            <a:pPr marL="609600" indent="-609600" algn="just">
              <a:buNone/>
            </a:pPr>
            <a:r>
              <a:rPr lang="en-US" altLang="en-US" b="1" u="sng" dirty="0"/>
              <a:t>Definition:</a:t>
            </a:r>
            <a:r>
              <a:rPr lang="en-US" altLang="en-US" b="1" dirty="0"/>
              <a:t> </a:t>
            </a:r>
          </a:p>
          <a:p>
            <a:pPr marL="609600" indent="-609600" algn="just">
              <a:lnSpc>
                <a:spcPct val="120000"/>
              </a:lnSpc>
            </a:pPr>
            <a:r>
              <a:rPr lang="en-US" altLang="en-US" dirty="0"/>
              <a:t>A </a:t>
            </a:r>
            <a:r>
              <a:rPr lang="en-US" altLang="en-US" b="1" dirty="0"/>
              <a:t>multivalued dependency </a:t>
            </a:r>
            <a:r>
              <a:rPr lang="en-US" altLang="en-US" dirty="0"/>
              <a:t>(</a:t>
            </a:r>
            <a:r>
              <a:rPr lang="en-US" altLang="en-US" b="1" dirty="0"/>
              <a:t>MVD</a:t>
            </a:r>
            <a:r>
              <a:rPr lang="en-US" altLang="en-US" dirty="0"/>
              <a:t>) </a:t>
            </a:r>
            <a:r>
              <a:rPr lang="en-US" altLang="en-US" i="1" dirty="0"/>
              <a:t>X</a:t>
            </a:r>
            <a:r>
              <a:rPr lang="en-US" altLang="en-US" dirty="0"/>
              <a:t> </a:t>
            </a:r>
            <a:r>
              <a:rPr lang="en-US" altLang="en-US" dirty="0">
                <a:latin typeface="Times New Roman" panose="02020603050405020304" pitchFamily="18" charset="0"/>
              </a:rPr>
              <a:t>—</a:t>
            </a:r>
            <a:r>
              <a:rPr lang="en-US" altLang="en-US" dirty="0"/>
              <a:t>&gt;&gt;</a:t>
            </a:r>
            <a:r>
              <a:rPr lang="en-US" altLang="en-US" i="1" dirty="0"/>
              <a:t> Y</a:t>
            </a:r>
            <a:r>
              <a:rPr lang="en-US" altLang="en-US" dirty="0"/>
              <a:t> specified on relation schema </a:t>
            </a:r>
            <a:r>
              <a:rPr lang="en-US" altLang="en-US" i="1" dirty="0"/>
              <a:t>R</a:t>
            </a:r>
            <a:r>
              <a:rPr lang="en-US" altLang="en-US" dirty="0"/>
              <a:t>, where </a:t>
            </a:r>
            <a:r>
              <a:rPr lang="en-US" altLang="en-US" i="1" dirty="0"/>
              <a:t>X</a:t>
            </a:r>
            <a:r>
              <a:rPr lang="en-US" altLang="en-US" dirty="0"/>
              <a:t> and </a:t>
            </a:r>
            <a:r>
              <a:rPr lang="en-US" altLang="en-US" i="1" dirty="0"/>
              <a:t>Y</a:t>
            </a:r>
            <a:r>
              <a:rPr lang="en-US" altLang="en-US" dirty="0"/>
              <a:t> are both subsets of </a:t>
            </a:r>
            <a:r>
              <a:rPr lang="en-US" altLang="en-US" i="1" dirty="0"/>
              <a:t>R</a:t>
            </a:r>
            <a:r>
              <a:rPr lang="en-US" altLang="en-US" dirty="0"/>
              <a:t>, specifies the following constraint on any relation state </a:t>
            </a:r>
            <a:r>
              <a:rPr lang="en-US" altLang="en-US" i="1" dirty="0"/>
              <a:t>r</a:t>
            </a:r>
            <a:r>
              <a:rPr lang="en-US" altLang="en-US" dirty="0"/>
              <a:t> of </a:t>
            </a:r>
            <a:r>
              <a:rPr lang="en-US" altLang="en-US" i="1" dirty="0"/>
              <a:t>R</a:t>
            </a:r>
            <a:r>
              <a:rPr lang="en-US" altLang="en-US" dirty="0"/>
              <a:t>: If two tuples </a:t>
            </a:r>
            <a:r>
              <a:rPr lang="en-US" altLang="en-US" i="1" dirty="0"/>
              <a:t>t</a:t>
            </a:r>
            <a:r>
              <a:rPr lang="en-US" altLang="en-US" baseline="-30000" dirty="0"/>
              <a:t>1</a:t>
            </a:r>
            <a:r>
              <a:rPr lang="en-US" altLang="en-US" dirty="0"/>
              <a:t> and </a:t>
            </a:r>
            <a:r>
              <a:rPr lang="en-US" altLang="en-US" i="1" dirty="0"/>
              <a:t>t</a:t>
            </a:r>
            <a:r>
              <a:rPr lang="en-US" altLang="en-US" baseline="-30000" dirty="0"/>
              <a:t>2</a:t>
            </a:r>
            <a:r>
              <a:rPr lang="en-US" altLang="en-US" dirty="0"/>
              <a:t> exist in </a:t>
            </a:r>
            <a:r>
              <a:rPr lang="en-US" altLang="en-US" i="1" dirty="0"/>
              <a:t>r</a:t>
            </a:r>
            <a:r>
              <a:rPr lang="en-US" altLang="en-US" dirty="0"/>
              <a:t> such that </a:t>
            </a:r>
            <a:r>
              <a:rPr lang="en-US" altLang="en-US" i="1" dirty="0"/>
              <a:t>t</a:t>
            </a:r>
            <a:r>
              <a:rPr lang="en-US" altLang="en-US" baseline="-30000" dirty="0"/>
              <a:t>1</a:t>
            </a:r>
            <a:r>
              <a:rPr lang="en-US" altLang="en-US" dirty="0"/>
              <a:t>[</a:t>
            </a:r>
            <a:r>
              <a:rPr lang="en-US" altLang="en-US" i="1" dirty="0"/>
              <a:t>X</a:t>
            </a:r>
            <a:r>
              <a:rPr lang="en-US" altLang="en-US" dirty="0"/>
              <a:t>] = </a:t>
            </a:r>
            <a:r>
              <a:rPr lang="en-US" altLang="en-US" i="1" dirty="0"/>
              <a:t>t</a:t>
            </a:r>
            <a:r>
              <a:rPr lang="en-US" altLang="en-US" baseline="-30000" dirty="0"/>
              <a:t>2</a:t>
            </a:r>
            <a:r>
              <a:rPr lang="en-US" altLang="en-US" dirty="0"/>
              <a:t>[</a:t>
            </a:r>
            <a:r>
              <a:rPr lang="en-US" altLang="en-US" i="1" dirty="0"/>
              <a:t>X</a:t>
            </a:r>
            <a:r>
              <a:rPr lang="en-US" altLang="en-US" dirty="0"/>
              <a:t>], then two tuples </a:t>
            </a:r>
            <a:r>
              <a:rPr lang="en-US" altLang="en-US" i="1" dirty="0"/>
              <a:t>t</a:t>
            </a:r>
            <a:r>
              <a:rPr lang="en-US" altLang="en-US" baseline="-30000" dirty="0"/>
              <a:t>3</a:t>
            </a:r>
            <a:r>
              <a:rPr lang="en-US" altLang="en-US" dirty="0"/>
              <a:t> and </a:t>
            </a:r>
            <a:r>
              <a:rPr lang="en-US" altLang="en-US" i="1" dirty="0"/>
              <a:t>t</a:t>
            </a:r>
            <a:r>
              <a:rPr lang="en-US" altLang="en-US" baseline="-30000" dirty="0"/>
              <a:t>4</a:t>
            </a:r>
            <a:r>
              <a:rPr lang="en-US" altLang="en-US" dirty="0"/>
              <a:t> should also exist in </a:t>
            </a:r>
            <a:r>
              <a:rPr lang="en-US" altLang="en-US" i="1" dirty="0"/>
              <a:t>r</a:t>
            </a:r>
            <a:r>
              <a:rPr lang="en-US" altLang="en-US" dirty="0"/>
              <a:t> with the following properties, where we use </a:t>
            </a:r>
            <a:r>
              <a:rPr lang="en-US" altLang="en-US" i="1" dirty="0"/>
              <a:t>Z</a:t>
            </a:r>
            <a:r>
              <a:rPr lang="en-US" altLang="en-US" dirty="0"/>
              <a:t> to denote (</a:t>
            </a:r>
            <a:r>
              <a:rPr lang="en-US" altLang="en-US" i="1" dirty="0"/>
              <a:t>R </a:t>
            </a:r>
            <a:r>
              <a:rPr lang="en-US" altLang="en-US" sz="1800" dirty="0">
                <a:latin typeface="MathematicalPi 1" pitchFamily="82" charset="0"/>
              </a:rPr>
              <a:t>2</a:t>
            </a:r>
            <a:r>
              <a:rPr lang="en-US" altLang="en-US" dirty="0"/>
              <a:t>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a:t>
            </a:r>
          </a:p>
          <a:p>
            <a:pPr marL="990600" lvl="1" indent="-533400" algn="just">
              <a:lnSpc>
                <a:spcPct val="120000"/>
              </a:lnSpc>
            </a:pPr>
            <a:r>
              <a:rPr lang="en-US" altLang="en-US" sz="2000" dirty="0"/>
              <a:t> </a:t>
            </a:r>
            <a:r>
              <a:rPr lang="en-US" altLang="en-US" sz="2000" i="1" dirty="0"/>
              <a:t>t</a:t>
            </a:r>
            <a:r>
              <a:rPr lang="en-US" altLang="en-US" sz="2000" baseline="-30000" dirty="0"/>
              <a:t>3</a:t>
            </a:r>
            <a:r>
              <a:rPr lang="en-US" altLang="en-US" sz="2000" dirty="0"/>
              <a:t>[</a:t>
            </a:r>
            <a:r>
              <a:rPr lang="en-US" altLang="en-US" sz="2000" i="1" dirty="0"/>
              <a:t>X</a:t>
            </a:r>
            <a:r>
              <a:rPr lang="en-US" altLang="en-US" sz="2000" dirty="0"/>
              <a:t>] = </a:t>
            </a:r>
            <a:r>
              <a:rPr lang="en-US" altLang="en-US" sz="2000" i="1" dirty="0"/>
              <a:t>t</a:t>
            </a:r>
            <a:r>
              <a:rPr lang="en-US" altLang="en-US" sz="2000" baseline="-30000" dirty="0"/>
              <a:t>4</a:t>
            </a:r>
            <a:r>
              <a:rPr lang="en-US" altLang="en-US" sz="2000" dirty="0"/>
              <a:t>[</a:t>
            </a:r>
            <a:r>
              <a:rPr lang="en-US" altLang="en-US" sz="2000" i="1" dirty="0"/>
              <a:t>X</a:t>
            </a:r>
            <a:r>
              <a:rPr lang="en-US" altLang="en-US" sz="2000" dirty="0"/>
              <a:t>] = </a:t>
            </a:r>
            <a:r>
              <a:rPr lang="en-US" altLang="en-US" sz="2000" i="1" dirty="0"/>
              <a:t>t</a:t>
            </a:r>
            <a:r>
              <a:rPr lang="en-US" altLang="en-US" sz="2000" baseline="-30000" dirty="0"/>
              <a:t>1</a:t>
            </a:r>
            <a:r>
              <a:rPr lang="en-US" altLang="en-US" sz="2000" dirty="0"/>
              <a:t>[</a:t>
            </a:r>
            <a:r>
              <a:rPr lang="en-US" altLang="en-US" sz="2000" i="1" dirty="0"/>
              <a:t>X</a:t>
            </a:r>
            <a:r>
              <a:rPr lang="en-US" altLang="en-US" sz="2000" dirty="0"/>
              <a:t>] = </a:t>
            </a:r>
            <a:r>
              <a:rPr lang="en-US" altLang="en-US" sz="2000" i="1" dirty="0"/>
              <a:t>t</a:t>
            </a:r>
            <a:r>
              <a:rPr lang="en-US" altLang="en-US" sz="2000" baseline="-30000" dirty="0"/>
              <a:t>2</a:t>
            </a:r>
            <a:r>
              <a:rPr lang="en-US" altLang="en-US" sz="2000" dirty="0"/>
              <a:t>[</a:t>
            </a:r>
            <a:r>
              <a:rPr lang="en-US" altLang="en-US" sz="2000" i="1" dirty="0"/>
              <a:t>X</a:t>
            </a:r>
            <a:r>
              <a:rPr lang="en-US" altLang="en-US" sz="2000" dirty="0"/>
              <a:t>].</a:t>
            </a:r>
          </a:p>
          <a:p>
            <a:pPr marL="990600" lvl="1" indent="-533400" algn="just">
              <a:lnSpc>
                <a:spcPct val="120000"/>
              </a:lnSpc>
            </a:pPr>
            <a:r>
              <a:rPr lang="en-US" altLang="en-US" sz="2000" i="1" dirty="0"/>
              <a:t>t</a:t>
            </a:r>
            <a:r>
              <a:rPr lang="en-US" altLang="en-US" sz="2000" baseline="-30000" dirty="0"/>
              <a:t>3</a:t>
            </a:r>
            <a:r>
              <a:rPr lang="en-US" altLang="en-US" sz="2000" dirty="0"/>
              <a:t>[</a:t>
            </a:r>
            <a:r>
              <a:rPr lang="en-US" altLang="en-US" sz="2000" i="1" dirty="0"/>
              <a:t>Y</a:t>
            </a:r>
            <a:r>
              <a:rPr lang="en-US" altLang="en-US" sz="2000" dirty="0"/>
              <a:t>] = </a:t>
            </a:r>
            <a:r>
              <a:rPr lang="en-US" altLang="en-US" sz="2000" i="1" dirty="0"/>
              <a:t>t</a:t>
            </a:r>
            <a:r>
              <a:rPr lang="en-US" altLang="en-US" sz="2000" baseline="-30000" dirty="0"/>
              <a:t>1</a:t>
            </a:r>
            <a:r>
              <a:rPr lang="en-US" altLang="en-US" sz="2000" dirty="0"/>
              <a:t>[</a:t>
            </a:r>
            <a:r>
              <a:rPr lang="en-US" altLang="en-US" sz="2000" i="1" dirty="0"/>
              <a:t>Y</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Y</a:t>
            </a:r>
            <a:r>
              <a:rPr lang="en-US" altLang="en-US" sz="2000" dirty="0"/>
              <a:t>] = </a:t>
            </a:r>
            <a:r>
              <a:rPr lang="en-US" altLang="en-US" sz="2000" i="1" dirty="0"/>
              <a:t>t</a:t>
            </a:r>
            <a:r>
              <a:rPr lang="en-US" altLang="en-US" sz="2000" baseline="-30000" dirty="0"/>
              <a:t>2</a:t>
            </a:r>
            <a:r>
              <a:rPr lang="en-US" altLang="en-US" sz="2000" dirty="0"/>
              <a:t>[</a:t>
            </a:r>
            <a:r>
              <a:rPr lang="en-US" altLang="en-US" sz="2000" i="1" dirty="0"/>
              <a:t>Y</a:t>
            </a:r>
            <a:r>
              <a:rPr lang="en-US" altLang="en-US" sz="2000" dirty="0"/>
              <a:t>].</a:t>
            </a:r>
          </a:p>
          <a:p>
            <a:pPr marL="990600" lvl="1" indent="-533400" algn="just">
              <a:lnSpc>
                <a:spcPct val="120000"/>
              </a:lnSpc>
            </a:pPr>
            <a:r>
              <a:rPr lang="en-US" altLang="en-US" sz="2000" i="1" dirty="0"/>
              <a:t>t</a:t>
            </a:r>
            <a:r>
              <a:rPr lang="en-US" altLang="en-US" sz="2000" baseline="-30000" dirty="0"/>
              <a:t>3</a:t>
            </a:r>
            <a:r>
              <a:rPr lang="en-US" altLang="en-US" sz="2000" dirty="0"/>
              <a:t>[</a:t>
            </a:r>
            <a:r>
              <a:rPr lang="en-US" altLang="en-US" sz="2000" i="1" dirty="0"/>
              <a:t>Z</a:t>
            </a:r>
            <a:r>
              <a:rPr lang="en-US" altLang="en-US" sz="2000" dirty="0"/>
              <a:t>] = </a:t>
            </a:r>
            <a:r>
              <a:rPr lang="en-US" altLang="en-US" sz="2000" i="1" dirty="0"/>
              <a:t>t</a:t>
            </a:r>
            <a:r>
              <a:rPr lang="en-US" altLang="en-US" sz="2000" baseline="-30000" dirty="0"/>
              <a:t>2</a:t>
            </a:r>
            <a:r>
              <a:rPr lang="en-US" altLang="en-US" sz="2000" dirty="0"/>
              <a:t>[</a:t>
            </a:r>
            <a:r>
              <a:rPr lang="en-US" altLang="en-US" sz="2000" i="1" dirty="0"/>
              <a:t>Z</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Z</a:t>
            </a:r>
            <a:r>
              <a:rPr lang="en-US" altLang="en-US" sz="2000" dirty="0"/>
              <a:t>] = </a:t>
            </a:r>
            <a:r>
              <a:rPr lang="en-US" altLang="en-US" sz="2000" i="1" dirty="0"/>
              <a:t>t</a:t>
            </a:r>
            <a:r>
              <a:rPr lang="en-US" altLang="en-US" sz="2000" baseline="-30000" dirty="0"/>
              <a:t>1</a:t>
            </a:r>
            <a:r>
              <a:rPr lang="en-US" altLang="en-US" sz="2000" dirty="0"/>
              <a:t>[</a:t>
            </a:r>
            <a:r>
              <a:rPr lang="en-US" altLang="en-US" sz="2000" i="1" dirty="0"/>
              <a:t>Z</a:t>
            </a:r>
            <a:r>
              <a:rPr lang="en-US" altLang="en-US" sz="2000" dirty="0"/>
              <a:t>].</a:t>
            </a:r>
          </a:p>
          <a:p>
            <a:pPr marL="609600" indent="-609600" algn="just"/>
            <a:r>
              <a:rPr lang="en-US" altLang="en-US" dirty="0"/>
              <a:t>An MVD </a:t>
            </a:r>
            <a:r>
              <a:rPr lang="en-US" altLang="en-US" i="1" dirty="0"/>
              <a:t>X</a:t>
            </a:r>
            <a:r>
              <a:rPr lang="en-US" altLang="en-US" dirty="0"/>
              <a:t> </a:t>
            </a:r>
            <a:r>
              <a:rPr lang="en-US" altLang="en-US" sz="1800" dirty="0">
                <a:latin typeface="Times New Roman" panose="02020603050405020304" pitchFamily="18" charset="0"/>
              </a:rPr>
              <a:t>—</a:t>
            </a:r>
            <a:r>
              <a:rPr lang="en-US" altLang="en-US" sz="1800" dirty="0"/>
              <a:t>&gt;&gt;</a:t>
            </a:r>
            <a:r>
              <a:rPr lang="en-US" altLang="en-US" dirty="0"/>
              <a:t> </a:t>
            </a:r>
            <a:r>
              <a:rPr lang="en-US" altLang="en-US" i="1" dirty="0"/>
              <a:t>Y</a:t>
            </a:r>
            <a:r>
              <a:rPr lang="en-US" altLang="en-US" dirty="0"/>
              <a:t> in </a:t>
            </a:r>
            <a:r>
              <a:rPr lang="en-US" altLang="en-US" i="1" dirty="0"/>
              <a:t>R</a:t>
            </a:r>
            <a:r>
              <a:rPr lang="en-US" altLang="en-US" dirty="0"/>
              <a:t> is called a </a:t>
            </a:r>
            <a:r>
              <a:rPr lang="en-US" altLang="en-US" b="1" dirty="0"/>
              <a:t>trivial MVD</a:t>
            </a:r>
            <a:r>
              <a:rPr lang="en-US" altLang="en-US" dirty="0"/>
              <a:t> if (a) </a:t>
            </a:r>
            <a:r>
              <a:rPr lang="en-US" altLang="en-US" i="1" dirty="0"/>
              <a:t>Y</a:t>
            </a:r>
            <a:r>
              <a:rPr lang="en-US" altLang="en-US" dirty="0"/>
              <a:t> is a subset of </a:t>
            </a:r>
            <a:r>
              <a:rPr lang="en-US" altLang="en-US" i="1" dirty="0"/>
              <a:t>X</a:t>
            </a:r>
            <a:r>
              <a:rPr lang="en-US" altLang="en-US" dirty="0"/>
              <a:t>, or (b)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 = </a:t>
            </a:r>
            <a:r>
              <a:rPr lang="en-US" altLang="en-US" i="1" dirty="0"/>
              <a:t>R</a:t>
            </a:r>
            <a:r>
              <a:rPr lang="en-US" altLang="en-US" dirty="0"/>
              <a:t>. </a:t>
            </a:r>
          </a:p>
        </p:txBody>
      </p:sp>
    </p:spTree>
    <p:extLst>
      <p:ext uri="{BB962C8B-B14F-4D97-AF65-F5344CB8AC3E}">
        <p14:creationId xmlns:p14="http://schemas.microsoft.com/office/powerpoint/2010/main" val="365118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title"/>
          </p:nvPr>
        </p:nvSpPr>
        <p:spPr/>
        <p:txBody>
          <a:bodyPr/>
          <a:lstStyle/>
          <a:p>
            <a:r>
              <a:rPr lang="en-US" altLang="en-US" dirty="0" smtClean="0"/>
              <a:t>Fourth normal forms</a:t>
            </a:r>
          </a:p>
        </p:txBody>
      </p:sp>
      <p:sp>
        <p:nvSpPr>
          <p:cNvPr id="60420" name="Rectangle 3"/>
          <p:cNvSpPr>
            <a:spLocks noChangeArrowheads="1"/>
          </p:cNvSpPr>
          <p:nvPr/>
        </p:nvSpPr>
        <p:spPr bwMode="auto">
          <a:xfrm>
            <a:off x="3352800" y="1309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eaLnBrk="1" hangingPunct="1"/>
            <a:endParaRPr lang="en-US" altLang="en-US">
              <a:ea typeface="MS PGothic" panose="020B0600070205080204" pitchFamily="34" charset="-128"/>
            </a:endParaRPr>
          </a:p>
        </p:txBody>
      </p:sp>
      <p:sp>
        <p:nvSpPr>
          <p:cNvPr id="60421" name="Title 1"/>
          <p:cNvSpPr txBox="1">
            <a:spLocks/>
          </p:cNvSpPr>
          <p:nvPr/>
        </p:nvSpPr>
        <p:spPr bwMode="auto">
          <a:xfrm>
            <a:off x="1262130" y="5734050"/>
            <a:ext cx="97750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1000" i="0" dirty="0" smtClean="0">
                <a:solidFill>
                  <a:srgbClr val="000000"/>
                </a:solidFill>
                <a:latin typeface="Verdana" panose="020B0604030504040204" pitchFamily="34" charset="0"/>
                <a:ea typeface="MS PGothic" panose="020B0600070205080204" pitchFamily="34" charset="-128"/>
              </a:rPr>
              <a:t>Fourth normal </a:t>
            </a:r>
            <a:r>
              <a:rPr lang="en-US" altLang="en-US" sz="1000" i="0" dirty="0">
                <a:solidFill>
                  <a:srgbClr val="000000"/>
                </a:solidFill>
                <a:latin typeface="Verdana" panose="020B0604030504040204" pitchFamily="34" charset="0"/>
                <a:ea typeface="MS PGothic" panose="020B0600070205080204" pitchFamily="34" charset="-128"/>
              </a:rPr>
              <a:t>forms. (a) The EMP relation with two MVDs: </a:t>
            </a:r>
            <a:r>
              <a:rPr lang="en-US" altLang="en-US" sz="1000" i="0" dirty="0" err="1">
                <a:solidFill>
                  <a:srgbClr val="000000"/>
                </a:solidFill>
                <a:latin typeface="Verdana" panose="020B0604030504040204" pitchFamily="34" charset="0"/>
                <a:ea typeface="MS PGothic" panose="020B0600070205080204" pitchFamily="34" charset="-128"/>
              </a:rPr>
              <a:t>Ename</a:t>
            </a:r>
            <a:r>
              <a:rPr lang="en-US" altLang="en-US" sz="1000" i="0" dirty="0">
                <a:solidFill>
                  <a:srgbClr val="000000"/>
                </a:solidFill>
                <a:latin typeface="Verdana" panose="020B0604030504040204" pitchFamily="34" charset="0"/>
                <a:ea typeface="MS PGothic" panose="020B0600070205080204" pitchFamily="34" charset="-128"/>
              </a:rPr>
              <a:t> –&gt;&gt; </a:t>
            </a:r>
            <a:r>
              <a:rPr lang="en-US" altLang="en-US" sz="1000" i="0" dirty="0" err="1">
                <a:solidFill>
                  <a:srgbClr val="000000"/>
                </a:solidFill>
                <a:latin typeface="Verdana" panose="020B0604030504040204" pitchFamily="34" charset="0"/>
                <a:ea typeface="MS PGothic" panose="020B0600070205080204" pitchFamily="34" charset="-128"/>
              </a:rPr>
              <a:t>Pname</a:t>
            </a:r>
            <a:r>
              <a:rPr lang="en-US" altLang="en-US" sz="1000" i="0" dirty="0">
                <a:solidFill>
                  <a:srgbClr val="000000"/>
                </a:solidFill>
                <a:latin typeface="Verdana" panose="020B0604030504040204" pitchFamily="34" charset="0"/>
                <a:ea typeface="MS PGothic" panose="020B0600070205080204" pitchFamily="34" charset="-128"/>
              </a:rPr>
              <a:t> and </a:t>
            </a:r>
            <a:r>
              <a:rPr lang="en-US" altLang="en-US" sz="1000" i="0" dirty="0" err="1">
                <a:solidFill>
                  <a:srgbClr val="000000"/>
                </a:solidFill>
                <a:latin typeface="Verdana" panose="020B0604030504040204" pitchFamily="34" charset="0"/>
                <a:ea typeface="MS PGothic" panose="020B0600070205080204" pitchFamily="34" charset="-128"/>
              </a:rPr>
              <a:t>Ename</a:t>
            </a:r>
            <a:r>
              <a:rPr lang="en-US" altLang="en-US" sz="1000" i="0" dirty="0">
                <a:solidFill>
                  <a:srgbClr val="000000"/>
                </a:solidFill>
                <a:latin typeface="Verdana" panose="020B0604030504040204" pitchFamily="34" charset="0"/>
                <a:ea typeface="MS PGothic" panose="020B0600070205080204" pitchFamily="34" charset="-128"/>
              </a:rPr>
              <a:t> –&gt;&gt; </a:t>
            </a:r>
            <a:r>
              <a:rPr lang="en-US" altLang="en-US" sz="1000" i="0" dirty="0" err="1">
                <a:solidFill>
                  <a:srgbClr val="000000"/>
                </a:solidFill>
                <a:latin typeface="Verdana" panose="020B0604030504040204" pitchFamily="34" charset="0"/>
                <a:ea typeface="MS PGothic" panose="020B0600070205080204" pitchFamily="34" charset="-128"/>
              </a:rPr>
              <a:t>Dname</a:t>
            </a:r>
            <a:r>
              <a:rPr lang="en-US" altLang="en-US" sz="1000" i="0" dirty="0">
                <a:solidFill>
                  <a:srgbClr val="000000"/>
                </a:solidFill>
                <a:latin typeface="Verdana" panose="020B0604030504040204" pitchFamily="34" charset="0"/>
                <a:ea typeface="MS PGothic" panose="020B0600070205080204" pitchFamily="34" charset="-128"/>
              </a:rPr>
              <a:t>.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60422" name="Picture 8" descr="fig14_15.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2336" y="1771354"/>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2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73487" y="215899"/>
            <a:ext cx="11655381" cy="1509869"/>
          </a:xfrm>
        </p:spPr>
        <p:txBody>
          <a:bodyPr>
            <a:normAutofit/>
          </a:bodyPr>
          <a:lstStyle/>
          <a:p>
            <a:r>
              <a:rPr lang="en-US" altLang="en-US" sz="4400" dirty="0" smtClean="0">
                <a:cs typeface="Times New Roman" panose="02020603050405020304" pitchFamily="18" charset="0"/>
              </a:rPr>
              <a:t>Multivalued Dependencies and Fourth Normal Form </a:t>
            </a:r>
          </a:p>
        </p:txBody>
      </p:sp>
      <p:sp>
        <p:nvSpPr>
          <p:cNvPr id="59396" name="Rectangle 3"/>
          <p:cNvSpPr>
            <a:spLocks noGrp="1" noChangeArrowheads="1"/>
          </p:cNvSpPr>
          <p:nvPr>
            <p:ph type="body" idx="1"/>
          </p:nvPr>
        </p:nvSpPr>
        <p:spPr>
          <a:xfrm>
            <a:off x="1778000" y="1893194"/>
            <a:ext cx="9787228" cy="3580327"/>
          </a:xfrm>
        </p:spPr>
        <p:txBody>
          <a:bodyPr/>
          <a:lstStyle/>
          <a:p>
            <a:pPr marL="609600" indent="-609600" algn="just">
              <a:buNone/>
            </a:pPr>
            <a:r>
              <a:rPr lang="en-US" altLang="en-US" sz="2400" b="1" u="sng" dirty="0"/>
              <a:t>Definition:</a:t>
            </a:r>
            <a:r>
              <a:rPr lang="en-US" altLang="en-US" b="1" dirty="0"/>
              <a:t> </a:t>
            </a:r>
          </a:p>
          <a:p>
            <a:pPr marL="609600" indent="-609600" algn="just"/>
            <a:r>
              <a:rPr lang="en-US" altLang="en-US" sz="2400" dirty="0"/>
              <a:t>A relation schema </a:t>
            </a:r>
            <a:r>
              <a:rPr lang="en-US" altLang="en-US" sz="2400" i="1" dirty="0"/>
              <a:t>R</a:t>
            </a:r>
            <a:r>
              <a:rPr lang="en-US" altLang="en-US" sz="2400" dirty="0"/>
              <a:t> is in </a:t>
            </a:r>
            <a:r>
              <a:rPr lang="en-US" altLang="en-US" sz="2400" b="1" dirty="0"/>
              <a:t>4NF</a:t>
            </a:r>
            <a:r>
              <a:rPr lang="en-US" altLang="en-US" sz="2400" dirty="0"/>
              <a:t> with respect to a set of dependencies </a:t>
            </a:r>
            <a:r>
              <a:rPr lang="en-US" altLang="en-US" sz="2400" i="1" dirty="0"/>
              <a:t>F</a:t>
            </a:r>
            <a:r>
              <a:rPr lang="en-US" altLang="en-US" sz="2400" dirty="0"/>
              <a:t> (that includes functional dependencies and multivalued dependencies) if, for every </a:t>
            </a:r>
            <a:r>
              <a:rPr lang="en-US" altLang="en-US" sz="2400" i="1" dirty="0"/>
              <a:t>nontrivial</a:t>
            </a:r>
            <a:r>
              <a:rPr lang="en-US" altLang="en-US" sz="2400" dirty="0"/>
              <a:t> multivalued dependency </a:t>
            </a:r>
            <a:r>
              <a:rPr lang="en-US" altLang="en-US" sz="2400" i="1" dirty="0"/>
              <a:t>X</a:t>
            </a:r>
            <a:r>
              <a:rPr lang="en-US" altLang="en-US" sz="2400" dirty="0"/>
              <a:t> </a:t>
            </a:r>
            <a:r>
              <a:rPr lang="en-US" altLang="en-US" sz="1800" dirty="0">
                <a:latin typeface="Times New Roman" panose="02020603050405020304" pitchFamily="18" charset="0"/>
              </a:rPr>
              <a:t>—</a:t>
            </a:r>
            <a:r>
              <a:rPr lang="en-US" altLang="en-US" sz="1800" dirty="0"/>
              <a:t>&gt;&gt;</a:t>
            </a:r>
            <a:r>
              <a:rPr lang="en-US" altLang="en-US" sz="2400" i="1" dirty="0"/>
              <a:t> Y</a:t>
            </a:r>
            <a:r>
              <a:rPr lang="en-US" altLang="en-US" sz="2400" dirty="0"/>
              <a:t> in </a:t>
            </a:r>
            <a:r>
              <a:rPr lang="en-US" altLang="en-US" sz="2400" i="1" dirty="0"/>
              <a:t>F</a:t>
            </a:r>
            <a:r>
              <a:rPr lang="en-US" altLang="en-US" sz="2400" baseline="30000" dirty="0"/>
              <a:t>+</a:t>
            </a:r>
            <a:r>
              <a:rPr lang="en-US" altLang="en-US" sz="2400" dirty="0"/>
              <a:t>, </a:t>
            </a:r>
            <a:r>
              <a:rPr lang="en-US" altLang="en-US" sz="2400" i="1" dirty="0"/>
              <a:t>X</a:t>
            </a:r>
            <a:r>
              <a:rPr lang="en-US" altLang="en-US" sz="2400" dirty="0"/>
              <a:t> is a </a:t>
            </a:r>
            <a:r>
              <a:rPr lang="en-US" altLang="en-US" sz="2400" dirty="0" err="1"/>
              <a:t>superkey</a:t>
            </a:r>
            <a:r>
              <a:rPr lang="en-US" altLang="en-US" sz="2400" dirty="0"/>
              <a:t> for R.</a:t>
            </a:r>
          </a:p>
          <a:p>
            <a:pPr marL="990600" lvl="1" indent="-533400" algn="just"/>
            <a:r>
              <a:rPr lang="en-US" altLang="en-US" sz="2200" dirty="0"/>
              <a:t>Note: </a:t>
            </a:r>
            <a:r>
              <a:rPr lang="en-US" altLang="en-US" sz="2200" i="1" dirty="0"/>
              <a:t>F</a:t>
            </a:r>
            <a:r>
              <a:rPr lang="en-US" altLang="en-US" sz="2200" baseline="30000" dirty="0"/>
              <a:t>+ </a:t>
            </a:r>
            <a:r>
              <a:rPr lang="en-US" altLang="en-US" sz="2200" dirty="0"/>
              <a:t>is the (complete) set of all dependencies (functional or multivalued) that will hold in every relation state </a:t>
            </a:r>
            <a:r>
              <a:rPr lang="en-US" altLang="en-US" sz="2200" i="1" dirty="0"/>
              <a:t>r</a:t>
            </a:r>
            <a:r>
              <a:rPr lang="en-US" altLang="en-US" sz="2200" dirty="0"/>
              <a:t> of </a:t>
            </a:r>
            <a:r>
              <a:rPr lang="en-US" altLang="en-US" sz="2200" i="1" dirty="0"/>
              <a:t>R</a:t>
            </a:r>
            <a:r>
              <a:rPr lang="en-US" altLang="en-US" sz="2200" dirty="0"/>
              <a:t> that satisfies </a:t>
            </a:r>
            <a:r>
              <a:rPr lang="en-US" altLang="en-US" sz="2200" i="1" dirty="0"/>
              <a:t>F</a:t>
            </a:r>
            <a:r>
              <a:rPr lang="en-US" altLang="en-US" sz="2200" dirty="0"/>
              <a:t>. It is also called the </a:t>
            </a:r>
            <a:r>
              <a:rPr lang="en-US" altLang="en-US" sz="2200" b="1" dirty="0"/>
              <a:t>closure</a:t>
            </a:r>
            <a:r>
              <a:rPr lang="en-US" altLang="en-US" sz="2200" dirty="0"/>
              <a:t> of </a:t>
            </a:r>
            <a:r>
              <a:rPr lang="en-US" altLang="en-US" sz="2200" i="1" dirty="0"/>
              <a:t>F</a:t>
            </a:r>
            <a:r>
              <a:rPr lang="en-US" altLang="en-US" sz="2200" dirty="0"/>
              <a:t>.</a:t>
            </a:r>
          </a:p>
        </p:txBody>
      </p:sp>
    </p:spTree>
    <p:extLst>
      <p:ext uri="{BB962C8B-B14F-4D97-AF65-F5344CB8AC3E}">
        <p14:creationId xmlns:p14="http://schemas.microsoft.com/office/powerpoint/2010/main" val="8547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A03D13D-0AF5-4B48-8187-B9955F4F58BC}"/>
              </a:ext>
            </a:extLst>
          </p:cNvPr>
          <p:cNvSpPr>
            <a:spLocks noGrp="1"/>
          </p:cNvSpPr>
          <p:nvPr>
            <p:ph type="title"/>
          </p:nvPr>
        </p:nvSpPr>
        <p:spPr>
          <a:xfrm>
            <a:off x="1066800" y="2496403"/>
            <a:ext cx="10058400" cy="1450757"/>
          </a:xfrm>
        </p:spPr>
        <p:txBody>
          <a:bodyPr/>
          <a:lstStyle/>
          <a:p>
            <a:pPr algn="ctr"/>
            <a:r>
              <a:rPr lang="en-IN" dirty="0"/>
              <a:t>Thank you </a:t>
            </a:r>
          </a:p>
        </p:txBody>
      </p:sp>
      <p:sp>
        <p:nvSpPr>
          <p:cNvPr id="2" name="Date Placeholder 1"/>
          <p:cNvSpPr>
            <a:spLocks noGrp="1"/>
          </p:cNvSpPr>
          <p:nvPr>
            <p:ph type="dt" sz="half" idx="10"/>
          </p:nvPr>
        </p:nvSpPr>
        <p:spPr/>
        <p:txBody>
          <a:bodyPr/>
          <a:lstStyle/>
          <a:p>
            <a:fld id="{63EEA23F-1258-4CDD-B0AE-D7AA4C94D112}" type="datetime8">
              <a:rPr lang="en-IN" smtClean="0"/>
              <a:t>10-01-2022 13:13</a:t>
            </a:fld>
            <a:endParaRPr lang="en-IN" dirty="0"/>
          </a:p>
        </p:txBody>
      </p:sp>
    </p:spTree>
    <p:extLst>
      <p:ext uri="{BB962C8B-B14F-4D97-AF65-F5344CB8AC3E}">
        <p14:creationId xmlns:p14="http://schemas.microsoft.com/office/powerpoint/2010/main" val="5413763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hangingPunct="1"/>
            <a:r>
              <a:rPr lang="en-US" dirty="0" smtClean="0"/>
              <a:t>Algorithms for Relational Database Schema Design</a:t>
            </a:r>
          </a:p>
        </p:txBody>
      </p:sp>
      <p:sp>
        <p:nvSpPr>
          <p:cNvPr id="26627" name="Rectangle 5"/>
          <p:cNvSpPr>
            <a:spLocks noGrp="1" noChangeArrowheads="1"/>
          </p:cNvSpPr>
          <p:nvPr>
            <p:ph type="body" idx="1"/>
          </p:nvPr>
        </p:nvSpPr>
        <p:spPr/>
        <p:txBody>
          <a:bodyPr>
            <a:normAutofit lnSpcReduction="10000"/>
          </a:bodyPr>
          <a:lstStyle/>
          <a:p>
            <a:pPr eaLnBrk="1" hangingPunct="1">
              <a:lnSpc>
                <a:spcPct val="80000"/>
              </a:lnSpc>
            </a:pPr>
            <a:r>
              <a:rPr lang="en-US" sz="2000" b="1" dirty="0" smtClean="0"/>
              <a:t>Relational </a:t>
            </a:r>
            <a:r>
              <a:rPr lang="en-US" sz="2000" b="1" dirty="0"/>
              <a:t>Synthesis into 3NF with Dependency Preservation (Relational Synthesis Algorithm) </a:t>
            </a:r>
          </a:p>
          <a:p>
            <a:pPr lvl="1" eaLnBrk="1" hangingPunct="1">
              <a:lnSpc>
                <a:spcPct val="80000"/>
              </a:lnSpc>
            </a:pPr>
            <a:r>
              <a:rPr lang="en-US" sz="2000" b="1" dirty="0"/>
              <a:t>Input: A universal relation R and a set of functional dependencies F on the attributes of R.</a:t>
            </a:r>
          </a:p>
          <a:p>
            <a:pPr eaLnBrk="1" hangingPunct="1">
              <a:lnSpc>
                <a:spcPct val="80000"/>
              </a:lnSpc>
              <a:buFont typeface="Wingdings" panose="05000000000000000000" pitchFamily="2" charset="2"/>
              <a:buNone/>
            </a:pPr>
            <a:r>
              <a:rPr lang="en-US" sz="2000" b="1" dirty="0">
                <a:solidFill>
                  <a:srgbClr val="800000"/>
                </a:solidFill>
              </a:rPr>
              <a:t>1.</a:t>
            </a:r>
            <a:r>
              <a:rPr lang="en-US" sz="2000" b="1" dirty="0"/>
              <a:t> </a:t>
            </a:r>
            <a:r>
              <a:rPr lang="en-US" sz="2000" dirty="0"/>
              <a:t>Find a minimal cover G for F;</a:t>
            </a:r>
          </a:p>
          <a:p>
            <a:pPr eaLnBrk="1" hangingPunct="1">
              <a:lnSpc>
                <a:spcPct val="80000"/>
              </a:lnSpc>
              <a:buFont typeface="Wingdings" panose="05000000000000000000" pitchFamily="2" charset="2"/>
              <a:buNone/>
            </a:pPr>
            <a:r>
              <a:rPr lang="en-US" sz="2000" b="1" dirty="0">
                <a:solidFill>
                  <a:srgbClr val="800000"/>
                </a:solidFill>
              </a:rPr>
              <a:t>2.</a:t>
            </a:r>
            <a:r>
              <a:rPr lang="en-US" sz="2000" b="1" dirty="0"/>
              <a:t> </a:t>
            </a:r>
            <a:r>
              <a:rPr lang="en-US" sz="2000" dirty="0"/>
              <a:t>For each left-hand-side X of a functional dependency that appears in G, </a:t>
            </a:r>
          </a:p>
          <a:p>
            <a:pPr eaLnBrk="1" hangingPunct="1">
              <a:lnSpc>
                <a:spcPct val="80000"/>
              </a:lnSpc>
              <a:buFont typeface="Wingdings" panose="05000000000000000000" pitchFamily="2" charset="2"/>
              <a:buNone/>
            </a:pPr>
            <a:r>
              <a:rPr lang="en-US" sz="2000" dirty="0"/>
              <a:t>		create a relation schema in D with attributes {X </a:t>
            </a:r>
            <a:r>
              <a:rPr lang="en-US" sz="2000" dirty="0">
                <a:latin typeface="Lucida Grande" pitchFamily="1" charset="0"/>
              </a:rPr>
              <a:t>υ</a:t>
            </a:r>
            <a:r>
              <a:rPr lang="en-US" sz="2000" dirty="0"/>
              <a:t> {A1} </a:t>
            </a:r>
            <a:r>
              <a:rPr lang="en-US" sz="2000" dirty="0">
                <a:latin typeface="Lucida Grande" pitchFamily="1" charset="0"/>
              </a:rPr>
              <a:t>υ</a:t>
            </a:r>
            <a:r>
              <a:rPr lang="en-US" sz="2000" dirty="0"/>
              <a:t> {A2} ... </a:t>
            </a:r>
            <a:r>
              <a:rPr lang="en-US" sz="2000" dirty="0">
                <a:latin typeface="Lucida Grande" pitchFamily="1" charset="0"/>
              </a:rPr>
              <a:t>υ</a:t>
            </a:r>
            <a:r>
              <a:rPr lang="en-US" sz="2000" dirty="0"/>
              <a:t> {</a:t>
            </a:r>
            <a:r>
              <a:rPr lang="en-US" sz="2000" dirty="0" err="1"/>
              <a:t>Ak</a:t>
            </a:r>
            <a:r>
              <a:rPr lang="en-US" sz="2000" dirty="0"/>
              <a:t>}}, </a:t>
            </a:r>
          </a:p>
          <a:p>
            <a:pPr eaLnBrk="1" hangingPunct="1">
              <a:lnSpc>
                <a:spcPct val="80000"/>
              </a:lnSpc>
              <a:buFont typeface="Wingdings" panose="05000000000000000000" pitchFamily="2" charset="2"/>
              <a:buNone/>
            </a:pPr>
            <a:r>
              <a:rPr lang="en-US" sz="2000" dirty="0"/>
              <a:t>		where X </a:t>
            </a:r>
            <a:r>
              <a:rPr lang="en-US" sz="2000" dirty="0">
                <a:sym typeface="Wingdings 3" panose="05040102010807070707" pitchFamily="18" charset="2"/>
              </a:rPr>
              <a:t></a:t>
            </a:r>
            <a:r>
              <a:rPr lang="en-US" sz="2000" dirty="0"/>
              <a:t> A1, X </a:t>
            </a:r>
            <a:r>
              <a:rPr lang="en-US" sz="2000" dirty="0">
                <a:sym typeface="Wingdings 3" panose="05040102010807070707" pitchFamily="18" charset="2"/>
              </a:rPr>
              <a:t></a:t>
            </a:r>
            <a:r>
              <a:rPr lang="en-US" sz="2000" dirty="0"/>
              <a:t> A2, ..., X </a:t>
            </a:r>
            <a:r>
              <a:rPr lang="en-US" sz="2000" dirty="0">
                <a:sym typeface="Wingdings 3" panose="05040102010807070707" pitchFamily="18" charset="2"/>
              </a:rPr>
              <a:t></a:t>
            </a:r>
            <a:r>
              <a:rPr lang="en-US" sz="2000" dirty="0"/>
              <a:t> </a:t>
            </a:r>
            <a:r>
              <a:rPr lang="en-US" sz="2000" dirty="0" err="1"/>
              <a:t>Ak</a:t>
            </a:r>
            <a:r>
              <a:rPr lang="en-US" sz="2000" dirty="0"/>
              <a:t> are the only dependencies in G with X as left-hand-side (X is the key of this relation) ;</a:t>
            </a:r>
          </a:p>
          <a:p>
            <a:pPr eaLnBrk="1" hangingPunct="1">
              <a:lnSpc>
                <a:spcPct val="80000"/>
              </a:lnSpc>
              <a:buFont typeface="Wingdings" panose="05000000000000000000" pitchFamily="2" charset="2"/>
              <a:buNone/>
            </a:pPr>
            <a:r>
              <a:rPr lang="en-US" sz="2000" b="1" dirty="0">
                <a:solidFill>
                  <a:srgbClr val="800000"/>
                </a:solidFill>
              </a:rPr>
              <a:t>3.</a:t>
            </a:r>
            <a:r>
              <a:rPr lang="en-US" sz="2000" b="1" dirty="0"/>
              <a:t> </a:t>
            </a:r>
            <a:r>
              <a:rPr lang="en-US" sz="2000" dirty="0"/>
              <a:t>Place any remaining attributes (that have not been placed in any relation) in a single relation schema to ensure the attribute preservation property. </a:t>
            </a:r>
            <a:endParaRPr lang="en-US" sz="2000" dirty="0" smtClean="0"/>
          </a:p>
          <a:p>
            <a:pPr eaLnBrk="1" hangingPunct="1">
              <a:lnSpc>
                <a:spcPct val="80000"/>
              </a:lnSpc>
              <a:buFont typeface="Wingdings" panose="05000000000000000000" pitchFamily="2" charset="2"/>
              <a:buNone/>
            </a:pPr>
            <a:endParaRPr lang="en-US" dirty="0"/>
          </a:p>
          <a:p>
            <a:pPr eaLnBrk="1" hangingPunct="1">
              <a:lnSpc>
                <a:spcPct val="80000"/>
              </a:lnSpc>
              <a:buFont typeface="Wingdings" panose="05000000000000000000" pitchFamily="2" charset="2"/>
              <a:buNone/>
            </a:pPr>
            <a:r>
              <a:rPr lang="en-US" sz="2000" dirty="0" smtClean="0"/>
              <a:t>Claim: Every relation schema created by Algorithm is in 3NF.</a:t>
            </a:r>
            <a:endParaRPr lang="en-US" sz="2000" dirty="0"/>
          </a:p>
        </p:txBody>
      </p:sp>
    </p:spTree>
    <p:extLst>
      <p:ext uri="{BB962C8B-B14F-4D97-AF65-F5344CB8AC3E}">
        <p14:creationId xmlns:p14="http://schemas.microsoft.com/office/powerpoint/2010/main" val="3323028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7003" y="3438659"/>
            <a:ext cx="7044743" cy="2910626"/>
          </a:xfrm>
        </p:spPr>
        <p:txBody>
          <a:bodyPr>
            <a:normAutofit fontScale="62500" lnSpcReduction="20000"/>
          </a:bodyPr>
          <a:lstStyle/>
          <a:p>
            <a:pPr marL="0" indent="0">
              <a:buNone/>
              <a:defRPr/>
            </a:pPr>
            <a:r>
              <a:rPr lang="en-US" sz="4400" dirty="0" smtClean="0">
                <a:sym typeface="Wingdings" panose="05000000000000000000" pitchFamily="2" charset="2"/>
              </a:rPr>
              <a:t>Minimal </a:t>
            </a:r>
            <a:r>
              <a:rPr lang="en-US" sz="4400" dirty="0">
                <a:sym typeface="Wingdings" panose="05000000000000000000" pitchFamily="2" charset="2"/>
              </a:rPr>
              <a:t>Cover:</a:t>
            </a:r>
          </a:p>
          <a:p>
            <a:pPr eaLnBrk="1" hangingPunct="1">
              <a:defRPr/>
            </a:pPr>
            <a:r>
              <a:rPr lang="en-US" sz="4400" dirty="0" err="1"/>
              <a:t>Essn</a:t>
            </a:r>
            <a:r>
              <a:rPr lang="en-US" sz="4400" dirty="0">
                <a:sym typeface="Wingdings" panose="05000000000000000000" pitchFamily="2" charset="2"/>
              </a:rPr>
              <a:t> </a:t>
            </a:r>
            <a:r>
              <a:rPr lang="en-US" sz="4400" dirty="0" err="1">
                <a:sym typeface="Wingdings" panose="05000000000000000000" pitchFamily="2" charset="2"/>
              </a:rPr>
              <a:t>Esal</a:t>
            </a:r>
            <a:r>
              <a:rPr lang="en-US" sz="4400" dirty="0">
                <a:sym typeface="Wingdings" panose="05000000000000000000" pitchFamily="2" charset="2"/>
              </a:rPr>
              <a:t>, </a:t>
            </a:r>
            <a:r>
              <a:rPr lang="en-US" sz="4400" dirty="0" err="1">
                <a:sym typeface="Wingdings" panose="05000000000000000000" pitchFamily="2" charset="2"/>
              </a:rPr>
              <a:t>Ephone</a:t>
            </a:r>
            <a:r>
              <a:rPr lang="en-US" sz="4400" dirty="0">
                <a:sym typeface="Wingdings" panose="05000000000000000000" pitchFamily="2" charset="2"/>
              </a:rPr>
              <a:t>, </a:t>
            </a:r>
            <a:r>
              <a:rPr lang="en-US" sz="4400" dirty="0" err="1">
                <a:sym typeface="Wingdings" panose="05000000000000000000" pitchFamily="2" charset="2"/>
              </a:rPr>
              <a:t>Dno</a:t>
            </a:r>
            <a:endParaRPr lang="en-US" sz="4400" dirty="0">
              <a:sym typeface="Wingdings" panose="05000000000000000000" pitchFamily="2" charset="2"/>
            </a:endParaRPr>
          </a:p>
          <a:p>
            <a:pPr eaLnBrk="1" hangingPunct="1">
              <a:defRPr/>
            </a:pPr>
            <a:r>
              <a:rPr lang="en-US" sz="4400" dirty="0" err="1">
                <a:sym typeface="Wingdings" panose="05000000000000000000" pitchFamily="2" charset="2"/>
              </a:rPr>
              <a:t>PnoPname</a:t>
            </a:r>
            <a:r>
              <a:rPr lang="en-US" sz="4400" dirty="0">
                <a:sym typeface="Wingdings" panose="05000000000000000000" pitchFamily="2" charset="2"/>
              </a:rPr>
              <a:t>, </a:t>
            </a:r>
            <a:r>
              <a:rPr lang="en-US" sz="4400" dirty="0" err="1" smtClean="0">
                <a:sym typeface="Wingdings" panose="05000000000000000000" pitchFamily="2" charset="2"/>
              </a:rPr>
              <a:t>Plocation</a:t>
            </a:r>
            <a:endParaRPr lang="en-US" sz="4400" dirty="0" smtClean="0">
              <a:sym typeface="Wingdings" panose="05000000000000000000" pitchFamily="2" charset="2"/>
            </a:endParaRPr>
          </a:p>
          <a:p>
            <a:pPr marL="0" indent="0" eaLnBrk="1" hangingPunct="1">
              <a:buNone/>
              <a:defRPr/>
            </a:pPr>
            <a:r>
              <a:rPr lang="en-US" sz="4400" dirty="0" smtClean="0">
                <a:sym typeface="Wingdings" panose="05000000000000000000" pitchFamily="2" charset="2"/>
              </a:rPr>
              <a:t>Decomposed relations:</a:t>
            </a:r>
            <a:endParaRPr lang="en-US" sz="4400" dirty="0">
              <a:sym typeface="Wingdings" panose="05000000000000000000" pitchFamily="2" charset="2"/>
            </a:endParaRPr>
          </a:p>
          <a:p>
            <a:pPr marL="0" indent="0" eaLnBrk="1" hangingPunct="1">
              <a:buNone/>
              <a:defRPr/>
            </a:pPr>
            <a:r>
              <a:rPr lang="en-US" sz="4400" dirty="0" smtClean="0">
                <a:sym typeface="Wingdings" panose="05000000000000000000" pitchFamily="2" charset="2"/>
              </a:rPr>
              <a:t>           R1(</a:t>
            </a:r>
            <a:r>
              <a:rPr lang="en-US" sz="4400" u="sng" dirty="0" err="1" smtClean="0"/>
              <a:t>Essn</a:t>
            </a:r>
            <a:r>
              <a:rPr lang="en-US" sz="4400" dirty="0">
                <a:sym typeface="Wingdings" panose="05000000000000000000" pitchFamily="2" charset="2"/>
              </a:rPr>
              <a:t>, </a:t>
            </a:r>
            <a:r>
              <a:rPr lang="en-US" sz="4400" dirty="0" err="1">
                <a:sym typeface="Wingdings" panose="05000000000000000000" pitchFamily="2" charset="2"/>
              </a:rPr>
              <a:t>Esal</a:t>
            </a:r>
            <a:r>
              <a:rPr lang="en-US" sz="4400" dirty="0">
                <a:sym typeface="Wingdings" panose="05000000000000000000" pitchFamily="2" charset="2"/>
              </a:rPr>
              <a:t>, </a:t>
            </a:r>
            <a:r>
              <a:rPr lang="en-US" sz="4400" dirty="0" err="1">
                <a:sym typeface="Wingdings" panose="05000000000000000000" pitchFamily="2" charset="2"/>
              </a:rPr>
              <a:t>Ephone</a:t>
            </a:r>
            <a:r>
              <a:rPr lang="en-US" sz="4400" dirty="0">
                <a:sym typeface="Wingdings" panose="05000000000000000000" pitchFamily="2" charset="2"/>
              </a:rPr>
              <a:t>, </a:t>
            </a:r>
            <a:r>
              <a:rPr lang="en-US" sz="4400" dirty="0" err="1">
                <a:sym typeface="Wingdings" panose="05000000000000000000" pitchFamily="2" charset="2"/>
              </a:rPr>
              <a:t>Dno</a:t>
            </a:r>
            <a:r>
              <a:rPr lang="en-US" sz="4400" dirty="0">
                <a:sym typeface="Wingdings" panose="05000000000000000000" pitchFamily="2" charset="2"/>
              </a:rPr>
              <a:t>)</a:t>
            </a:r>
          </a:p>
          <a:p>
            <a:pPr marL="0" indent="0" eaLnBrk="1" hangingPunct="1">
              <a:buNone/>
              <a:defRPr/>
            </a:pPr>
            <a:r>
              <a:rPr lang="en-US" sz="4400" dirty="0" smtClean="0">
                <a:sym typeface="Wingdings" panose="05000000000000000000" pitchFamily="2" charset="2"/>
              </a:rPr>
              <a:t>           R2(</a:t>
            </a:r>
            <a:r>
              <a:rPr lang="en-US" sz="4400" u="sng" dirty="0" err="1" smtClean="0">
                <a:sym typeface="Wingdings" panose="05000000000000000000" pitchFamily="2" charset="2"/>
              </a:rPr>
              <a:t>Pno</a:t>
            </a:r>
            <a:r>
              <a:rPr lang="en-US" sz="4400" dirty="0" err="1" smtClean="0">
                <a:sym typeface="Wingdings" panose="05000000000000000000" pitchFamily="2" charset="2"/>
              </a:rPr>
              <a:t>,Pname</a:t>
            </a:r>
            <a:r>
              <a:rPr lang="en-US" sz="4400" dirty="0" smtClean="0">
                <a:sym typeface="Wingdings" panose="05000000000000000000" pitchFamily="2" charset="2"/>
              </a:rPr>
              <a:t>, </a:t>
            </a:r>
            <a:r>
              <a:rPr lang="en-US" sz="4400" dirty="0" err="1" smtClean="0">
                <a:sym typeface="Wingdings" panose="05000000000000000000" pitchFamily="2" charset="2"/>
              </a:rPr>
              <a:t>Plocation</a:t>
            </a:r>
            <a:r>
              <a:rPr lang="en-US" sz="4400" dirty="0" smtClean="0">
                <a:sym typeface="Wingdings" panose="05000000000000000000" pitchFamily="2" charset="2"/>
              </a:rPr>
              <a:t>)</a:t>
            </a:r>
          </a:p>
          <a:p>
            <a:pPr eaLnBrk="1" hangingPunct="1">
              <a:defRPr/>
            </a:pPr>
            <a:endParaRPr lang="en-US" dirty="0" smtClean="0">
              <a:sym typeface="Wingdings" panose="05000000000000000000" pitchFamily="2" charset="2"/>
            </a:endParaRPr>
          </a:p>
          <a:p>
            <a:pPr eaLnBrk="1" hangingPunct="1">
              <a:defRPr/>
            </a:pPr>
            <a:endParaRPr lang="en-US" dirty="0" smtClean="0">
              <a:sym typeface="Wingdings" panose="05000000000000000000" pitchFamily="2" charset="2"/>
            </a:endParaRPr>
          </a:p>
          <a:p>
            <a:pPr eaLnBrk="1" hangingPunct="1">
              <a:defRPr/>
            </a:pPr>
            <a:endParaRPr lang="en-US" dirty="0" smtClean="0">
              <a:sym typeface="Wingdings" panose="05000000000000000000" pitchFamily="2" charset="2"/>
            </a:endParaRPr>
          </a:p>
          <a:p>
            <a:pPr eaLnBrk="1" hangingPunct="1">
              <a:defRPr/>
            </a:pPr>
            <a:endParaRPr lang="en-US" dirty="0" smtClean="0"/>
          </a:p>
        </p:txBody>
      </p:sp>
      <p:sp>
        <p:nvSpPr>
          <p:cNvPr id="28675" name="Rectangle 4"/>
          <p:cNvSpPr>
            <a:spLocks noChangeArrowheads="1"/>
          </p:cNvSpPr>
          <p:nvPr/>
        </p:nvSpPr>
        <p:spPr bwMode="auto">
          <a:xfrm>
            <a:off x="1828264" y="766294"/>
            <a:ext cx="815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pPr>
            <a:r>
              <a:rPr lang="en-US" sz="2400" dirty="0">
                <a:solidFill>
                  <a:schemeClr val="tx1"/>
                </a:solidFill>
              </a:rPr>
              <a:t>U(</a:t>
            </a:r>
            <a:r>
              <a:rPr lang="en-US" sz="2400" dirty="0" err="1">
                <a:solidFill>
                  <a:schemeClr val="tx1"/>
                </a:solidFill>
              </a:rPr>
              <a:t>Essn</a:t>
            </a:r>
            <a:r>
              <a:rPr lang="en-US" sz="2400" dirty="0">
                <a:solidFill>
                  <a:schemeClr val="tx1"/>
                </a:solidFill>
              </a:rPr>
              <a:t>, </a:t>
            </a:r>
            <a:r>
              <a:rPr lang="en-US" sz="2400" dirty="0" err="1">
                <a:solidFill>
                  <a:schemeClr val="tx1"/>
                </a:solidFill>
              </a:rPr>
              <a:t>Pno</a:t>
            </a:r>
            <a:r>
              <a:rPr lang="en-US" sz="2400" dirty="0">
                <a:solidFill>
                  <a:schemeClr val="tx1"/>
                </a:solidFill>
              </a:rPr>
              <a:t>, </a:t>
            </a:r>
            <a:r>
              <a:rPr lang="en-US" sz="2400" dirty="0" err="1">
                <a:solidFill>
                  <a:schemeClr val="tx1"/>
                </a:solidFill>
              </a:rPr>
              <a:t>Esal</a:t>
            </a:r>
            <a:r>
              <a:rPr lang="en-US" sz="2400" dirty="0">
                <a:solidFill>
                  <a:schemeClr val="tx1"/>
                </a:solidFill>
              </a:rPr>
              <a:t>, </a:t>
            </a:r>
            <a:r>
              <a:rPr lang="en-US" sz="2400" dirty="0" err="1">
                <a:solidFill>
                  <a:schemeClr val="tx1"/>
                </a:solidFill>
              </a:rPr>
              <a:t>Ephone</a:t>
            </a:r>
            <a:r>
              <a:rPr lang="en-US" sz="2400" dirty="0">
                <a:solidFill>
                  <a:schemeClr val="tx1"/>
                </a:solidFill>
              </a:rPr>
              <a:t>, </a:t>
            </a:r>
            <a:r>
              <a:rPr lang="en-US" sz="2400" dirty="0" err="1">
                <a:solidFill>
                  <a:schemeClr val="tx1"/>
                </a:solidFill>
              </a:rPr>
              <a:t>Dno</a:t>
            </a:r>
            <a:r>
              <a:rPr lang="en-US" sz="2400" dirty="0">
                <a:solidFill>
                  <a:schemeClr val="tx1"/>
                </a:solidFill>
              </a:rPr>
              <a:t>, </a:t>
            </a:r>
            <a:r>
              <a:rPr lang="en-US" sz="2400" dirty="0" err="1">
                <a:solidFill>
                  <a:schemeClr val="tx1"/>
                </a:solidFill>
              </a:rPr>
              <a:t>Pname</a:t>
            </a:r>
            <a:r>
              <a:rPr lang="en-US" sz="2400" dirty="0">
                <a:solidFill>
                  <a:schemeClr val="tx1"/>
                </a:solidFill>
              </a:rPr>
              <a:t>, </a:t>
            </a:r>
            <a:r>
              <a:rPr lang="en-US" sz="2400" dirty="0" err="1">
                <a:solidFill>
                  <a:schemeClr val="tx1"/>
                </a:solidFill>
              </a:rPr>
              <a:t>Plocation</a:t>
            </a:r>
            <a:r>
              <a:rPr lang="en-US" sz="2400" dirty="0">
                <a:solidFill>
                  <a:schemeClr val="tx1"/>
                </a:solidFill>
              </a:rPr>
              <a:t>)</a:t>
            </a:r>
          </a:p>
        </p:txBody>
      </p:sp>
      <p:sp>
        <p:nvSpPr>
          <p:cNvPr id="2" name="TextBox 1"/>
          <p:cNvSpPr txBox="1"/>
          <p:nvPr/>
        </p:nvSpPr>
        <p:spPr>
          <a:xfrm>
            <a:off x="0" y="1815921"/>
            <a:ext cx="6368602" cy="1938992"/>
          </a:xfrm>
          <a:prstGeom prst="rect">
            <a:avLst/>
          </a:prstGeom>
          <a:noFill/>
        </p:spPr>
        <p:txBody>
          <a:bodyPr wrap="square" rtlCol="0">
            <a:spAutoFit/>
          </a:bodyPr>
          <a:lstStyle/>
          <a:p>
            <a:pPr>
              <a:defRPr/>
            </a:pPr>
            <a:r>
              <a:rPr lang="en-US" sz="2400" dirty="0"/>
              <a:t>FD:</a:t>
            </a:r>
          </a:p>
          <a:p>
            <a:pPr>
              <a:defRPr/>
            </a:pPr>
            <a:r>
              <a:rPr lang="en-US" sz="2400" dirty="0" err="1"/>
              <a:t>Essn</a:t>
            </a:r>
            <a:r>
              <a:rPr lang="en-US" sz="2400" dirty="0">
                <a:sym typeface="Wingdings" panose="05000000000000000000" pitchFamily="2" charset="2"/>
              </a:rPr>
              <a:t> </a:t>
            </a:r>
            <a:r>
              <a:rPr lang="en-US" sz="2400" dirty="0" err="1">
                <a:sym typeface="Wingdings" panose="05000000000000000000" pitchFamily="2" charset="2"/>
              </a:rPr>
              <a:t>Esal</a:t>
            </a:r>
            <a:r>
              <a:rPr lang="en-US" sz="2400" dirty="0">
                <a:sym typeface="Wingdings" panose="05000000000000000000" pitchFamily="2" charset="2"/>
              </a:rPr>
              <a:t>, </a:t>
            </a:r>
            <a:r>
              <a:rPr lang="en-US" sz="2400" dirty="0" err="1">
                <a:sym typeface="Wingdings" panose="05000000000000000000" pitchFamily="2" charset="2"/>
              </a:rPr>
              <a:t>Ephone</a:t>
            </a:r>
            <a:r>
              <a:rPr lang="en-US" sz="2400" dirty="0">
                <a:sym typeface="Wingdings" panose="05000000000000000000" pitchFamily="2" charset="2"/>
              </a:rPr>
              <a:t>, </a:t>
            </a:r>
            <a:r>
              <a:rPr lang="en-US" sz="2400" dirty="0" err="1">
                <a:sym typeface="Wingdings" panose="05000000000000000000" pitchFamily="2" charset="2"/>
              </a:rPr>
              <a:t>Dno</a:t>
            </a:r>
            <a:endParaRPr lang="en-US" sz="2400" dirty="0">
              <a:sym typeface="Wingdings" panose="05000000000000000000" pitchFamily="2" charset="2"/>
            </a:endParaRPr>
          </a:p>
          <a:p>
            <a:pPr>
              <a:defRPr/>
            </a:pPr>
            <a:r>
              <a:rPr lang="en-US" sz="2400" dirty="0" err="1">
                <a:sym typeface="Wingdings" panose="05000000000000000000" pitchFamily="2" charset="2"/>
              </a:rPr>
              <a:t>PnoPname</a:t>
            </a:r>
            <a:r>
              <a:rPr lang="en-US" sz="2400" dirty="0">
                <a:sym typeface="Wingdings" panose="05000000000000000000" pitchFamily="2" charset="2"/>
              </a:rPr>
              <a:t>, </a:t>
            </a:r>
            <a:r>
              <a:rPr lang="en-US" sz="2400" dirty="0" err="1">
                <a:sym typeface="Wingdings" panose="05000000000000000000" pitchFamily="2" charset="2"/>
              </a:rPr>
              <a:t>Plocation</a:t>
            </a:r>
            <a:endParaRPr lang="en-US" sz="2400" dirty="0">
              <a:sym typeface="Wingdings" panose="05000000000000000000" pitchFamily="2" charset="2"/>
            </a:endParaRPr>
          </a:p>
          <a:p>
            <a:pPr>
              <a:defRPr/>
            </a:pPr>
            <a:r>
              <a:rPr lang="en-US" sz="2400" dirty="0" err="1"/>
              <a:t>Essn</a:t>
            </a:r>
            <a:r>
              <a:rPr lang="en-US" sz="2400" dirty="0"/>
              <a:t>, </a:t>
            </a:r>
            <a:r>
              <a:rPr lang="en-US" sz="2400" dirty="0" err="1">
                <a:sym typeface="Wingdings" panose="05000000000000000000" pitchFamily="2" charset="2"/>
              </a:rPr>
              <a:t>Pno</a:t>
            </a:r>
            <a:r>
              <a:rPr lang="en-US" sz="2400" dirty="0">
                <a:sym typeface="Wingdings" panose="05000000000000000000" pitchFamily="2" charset="2"/>
              </a:rPr>
              <a:t>  </a:t>
            </a:r>
            <a:r>
              <a:rPr lang="en-US" sz="2400" dirty="0" err="1">
                <a:sym typeface="Wingdings" panose="05000000000000000000" pitchFamily="2" charset="2"/>
              </a:rPr>
              <a:t>Esal</a:t>
            </a:r>
            <a:r>
              <a:rPr lang="en-US" sz="2400" dirty="0">
                <a:sym typeface="Wingdings" panose="05000000000000000000" pitchFamily="2" charset="2"/>
              </a:rPr>
              <a:t>, </a:t>
            </a:r>
            <a:r>
              <a:rPr lang="en-US" sz="2400" dirty="0" err="1">
                <a:sym typeface="Wingdings" panose="05000000000000000000" pitchFamily="2" charset="2"/>
              </a:rPr>
              <a:t>Ephone</a:t>
            </a:r>
            <a:r>
              <a:rPr lang="en-US" sz="2400" dirty="0">
                <a:sym typeface="Wingdings" panose="05000000000000000000" pitchFamily="2" charset="2"/>
              </a:rPr>
              <a:t>, </a:t>
            </a:r>
            <a:r>
              <a:rPr lang="en-US" sz="2400" dirty="0" err="1">
                <a:sym typeface="Wingdings" panose="05000000000000000000" pitchFamily="2" charset="2"/>
              </a:rPr>
              <a:t>Dno</a:t>
            </a:r>
            <a:r>
              <a:rPr lang="en-US" sz="2400" dirty="0">
                <a:sym typeface="Wingdings" panose="05000000000000000000" pitchFamily="2" charset="2"/>
              </a:rPr>
              <a:t>, </a:t>
            </a:r>
            <a:r>
              <a:rPr lang="en-US" sz="2400" dirty="0" err="1">
                <a:sym typeface="Wingdings" panose="05000000000000000000" pitchFamily="2" charset="2"/>
              </a:rPr>
              <a:t>Pname</a:t>
            </a:r>
            <a:r>
              <a:rPr lang="en-US" sz="2400" dirty="0">
                <a:sym typeface="Wingdings" panose="05000000000000000000" pitchFamily="2" charset="2"/>
              </a:rPr>
              <a:t>, </a:t>
            </a:r>
            <a:r>
              <a:rPr lang="en-US" sz="2400" dirty="0" err="1">
                <a:sym typeface="Wingdings" panose="05000000000000000000" pitchFamily="2" charset="2"/>
              </a:rPr>
              <a:t>Plocation</a:t>
            </a:r>
            <a:endParaRPr lang="en-US" sz="2400" dirty="0">
              <a:sym typeface="Wingdings" panose="05000000000000000000" pitchFamily="2" charset="2"/>
            </a:endParaRPr>
          </a:p>
          <a:p>
            <a:endParaRPr lang="en-US" sz="2400" dirty="0"/>
          </a:p>
        </p:txBody>
      </p:sp>
    </p:spTree>
    <p:extLst>
      <p:ext uri="{BB962C8B-B14F-4D97-AF65-F5344CB8AC3E}">
        <p14:creationId xmlns:p14="http://schemas.microsoft.com/office/powerpoint/2010/main" val="202428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437882" y="286603"/>
            <a:ext cx="11754118" cy="1450757"/>
          </a:xfrm>
        </p:spPr>
        <p:txBody>
          <a:bodyPr>
            <a:normAutofit/>
          </a:bodyPr>
          <a:lstStyle/>
          <a:p>
            <a:pPr eaLnBrk="1" hangingPunct="1"/>
            <a:r>
              <a:rPr lang="en-US" sz="4400" dirty="0" smtClean="0"/>
              <a:t>Algorithms for Relational Database Schema Design </a:t>
            </a:r>
          </a:p>
        </p:txBody>
      </p:sp>
      <p:sp>
        <p:nvSpPr>
          <p:cNvPr id="29699" name="Rectangle 5"/>
          <p:cNvSpPr>
            <a:spLocks noGrp="1" noChangeArrowheads="1"/>
          </p:cNvSpPr>
          <p:nvPr>
            <p:ph type="body" idx="1"/>
          </p:nvPr>
        </p:nvSpPr>
        <p:spPr>
          <a:xfrm>
            <a:off x="221516" y="1845734"/>
            <a:ext cx="10058400" cy="4023360"/>
          </a:xfrm>
        </p:spPr>
        <p:txBody>
          <a:bodyPr>
            <a:normAutofit fontScale="92500" lnSpcReduction="20000"/>
          </a:bodyPr>
          <a:lstStyle/>
          <a:p>
            <a:pPr eaLnBrk="1" hangingPunct="1">
              <a:lnSpc>
                <a:spcPct val="90000"/>
              </a:lnSpc>
            </a:pPr>
            <a:r>
              <a:rPr lang="en-US" sz="2000" b="1" dirty="0" smtClean="0"/>
              <a:t>Relational </a:t>
            </a:r>
            <a:r>
              <a:rPr lang="en-US" sz="2000" b="1" dirty="0"/>
              <a:t>Decomposition into BCNF with Lossless (non-additive) join property</a:t>
            </a:r>
          </a:p>
          <a:p>
            <a:pPr lvl="1" eaLnBrk="1" hangingPunct="1">
              <a:lnSpc>
                <a:spcPct val="90000"/>
              </a:lnSpc>
            </a:pPr>
            <a:r>
              <a:rPr lang="en-US" sz="2000" b="1" dirty="0"/>
              <a:t>Input: A universal relation R and a set of functional dependencies F on the attributes of R.</a:t>
            </a:r>
          </a:p>
          <a:p>
            <a:pPr eaLnBrk="1" hangingPunct="1">
              <a:lnSpc>
                <a:spcPct val="90000"/>
              </a:lnSpc>
              <a:buFont typeface="Wingdings" panose="05000000000000000000" pitchFamily="2" charset="2"/>
              <a:buNone/>
            </a:pPr>
            <a:r>
              <a:rPr lang="en-US" sz="2000" b="1" dirty="0">
                <a:solidFill>
                  <a:srgbClr val="800000"/>
                </a:solidFill>
              </a:rPr>
              <a:t>1.</a:t>
            </a:r>
            <a:r>
              <a:rPr lang="en-US" sz="2000" b="1" dirty="0"/>
              <a:t> </a:t>
            </a:r>
            <a:r>
              <a:rPr lang="en-US" sz="2000" dirty="0"/>
              <a:t>Set D := {R};</a:t>
            </a:r>
          </a:p>
          <a:p>
            <a:pPr eaLnBrk="1" hangingPunct="1">
              <a:lnSpc>
                <a:spcPct val="90000"/>
              </a:lnSpc>
              <a:buFont typeface="Wingdings" panose="05000000000000000000" pitchFamily="2" charset="2"/>
              <a:buNone/>
            </a:pPr>
            <a:r>
              <a:rPr lang="en-US" sz="2000" b="1" dirty="0">
                <a:solidFill>
                  <a:srgbClr val="800000"/>
                </a:solidFill>
              </a:rPr>
              <a:t>2.</a:t>
            </a:r>
            <a:r>
              <a:rPr lang="en-US" sz="2000" b="1" dirty="0"/>
              <a:t> </a:t>
            </a:r>
            <a:r>
              <a:rPr lang="en-US" sz="2000" dirty="0"/>
              <a:t>While there is a relation schema Q in D that is not in BCNF </a:t>
            </a:r>
          </a:p>
          <a:p>
            <a:pPr eaLnBrk="1" hangingPunct="1">
              <a:lnSpc>
                <a:spcPct val="90000"/>
              </a:lnSpc>
              <a:buFont typeface="Wingdings" panose="05000000000000000000" pitchFamily="2" charset="2"/>
              <a:buNone/>
            </a:pPr>
            <a:r>
              <a:rPr lang="en-US" sz="2000" dirty="0"/>
              <a:t>	do {</a:t>
            </a:r>
          </a:p>
          <a:p>
            <a:pPr eaLnBrk="1" hangingPunct="1">
              <a:lnSpc>
                <a:spcPct val="90000"/>
              </a:lnSpc>
              <a:buFont typeface="Wingdings" panose="05000000000000000000" pitchFamily="2" charset="2"/>
              <a:buNone/>
            </a:pPr>
            <a:r>
              <a:rPr lang="en-US" sz="2000" dirty="0"/>
              <a:t>		choose a relation schema Q in D that is not in BCNF;</a:t>
            </a:r>
          </a:p>
          <a:p>
            <a:pPr eaLnBrk="1" hangingPunct="1">
              <a:lnSpc>
                <a:spcPct val="90000"/>
              </a:lnSpc>
              <a:buFont typeface="Wingdings" panose="05000000000000000000" pitchFamily="2" charset="2"/>
              <a:buNone/>
            </a:pPr>
            <a:r>
              <a:rPr lang="en-US" sz="2000" dirty="0"/>
              <a:t>		find a functional dependency X </a:t>
            </a:r>
            <a:r>
              <a:rPr lang="en-US" sz="2000" dirty="0">
                <a:sym typeface="Wingdings 3" panose="05040102010807070707" pitchFamily="18" charset="2"/>
              </a:rPr>
              <a:t></a:t>
            </a:r>
            <a:r>
              <a:rPr lang="en-US" sz="2000" dirty="0"/>
              <a:t> Y in Q that violates BCNF;</a:t>
            </a:r>
          </a:p>
          <a:p>
            <a:pPr eaLnBrk="1" hangingPunct="1">
              <a:lnSpc>
                <a:spcPct val="90000"/>
              </a:lnSpc>
              <a:buFont typeface="Wingdings" panose="05000000000000000000" pitchFamily="2" charset="2"/>
              <a:buNone/>
            </a:pPr>
            <a:r>
              <a:rPr lang="en-US" sz="2000" dirty="0"/>
              <a:t>		replace Q in D by two relation schemas (Q - Y) and (X </a:t>
            </a:r>
            <a:r>
              <a:rPr lang="en-US" sz="2000" dirty="0">
                <a:latin typeface="Lucida Grande" pitchFamily="1" charset="0"/>
              </a:rPr>
              <a:t>υ</a:t>
            </a:r>
            <a:r>
              <a:rPr lang="en-US" sz="2000" dirty="0"/>
              <a:t> Y);</a:t>
            </a:r>
          </a:p>
          <a:p>
            <a:pPr eaLnBrk="1" hangingPunct="1">
              <a:lnSpc>
                <a:spcPct val="90000"/>
              </a:lnSpc>
              <a:buFont typeface="Wingdings" panose="05000000000000000000" pitchFamily="2" charset="2"/>
              <a:buNone/>
            </a:pPr>
            <a:r>
              <a:rPr lang="en-US" sz="2000" dirty="0"/>
              <a:t>	}; </a:t>
            </a:r>
          </a:p>
          <a:p>
            <a:pPr eaLnBrk="1" hangingPunct="1">
              <a:lnSpc>
                <a:spcPct val="90000"/>
              </a:lnSpc>
              <a:buFont typeface="Wingdings" panose="05000000000000000000" pitchFamily="2" charset="2"/>
              <a:buNone/>
            </a:pPr>
            <a:endParaRPr lang="en-US" sz="2000" dirty="0"/>
          </a:p>
          <a:p>
            <a:pPr eaLnBrk="1" hangingPunct="1">
              <a:lnSpc>
                <a:spcPct val="90000"/>
              </a:lnSpc>
              <a:buFont typeface="Wingdings" panose="05000000000000000000" pitchFamily="2" charset="2"/>
              <a:buNone/>
            </a:pPr>
            <a:r>
              <a:rPr lang="en-US" sz="2000" i="1" dirty="0"/>
              <a:t>Assumption: No null values are allowed for the join attributes.</a:t>
            </a:r>
          </a:p>
        </p:txBody>
      </p:sp>
      <p:sp>
        <p:nvSpPr>
          <p:cNvPr id="2" name="TextBox 1"/>
          <p:cNvSpPr txBox="1"/>
          <p:nvPr/>
        </p:nvSpPr>
        <p:spPr>
          <a:xfrm>
            <a:off x="7388180" y="2220954"/>
            <a:ext cx="4803820" cy="4247317"/>
          </a:xfrm>
          <a:prstGeom prst="rect">
            <a:avLst/>
          </a:prstGeom>
          <a:noFill/>
        </p:spPr>
        <p:txBody>
          <a:bodyPr wrap="square" rtlCol="0">
            <a:spAutoFit/>
          </a:bodyPr>
          <a:lstStyle/>
          <a:p>
            <a:r>
              <a:rPr lang="en-US" dirty="0"/>
              <a:t>DB(</a:t>
            </a:r>
            <a:r>
              <a:rPr lang="en-US" dirty="0" err="1"/>
              <a:t>Patno,PatName,appNo,time,doctor</a:t>
            </a:r>
            <a:r>
              <a:rPr lang="en-US" dirty="0"/>
              <a:t>)</a:t>
            </a:r>
          </a:p>
          <a:p>
            <a:r>
              <a:rPr lang="en-US" dirty="0" err="1"/>
              <a:t>Patno</a:t>
            </a:r>
            <a:r>
              <a:rPr lang="en-US" dirty="0"/>
              <a:t> -&gt; </a:t>
            </a:r>
            <a:r>
              <a:rPr lang="en-US" dirty="0" err="1"/>
              <a:t>PatName</a:t>
            </a:r>
            <a:r>
              <a:rPr lang="en-US" dirty="0"/>
              <a:t/>
            </a:r>
            <a:br>
              <a:rPr lang="en-US" dirty="0"/>
            </a:br>
            <a:r>
              <a:rPr lang="en-US" dirty="0" err="1" smtClean="0"/>
              <a:t>Patno</a:t>
            </a:r>
            <a:r>
              <a:rPr lang="en-US" dirty="0" smtClean="0"/>
              <a:t> </a:t>
            </a:r>
            <a:r>
              <a:rPr lang="en-US" dirty="0"/>
              <a:t>-&gt; </a:t>
            </a:r>
            <a:r>
              <a:rPr lang="en-US" dirty="0" err="1" smtClean="0"/>
              <a:t>Time,doctor</a:t>
            </a:r>
            <a:r>
              <a:rPr lang="en-US" dirty="0"/>
              <a:t/>
            </a:r>
            <a:br>
              <a:rPr lang="en-US" dirty="0"/>
            </a:br>
            <a:r>
              <a:rPr lang="en-US" dirty="0"/>
              <a:t>Time -&gt; </a:t>
            </a:r>
            <a:r>
              <a:rPr lang="en-US" dirty="0" err="1" smtClean="0"/>
              <a:t>appNo</a:t>
            </a:r>
            <a:endParaRPr lang="en-US" dirty="0" smtClean="0"/>
          </a:p>
          <a:p>
            <a:r>
              <a:rPr lang="en-US" dirty="0" err="1" smtClean="0"/>
              <a:t>appNo</a:t>
            </a:r>
            <a:r>
              <a:rPr lang="en-US" dirty="0" smtClean="0"/>
              <a:t>-&gt;</a:t>
            </a:r>
            <a:r>
              <a:rPr lang="en-US" dirty="0"/>
              <a:t> </a:t>
            </a:r>
            <a:r>
              <a:rPr lang="en-US" dirty="0" err="1"/>
              <a:t>Patno</a:t>
            </a:r>
            <a:endParaRPr lang="en-US" dirty="0" smtClean="0"/>
          </a:p>
          <a:p>
            <a:endParaRPr lang="en-US" dirty="0" smtClean="0"/>
          </a:p>
          <a:p>
            <a:r>
              <a:rPr lang="en-US" b="1" dirty="0" smtClean="0"/>
              <a:t>2NF AND 3NF</a:t>
            </a:r>
            <a:endParaRPr lang="en-US" b="1" dirty="0"/>
          </a:p>
          <a:p>
            <a:r>
              <a:rPr lang="en-US" dirty="0" smtClean="0"/>
              <a:t>DB(</a:t>
            </a:r>
            <a:r>
              <a:rPr lang="en-US" u="sng" dirty="0" err="1" smtClean="0"/>
              <a:t>Patno</a:t>
            </a:r>
            <a:r>
              <a:rPr lang="en-US" dirty="0" err="1" smtClean="0"/>
              <a:t>,appNo,Time,doctor</a:t>
            </a:r>
            <a:r>
              <a:rPr lang="en-US" dirty="0" smtClean="0"/>
              <a:t>,</a:t>
            </a:r>
            <a:r>
              <a:rPr lang="en-US" dirty="0"/>
              <a:t> </a:t>
            </a:r>
            <a:r>
              <a:rPr lang="en-US" dirty="0" err="1"/>
              <a:t>PatName</a:t>
            </a:r>
            <a:r>
              <a:rPr lang="en-US" dirty="0" smtClean="0"/>
              <a:t>)</a:t>
            </a:r>
          </a:p>
          <a:p>
            <a:endParaRPr lang="en-US" b="1" dirty="0" smtClean="0"/>
          </a:p>
          <a:p>
            <a:r>
              <a:rPr lang="en-US" b="1" dirty="0" smtClean="0"/>
              <a:t>BCNF</a:t>
            </a:r>
          </a:p>
          <a:p>
            <a:r>
              <a:rPr lang="en-US" dirty="0" smtClean="0"/>
              <a:t>Q=DB(</a:t>
            </a:r>
            <a:r>
              <a:rPr lang="en-US" u="sng" dirty="0" err="1" smtClean="0"/>
              <a:t>Patno</a:t>
            </a:r>
            <a:r>
              <a:rPr lang="en-US" dirty="0" err="1" smtClean="0"/>
              <a:t>,appNo,Time,doctor</a:t>
            </a:r>
            <a:r>
              <a:rPr lang="en-US" dirty="0"/>
              <a:t>, </a:t>
            </a:r>
            <a:r>
              <a:rPr lang="en-US" dirty="0" err="1"/>
              <a:t>PatName</a:t>
            </a:r>
            <a:r>
              <a:rPr lang="en-US" dirty="0"/>
              <a:t>)</a:t>
            </a:r>
          </a:p>
          <a:p>
            <a:r>
              <a:rPr lang="en-US" dirty="0"/>
              <a:t>Time -&gt; </a:t>
            </a:r>
            <a:r>
              <a:rPr lang="en-US" dirty="0" err="1" smtClean="0"/>
              <a:t>appNo</a:t>
            </a:r>
            <a:r>
              <a:rPr lang="en-US" dirty="0" smtClean="0"/>
              <a:t> (X</a:t>
            </a:r>
            <a:r>
              <a:rPr lang="en-US" dirty="0" smtClean="0">
                <a:sym typeface="Wingdings" panose="05000000000000000000" pitchFamily="2" charset="2"/>
              </a:rPr>
              <a:t>Y, </a:t>
            </a:r>
            <a:r>
              <a:rPr lang="en-US" dirty="0" smtClean="0"/>
              <a:t>violates BCNF)</a:t>
            </a:r>
            <a:endParaRPr lang="en-US" dirty="0"/>
          </a:p>
          <a:p>
            <a:r>
              <a:rPr lang="en-US" dirty="0" smtClean="0"/>
              <a:t>Replace Q into: Q-Y AND XUY </a:t>
            </a:r>
          </a:p>
          <a:p>
            <a:r>
              <a:rPr lang="en-US" dirty="0" smtClean="0"/>
              <a:t>D1(</a:t>
            </a:r>
            <a:r>
              <a:rPr lang="en-US" u="sng" dirty="0" err="1" smtClean="0"/>
              <a:t>Patno</a:t>
            </a:r>
            <a:r>
              <a:rPr lang="en-US" dirty="0" err="1" smtClean="0"/>
              <a:t>,time,doctor</a:t>
            </a:r>
            <a:r>
              <a:rPr lang="en-US" dirty="0"/>
              <a:t>, </a:t>
            </a:r>
            <a:r>
              <a:rPr lang="en-US" dirty="0" err="1"/>
              <a:t>PatName</a:t>
            </a:r>
            <a:r>
              <a:rPr lang="en-US" dirty="0" smtClean="0"/>
              <a:t>)</a:t>
            </a:r>
          </a:p>
          <a:p>
            <a:r>
              <a:rPr lang="en-US" dirty="0" smtClean="0"/>
              <a:t>D2(</a:t>
            </a:r>
            <a:r>
              <a:rPr lang="en-US" u="sng" dirty="0" smtClean="0"/>
              <a:t>Time</a:t>
            </a:r>
            <a:r>
              <a:rPr lang="en-US" dirty="0" smtClean="0"/>
              <a:t>,</a:t>
            </a:r>
            <a:r>
              <a:rPr lang="en-US" dirty="0"/>
              <a:t> </a:t>
            </a:r>
            <a:r>
              <a:rPr lang="en-US" dirty="0" err="1"/>
              <a:t>appNo</a:t>
            </a:r>
            <a:r>
              <a:rPr lang="en-US" dirty="0" smtClean="0"/>
              <a:t>)</a:t>
            </a:r>
            <a:endParaRPr lang="en-US" dirty="0"/>
          </a:p>
        </p:txBody>
      </p:sp>
    </p:spTree>
    <p:extLst>
      <p:ext uri="{BB962C8B-B14F-4D97-AF65-F5344CB8AC3E}">
        <p14:creationId xmlns:p14="http://schemas.microsoft.com/office/powerpoint/2010/main" val="368356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ChangeArrowheads="1"/>
          </p:cNvSpPr>
          <p:nvPr>
            <p:ph type="title"/>
          </p:nvPr>
        </p:nvSpPr>
        <p:spPr/>
        <p:txBody>
          <a:bodyPr/>
          <a:lstStyle/>
          <a:p>
            <a:r>
              <a:rPr lang="en-US" altLang="en-US" smtClean="0"/>
              <a:t>General Procedure for achieving BCNF when a relation fails BCNF</a:t>
            </a:r>
          </a:p>
        </p:txBody>
      </p:sp>
      <p:sp>
        <p:nvSpPr>
          <p:cNvPr id="782341" name="Rectangle 5"/>
          <p:cNvSpPr>
            <a:spLocks noGrp="1" noChangeArrowheads="1"/>
          </p:cNvSpPr>
          <p:nvPr>
            <p:ph type="body" idx="1"/>
          </p:nvPr>
        </p:nvSpPr>
        <p:spPr>
          <a:xfrm>
            <a:off x="399245" y="1845733"/>
            <a:ext cx="11792755" cy="4400521"/>
          </a:xfrm>
        </p:spPr>
        <p:txBody>
          <a:bodyPr>
            <a:normAutofit/>
          </a:bodyPr>
          <a:lstStyle/>
          <a:p>
            <a:pPr>
              <a:defRPr/>
            </a:pPr>
            <a:r>
              <a:rPr lang="en-US" sz="2400" dirty="0" smtClean="0"/>
              <a:t>Let </a:t>
            </a:r>
            <a:r>
              <a:rPr lang="en-US" sz="2400" dirty="0"/>
              <a:t>R be the relation not in BCNF, let X be a subset-of 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Then R may be decomposed into two relations:</a:t>
            </a:r>
            <a:endParaRPr lang="en-US" sz="2400" dirty="0"/>
          </a:p>
          <a:p>
            <a:pPr>
              <a:defRPr/>
            </a:pPr>
            <a:r>
              <a:rPr lang="en-IN" sz="2400" dirty="0"/>
              <a:t>(</a:t>
            </a:r>
            <a:r>
              <a:rPr lang="en-IN" sz="2400" dirty="0" err="1"/>
              <a:t>i</a:t>
            </a:r>
            <a:r>
              <a:rPr lang="en-IN" sz="2400" dirty="0"/>
              <a:t>) </a:t>
            </a:r>
            <a:r>
              <a:rPr lang="en-IN" sz="2400" i="1" dirty="0"/>
              <a:t>R –A</a:t>
            </a:r>
            <a:r>
              <a:rPr lang="en-IN" sz="2400" dirty="0"/>
              <a:t>  and (ii) </a:t>
            </a:r>
            <a:r>
              <a:rPr lang="en-IN" sz="2400" i="1" dirty="0"/>
              <a:t>X</a:t>
            </a:r>
            <a:r>
              <a:rPr lang="en-US" altLang="en-US" sz="2400" dirty="0">
                <a:latin typeface="Lucida Grande" charset="0"/>
              </a:rPr>
              <a:t> </a:t>
            </a:r>
            <a:r>
              <a:rPr lang="en-US" altLang="en-US" sz="3200" dirty="0">
                <a:latin typeface="Lucida Grande" charset="0"/>
              </a:rPr>
              <a:t>υ</a:t>
            </a:r>
            <a:r>
              <a:rPr lang="en-US" altLang="en-US" sz="2400" dirty="0">
                <a:latin typeface="Lucida Grande" charset="0"/>
              </a:rPr>
              <a:t> </a:t>
            </a:r>
            <a:r>
              <a:rPr lang="en-IN" sz="2400" i="1" dirty="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a:t>X</a:t>
            </a:r>
            <a:r>
              <a:rPr lang="en-US" altLang="en-US" sz="2400" dirty="0">
                <a:latin typeface="Lucida Grande" charset="0"/>
              </a:rPr>
              <a:t> υ </a:t>
            </a:r>
            <a:r>
              <a:rPr lang="en-IN" sz="2400" i="1" dirty="0"/>
              <a:t>A</a:t>
            </a:r>
            <a:r>
              <a:rPr lang="en-IN" sz="2400" dirty="0"/>
              <a:t>. is not in BCNF, repeat the process.</a:t>
            </a:r>
            <a:endParaRPr lang="en-US" sz="2400" dirty="0"/>
          </a:p>
          <a:p>
            <a:pPr marL="0" indent="0">
              <a:buNone/>
              <a:defRPr/>
            </a:pPr>
            <a:r>
              <a:rPr lang="en-US" altLang="en-US" dirty="0"/>
              <a:t>Note that the </a:t>
            </a:r>
            <a:r>
              <a:rPr lang="en-US" altLang="en-US" dirty="0" err="1"/>
              <a:t>f.d</a:t>
            </a:r>
            <a:r>
              <a:rPr lang="en-US" altLang="en-US" dirty="0"/>
              <a:t>. that violated BCNF in </a:t>
            </a:r>
            <a:r>
              <a:rPr lang="en-US" altLang="en-US" dirty="0" smtClean="0"/>
              <a:t>TEACH</a:t>
            </a:r>
            <a:r>
              <a:rPr lang="en-IN" dirty="0">
                <a:sym typeface="Wingdings" panose="05000000000000000000" pitchFamily="2" charset="2"/>
              </a:rPr>
              <a:t>(Instructor, Student, Course)</a:t>
            </a:r>
            <a:endParaRPr lang="en-IN" dirty="0">
              <a:sym typeface="Symbol" panose="05050102010706020507" pitchFamily="18" charset="2"/>
            </a:endParaRPr>
          </a:p>
          <a:p>
            <a:pPr marL="0" indent="0">
              <a:buNone/>
              <a:defRPr/>
            </a:pPr>
            <a:r>
              <a:rPr lang="en-US" altLang="en-US" dirty="0" smtClean="0"/>
              <a:t> </a:t>
            </a:r>
            <a:r>
              <a:rPr lang="en-US" altLang="en-US" dirty="0"/>
              <a:t>was Instructor </a:t>
            </a:r>
            <a:r>
              <a:rPr lang="en-IN" dirty="0">
                <a:sym typeface="Symbol" panose="05050102010706020507" pitchFamily="18" charset="2"/>
              </a:rPr>
              <a:t>Course. Hence its BCNF decomposition would be </a:t>
            </a:r>
            <a:r>
              <a:rPr lang="en-IN" altLang="en-US" dirty="0" smtClean="0">
                <a:sym typeface="Symbol" panose="05050102010706020507" pitchFamily="18" charset="2"/>
              </a:rPr>
              <a:t>(</a:t>
            </a:r>
            <a:r>
              <a:rPr lang="en-IN" altLang="en-US" dirty="0">
                <a:sym typeface="Symbol" panose="05050102010706020507" pitchFamily="18" charset="2"/>
              </a:rPr>
              <a:t>TEACH – COURSE) and (Instructor </a:t>
            </a:r>
            <a:r>
              <a:rPr lang="en-US" altLang="en-US" dirty="0">
                <a:latin typeface="Lucida Grande" charset="0"/>
              </a:rPr>
              <a:t>υ Course), which gives</a:t>
            </a:r>
          </a:p>
          <a:p>
            <a:pPr marL="0" indent="0">
              <a:buNone/>
              <a:defRPr/>
            </a:pPr>
            <a:r>
              <a:rPr lang="en-US" altLang="en-US" dirty="0">
                <a:latin typeface="Lucida Grande" charset="0"/>
              </a:rPr>
              <a:t>the relations: (Instructor, Student) and (Instructor, Course) that we obtained before in decomposition D3.</a:t>
            </a:r>
            <a:endParaRPr lang="en-US" altLang="en-US" dirty="0"/>
          </a:p>
          <a:p>
            <a:pPr>
              <a:lnSpc>
                <a:spcPct val="90000"/>
              </a:lnSpc>
              <a:defRPr/>
            </a:pPr>
            <a:endParaRPr lang="en-US" altLang="en-US" dirty="0"/>
          </a:p>
        </p:txBody>
      </p:sp>
    </p:spTree>
    <p:extLst>
      <p:ext uri="{BB962C8B-B14F-4D97-AF65-F5344CB8AC3E}">
        <p14:creationId xmlns:p14="http://schemas.microsoft.com/office/powerpoint/2010/main" val="343383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Key K for R Given a set F of Functional Dependencies</a:t>
            </a:r>
          </a:p>
        </p:txBody>
      </p:sp>
      <p:pic>
        <p:nvPicPr>
          <p:cNvPr id="5" name="Content Placeholder 4"/>
          <p:cNvPicPr>
            <a:picLocks noGrp="1" noChangeAspect="1"/>
          </p:cNvPicPr>
          <p:nvPr>
            <p:ph idx="1"/>
          </p:nvPr>
        </p:nvPicPr>
        <p:blipFill>
          <a:blip r:embed="rId2"/>
          <a:stretch>
            <a:fillRect/>
          </a:stretch>
        </p:blipFill>
        <p:spPr>
          <a:xfrm>
            <a:off x="515156" y="1984739"/>
            <a:ext cx="7662928" cy="3634417"/>
          </a:xfrm>
          <a:prstGeom prst="rect">
            <a:avLst/>
          </a:prstGeom>
        </p:spPr>
      </p:pic>
      <p:sp>
        <p:nvSpPr>
          <p:cNvPr id="4" name="Date Placeholder 3"/>
          <p:cNvSpPr>
            <a:spLocks noGrp="1"/>
          </p:cNvSpPr>
          <p:nvPr>
            <p:ph type="dt" sz="half" idx="10"/>
          </p:nvPr>
        </p:nvSpPr>
        <p:spPr/>
        <p:txBody>
          <a:bodyPr/>
          <a:lstStyle/>
          <a:p>
            <a:fld id="{7ACBBB6A-63CD-4A58-A542-EE5E1DBEA869}" type="datetime8">
              <a:rPr lang="en-IN" smtClean="0"/>
              <a:t>10-01-2022 13:13</a:t>
            </a:fld>
            <a:endParaRPr lang="en-IN" dirty="0"/>
          </a:p>
        </p:txBody>
      </p:sp>
      <p:sp>
        <p:nvSpPr>
          <p:cNvPr id="3" name="Rectangle 2"/>
          <p:cNvSpPr/>
          <p:nvPr/>
        </p:nvSpPr>
        <p:spPr>
          <a:xfrm>
            <a:off x="7456867" y="2806247"/>
            <a:ext cx="3923764" cy="1754326"/>
          </a:xfrm>
          <a:prstGeom prst="rect">
            <a:avLst/>
          </a:prstGeom>
        </p:spPr>
        <p:txBody>
          <a:bodyPr wrap="square">
            <a:spAutoFit/>
          </a:bodyPr>
          <a:lstStyle/>
          <a:p>
            <a:pPr fontAlgn="base"/>
            <a:r>
              <a:rPr lang="en-US" dirty="0">
                <a:solidFill>
                  <a:srgbClr val="303030"/>
                </a:solidFill>
                <a:latin typeface="Arimo"/>
              </a:rPr>
              <a:t>Let R = (A, B, C, D, E) be a relation scheme with the following dependencies-</a:t>
            </a:r>
          </a:p>
          <a:p>
            <a:pPr algn="ctr" fontAlgn="base"/>
            <a:r>
              <a:rPr lang="en-US" dirty="0">
                <a:solidFill>
                  <a:srgbClr val="303030"/>
                </a:solidFill>
                <a:latin typeface="Arimo"/>
              </a:rPr>
              <a:t>AB → C</a:t>
            </a:r>
          </a:p>
          <a:p>
            <a:pPr algn="ctr" fontAlgn="base"/>
            <a:r>
              <a:rPr lang="en-US" dirty="0">
                <a:solidFill>
                  <a:srgbClr val="303030"/>
                </a:solidFill>
                <a:latin typeface="Arimo"/>
              </a:rPr>
              <a:t>C → D</a:t>
            </a:r>
          </a:p>
          <a:p>
            <a:pPr algn="ctr" fontAlgn="base"/>
            <a:r>
              <a:rPr lang="en-US" dirty="0">
                <a:solidFill>
                  <a:srgbClr val="303030"/>
                </a:solidFill>
                <a:latin typeface="Arimo"/>
              </a:rPr>
              <a:t>B → E</a:t>
            </a:r>
            <a:endParaRPr lang="en-US" b="0" i="0" dirty="0">
              <a:solidFill>
                <a:srgbClr val="303030"/>
              </a:solidFill>
              <a:effectLst/>
              <a:latin typeface="Arimo"/>
            </a:endParaRPr>
          </a:p>
        </p:txBody>
      </p:sp>
    </p:spTree>
    <p:extLst>
      <p:ext uri="{BB962C8B-B14F-4D97-AF65-F5344CB8AC3E}">
        <p14:creationId xmlns:p14="http://schemas.microsoft.com/office/powerpoint/2010/main" val="3383102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141668" y="286603"/>
            <a:ext cx="11745532" cy="1450757"/>
          </a:xfrm>
        </p:spPr>
        <p:txBody>
          <a:bodyPr>
            <a:normAutofit/>
          </a:bodyPr>
          <a:lstStyle/>
          <a:p>
            <a:pPr eaLnBrk="1" hangingPunct="1"/>
            <a:r>
              <a:rPr lang="en-US" sz="4400" dirty="0" smtClean="0"/>
              <a:t>Algorithms for Relational Database Schema Design </a:t>
            </a:r>
          </a:p>
        </p:txBody>
      </p:sp>
      <p:sp>
        <p:nvSpPr>
          <p:cNvPr id="31747" name="Rectangle 5"/>
          <p:cNvSpPr>
            <a:spLocks noGrp="1" noChangeArrowheads="1"/>
          </p:cNvSpPr>
          <p:nvPr>
            <p:ph type="body" idx="1"/>
          </p:nvPr>
        </p:nvSpPr>
        <p:spPr>
          <a:xfrm>
            <a:off x="618186" y="1854558"/>
            <a:ext cx="11269014" cy="4224270"/>
          </a:xfrm>
        </p:spPr>
        <p:txBody>
          <a:bodyPr>
            <a:normAutofit/>
          </a:bodyPr>
          <a:lstStyle/>
          <a:p>
            <a:pPr eaLnBrk="1" hangingPunct="1">
              <a:lnSpc>
                <a:spcPct val="90000"/>
              </a:lnSpc>
            </a:pPr>
            <a:r>
              <a:rPr lang="en-US" sz="2000" b="1" dirty="0" smtClean="0"/>
              <a:t>Relational </a:t>
            </a:r>
            <a:r>
              <a:rPr lang="en-US" sz="2000" b="1" dirty="0"/>
              <a:t>Synthesis into 3NF with Dependency Preservation and Lossless (Non-Additive) Join Property</a:t>
            </a:r>
          </a:p>
          <a:p>
            <a:pPr lvl="1" eaLnBrk="1" hangingPunct="1">
              <a:lnSpc>
                <a:spcPct val="90000"/>
              </a:lnSpc>
            </a:pPr>
            <a:r>
              <a:rPr lang="en-US" sz="2000" b="1" dirty="0"/>
              <a:t>Input: A universal relation R and a set of functional dependencies F on the attributes of R.</a:t>
            </a:r>
          </a:p>
          <a:p>
            <a:pPr eaLnBrk="1" hangingPunct="1">
              <a:lnSpc>
                <a:spcPct val="90000"/>
              </a:lnSpc>
              <a:buFont typeface="Wingdings" panose="05000000000000000000" pitchFamily="2" charset="2"/>
              <a:buNone/>
            </a:pPr>
            <a:r>
              <a:rPr lang="en-US" sz="2000" b="1" dirty="0">
                <a:solidFill>
                  <a:srgbClr val="800000"/>
                </a:solidFill>
              </a:rPr>
              <a:t>1.</a:t>
            </a:r>
            <a:r>
              <a:rPr lang="en-US" sz="2000" b="1" dirty="0"/>
              <a:t> </a:t>
            </a:r>
            <a:r>
              <a:rPr lang="en-US" sz="2000" dirty="0"/>
              <a:t>Find a minimal cover G for </a:t>
            </a:r>
            <a:r>
              <a:rPr lang="en-US" sz="2000" dirty="0" smtClean="0"/>
              <a:t>F.</a:t>
            </a:r>
            <a:endParaRPr lang="en-US" sz="2000" dirty="0"/>
          </a:p>
          <a:p>
            <a:pPr eaLnBrk="1" hangingPunct="1">
              <a:lnSpc>
                <a:spcPct val="90000"/>
              </a:lnSpc>
              <a:buFont typeface="Wingdings" panose="05000000000000000000" pitchFamily="2" charset="2"/>
              <a:buNone/>
            </a:pPr>
            <a:r>
              <a:rPr lang="en-US" sz="2000" b="1" dirty="0">
                <a:solidFill>
                  <a:srgbClr val="800000"/>
                </a:solidFill>
              </a:rPr>
              <a:t>2.</a:t>
            </a:r>
            <a:r>
              <a:rPr lang="en-US" sz="2000" b="1" dirty="0"/>
              <a:t> </a:t>
            </a:r>
            <a:r>
              <a:rPr lang="en-US" sz="2000" dirty="0"/>
              <a:t>For each left-hand-side X of a functional dependency that appears in G,</a:t>
            </a:r>
          </a:p>
          <a:p>
            <a:pPr eaLnBrk="1" hangingPunct="1">
              <a:lnSpc>
                <a:spcPct val="90000"/>
              </a:lnSpc>
              <a:buFont typeface="Wingdings" panose="05000000000000000000" pitchFamily="2" charset="2"/>
              <a:buNone/>
            </a:pPr>
            <a:r>
              <a:rPr lang="en-US" sz="2000" dirty="0"/>
              <a:t>		create a relation schema in D with attributes {X </a:t>
            </a:r>
            <a:r>
              <a:rPr lang="en-US" sz="2000" dirty="0">
                <a:latin typeface="Lucida Grande" pitchFamily="1" charset="0"/>
              </a:rPr>
              <a:t>υ</a:t>
            </a:r>
            <a:r>
              <a:rPr lang="en-US" sz="2000" dirty="0"/>
              <a:t> {A1} </a:t>
            </a:r>
            <a:r>
              <a:rPr lang="en-US" sz="2000" dirty="0">
                <a:latin typeface="Lucida Grande" pitchFamily="1" charset="0"/>
              </a:rPr>
              <a:t>υ</a:t>
            </a:r>
            <a:r>
              <a:rPr lang="en-US" sz="2000" dirty="0"/>
              <a:t> {A2} ... </a:t>
            </a:r>
            <a:r>
              <a:rPr lang="en-US" sz="2000" dirty="0">
                <a:latin typeface="Lucida Grande" pitchFamily="1" charset="0"/>
              </a:rPr>
              <a:t>υ</a:t>
            </a:r>
            <a:r>
              <a:rPr lang="en-US" sz="2000" dirty="0"/>
              <a:t> {</a:t>
            </a:r>
            <a:r>
              <a:rPr lang="en-US" sz="2000" dirty="0" err="1"/>
              <a:t>Ak</a:t>
            </a:r>
            <a:r>
              <a:rPr lang="en-US" sz="2000" dirty="0"/>
              <a:t>}}, </a:t>
            </a:r>
          </a:p>
          <a:p>
            <a:pPr eaLnBrk="1" hangingPunct="1">
              <a:lnSpc>
                <a:spcPct val="90000"/>
              </a:lnSpc>
              <a:buFont typeface="Wingdings" panose="05000000000000000000" pitchFamily="2" charset="2"/>
              <a:buNone/>
            </a:pPr>
            <a:r>
              <a:rPr lang="en-US" sz="2000" dirty="0"/>
              <a:t>		where X </a:t>
            </a:r>
            <a:r>
              <a:rPr lang="en-US" sz="2000" dirty="0">
                <a:sym typeface="Wingdings 3" panose="05040102010807070707" pitchFamily="18" charset="2"/>
              </a:rPr>
              <a:t></a:t>
            </a:r>
            <a:r>
              <a:rPr lang="en-US" sz="2000" dirty="0"/>
              <a:t> A1, X </a:t>
            </a:r>
            <a:r>
              <a:rPr lang="en-US" sz="2000" dirty="0">
                <a:sym typeface="Wingdings 3" panose="05040102010807070707" pitchFamily="18" charset="2"/>
              </a:rPr>
              <a:t></a:t>
            </a:r>
            <a:r>
              <a:rPr lang="en-US" sz="2000" dirty="0"/>
              <a:t> A2, ..., X </a:t>
            </a:r>
            <a:r>
              <a:rPr lang="en-US" sz="2000" dirty="0">
                <a:sym typeface="Wingdings 3" panose="05040102010807070707" pitchFamily="18" charset="2"/>
              </a:rPr>
              <a:t>–&gt;</a:t>
            </a:r>
            <a:r>
              <a:rPr lang="en-US" sz="2000" dirty="0" err="1"/>
              <a:t>Ak</a:t>
            </a:r>
            <a:r>
              <a:rPr lang="en-US" sz="2000" dirty="0"/>
              <a:t> are the only dependencies in G with X as left-hand-side (X is the key of this relation).</a:t>
            </a:r>
          </a:p>
          <a:p>
            <a:pPr eaLnBrk="1" hangingPunct="1">
              <a:lnSpc>
                <a:spcPct val="90000"/>
              </a:lnSpc>
              <a:buFont typeface="Wingdings" panose="05000000000000000000" pitchFamily="2" charset="2"/>
              <a:buNone/>
            </a:pPr>
            <a:r>
              <a:rPr lang="en-US" sz="2000" b="1" dirty="0">
                <a:solidFill>
                  <a:srgbClr val="800000"/>
                </a:solidFill>
              </a:rPr>
              <a:t>3.</a:t>
            </a:r>
            <a:r>
              <a:rPr lang="en-US" sz="2000" b="1" dirty="0"/>
              <a:t> </a:t>
            </a:r>
            <a:r>
              <a:rPr lang="en-US" sz="2000" dirty="0"/>
              <a:t>If none of the relation schemas in D contains a key of R, then create one more relation schema in D that contains attributes that form a key of R. </a:t>
            </a:r>
            <a:r>
              <a:rPr lang="en-US" sz="2000" i="1" dirty="0"/>
              <a:t>(Use Algorithm </a:t>
            </a:r>
            <a:r>
              <a:rPr lang="en-US" sz="2000" i="1" dirty="0" smtClean="0"/>
              <a:t>to </a:t>
            </a:r>
            <a:r>
              <a:rPr lang="en-US" sz="2000" i="1" dirty="0"/>
              <a:t>find the key of R)</a:t>
            </a:r>
          </a:p>
          <a:p>
            <a:pPr eaLnBrk="1" hangingPunct="1">
              <a:lnSpc>
                <a:spcPct val="90000"/>
              </a:lnSpc>
              <a:buFont typeface="Wingdings" panose="05000000000000000000" pitchFamily="2" charset="2"/>
              <a:buNone/>
            </a:pPr>
            <a:r>
              <a:rPr lang="en-US" sz="2000" i="1" dirty="0"/>
              <a:t>4. Eliminate redundant relations </a:t>
            </a:r>
            <a:r>
              <a:rPr lang="en-US" sz="2000" i="1" dirty="0" smtClean="0"/>
              <a:t>from the resulting set of relations in the relational database schema.</a:t>
            </a:r>
            <a:endParaRPr lang="en-US" sz="2000" i="1" dirty="0"/>
          </a:p>
          <a:p>
            <a:pPr eaLnBrk="1" hangingPunct="1">
              <a:lnSpc>
                <a:spcPct val="90000"/>
              </a:lnSpc>
            </a:pPr>
            <a:endParaRPr lang="en-US" sz="2000" i="1" dirty="0"/>
          </a:p>
        </p:txBody>
      </p:sp>
    </p:spTree>
    <p:extLst>
      <p:ext uri="{BB962C8B-B14F-4D97-AF65-F5344CB8AC3E}">
        <p14:creationId xmlns:p14="http://schemas.microsoft.com/office/powerpoint/2010/main" val="36169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262130" y="840396"/>
            <a:ext cx="10058400" cy="885374"/>
          </a:xfrm>
        </p:spPr>
        <p:txBody>
          <a:bodyPr>
            <a:normAutofit/>
          </a:bodyPr>
          <a:lstStyle/>
          <a:p>
            <a:pPr eaLnBrk="1" hangingPunct="1"/>
            <a:r>
              <a:rPr lang="en-US" dirty="0" smtClean="0"/>
              <a:t>Example</a:t>
            </a:r>
          </a:p>
        </p:txBody>
      </p:sp>
      <p:sp>
        <p:nvSpPr>
          <p:cNvPr id="37891" name="Content Placeholder 2"/>
          <p:cNvSpPr>
            <a:spLocks noGrp="1"/>
          </p:cNvSpPr>
          <p:nvPr>
            <p:ph idx="1"/>
          </p:nvPr>
        </p:nvSpPr>
        <p:spPr>
          <a:xfrm>
            <a:off x="347730" y="1893192"/>
            <a:ext cx="6259132" cy="4283769"/>
          </a:xfrm>
        </p:spPr>
        <p:txBody>
          <a:bodyPr/>
          <a:lstStyle/>
          <a:p>
            <a:pPr eaLnBrk="1" hangingPunct="1">
              <a:defRPr/>
            </a:pPr>
            <a:r>
              <a:rPr lang="en-US" dirty="0" smtClean="0"/>
              <a:t>FD:</a:t>
            </a:r>
          </a:p>
          <a:p>
            <a:pPr marL="0" indent="0">
              <a:buNone/>
              <a:defRPr/>
            </a:pPr>
            <a:r>
              <a:rPr lang="en-US" dirty="0"/>
              <a:t> </a:t>
            </a:r>
            <a:r>
              <a:rPr lang="en-US" dirty="0" smtClean="0"/>
              <a:t>        {P</a:t>
            </a:r>
            <a:r>
              <a:rPr lang="en-US" dirty="0" smtClean="0">
                <a:sym typeface="Wingdings" panose="05000000000000000000" pitchFamily="2" charset="2"/>
              </a:rPr>
              <a:t>LCA, LCAP, AC}</a:t>
            </a:r>
          </a:p>
          <a:p>
            <a:pPr marL="0" indent="0">
              <a:buNone/>
              <a:defRPr/>
            </a:pPr>
            <a:endParaRPr lang="en-US" dirty="0" smtClean="0">
              <a:sym typeface="Wingdings" panose="05000000000000000000" pitchFamily="2" charset="2"/>
            </a:endParaRPr>
          </a:p>
          <a:p>
            <a:pPr eaLnBrk="1" hangingPunct="1">
              <a:defRPr/>
            </a:pPr>
            <a:r>
              <a:rPr lang="en-US" dirty="0" smtClean="0">
                <a:sym typeface="Wingdings" panose="05000000000000000000" pitchFamily="2" charset="2"/>
              </a:rPr>
              <a:t>Minimal Cover: PLC,LCAP, AC</a:t>
            </a:r>
          </a:p>
          <a:p>
            <a:pPr eaLnBrk="1" hangingPunct="1">
              <a:defRPr/>
            </a:pPr>
            <a:r>
              <a:rPr lang="en-US" dirty="0" smtClean="0">
                <a:sym typeface="Wingdings" panose="05000000000000000000" pitchFamily="2" charset="2"/>
              </a:rPr>
              <a:t>Design X: R1(</a:t>
            </a:r>
            <a:r>
              <a:rPr lang="en-US" u="sng" dirty="0" smtClean="0">
                <a:sym typeface="Wingdings" panose="05000000000000000000" pitchFamily="2" charset="2"/>
              </a:rPr>
              <a:t>P</a:t>
            </a:r>
            <a:r>
              <a:rPr lang="en-US" dirty="0" smtClean="0">
                <a:sym typeface="Wingdings" panose="05000000000000000000" pitchFamily="2" charset="2"/>
              </a:rPr>
              <a:t>,L,C), R2(</a:t>
            </a:r>
            <a:r>
              <a:rPr lang="en-US" u="sng" dirty="0" smtClean="0">
                <a:sym typeface="Wingdings" panose="05000000000000000000" pitchFamily="2" charset="2"/>
              </a:rPr>
              <a:t>L,C</a:t>
            </a:r>
            <a:r>
              <a:rPr lang="en-US" dirty="0" smtClean="0">
                <a:sym typeface="Wingdings" panose="05000000000000000000" pitchFamily="2" charset="2"/>
              </a:rPr>
              <a:t>, A, P) and R3(</a:t>
            </a:r>
            <a:r>
              <a:rPr lang="en-US" u="sng" dirty="0" smtClean="0">
                <a:sym typeface="Wingdings" panose="05000000000000000000" pitchFamily="2" charset="2"/>
              </a:rPr>
              <a:t>A</a:t>
            </a:r>
            <a:r>
              <a:rPr lang="en-US" dirty="0" smtClean="0">
                <a:sym typeface="Wingdings" panose="05000000000000000000" pitchFamily="2" charset="2"/>
              </a:rPr>
              <a:t>,C)</a:t>
            </a:r>
          </a:p>
          <a:p>
            <a:pPr marL="0" indent="0">
              <a:buNone/>
              <a:defRPr/>
            </a:pPr>
            <a:endParaRPr lang="en-US" dirty="0" smtClean="0">
              <a:sym typeface="Wingdings" panose="05000000000000000000" pitchFamily="2" charset="2"/>
            </a:endParaRPr>
          </a:p>
          <a:p>
            <a:pPr eaLnBrk="1" hangingPunct="1">
              <a:defRPr/>
            </a:pPr>
            <a:r>
              <a:rPr lang="en-US" dirty="0" smtClean="0">
                <a:sym typeface="Wingdings" panose="05000000000000000000" pitchFamily="2" charset="2"/>
              </a:rPr>
              <a:t>R3 is subsumed by R2, R1 by R2 //eliminating redundant relations</a:t>
            </a:r>
          </a:p>
          <a:p>
            <a:pPr eaLnBrk="1" hangingPunct="1">
              <a:defRPr/>
            </a:pPr>
            <a:r>
              <a:rPr lang="en-US" dirty="0" smtClean="0">
                <a:sym typeface="Wingdings" panose="05000000000000000000" pitchFamily="2" charset="2"/>
              </a:rPr>
              <a:t>Final Design: R2(L,C,A,P)</a:t>
            </a:r>
            <a:endParaRPr lang="en-US" dirty="0" smtClean="0"/>
          </a:p>
        </p:txBody>
      </p:sp>
      <p:sp>
        <p:nvSpPr>
          <p:cNvPr id="3" name="TextBox 2"/>
          <p:cNvSpPr txBox="1"/>
          <p:nvPr/>
        </p:nvSpPr>
        <p:spPr>
          <a:xfrm>
            <a:off x="6787167" y="1893192"/>
            <a:ext cx="5404834" cy="2339102"/>
          </a:xfrm>
          <a:prstGeom prst="rect">
            <a:avLst/>
          </a:prstGeom>
          <a:noFill/>
        </p:spPr>
        <p:txBody>
          <a:bodyPr wrap="square" rtlCol="0">
            <a:spAutoFit/>
          </a:bodyPr>
          <a:lstStyle/>
          <a:p>
            <a:r>
              <a:rPr lang="en-US" dirty="0" smtClean="0"/>
              <a:t>F: {</a:t>
            </a:r>
            <a:r>
              <a:rPr lang="en-US" dirty="0"/>
              <a:t>P</a:t>
            </a:r>
            <a:r>
              <a:rPr lang="en-US" dirty="0">
                <a:sym typeface="Wingdings" panose="05000000000000000000" pitchFamily="2" charset="2"/>
              </a:rPr>
              <a:t>LCA, LCAP, A</a:t>
            </a:r>
            <a:r>
              <a:rPr lang="en-US" dirty="0" smtClean="0">
                <a:sym typeface="Wingdings" panose="05000000000000000000" pitchFamily="2" charset="2"/>
              </a:rPr>
              <a:t>C}</a:t>
            </a:r>
          </a:p>
          <a:p>
            <a:endParaRPr lang="en-US" dirty="0" smtClean="0"/>
          </a:p>
          <a:p>
            <a:r>
              <a:rPr lang="en-US" dirty="0" smtClean="0"/>
              <a:t>LC</a:t>
            </a:r>
            <a:r>
              <a:rPr lang="en-US" dirty="0" smtClean="0">
                <a:sym typeface="Wingdings" panose="05000000000000000000" pitchFamily="2" charset="2"/>
              </a:rPr>
              <a:t>P , PA =&gt; LCA</a:t>
            </a:r>
          </a:p>
          <a:p>
            <a:r>
              <a:rPr lang="en-US" dirty="0" smtClean="0">
                <a:sym typeface="Wingdings" panose="05000000000000000000" pitchFamily="2" charset="2"/>
              </a:rPr>
              <a:t>PA , AC =&gt; PC</a:t>
            </a:r>
          </a:p>
          <a:p>
            <a:endParaRPr lang="en-US" dirty="0">
              <a:sym typeface="Wingdings" panose="05000000000000000000" pitchFamily="2" charset="2"/>
            </a:endParaRPr>
          </a:p>
          <a:p>
            <a:r>
              <a:rPr lang="en-US" dirty="0" smtClean="0">
                <a:sym typeface="Wingdings" panose="05000000000000000000" pitchFamily="2" charset="2"/>
              </a:rPr>
              <a:t>MC:{PLA, LCP, A-&gt;C}</a:t>
            </a:r>
          </a:p>
          <a:p>
            <a:endParaRPr lang="en-US" dirty="0">
              <a:sym typeface="Wingdings" panose="05000000000000000000" pitchFamily="2" charset="2"/>
            </a:endParaRPr>
          </a:p>
          <a:p>
            <a:r>
              <a:rPr lang="en-US" sz="2000" b="1" dirty="0" smtClean="0">
                <a:sym typeface="Wingdings" panose="05000000000000000000" pitchFamily="2" charset="2"/>
              </a:rPr>
              <a:t>Alternate Design: S1(</a:t>
            </a:r>
            <a:r>
              <a:rPr lang="en-US" sz="2000" b="1" u="sng" dirty="0" smtClean="0">
                <a:sym typeface="Wingdings" panose="05000000000000000000" pitchFamily="2" charset="2"/>
              </a:rPr>
              <a:t>P</a:t>
            </a:r>
            <a:r>
              <a:rPr lang="en-US" sz="2000" b="1" dirty="0" smtClean="0">
                <a:sym typeface="Wingdings" panose="05000000000000000000" pitchFamily="2" charset="2"/>
              </a:rPr>
              <a:t>,A,L),S2(</a:t>
            </a:r>
            <a:r>
              <a:rPr lang="en-US" sz="2000" b="1" u="sng" dirty="0" smtClean="0">
                <a:sym typeface="Wingdings" panose="05000000000000000000" pitchFamily="2" charset="2"/>
              </a:rPr>
              <a:t>L,C</a:t>
            </a:r>
            <a:r>
              <a:rPr lang="en-US" sz="2000" b="1" dirty="0" smtClean="0">
                <a:sym typeface="Wingdings" panose="05000000000000000000" pitchFamily="2" charset="2"/>
              </a:rPr>
              <a:t>,P) AND S3(</a:t>
            </a:r>
            <a:r>
              <a:rPr lang="en-US" sz="2000" b="1" u="sng" dirty="0" smtClean="0">
                <a:sym typeface="Wingdings" panose="05000000000000000000" pitchFamily="2" charset="2"/>
              </a:rPr>
              <a:t>A</a:t>
            </a:r>
            <a:r>
              <a:rPr lang="en-US" sz="2000" b="1" dirty="0" smtClean="0">
                <a:sym typeface="Wingdings" panose="05000000000000000000" pitchFamily="2" charset="2"/>
              </a:rPr>
              <a:t>,C)</a:t>
            </a:r>
            <a:endParaRPr lang="en-US" sz="2000" b="1" dirty="0"/>
          </a:p>
        </p:txBody>
      </p:sp>
    </p:spTree>
    <p:extLst>
      <p:ext uri="{BB962C8B-B14F-4D97-AF65-F5344CB8AC3E}">
        <p14:creationId xmlns:p14="http://schemas.microsoft.com/office/powerpoint/2010/main" val="157024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72" y="246210"/>
            <a:ext cx="11793828" cy="994100"/>
          </a:xfrm>
        </p:spPr>
        <p:txBody>
          <a:bodyPr/>
          <a:lstStyle/>
          <a:p>
            <a:r>
              <a:rPr lang="en-US" dirty="0" smtClean="0"/>
              <a:t>Problems with NULL values and Dangling Tuples</a:t>
            </a:r>
            <a:endParaRPr lang="en-US" dirty="0"/>
          </a:p>
        </p:txBody>
      </p:sp>
      <p:sp>
        <p:nvSpPr>
          <p:cNvPr id="3" name="Content Placeholder 2"/>
          <p:cNvSpPr>
            <a:spLocks noGrp="1"/>
          </p:cNvSpPr>
          <p:nvPr>
            <p:ph idx="1"/>
          </p:nvPr>
        </p:nvSpPr>
        <p:spPr>
          <a:xfrm>
            <a:off x="0" y="1771503"/>
            <a:ext cx="5872765" cy="4410356"/>
          </a:xfrm>
        </p:spPr>
        <p:txBody>
          <a:bodyPr>
            <a:normAutofit fontScale="92500" lnSpcReduction="20000"/>
          </a:bodyPr>
          <a:lstStyle/>
          <a:p>
            <a:pPr marL="0" indent="0" algn="just">
              <a:buNone/>
            </a:pPr>
            <a:r>
              <a:rPr lang="en-US" altLang="en-US" b="1" dirty="0"/>
              <a:t>Problems with NULL values</a:t>
            </a:r>
          </a:p>
          <a:p>
            <a:pPr algn="just"/>
            <a:r>
              <a:rPr lang="en-US" dirty="0"/>
              <a:t>when some tuples have NULL values for attributes that will be used to join individual relations in the decomposition that may lead to incomplete results.</a:t>
            </a:r>
          </a:p>
          <a:p>
            <a:pPr algn="just"/>
            <a:r>
              <a:rPr lang="en-US" dirty="0"/>
              <a:t>E.g., see Figure 15.2(a), where two relations EMPLOYEE and DEPARTMENT are shown. The last two employee tuples—‘Berger’ and ‘Benitez’—represent newly hired employees who have not yet been assigned to a department (assume that this does not violate any integrity constraints). </a:t>
            </a:r>
          </a:p>
          <a:p>
            <a:pPr algn="just"/>
            <a:r>
              <a:rPr lang="en-US" dirty="0"/>
              <a:t>If we want to retrieve a list of (</a:t>
            </a:r>
            <a:r>
              <a:rPr lang="en-US" dirty="0" err="1"/>
              <a:t>Ename</a:t>
            </a:r>
            <a:r>
              <a:rPr lang="en-US" dirty="0"/>
              <a:t>, </a:t>
            </a:r>
            <a:r>
              <a:rPr lang="en-US" dirty="0" err="1"/>
              <a:t>Dname</a:t>
            </a:r>
            <a:r>
              <a:rPr lang="en-US" dirty="0"/>
              <a:t>) values for all the employees. If we apply the NATURAL JOIN operation on EMPLOYEE and DEPARTMENT (Figure 15.2(b)), the two aforementioned tuples will </a:t>
            </a:r>
            <a:r>
              <a:rPr lang="en-US" i="1" dirty="0"/>
              <a:t>not</a:t>
            </a:r>
            <a:r>
              <a:rPr lang="en-US" dirty="0"/>
              <a:t> appear in the result.</a:t>
            </a:r>
          </a:p>
          <a:p>
            <a:pPr algn="just"/>
            <a:r>
              <a:rPr lang="en-US" altLang="en-US" dirty="0"/>
              <a:t>In such cases, LEFT OUTER JOIN may be used. The result is shown in Figure 15.2 (c).</a:t>
            </a:r>
          </a:p>
          <a:p>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10-01-2022 13:13</a:t>
            </a:fld>
            <a:endParaRPr lang="en-IN" dirty="0"/>
          </a:p>
        </p:txBody>
      </p:sp>
      <p:pic>
        <p:nvPicPr>
          <p:cNvPr id="5" name="Picture 4" descr="fig15_02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766" y="1290034"/>
            <a:ext cx="6036972"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9016821" y="4892581"/>
            <a:ext cx="2892917" cy="109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spTree>
    <p:extLst>
      <p:ext uri="{BB962C8B-B14F-4D97-AF65-F5344CB8AC3E}">
        <p14:creationId xmlns:p14="http://schemas.microsoft.com/office/powerpoint/2010/main" val="2950811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1820</TotalTime>
  <Words>1243</Words>
  <Application>Microsoft Office PowerPoint</Application>
  <PresentationFormat>Widescreen</PresentationFormat>
  <Paragraphs>141</Paragraphs>
  <Slides>16</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vt:i4>
      </vt:variant>
    </vt:vector>
  </HeadingPairs>
  <TitlesOfParts>
    <vt:vector size="31" baseType="lpstr">
      <vt:lpstr>MS PGothic</vt:lpstr>
      <vt:lpstr>MS PGothic</vt:lpstr>
      <vt:lpstr>Arial</vt:lpstr>
      <vt:lpstr>Arimo</vt:lpstr>
      <vt:lpstr>Calibri</vt:lpstr>
      <vt:lpstr>Calibri Light</vt:lpstr>
      <vt:lpstr>Lucida Grande</vt:lpstr>
      <vt:lpstr>MathematicalPi 1</vt:lpstr>
      <vt:lpstr>Symbol</vt:lpstr>
      <vt:lpstr>Tahoma</vt:lpstr>
      <vt:lpstr>Times New Roman</vt:lpstr>
      <vt:lpstr>Verdana</vt:lpstr>
      <vt:lpstr>Wingdings</vt:lpstr>
      <vt:lpstr>Wingdings 3</vt:lpstr>
      <vt:lpstr>Retrospect</vt:lpstr>
      <vt:lpstr> Course Name: Database Systems Course Code: CS52 Credits: 3:1:0 UNIT 4  Term: October 2021 – February 2022 </vt:lpstr>
      <vt:lpstr>Algorithms for Relational Database Schema Design</vt:lpstr>
      <vt:lpstr>PowerPoint Presentation</vt:lpstr>
      <vt:lpstr>Algorithms for Relational Database Schema Design </vt:lpstr>
      <vt:lpstr>General Procedure for achieving BCNF when a relation fails BCNF</vt:lpstr>
      <vt:lpstr>Finding a Key K for R Given a set F of Functional Dependencies</vt:lpstr>
      <vt:lpstr>Algorithms for Relational Database Schema Design </vt:lpstr>
      <vt:lpstr>Example</vt:lpstr>
      <vt:lpstr>Problems with NULL values and Dangling Tuples</vt:lpstr>
      <vt:lpstr>Problems with Null Values and Dangling Tuples </vt:lpstr>
      <vt:lpstr>About Normalization Algorithms </vt:lpstr>
      <vt:lpstr>Algorithms for Relational Database Schema Design</vt:lpstr>
      <vt:lpstr>Multivalued Dependencies and Fourth Normal Form </vt:lpstr>
      <vt:lpstr>Fourth normal forms</vt:lpstr>
      <vt:lpstr>Multivalued Dependencies and Fourth Normal Form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CSE-PG</cp:lastModifiedBy>
  <cp:revision>331</cp:revision>
  <dcterms:created xsi:type="dcterms:W3CDTF">2020-08-26T05:56:20Z</dcterms:created>
  <dcterms:modified xsi:type="dcterms:W3CDTF">2022-01-10T07:48:15Z</dcterms:modified>
</cp:coreProperties>
</file>