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8" r:id="rId1"/>
  </p:sldMasterIdLst>
  <p:notesMasterIdLst>
    <p:notesMasterId r:id="rId22"/>
  </p:notesMasterIdLst>
  <p:sldIdLst>
    <p:sldId id="409" r:id="rId2"/>
    <p:sldId id="513" r:id="rId3"/>
    <p:sldId id="525" r:id="rId4"/>
    <p:sldId id="526" r:id="rId5"/>
    <p:sldId id="514" r:id="rId6"/>
    <p:sldId id="518" r:id="rId7"/>
    <p:sldId id="527" r:id="rId8"/>
    <p:sldId id="531" r:id="rId9"/>
    <p:sldId id="530" r:id="rId10"/>
    <p:sldId id="529" r:id="rId11"/>
    <p:sldId id="521" r:id="rId12"/>
    <p:sldId id="522" r:id="rId13"/>
    <p:sldId id="523" r:id="rId14"/>
    <p:sldId id="533" r:id="rId15"/>
    <p:sldId id="534" r:id="rId16"/>
    <p:sldId id="535" r:id="rId17"/>
    <p:sldId id="536" r:id="rId18"/>
    <p:sldId id="537" r:id="rId19"/>
    <p:sldId id="538" r:id="rId20"/>
    <p:sldId id="50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38" autoAdjust="0"/>
    <p:restoredTop sz="94660"/>
  </p:normalViewPr>
  <p:slideViewPr>
    <p:cSldViewPr snapToGrid="0">
      <p:cViewPr varScale="1">
        <p:scale>
          <a:sx n="74" d="100"/>
          <a:sy n="74" d="100"/>
        </p:scale>
        <p:origin x="50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2243F0-1FB2-41E4-961B-8CAB2AED1024}" type="datetimeFigureOut">
              <a:rPr lang="en-IN" smtClean="0"/>
              <a:pPr/>
              <a:t>10-01-2022</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F20133-9643-4EF8-94CA-FEF99B36DC3F}" type="slidenum">
              <a:rPr lang="en-IN" smtClean="0"/>
              <a:pPr/>
              <a:t>‹#›</a:t>
            </a:fld>
            <a:endParaRPr lang="en-IN" dirty="0"/>
          </a:p>
        </p:txBody>
      </p:sp>
    </p:spTree>
    <p:extLst>
      <p:ext uri="{BB962C8B-B14F-4D97-AF65-F5344CB8AC3E}">
        <p14:creationId xmlns:p14="http://schemas.microsoft.com/office/powerpoint/2010/main" val="1244009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E3CC5FF-8425-401F-A2F1-FC3C00DF98D7}" type="slidenum">
              <a:rPr lang="en-CA" smtClean="0">
                <a:latin typeface="Tahoma" panose="020B0604030504040204" pitchFamily="34" charset="0"/>
              </a:rPr>
              <a:pPr/>
              <a:t>2</a:t>
            </a:fld>
            <a:endParaRPr lang="en-CA" smtClean="0">
              <a:latin typeface="Tahoma" panose="020B0604030504040204" pitchFamily="3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2838684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25AA76-4F16-4653-8F7E-5008E8CE8A0B}" type="slidenum">
              <a:rPr lang="en-CA"/>
              <a:pPr/>
              <a:t>14</a:t>
            </a:fld>
            <a:endParaRPr lang="en-CA"/>
          </a:p>
        </p:txBody>
      </p:sp>
      <p:sp>
        <p:nvSpPr>
          <p:cNvPr id="807938" name="Rectangle 2"/>
          <p:cNvSpPr>
            <a:spLocks noGrp="1" noRot="1" noChangeAspect="1" noChangeArrowheads="1" noTextEdit="1"/>
          </p:cNvSpPr>
          <p:nvPr>
            <p:ph type="sldImg"/>
          </p:nvPr>
        </p:nvSpPr>
        <p:spPr>
          <a:ln/>
        </p:spPr>
      </p:sp>
      <p:sp>
        <p:nvSpPr>
          <p:cNvPr id="80793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897147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8D4736-EF50-4ADD-9760-84006E6C8A93}" type="slidenum">
              <a:rPr lang="en-CA"/>
              <a:pPr/>
              <a:t>15</a:t>
            </a:fld>
            <a:endParaRPr lang="en-CA"/>
          </a:p>
        </p:txBody>
      </p:sp>
      <p:sp>
        <p:nvSpPr>
          <p:cNvPr id="814082" name="Rectangle 2"/>
          <p:cNvSpPr>
            <a:spLocks noGrp="1" noRot="1" noChangeAspect="1" noChangeArrowheads="1" noTextEdit="1"/>
          </p:cNvSpPr>
          <p:nvPr>
            <p:ph type="sldImg"/>
          </p:nvPr>
        </p:nvSpPr>
        <p:spPr>
          <a:ln/>
        </p:spPr>
      </p:sp>
      <p:sp>
        <p:nvSpPr>
          <p:cNvPr id="8140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77844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F41B2FF-FA28-4170-B41E-C1C8BC3F42A2}" type="slidenum">
              <a:rPr lang="en-CA"/>
              <a:pPr/>
              <a:t>16</a:t>
            </a:fld>
            <a:endParaRPr lang="en-CA"/>
          </a:p>
        </p:txBody>
      </p:sp>
      <p:sp>
        <p:nvSpPr>
          <p:cNvPr id="820226" name="Rectangle 2"/>
          <p:cNvSpPr>
            <a:spLocks noGrp="1" noRot="1" noChangeAspect="1" noChangeArrowheads="1" noTextEdit="1"/>
          </p:cNvSpPr>
          <p:nvPr>
            <p:ph type="sldImg"/>
          </p:nvPr>
        </p:nvSpPr>
        <p:spPr>
          <a:ln/>
        </p:spPr>
      </p:sp>
      <p:sp>
        <p:nvSpPr>
          <p:cNvPr id="8202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92947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7BEC99-956E-4019-9198-D8CCAE8B1749}" type="slidenum">
              <a:rPr lang="en-CA"/>
              <a:pPr/>
              <a:t>17</a:t>
            </a:fld>
            <a:endParaRPr lang="en-CA"/>
          </a:p>
        </p:txBody>
      </p:sp>
      <p:sp>
        <p:nvSpPr>
          <p:cNvPr id="822274" name="Rectangle 2"/>
          <p:cNvSpPr>
            <a:spLocks noGrp="1" noRot="1" noChangeAspect="1" noChangeArrowheads="1" noTextEdit="1"/>
          </p:cNvSpPr>
          <p:nvPr>
            <p:ph type="sldImg"/>
          </p:nvPr>
        </p:nvSpPr>
        <p:spPr>
          <a:ln/>
        </p:spPr>
      </p:sp>
      <p:sp>
        <p:nvSpPr>
          <p:cNvPr id="82227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659511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925F33-7A6A-46EC-9FC7-3B1AD23CFCF3}" type="slidenum">
              <a:rPr lang="en-CA"/>
              <a:pPr/>
              <a:t>18</a:t>
            </a:fld>
            <a:endParaRPr lang="en-CA"/>
          </a:p>
        </p:txBody>
      </p:sp>
      <p:sp>
        <p:nvSpPr>
          <p:cNvPr id="824322" name="Rectangle 2"/>
          <p:cNvSpPr>
            <a:spLocks noGrp="1" noRot="1" noChangeAspect="1" noChangeArrowheads="1" noTextEdit="1"/>
          </p:cNvSpPr>
          <p:nvPr>
            <p:ph type="sldImg"/>
          </p:nvPr>
        </p:nvSpPr>
        <p:spPr>
          <a:ln/>
        </p:spPr>
      </p:sp>
      <p:sp>
        <p:nvSpPr>
          <p:cNvPr id="8243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50602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1C0ECF-8E8E-406A-B038-514B03C11727}" type="slidenum">
              <a:rPr lang="en-CA"/>
              <a:pPr/>
              <a:t>19</a:t>
            </a:fld>
            <a:endParaRPr lang="en-CA"/>
          </a:p>
        </p:txBody>
      </p:sp>
      <p:sp>
        <p:nvSpPr>
          <p:cNvPr id="826370" name="Rectangle 2"/>
          <p:cNvSpPr>
            <a:spLocks noGrp="1" noRot="1" noChangeAspect="1" noChangeArrowheads="1" noTextEdit="1"/>
          </p:cNvSpPr>
          <p:nvPr>
            <p:ph type="sldImg"/>
          </p:nvPr>
        </p:nvSpPr>
        <p:spPr>
          <a:ln/>
        </p:spPr>
      </p:sp>
      <p:sp>
        <p:nvSpPr>
          <p:cNvPr id="8263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13706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A0C28A4E-319D-47BB-ADF3-2B7784F0AEC7}" type="slidenum">
              <a:rPr lang="en-CA" altLang="en-US" sz="1200" i="0">
                <a:latin typeface="Tahoma" panose="020B0604030504040204" pitchFamily="34" charset="0"/>
              </a:rPr>
              <a:pPr/>
              <a:t>3</a:t>
            </a:fld>
            <a:endParaRPr lang="en-CA" altLang="en-US" sz="1200" i="0">
              <a:latin typeface="Tahoma" panose="020B0604030504040204" pitchFamily="34"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1800" smtClean="0"/>
          </a:p>
        </p:txBody>
      </p:sp>
    </p:spTree>
    <p:extLst>
      <p:ext uri="{BB962C8B-B14F-4D97-AF65-F5344CB8AC3E}">
        <p14:creationId xmlns:p14="http://schemas.microsoft.com/office/powerpoint/2010/main" val="4229585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1D9F593-6EB4-4162-8D37-306F3F5AE13D}" type="slidenum">
              <a:rPr lang="en-CA" smtClean="0">
                <a:latin typeface="Tahoma" panose="020B0604030504040204" pitchFamily="34" charset="0"/>
              </a:rPr>
              <a:pPr/>
              <a:t>5</a:t>
            </a:fld>
            <a:endParaRPr lang="en-CA" smtClean="0">
              <a:latin typeface="Tahoma" panose="020B0604030504040204" pitchFamily="34"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55049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9A2B21-BEE6-D145-944A-69DA248CE2CD}" type="slidenum">
              <a:rPr lang="en-CA" altLang="en-US"/>
              <a:pPr/>
              <a:t>8</a:t>
            </a:fld>
            <a:endParaRPr lang="en-CA" altLang="en-US"/>
          </a:p>
        </p:txBody>
      </p:sp>
      <p:sp>
        <p:nvSpPr>
          <p:cNvPr id="797698" name="Rectangle 2"/>
          <p:cNvSpPr>
            <a:spLocks noGrp="1" noRot="1" noChangeAspect="1" noChangeArrowheads="1" noTextEdit="1"/>
          </p:cNvSpPr>
          <p:nvPr>
            <p:ph type="sldImg"/>
          </p:nvPr>
        </p:nvSpPr>
        <p:spPr>
          <a:ln/>
        </p:spPr>
      </p:sp>
      <p:sp>
        <p:nvSpPr>
          <p:cNvPr id="7976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42730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15BFBB-1B30-934E-8A2A-FA668706DFAD}" type="slidenum">
              <a:rPr lang="en-CA" altLang="en-US"/>
              <a:pPr/>
              <a:t>9</a:t>
            </a:fld>
            <a:endParaRPr lang="en-CA" altLang="en-US"/>
          </a:p>
        </p:txBody>
      </p:sp>
      <p:sp>
        <p:nvSpPr>
          <p:cNvPr id="803842" name="Rectangle 2"/>
          <p:cNvSpPr>
            <a:spLocks noGrp="1" noRot="1" noChangeAspect="1" noChangeArrowheads="1" noTextEdit="1"/>
          </p:cNvSpPr>
          <p:nvPr>
            <p:ph type="sldImg"/>
          </p:nvPr>
        </p:nvSpPr>
        <p:spPr>
          <a:ln/>
        </p:spPr>
      </p:sp>
      <p:sp>
        <p:nvSpPr>
          <p:cNvPr id="8038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478037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82634F-F589-4413-80EA-4CA9C5F029B8}" type="slidenum">
              <a:rPr lang="en-CA"/>
              <a:pPr/>
              <a:t>10</a:t>
            </a:fld>
            <a:endParaRPr lang="en-CA"/>
          </a:p>
        </p:txBody>
      </p:sp>
      <p:sp>
        <p:nvSpPr>
          <p:cNvPr id="805890" name="Rectangle 2"/>
          <p:cNvSpPr>
            <a:spLocks noGrp="1" noRot="1" noChangeAspect="1" noChangeArrowheads="1" noTextEdit="1"/>
          </p:cNvSpPr>
          <p:nvPr>
            <p:ph type="sldImg"/>
          </p:nvPr>
        </p:nvSpPr>
        <p:spPr>
          <a:ln/>
        </p:spPr>
      </p:sp>
      <p:sp>
        <p:nvSpPr>
          <p:cNvPr id="805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85129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1B72BD3B-3144-4DC7-8F48-E0FF4DCA35B2}" type="slidenum">
              <a:rPr lang="en-CA" altLang="en-US" sz="1200" i="0">
                <a:latin typeface="Tahoma" panose="020B0604030504040204" pitchFamily="34" charset="0"/>
              </a:rPr>
              <a:pPr/>
              <a:t>11</a:t>
            </a:fld>
            <a:endParaRPr lang="en-CA" altLang="en-US" sz="1200" i="0">
              <a:latin typeface="Tahoma" panose="020B0604030504040204" pitchFamily="34" charset="0"/>
            </a:endParaRPr>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1800" smtClean="0"/>
          </a:p>
        </p:txBody>
      </p:sp>
    </p:spTree>
    <p:extLst>
      <p:ext uri="{BB962C8B-B14F-4D97-AF65-F5344CB8AC3E}">
        <p14:creationId xmlns:p14="http://schemas.microsoft.com/office/powerpoint/2010/main" val="1048396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ABBBF5C2-FA2A-4075-96DF-61F77A2040A4}" type="slidenum">
              <a:rPr lang="en-CA" altLang="en-US" sz="1200" i="0">
                <a:latin typeface="Tahoma" panose="020B0604030504040204" pitchFamily="34" charset="0"/>
              </a:rPr>
              <a:pPr/>
              <a:t>12</a:t>
            </a:fld>
            <a:endParaRPr lang="en-CA" altLang="en-US" sz="1200" i="0">
              <a:latin typeface="Tahoma" panose="020B0604030504040204" pitchFamily="34" charset="0"/>
            </a:endParaRPr>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800" smtClean="0"/>
          </a:p>
        </p:txBody>
      </p:sp>
    </p:spTree>
    <p:extLst>
      <p:ext uri="{BB962C8B-B14F-4D97-AF65-F5344CB8AC3E}">
        <p14:creationId xmlns:p14="http://schemas.microsoft.com/office/powerpoint/2010/main" val="1602249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fld id="{BCF1F21C-36DC-408A-8A3F-AE346255F1AD}" type="slidenum">
              <a:rPr lang="en-CA" altLang="en-US" sz="1200" i="0">
                <a:latin typeface="Tahoma" panose="020B0604030504040204" pitchFamily="34" charset="0"/>
              </a:rPr>
              <a:pPr/>
              <a:t>13</a:t>
            </a:fld>
            <a:endParaRPr lang="en-CA" altLang="en-US" sz="1200" i="0">
              <a:latin typeface="Tahoma" panose="020B0604030504040204" pitchFamily="34" charset="0"/>
            </a:endParaRPr>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z="1800" smtClean="0"/>
          </a:p>
        </p:txBody>
      </p:sp>
    </p:spTree>
    <p:extLst>
      <p:ext uri="{BB962C8B-B14F-4D97-AF65-F5344CB8AC3E}">
        <p14:creationId xmlns:p14="http://schemas.microsoft.com/office/powerpoint/2010/main" val="2564317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F0CD6D-5F12-476E-8453-3D311B450A4E}" type="datetime8">
              <a:rPr lang="en-IN" smtClean="0"/>
              <a:t>10-01-2022 16:10</a:t>
            </a:fld>
            <a:endParaRPr lang="en-IN" dirty="0"/>
          </a:p>
        </p:txBody>
      </p:sp>
      <p:sp>
        <p:nvSpPr>
          <p:cNvPr id="5" name="Footer Placeholder 4"/>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p:cNvSpPr>
            <a:spLocks noGrp="1"/>
          </p:cNvSpPr>
          <p:nvPr>
            <p:ph type="sldNum" sz="quarter" idx="12"/>
          </p:nvPr>
        </p:nvSpPr>
        <p:spPr/>
        <p:txBody>
          <a:bodyPr/>
          <a:lstStyle/>
          <a:p>
            <a:fld id="{1245FD78-8DE1-44B0-BD44-E067D054697C}" type="slidenum">
              <a:rPr lang="en-IN" smtClean="0"/>
              <a:pPr/>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2" descr="C:\Users\Srinidhi\Desktop\logo.png">
            <a:extLst>
              <a:ext uri="{FF2B5EF4-FFF2-40B4-BE49-F238E27FC236}">
                <a16:creationId xmlns="" xmlns:a16="http://schemas.microsoft.com/office/drawing/2014/main" id="{C728CEA0-BA7F-4BA3-B201-6B7A8B3DF1C4}"/>
              </a:ext>
            </a:extLst>
          </p:cNvPr>
          <p:cNvPicPr>
            <a:picLocks noChangeAspect="1" noChangeArrowheads="1"/>
          </p:cNvPicPr>
          <p:nvPr userDrawn="1"/>
        </p:nvPicPr>
        <p:blipFill>
          <a:blip r:embed="rId2" cstate="print"/>
          <a:srcRect/>
          <a:stretch>
            <a:fillRect/>
          </a:stretch>
        </p:blipFill>
        <p:spPr bwMode="auto">
          <a:xfrm>
            <a:off x="0" y="-62028"/>
            <a:ext cx="2438400" cy="977205"/>
          </a:xfrm>
          <a:prstGeom prst="rect">
            <a:avLst/>
          </a:prstGeom>
          <a:noFill/>
        </p:spPr>
      </p:pic>
    </p:spTree>
    <p:extLst>
      <p:ext uri="{BB962C8B-B14F-4D97-AF65-F5344CB8AC3E}">
        <p14:creationId xmlns:p14="http://schemas.microsoft.com/office/powerpoint/2010/main" val="3847805206"/>
      </p:ext>
    </p:extLst>
  </p:cSld>
  <p:clrMapOvr>
    <a:masterClrMapping/>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A8DE7-22DF-4C71-8810-45CE4D417C2D}" type="datetime8">
              <a:rPr lang="en-IN" smtClean="0"/>
              <a:t>10-01-2022 16:10</a:t>
            </a:fld>
            <a:endParaRPr lang="en-IN" dirty="0"/>
          </a:p>
        </p:txBody>
      </p:sp>
      <p:sp>
        <p:nvSpPr>
          <p:cNvPr id="5" name="Footer Placeholder 4"/>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p:cNvSpPr>
            <a:spLocks noGrp="1"/>
          </p:cNvSpPr>
          <p:nvPr>
            <p:ph type="sldNum" sz="quarter" idx="12"/>
          </p:nvPr>
        </p:nvSpPr>
        <p:spPr/>
        <p:txBody>
          <a:bodyPr/>
          <a:lstStyle/>
          <a:p>
            <a:fld id="{1245FD78-8DE1-44B0-BD44-E067D054697C}" type="slidenum">
              <a:rPr lang="en-IN" smtClean="0"/>
              <a:pPr/>
              <a:t>‹#›</a:t>
            </a:fld>
            <a:endParaRPr lang="en-IN" dirty="0"/>
          </a:p>
        </p:txBody>
      </p:sp>
      <p:pic>
        <p:nvPicPr>
          <p:cNvPr id="8" name="Picture 2" descr="C:\Users\Srinidhi\Desktop\logo.png">
            <a:extLst>
              <a:ext uri="{FF2B5EF4-FFF2-40B4-BE49-F238E27FC236}">
                <a16:creationId xmlns="" xmlns:a16="http://schemas.microsoft.com/office/drawing/2014/main" id="{2BFF8954-070D-4352-AC3E-DD7D500D0A59}"/>
              </a:ext>
            </a:extLst>
          </p:cNvPr>
          <p:cNvPicPr>
            <a:picLocks noChangeAspect="1" noChangeArrowheads="1"/>
          </p:cNvPicPr>
          <p:nvPr userDrawn="1"/>
        </p:nvPicPr>
        <p:blipFill>
          <a:blip r:embed="rId2" cstate="print"/>
          <a:srcRect/>
          <a:stretch>
            <a:fillRect/>
          </a:stretch>
        </p:blipFill>
        <p:spPr bwMode="auto">
          <a:xfrm>
            <a:off x="213281" y="33090"/>
            <a:ext cx="2438400" cy="977205"/>
          </a:xfrm>
          <a:prstGeom prst="rect">
            <a:avLst/>
          </a:prstGeom>
          <a:noFill/>
        </p:spPr>
      </p:pic>
    </p:spTree>
    <p:extLst>
      <p:ext uri="{BB962C8B-B14F-4D97-AF65-F5344CB8AC3E}">
        <p14:creationId xmlns:p14="http://schemas.microsoft.com/office/powerpoint/2010/main" val="3266751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95C541-F4E6-4488-B462-EF7A047E4C61}" type="datetime8">
              <a:rPr lang="en-IN" smtClean="0"/>
              <a:t>10-01-2022 16:10</a:t>
            </a:fld>
            <a:endParaRPr lang="en-IN" dirty="0"/>
          </a:p>
        </p:txBody>
      </p:sp>
      <p:sp>
        <p:nvSpPr>
          <p:cNvPr id="5" name="Footer Placeholder 4"/>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p:cNvSpPr>
            <a:spLocks noGrp="1"/>
          </p:cNvSpPr>
          <p:nvPr>
            <p:ph type="sldNum" sz="quarter" idx="12"/>
          </p:nvPr>
        </p:nvSpPr>
        <p:spPr/>
        <p:txBody>
          <a:bodyPr/>
          <a:lstStyle/>
          <a:p>
            <a:fld id="{1245FD78-8DE1-44B0-BD44-E067D054697C}" type="slidenum">
              <a:rPr lang="en-IN" smtClean="0"/>
              <a:pPr/>
              <a:t>‹#›</a:t>
            </a:fld>
            <a:endParaRPr lang="en-IN" dirty="0"/>
          </a:p>
        </p:txBody>
      </p:sp>
      <p:pic>
        <p:nvPicPr>
          <p:cNvPr id="10" name="Picture 2" descr="C:\Users\Srinidhi\Desktop\logo.png">
            <a:extLst>
              <a:ext uri="{FF2B5EF4-FFF2-40B4-BE49-F238E27FC236}">
                <a16:creationId xmlns="" xmlns:a16="http://schemas.microsoft.com/office/drawing/2014/main" id="{F8681246-1AFA-47C1-8723-E212F3BD6963}"/>
              </a:ext>
            </a:extLst>
          </p:cNvPr>
          <p:cNvPicPr>
            <a:picLocks noChangeAspect="1" noChangeArrowheads="1"/>
          </p:cNvPicPr>
          <p:nvPr userDrawn="1"/>
        </p:nvPicPr>
        <p:blipFill>
          <a:blip r:embed="rId2" cstate="print"/>
          <a:srcRect/>
          <a:stretch>
            <a:fillRect/>
          </a:stretch>
        </p:blipFill>
        <p:spPr bwMode="auto">
          <a:xfrm>
            <a:off x="0" y="-28927"/>
            <a:ext cx="2438400" cy="977205"/>
          </a:xfrm>
          <a:prstGeom prst="rect">
            <a:avLst/>
          </a:prstGeom>
          <a:noFill/>
        </p:spPr>
      </p:pic>
    </p:spTree>
    <p:extLst>
      <p:ext uri="{BB962C8B-B14F-4D97-AF65-F5344CB8AC3E}">
        <p14:creationId xmlns:p14="http://schemas.microsoft.com/office/powerpoint/2010/main" val="1165883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CBBB6A-63CD-4A58-A542-EE5E1DBEA869}" type="datetime8">
              <a:rPr lang="en-IN" smtClean="0"/>
              <a:t>10-01-2022 16:10</a:t>
            </a:fld>
            <a:endParaRPr lang="en-IN" dirty="0"/>
          </a:p>
        </p:txBody>
      </p:sp>
      <p:sp>
        <p:nvSpPr>
          <p:cNvPr id="5" name="Footer Placeholder 4"/>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p:cNvSpPr>
            <a:spLocks noGrp="1"/>
          </p:cNvSpPr>
          <p:nvPr>
            <p:ph type="sldNum" sz="quarter" idx="12"/>
          </p:nvPr>
        </p:nvSpPr>
        <p:spPr/>
        <p:txBody>
          <a:bodyPr/>
          <a:lstStyle/>
          <a:p>
            <a:fld id="{1245FD78-8DE1-44B0-BD44-E067D054697C}" type="slidenum">
              <a:rPr lang="en-IN" smtClean="0"/>
              <a:pPr/>
              <a:t>‹#›</a:t>
            </a:fld>
            <a:endParaRPr lang="en-IN" dirty="0"/>
          </a:p>
        </p:txBody>
      </p:sp>
      <p:pic>
        <p:nvPicPr>
          <p:cNvPr id="8" name="Picture 2" descr="C:\Users\Srinidhi\Desktop\logo.png">
            <a:extLst>
              <a:ext uri="{FF2B5EF4-FFF2-40B4-BE49-F238E27FC236}">
                <a16:creationId xmlns="" xmlns:a16="http://schemas.microsoft.com/office/drawing/2014/main" id="{5E2C67C7-C385-4A44-A78F-D95F8B32544D}"/>
              </a:ext>
            </a:extLst>
          </p:cNvPr>
          <p:cNvPicPr>
            <a:picLocks noChangeAspect="1" noChangeArrowheads="1"/>
          </p:cNvPicPr>
          <p:nvPr userDrawn="1"/>
        </p:nvPicPr>
        <p:blipFill>
          <a:blip r:embed="rId2" cstate="print"/>
          <a:srcRect/>
          <a:stretch>
            <a:fillRect/>
          </a:stretch>
        </p:blipFill>
        <p:spPr bwMode="auto">
          <a:xfrm>
            <a:off x="175575" y="33090"/>
            <a:ext cx="2438400" cy="977205"/>
          </a:xfrm>
          <a:prstGeom prst="rect">
            <a:avLst/>
          </a:prstGeom>
          <a:noFill/>
        </p:spPr>
      </p:pic>
    </p:spTree>
    <p:extLst>
      <p:ext uri="{BB962C8B-B14F-4D97-AF65-F5344CB8AC3E}">
        <p14:creationId xmlns:p14="http://schemas.microsoft.com/office/powerpoint/2010/main" val="3780929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42C8A-CD12-4DFD-ABE8-8CF3B1F53511}" type="datetime8">
              <a:rPr lang="en-IN" smtClean="0"/>
              <a:t>10-01-2022 16:10</a:t>
            </a:fld>
            <a:endParaRPr lang="en-IN" dirty="0"/>
          </a:p>
        </p:txBody>
      </p:sp>
      <p:sp>
        <p:nvSpPr>
          <p:cNvPr id="5" name="Footer Placeholder 4"/>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p:cNvSpPr>
            <a:spLocks noGrp="1"/>
          </p:cNvSpPr>
          <p:nvPr>
            <p:ph type="sldNum" sz="quarter" idx="12"/>
          </p:nvPr>
        </p:nvSpPr>
        <p:spPr/>
        <p:txBody>
          <a:bodyPr/>
          <a:lstStyle/>
          <a:p>
            <a:fld id="{1245FD78-8DE1-44B0-BD44-E067D054697C}" type="slidenum">
              <a:rPr lang="en-IN" smtClean="0"/>
              <a:pPr/>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2" descr="C:\Users\Srinidhi\Desktop\logo.png">
            <a:extLst>
              <a:ext uri="{FF2B5EF4-FFF2-40B4-BE49-F238E27FC236}">
                <a16:creationId xmlns="" xmlns:a16="http://schemas.microsoft.com/office/drawing/2014/main" id="{6E4AAF7F-3876-4F6B-8901-E7673BBFDB22}"/>
              </a:ext>
            </a:extLst>
          </p:cNvPr>
          <p:cNvPicPr>
            <a:picLocks noChangeAspect="1" noChangeArrowheads="1"/>
          </p:cNvPicPr>
          <p:nvPr userDrawn="1"/>
        </p:nvPicPr>
        <p:blipFill>
          <a:blip r:embed="rId2" cstate="print"/>
          <a:srcRect/>
          <a:stretch>
            <a:fillRect/>
          </a:stretch>
        </p:blipFill>
        <p:spPr bwMode="auto">
          <a:xfrm>
            <a:off x="128441" y="33090"/>
            <a:ext cx="2438400" cy="977205"/>
          </a:xfrm>
          <a:prstGeom prst="rect">
            <a:avLst/>
          </a:prstGeom>
          <a:noFill/>
        </p:spPr>
      </p:pic>
    </p:spTree>
    <p:extLst>
      <p:ext uri="{BB962C8B-B14F-4D97-AF65-F5344CB8AC3E}">
        <p14:creationId xmlns:p14="http://schemas.microsoft.com/office/powerpoint/2010/main" val="1897998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224554-EC08-4A9A-B955-1CE402443775}" type="datetime8">
              <a:rPr lang="en-IN" smtClean="0"/>
              <a:t>10-01-2022 16:10</a:t>
            </a:fld>
            <a:endParaRPr lang="en-IN" dirty="0"/>
          </a:p>
        </p:txBody>
      </p:sp>
      <p:sp>
        <p:nvSpPr>
          <p:cNvPr id="6" name="Footer Placeholder 5"/>
          <p:cNvSpPr>
            <a:spLocks noGrp="1"/>
          </p:cNvSpPr>
          <p:nvPr>
            <p:ph type="ftr" sz="quarter" idx="11"/>
          </p:nvPr>
        </p:nvSpPr>
        <p:spPr/>
        <p:txBody>
          <a:bodyPr/>
          <a:lstStyle/>
          <a:p>
            <a:r>
              <a:rPr lang="en-US" dirty="0"/>
              <a:t>Department of Computer Science and Engineering</a:t>
            </a:r>
            <a:endParaRPr lang="en-IN" dirty="0"/>
          </a:p>
        </p:txBody>
      </p:sp>
      <p:sp>
        <p:nvSpPr>
          <p:cNvPr id="7" name="Slide Number Placeholder 6"/>
          <p:cNvSpPr>
            <a:spLocks noGrp="1"/>
          </p:cNvSpPr>
          <p:nvPr>
            <p:ph type="sldNum" sz="quarter" idx="12"/>
          </p:nvPr>
        </p:nvSpPr>
        <p:spPr/>
        <p:txBody>
          <a:bodyPr/>
          <a:lstStyle/>
          <a:p>
            <a:fld id="{1245FD78-8DE1-44B0-BD44-E067D054697C}" type="slidenum">
              <a:rPr lang="en-IN" smtClean="0"/>
              <a:pPr/>
              <a:t>‹#›</a:t>
            </a:fld>
            <a:endParaRPr lang="en-IN" dirty="0"/>
          </a:p>
        </p:txBody>
      </p:sp>
      <p:pic>
        <p:nvPicPr>
          <p:cNvPr id="2" name="Picture 2" descr="C:\Users\Srinidhi\Desktop\logo.png">
            <a:extLst>
              <a:ext uri="{FF2B5EF4-FFF2-40B4-BE49-F238E27FC236}">
                <a16:creationId xmlns="" xmlns:a16="http://schemas.microsoft.com/office/drawing/2014/main" id="{EF3C39C1-9BAB-4C45-A144-CF8BF2E72B4B}"/>
              </a:ext>
            </a:extLst>
          </p:cNvPr>
          <p:cNvPicPr>
            <a:picLocks noChangeAspect="1" noChangeArrowheads="1"/>
          </p:cNvPicPr>
          <p:nvPr userDrawn="1"/>
        </p:nvPicPr>
        <p:blipFill>
          <a:blip r:embed="rId2" cstate="print"/>
          <a:srcRect/>
          <a:stretch>
            <a:fillRect/>
          </a:stretch>
        </p:blipFill>
        <p:spPr bwMode="auto">
          <a:xfrm>
            <a:off x="0" y="-29189"/>
            <a:ext cx="2438400" cy="977205"/>
          </a:xfrm>
          <a:prstGeom prst="rect">
            <a:avLst/>
          </a:prstGeom>
          <a:noFill/>
        </p:spPr>
      </p:pic>
    </p:spTree>
    <p:extLst>
      <p:ext uri="{BB962C8B-B14F-4D97-AF65-F5344CB8AC3E}">
        <p14:creationId xmlns:p14="http://schemas.microsoft.com/office/powerpoint/2010/main" val="923447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2DB3C8-7270-4E63-BAFF-F61146C872A9}" type="datetime8">
              <a:rPr lang="en-IN" smtClean="0"/>
              <a:t>10-01-2022 16:10</a:t>
            </a:fld>
            <a:endParaRPr lang="en-IN" dirty="0"/>
          </a:p>
        </p:txBody>
      </p:sp>
      <p:sp>
        <p:nvSpPr>
          <p:cNvPr id="8" name="Footer Placeholder 7"/>
          <p:cNvSpPr>
            <a:spLocks noGrp="1"/>
          </p:cNvSpPr>
          <p:nvPr>
            <p:ph type="ftr" sz="quarter" idx="11"/>
          </p:nvPr>
        </p:nvSpPr>
        <p:spPr/>
        <p:txBody>
          <a:bodyPr/>
          <a:lstStyle/>
          <a:p>
            <a:r>
              <a:rPr lang="en-US" dirty="0"/>
              <a:t>Department of Computer Science and Engineering</a:t>
            </a:r>
            <a:endParaRPr lang="en-IN" dirty="0"/>
          </a:p>
        </p:txBody>
      </p:sp>
      <p:sp>
        <p:nvSpPr>
          <p:cNvPr id="9" name="Slide Number Placeholder 8"/>
          <p:cNvSpPr>
            <a:spLocks noGrp="1"/>
          </p:cNvSpPr>
          <p:nvPr>
            <p:ph type="sldNum" sz="quarter" idx="12"/>
          </p:nvPr>
        </p:nvSpPr>
        <p:spPr/>
        <p:txBody>
          <a:bodyPr/>
          <a:lstStyle/>
          <a:p>
            <a:fld id="{1245FD78-8DE1-44B0-BD44-E067D054697C}" type="slidenum">
              <a:rPr lang="en-IN" smtClean="0"/>
              <a:pPr/>
              <a:t>‹#›</a:t>
            </a:fld>
            <a:endParaRPr lang="en-IN" dirty="0"/>
          </a:p>
        </p:txBody>
      </p:sp>
      <p:pic>
        <p:nvPicPr>
          <p:cNvPr id="2" name="Picture 2" descr="C:\Users\Srinidhi\Desktop\logo.png">
            <a:extLst>
              <a:ext uri="{FF2B5EF4-FFF2-40B4-BE49-F238E27FC236}">
                <a16:creationId xmlns="" xmlns:a16="http://schemas.microsoft.com/office/drawing/2014/main" id="{1B300F68-EEC8-479F-89B4-B66DB0F421A6}"/>
              </a:ext>
            </a:extLst>
          </p:cNvPr>
          <p:cNvPicPr>
            <a:picLocks noChangeAspect="1" noChangeArrowheads="1"/>
          </p:cNvPicPr>
          <p:nvPr userDrawn="1"/>
        </p:nvPicPr>
        <p:blipFill>
          <a:blip r:embed="rId2" cstate="print"/>
          <a:srcRect/>
          <a:stretch>
            <a:fillRect/>
          </a:stretch>
        </p:blipFill>
        <p:spPr bwMode="auto">
          <a:xfrm>
            <a:off x="119013" y="12104"/>
            <a:ext cx="2438400" cy="977205"/>
          </a:xfrm>
          <a:prstGeom prst="rect">
            <a:avLst/>
          </a:prstGeom>
          <a:noFill/>
        </p:spPr>
      </p:pic>
    </p:spTree>
    <p:extLst>
      <p:ext uri="{BB962C8B-B14F-4D97-AF65-F5344CB8AC3E}">
        <p14:creationId xmlns:p14="http://schemas.microsoft.com/office/powerpoint/2010/main" val="2908109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9E7326-4BB3-4EF7-A825-D7B8443422EC}" type="datetime8">
              <a:rPr lang="en-IN" smtClean="0"/>
              <a:t>10-01-2022 16:10</a:t>
            </a:fld>
            <a:endParaRPr lang="en-IN" dirty="0"/>
          </a:p>
        </p:txBody>
      </p:sp>
      <p:sp>
        <p:nvSpPr>
          <p:cNvPr id="4" name="Footer Placeholder 3"/>
          <p:cNvSpPr>
            <a:spLocks noGrp="1"/>
          </p:cNvSpPr>
          <p:nvPr>
            <p:ph type="ftr" sz="quarter" idx="11"/>
          </p:nvPr>
        </p:nvSpPr>
        <p:spPr/>
        <p:txBody>
          <a:bodyPr/>
          <a:lstStyle/>
          <a:p>
            <a:r>
              <a:rPr lang="en-US" dirty="0"/>
              <a:t>Department of Computer Science and Engineering</a:t>
            </a:r>
            <a:endParaRPr lang="en-IN" dirty="0"/>
          </a:p>
        </p:txBody>
      </p:sp>
      <p:sp>
        <p:nvSpPr>
          <p:cNvPr id="5" name="Slide Number Placeholder 4"/>
          <p:cNvSpPr>
            <a:spLocks noGrp="1"/>
          </p:cNvSpPr>
          <p:nvPr>
            <p:ph type="sldNum" sz="quarter" idx="12"/>
          </p:nvPr>
        </p:nvSpPr>
        <p:spPr/>
        <p:txBody>
          <a:bodyPr/>
          <a:lstStyle/>
          <a:p>
            <a:fld id="{1245FD78-8DE1-44B0-BD44-E067D054697C}" type="slidenum">
              <a:rPr lang="en-IN" smtClean="0"/>
              <a:pPr/>
              <a:t>‹#›</a:t>
            </a:fld>
            <a:endParaRPr lang="en-IN" dirty="0"/>
          </a:p>
        </p:txBody>
      </p:sp>
      <p:pic>
        <p:nvPicPr>
          <p:cNvPr id="7" name="Picture 2" descr="C:\Users\Srinidhi\Desktop\logo.png">
            <a:extLst>
              <a:ext uri="{FF2B5EF4-FFF2-40B4-BE49-F238E27FC236}">
                <a16:creationId xmlns="" xmlns:a16="http://schemas.microsoft.com/office/drawing/2014/main" id="{6720B71A-9CF9-4970-96CA-352F2D5F33C5}"/>
              </a:ext>
            </a:extLst>
          </p:cNvPr>
          <p:cNvPicPr>
            <a:picLocks noChangeAspect="1" noChangeArrowheads="1"/>
          </p:cNvPicPr>
          <p:nvPr userDrawn="1"/>
        </p:nvPicPr>
        <p:blipFill>
          <a:blip r:embed="rId2" cstate="print"/>
          <a:srcRect/>
          <a:stretch>
            <a:fillRect/>
          </a:stretch>
        </p:blipFill>
        <p:spPr bwMode="auto">
          <a:xfrm>
            <a:off x="260415" y="34776"/>
            <a:ext cx="2438400" cy="977205"/>
          </a:xfrm>
          <a:prstGeom prst="rect">
            <a:avLst/>
          </a:prstGeom>
          <a:noFill/>
        </p:spPr>
      </p:pic>
    </p:spTree>
    <p:extLst>
      <p:ext uri="{BB962C8B-B14F-4D97-AF65-F5344CB8AC3E}">
        <p14:creationId xmlns:p14="http://schemas.microsoft.com/office/powerpoint/2010/main" val="6764992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AE9CBBB-99BF-46C2-A597-705C3E515BE3}" type="datetime8">
              <a:rPr lang="en-IN" smtClean="0"/>
              <a:t>10-01-2022 16:10</a:t>
            </a:fld>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a:t>Department of Computer Science and Engineering</a:t>
            </a:r>
            <a:endParaRPr lang="en-IN" dirty="0"/>
          </a:p>
        </p:txBody>
      </p:sp>
      <p:sp>
        <p:nvSpPr>
          <p:cNvPr id="9" name="Slide Number Placeholder 8"/>
          <p:cNvSpPr>
            <a:spLocks noGrp="1"/>
          </p:cNvSpPr>
          <p:nvPr>
            <p:ph type="sldNum" sz="quarter" idx="12"/>
          </p:nvPr>
        </p:nvSpPr>
        <p:spPr/>
        <p:txBody>
          <a:bodyPr/>
          <a:lstStyle/>
          <a:p>
            <a:fld id="{1245FD78-8DE1-44B0-BD44-E067D054697C}" type="slidenum">
              <a:rPr lang="en-IN" smtClean="0"/>
              <a:pPr/>
              <a:t>‹#›</a:t>
            </a:fld>
            <a:endParaRPr lang="en-IN" dirty="0"/>
          </a:p>
        </p:txBody>
      </p:sp>
      <p:pic>
        <p:nvPicPr>
          <p:cNvPr id="2" name="Picture 2" descr="C:\Users\Srinidhi\Desktop\logo.png">
            <a:extLst>
              <a:ext uri="{FF2B5EF4-FFF2-40B4-BE49-F238E27FC236}">
                <a16:creationId xmlns="" xmlns:a16="http://schemas.microsoft.com/office/drawing/2014/main" id="{7393EDB9-65C6-42AA-B582-C92413F0DE59}"/>
              </a:ext>
            </a:extLst>
          </p:cNvPr>
          <p:cNvPicPr>
            <a:picLocks noChangeAspect="1" noChangeArrowheads="1"/>
          </p:cNvPicPr>
          <p:nvPr userDrawn="1"/>
        </p:nvPicPr>
        <p:blipFill>
          <a:blip r:embed="rId2" cstate="print"/>
          <a:srcRect/>
          <a:stretch>
            <a:fillRect/>
          </a:stretch>
        </p:blipFill>
        <p:spPr bwMode="auto">
          <a:xfrm>
            <a:off x="137867" y="0"/>
            <a:ext cx="2438400" cy="977205"/>
          </a:xfrm>
          <a:prstGeom prst="rect">
            <a:avLst/>
          </a:prstGeom>
          <a:noFill/>
        </p:spPr>
      </p:pic>
    </p:spTree>
    <p:extLst>
      <p:ext uri="{BB962C8B-B14F-4D97-AF65-F5344CB8AC3E}">
        <p14:creationId xmlns:p14="http://schemas.microsoft.com/office/powerpoint/2010/main" val="2740474254"/>
      </p:ext>
    </p:extLst>
  </p:cSld>
  <p:clrMapOvr>
    <a:masterClrMapping/>
  </p:clrMapOvr>
  <p:extLst mod="1">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F2DF96F-D195-4D32-A22A-EB824CFB176E}" type="datetime8">
              <a:rPr lang="en-IN" smtClean="0"/>
              <a:t>10-01-2022 16:10</a:t>
            </a:fld>
            <a:endParaRPr lang="en-IN"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dirty="0"/>
              <a:t>Department of Computer Science and Engineering</a:t>
            </a:r>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245FD78-8DE1-44B0-BD44-E067D054697C}" type="slidenum">
              <a:rPr lang="en-IN" smtClean="0"/>
              <a:pPr/>
              <a:t>‹#›</a:t>
            </a:fld>
            <a:endParaRPr lang="en-IN" dirty="0"/>
          </a:p>
        </p:txBody>
      </p:sp>
      <p:pic>
        <p:nvPicPr>
          <p:cNvPr id="11" name="Picture 2" descr="C:\Users\Srinidhi\Desktop\logo.png">
            <a:extLst>
              <a:ext uri="{FF2B5EF4-FFF2-40B4-BE49-F238E27FC236}">
                <a16:creationId xmlns="" xmlns:a16="http://schemas.microsoft.com/office/drawing/2014/main" id="{6BF8E43F-406B-489A-A07B-CBBB6CD8B66C}"/>
              </a:ext>
            </a:extLst>
          </p:cNvPr>
          <p:cNvPicPr>
            <a:picLocks noChangeAspect="1" noChangeArrowheads="1"/>
          </p:cNvPicPr>
          <p:nvPr userDrawn="1"/>
        </p:nvPicPr>
        <p:blipFill>
          <a:blip r:embed="rId2" cstate="print"/>
          <a:srcRect/>
          <a:stretch>
            <a:fillRect/>
          </a:stretch>
        </p:blipFill>
        <p:spPr bwMode="auto">
          <a:xfrm>
            <a:off x="74729" y="-48825"/>
            <a:ext cx="2438400" cy="977205"/>
          </a:xfrm>
          <a:prstGeom prst="rect">
            <a:avLst/>
          </a:prstGeom>
          <a:noFill/>
        </p:spPr>
      </p:pic>
    </p:spTree>
    <p:extLst>
      <p:ext uri="{BB962C8B-B14F-4D97-AF65-F5344CB8AC3E}">
        <p14:creationId xmlns:p14="http://schemas.microsoft.com/office/powerpoint/2010/main" val="823331611"/>
      </p:ext>
    </p:extLst>
  </p:cSld>
  <p:clrMapOvr>
    <a:masterClrMapping/>
  </p:clrMapOvr>
  <p:extLst mod="1">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C0490D-FF02-4389-90FD-819CA8976B9B}" type="datetime8">
              <a:rPr lang="en-IN" smtClean="0"/>
              <a:t>10-01-2022 16:10</a:t>
            </a:fld>
            <a:endParaRPr lang="en-IN" dirty="0"/>
          </a:p>
        </p:txBody>
      </p:sp>
      <p:sp>
        <p:nvSpPr>
          <p:cNvPr id="6" name="Footer Placeholder 5"/>
          <p:cNvSpPr>
            <a:spLocks noGrp="1"/>
          </p:cNvSpPr>
          <p:nvPr>
            <p:ph type="ftr" sz="quarter" idx="11"/>
          </p:nvPr>
        </p:nvSpPr>
        <p:spPr/>
        <p:txBody>
          <a:bodyPr/>
          <a:lstStyle/>
          <a:p>
            <a:r>
              <a:rPr lang="en-US" dirty="0"/>
              <a:t>Department of Computer Science and Engineering</a:t>
            </a:r>
          </a:p>
        </p:txBody>
      </p:sp>
      <p:sp>
        <p:nvSpPr>
          <p:cNvPr id="7" name="Slide Number Placeholder 6"/>
          <p:cNvSpPr>
            <a:spLocks noGrp="1"/>
          </p:cNvSpPr>
          <p:nvPr>
            <p:ph type="sldNum" sz="quarter" idx="12"/>
          </p:nvPr>
        </p:nvSpPr>
        <p:spPr/>
        <p:txBody>
          <a:bodyPr/>
          <a:lstStyle/>
          <a:p>
            <a:fld id="{1245FD78-8DE1-44B0-BD44-E067D054697C}" type="slidenum">
              <a:rPr lang="en-IN" smtClean="0"/>
              <a:pPr/>
              <a:t>‹#›</a:t>
            </a:fld>
            <a:endParaRPr lang="en-IN" dirty="0"/>
          </a:p>
        </p:txBody>
      </p:sp>
      <p:pic>
        <p:nvPicPr>
          <p:cNvPr id="11" name="Picture 2" descr="C:\Users\Srinidhi\Desktop\logo.png">
            <a:extLst>
              <a:ext uri="{FF2B5EF4-FFF2-40B4-BE49-F238E27FC236}">
                <a16:creationId xmlns="" xmlns:a16="http://schemas.microsoft.com/office/drawing/2014/main" id="{8D7279E7-0A06-4D9D-B018-700B7F4A3314}"/>
              </a:ext>
            </a:extLst>
          </p:cNvPr>
          <p:cNvPicPr>
            <a:picLocks noChangeAspect="1" noChangeArrowheads="1"/>
          </p:cNvPicPr>
          <p:nvPr userDrawn="1"/>
        </p:nvPicPr>
        <p:blipFill>
          <a:blip r:embed="rId3" cstate="print"/>
          <a:srcRect/>
          <a:stretch>
            <a:fillRect/>
          </a:stretch>
        </p:blipFill>
        <p:spPr bwMode="auto">
          <a:xfrm>
            <a:off x="0" y="33090"/>
            <a:ext cx="2438400" cy="977205"/>
          </a:xfrm>
          <a:prstGeom prst="rect">
            <a:avLst/>
          </a:prstGeom>
          <a:noFill/>
        </p:spPr>
      </p:pic>
    </p:spTree>
    <p:extLst>
      <p:ext uri="{BB962C8B-B14F-4D97-AF65-F5344CB8AC3E}">
        <p14:creationId xmlns:p14="http://schemas.microsoft.com/office/powerpoint/2010/main" val="3223777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47FF271-DAE5-45E4-9C4D-A89BEE8B6E22}" type="datetime8">
              <a:rPr lang="en-IN" smtClean="0"/>
              <a:t>10-01-2022 16:10</a:t>
            </a:fld>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Department of Computer Science and Engineering</a:t>
            </a:r>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245FD78-8DE1-44B0-BD44-E067D054697C}" type="slidenum">
              <a:rPr lang="en-IN" smtClean="0"/>
              <a:pPr/>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2238830"/>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1551" y="3515325"/>
            <a:ext cx="10848974" cy="1119438"/>
          </a:xfrm>
        </p:spPr>
        <p:txBody>
          <a:bodyPr>
            <a:noAutofit/>
          </a:bodyPr>
          <a:lstStyle/>
          <a:p>
            <a:pPr algn="ctr">
              <a:lnSpc>
                <a:spcPct val="100000"/>
              </a:lnSpc>
            </a:pPr>
            <a:r>
              <a:rPr lang="en-IN" sz="2800" b="1" dirty="0"/>
              <a:t/>
            </a:r>
            <a:br>
              <a:rPr lang="en-IN" sz="2800" b="1" dirty="0"/>
            </a:br>
            <a:r>
              <a:rPr lang="en-IN" sz="3200" b="1" dirty="0" smtClean="0"/>
              <a:t>Course </a:t>
            </a:r>
            <a:r>
              <a:rPr lang="en-IN" sz="3200" b="1" dirty="0"/>
              <a:t>Name: </a:t>
            </a:r>
            <a:r>
              <a:rPr lang="en-IN" sz="3200" b="1" dirty="0" smtClean="0"/>
              <a:t>Database Systems</a:t>
            </a:r>
            <a:r>
              <a:rPr lang="en-IN" sz="3200" b="1" dirty="0"/>
              <a:t/>
            </a:r>
            <a:br>
              <a:rPr lang="en-IN" sz="3200" b="1" dirty="0"/>
            </a:br>
            <a:r>
              <a:rPr lang="en-IN" sz="3200" b="1" dirty="0" smtClean="0"/>
              <a:t>Course </a:t>
            </a:r>
            <a:r>
              <a:rPr lang="en-IN" sz="3200" b="1" dirty="0"/>
              <a:t>Code: </a:t>
            </a:r>
            <a:r>
              <a:rPr lang="en-IN" sz="3200" b="1" dirty="0" smtClean="0"/>
              <a:t>CS52</a:t>
            </a:r>
            <a:r>
              <a:rPr lang="en-IN" sz="3200" b="1" dirty="0"/>
              <a:t/>
            </a:r>
            <a:br>
              <a:rPr lang="en-IN" sz="3200" b="1" dirty="0"/>
            </a:br>
            <a:r>
              <a:rPr lang="en-IN" sz="3200" b="1" dirty="0"/>
              <a:t>Credits: </a:t>
            </a:r>
            <a:r>
              <a:rPr lang="en-IN" sz="3200" b="1" dirty="0" smtClean="0"/>
              <a:t>3:1:0</a:t>
            </a:r>
            <a:br>
              <a:rPr lang="en-IN" sz="3200" b="1" dirty="0" smtClean="0"/>
            </a:br>
            <a:r>
              <a:rPr lang="en-IN" sz="3200" b="1" dirty="0" smtClean="0"/>
              <a:t>UNIT 4</a:t>
            </a:r>
            <a:r>
              <a:rPr lang="en-IN" sz="3200" b="1" dirty="0"/>
              <a:t/>
            </a:r>
            <a:br>
              <a:rPr lang="en-IN" sz="3200" b="1" dirty="0"/>
            </a:br>
            <a:r>
              <a:rPr lang="en-IN" sz="3200" b="1" dirty="0"/>
              <a:t/>
            </a:r>
            <a:br>
              <a:rPr lang="en-IN" sz="3200" b="1" dirty="0"/>
            </a:br>
            <a:r>
              <a:rPr lang="en-IN" sz="3200" b="1" dirty="0"/>
              <a:t>Term: </a:t>
            </a:r>
            <a:r>
              <a:rPr lang="en-IN" sz="3200" b="1" dirty="0" smtClean="0"/>
              <a:t>October 2021 </a:t>
            </a:r>
            <a:r>
              <a:rPr lang="en-IN" sz="3200" b="1" dirty="0"/>
              <a:t>– </a:t>
            </a:r>
            <a:r>
              <a:rPr lang="en-IN" sz="3200" b="1" dirty="0" smtClean="0"/>
              <a:t>February 2022</a:t>
            </a:r>
            <a:r>
              <a:rPr lang="en-IN" sz="2000" dirty="0"/>
              <a:t/>
            </a:r>
            <a:br>
              <a:rPr lang="en-IN" sz="2000" dirty="0"/>
            </a:br>
            <a:endParaRPr lang="en-IN" sz="2000" dirty="0"/>
          </a:p>
        </p:txBody>
      </p:sp>
      <p:sp>
        <p:nvSpPr>
          <p:cNvPr id="5" name="Title 1"/>
          <p:cNvSpPr txBox="1">
            <a:spLocks/>
          </p:cNvSpPr>
          <p:nvPr/>
        </p:nvSpPr>
        <p:spPr bwMode="auto">
          <a:xfrm>
            <a:off x="1866900" y="314146"/>
            <a:ext cx="8229600" cy="1143000"/>
          </a:xfrm>
          <a:prstGeom prst="rect">
            <a:avLst/>
          </a:prstGeom>
          <a:noFill/>
          <a:ln w="9525">
            <a:noFill/>
            <a:miter lim="800000"/>
            <a:headEnd/>
            <a:tailEnd/>
          </a:ln>
        </p:spPr>
        <p:txBody>
          <a:bodyPr anchor="ctr"/>
          <a:lstStyle/>
          <a:p>
            <a:pPr algn="ctr"/>
            <a:r>
              <a:rPr lang="en-US" sz="2000" b="1" dirty="0">
                <a:latin typeface="+mj-lt"/>
              </a:rPr>
              <a:t>M.S. Ramaiah Institute of Technology</a:t>
            </a:r>
            <a:endParaRPr lang="en-IN" sz="2000" dirty="0">
              <a:latin typeface="+mj-lt"/>
            </a:endParaRPr>
          </a:p>
          <a:p>
            <a:pPr algn="ctr"/>
            <a:r>
              <a:rPr lang="en-US" sz="2000" b="1" dirty="0">
                <a:latin typeface="+mj-lt"/>
              </a:rPr>
              <a:t>(Autonomous Institute, Affiliated to VTU)</a:t>
            </a:r>
            <a:endParaRPr lang="en-IN" sz="2000" dirty="0">
              <a:latin typeface="+mj-lt"/>
            </a:endParaRPr>
          </a:p>
          <a:p>
            <a:pPr algn="ctr"/>
            <a:r>
              <a:rPr lang="en-US" sz="2000" b="1" dirty="0">
                <a:latin typeface="+mj-lt"/>
              </a:rPr>
              <a:t>Department of Computer Science and Engineering</a:t>
            </a:r>
            <a:endParaRPr lang="en-IN" sz="2000" dirty="0">
              <a:latin typeface="+mj-lt"/>
            </a:endParaRPr>
          </a:p>
        </p:txBody>
      </p:sp>
      <p:sp>
        <p:nvSpPr>
          <p:cNvPr id="3" name="TextBox 2">
            <a:extLst>
              <a:ext uri="{FF2B5EF4-FFF2-40B4-BE49-F238E27FC236}">
                <a16:creationId xmlns="" xmlns:a16="http://schemas.microsoft.com/office/drawing/2014/main" id="{EC9641BE-B7C9-4946-A565-227D0582DC3F}"/>
              </a:ext>
            </a:extLst>
          </p:cNvPr>
          <p:cNvSpPr txBox="1"/>
          <p:nvPr/>
        </p:nvSpPr>
        <p:spPr>
          <a:xfrm>
            <a:off x="8644609" y="4772025"/>
            <a:ext cx="2997892" cy="646331"/>
          </a:xfrm>
          <a:prstGeom prst="rect">
            <a:avLst/>
          </a:prstGeom>
          <a:noFill/>
        </p:spPr>
        <p:txBody>
          <a:bodyPr wrap="square" rtlCol="0">
            <a:spAutoFit/>
          </a:bodyPr>
          <a:lstStyle/>
          <a:p>
            <a:r>
              <a:rPr lang="en-IN" dirty="0"/>
              <a:t>Faculty:</a:t>
            </a:r>
          </a:p>
          <a:p>
            <a:r>
              <a:rPr lang="en-IN" dirty="0" smtClean="0"/>
              <a:t>Dr. Sini Anna Alex</a:t>
            </a:r>
            <a:endParaRPr lang="en-IN" dirty="0"/>
          </a:p>
        </p:txBody>
      </p:sp>
    </p:spTree>
    <p:extLst>
      <p:ext uri="{BB962C8B-B14F-4D97-AF65-F5344CB8AC3E}">
        <p14:creationId xmlns:p14="http://schemas.microsoft.com/office/powerpoint/2010/main" val="30039198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962" name="Rectangle 98"/>
          <p:cNvSpPr>
            <a:spLocks noGrp="1" noChangeArrowheads="1"/>
          </p:cNvSpPr>
          <p:nvPr>
            <p:ph type="title"/>
          </p:nvPr>
        </p:nvSpPr>
        <p:spPr>
          <a:xfrm>
            <a:off x="1097280" y="286603"/>
            <a:ext cx="10058400" cy="975527"/>
          </a:xfrm>
        </p:spPr>
        <p:txBody>
          <a:bodyPr/>
          <a:lstStyle/>
          <a:p>
            <a:r>
              <a:rPr lang="en-US" sz="3200" dirty="0"/>
              <a:t>Algorithms for Relational Database Schema </a:t>
            </a:r>
            <a:r>
              <a:rPr lang="en-US" sz="3200" dirty="0" smtClean="0"/>
              <a:t>Design</a:t>
            </a:r>
            <a:endParaRPr lang="en-US" sz="3200" dirty="0"/>
          </a:p>
        </p:txBody>
      </p:sp>
      <p:pic>
        <p:nvPicPr>
          <p:cNvPr id="804963" name="Picture 99" descr="tbl11_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2890" y="1262130"/>
            <a:ext cx="7714445" cy="532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77412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a:xfrm>
            <a:off x="103031" y="215899"/>
            <a:ext cx="12088969" cy="1399370"/>
          </a:xfrm>
        </p:spPr>
        <p:txBody>
          <a:bodyPr>
            <a:normAutofit/>
          </a:bodyPr>
          <a:lstStyle/>
          <a:p>
            <a:r>
              <a:rPr lang="en-US" altLang="en-US" sz="4400" dirty="0" smtClean="0">
                <a:cs typeface="Times New Roman" panose="02020603050405020304" pitchFamily="18" charset="0"/>
              </a:rPr>
              <a:t>Multivalued Dependencies and Fourth Normal Form </a:t>
            </a:r>
          </a:p>
        </p:txBody>
      </p:sp>
      <p:sp>
        <p:nvSpPr>
          <p:cNvPr id="58372" name="Rectangle 3"/>
          <p:cNvSpPr>
            <a:spLocks noGrp="1" noChangeArrowheads="1"/>
          </p:cNvSpPr>
          <p:nvPr>
            <p:ph type="body" idx="1"/>
          </p:nvPr>
        </p:nvSpPr>
        <p:spPr>
          <a:xfrm>
            <a:off x="1097280" y="1790163"/>
            <a:ext cx="10944466" cy="4494728"/>
          </a:xfrm>
        </p:spPr>
        <p:txBody>
          <a:bodyPr/>
          <a:lstStyle/>
          <a:p>
            <a:pPr marL="609600" indent="-609600" algn="just">
              <a:buNone/>
            </a:pPr>
            <a:r>
              <a:rPr lang="en-US" altLang="en-US" b="1" u="sng" dirty="0"/>
              <a:t>Definition:</a:t>
            </a:r>
            <a:r>
              <a:rPr lang="en-US" altLang="en-US" b="1" dirty="0"/>
              <a:t> </a:t>
            </a:r>
          </a:p>
          <a:p>
            <a:pPr marL="609600" indent="-609600" algn="just">
              <a:lnSpc>
                <a:spcPct val="120000"/>
              </a:lnSpc>
            </a:pPr>
            <a:r>
              <a:rPr lang="en-US" altLang="en-US" dirty="0"/>
              <a:t>A </a:t>
            </a:r>
            <a:r>
              <a:rPr lang="en-US" altLang="en-US" b="1" dirty="0"/>
              <a:t>multivalued dependency </a:t>
            </a:r>
            <a:r>
              <a:rPr lang="en-US" altLang="en-US" dirty="0"/>
              <a:t>(</a:t>
            </a:r>
            <a:r>
              <a:rPr lang="en-US" altLang="en-US" b="1" dirty="0"/>
              <a:t>MVD</a:t>
            </a:r>
            <a:r>
              <a:rPr lang="en-US" altLang="en-US" dirty="0"/>
              <a:t>) </a:t>
            </a:r>
            <a:r>
              <a:rPr lang="en-US" altLang="en-US" i="1" dirty="0"/>
              <a:t>X</a:t>
            </a:r>
            <a:r>
              <a:rPr lang="en-US" altLang="en-US" dirty="0"/>
              <a:t> </a:t>
            </a:r>
            <a:r>
              <a:rPr lang="en-US" altLang="en-US" dirty="0">
                <a:latin typeface="Times New Roman" panose="02020603050405020304" pitchFamily="18" charset="0"/>
              </a:rPr>
              <a:t>—</a:t>
            </a:r>
            <a:r>
              <a:rPr lang="en-US" altLang="en-US" dirty="0"/>
              <a:t>&gt;&gt;</a:t>
            </a:r>
            <a:r>
              <a:rPr lang="en-US" altLang="en-US" i="1" dirty="0"/>
              <a:t> Y</a:t>
            </a:r>
            <a:r>
              <a:rPr lang="en-US" altLang="en-US" dirty="0"/>
              <a:t> specified on relation schema </a:t>
            </a:r>
            <a:r>
              <a:rPr lang="en-US" altLang="en-US" i="1" dirty="0"/>
              <a:t>R</a:t>
            </a:r>
            <a:r>
              <a:rPr lang="en-US" altLang="en-US" dirty="0"/>
              <a:t>, where </a:t>
            </a:r>
            <a:r>
              <a:rPr lang="en-US" altLang="en-US" i="1" dirty="0"/>
              <a:t>X</a:t>
            </a:r>
            <a:r>
              <a:rPr lang="en-US" altLang="en-US" dirty="0"/>
              <a:t> and </a:t>
            </a:r>
            <a:r>
              <a:rPr lang="en-US" altLang="en-US" i="1" dirty="0"/>
              <a:t>Y</a:t>
            </a:r>
            <a:r>
              <a:rPr lang="en-US" altLang="en-US" dirty="0"/>
              <a:t> are both subsets of </a:t>
            </a:r>
            <a:r>
              <a:rPr lang="en-US" altLang="en-US" i="1" dirty="0"/>
              <a:t>R</a:t>
            </a:r>
            <a:r>
              <a:rPr lang="en-US" altLang="en-US" dirty="0"/>
              <a:t>, specifies the following constraint on any relation state </a:t>
            </a:r>
            <a:r>
              <a:rPr lang="en-US" altLang="en-US" i="1" dirty="0"/>
              <a:t>r</a:t>
            </a:r>
            <a:r>
              <a:rPr lang="en-US" altLang="en-US" dirty="0"/>
              <a:t> of </a:t>
            </a:r>
            <a:r>
              <a:rPr lang="en-US" altLang="en-US" i="1" dirty="0"/>
              <a:t>R</a:t>
            </a:r>
            <a:r>
              <a:rPr lang="en-US" altLang="en-US" dirty="0"/>
              <a:t>: If two tuples </a:t>
            </a:r>
            <a:r>
              <a:rPr lang="en-US" altLang="en-US" i="1" dirty="0"/>
              <a:t>t</a:t>
            </a:r>
            <a:r>
              <a:rPr lang="en-US" altLang="en-US" baseline="-30000" dirty="0"/>
              <a:t>1</a:t>
            </a:r>
            <a:r>
              <a:rPr lang="en-US" altLang="en-US" dirty="0"/>
              <a:t> and </a:t>
            </a:r>
            <a:r>
              <a:rPr lang="en-US" altLang="en-US" i="1" dirty="0"/>
              <a:t>t</a:t>
            </a:r>
            <a:r>
              <a:rPr lang="en-US" altLang="en-US" baseline="-30000" dirty="0"/>
              <a:t>2</a:t>
            </a:r>
            <a:r>
              <a:rPr lang="en-US" altLang="en-US" dirty="0"/>
              <a:t> exist in </a:t>
            </a:r>
            <a:r>
              <a:rPr lang="en-US" altLang="en-US" i="1" dirty="0"/>
              <a:t>r</a:t>
            </a:r>
            <a:r>
              <a:rPr lang="en-US" altLang="en-US" dirty="0"/>
              <a:t> such that </a:t>
            </a:r>
            <a:r>
              <a:rPr lang="en-US" altLang="en-US" i="1" dirty="0"/>
              <a:t>t</a:t>
            </a:r>
            <a:r>
              <a:rPr lang="en-US" altLang="en-US" baseline="-30000" dirty="0"/>
              <a:t>1</a:t>
            </a:r>
            <a:r>
              <a:rPr lang="en-US" altLang="en-US" dirty="0"/>
              <a:t>[</a:t>
            </a:r>
            <a:r>
              <a:rPr lang="en-US" altLang="en-US" i="1" dirty="0"/>
              <a:t>X</a:t>
            </a:r>
            <a:r>
              <a:rPr lang="en-US" altLang="en-US" dirty="0"/>
              <a:t>] = </a:t>
            </a:r>
            <a:r>
              <a:rPr lang="en-US" altLang="en-US" i="1" dirty="0"/>
              <a:t>t</a:t>
            </a:r>
            <a:r>
              <a:rPr lang="en-US" altLang="en-US" baseline="-30000" dirty="0"/>
              <a:t>2</a:t>
            </a:r>
            <a:r>
              <a:rPr lang="en-US" altLang="en-US" dirty="0"/>
              <a:t>[</a:t>
            </a:r>
            <a:r>
              <a:rPr lang="en-US" altLang="en-US" i="1" dirty="0"/>
              <a:t>X</a:t>
            </a:r>
            <a:r>
              <a:rPr lang="en-US" altLang="en-US" dirty="0"/>
              <a:t>], then two tuples </a:t>
            </a:r>
            <a:r>
              <a:rPr lang="en-US" altLang="en-US" i="1" dirty="0"/>
              <a:t>t</a:t>
            </a:r>
            <a:r>
              <a:rPr lang="en-US" altLang="en-US" baseline="-30000" dirty="0"/>
              <a:t>3</a:t>
            </a:r>
            <a:r>
              <a:rPr lang="en-US" altLang="en-US" dirty="0"/>
              <a:t> and </a:t>
            </a:r>
            <a:r>
              <a:rPr lang="en-US" altLang="en-US" i="1" dirty="0"/>
              <a:t>t</a:t>
            </a:r>
            <a:r>
              <a:rPr lang="en-US" altLang="en-US" baseline="-30000" dirty="0"/>
              <a:t>4</a:t>
            </a:r>
            <a:r>
              <a:rPr lang="en-US" altLang="en-US" dirty="0"/>
              <a:t> should also exist in </a:t>
            </a:r>
            <a:r>
              <a:rPr lang="en-US" altLang="en-US" i="1" dirty="0"/>
              <a:t>r</a:t>
            </a:r>
            <a:r>
              <a:rPr lang="en-US" altLang="en-US" dirty="0"/>
              <a:t> with the following properties, where we use </a:t>
            </a:r>
            <a:r>
              <a:rPr lang="en-US" altLang="en-US" i="1" dirty="0"/>
              <a:t>Z</a:t>
            </a:r>
            <a:r>
              <a:rPr lang="en-US" altLang="en-US" dirty="0"/>
              <a:t> to denote (</a:t>
            </a:r>
            <a:r>
              <a:rPr lang="en-US" altLang="en-US" i="1" dirty="0"/>
              <a:t>R </a:t>
            </a:r>
            <a:r>
              <a:rPr lang="en-US" altLang="en-US" sz="1800" dirty="0">
                <a:latin typeface="MathematicalPi 1" pitchFamily="82" charset="0"/>
              </a:rPr>
              <a:t>2</a:t>
            </a:r>
            <a:r>
              <a:rPr lang="en-US" altLang="en-US" dirty="0"/>
              <a:t> (</a:t>
            </a:r>
            <a:r>
              <a:rPr lang="en-US" altLang="en-US" i="1" dirty="0"/>
              <a:t>X</a:t>
            </a:r>
            <a:r>
              <a:rPr lang="en-US" altLang="en-US" dirty="0"/>
              <a:t> </a:t>
            </a:r>
            <a:r>
              <a:rPr lang="en-US" altLang="en-US" dirty="0">
                <a:latin typeface="Lucida Grande" pitchFamily="-104" charset="0"/>
              </a:rPr>
              <a:t>υ</a:t>
            </a:r>
            <a:r>
              <a:rPr lang="en-US" altLang="en-US" dirty="0"/>
              <a:t> </a:t>
            </a:r>
            <a:r>
              <a:rPr lang="en-US" altLang="en-US" i="1" dirty="0"/>
              <a:t>Y</a:t>
            </a:r>
            <a:r>
              <a:rPr lang="en-US" altLang="en-US" dirty="0"/>
              <a:t>)):</a:t>
            </a:r>
          </a:p>
          <a:p>
            <a:pPr marL="990600" lvl="1" indent="-533400" algn="just">
              <a:lnSpc>
                <a:spcPct val="120000"/>
              </a:lnSpc>
            </a:pPr>
            <a:r>
              <a:rPr lang="en-US" altLang="en-US" sz="2000" dirty="0"/>
              <a:t> </a:t>
            </a:r>
            <a:r>
              <a:rPr lang="en-US" altLang="en-US" sz="2000" i="1" dirty="0"/>
              <a:t>t</a:t>
            </a:r>
            <a:r>
              <a:rPr lang="en-US" altLang="en-US" sz="2000" baseline="-30000" dirty="0"/>
              <a:t>3</a:t>
            </a:r>
            <a:r>
              <a:rPr lang="en-US" altLang="en-US" sz="2000" dirty="0"/>
              <a:t>[</a:t>
            </a:r>
            <a:r>
              <a:rPr lang="en-US" altLang="en-US" sz="2000" i="1" dirty="0"/>
              <a:t>X</a:t>
            </a:r>
            <a:r>
              <a:rPr lang="en-US" altLang="en-US" sz="2000" dirty="0"/>
              <a:t>] = </a:t>
            </a:r>
            <a:r>
              <a:rPr lang="en-US" altLang="en-US" sz="2000" i="1" dirty="0"/>
              <a:t>t</a:t>
            </a:r>
            <a:r>
              <a:rPr lang="en-US" altLang="en-US" sz="2000" baseline="-30000" dirty="0"/>
              <a:t>4</a:t>
            </a:r>
            <a:r>
              <a:rPr lang="en-US" altLang="en-US" sz="2000" dirty="0"/>
              <a:t>[</a:t>
            </a:r>
            <a:r>
              <a:rPr lang="en-US" altLang="en-US" sz="2000" i="1" dirty="0"/>
              <a:t>X</a:t>
            </a:r>
            <a:r>
              <a:rPr lang="en-US" altLang="en-US" sz="2000" dirty="0"/>
              <a:t>] = </a:t>
            </a:r>
            <a:r>
              <a:rPr lang="en-US" altLang="en-US" sz="2000" i="1" dirty="0"/>
              <a:t>t</a:t>
            </a:r>
            <a:r>
              <a:rPr lang="en-US" altLang="en-US" sz="2000" baseline="-30000" dirty="0"/>
              <a:t>1</a:t>
            </a:r>
            <a:r>
              <a:rPr lang="en-US" altLang="en-US" sz="2000" dirty="0"/>
              <a:t>[</a:t>
            </a:r>
            <a:r>
              <a:rPr lang="en-US" altLang="en-US" sz="2000" i="1" dirty="0"/>
              <a:t>X</a:t>
            </a:r>
            <a:r>
              <a:rPr lang="en-US" altLang="en-US" sz="2000" dirty="0"/>
              <a:t>] = </a:t>
            </a:r>
            <a:r>
              <a:rPr lang="en-US" altLang="en-US" sz="2000" i="1" dirty="0"/>
              <a:t>t</a:t>
            </a:r>
            <a:r>
              <a:rPr lang="en-US" altLang="en-US" sz="2000" baseline="-30000" dirty="0"/>
              <a:t>2</a:t>
            </a:r>
            <a:r>
              <a:rPr lang="en-US" altLang="en-US" sz="2000" dirty="0"/>
              <a:t>[</a:t>
            </a:r>
            <a:r>
              <a:rPr lang="en-US" altLang="en-US" sz="2000" i="1" dirty="0"/>
              <a:t>X</a:t>
            </a:r>
            <a:r>
              <a:rPr lang="en-US" altLang="en-US" sz="2000" dirty="0"/>
              <a:t>].</a:t>
            </a:r>
          </a:p>
          <a:p>
            <a:pPr marL="990600" lvl="1" indent="-533400" algn="just">
              <a:lnSpc>
                <a:spcPct val="120000"/>
              </a:lnSpc>
            </a:pPr>
            <a:r>
              <a:rPr lang="en-US" altLang="en-US" sz="2000" i="1" dirty="0"/>
              <a:t>t</a:t>
            </a:r>
            <a:r>
              <a:rPr lang="en-US" altLang="en-US" sz="2000" baseline="-30000" dirty="0"/>
              <a:t>3</a:t>
            </a:r>
            <a:r>
              <a:rPr lang="en-US" altLang="en-US" sz="2000" dirty="0"/>
              <a:t>[</a:t>
            </a:r>
            <a:r>
              <a:rPr lang="en-US" altLang="en-US" sz="2000" i="1" dirty="0"/>
              <a:t>Y</a:t>
            </a:r>
            <a:r>
              <a:rPr lang="en-US" altLang="en-US" sz="2000" dirty="0"/>
              <a:t>] = </a:t>
            </a:r>
            <a:r>
              <a:rPr lang="en-US" altLang="en-US" sz="2000" i="1" dirty="0"/>
              <a:t>t</a:t>
            </a:r>
            <a:r>
              <a:rPr lang="en-US" altLang="en-US" sz="2000" baseline="-30000" dirty="0"/>
              <a:t>1</a:t>
            </a:r>
            <a:r>
              <a:rPr lang="en-US" altLang="en-US" sz="2000" dirty="0"/>
              <a:t>[</a:t>
            </a:r>
            <a:r>
              <a:rPr lang="en-US" altLang="en-US" sz="2000" i="1" dirty="0"/>
              <a:t>Y</a:t>
            </a:r>
            <a:r>
              <a:rPr lang="en-US" altLang="en-US" sz="2000" dirty="0"/>
              <a:t>] and </a:t>
            </a:r>
            <a:r>
              <a:rPr lang="en-US" altLang="en-US" sz="2000" i="1" dirty="0"/>
              <a:t>t</a:t>
            </a:r>
            <a:r>
              <a:rPr lang="en-US" altLang="en-US" sz="2000" baseline="-30000" dirty="0"/>
              <a:t>4</a:t>
            </a:r>
            <a:r>
              <a:rPr lang="en-US" altLang="en-US" sz="2000" dirty="0"/>
              <a:t>[</a:t>
            </a:r>
            <a:r>
              <a:rPr lang="en-US" altLang="en-US" sz="2000" i="1" dirty="0"/>
              <a:t>Y</a:t>
            </a:r>
            <a:r>
              <a:rPr lang="en-US" altLang="en-US" sz="2000" dirty="0"/>
              <a:t>] = </a:t>
            </a:r>
            <a:r>
              <a:rPr lang="en-US" altLang="en-US" sz="2000" i="1" dirty="0"/>
              <a:t>t</a:t>
            </a:r>
            <a:r>
              <a:rPr lang="en-US" altLang="en-US" sz="2000" baseline="-30000" dirty="0"/>
              <a:t>2</a:t>
            </a:r>
            <a:r>
              <a:rPr lang="en-US" altLang="en-US" sz="2000" dirty="0"/>
              <a:t>[</a:t>
            </a:r>
            <a:r>
              <a:rPr lang="en-US" altLang="en-US" sz="2000" i="1" dirty="0"/>
              <a:t>Y</a:t>
            </a:r>
            <a:r>
              <a:rPr lang="en-US" altLang="en-US" sz="2000" dirty="0"/>
              <a:t>].</a:t>
            </a:r>
          </a:p>
          <a:p>
            <a:pPr marL="990600" lvl="1" indent="-533400" algn="just">
              <a:lnSpc>
                <a:spcPct val="120000"/>
              </a:lnSpc>
            </a:pPr>
            <a:r>
              <a:rPr lang="en-US" altLang="en-US" sz="2000" i="1" dirty="0"/>
              <a:t>t</a:t>
            </a:r>
            <a:r>
              <a:rPr lang="en-US" altLang="en-US" sz="2000" baseline="-30000" dirty="0"/>
              <a:t>3</a:t>
            </a:r>
            <a:r>
              <a:rPr lang="en-US" altLang="en-US" sz="2000" dirty="0"/>
              <a:t>[</a:t>
            </a:r>
            <a:r>
              <a:rPr lang="en-US" altLang="en-US" sz="2000" i="1" dirty="0"/>
              <a:t>Z</a:t>
            </a:r>
            <a:r>
              <a:rPr lang="en-US" altLang="en-US" sz="2000" dirty="0"/>
              <a:t>] = </a:t>
            </a:r>
            <a:r>
              <a:rPr lang="en-US" altLang="en-US" sz="2000" i="1" dirty="0"/>
              <a:t>t</a:t>
            </a:r>
            <a:r>
              <a:rPr lang="en-US" altLang="en-US" sz="2000" baseline="-30000" dirty="0"/>
              <a:t>2</a:t>
            </a:r>
            <a:r>
              <a:rPr lang="en-US" altLang="en-US" sz="2000" dirty="0"/>
              <a:t>[</a:t>
            </a:r>
            <a:r>
              <a:rPr lang="en-US" altLang="en-US" sz="2000" i="1" dirty="0"/>
              <a:t>Z</a:t>
            </a:r>
            <a:r>
              <a:rPr lang="en-US" altLang="en-US" sz="2000" dirty="0"/>
              <a:t>] and </a:t>
            </a:r>
            <a:r>
              <a:rPr lang="en-US" altLang="en-US" sz="2000" i="1" dirty="0"/>
              <a:t>t</a:t>
            </a:r>
            <a:r>
              <a:rPr lang="en-US" altLang="en-US" sz="2000" baseline="-30000" dirty="0"/>
              <a:t>4</a:t>
            </a:r>
            <a:r>
              <a:rPr lang="en-US" altLang="en-US" sz="2000" dirty="0"/>
              <a:t>[</a:t>
            </a:r>
            <a:r>
              <a:rPr lang="en-US" altLang="en-US" sz="2000" i="1" dirty="0"/>
              <a:t>Z</a:t>
            </a:r>
            <a:r>
              <a:rPr lang="en-US" altLang="en-US" sz="2000" dirty="0"/>
              <a:t>] = </a:t>
            </a:r>
            <a:r>
              <a:rPr lang="en-US" altLang="en-US" sz="2000" i="1" dirty="0"/>
              <a:t>t</a:t>
            </a:r>
            <a:r>
              <a:rPr lang="en-US" altLang="en-US" sz="2000" baseline="-30000" dirty="0"/>
              <a:t>1</a:t>
            </a:r>
            <a:r>
              <a:rPr lang="en-US" altLang="en-US" sz="2000" dirty="0"/>
              <a:t>[</a:t>
            </a:r>
            <a:r>
              <a:rPr lang="en-US" altLang="en-US" sz="2000" i="1" dirty="0"/>
              <a:t>Z</a:t>
            </a:r>
            <a:r>
              <a:rPr lang="en-US" altLang="en-US" sz="2000" dirty="0"/>
              <a:t>].</a:t>
            </a:r>
          </a:p>
          <a:p>
            <a:pPr marL="609600" indent="-609600" algn="just"/>
            <a:r>
              <a:rPr lang="en-US" altLang="en-US" dirty="0"/>
              <a:t>An MVD </a:t>
            </a:r>
            <a:r>
              <a:rPr lang="en-US" altLang="en-US" i="1" dirty="0"/>
              <a:t>X</a:t>
            </a:r>
            <a:r>
              <a:rPr lang="en-US" altLang="en-US" dirty="0"/>
              <a:t> </a:t>
            </a:r>
            <a:r>
              <a:rPr lang="en-US" altLang="en-US" sz="1800" dirty="0">
                <a:latin typeface="Times New Roman" panose="02020603050405020304" pitchFamily="18" charset="0"/>
              </a:rPr>
              <a:t>—</a:t>
            </a:r>
            <a:r>
              <a:rPr lang="en-US" altLang="en-US" sz="1800" dirty="0"/>
              <a:t>&gt;&gt;</a:t>
            </a:r>
            <a:r>
              <a:rPr lang="en-US" altLang="en-US" dirty="0"/>
              <a:t> </a:t>
            </a:r>
            <a:r>
              <a:rPr lang="en-US" altLang="en-US" i="1" dirty="0"/>
              <a:t>Y</a:t>
            </a:r>
            <a:r>
              <a:rPr lang="en-US" altLang="en-US" dirty="0"/>
              <a:t> in </a:t>
            </a:r>
            <a:r>
              <a:rPr lang="en-US" altLang="en-US" i="1" dirty="0"/>
              <a:t>R</a:t>
            </a:r>
            <a:r>
              <a:rPr lang="en-US" altLang="en-US" dirty="0"/>
              <a:t> is called a </a:t>
            </a:r>
            <a:r>
              <a:rPr lang="en-US" altLang="en-US" b="1" dirty="0"/>
              <a:t>trivial MVD</a:t>
            </a:r>
            <a:r>
              <a:rPr lang="en-US" altLang="en-US" dirty="0"/>
              <a:t> if (a) </a:t>
            </a:r>
            <a:r>
              <a:rPr lang="en-US" altLang="en-US" i="1" dirty="0"/>
              <a:t>Y</a:t>
            </a:r>
            <a:r>
              <a:rPr lang="en-US" altLang="en-US" dirty="0"/>
              <a:t> is a subset of </a:t>
            </a:r>
            <a:r>
              <a:rPr lang="en-US" altLang="en-US" i="1" dirty="0"/>
              <a:t>X</a:t>
            </a:r>
            <a:r>
              <a:rPr lang="en-US" altLang="en-US" dirty="0"/>
              <a:t>, or (b) </a:t>
            </a:r>
            <a:r>
              <a:rPr lang="en-US" altLang="en-US" i="1" dirty="0"/>
              <a:t>X</a:t>
            </a:r>
            <a:r>
              <a:rPr lang="en-US" altLang="en-US" dirty="0"/>
              <a:t> </a:t>
            </a:r>
            <a:r>
              <a:rPr lang="en-US" altLang="en-US" dirty="0">
                <a:latin typeface="Lucida Grande" pitchFamily="-104" charset="0"/>
              </a:rPr>
              <a:t>υ</a:t>
            </a:r>
            <a:r>
              <a:rPr lang="en-US" altLang="en-US" dirty="0"/>
              <a:t> </a:t>
            </a:r>
            <a:r>
              <a:rPr lang="en-US" altLang="en-US" i="1" dirty="0"/>
              <a:t>Y</a:t>
            </a:r>
            <a:r>
              <a:rPr lang="en-US" altLang="en-US" dirty="0"/>
              <a:t> = </a:t>
            </a:r>
            <a:r>
              <a:rPr lang="en-US" altLang="en-US" i="1" dirty="0"/>
              <a:t>R</a:t>
            </a:r>
            <a:r>
              <a:rPr lang="en-US" altLang="en-US" dirty="0"/>
              <a:t>. </a:t>
            </a:r>
          </a:p>
        </p:txBody>
      </p:sp>
    </p:spTree>
    <p:extLst>
      <p:ext uri="{BB962C8B-B14F-4D97-AF65-F5344CB8AC3E}">
        <p14:creationId xmlns:p14="http://schemas.microsoft.com/office/powerpoint/2010/main" val="3651182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9"/>
          <p:cNvSpPr>
            <a:spLocks noGrp="1" noChangeArrowheads="1"/>
          </p:cNvSpPr>
          <p:nvPr>
            <p:ph type="title"/>
          </p:nvPr>
        </p:nvSpPr>
        <p:spPr/>
        <p:txBody>
          <a:bodyPr/>
          <a:lstStyle/>
          <a:p>
            <a:r>
              <a:rPr lang="en-US" altLang="en-US" dirty="0" smtClean="0"/>
              <a:t>Fourth normal forms</a:t>
            </a:r>
          </a:p>
        </p:txBody>
      </p:sp>
      <p:sp>
        <p:nvSpPr>
          <p:cNvPr id="60420" name="Rectangle 3"/>
          <p:cNvSpPr>
            <a:spLocks noChangeArrowheads="1"/>
          </p:cNvSpPr>
          <p:nvPr/>
        </p:nvSpPr>
        <p:spPr bwMode="auto">
          <a:xfrm>
            <a:off x="3352800" y="13096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pPr eaLnBrk="1" hangingPunct="1"/>
            <a:endParaRPr lang="en-US" altLang="en-US">
              <a:ea typeface="MS PGothic" panose="020B0600070205080204" pitchFamily="34" charset="-128"/>
            </a:endParaRPr>
          </a:p>
        </p:txBody>
      </p:sp>
      <p:sp>
        <p:nvSpPr>
          <p:cNvPr id="60421" name="Title 1"/>
          <p:cNvSpPr txBox="1">
            <a:spLocks/>
          </p:cNvSpPr>
          <p:nvPr/>
        </p:nvSpPr>
        <p:spPr bwMode="auto">
          <a:xfrm>
            <a:off x="1262130" y="5734050"/>
            <a:ext cx="9775064"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i="1">
                <a:solidFill>
                  <a:schemeClr val="tx1"/>
                </a:solidFill>
                <a:latin typeface="Arial" panose="020B0604020202020204" pitchFamily="34" charset="0"/>
              </a:defRPr>
            </a:lvl1pPr>
            <a:lvl2pPr marL="742950" indent="-285750">
              <a:defRPr sz="2400" i="1">
                <a:solidFill>
                  <a:schemeClr val="tx1"/>
                </a:solidFill>
                <a:latin typeface="Arial" panose="020B0604020202020204" pitchFamily="34" charset="0"/>
              </a:defRPr>
            </a:lvl2pPr>
            <a:lvl3pPr marL="1143000" indent="-228600">
              <a:defRPr sz="2400" i="1">
                <a:solidFill>
                  <a:schemeClr val="tx1"/>
                </a:solidFill>
                <a:latin typeface="Arial" panose="020B0604020202020204" pitchFamily="34" charset="0"/>
              </a:defRPr>
            </a:lvl3pPr>
            <a:lvl4pPr marL="1600200" indent="-228600">
              <a:defRPr sz="2400" i="1">
                <a:solidFill>
                  <a:schemeClr val="tx1"/>
                </a:solidFill>
                <a:latin typeface="Arial" panose="020B0604020202020204" pitchFamily="34" charset="0"/>
              </a:defRPr>
            </a:lvl4pPr>
            <a:lvl5pPr marL="2057400" indent="-228600">
              <a:defRPr sz="2400" i="1">
                <a:solidFill>
                  <a:schemeClr val="tx1"/>
                </a:solidFill>
                <a:latin typeface="Arial" panose="020B0604020202020204" pitchFamily="34" charset="0"/>
              </a:defRPr>
            </a:lvl5pPr>
            <a:lvl6pPr marL="2514600" indent="-228600" eaLnBrk="0" fontAlgn="base" hangingPunct="0">
              <a:spcBef>
                <a:spcPct val="0"/>
              </a:spcBef>
              <a:spcAft>
                <a:spcPct val="0"/>
              </a:spcAft>
              <a:defRPr sz="2400" i="1">
                <a:solidFill>
                  <a:schemeClr val="tx1"/>
                </a:solidFill>
                <a:latin typeface="Arial" panose="020B0604020202020204" pitchFamily="34" charset="0"/>
              </a:defRPr>
            </a:lvl6pPr>
            <a:lvl7pPr marL="2971800" indent="-228600" eaLnBrk="0" fontAlgn="base" hangingPunct="0">
              <a:spcBef>
                <a:spcPct val="0"/>
              </a:spcBef>
              <a:spcAft>
                <a:spcPct val="0"/>
              </a:spcAft>
              <a:defRPr sz="2400" i="1">
                <a:solidFill>
                  <a:schemeClr val="tx1"/>
                </a:solidFill>
                <a:latin typeface="Arial" panose="020B0604020202020204" pitchFamily="34" charset="0"/>
              </a:defRPr>
            </a:lvl7pPr>
            <a:lvl8pPr marL="3429000" indent="-228600" eaLnBrk="0" fontAlgn="base" hangingPunct="0">
              <a:spcBef>
                <a:spcPct val="0"/>
              </a:spcBef>
              <a:spcAft>
                <a:spcPct val="0"/>
              </a:spcAft>
              <a:defRPr sz="2400" i="1">
                <a:solidFill>
                  <a:schemeClr val="tx1"/>
                </a:solidFill>
                <a:latin typeface="Arial" panose="020B0604020202020204" pitchFamily="34" charset="0"/>
              </a:defRPr>
            </a:lvl8pPr>
            <a:lvl9pPr marL="3886200" indent="-228600" eaLnBrk="0" fontAlgn="base" hangingPunct="0">
              <a:spcBef>
                <a:spcPct val="0"/>
              </a:spcBef>
              <a:spcAft>
                <a:spcPct val="0"/>
              </a:spcAft>
              <a:defRPr sz="2400" i="1">
                <a:solidFill>
                  <a:schemeClr val="tx1"/>
                </a:solidFill>
                <a:latin typeface="Arial" panose="020B0604020202020204" pitchFamily="34" charset="0"/>
              </a:defRPr>
            </a:lvl9pPr>
          </a:lstStyle>
          <a:p>
            <a:r>
              <a:rPr lang="en-US" altLang="en-US" sz="1000" i="0" dirty="0" smtClean="0">
                <a:solidFill>
                  <a:srgbClr val="000000"/>
                </a:solidFill>
                <a:latin typeface="Verdana" panose="020B0604030504040204" pitchFamily="34" charset="0"/>
                <a:ea typeface="MS PGothic" panose="020B0600070205080204" pitchFamily="34" charset="-128"/>
              </a:rPr>
              <a:t>Fourth normal </a:t>
            </a:r>
            <a:r>
              <a:rPr lang="en-US" altLang="en-US" sz="1000" i="0" dirty="0">
                <a:solidFill>
                  <a:srgbClr val="000000"/>
                </a:solidFill>
                <a:latin typeface="Verdana" panose="020B0604030504040204" pitchFamily="34" charset="0"/>
                <a:ea typeface="MS PGothic" panose="020B0600070205080204" pitchFamily="34" charset="-128"/>
              </a:rPr>
              <a:t>forms. (a) The EMP relation with two MVDs: </a:t>
            </a:r>
            <a:r>
              <a:rPr lang="en-US" altLang="en-US" sz="1000" i="0" dirty="0" err="1">
                <a:solidFill>
                  <a:srgbClr val="000000"/>
                </a:solidFill>
                <a:latin typeface="Verdana" panose="020B0604030504040204" pitchFamily="34" charset="0"/>
                <a:ea typeface="MS PGothic" panose="020B0600070205080204" pitchFamily="34" charset="-128"/>
              </a:rPr>
              <a:t>Ename</a:t>
            </a:r>
            <a:r>
              <a:rPr lang="en-US" altLang="en-US" sz="1000" i="0" dirty="0">
                <a:solidFill>
                  <a:srgbClr val="000000"/>
                </a:solidFill>
                <a:latin typeface="Verdana" panose="020B0604030504040204" pitchFamily="34" charset="0"/>
                <a:ea typeface="MS PGothic" panose="020B0600070205080204" pitchFamily="34" charset="-128"/>
              </a:rPr>
              <a:t> –&gt;&gt; </a:t>
            </a:r>
            <a:r>
              <a:rPr lang="en-US" altLang="en-US" sz="1000" i="0" dirty="0" err="1">
                <a:solidFill>
                  <a:srgbClr val="000000"/>
                </a:solidFill>
                <a:latin typeface="Verdana" panose="020B0604030504040204" pitchFamily="34" charset="0"/>
                <a:ea typeface="MS PGothic" panose="020B0600070205080204" pitchFamily="34" charset="-128"/>
              </a:rPr>
              <a:t>Pname</a:t>
            </a:r>
            <a:r>
              <a:rPr lang="en-US" altLang="en-US" sz="1000" i="0" dirty="0">
                <a:solidFill>
                  <a:srgbClr val="000000"/>
                </a:solidFill>
                <a:latin typeface="Verdana" panose="020B0604030504040204" pitchFamily="34" charset="0"/>
                <a:ea typeface="MS PGothic" panose="020B0600070205080204" pitchFamily="34" charset="-128"/>
              </a:rPr>
              <a:t> and </a:t>
            </a:r>
            <a:r>
              <a:rPr lang="en-US" altLang="en-US" sz="1000" i="0" dirty="0" err="1">
                <a:solidFill>
                  <a:srgbClr val="000000"/>
                </a:solidFill>
                <a:latin typeface="Verdana" panose="020B0604030504040204" pitchFamily="34" charset="0"/>
                <a:ea typeface="MS PGothic" panose="020B0600070205080204" pitchFamily="34" charset="-128"/>
              </a:rPr>
              <a:t>Ename</a:t>
            </a:r>
            <a:r>
              <a:rPr lang="en-US" altLang="en-US" sz="1000" i="0" dirty="0">
                <a:solidFill>
                  <a:srgbClr val="000000"/>
                </a:solidFill>
                <a:latin typeface="Verdana" panose="020B0604030504040204" pitchFamily="34" charset="0"/>
                <a:ea typeface="MS PGothic" panose="020B0600070205080204" pitchFamily="34" charset="-128"/>
              </a:rPr>
              <a:t> –&gt;&gt; </a:t>
            </a:r>
            <a:r>
              <a:rPr lang="en-US" altLang="en-US" sz="1000" i="0" dirty="0" err="1">
                <a:solidFill>
                  <a:srgbClr val="000000"/>
                </a:solidFill>
                <a:latin typeface="Verdana" panose="020B0604030504040204" pitchFamily="34" charset="0"/>
                <a:ea typeface="MS PGothic" panose="020B0600070205080204" pitchFamily="34" charset="-128"/>
              </a:rPr>
              <a:t>Dname</a:t>
            </a:r>
            <a:r>
              <a:rPr lang="en-US" altLang="en-US" sz="1000" i="0" dirty="0">
                <a:solidFill>
                  <a:srgbClr val="000000"/>
                </a:solidFill>
                <a:latin typeface="Verdana" panose="020B0604030504040204" pitchFamily="34" charset="0"/>
                <a:ea typeface="MS PGothic" panose="020B0600070205080204" pitchFamily="34" charset="-128"/>
              </a:rPr>
              <a:t>. (b) Decomposing the EMP relation into two 4NF relations EMP_PROJECTS and EMP_DEPENDENTS. (c) The relation SUPPLY with no MVDs is in 4NF but not in 5NF if it has the JD(R1, R2, R3). (d) Decomposing the relation SUPPLY into the 5NF relations R1, R2, R3.</a:t>
            </a:r>
          </a:p>
        </p:txBody>
      </p:sp>
      <p:pic>
        <p:nvPicPr>
          <p:cNvPr id="60422" name="Picture 8" descr="fig14_15.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12336" y="1771354"/>
            <a:ext cx="5791200" cy="399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9274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a:xfrm>
            <a:off x="373487" y="215899"/>
            <a:ext cx="11655381" cy="1509869"/>
          </a:xfrm>
        </p:spPr>
        <p:txBody>
          <a:bodyPr>
            <a:normAutofit/>
          </a:bodyPr>
          <a:lstStyle/>
          <a:p>
            <a:r>
              <a:rPr lang="en-US" altLang="en-US" sz="4400" dirty="0" smtClean="0">
                <a:cs typeface="Times New Roman" panose="02020603050405020304" pitchFamily="18" charset="0"/>
              </a:rPr>
              <a:t>Multivalued Dependencies and Fourth Normal Form </a:t>
            </a:r>
          </a:p>
        </p:txBody>
      </p:sp>
      <p:sp>
        <p:nvSpPr>
          <p:cNvPr id="59396" name="Rectangle 3"/>
          <p:cNvSpPr>
            <a:spLocks noGrp="1" noChangeArrowheads="1"/>
          </p:cNvSpPr>
          <p:nvPr>
            <p:ph type="body" idx="1"/>
          </p:nvPr>
        </p:nvSpPr>
        <p:spPr>
          <a:xfrm>
            <a:off x="1778000" y="1893194"/>
            <a:ext cx="9787228" cy="3580327"/>
          </a:xfrm>
        </p:spPr>
        <p:txBody>
          <a:bodyPr/>
          <a:lstStyle/>
          <a:p>
            <a:pPr marL="609600" indent="-609600" algn="just">
              <a:buNone/>
            </a:pPr>
            <a:r>
              <a:rPr lang="en-US" altLang="en-US" sz="2400" b="1" u="sng" dirty="0"/>
              <a:t>Definition:</a:t>
            </a:r>
            <a:r>
              <a:rPr lang="en-US" altLang="en-US" b="1" dirty="0"/>
              <a:t> </a:t>
            </a:r>
          </a:p>
          <a:p>
            <a:pPr marL="609600" indent="-609600" algn="just"/>
            <a:r>
              <a:rPr lang="en-US" altLang="en-US" sz="2400" dirty="0"/>
              <a:t>A relation schema </a:t>
            </a:r>
            <a:r>
              <a:rPr lang="en-US" altLang="en-US" sz="2400" i="1" dirty="0"/>
              <a:t>R</a:t>
            </a:r>
            <a:r>
              <a:rPr lang="en-US" altLang="en-US" sz="2400" dirty="0"/>
              <a:t> is in </a:t>
            </a:r>
            <a:r>
              <a:rPr lang="en-US" altLang="en-US" sz="2400" b="1" dirty="0"/>
              <a:t>4NF</a:t>
            </a:r>
            <a:r>
              <a:rPr lang="en-US" altLang="en-US" sz="2400" dirty="0"/>
              <a:t> with respect to a set of dependencies </a:t>
            </a:r>
            <a:r>
              <a:rPr lang="en-US" altLang="en-US" sz="2400" i="1" dirty="0"/>
              <a:t>F</a:t>
            </a:r>
            <a:r>
              <a:rPr lang="en-US" altLang="en-US" sz="2400" dirty="0"/>
              <a:t> (that includes functional dependencies and multivalued dependencies) if, for every </a:t>
            </a:r>
            <a:r>
              <a:rPr lang="en-US" altLang="en-US" sz="2400" i="1" dirty="0"/>
              <a:t>nontrivial</a:t>
            </a:r>
            <a:r>
              <a:rPr lang="en-US" altLang="en-US" sz="2400" dirty="0"/>
              <a:t> multivalued dependency </a:t>
            </a:r>
            <a:r>
              <a:rPr lang="en-US" altLang="en-US" sz="2400" i="1" dirty="0"/>
              <a:t>X</a:t>
            </a:r>
            <a:r>
              <a:rPr lang="en-US" altLang="en-US" sz="2400" dirty="0"/>
              <a:t> </a:t>
            </a:r>
            <a:r>
              <a:rPr lang="en-US" altLang="en-US" sz="1800" dirty="0">
                <a:latin typeface="Times New Roman" panose="02020603050405020304" pitchFamily="18" charset="0"/>
              </a:rPr>
              <a:t>—</a:t>
            </a:r>
            <a:r>
              <a:rPr lang="en-US" altLang="en-US" sz="1800" dirty="0"/>
              <a:t>&gt;&gt;</a:t>
            </a:r>
            <a:r>
              <a:rPr lang="en-US" altLang="en-US" sz="2400" i="1" dirty="0"/>
              <a:t> Y</a:t>
            </a:r>
            <a:r>
              <a:rPr lang="en-US" altLang="en-US" sz="2400" dirty="0"/>
              <a:t> in </a:t>
            </a:r>
            <a:r>
              <a:rPr lang="en-US" altLang="en-US" sz="2400" i="1" dirty="0"/>
              <a:t>F</a:t>
            </a:r>
            <a:r>
              <a:rPr lang="en-US" altLang="en-US" sz="2400" baseline="30000" dirty="0"/>
              <a:t>+</a:t>
            </a:r>
            <a:r>
              <a:rPr lang="en-US" altLang="en-US" sz="2400" dirty="0"/>
              <a:t>, </a:t>
            </a:r>
            <a:r>
              <a:rPr lang="en-US" altLang="en-US" sz="2400" i="1" dirty="0"/>
              <a:t>X</a:t>
            </a:r>
            <a:r>
              <a:rPr lang="en-US" altLang="en-US" sz="2400" dirty="0"/>
              <a:t> is a </a:t>
            </a:r>
            <a:r>
              <a:rPr lang="en-US" altLang="en-US" sz="2400" dirty="0" err="1"/>
              <a:t>superkey</a:t>
            </a:r>
            <a:r>
              <a:rPr lang="en-US" altLang="en-US" sz="2400" dirty="0"/>
              <a:t> for R.</a:t>
            </a:r>
          </a:p>
          <a:p>
            <a:pPr marL="990600" lvl="1" indent="-533400" algn="just"/>
            <a:r>
              <a:rPr lang="en-US" altLang="en-US" sz="2200" dirty="0"/>
              <a:t>Note: </a:t>
            </a:r>
            <a:r>
              <a:rPr lang="en-US" altLang="en-US" sz="2200" i="1" dirty="0"/>
              <a:t>F</a:t>
            </a:r>
            <a:r>
              <a:rPr lang="en-US" altLang="en-US" sz="2200" baseline="30000" dirty="0"/>
              <a:t>+ </a:t>
            </a:r>
            <a:r>
              <a:rPr lang="en-US" altLang="en-US" sz="2200" dirty="0"/>
              <a:t>is the (complete) set of all dependencies (functional or multivalued) that will hold in every relation state </a:t>
            </a:r>
            <a:r>
              <a:rPr lang="en-US" altLang="en-US" sz="2200" i="1" dirty="0"/>
              <a:t>r</a:t>
            </a:r>
            <a:r>
              <a:rPr lang="en-US" altLang="en-US" sz="2200" dirty="0"/>
              <a:t> of </a:t>
            </a:r>
            <a:r>
              <a:rPr lang="en-US" altLang="en-US" sz="2200" i="1" dirty="0"/>
              <a:t>R</a:t>
            </a:r>
            <a:r>
              <a:rPr lang="en-US" altLang="en-US" sz="2200" dirty="0"/>
              <a:t> that satisfies </a:t>
            </a:r>
            <a:r>
              <a:rPr lang="en-US" altLang="en-US" sz="2200" i="1" dirty="0"/>
              <a:t>F</a:t>
            </a:r>
            <a:r>
              <a:rPr lang="en-US" altLang="en-US" sz="2200" dirty="0"/>
              <a:t>. It is also called the </a:t>
            </a:r>
            <a:r>
              <a:rPr lang="en-US" altLang="en-US" sz="2200" b="1" dirty="0"/>
              <a:t>closure</a:t>
            </a:r>
            <a:r>
              <a:rPr lang="en-US" altLang="en-US" sz="2200" dirty="0"/>
              <a:t> of </a:t>
            </a:r>
            <a:r>
              <a:rPr lang="en-US" altLang="en-US" sz="2200" i="1" dirty="0"/>
              <a:t>F</a:t>
            </a:r>
            <a:r>
              <a:rPr lang="en-US" altLang="en-US" sz="2200" dirty="0"/>
              <a:t>.</a:t>
            </a:r>
          </a:p>
        </p:txBody>
      </p:sp>
    </p:spTree>
    <p:extLst>
      <p:ext uri="{BB962C8B-B14F-4D97-AF65-F5344CB8AC3E}">
        <p14:creationId xmlns:p14="http://schemas.microsoft.com/office/powerpoint/2010/main" val="8547606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8" name="Rectangle 6"/>
          <p:cNvSpPr>
            <a:spLocks noGrp="1" noChangeArrowheads="1"/>
          </p:cNvSpPr>
          <p:nvPr>
            <p:ph type="title"/>
          </p:nvPr>
        </p:nvSpPr>
        <p:spPr>
          <a:xfrm>
            <a:off x="1097280" y="286603"/>
            <a:ext cx="10058400" cy="1165959"/>
          </a:xfrm>
        </p:spPr>
        <p:txBody>
          <a:bodyPr/>
          <a:lstStyle/>
          <a:p>
            <a:r>
              <a:rPr lang="en-US" sz="3200" dirty="0" smtClean="0"/>
              <a:t>Multivalued </a:t>
            </a:r>
            <a:r>
              <a:rPr lang="en-US" sz="3200" dirty="0"/>
              <a:t>Dependencies and Fourth Normal </a:t>
            </a:r>
            <a:r>
              <a:rPr lang="en-US" sz="3200" dirty="0" smtClean="0"/>
              <a:t>Form</a:t>
            </a:r>
            <a:endParaRPr lang="en-US" sz="3200" dirty="0">
              <a:sym typeface="Symbol" panose="05050102010706020507" pitchFamily="18" charset="2"/>
            </a:endParaRPr>
          </a:p>
        </p:txBody>
      </p:sp>
      <p:pic>
        <p:nvPicPr>
          <p:cNvPr id="8069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947988"/>
            <a:ext cx="5822950" cy="3681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06916" name="Text Box 4"/>
          <p:cNvSpPr txBox="1">
            <a:spLocks noChangeArrowheads="1"/>
          </p:cNvSpPr>
          <p:nvPr/>
        </p:nvSpPr>
        <p:spPr bwMode="auto">
          <a:xfrm>
            <a:off x="2286000" y="1600200"/>
            <a:ext cx="7467600" cy="1200150"/>
          </a:xfrm>
          <a:prstGeom prst="rect">
            <a:avLst/>
          </a:prstGeom>
          <a:solidFill>
            <a:srgbClr val="FFFF00"/>
          </a:solidFill>
          <a:ln w="9525" algn="ctr">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Arial" panose="020B0604020202020204" pitchFamily="34" charset="0"/>
              </a:defRPr>
            </a:lvl1pPr>
            <a:lvl2pPr marL="914400" indent="-457200">
              <a:defRPr sz="2400">
                <a:solidFill>
                  <a:schemeClr val="tx1"/>
                </a:solidFill>
                <a:latin typeface="Arial" panose="020B0604020202020204" pitchFamily="34" charset="0"/>
              </a:defRPr>
            </a:lvl2pPr>
            <a:lvl3pPr marL="1371600" indent="-457200">
              <a:defRPr sz="2400">
                <a:solidFill>
                  <a:schemeClr val="tx1"/>
                </a:solidFill>
                <a:latin typeface="Arial" panose="020B0604020202020204" pitchFamily="34" charset="0"/>
              </a:defRPr>
            </a:lvl3pPr>
            <a:lvl4pPr marL="1828800" indent="-457200">
              <a:defRPr sz="2400">
                <a:solidFill>
                  <a:schemeClr val="tx1"/>
                </a:solidFill>
                <a:latin typeface="Arial" panose="020B0604020202020204" pitchFamily="34" charset="0"/>
              </a:defRPr>
            </a:lvl4pPr>
            <a:lvl5pPr marL="2286000" indent="-457200">
              <a:defRPr sz="2400">
                <a:solidFill>
                  <a:schemeClr val="tx1"/>
                </a:solidFill>
                <a:latin typeface="Arial" panose="020B0604020202020204" pitchFamily="34" charset="0"/>
              </a:defRPr>
            </a:lvl5pPr>
            <a:lvl6pPr marL="2743200" indent="-457200" fontAlgn="base">
              <a:spcBef>
                <a:spcPct val="0"/>
              </a:spcBef>
              <a:spcAft>
                <a:spcPct val="0"/>
              </a:spcAft>
              <a:defRPr sz="2400">
                <a:solidFill>
                  <a:schemeClr val="tx1"/>
                </a:solidFill>
                <a:latin typeface="Arial" panose="020B0604020202020204" pitchFamily="34" charset="0"/>
              </a:defRPr>
            </a:lvl6pPr>
            <a:lvl7pPr marL="3200400" indent="-457200" fontAlgn="base">
              <a:spcBef>
                <a:spcPct val="0"/>
              </a:spcBef>
              <a:spcAft>
                <a:spcPct val="0"/>
              </a:spcAft>
              <a:defRPr sz="2400">
                <a:solidFill>
                  <a:schemeClr val="tx1"/>
                </a:solidFill>
                <a:latin typeface="Arial" panose="020B0604020202020204" pitchFamily="34" charset="0"/>
              </a:defRPr>
            </a:lvl7pPr>
            <a:lvl8pPr marL="3657600" indent="-457200" fontAlgn="base">
              <a:spcBef>
                <a:spcPct val="0"/>
              </a:spcBef>
              <a:spcAft>
                <a:spcPct val="0"/>
              </a:spcAft>
              <a:defRPr sz="2400">
                <a:solidFill>
                  <a:schemeClr val="tx1"/>
                </a:solidFill>
                <a:latin typeface="Arial" panose="020B0604020202020204" pitchFamily="34" charset="0"/>
              </a:defRPr>
            </a:lvl8pPr>
            <a:lvl9pPr marL="4114800" indent="-457200" fontAlgn="base">
              <a:spcBef>
                <a:spcPct val="0"/>
              </a:spcBef>
              <a:spcAft>
                <a:spcPct val="0"/>
              </a:spcAft>
              <a:defRPr sz="2400">
                <a:solidFill>
                  <a:schemeClr val="tx1"/>
                </a:solidFill>
                <a:latin typeface="Arial" panose="020B0604020202020204" pitchFamily="34" charset="0"/>
              </a:defRPr>
            </a:lvl9pPr>
          </a:lstStyle>
          <a:p>
            <a:pPr>
              <a:buFontTx/>
              <a:buAutoNum type="alphaLcParenBoth"/>
            </a:pPr>
            <a:r>
              <a:rPr lang="en-US" sz="1800" dirty="0">
                <a:solidFill>
                  <a:schemeClr val="tx2"/>
                </a:solidFill>
              </a:rPr>
              <a:t>The EMP relation with two MVDs: ENAME —&gt;&gt; PNAME and ENAME —&gt;&gt; DNAME.</a:t>
            </a:r>
          </a:p>
          <a:p>
            <a:pPr>
              <a:buFontTx/>
              <a:buAutoNum type="alphaLcParenBoth"/>
            </a:pPr>
            <a:r>
              <a:rPr lang="en-US" sz="1800" dirty="0">
                <a:solidFill>
                  <a:schemeClr val="tx2"/>
                </a:solidFill>
              </a:rPr>
              <a:t>Decomposing the EMP relation into two 4NF relations EMP_PROJECTS and EMP_DEPENDENTS. </a:t>
            </a:r>
          </a:p>
        </p:txBody>
      </p:sp>
    </p:spTree>
    <p:extLst>
      <p:ext uri="{BB962C8B-B14F-4D97-AF65-F5344CB8AC3E}">
        <p14:creationId xmlns:p14="http://schemas.microsoft.com/office/powerpoint/2010/main" val="199610944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Rectangle 2"/>
          <p:cNvSpPr>
            <a:spLocks noGrp="1" noChangeArrowheads="1"/>
          </p:cNvSpPr>
          <p:nvPr>
            <p:ph type="title"/>
          </p:nvPr>
        </p:nvSpPr>
        <p:spPr>
          <a:xfrm>
            <a:off x="1778000" y="215900"/>
            <a:ext cx="9375104" cy="114300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3200" dirty="0">
                <a:cs typeface="Times New Roman" panose="02020603050405020304" pitchFamily="18" charset="0"/>
              </a:rPr>
              <a:t>Multivalued Dependencies and Fourth Normal </a:t>
            </a:r>
            <a:r>
              <a:rPr lang="en-US" sz="3200" dirty="0" smtClean="0">
                <a:cs typeface="Times New Roman" panose="02020603050405020304" pitchFamily="18" charset="0"/>
              </a:rPr>
              <a:t>Form</a:t>
            </a:r>
            <a:endParaRPr lang="en-US" sz="3200" dirty="0">
              <a:cs typeface="Times New Roman" panose="02020603050405020304" pitchFamily="18" charset="0"/>
            </a:endParaRPr>
          </a:p>
        </p:txBody>
      </p:sp>
      <p:sp>
        <p:nvSpPr>
          <p:cNvPr id="813059" name="Rectangle 3"/>
          <p:cNvSpPr>
            <a:spLocks noGrp="1" noChangeArrowheads="1"/>
          </p:cNvSpPr>
          <p:nvPr>
            <p:ph type="body" idx="1"/>
          </p:nvPr>
        </p:nvSpPr>
        <p:spPr>
          <a:xfrm>
            <a:off x="476519" y="1790164"/>
            <a:ext cx="11153104" cy="4405648"/>
          </a:xfrm>
        </p:spPr>
        <p:txBody>
          <a:bodyPr>
            <a:normAutofit lnSpcReduction="10000"/>
          </a:bodyPr>
          <a:lstStyle/>
          <a:p>
            <a:pPr marL="609600" indent="-609600" algn="just"/>
            <a:r>
              <a:rPr lang="en-US" sz="2400" b="1" dirty="0">
                <a:cs typeface="Times New Roman" panose="02020603050405020304" pitchFamily="18" charset="0"/>
              </a:rPr>
              <a:t>Inference Rules for Functional and </a:t>
            </a:r>
            <a:br>
              <a:rPr lang="en-US" sz="2400" b="1" dirty="0">
                <a:cs typeface="Times New Roman" panose="02020603050405020304" pitchFamily="18" charset="0"/>
              </a:rPr>
            </a:br>
            <a:r>
              <a:rPr lang="en-US" sz="2400" b="1" dirty="0">
                <a:cs typeface="Times New Roman" panose="02020603050405020304" pitchFamily="18" charset="0"/>
              </a:rPr>
              <a:t>Multivalued Dependencies</a:t>
            </a:r>
            <a:r>
              <a:rPr lang="en-US" sz="2400" dirty="0">
                <a:cs typeface="Times New Roman" panose="02020603050405020304" pitchFamily="18" charset="0"/>
              </a:rPr>
              <a:t>:</a:t>
            </a:r>
          </a:p>
          <a:p>
            <a:pPr marL="990600" lvl="1" indent="-533400" algn="just"/>
            <a:r>
              <a:rPr lang="en-US" sz="2000" dirty="0">
                <a:cs typeface="Times New Roman" panose="02020603050405020304" pitchFamily="18" charset="0"/>
              </a:rPr>
              <a:t>IR1 (</a:t>
            </a:r>
            <a:r>
              <a:rPr lang="en-US" sz="2000" b="1" dirty="0">
                <a:cs typeface="Times New Roman" panose="02020603050405020304" pitchFamily="18" charset="0"/>
              </a:rPr>
              <a:t>reflexive rule for FDs</a:t>
            </a:r>
            <a:r>
              <a:rPr lang="en-US" sz="2000" dirty="0">
                <a:cs typeface="Times New Roman" panose="02020603050405020304" pitchFamily="18" charset="0"/>
              </a:rPr>
              <a:t>): If </a:t>
            </a:r>
            <a:r>
              <a:rPr lang="en-US" sz="2000" i="1" dirty="0">
                <a:cs typeface="Times New Roman" panose="02020603050405020304" pitchFamily="18" charset="0"/>
              </a:rPr>
              <a:t>X </a:t>
            </a:r>
            <a:r>
              <a:rPr lang="en-US" sz="2000" i="1" dirty="0">
                <a:cs typeface="Times New Roman" panose="02020603050405020304" pitchFamily="18" charset="0"/>
                <a:sym typeface="Symbol" panose="05050102010706020507" pitchFamily="18" charset="2"/>
              </a:rPr>
              <a:t></a:t>
            </a:r>
            <a:r>
              <a:rPr lang="en-US" sz="2000" dirty="0">
                <a:cs typeface="Times New Roman" panose="02020603050405020304" pitchFamily="18" charset="0"/>
              </a:rPr>
              <a:t> </a:t>
            </a:r>
            <a:r>
              <a:rPr lang="en-US" sz="2000" i="1" dirty="0">
                <a:cs typeface="Times New Roman" panose="02020603050405020304" pitchFamily="18" charset="0"/>
              </a:rPr>
              <a:t>Y</a:t>
            </a:r>
            <a:r>
              <a:rPr lang="en-US" sz="2000" dirty="0">
                <a:cs typeface="Times New Roman" panose="02020603050405020304" pitchFamily="18" charset="0"/>
              </a:rPr>
              <a:t>, then </a:t>
            </a:r>
            <a:r>
              <a:rPr lang="en-US" sz="2000" i="1" dirty="0">
                <a:cs typeface="Times New Roman" panose="02020603050405020304" pitchFamily="18" charset="0"/>
              </a:rPr>
              <a:t>X</a:t>
            </a:r>
            <a:r>
              <a:rPr lang="en-US" sz="2000" dirty="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sym typeface="Symbol" panose="05050102010706020507" pitchFamily="18" charset="2"/>
              </a:rPr>
              <a:t>–</a:t>
            </a:r>
            <a:r>
              <a:rPr lang="en-US" sz="2000" dirty="0">
                <a:cs typeface="Times New Roman" panose="02020603050405020304" pitchFamily="18" charset="0"/>
                <a:sym typeface="Symbol" panose="05050102010706020507" pitchFamily="18" charset="2"/>
              </a:rPr>
              <a:t>&gt;</a:t>
            </a:r>
            <a:r>
              <a:rPr lang="en-US" sz="2000" dirty="0">
                <a:cs typeface="Times New Roman" panose="02020603050405020304" pitchFamily="18" charset="0"/>
              </a:rPr>
              <a:t> </a:t>
            </a:r>
            <a:r>
              <a:rPr lang="en-US" sz="2000" i="1" dirty="0">
                <a:cs typeface="Times New Roman" panose="02020603050405020304" pitchFamily="18" charset="0"/>
              </a:rPr>
              <a:t>Y</a:t>
            </a:r>
            <a:r>
              <a:rPr lang="en-US" sz="2000" dirty="0">
                <a:cs typeface="Times New Roman" panose="02020603050405020304" pitchFamily="18" charset="0"/>
              </a:rPr>
              <a:t>.</a:t>
            </a:r>
          </a:p>
          <a:p>
            <a:pPr marL="990600" lvl="1" indent="-533400" algn="just"/>
            <a:r>
              <a:rPr lang="en-US" sz="2000" dirty="0">
                <a:cs typeface="Times New Roman" panose="02020603050405020304" pitchFamily="18" charset="0"/>
              </a:rPr>
              <a:t>IR2 (</a:t>
            </a:r>
            <a:r>
              <a:rPr lang="en-US" sz="2000" b="1" dirty="0">
                <a:cs typeface="Times New Roman" panose="02020603050405020304" pitchFamily="18" charset="0"/>
              </a:rPr>
              <a:t>augmentation rule for FDs</a:t>
            </a:r>
            <a:r>
              <a:rPr lang="en-US" sz="2000" dirty="0">
                <a:cs typeface="Times New Roman" panose="02020603050405020304" pitchFamily="18" charset="0"/>
              </a:rPr>
              <a:t>): {</a:t>
            </a:r>
            <a:r>
              <a:rPr lang="en-US" sz="2000" i="1" dirty="0">
                <a:cs typeface="Times New Roman" panose="02020603050405020304" pitchFamily="18" charset="0"/>
              </a:rPr>
              <a:t>X</a:t>
            </a:r>
            <a:r>
              <a:rPr lang="en-US" sz="2000" dirty="0">
                <a:cs typeface="Times New Roman" panose="02020603050405020304" pitchFamily="18" charset="0"/>
              </a:rPr>
              <a:t> </a:t>
            </a:r>
            <a:r>
              <a:rPr lang="en-US" sz="2100" dirty="0">
                <a:latin typeface="Times New Roman" panose="02020603050405020304" pitchFamily="18" charset="0"/>
                <a:cs typeface="Tahoma" panose="020B0604030504040204" pitchFamily="34" charset="0"/>
                <a:sym typeface="Wingdings 3" panose="05040102010807070707" pitchFamily="18" charset="2"/>
              </a:rPr>
              <a:t>–</a:t>
            </a:r>
            <a:r>
              <a:rPr lang="en-US" sz="2100" dirty="0">
                <a:cs typeface="Tahoma" panose="020B0604030504040204" pitchFamily="34" charset="0"/>
                <a:sym typeface="Wingdings 3" panose="05040102010807070707" pitchFamily="18" charset="2"/>
              </a:rPr>
              <a:t>&gt;</a:t>
            </a:r>
            <a:r>
              <a:rPr lang="en-US" sz="2000" dirty="0">
                <a:cs typeface="Times New Roman" panose="02020603050405020304" pitchFamily="18" charset="0"/>
              </a:rPr>
              <a:t> </a:t>
            </a:r>
            <a:r>
              <a:rPr lang="en-US" sz="2000" i="1" dirty="0">
                <a:cs typeface="Times New Roman" panose="02020603050405020304" pitchFamily="18" charset="0"/>
              </a:rPr>
              <a:t>Y</a:t>
            </a:r>
            <a:r>
              <a:rPr lang="en-US" sz="2000" dirty="0">
                <a:cs typeface="Times New Roman" panose="02020603050405020304" pitchFamily="18" charset="0"/>
              </a:rPr>
              <a:t>} </a:t>
            </a:r>
            <a:r>
              <a:rPr lang="en-US" sz="2000" dirty="0">
                <a:cs typeface="Times New Roman" panose="02020603050405020304" pitchFamily="18" charset="0"/>
                <a:sym typeface="Symbol" panose="05050102010706020507" pitchFamily="18" charset="2"/>
              </a:rPr>
              <a:t></a:t>
            </a:r>
            <a:r>
              <a:rPr lang="en-US" sz="2000" dirty="0">
                <a:cs typeface="Times New Roman" panose="02020603050405020304" pitchFamily="18" charset="0"/>
              </a:rPr>
              <a:t> </a:t>
            </a:r>
            <a:r>
              <a:rPr lang="en-US" sz="2000" i="1" dirty="0">
                <a:cs typeface="Times New Roman" panose="02020603050405020304" pitchFamily="18" charset="0"/>
              </a:rPr>
              <a:t>XZ</a:t>
            </a:r>
            <a:r>
              <a:rPr lang="en-US" sz="2000" dirty="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sym typeface="Symbol" panose="05050102010706020507" pitchFamily="18" charset="2"/>
              </a:rPr>
              <a:t>–</a:t>
            </a:r>
            <a:r>
              <a:rPr lang="en-US" sz="2000" dirty="0">
                <a:cs typeface="Times New Roman" panose="02020603050405020304" pitchFamily="18" charset="0"/>
                <a:sym typeface="Symbol" panose="05050102010706020507" pitchFamily="18" charset="2"/>
              </a:rPr>
              <a:t>&gt;</a:t>
            </a:r>
            <a:r>
              <a:rPr lang="en-US" sz="2000" dirty="0">
                <a:cs typeface="Times New Roman" panose="02020603050405020304" pitchFamily="18" charset="0"/>
              </a:rPr>
              <a:t> </a:t>
            </a:r>
            <a:r>
              <a:rPr lang="en-US" sz="2000" i="1" dirty="0">
                <a:cs typeface="Times New Roman" panose="02020603050405020304" pitchFamily="18" charset="0"/>
              </a:rPr>
              <a:t>YZ</a:t>
            </a:r>
            <a:r>
              <a:rPr lang="en-US" sz="2000" dirty="0">
                <a:cs typeface="Times New Roman" panose="02020603050405020304" pitchFamily="18" charset="0"/>
              </a:rPr>
              <a:t>.</a:t>
            </a:r>
          </a:p>
          <a:p>
            <a:pPr marL="990600" lvl="1" indent="-533400" algn="just"/>
            <a:r>
              <a:rPr lang="en-US" sz="2000" dirty="0">
                <a:cs typeface="Times New Roman" panose="02020603050405020304" pitchFamily="18" charset="0"/>
              </a:rPr>
              <a:t>IR3 (</a:t>
            </a:r>
            <a:r>
              <a:rPr lang="en-US" sz="2000" b="1" dirty="0">
                <a:cs typeface="Times New Roman" panose="02020603050405020304" pitchFamily="18" charset="0"/>
              </a:rPr>
              <a:t>transitive rule for FDs</a:t>
            </a:r>
            <a:r>
              <a:rPr lang="en-US" sz="2000" dirty="0">
                <a:cs typeface="Times New Roman" panose="02020603050405020304" pitchFamily="18" charset="0"/>
              </a:rPr>
              <a:t>): {</a:t>
            </a:r>
            <a:r>
              <a:rPr lang="en-US" sz="2000" i="1" dirty="0">
                <a:cs typeface="Times New Roman" panose="02020603050405020304" pitchFamily="18" charset="0"/>
              </a:rPr>
              <a:t>X</a:t>
            </a:r>
            <a:r>
              <a:rPr lang="en-US" sz="2000" dirty="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2000" dirty="0">
                <a:cs typeface="Times New Roman" panose="02020603050405020304" pitchFamily="18" charset="0"/>
              </a:rPr>
              <a:t>&gt; </a:t>
            </a:r>
            <a:r>
              <a:rPr lang="en-US" sz="2000" i="1" dirty="0">
                <a:cs typeface="Times New Roman" panose="02020603050405020304" pitchFamily="18" charset="0"/>
              </a:rPr>
              <a:t>Y</a:t>
            </a:r>
            <a:r>
              <a:rPr lang="en-US" sz="2000" dirty="0">
                <a:cs typeface="Times New Roman" panose="02020603050405020304" pitchFamily="18" charset="0"/>
              </a:rPr>
              <a:t>, </a:t>
            </a:r>
            <a:r>
              <a:rPr lang="en-US" sz="2000" i="1" dirty="0">
                <a:cs typeface="Times New Roman" panose="02020603050405020304" pitchFamily="18" charset="0"/>
              </a:rPr>
              <a:t>Y</a:t>
            </a:r>
            <a:r>
              <a:rPr lang="en-US" sz="2000" dirty="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2000" dirty="0">
                <a:cs typeface="Times New Roman" panose="02020603050405020304" pitchFamily="18" charset="0"/>
              </a:rPr>
              <a:t>&gt;</a:t>
            </a:r>
            <a:r>
              <a:rPr lang="en-US" sz="2000" i="1" dirty="0">
                <a:cs typeface="Times New Roman" panose="02020603050405020304" pitchFamily="18" charset="0"/>
              </a:rPr>
              <a:t>Z</a:t>
            </a:r>
            <a:r>
              <a:rPr lang="en-US" sz="2000" dirty="0">
                <a:cs typeface="Times New Roman" panose="02020603050405020304" pitchFamily="18" charset="0"/>
              </a:rPr>
              <a:t>} </a:t>
            </a:r>
            <a:r>
              <a:rPr lang="en-US" sz="2000" dirty="0">
                <a:cs typeface="Times New Roman" panose="02020603050405020304" pitchFamily="18" charset="0"/>
                <a:sym typeface="Symbol" panose="05050102010706020507" pitchFamily="18" charset="2"/>
              </a:rPr>
              <a:t></a:t>
            </a:r>
            <a:r>
              <a:rPr lang="en-US" sz="2000" dirty="0">
                <a:cs typeface="Times New Roman" panose="02020603050405020304" pitchFamily="18" charset="0"/>
              </a:rPr>
              <a:t> </a:t>
            </a:r>
            <a:r>
              <a:rPr lang="en-US" sz="2000" i="1" dirty="0">
                <a:cs typeface="Times New Roman" panose="02020603050405020304" pitchFamily="18" charset="0"/>
              </a:rPr>
              <a:t>X</a:t>
            </a:r>
            <a:r>
              <a:rPr lang="en-US" sz="2000" dirty="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sym typeface="Symbol" panose="05050102010706020507" pitchFamily="18" charset="2"/>
              </a:rPr>
              <a:t>–</a:t>
            </a:r>
            <a:r>
              <a:rPr lang="en-US" sz="2000" dirty="0">
                <a:cs typeface="Times New Roman" panose="02020603050405020304" pitchFamily="18" charset="0"/>
                <a:sym typeface="Symbol" panose="05050102010706020507" pitchFamily="18" charset="2"/>
              </a:rPr>
              <a:t>&gt;</a:t>
            </a:r>
            <a:r>
              <a:rPr lang="en-US" sz="2000" dirty="0">
                <a:cs typeface="Times New Roman" panose="02020603050405020304" pitchFamily="18" charset="0"/>
              </a:rPr>
              <a:t> </a:t>
            </a:r>
            <a:r>
              <a:rPr lang="en-US" sz="2000" i="1" dirty="0">
                <a:cs typeface="Times New Roman" panose="02020603050405020304" pitchFamily="18" charset="0"/>
              </a:rPr>
              <a:t>Z</a:t>
            </a:r>
            <a:r>
              <a:rPr lang="en-US" sz="2000" dirty="0">
                <a:cs typeface="Times New Roman" panose="02020603050405020304" pitchFamily="18" charset="0"/>
              </a:rPr>
              <a:t>.</a:t>
            </a:r>
          </a:p>
          <a:p>
            <a:pPr marL="990600" lvl="1" indent="-533400" algn="just"/>
            <a:r>
              <a:rPr lang="en-US" sz="2000" dirty="0">
                <a:cs typeface="Times New Roman" panose="02020603050405020304" pitchFamily="18" charset="0"/>
              </a:rPr>
              <a:t>IR4 (</a:t>
            </a:r>
            <a:r>
              <a:rPr lang="en-US" sz="2000" b="1" dirty="0">
                <a:cs typeface="Times New Roman" panose="02020603050405020304" pitchFamily="18" charset="0"/>
              </a:rPr>
              <a:t>complementation rule for MVDs</a:t>
            </a:r>
            <a:r>
              <a:rPr lang="en-US" sz="2000" dirty="0">
                <a:cs typeface="Times New Roman" panose="02020603050405020304" pitchFamily="18" charset="0"/>
              </a:rPr>
              <a:t>): {</a:t>
            </a:r>
            <a:r>
              <a:rPr lang="en-US" sz="2000" i="1" dirty="0">
                <a:cs typeface="Times New Roman" panose="02020603050405020304" pitchFamily="18" charset="0"/>
              </a:rPr>
              <a:t>X</a:t>
            </a:r>
            <a:r>
              <a:rPr lang="en-US" sz="2000" dirty="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2000" dirty="0">
                <a:cs typeface="Times New Roman" panose="02020603050405020304" pitchFamily="18" charset="0"/>
              </a:rPr>
              <a:t>&gt;&gt; </a:t>
            </a:r>
            <a:r>
              <a:rPr lang="en-US" sz="2000" i="1" dirty="0">
                <a:cs typeface="Times New Roman" panose="02020603050405020304" pitchFamily="18" charset="0"/>
              </a:rPr>
              <a:t>Y</a:t>
            </a:r>
            <a:r>
              <a:rPr lang="en-US" sz="2000" dirty="0" smtClean="0">
                <a:cs typeface="Times New Roman" panose="02020603050405020304" pitchFamily="18" charset="0"/>
              </a:rPr>
              <a:t>}</a:t>
            </a:r>
            <a:r>
              <a:rPr lang="en-US" sz="2000" dirty="0" smtClean="0">
                <a:cs typeface="Times New Roman" panose="02020603050405020304" pitchFamily="18" charset="0"/>
                <a:sym typeface="Symbol" panose="05050102010706020507" pitchFamily="18" charset="2"/>
              </a:rPr>
              <a:t></a:t>
            </a:r>
            <a:r>
              <a:rPr lang="en-US" sz="2000" i="1" dirty="0" smtClean="0">
                <a:cs typeface="Times New Roman" panose="02020603050405020304" pitchFamily="18" charset="0"/>
              </a:rPr>
              <a:t>X</a:t>
            </a:r>
            <a:r>
              <a:rPr lang="en-US" sz="2000" dirty="0" smtClean="0">
                <a:latin typeface="Times New Roman" panose="02020603050405020304" pitchFamily="18" charset="0"/>
                <a:cs typeface="Times New Roman" panose="02020603050405020304" pitchFamily="18" charset="0"/>
              </a:rPr>
              <a:t>—</a:t>
            </a:r>
            <a:r>
              <a:rPr lang="en-US" sz="2000" dirty="0" smtClean="0">
                <a:cs typeface="Times New Roman" panose="02020603050405020304" pitchFamily="18" charset="0"/>
              </a:rPr>
              <a:t>&gt;&gt; </a:t>
            </a:r>
            <a:r>
              <a:rPr lang="en-US" sz="2000" dirty="0">
                <a:cs typeface="Times New Roman" panose="02020603050405020304" pitchFamily="18" charset="0"/>
              </a:rPr>
              <a:t/>
            </a:r>
            <a:br>
              <a:rPr lang="en-US" sz="2000" dirty="0">
                <a:cs typeface="Times New Roman" panose="02020603050405020304" pitchFamily="18" charset="0"/>
              </a:rPr>
            </a:br>
            <a:r>
              <a:rPr lang="en-US" sz="2000" dirty="0">
                <a:cs typeface="Times New Roman" panose="02020603050405020304" pitchFamily="18" charset="0"/>
              </a:rPr>
              <a:t>(</a:t>
            </a:r>
            <a:r>
              <a:rPr lang="en-US" sz="2000" i="1" dirty="0">
                <a:cs typeface="Times New Roman" panose="02020603050405020304" pitchFamily="18" charset="0"/>
              </a:rPr>
              <a:t>R</a:t>
            </a:r>
            <a:r>
              <a:rPr lang="en-US" sz="2000" dirty="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2000" dirty="0">
                <a:cs typeface="Times New Roman" panose="02020603050405020304" pitchFamily="18" charset="0"/>
              </a:rPr>
              <a:t> (</a:t>
            </a:r>
            <a:r>
              <a:rPr lang="en-US" sz="2000" i="1" dirty="0">
                <a:cs typeface="Times New Roman" panose="02020603050405020304" pitchFamily="18" charset="0"/>
              </a:rPr>
              <a:t>X</a:t>
            </a:r>
            <a:r>
              <a:rPr lang="en-US" sz="2000" dirty="0">
                <a:cs typeface="Times New Roman" panose="02020603050405020304" pitchFamily="18" charset="0"/>
              </a:rPr>
              <a:t> </a:t>
            </a:r>
            <a:r>
              <a:rPr lang="en-US" sz="2100" dirty="0">
                <a:cs typeface="Arial" panose="020B0604020202020204" pitchFamily="34" charset="0"/>
                <a:sym typeface="Symbol" panose="05050102010706020507" pitchFamily="18" charset="2"/>
              </a:rPr>
              <a:t></a:t>
            </a:r>
            <a:r>
              <a:rPr lang="en-US" sz="2000" dirty="0">
                <a:cs typeface="Times New Roman" panose="02020603050405020304" pitchFamily="18" charset="0"/>
              </a:rPr>
              <a:t> </a:t>
            </a:r>
            <a:r>
              <a:rPr lang="en-US" sz="2000" i="1" dirty="0">
                <a:cs typeface="Times New Roman" panose="02020603050405020304" pitchFamily="18" charset="0"/>
              </a:rPr>
              <a:t>Y</a:t>
            </a:r>
            <a:r>
              <a:rPr lang="en-US" sz="2000" dirty="0">
                <a:cs typeface="Times New Roman" panose="02020603050405020304" pitchFamily="18" charset="0"/>
              </a:rPr>
              <a:t>))}.</a:t>
            </a:r>
          </a:p>
          <a:p>
            <a:pPr marL="990600" lvl="1" indent="-533400" algn="just"/>
            <a:r>
              <a:rPr lang="en-US" sz="2000" dirty="0">
                <a:cs typeface="Times New Roman" panose="02020603050405020304" pitchFamily="18" charset="0"/>
              </a:rPr>
              <a:t>IR5 (</a:t>
            </a:r>
            <a:r>
              <a:rPr lang="en-US" sz="2000" b="1" dirty="0">
                <a:cs typeface="Times New Roman" panose="02020603050405020304" pitchFamily="18" charset="0"/>
              </a:rPr>
              <a:t>augmentation rule for MVDs</a:t>
            </a:r>
            <a:r>
              <a:rPr lang="en-US" sz="2000" dirty="0">
                <a:cs typeface="Times New Roman" panose="02020603050405020304" pitchFamily="18" charset="0"/>
              </a:rPr>
              <a:t>): If </a:t>
            </a:r>
            <a:r>
              <a:rPr lang="en-US" sz="2000" i="1" dirty="0">
                <a:cs typeface="Times New Roman" panose="02020603050405020304" pitchFamily="18" charset="0"/>
              </a:rPr>
              <a:t>X</a:t>
            </a:r>
            <a:r>
              <a:rPr lang="en-US" sz="2000" dirty="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2000" dirty="0">
                <a:cs typeface="Times New Roman" panose="02020603050405020304" pitchFamily="18" charset="0"/>
              </a:rPr>
              <a:t>&gt;&gt;</a:t>
            </a:r>
            <a:r>
              <a:rPr lang="en-US" sz="2000" i="1" dirty="0">
                <a:cs typeface="Times New Roman" panose="02020603050405020304" pitchFamily="18" charset="0"/>
              </a:rPr>
              <a:t> Y</a:t>
            </a:r>
            <a:r>
              <a:rPr lang="en-US" sz="2000" dirty="0">
                <a:cs typeface="Times New Roman" panose="02020603050405020304" pitchFamily="18" charset="0"/>
              </a:rPr>
              <a:t> and </a:t>
            </a:r>
            <a:r>
              <a:rPr lang="en-US" sz="2000" i="1" dirty="0">
                <a:cs typeface="Times New Roman" panose="02020603050405020304" pitchFamily="18" charset="0"/>
              </a:rPr>
              <a:t>W</a:t>
            </a:r>
            <a:r>
              <a:rPr lang="en-US" sz="2000" dirty="0">
                <a:cs typeface="Times New Roman" panose="02020603050405020304" pitchFamily="18" charset="0"/>
              </a:rPr>
              <a:t> </a:t>
            </a:r>
            <a:r>
              <a:rPr lang="en-US" sz="2000" i="1" dirty="0">
                <a:cs typeface="Times New Roman" panose="02020603050405020304" pitchFamily="18" charset="0"/>
                <a:sym typeface="Symbol" panose="05050102010706020507" pitchFamily="18" charset="2"/>
              </a:rPr>
              <a:t></a:t>
            </a:r>
            <a:r>
              <a:rPr lang="en-US" sz="2000" dirty="0">
                <a:cs typeface="Times New Roman" panose="02020603050405020304" pitchFamily="18" charset="0"/>
              </a:rPr>
              <a:t> </a:t>
            </a:r>
            <a:r>
              <a:rPr lang="en-US" sz="2000" i="1" dirty="0">
                <a:cs typeface="Times New Roman" panose="02020603050405020304" pitchFamily="18" charset="0"/>
              </a:rPr>
              <a:t>Z</a:t>
            </a:r>
            <a:r>
              <a:rPr lang="en-US" sz="2000" dirty="0">
                <a:cs typeface="Times New Roman" panose="02020603050405020304" pitchFamily="18" charset="0"/>
              </a:rPr>
              <a:t> </a:t>
            </a:r>
            <a:br>
              <a:rPr lang="en-US" sz="2000" dirty="0">
                <a:cs typeface="Times New Roman" panose="02020603050405020304" pitchFamily="18" charset="0"/>
              </a:rPr>
            </a:br>
            <a:r>
              <a:rPr lang="en-US" sz="2000" dirty="0">
                <a:cs typeface="Times New Roman" panose="02020603050405020304" pitchFamily="18" charset="0"/>
              </a:rPr>
              <a:t>then </a:t>
            </a:r>
            <a:r>
              <a:rPr lang="en-US" sz="2000" i="1" dirty="0">
                <a:cs typeface="Times New Roman" panose="02020603050405020304" pitchFamily="18" charset="0"/>
              </a:rPr>
              <a:t>WX</a:t>
            </a:r>
            <a:r>
              <a:rPr lang="en-US" sz="2000" dirty="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2000" dirty="0">
                <a:cs typeface="Times New Roman" panose="02020603050405020304" pitchFamily="18" charset="0"/>
              </a:rPr>
              <a:t>&gt;&gt;</a:t>
            </a:r>
            <a:r>
              <a:rPr lang="en-US" sz="2000" i="1" dirty="0">
                <a:cs typeface="Times New Roman" panose="02020603050405020304" pitchFamily="18" charset="0"/>
              </a:rPr>
              <a:t> YZ</a:t>
            </a:r>
            <a:r>
              <a:rPr lang="en-US" sz="2000" dirty="0">
                <a:cs typeface="Times New Roman" panose="02020603050405020304" pitchFamily="18" charset="0"/>
              </a:rPr>
              <a:t>.</a:t>
            </a:r>
          </a:p>
          <a:p>
            <a:pPr marL="990600" lvl="1" indent="-533400" algn="just"/>
            <a:r>
              <a:rPr lang="en-US" sz="2000" dirty="0">
                <a:cs typeface="Times New Roman" panose="02020603050405020304" pitchFamily="18" charset="0"/>
              </a:rPr>
              <a:t>IR6 (</a:t>
            </a:r>
            <a:r>
              <a:rPr lang="en-US" sz="2000" b="1" dirty="0">
                <a:cs typeface="Times New Roman" panose="02020603050405020304" pitchFamily="18" charset="0"/>
              </a:rPr>
              <a:t>transitive rule for MVDs</a:t>
            </a:r>
            <a:r>
              <a:rPr lang="en-US" sz="2000" dirty="0">
                <a:cs typeface="Times New Roman" panose="02020603050405020304" pitchFamily="18" charset="0"/>
              </a:rPr>
              <a:t>): {</a:t>
            </a:r>
            <a:r>
              <a:rPr lang="en-US" sz="2000" i="1" dirty="0">
                <a:cs typeface="Times New Roman" panose="02020603050405020304" pitchFamily="18" charset="0"/>
              </a:rPr>
              <a:t>X</a:t>
            </a:r>
            <a:r>
              <a:rPr lang="en-US" sz="2000" dirty="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2000" dirty="0">
                <a:cs typeface="Times New Roman" panose="02020603050405020304" pitchFamily="18" charset="0"/>
              </a:rPr>
              <a:t>&gt;&gt;</a:t>
            </a:r>
            <a:r>
              <a:rPr lang="en-US" sz="2000" i="1" dirty="0">
                <a:cs typeface="Times New Roman" panose="02020603050405020304" pitchFamily="18" charset="0"/>
              </a:rPr>
              <a:t> Y</a:t>
            </a:r>
            <a:r>
              <a:rPr lang="en-US" sz="2000" dirty="0">
                <a:cs typeface="Times New Roman" panose="02020603050405020304" pitchFamily="18" charset="0"/>
              </a:rPr>
              <a:t>, </a:t>
            </a:r>
            <a:r>
              <a:rPr lang="en-US" sz="2000" i="1" dirty="0">
                <a:cs typeface="Times New Roman" panose="02020603050405020304" pitchFamily="18" charset="0"/>
              </a:rPr>
              <a:t>Y</a:t>
            </a:r>
            <a:r>
              <a:rPr lang="en-US" sz="2000" dirty="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2000" dirty="0">
                <a:cs typeface="Times New Roman" panose="02020603050405020304" pitchFamily="18" charset="0"/>
              </a:rPr>
              <a:t>&gt;&gt;</a:t>
            </a:r>
            <a:r>
              <a:rPr lang="en-US" sz="2000" i="1" dirty="0">
                <a:cs typeface="Times New Roman" panose="02020603050405020304" pitchFamily="18" charset="0"/>
              </a:rPr>
              <a:t> Z</a:t>
            </a:r>
            <a:r>
              <a:rPr lang="en-US" sz="2000" dirty="0">
                <a:cs typeface="Times New Roman" panose="02020603050405020304" pitchFamily="18" charset="0"/>
              </a:rPr>
              <a:t>} </a:t>
            </a:r>
            <a:r>
              <a:rPr lang="en-US" sz="2000" dirty="0">
                <a:cs typeface="Times New Roman" panose="02020603050405020304" pitchFamily="18" charset="0"/>
                <a:sym typeface="Symbol" panose="05050102010706020507" pitchFamily="18" charset="2"/>
              </a:rPr>
              <a:t></a:t>
            </a:r>
            <a:r>
              <a:rPr lang="en-US" sz="2000" dirty="0">
                <a:cs typeface="Times New Roman" panose="02020603050405020304" pitchFamily="18" charset="0"/>
              </a:rPr>
              <a:t> </a:t>
            </a:r>
            <a:r>
              <a:rPr lang="en-US" sz="2000" i="1" dirty="0">
                <a:cs typeface="Times New Roman" panose="02020603050405020304" pitchFamily="18" charset="0"/>
              </a:rPr>
              <a:t>X</a:t>
            </a:r>
            <a:r>
              <a:rPr lang="en-US" sz="2000" dirty="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2000" dirty="0">
                <a:cs typeface="Times New Roman" panose="02020603050405020304" pitchFamily="18" charset="0"/>
              </a:rPr>
              <a:t>&gt;&gt; (</a:t>
            </a:r>
            <a:r>
              <a:rPr lang="en-US" sz="2000" i="1" dirty="0">
                <a:cs typeface="Times New Roman" panose="02020603050405020304" pitchFamily="18" charset="0"/>
              </a:rPr>
              <a:t>Z</a:t>
            </a:r>
            <a:r>
              <a:rPr lang="en-US" sz="2000" dirty="0">
                <a:cs typeface="Times New Roman" panose="02020603050405020304" pitchFamily="18" charset="0"/>
              </a:rPr>
              <a:t> </a:t>
            </a:r>
            <a:r>
              <a:rPr lang="en-US" sz="2000" dirty="0">
                <a:latin typeface="MathematicalPi 1" pitchFamily="82" charset="0"/>
                <a:cs typeface="Times New Roman" panose="02020603050405020304" pitchFamily="18" charset="0"/>
              </a:rPr>
              <a:t>2</a:t>
            </a:r>
            <a:r>
              <a:rPr lang="en-US" sz="2000" dirty="0">
                <a:cs typeface="Times New Roman" panose="02020603050405020304" pitchFamily="18" charset="0"/>
              </a:rPr>
              <a:t> </a:t>
            </a:r>
            <a:r>
              <a:rPr lang="en-US" sz="2000" i="1" dirty="0">
                <a:cs typeface="Times New Roman" panose="02020603050405020304" pitchFamily="18" charset="0"/>
              </a:rPr>
              <a:t>Y</a:t>
            </a:r>
            <a:r>
              <a:rPr lang="en-US" sz="2000" dirty="0">
                <a:cs typeface="Times New Roman" panose="02020603050405020304" pitchFamily="18" charset="0"/>
              </a:rPr>
              <a:t>).</a:t>
            </a:r>
          </a:p>
          <a:p>
            <a:pPr marL="990600" lvl="1" indent="-533400" algn="just"/>
            <a:r>
              <a:rPr lang="en-US" sz="2000" dirty="0">
                <a:cs typeface="Times New Roman" panose="02020603050405020304" pitchFamily="18" charset="0"/>
              </a:rPr>
              <a:t>IR7 (</a:t>
            </a:r>
            <a:r>
              <a:rPr lang="en-US" sz="2000" b="1" dirty="0">
                <a:cs typeface="Times New Roman" panose="02020603050405020304" pitchFamily="18" charset="0"/>
              </a:rPr>
              <a:t>replication rule for FD to MVD</a:t>
            </a:r>
            <a:r>
              <a:rPr lang="en-US" sz="2000" dirty="0">
                <a:cs typeface="Times New Roman" panose="02020603050405020304" pitchFamily="18" charset="0"/>
              </a:rPr>
              <a:t>): {</a:t>
            </a:r>
            <a:r>
              <a:rPr lang="en-US" sz="2000" i="1" dirty="0">
                <a:cs typeface="Times New Roman" panose="02020603050405020304" pitchFamily="18" charset="0"/>
              </a:rPr>
              <a:t>X</a:t>
            </a:r>
            <a:r>
              <a:rPr lang="en-US" sz="2000" dirty="0">
                <a:cs typeface="Times New Roman" panose="02020603050405020304" pitchFamily="18" charset="0"/>
              </a:rPr>
              <a:t> </a:t>
            </a:r>
            <a:r>
              <a:rPr lang="en-US" sz="2100" dirty="0">
                <a:latin typeface="Times New Roman" panose="02020603050405020304" pitchFamily="18" charset="0"/>
                <a:cs typeface="Tahoma" panose="020B0604030504040204" pitchFamily="34" charset="0"/>
                <a:sym typeface="Wingdings 3" panose="05040102010807070707" pitchFamily="18" charset="2"/>
              </a:rPr>
              <a:t>–</a:t>
            </a:r>
            <a:r>
              <a:rPr lang="en-US" sz="2100" dirty="0">
                <a:cs typeface="Tahoma" panose="020B0604030504040204" pitchFamily="34" charset="0"/>
                <a:sym typeface="Wingdings 3" panose="05040102010807070707" pitchFamily="18" charset="2"/>
              </a:rPr>
              <a:t>&gt;</a:t>
            </a:r>
            <a:r>
              <a:rPr lang="en-US" sz="2000" dirty="0">
                <a:cs typeface="Times New Roman" panose="02020603050405020304" pitchFamily="18" charset="0"/>
              </a:rPr>
              <a:t> </a:t>
            </a:r>
            <a:r>
              <a:rPr lang="en-US" sz="2000" i="1" dirty="0">
                <a:cs typeface="Times New Roman" panose="02020603050405020304" pitchFamily="18" charset="0"/>
              </a:rPr>
              <a:t>Y</a:t>
            </a:r>
            <a:r>
              <a:rPr lang="en-US" sz="2000" dirty="0">
                <a:cs typeface="Times New Roman" panose="02020603050405020304" pitchFamily="18" charset="0"/>
              </a:rPr>
              <a:t>} </a:t>
            </a:r>
            <a:r>
              <a:rPr lang="en-US" sz="2000" dirty="0">
                <a:cs typeface="Times New Roman" panose="02020603050405020304" pitchFamily="18" charset="0"/>
                <a:sym typeface="Symbol" panose="05050102010706020507" pitchFamily="18" charset="2"/>
              </a:rPr>
              <a:t></a:t>
            </a:r>
            <a:r>
              <a:rPr lang="en-US" sz="2000" dirty="0">
                <a:cs typeface="Times New Roman" panose="02020603050405020304" pitchFamily="18" charset="0"/>
              </a:rPr>
              <a:t> </a:t>
            </a:r>
            <a:r>
              <a:rPr lang="en-US" sz="2000" i="1" dirty="0">
                <a:cs typeface="Times New Roman" panose="02020603050405020304" pitchFamily="18" charset="0"/>
              </a:rPr>
              <a:t>X</a:t>
            </a:r>
            <a:r>
              <a:rPr lang="en-US" sz="2000" dirty="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2000" dirty="0">
                <a:cs typeface="Times New Roman" panose="02020603050405020304" pitchFamily="18" charset="0"/>
              </a:rPr>
              <a:t>&gt;&gt;</a:t>
            </a:r>
            <a:r>
              <a:rPr lang="en-US" sz="2000" i="1" dirty="0">
                <a:cs typeface="Times New Roman" panose="02020603050405020304" pitchFamily="18" charset="0"/>
              </a:rPr>
              <a:t> Y</a:t>
            </a:r>
            <a:r>
              <a:rPr lang="en-US" sz="2000" dirty="0">
                <a:cs typeface="Times New Roman" panose="02020603050405020304" pitchFamily="18" charset="0"/>
              </a:rPr>
              <a:t>.</a:t>
            </a:r>
          </a:p>
          <a:p>
            <a:pPr marL="990600" lvl="1" indent="-533400" algn="just"/>
            <a:r>
              <a:rPr lang="en-US" sz="2000" dirty="0">
                <a:cs typeface="Times New Roman" panose="02020603050405020304" pitchFamily="18" charset="0"/>
              </a:rPr>
              <a:t>IR8 (</a:t>
            </a:r>
            <a:r>
              <a:rPr lang="en-US" sz="2000" b="1" dirty="0">
                <a:cs typeface="Times New Roman" panose="02020603050405020304" pitchFamily="18" charset="0"/>
              </a:rPr>
              <a:t>coalescence rule for FDs and MVDs</a:t>
            </a:r>
            <a:r>
              <a:rPr lang="en-US" sz="2000" dirty="0">
                <a:cs typeface="Times New Roman" panose="02020603050405020304" pitchFamily="18" charset="0"/>
              </a:rPr>
              <a:t>): If </a:t>
            </a:r>
            <a:r>
              <a:rPr lang="en-US" sz="2000" i="1" dirty="0">
                <a:cs typeface="Times New Roman" panose="02020603050405020304" pitchFamily="18" charset="0"/>
              </a:rPr>
              <a:t>X</a:t>
            </a:r>
            <a:r>
              <a:rPr lang="en-US" sz="2000" dirty="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2000" dirty="0">
                <a:cs typeface="Times New Roman" panose="02020603050405020304" pitchFamily="18" charset="0"/>
              </a:rPr>
              <a:t>&gt;&gt;</a:t>
            </a:r>
            <a:r>
              <a:rPr lang="en-US" sz="2000" i="1" dirty="0">
                <a:cs typeface="Times New Roman" panose="02020603050405020304" pitchFamily="18" charset="0"/>
              </a:rPr>
              <a:t> Y</a:t>
            </a:r>
            <a:r>
              <a:rPr lang="en-US" sz="2000" dirty="0">
                <a:cs typeface="Times New Roman" panose="02020603050405020304" pitchFamily="18" charset="0"/>
              </a:rPr>
              <a:t> and there exists </a:t>
            </a:r>
            <a:r>
              <a:rPr lang="en-US" sz="2000" i="1" dirty="0">
                <a:cs typeface="Times New Roman" panose="02020603050405020304" pitchFamily="18" charset="0"/>
              </a:rPr>
              <a:t>W</a:t>
            </a:r>
            <a:r>
              <a:rPr lang="en-US" sz="2000" dirty="0">
                <a:cs typeface="Times New Roman" panose="02020603050405020304" pitchFamily="18" charset="0"/>
              </a:rPr>
              <a:t> with the properties that</a:t>
            </a:r>
          </a:p>
          <a:p>
            <a:pPr marL="1371600" lvl="2" indent="-457200" algn="just"/>
            <a:r>
              <a:rPr lang="en-US" sz="1800" dirty="0">
                <a:cs typeface="Times New Roman" panose="02020603050405020304" pitchFamily="18" charset="0"/>
              </a:rPr>
              <a:t>(a) </a:t>
            </a:r>
            <a:r>
              <a:rPr lang="en-US" sz="1800" i="1" dirty="0">
                <a:cs typeface="Times New Roman" panose="02020603050405020304" pitchFamily="18" charset="0"/>
              </a:rPr>
              <a:t>W</a:t>
            </a:r>
            <a:r>
              <a:rPr lang="en-US" sz="1800" dirty="0">
                <a:cs typeface="Times New Roman" panose="02020603050405020304" pitchFamily="18" charset="0"/>
              </a:rPr>
              <a:t> </a:t>
            </a:r>
            <a:r>
              <a:rPr lang="en-US" sz="1800" dirty="0">
                <a:cs typeface="Times New Roman" panose="02020603050405020304" pitchFamily="18" charset="0"/>
                <a:sym typeface="Symbol" panose="05050102010706020507" pitchFamily="18" charset="2"/>
              </a:rPr>
              <a:t> </a:t>
            </a:r>
            <a:r>
              <a:rPr lang="en-US" sz="1800" i="1" dirty="0">
                <a:cs typeface="Times New Roman" panose="02020603050405020304" pitchFamily="18" charset="0"/>
              </a:rPr>
              <a:t>Y</a:t>
            </a:r>
            <a:r>
              <a:rPr lang="en-US" sz="1800" dirty="0">
                <a:cs typeface="Times New Roman" panose="02020603050405020304" pitchFamily="18" charset="0"/>
              </a:rPr>
              <a:t> is empty, (b) </a:t>
            </a:r>
            <a:r>
              <a:rPr lang="en-US" sz="1800" i="1" dirty="0">
                <a:cs typeface="Times New Roman" panose="02020603050405020304" pitchFamily="18" charset="0"/>
              </a:rPr>
              <a:t>W</a:t>
            </a:r>
            <a:r>
              <a:rPr lang="en-US" sz="1800" dirty="0">
                <a:cs typeface="Times New Roman" panose="02020603050405020304" pitchFamily="18" charset="0"/>
              </a:rPr>
              <a:t> </a:t>
            </a:r>
            <a:r>
              <a:rPr lang="en-US" sz="2000" dirty="0">
                <a:latin typeface="Times New Roman" panose="02020603050405020304" pitchFamily="18" charset="0"/>
                <a:cs typeface="Tahoma" panose="020B0604030504040204" pitchFamily="34" charset="0"/>
                <a:sym typeface="Wingdings 3" panose="05040102010807070707" pitchFamily="18" charset="2"/>
              </a:rPr>
              <a:t>–</a:t>
            </a:r>
            <a:r>
              <a:rPr lang="en-US" sz="2000" dirty="0">
                <a:cs typeface="Tahoma" panose="020B0604030504040204" pitchFamily="34" charset="0"/>
                <a:sym typeface="Wingdings 3" panose="05040102010807070707" pitchFamily="18" charset="2"/>
              </a:rPr>
              <a:t>&gt;</a:t>
            </a:r>
            <a:r>
              <a:rPr lang="en-US" sz="1800" dirty="0">
                <a:cs typeface="Times New Roman" panose="02020603050405020304" pitchFamily="18" charset="0"/>
              </a:rPr>
              <a:t> </a:t>
            </a:r>
            <a:r>
              <a:rPr lang="en-US" sz="1800" i="1" dirty="0">
                <a:cs typeface="Times New Roman" panose="02020603050405020304" pitchFamily="18" charset="0"/>
              </a:rPr>
              <a:t>Z</a:t>
            </a:r>
            <a:r>
              <a:rPr lang="en-US" sz="1800" dirty="0">
                <a:cs typeface="Times New Roman" panose="02020603050405020304" pitchFamily="18" charset="0"/>
              </a:rPr>
              <a:t>, and (c) </a:t>
            </a:r>
            <a:r>
              <a:rPr lang="en-US" sz="1800" i="1" dirty="0">
                <a:cs typeface="Times New Roman" panose="02020603050405020304" pitchFamily="18" charset="0"/>
              </a:rPr>
              <a:t>Y</a:t>
            </a:r>
            <a:r>
              <a:rPr lang="en-US" sz="1800" dirty="0">
                <a:cs typeface="Times New Roman" panose="02020603050405020304" pitchFamily="18" charset="0"/>
              </a:rPr>
              <a:t> </a:t>
            </a:r>
            <a:r>
              <a:rPr lang="en-US" sz="1800" i="1" dirty="0">
                <a:cs typeface="Times New Roman" panose="02020603050405020304" pitchFamily="18" charset="0"/>
                <a:sym typeface="Symbol" panose="05050102010706020507" pitchFamily="18" charset="2"/>
              </a:rPr>
              <a:t></a:t>
            </a:r>
            <a:r>
              <a:rPr lang="en-US" sz="1800" dirty="0">
                <a:cs typeface="Times New Roman" panose="02020603050405020304" pitchFamily="18" charset="0"/>
              </a:rPr>
              <a:t> </a:t>
            </a:r>
            <a:r>
              <a:rPr lang="en-US" sz="1800" i="1" dirty="0">
                <a:cs typeface="Times New Roman" panose="02020603050405020304" pitchFamily="18" charset="0"/>
              </a:rPr>
              <a:t>Z</a:t>
            </a:r>
            <a:r>
              <a:rPr lang="en-US" sz="1800" dirty="0">
                <a:cs typeface="Times New Roman" panose="02020603050405020304" pitchFamily="18" charset="0"/>
              </a:rPr>
              <a:t>, then   </a:t>
            </a:r>
            <a:r>
              <a:rPr lang="en-US" sz="1800" i="1" dirty="0">
                <a:cs typeface="Times New Roman" panose="02020603050405020304" pitchFamily="18" charset="0"/>
              </a:rPr>
              <a:t>X </a:t>
            </a:r>
            <a:r>
              <a:rPr lang="en-US" sz="2000" dirty="0">
                <a:latin typeface="Times New Roman" panose="02020603050405020304" pitchFamily="18" charset="0"/>
                <a:cs typeface="Tahoma" panose="020B0604030504040204" pitchFamily="34" charset="0"/>
                <a:sym typeface="Wingdings 3" panose="05040102010807070707" pitchFamily="18" charset="2"/>
              </a:rPr>
              <a:t>–</a:t>
            </a:r>
            <a:r>
              <a:rPr lang="en-US" sz="2000" dirty="0">
                <a:cs typeface="Tahoma" panose="020B0604030504040204" pitchFamily="34" charset="0"/>
                <a:sym typeface="Wingdings 3" panose="05040102010807070707" pitchFamily="18" charset="2"/>
              </a:rPr>
              <a:t>&gt;</a:t>
            </a:r>
            <a:r>
              <a:rPr lang="en-US" sz="1800" dirty="0">
                <a:cs typeface="Times New Roman" panose="02020603050405020304" pitchFamily="18" charset="0"/>
              </a:rPr>
              <a:t> </a:t>
            </a:r>
            <a:r>
              <a:rPr lang="en-US" sz="1800" i="1" dirty="0">
                <a:cs typeface="Times New Roman" panose="02020603050405020304" pitchFamily="18" charset="0"/>
              </a:rPr>
              <a:t>Z</a:t>
            </a:r>
            <a:r>
              <a:rPr lang="en-US" sz="1800" dirty="0">
                <a:cs typeface="Times New Roman" panose="02020603050405020304" pitchFamily="18" charset="0"/>
              </a:rPr>
              <a:t>.  </a:t>
            </a:r>
          </a:p>
        </p:txBody>
      </p:sp>
    </p:spTree>
    <p:extLst>
      <p:ext uri="{BB962C8B-B14F-4D97-AF65-F5344CB8AC3E}">
        <p14:creationId xmlns:p14="http://schemas.microsoft.com/office/powerpoint/2010/main" val="10968631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Rectangle 2"/>
          <p:cNvSpPr>
            <a:spLocks noGrp="1" noChangeArrowheads="1"/>
          </p:cNvSpPr>
          <p:nvPr>
            <p:ph type="title"/>
          </p:nvPr>
        </p:nvSpPr>
        <p:spPr>
          <a:xfrm>
            <a:off x="1778000" y="746974"/>
            <a:ext cx="8712200" cy="611925"/>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dirty="0">
                <a:cs typeface="Times New Roman" panose="02020603050405020304" pitchFamily="18" charset="0"/>
              </a:rPr>
              <a:t>Multivalued Dependencies and Fourth Normal </a:t>
            </a:r>
            <a:r>
              <a:rPr lang="en-US" sz="2800" dirty="0" smtClean="0">
                <a:cs typeface="Times New Roman" panose="02020603050405020304" pitchFamily="18" charset="0"/>
              </a:rPr>
              <a:t>Form</a:t>
            </a:r>
            <a:endParaRPr lang="en-US" sz="2800" dirty="0">
              <a:cs typeface="Times New Roman" panose="02020603050405020304" pitchFamily="18" charset="0"/>
            </a:endParaRPr>
          </a:p>
        </p:txBody>
      </p:sp>
      <p:sp>
        <p:nvSpPr>
          <p:cNvPr id="819203" name="Rectangle 3"/>
          <p:cNvSpPr>
            <a:spLocks noGrp="1" noChangeArrowheads="1"/>
          </p:cNvSpPr>
          <p:nvPr>
            <p:ph type="body" idx="1"/>
          </p:nvPr>
        </p:nvSpPr>
        <p:spPr>
          <a:xfrm>
            <a:off x="1507543" y="1906072"/>
            <a:ext cx="10070563" cy="3980645"/>
          </a:xfrm>
        </p:spPr>
        <p:txBody>
          <a:bodyPr/>
          <a:lstStyle/>
          <a:p>
            <a:pPr marL="609600" indent="-609600" algn="just">
              <a:buNone/>
            </a:pPr>
            <a:r>
              <a:rPr lang="en-US" b="1" dirty="0">
                <a:cs typeface="Times New Roman" panose="02020603050405020304" pitchFamily="18" charset="0"/>
              </a:rPr>
              <a:t>Lossless (Non-additive) Join Decomposition into 4NF Relations:</a:t>
            </a:r>
          </a:p>
          <a:p>
            <a:pPr marL="609600" indent="-609600" algn="just"/>
            <a:r>
              <a:rPr lang="en-US" b="1" dirty="0">
                <a:latin typeface="Bodega Sans" charset="0"/>
                <a:cs typeface="Times New Roman" panose="02020603050405020304" pitchFamily="18" charset="0"/>
              </a:rPr>
              <a:t>PROPERTY LJ1</a:t>
            </a:r>
            <a:r>
              <a:rPr lang="en-US" b="1" dirty="0">
                <a:latin typeface="MathematicalPi 4" pitchFamily="82" charset="0"/>
                <a:cs typeface="Times New Roman" panose="02020603050405020304" pitchFamily="18" charset="0"/>
              </a:rPr>
              <a:t>’</a:t>
            </a:r>
            <a:endParaRPr lang="en-US" dirty="0">
              <a:latin typeface="Bodega Sans" charset="0"/>
              <a:cs typeface="Times New Roman" panose="02020603050405020304" pitchFamily="18" charset="0"/>
            </a:endParaRPr>
          </a:p>
          <a:p>
            <a:pPr marL="990600" lvl="1" indent="-533400" algn="just"/>
            <a:r>
              <a:rPr lang="en-US" sz="2400" dirty="0">
                <a:cs typeface="Times New Roman" panose="02020603050405020304" pitchFamily="18" charset="0"/>
              </a:rPr>
              <a:t>The relation schemas </a:t>
            </a:r>
            <a:r>
              <a:rPr lang="en-US" sz="2400" i="1" dirty="0">
                <a:cs typeface="Times New Roman" panose="02020603050405020304" pitchFamily="18" charset="0"/>
              </a:rPr>
              <a:t>R</a:t>
            </a:r>
            <a:r>
              <a:rPr lang="en-US" sz="2400" baseline="-30000" dirty="0">
                <a:cs typeface="Times New Roman" panose="02020603050405020304" pitchFamily="18" charset="0"/>
              </a:rPr>
              <a:t>1</a:t>
            </a:r>
            <a:r>
              <a:rPr lang="en-US" sz="2400" dirty="0">
                <a:cs typeface="Times New Roman" panose="02020603050405020304" pitchFamily="18" charset="0"/>
              </a:rPr>
              <a:t> and </a:t>
            </a:r>
            <a:r>
              <a:rPr lang="en-US" sz="2400" i="1" dirty="0">
                <a:cs typeface="Times New Roman" panose="02020603050405020304" pitchFamily="18" charset="0"/>
              </a:rPr>
              <a:t>R</a:t>
            </a:r>
            <a:r>
              <a:rPr lang="en-US" sz="2400" baseline="-30000" dirty="0">
                <a:cs typeface="Times New Roman" panose="02020603050405020304" pitchFamily="18" charset="0"/>
              </a:rPr>
              <a:t>2</a:t>
            </a:r>
            <a:r>
              <a:rPr lang="en-US" sz="2400" dirty="0">
                <a:cs typeface="Times New Roman" panose="02020603050405020304" pitchFamily="18" charset="0"/>
              </a:rPr>
              <a:t> form a lossless (non-additive) join decomposition of </a:t>
            </a:r>
            <a:r>
              <a:rPr lang="en-US" sz="2400" i="1" dirty="0">
                <a:cs typeface="Times New Roman" panose="02020603050405020304" pitchFamily="18" charset="0"/>
              </a:rPr>
              <a:t>R</a:t>
            </a:r>
            <a:r>
              <a:rPr lang="en-US" sz="2400" dirty="0">
                <a:cs typeface="Times New Roman" panose="02020603050405020304" pitchFamily="18" charset="0"/>
              </a:rPr>
              <a:t> with respect to a set F of functional </a:t>
            </a:r>
            <a:r>
              <a:rPr lang="en-US" sz="2400" i="1" dirty="0">
                <a:cs typeface="Times New Roman" panose="02020603050405020304" pitchFamily="18" charset="0"/>
              </a:rPr>
              <a:t>and </a:t>
            </a:r>
            <a:r>
              <a:rPr lang="en-US" sz="2400" dirty="0">
                <a:cs typeface="Times New Roman" panose="02020603050405020304" pitchFamily="18" charset="0"/>
              </a:rPr>
              <a:t>multivalued dependencies if and only if </a:t>
            </a:r>
          </a:p>
          <a:p>
            <a:pPr marL="1371600" lvl="2" indent="-457200" algn="just"/>
            <a:r>
              <a:rPr lang="en-US" sz="2000" dirty="0">
                <a:cs typeface="Times New Roman" panose="02020603050405020304" pitchFamily="18" charset="0"/>
              </a:rPr>
              <a:t>(</a:t>
            </a:r>
            <a:r>
              <a:rPr lang="en-US" sz="2000" i="1" dirty="0">
                <a:cs typeface="Times New Roman" panose="02020603050405020304" pitchFamily="18" charset="0"/>
              </a:rPr>
              <a:t>R</a:t>
            </a:r>
            <a:r>
              <a:rPr lang="en-US" sz="2000" baseline="-30000" dirty="0">
                <a:cs typeface="Times New Roman" panose="02020603050405020304" pitchFamily="18" charset="0"/>
              </a:rPr>
              <a:t>1 </a:t>
            </a:r>
            <a:r>
              <a:rPr lang="en-US" sz="1800" dirty="0">
                <a:ea typeface="ヒラギノ角ゴ Pro W3" pitchFamily="1" charset="-128"/>
              </a:rPr>
              <a:t>∩</a:t>
            </a:r>
            <a:r>
              <a:rPr lang="en-US" sz="2000" dirty="0">
                <a:cs typeface="Times New Roman" panose="02020603050405020304" pitchFamily="18" charset="0"/>
              </a:rPr>
              <a:t>  </a:t>
            </a:r>
            <a:r>
              <a:rPr lang="en-US" sz="2000" i="1" dirty="0">
                <a:cs typeface="Times New Roman" panose="02020603050405020304" pitchFamily="18" charset="0"/>
              </a:rPr>
              <a:t>R</a:t>
            </a:r>
            <a:r>
              <a:rPr lang="en-US" sz="2000" baseline="-30000" dirty="0">
                <a:cs typeface="Times New Roman" panose="02020603050405020304" pitchFamily="18" charset="0"/>
              </a:rPr>
              <a:t>2</a:t>
            </a:r>
            <a:r>
              <a:rPr lang="en-US" sz="2000" dirty="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2000" dirty="0">
                <a:cs typeface="Times New Roman" panose="02020603050405020304" pitchFamily="18" charset="0"/>
              </a:rPr>
              <a:t>&gt;&gt; (</a:t>
            </a:r>
            <a:r>
              <a:rPr lang="en-US" sz="2000" i="1" dirty="0">
                <a:cs typeface="Times New Roman" panose="02020603050405020304" pitchFamily="18" charset="0"/>
              </a:rPr>
              <a:t>R</a:t>
            </a:r>
            <a:r>
              <a:rPr lang="en-US" sz="2000" baseline="-30000" dirty="0">
                <a:cs typeface="Times New Roman" panose="02020603050405020304" pitchFamily="18" charset="0"/>
              </a:rPr>
              <a:t>1</a:t>
            </a:r>
            <a:r>
              <a:rPr lang="en-US" sz="2000" dirty="0">
                <a:cs typeface="Times New Roman" panose="02020603050405020304" pitchFamily="18" charset="0"/>
              </a:rPr>
              <a:t> - </a:t>
            </a:r>
            <a:r>
              <a:rPr lang="en-US" sz="2000" i="1" dirty="0">
                <a:cs typeface="Times New Roman" panose="02020603050405020304" pitchFamily="18" charset="0"/>
              </a:rPr>
              <a:t>R</a:t>
            </a:r>
            <a:r>
              <a:rPr lang="en-US" sz="2000" baseline="-30000" dirty="0">
                <a:cs typeface="Times New Roman" panose="02020603050405020304" pitchFamily="18" charset="0"/>
              </a:rPr>
              <a:t>2</a:t>
            </a:r>
            <a:r>
              <a:rPr lang="en-US" sz="2000" dirty="0">
                <a:cs typeface="Times New Roman" panose="02020603050405020304" pitchFamily="18" charset="0"/>
              </a:rPr>
              <a:t>)</a:t>
            </a:r>
          </a:p>
          <a:p>
            <a:pPr marL="990600" lvl="1" indent="-533400" algn="just"/>
            <a:r>
              <a:rPr lang="en-US" sz="2400" dirty="0">
                <a:cs typeface="Times New Roman" panose="02020603050405020304" pitchFamily="18" charset="0"/>
              </a:rPr>
              <a:t>or by symmetry, if and only if </a:t>
            </a:r>
          </a:p>
          <a:p>
            <a:pPr marL="1371600" lvl="2" indent="-457200" algn="just"/>
            <a:r>
              <a:rPr lang="en-US" sz="2000" dirty="0">
                <a:cs typeface="Times New Roman" panose="02020603050405020304" pitchFamily="18" charset="0"/>
              </a:rPr>
              <a:t>(</a:t>
            </a:r>
            <a:r>
              <a:rPr lang="en-US" sz="2000" i="1" dirty="0">
                <a:cs typeface="Times New Roman" panose="02020603050405020304" pitchFamily="18" charset="0"/>
              </a:rPr>
              <a:t>R</a:t>
            </a:r>
            <a:r>
              <a:rPr lang="en-US" sz="2000" baseline="-30000" dirty="0">
                <a:cs typeface="Times New Roman" panose="02020603050405020304" pitchFamily="18" charset="0"/>
              </a:rPr>
              <a:t>1</a:t>
            </a:r>
            <a:r>
              <a:rPr lang="en-US" sz="2000" dirty="0">
                <a:cs typeface="Times New Roman" panose="02020603050405020304" pitchFamily="18" charset="0"/>
              </a:rPr>
              <a:t> </a:t>
            </a:r>
            <a:r>
              <a:rPr lang="en-US" sz="1800" dirty="0">
                <a:ea typeface="ヒラギノ角ゴ Pro W3" pitchFamily="1" charset="-128"/>
              </a:rPr>
              <a:t>∩</a:t>
            </a:r>
            <a:r>
              <a:rPr lang="en-US" sz="2000" dirty="0">
                <a:cs typeface="Times New Roman" panose="02020603050405020304" pitchFamily="18" charset="0"/>
              </a:rPr>
              <a:t> </a:t>
            </a:r>
            <a:r>
              <a:rPr lang="en-US" sz="2000" i="1" dirty="0">
                <a:cs typeface="Times New Roman" panose="02020603050405020304" pitchFamily="18" charset="0"/>
              </a:rPr>
              <a:t>R</a:t>
            </a:r>
            <a:r>
              <a:rPr lang="en-US" sz="2000" baseline="-30000" dirty="0">
                <a:cs typeface="Times New Roman" panose="02020603050405020304" pitchFamily="18" charset="0"/>
              </a:rPr>
              <a:t>2</a:t>
            </a:r>
            <a:r>
              <a:rPr lang="en-US" sz="2000" dirty="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t>
            </a:r>
            <a:r>
              <a:rPr lang="en-US" sz="2000" dirty="0">
                <a:cs typeface="Times New Roman" panose="02020603050405020304" pitchFamily="18" charset="0"/>
              </a:rPr>
              <a:t>&gt;&gt; (</a:t>
            </a:r>
            <a:r>
              <a:rPr lang="en-US" sz="2000" i="1" dirty="0">
                <a:cs typeface="Times New Roman" panose="02020603050405020304" pitchFamily="18" charset="0"/>
              </a:rPr>
              <a:t>R</a:t>
            </a:r>
            <a:r>
              <a:rPr lang="en-US" sz="2000" baseline="-30000" dirty="0">
                <a:cs typeface="Times New Roman" panose="02020603050405020304" pitchFamily="18" charset="0"/>
              </a:rPr>
              <a:t>2</a:t>
            </a:r>
            <a:r>
              <a:rPr lang="en-US" sz="2000" dirty="0">
                <a:cs typeface="Times New Roman" panose="02020603050405020304" pitchFamily="18" charset="0"/>
              </a:rPr>
              <a:t> - </a:t>
            </a:r>
            <a:r>
              <a:rPr lang="en-US" sz="2000" i="1" dirty="0">
                <a:cs typeface="Times New Roman" panose="02020603050405020304" pitchFamily="18" charset="0"/>
              </a:rPr>
              <a:t>R</a:t>
            </a:r>
            <a:r>
              <a:rPr lang="en-US" sz="2000" baseline="-30000" dirty="0">
                <a:cs typeface="Times New Roman" panose="02020603050405020304" pitchFamily="18" charset="0"/>
              </a:rPr>
              <a:t>1</a:t>
            </a:r>
            <a:r>
              <a:rPr lang="en-US" sz="2000" dirty="0">
                <a:cs typeface="Times New Roman" panose="02020603050405020304" pitchFamily="18" charset="0"/>
              </a:rPr>
              <a:t>)).</a:t>
            </a:r>
            <a:r>
              <a:rPr lang="en-US" dirty="0">
                <a:cs typeface="Times New Roman" panose="02020603050405020304" pitchFamily="18" charset="0"/>
              </a:rPr>
              <a:t> </a:t>
            </a:r>
            <a:r>
              <a:rPr lang="en-US" b="1" dirty="0">
                <a:cs typeface="Times New Roman" panose="02020603050405020304" pitchFamily="18" charset="0"/>
              </a:rPr>
              <a:t> </a:t>
            </a:r>
          </a:p>
        </p:txBody>
      </p:sp>
    </p:spTree>
    <p:extLst>
      <p:ext uri="{BB962C8B-B14F-4D97-AF65-F5344CB8AC3E}">
        <p14:creationId xmlns:p14="http://schemas.microsoft.com/office/powerpoint/2010/main" val="28024578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0" name="Rectangle 2"/>
          <p:cNvSpPr>
            <a:spLocks noGrp="1" noChangeArrowheads="1"/>
          </p:cNvSpPr>
          <p:nvPr>
            <p:ph type="title"/>
          </p:nvPr>
        </p:nvSpPr>
        <p:spPr>
          <a:xfrm>
            <a:off x="1778000" y="927278"/>
            <a:ext cx="8712200" cy="431621"/>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normAutofit fontScale="90000"/>
          </a:bodyPr>
          <a:lstStyle/>
          <a:p>
            <a:r>
              <a:rPr lang="en-US" sz="2800" dirty="0">
                <a:cs typeface="Times New Roman" panose="02020603050405020304" pitchFamily="18" charset="0"/>
              </a:rPr>
              <a:t>Multivalued Dependencies and Fourth Normal </a:t>
            </a:r>
            <a:r>
              <a:rPr lang="en-US" sz="2800" dirty="0" smtClean="0">
                <a:cs typeface="Times New Roman" panose="02020603050405020304" pitchFamily="18" charset="0"/>
              </a:rPr>
              <a:t>Form</a:t>
            </a:r>
            <a:endParaRPr lang="en-US" sz="2800" dirty="0">
              <a:cs typeface="Times New Roman" panose="02020603050405020304" pitchFamily="18" charset="0"/>
            </a:endParaRPr>
          </a:p>
        </p:txBody>
      </p:sp>
      <p:sp>
        <p:nvSpPr>
          <p:cNvPr id="821251" name="Rectangle 3"/>
          <p:cNvSpPr>
            <a:spLocks noGrp="1" noChangeArrowheads="1"/>
          </p:cNvSpPr>
          <p:nvPr>
            <p:ph type="body" idx="1"/>
          </p:nvPr>
        </p:nvSpPr>
        <p:spPr>
          <a:xfrm>
            <a:off x="746975" y="1957588"/>
            <a:ext cx="10264461" cy="4595611"/>
          </a:xfrm>
          <a:noFill/>
          <a:ln/>
          <a:extLst>
            <a:ext uri="{91240B29-F687-4F45-9708-019B960494DF}">
              <a14:hiddenLine xmlns:a14="http://schemas.microsoft.com/office/drawing/2010/main" w="9525">
                <a:solidFill>
                  <a:schemeClr val="tx1"/>
                </a:solidFill>
                <a:miter lim="800000"/>
                <a:headEnd/>
                <a:tailEnd/>
              </a14:hiddenLine>
            </a:ext>
          </a:extLst>
        </p:spPr>
        <p:txBody>
          <a:bodyPr/>
          <a:lstStyle/>
          <a:p>
            <a:pPr marL="609600" indent="-609600" algn="just">
              <a:buNone/>
            </a:pPr>
            <a:r>
              <a:rPr lang="en-US" sz="2400" b="1" dirty="0" smtClean="0">
                <a:cs typeface="Times New Roman" panose="02020603050405020304" pitchFamily="18" charset="0"/>
              </a:rPr>
              <a:t>Relational </a:t>
            </a:r>
            <a:r>
              <a:rPr lang="en-US" sz="2400" b="1" dirty="0">
                <a:cs typeface="Times New Roman" panose="02020603050405020304" pitchFamily="18" charset="0"/>
              </a:rPr>
              <a:t>decomposition into 4NF relations with non-additive join property</a:t>
            </a:r>
          </a:p>
          <a:p>
            <a:pPr marL="609600" indent="-609600" algn="just"/>
            <a:r>
              <a:rPr lang="en-US" b="1" dirty="0">
                <a:cs typeface="Times New Roman" panose="02020603050405020304" pitchFamily="18" charset="0"/>
              </a:rPr>
              <a:t>Input: </a:t>
            </a:r>
            <a:r>
              <a:rPr lang="en-US" dirty="0">
                <a:cs typeface="Times New Roman" panose="02020603050405020304" pitchFamily="18" charset="0"/>
              </a:rPr>
              <a:t>A universal relation R and a set of functional and multivalued dependencies F.</a:t>
            </a:r>
          </a:p>
          <a:p>
            <a:pPr marL="609600" indent="-609600" algn="just"/>
            <a:endParaRPr lang="en-US" dirty="0">
              <a:cs typeface="Times New Roman" panose="02020603050405020304" pitchFamily="18" charset="0"/>
            </a:endParaRPr>
          </a:p>
          <a:p>
            <a:pPr marL="609600" indent="-609600" algn="just">
              <a:buSzTx/>
              <a:buFont typeface="Wingdings" panose="05000000000000000000" pitchFamily="2" charset="2"/>
              <a:buAutoNum type="arabicPeriod"/>
            </a:pPr>
            <a:r>
              <a:rPr lang="en-US" dirty="0">
                <a:cs typeface="Times New Roman" panose="02020603050405020304" pitchFamily="18" charset="0"/>
              </a:rPr>
              <a:t>Set D := { R };</a:t>
            </a:r>
          </a:p>
          <a:p>
            <a:pPr marL="609600" indent="-609600" algn="just">
              <a:buSzTx/>
              <a:buFont typeface="Wingdings" panose="05000000000000000000" pitchFamily="2" charset="2"/>
              <a:buAutoNum type="arabicPeriod"/>
            </a:pPr>
            <a:r>
              <a:rPr lang="en-US" dirty="0">
                <a:cs typeface="Times New Roman" panose="02020603050405020304" pitchFamily="18" charset="0"/>
              </a:rPr>
              <a:t>While there is a relation schema </a:t>
            </a:r>
            <a:r>
              <a:rPr lang="en-US" i="1" dirty="0">
                <a:cs typeface="Times New Roman" panose="02020603050405020304" pitchFamily="18" charset="0"/>
              </a:rPr>
              <a:t>Q</a:t>
            </a:r>
            <a:r>
              <a:rPr lang="en-US" dirty="0">
                <a:cs typeface="Times New Roman" panose="02020603050405020304" pitchFamily="18" charset="0"/>
              </a:rPr>
              <a:t> in </a:t>
            </a:r>
            <a:r>
              <a:rPr lang="en-US" i="1" dirty="0">
                <a:cs typeface="Times New Roman" panose="02020603050405020304" pitchFamily="18" charset="0"/>
              </a:rPr>
              <a:t>D</a:t>
            </a:r>
            <a:r>
              <a:rPr lang="en-US" dirty="0">
                <a:cs typeface="Times New Roman" panose="02020603050405020304" pitchFamily="18" charset="0"/>
              </a:rPr>
              <a:t> that is not in 4NF do {</a:t>
            </a:r>
          </a:p>
          <a:p>
            <a:pPr marL="609600" indent="-609600" algn="just">
              <a:buSzTx/>
              <a:buNone/>
            </a:pPr>
            <a:r>
              <a:rPr lang="en-US" dirty="0">
                <a:cs typeface="Times New Roman" panose="02020603050405020304" pitchFamily="18" charset="0"/>
              </a:rPr>
              <a:t>		choose a relation schema </a:t>
            </a:r>
            <a:r>
              <a:rPr lang="en-US" i="1" dirty="0">
                <a:cs typeface="Times New Roman" panose="02020603050405020304" pitchFamily="18" charset="0"/>
              </a:rPr>
              <a:t>Q</a:t>
            </a:r>
            <a:r>
              <a:rPr lang="en-US" dirty="0">
                <a:cs typeface="Times New Roman" panose="02020603050405020304" pitchFamily="18" charset="0"/>
              </a:rPr>
              <a:t> in </a:t>
            </a:r>
            <a:r>
              <a:rPr lang="en-US" i="1" dirty="0">
                <a:cs typeface="Times New Roman" panose="02020603050405020304" pitchFamily="18" charset="0"/>
              </a:rPr>
              <a:t>D</a:t>
            </a:r>
            <a:r>
              <a:rPr lang="en-US" dirty="0">
                <a:cs typeface="Times New Roman" panose="02020603050405020304" pitchFamily="18" charset="0"/>
              </a:rPr>
              <a:t> that is not in 4NF;</a:t>
            </a:r>
          </a:p>
          <a:p>
            <a:pPr marL="609600" indent="-609600" algn="just">
              <a:buNone/>
            </a:pPr>
            <a:r>
              <a:rPr lang="en-US" dirty="0">
                <a:cs typeface="Times New Roman" panose="02020603050405020304" pitchFamily="18" charset="0"/>
              </a:rPr>
              <a:t>		find a nontrivial MVD </a:t>
            </a:r>
            <a:r>
              <a:rPr lang="en-US" i="1" dirty="0">
                <a:cs typeface="Times New Roman" panose="02020603050405020304" pitchFamily="18" charset="0"/>
              </a:rPr>
              <a:t>X</a:t>
            </a:r>
            <a:r>
              <a:rPr lang="en-US" dirty="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t>
            </a:r>
            <a:r>
              <a:rPr lang="en-US" sz="1800" dirty="0">
                <a:cs typeface="Times New Roman" panose="02020603050405020304" pitchFamily="18" charset="0"/>
              </a:rPr>
              <a:t>&gt;&gt;</a:t>
            </a:r>
            <a:r>
              <a:rPr lang="en-US" i="1" dirty="0">
                <a:cs typeface="Times New Roman" panose="02020603050405020304" pitchFamily="18" charset="0"/>
              </a:rPr>
              <a:t> Y</a:t>
            </a:r>
            <a:r>
              <a:rPr lang="en-US" dirty="0">
                <a:cs typeface="Times New Roman" panose="02020603050405020304" pitchFamily="18" charset="0"/>
              </a:rPr>
              <a:t> in </a:t>
            </a:r>
            <a:r>
              <a:rPr lang="en-US" i="1" dirty="0">
                <a:cs typeface="Times New Roman" panose="02020603050405020304" pitchFamily="18" charset="0"/>
              </a:rPr>
              <a:t>Q</a:t>
            </a:r>
            <a:r>
              <a:rPr lang="en-US" dirty="0">
                <a:cs typeface="Times New Roman" panose="02020603050405020304" pitchFamily="18" charset="0"/>
              </a:rPr>
              <a:t> that violates 4NF;</a:t>
            </a:r>
          </a:p>
          <a:p>
            <a:pPr marL="609600" indent="-609600">
              <a:buNone/>
            </a:pPr>
            <a:r>
              <a:rPr lang="en-US" dirty="0">
                <a:cs typeface="Times New Roman" panose="02020603050405020304" pitchFamily="18" charset="0"/>
              </a:rPr>
              <a:t>		replace </a:t>
            </a:r>
            <a:r>
              <a:rPr lang="en-US" i="1" dirty="0">
                <a:cs typeface="Times New Roman" panose="02020603050405020304" pitchFamily="18" charset="0"/>
              </a:rPr>
              <a:t>Q</a:t>
            </a:r>
            <a:r>
              <a:rPr lang="en-US" dirty="0">
                <a:cs typeface="Times New Roman" panose="02020603050405020304" pitchFamily="18" charset="0"/>
              </a:rPr>
              <a:t> in </a:t>
            </a:r>
            <a:r>
              <a:rPr lang="en-US" i="1" dirty="0">
                <a:cs typeface="Times New Roman" panose="02020603050405020304" pitchFamily="18" charset="0"/>
              </a:rPr>
              <a:t>D</a:t>
            </a:r>
            <a:r>
              <a:rPr lang="en-US" dirty="0">
                <a:cs typeface="Times New Roman" panose="02020603050405020304" pitchFamily="18" charset="0"/>
              </a:rPr>
              <a:t> by two relation schemas (</a:t>
            </a:r>
            <a:r>
              <a:rPr lang="en-US" i="1" dirty="0">
                <a:cs typeface="Times New Roman" panose="02020603050405020304" pitchFamily="18" charset="0"/>
              </a:rPr>
              <a:t>Q</a:t>
            </a:r>
            <a:r>
              <a:rPr lang="en-US" dirty="0">
                <a:cs typeface="Times New Roman" panose="02020603050405020304" pitchFamily="18" charset="0"/>
              </a:rPr>
              <a:t> - </a:t>
            </a:r>
            <a:r>
              <a:rPr lang="en-US" i="1" dirty="0">
                <a:cs typeface="Times New Roman" panose="02020603050405020304" pitchFamily="18" charset="0"/>
              </a:rPr>
              <a:t>Y</a:t>
            </a:r>
            <a:r>
              <a:rPr lang="en-US" dirty="0">
                <a:cs typeface="Times New Roman" panose="02020603050405020304" pitchFamily="18" charset="0"/>
              </a:rPr>
              <a:t>) and (</a:t>
            </a:r>
            <a:r>
              <a:rPr lang="en-US" i="1" dirty="0">
                <a:cs typeface="Times New Roman" panose="02020603050405020304" pitchFamily="18" charset="0"/>
              </a:rPr>
              <a:t>X</a:t>
            </a:r>
            <a:r>
              <a:rPr lang="en-US" dirty="0">
                <a:cs typeface="Times New Roman" panose="02020603050405020304" pitchFamily="18" charset="0"/>
              </a:rPr>
              <a:t> </a:t>
            </a:r>
            <a:r>
              <a:rPr lang="en-US" dirty="0">
                <a:latin typeface="Lucida Grande" pitchFamily="1" charset="0"/>
                <a:cs typeface="Arial" panose="020B0604020202020204" pitchFamily="34" charset="0"/>
              </a:rPr>
              <a:t>υ</a:t>
            </a:r>
            <a:r>
              <a:rPr lang="en-US" dirty="0">
                <a:cs typeface="Times New Roman" panose="02020603050405020304" pitchFamily="18" charset="0"/>
              </a:rPr>
              <a:t> </a:t>
            </a:r>
            <a:r>
              <a:rPr lang="en-US" i="1" dirty="0">
                <a:cs typeface="Times New Roman" panose="02020603050405020304" pitchFamily="18" charset="0"/>
              </a:rPr>
              <a:t>Y</a:t>
            </a:r>
            <a:r>
              <a:rPr lang="en-US" dirty="0">
                <a:cs typeface="Times New Roman" panose="02020603050405020304" pitchFamily="18" charset="0"/>
              </a:rPr>
              <a:t>);</a:t>
            </a:r>
          </a:p>
          <a:p>
            <a:pPr marL="609600" indent="-609600" algn="just">
              <a:buNone/>
            </a:pPr>
            <a:r>
              <a:rPr lang="en-US" dirty="0">
                <a:cs typeface="Times New Roman" panose="02020603050405020304" pitchFamily="18" charset="0"/>
              </a:rPr>
              <a:t>	}; </a:t>
            </a:r>
          </a:p>
        </p:txBody>
      </p:sp>
    </p:spTree>
    <p:extLst>
      <p:ext uri="{BB962C8B-B14F-4D97-AF65-F5344CB8AC3E}">
        <p14:creationId xmlns:p14="http://schemas.microsoft.com/office/powerpoint/2010/main" val="5975780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Rectangle 2"/>
          <p:cNvSpPr>
            <a:spLocks noGrp="1" noChangeArrowheads="1"/>
          </p:cNvSpPr>
          <p:nvPr>
            <p:ph type="title"/>
          </p:nvPr>
        </p:nvSpPr>
        <p:spPr>
          <a:xfrm>
            <a:off x="1778000" y="682580"/>
            <a:ext cx="8712200" cy="676320"/>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dirty="0" smtClean="0">
                <a:cs typeface="Times New Roman" panose="02020603050405020304" pitchFamily="18" charset="0"/>
              </a:rPr>
              <a:t>Join </a:t>
            </a:r>
            <a:r>
              <a:rPr lang="en-US" sz="2800" dirty="0">
                <a:cs typeface="Times New Roman" panose="02020603050405020304" pitchFamily="18" charset="0"/>
              </a:rPr>
              <a:t>Dependencies and Fifth Normal </a:t>
            </a:r>
            <a:r>
              <a:rPr lang="en-US" sz="2800" dirty="0" smtClean="0">
                <a:cs typeface="Times New Roman" panose="02020603050405020304" pitchFamily="18" charset="0"/>
              </a:rPr>
              <a:t>Form</a:t>
            </a:r>
            <a:endParaRPr lang="en-US" sz="2800" dirty="0">
              <a:cs typeface="Times New Roman" panose="02020603050405020304" pitchFamily="18" charset="0"/>
            </a:endParaRPr>
          </a:p>
        </p:txBody>
      </p:sp>
      <p:sp>
        <p:nvSpPr>
          <p:cNvPr id="823299" name="Rectangle 3"/>
          <p:cNvSpPr>
            <a:spLocks noGrp="1" noChangeArrowheads="1"/>
          </p:cNvSpPr>
          <p:nvPr>
            <p:ph type="body" idx="1"/>
          </p:nvPr>
        </p:nvSpPr>
        <p:spPr>
          <a:xfrm>
            <a:off x="1159099" y="2099256"/>
            <a:ext cx="8899301" cy="4225344"/>
          </a:xfrm>
        </p:spPr>
        <p:txBody>
          <a:bodyPr>
            <a:normAutofit lnSpcReduction="10000"/>
          </a:bodyPr>
          <a:lstStyle/>
          <a:p>
            <a:pPr marL="609600" indent="-609600" algn="just">
              <a:buNone/>
            </a:pPr>
            <a:r>
              <a:rPr lang="en-US" sz="2400" b="1" u="sng" dirty="0">
                <a:cs typeface="Times New Roman" panose="02020603050405020304" pitchFamily="18" charset="0"/>
              </a:rPr>
              <a:t>Definition:</a:t>
            </a:r>
            <a:r>
              <a:rPr lang="en-US" sz="2400" b="1" dirty="0">
                <a:cs typeface="Times New Roman" panose="02020603050405020304" pitchFamily="18" charset="0"/>
              </a:rPr>
              <a:t> </a:t>
            </a:r>
          </a:p>
          <a:p>
            <a:pPr marL="609600" indent="-609600" algn="just"/>
            <a:r>
              <a:rPr lang="en-US" sz="2400" dirty="0">
                <a:cs typeface="Times New Roman" panose="02020603050405020304" pitchFamily="18" charset="0"/>
              </a:rPr>
              <a:t>A </a:t>
            </a:r>
            <a:r>
              <a:rPr lang="en-US" sz="2400" b="1" dirty="0">
                <a:cs typeface="Times New Roman" panose="02020603050405020304" pitchFamily="18" charset="0"/>
              </a:rPr>
              <a:t>join dependency</a:t>
            </a:r>
            <a:r>
              <a:rPr lang="en-US" sz="2400" dirty="0">
                <a:cs typeface="Times New Roman" panose="02020603050405020304" pitchFamily="18" charset="0"/>
              </a:rPr>
              <a:t> (</a:t>
            </a:r>
            <a:r>
              <a:rPr lang="en-US" sz="2400" b="1" dirty="0">
                <a:cs typeface="Times New Roman" panose="02020603050405020304" pitchFamily="18" charset="0"/>
              </a:rPr>
              <a:t>JD</a:t>
            </a:r>
            <a:r>
              <a:rPr lang="en-US" sz="2400" dirty="0">
                <a:cs typeface="Times New Roman" panose="02020603050405020304" pitchFamily="18" charset="0"/>
              </a:rPr>
              <a:t>), denoted by JD(</a:t>
            </a:r>
            <a:r>
              <a:rPr lang="en-US" sz="2400" i="1" dirty="0">
                <a:cs typeface="Times New Roman" panose="02020603050405020304" pitchFamily="18" charset="0"/>
              </a:rPr>
              <a:t>R</a:t>
            </a:r>
            <a:r>
              <a:rPr lang="en-US" sz="2400" baseline="-30000" dirty="0">
                <a:cs typeface="Times New Roman" panose="02020603050405020304" pitchFamily="18" charset="0"/>
              </a:rPr>
              <a:t>1</a:t>
            </a:r>
            <a:r>
              <a:rPr lang="en-US" sz="2400" dirty="0">
                <a:cs typeface="Times New Roman" panose="02020603050405020304" pitchFamily="18" charset="0"/>
              </a:rPr>
              <a:t>, </a:t>
            </a:r>
            <a:r>
              <a:rPr lang="en-US" sz="2400" i="1" dirty="0">
                <a:cs typeface="Times New Roman" panose="02020603050405020304" pitchFamily="18" charset="0"/>
              </a:rPr>
              <a:t>R</a:t>
            </a:r>
            <a:r>
              <a:rPr lang="en-US" sz="2400" baseline="-30000" dirty="0">
                <a:cs typeface="Times New Roman" panose="02020603050405020304" pitchFamily="18" charset="0"/>
              </a:rPr>
              <a:t>2</a:t>
            </a:r>
            <a:r>
              <a:rPr lang="en-US" sz="2400" dirty="0">
                <a:cs typeface="Times New Roman" panose="02020603050405020304" pitchFamily="18" charset="0"/>
              </a:rPr>
              <a:t>, ..., </a:t>
            </a:r>
            <a:r>
              <a:rPr lang="en-US" sz="2400" i="1" dirty="0" err="1">
                <a:cs typeface="Times New Roman" panose="02020603050405020304" pitchFamily="18" charset="0"/>
              </a:rPr>
              <a:t>R</a:t>
            </a:r>
            <a:r>
              <a:rPr lang="en-US" sz="2400" baseline="-30000" dirty="0" err="1">
                <a:cs typeface="Times New Roman" panose="02020603050405020304" pitchFamily="18" charset="0"/>
              </a:rPr>
              <a:t>n</a:t>
            </a:r>
            <a:r>
              <a:rPr lang="en-US" sz="2400" dirty="0">
                <a:cs typeface="Times New Roman" panose="02020603050405020304" pitchFamily="18" charset="0"/>
              </a:rPr>
              <a:t>), specified on relation schema </a:t>
            </a:r>
            <a:r>
              <a:rPr lang="en-US" sz="2400" i="1" dirty="0">
                <a:cs typeface="Times New Roman" panose="02020603050405020304" pitchFamily="18" charset="0"/>
              </a:rPr>
              <a:t>R</a:t>
            </a:r>
            <a:r>
              <a:rPr lang="en-US" sz="2400" dirty="0">
                <a:cs typeface="Times New Roman" panose="02020603050405020304" pitchFamily="18" charset="0"/>
              </a:rPr>
              <a:t>, specifies a constraint on the states </a:t>
            </a:r>
            <a:r>
              <a:rPr lang="en-US" sz="2400" i="1" dirty="0">
                <a:cs typeface="Times New Roman" panose="02020603050405020304" pitchFamily="18" charset="0"/>
              </a:rPr>
              <a:t>r</a:t>
            </a:r>
            <a:r>
              <a:rPr lang="en-US" sz="2400" dirty="0">
                <a:cs typeface="Times New Roman" panose="02020603050405020304" pitchFamily="18" charset="0"/>
              </a:rPr>
              <a:t> of </a:t>
            </a:r>
            <a:r>
              <a:rPr lang="en-US" sz="2400" i="1" dirty="0">
                <a:cs typeface="Times New Roman" panose="02020603050405020304" pitchFamily="18" charset="0"/>
              </a:rPr>
              <a:t>R</a:t>
            </a:r>
            <a:r>
              <a:rPr lang="en-US" sz="2400" dirty="0">
                <a:cs typeface="Times New Roman" panose="02020603050405020304" pitchFamily="18" charset="0"/>
              </a:rPr>
              <a:t>.</a:t>
            </a:r>
          </a:p>
          <a:p>
            <a:pPr marL="990600" lvl="1" indent="-533400" algn="just"/>
            <a:r>
              <a:rPr lang="en-US" sz="2200" dirty="0">
                <a:cs typeface="Times New Roman" panose="02020603050405020304" pitchFamily="18" charset="0"/>
              </a:rPr>
              <a:t>The constraint states that every legal state </a:t>
            </a:r>
            <a:r>
              <a:rPr lang="en-US" sz="2200" i="1" dirty="0">
                <a:cs typeface="Times New Roman" panose="02020603050405020304" pitchFamily="18" charset="0"/>
              </a:rPr>
              <a:t>r</a:t>
            </a:r>
            <a:r>
              <a:rPr lang="en-US" sz="2200" dirty="0">
                <a:cs typeface="Times New Roman" panose="02020603050405020304" pitchFamily="18" charset="0"/>
              </a:rPr>
              <a:t> of </a:t>
            </a:r>
            <a:r>
              <a:rPr lang="en-US" sz="2200" i="1" dirty="0">
                <a:cs typeface="Times New Roman" panose="02020603050405020304" pitchFamily="18" charset="0"/>
              </a:rPr>
              <a:t>R</a:t>
            </a:r>
            <a:r>
              <a:rPr lang="en-US" sz="2200" dirty="0">
                <a:cs typeface="Times New Roman" panose="02020603050405020304" pitchFamily="18" charset="0"/>
              </a:rPr>
              <a:t> should have a non-additive join decomposition into </a:t>
            </a:r>
            <a:r>
              <a:rPr lang="en-US" sz="2200" i="1" dirty="0">
                <a:cs typeface="Times New Roman" panose="02020603050405020304" pitchFamily="18" charset="0"/>
              </a:rPr>
              <a:t>R</a:t>
            </a:r>
            <a:r>
              <a:rPr lang="en-US" sz="2200" baseline="-30000" dirty="0">
                <a:cs typeface="Times New Roman" panose="02020603050405020304" pitchFamily="18" charset="0"/>
              </a:rPr>
              <a:t>1</a:t>
            </a:r>
            <a:r>
              <a:rPr lang="en-US" sz="2200" dirty="0">
                <a:cs typeface="Times New Roman" panose="02020603050405020304" pitchFamily="18" charset="0"/>
              </a:rPr>
              <a:t>, </a:t>
            </a:r>
            <a:r>
              <a:rPr lang="en-US" sz="2200" i="1" dirty="0">
                <a:cs typeface="Times New Roman" panose="02020603050405020304" pitchFamily="18" charset="0"/>
              </a:rPr>
              <a:t>R</a:t>
            </a:r>
            <a:r>
              <a:rPr lang="en-US" sz="2200" baseline="-30000" dirty="0">
                <a:cs typeface="Times New Roman" panose="02020603050405020304" pitchFamily="18" charset="0"/>
              </a:rPr>
              <a:t>2</a:t>
            </a:r>
            <a:r>
              <a:rPr lang="en-US" sz="2200" dirty="0">
                <a:cs typeface="Times New Roman" panose="02020603050405020304" pitchFamily="18" charset="0"/>
              </a:rPr>
              <a:t>, ..., </a:t>
            </a:r>
            <a:r>
              <a:rPr lang="en-US" sz="2200" i="1" dirty="0" err="1">
                <a:cs typeface="Times New Roman" panose="02020603050405020304" pitchFamily="18" charset="0"/>
              </a:rPr>
              <a:t>R</a:t>
            </a:r>
            <a:r>
              <a:rPr lang="en-US" sz="2200" baseline="-30000" dirty="0" err="1">
                <a:cs typeface="Times New Roman" panose="02020603050405020304" pitchFamily="18" charset="0"/>
              </a:rPr>
              <a:t>n</a:t>
            </a:r>
            <a:r>
              <a:rPr lang="en-US" sz="2200" dirty="0">
                <a:cs typeface="Times New Roman" panose="02020603050405020304" pitchFamily="18" charset="0"/>
              </a:rPr>
              <a:t>; that is, for every such </a:t>
            </a:r>
            <a:r>
              <a:rPr lang="en-US" sz="2200" i="1" dirty="0">
                <a:cs typeface="Times New Roman" panose="02020603050405020304" pitchFamily="18" charset="0"/>
              </a:rPr>
              <a:t>r</a:t>
            </a:r>
            <a:r>
              <a:rPr lang="en-US" sz="2200" dirty="0">
                <a:cs typeface="Times New Roman" panose="02020603050405020304" pitchFamily="18" charset="0"/>
              </a:rPr>
              <a:t> we have</a:t>
            </a:r>
          </a:p>
          <a:p>
            <a:pPr marL="990600" lvl="1" indent="-533400" algn="just"/>
            <a:r>
              <a:rPr lang="en-US" sz="2200" dirty="0">
                <a:cs typeface="Times New Roman" panose="02020603050405020304" pitchFamily="18" charset="0"/>
              </a:rPr>
              <a:t>		* (</a:t>
            </a:r>
            <a:r>
              <a:rPr lang="en-US" sz="2200" dirty="0">
                <a:latin typeface="Symbol" panose="05050102010706020507" pitchFamily="18" charset="2"/>
              </a:rPr>
              <a:t></a:t>
            </a:r>
            <a:r>
              <a:rPr lang="en-US" sz="2200" i="1" baseline="-30000" dirty="0">
                <a:cs typeface="Times New Roman" panose="02020603050405020304" pitchFamily="18" charset="0"/>
              </a:rPr>
              <a:t>R1</a:t>
            </a:r>
            <a:r>
              <a:rPr lang="en-US" sz="2200" dirty="0">
                <a:cs typeface="Times New Roman" panose="02020603050405020304" pitchFamily="18" charset="0"/>
              </a:rPr>
              <a:t>(</a:t>
            </a:r>
            <a:r>
              <a:rPr lang="en-US" sz="2200" i="1" dirty="0">
                <a:cs typeface="Times New Roman" panose="02020603050405020304" pitchFamily="18" charset="0"/>
              </a:rPr>
              <a:t>r</a:t>
            </a:r>
            <a:r>
              <a:rPr lang="en-US" sz="2200" dirty="0">
                <a:cs typeface="Times New Roman" panose="02020603050405020304" pitchFamily="18" charset="0"/>
              </a:rPr>
              <a:t>), </a:t>
            </a:r>
            <a:r>
              <a:rPr lang="en-US" sz="2200" dirty="0">
                <a:latin typeface="Symbol" panose="05050102010706020507" pitchFamily="18" charset="2"/>
              </a:rPr>
              <a:t></a:t>
            </a:r>
            <a:r>
              <a:rPr lang="en-US" sz="2200" i="1" baseline="-30000" dirty="0">
                <a:cs typeface="Times New Roman" panose="02020603050405020304" pitchFamily="18" charset="0"/>
              </a:rPr>
              <a:t>R2</a:t>
            </a:r>
            <a:r>
              <a:rPr lang="en-US" sz="2200" dirty="0">
                <a:cs typeface="Times New Roman" panose="02020603050405020304" pitchFamily="18" charset="0"/>
              </a:rPr>
              <a:t>(</a:t>
            </a:r>
            <a:r>
              <a:rPr lang="en-US" sz="2200" i="1" dirty="0">
                <a:cs typeface="Times New Roman" panose="02020603050405020304" pitchFamily="18" charset="0"/>
              </a:rPr>
              <a:t>r</a:t>
            </a:r>
            <a:r>
              <a:rPr lang="en-US" sz="2200" dirty="0">
                <a:cs typeface="Times New Roman" panose="02020603050405020304" pitchFamily="18" charset="0"/>
              </a:rPr>
              <a:t>), ..., </a:t>
            </a:r>
            <a:r>
              <a:rPr lang="en-US" sz="2200" dirty="0">
                <a:latin typeface="Symbol" panose="05050102010706020507" pitchFamily="18" charset="2"/>
              </a:rPr>
              <a:t></a:t>
            </a:r>
            <a:r>
              <a:rPr lang="en-US" sz="2200" i="1" baseline="-30000" dirty="0" err="1">
                <a:cs typeface="Times New Roman" panose="02020603050405020304" pitchFamily="18" charset="0"/>
              </a:rPr>
              <a:t>Rn</a:t>
            </a:r>
            <a:r>
              <a:rPr lang="en-US" sz="2200" dirty="0">
                <a:cs typeface="Times New Roman" panose="02020603050405020304" pitchFamily="18" charset="0"/>
              </a:rPr>
              <a:t>(</a:t>
            </a:r>
            <a:r>
              <a:rPr lang="en-US" sz="2200" i="1" dirty="0">
                <a:cs typeface="Times New Roman" panose="02020603050405020304" pitchFamily="18" charset="0"/>
              </a:rPr>
              <a:t>r</a:t>
            </a:r>
            <a:r>
              <a:rPr lang="en-US" sz="2200" dirty="0">
                <a:cs typeface="Times New Roman" panose="02020603050405020304" pitchFamily="18" charset="0"/>
              </a:rPr>
              <a:t>)) = </a:t>
            </a:r>
            <a:r>
              <a:rPr lang="en-US" sz="2200" i="1" dirty="0">
                <a:cs typeface="Times New Roman" panose="02020603050405020304" pitchFamily="18" charset="0"/>
              </a:rPr>
              <a:t>r</a:t>
            </a:r>
          </a:p>
          <a:p>
            <a:pPr marL="609600" indent="-609600" algn="just">
              <a:buNone/>
            </a:pPr>
            <a:r>
              <a:rPr lang="en-US" sz="2400" i="1" dirty="0">
                <a:cs typeface="Times New Roman" panose="02020603050405020304" pitchFamily="18" charset="0"/>
              </a:rPr>
              <a:t>	</a:t>
            </a:r>
            <a:r>
              <a:rPr lang="en-US" sz="2400" b="1" i="1" dirty="0">
                <a:cs typeface="Times New Roman" panose="02020603050405020304" pitchFamily="18" charset="0"/>
              </a:rPr>
              <a:t>Note</a:t>
            </a:r>
            <a:r>
              <a:rPr lang="en-US" sz="2400" i="1" dirty="0">
                <a:cs typeface="Times New Roman" panose="02020603050405020304" pitchFamily="18" charset="0"/>
              </a:rPr>
              <a:t>: an MVD is a special case of a JD where n = 2. </a:t>
            </a:r>
          </a:p>
          <a:p>
            <a:pPr marL="609600" indent="-609600" algn="just"/>
            <a:r>
              <a:rPr lang="en-US" sz="2400" dirty="0">
                <a:cs typeface="Times New Roman" panose="02020603050405020304" pitchFamily="18" charset="0"/>
              </a:rPr>
              <a:t>A join dependency JD(</a:t>
            </a:r>
            <a:r>
              <a:rPr lang="en-US" sz="2400" i="1" dirty="0">
                <a:cs typeface="Times New Roman" panose="02020603050405020304" pitchFamily="18" charset="0"/>
              </a:rPr>
              <a:t>R</a:t>
            </a:r>
            <a:r>
              <a:rPr lang="en-US" sz="2400" baseline="-30000" dirty="0">
                <a:cs typeface="Times New Roman" panose="02020603050405020304" pitchFamily="18" charset="0"/>
              </a:rPr>
              <a:t>1</a:t>
            </a:r>
            <a:r>
              <a:rPr lang="en-US" sz="2400" dirty="0">
                <a:cs typeface="Times New Roman" panose="02020603050405020304" pitchFamily="18" charset="0"/>
              </a:rPr>
              <a:t>, </a:t>
            </a:r>
            <a:r>
              <a:rPr lang="en-US" sz="2400" i="1" dirty="0">
                <a:cs typeface="Times New Roman" panose="02020603050405020304" pitchFamily="18" charset="0"/>
              </a:rPr>
              <a:t>R</a:t>
            </a:r>
            <a:r>
              <a:rPr lang="en-US" sz="2400" baseline="-30000" dirty="0">
                <a:cs typeface="Times New Roman" panose="02020603050405020304" pitchFamily="18" charset="0"/>
              </a:rPr>
              <a:t>2</a:t>
            </a:r>
            <a:r>
              <a:rPr lang="en-US" sz="2400" dirty="0">
                <a:cs typeface="Times New Roman" panose="02020603050405020304" pitchFamily="18" charset="0"/>
              </a:rPr>
              <a:t>, ..., </a:t>
            </a:r>
            <a:r>
              <a:rPr lang="en-US" sz="2400" i="1" dirty="0" err="1">
                <a:cs typeface="Times New Roman" panose="02020603050405020304" pitchFamily="18" charset="0"/>
              </a:rPr>
              <a:t>R</a:t>
            </a:r>
            <a:r>
              <a:rPr lang="en-US" sz="2400" baseline="-30000" dirty="0" err="1">
                <a:cs typeface="Times New Roman" panose="02020603050405020304" pitchFamily="18" charset="0"/>
              </a:rPr>
              <a:t>n</a:t>
            </a:r>
            <a:r>
              <a:rPr lang="en-US" sz="2400" dirty="0">
                <a:cs typeface="Times New Roman" panose="02020603050405020304" pitchFamily="18" charset="0"/>
              </a:rPr>
              <a:t>), specified on relation schema </a:t>
            </a:r>
            <a:r>
              <a:rPr lang="en-US" sz="2400" i="1" dirty="0">
                <a:cs typeface="Times New Roman" panose="02020603050405020304" pitchFamily="18" charset="0"/>
              </a:rPr>
              <a:t>R</a:t>
            </a:r>
            <a:r>
              <a:rPr lang="en-US" sz="2400" dirty="0">
                <a:cs typeface="Times New Roman" panose="02020603050405020304" pitchFamily="18" charset="0"/>
              </a:rPr>
              <a:t>, is a </a:t>
            </a:r>
            <a:r>
              <a:rPr lang="en-US" sz="2400" b="1" dirty="0">
                <a:cs typeface="Times New Roman" panose="02020603050405020304" pitchFamily="18" charset="0"/>
              </a:rPr>
              <a:t>trivial JD</a:t>
            </a:r>
            <a:r>
              <a:rPr lang="en-US" sz="2400" dirty="0">
                <a:cs typeface="Times New Roman" panose="02020603050405020304" pitchFamily="18" charset="0"/>
              </a:rPr>
              <a:t> if one of the relation schemas </a:t>
            </a:r>
            <a:r>
              <a:rPr lang="en-US" sz="2400" i="1" dirty="0" err="1">
                <a:cs typeface="Times New Roman" panose="02020603050405020304" pitchFamily="18" charset="0"/>
              </a:rPr>
              <a:t>R</a:t>
            </a:r>
            <a:r>
              <a:rPr lang="en-US" sz="2400" baseline="-30000" dirty="0" err="1">
                <a:cs typeface="Times New Roman" panose="02020603050405020304" pitchFamily="18" charset="0"/>
              </a:rPr>
              <a:t>i</a:t>
            </a:r>
            <a:r>
              <a:rPr lang="en-US" sz="2400" dirty="0">
                <a:cs typeface="Times New Roman" panose="02020603050405020304" pitchFamily="18" charset="0"/>
              </a:rPr>
              <a:t> in JD(</a:t>
            </a:r>
            <a:r>
              <a:rPr lang="en-US" sz="2400" i="1" dirty="0">
                <a:cs typeface="Times New Roman" panose="02020603050405020304" pitchFamily="18" charset="0"/>
              </a:rPr>
              <a:t>R</a:t>
            </a:r>
            <a:r>
              <a:rPr lang="en-US" sz="2400" baseline="-30000" dirty="0">
                <a:cs typeface="Times New Roman" panose="02020603050405020304" pitchFamily="18" charset="0"/>
              </a:rPr>
              <a:t>1</a:t>
            </a:r>
            <a:r>
              <a:rPr lang="en-US" sz="2400" dirty="0">
                <a:cs typeface="Times New Roman" panose="02020603050405020304" pitchFamily="18" charset="0"/>
              </a:rPr>
              <a:t>, </a:t>
            </a:r>
            <a:r>
              <a:rPr lang="en-US" sz="2400" i="1" dirty="0">
                <a:cs typeface="Times New Roman" panose="02020603050405020304" pitchFamily="18" charset="0"/>
              </a:rPr>
              <a:t>R</a:t>
            </a:r>
            <a:r>
              <a:rPr lang="en-US" sz="2400" baseline="-30000" dirty="0">
                <a:cs typeface="Times New Roman" panose="02020603050405020304" pitchFamily="18" charset="0"/>
              </a:rPr>
              <a:t>2</a:t>
            </a:r>
            <a:r>
              <a:rPr lang="en-US" sz="2400" dirty="0">
                <a:cs typeface="Times New Roman" panose="02020603050405020304" pitchFamily="18" charset="0"/>
              </a:rPr>
              <a:t>, ..., </a:t>
            </a:r>
            <a:r>
              <a:rPr lang="en-US" sz="2400" i="1" dirty="0" err="1">
                <a:cs typeface="Times New Roman" panose="02020603050405020304" pitchFamily="18" charset="0"/>
              </a:rPr>
              <a:t>R</a:t>
            </a:r>
            <a:r>
              <a:rPr lang="en-US" sz="2400" baseline="-30000" dirty="0" err="1">
                <a:cs typeface="Times New Roman" panose="02020603050405020304" pitchFamily="18" charset="0"/>
              </a:rPr>
              <a:t>n</a:t>
            </a:r>
            <a:r>
              <a:rPr lang="en-US" sz="2400" dirty="0">
                <a:cs typeface="Times New Roman" panose="02020603050405020304" pitchFamily="18" charset="0"/>
              </a:rPr>
              <a:t>) is equal to </a:t>
            </a:r>
            <a:r>
              <a:rPr lang="en-US" sz="2400" i="1" dirty="0">
                <a:cs typeface="Times New Roman" panose="02020603050405020304" pitchFamily="18" charset="0"/>
              </a:rPr>
              <a:t>R</a:t>
            </a:r>
            <a:r>
              <a:rPr lang="en-US" sz="2400" dirty="0">
                <a:cs typeface="Times New Roman" panose="02020603050405020304" pitchFamily="18" charset="0"/>
              </a:rPr>
              <a:t>. </a:t>
            </a:r>
          </a:p>
        </p:txBody>
      </p:sp>
    </p:spTree>
    <p:extLst>
      <p:ext uri="{BB962C8B-B14F-4D97-AF65-F5344CB8AC3E}">
        <p14:creationId xmlns:p14="http://schemas.microsoft.com/office/powerpoint/2010/main" val="27704907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2"/>
          <p:cNvSpPr>
            <a:spLocks noGrp="1" noChangeArrowheads="1"/>
          </p:cNvSpPr>
          <p:nvPr>
            <p:ph type="title"/>
          </p:nvPr>
        </p:nvSpPr>
        <p:spPr>
          <a:xfrm>
            <a:off x="1778000" y="656822"/>
            <a:ext cx="8712200" cy="702077"/>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txBody>
          <a:bodyPr/>
          <a:lstStyle/>
          <a:p>
            <a:r>
              <a:rPr lang="en-US" sz="2800" dirty="0">
                <a:cs typeface="Times New Roman" panose="02020603050405020304" pitchFamily="18" charset="0"/>
              </a:rPr>
              <a:t>Join Dependencies and Fifth Normal </a:t>
            </a:r>
            <a:r>
              <a:rPr lang="en-US" sz="2800" dirty="0" smtClean="0">
                <a:cs typeface="Times New Roman" panose="02020603050405020304" pitchFamily="18" charset="0"/>
              </a:rPr>
              <a:t>Form</a:t>
            </a:r>
            <a:endParaRPr lang="en-US" sz="2800" dirty="0">
              <a:cs typeface="Times New Roman" panose="02020603050405020304" pitchFamily="18" charset="0"/>
            </a:endParaRPr>
          </a:p>
        </p:txBody>
      </p:sp>
      <p:sp>
        <p:nvSpPr>
          <p:cNvPr id="825347" name="Rectangle 3"/>
          <p:cNvSpPr>
            <a:spLocks noGrp="1" noChangeArrowheads="1"/>
          </p:cNvSpPr>
          <p:nvPr>
            <p:ph type="body" idx="1"/>
          </p:nvPr>
        </p:nvSpPr>
        <p:spPr>
          <a:xfrm>
            <a:off x="1584817" y="1906073"/>
            <a:ext cx="10250868" cy="3951668"/>
          </a:xfrm>
        </p:spPr>
        <p:txBody>
          <a:bodyPr/>
          <a:lstStyle/>
          <a:p>
            <a:pPr marL="609600" indent="-609600" algn="just">
              <a:buNone/>
            </a:pPr>
            <a:r>
              <a:rPr lang="en-US" b="1" u="sng" dirty="0">
                <a:cs typeface="Times New Roman" panose="02020603050405020304" pitchFamily="18" charset="0"/>
              </a:rPr>
              <a:t>Definition:</a:t>
            </a:r>
            <a:r>
              <a:rPr lang="en-US" b="1" dirty="0">
                <a:cs typeface="Times New Roman" panose="02020603050405020304" pitchFamily="18" charset="0"/>
              </a:rPr>
              <a:t> </a:t>
            </a:r>
          </a:p>
          <a:p>
            <a:pPr marL="609600" indent="-609600" algn="just"/>
            <a:r>
              <a:rPr lang="en-US" sz="2800" dirty="0">
                <a:cs typeface="Times New Roman" panose="02020603050405020304" pitchFamily="18" charset="0"/>
              </a:rPr>
              <a:t>A relation schema </a:t>
            </a:r>
            <a:r>
              <a:rPr lang="en-US" sz="2800" i="1" dirty="0">
                <a:cs typeface="Times New Roman" panose="02020603050405020304" pitchFamily="18" charset="0"/>
              </a:rPr>
              <a:t>R</a:t>
            </a:r>
            <a:r>
              <a:rPr lang="en-US" sz="2800" dirty="0">
                <a:cs typeface="Times New Roman" panose="02020603050405020304" pitchFamily="18" charset="0"/>
              </a:rPr>
              <a:t> is in </a:t>
            </a:r>
            <a:r>
              <a:rPr lang="en-US" sz="2800" b="1" dirty="0">
                <a:cs typeface="Times New Roman" panose="02020603050405020304" pitchFamily="18" charset="0"/>
              </a:rPr>
              <a:t>fifth normal form </a:t>
            </a:r>
            <a:r>
              <a:rPr lang="en-US" sz="2800" dirty="0">
                <a:cs typeface="Times New Roman" panose="02020603050405020304" pitchFamily="18" charset="0"/>
              </a:rPr>
              <a:t>(</a:t>
            </a:r>
            <a:r>
              <a:rPr lang="en-US" sz="2800" b="1" dirty="0">
                <a:cs typeface="Times New Roman" panose="02020603050405020304" pitchFamily="18" charset="0"/>
              </a:rPr>
              <a:t>5NF</a:t>
            </a:r>
            <a:r>
              <a:rPr lang="en-US" sz="2800" dirty="0">
                <a:cs typeface="Times New Roman" panose="02020603050405020304" pitchFamily="18" charset="0"/>
              </a:rPr>
              <a:t>) (or </a:t>
            </a:r>
            <a:r>
              <a:rPr lang="en-US" sz="2800" b="1" dirty="0">
                <a:cs typeface="Times New Roman" panose="02020603050405020304" pitchFamily="18" charset="0"/>
              </a:rPr>
              <a:t>Project-Join Normal Form </a:t>
            </a:r>
            <a:r>
              <a:rPr lang="en-US" sz="2800" dirty="0">
                <a:cs typeface="Times New Roman" panose="02020603050405020304" pitchFamily="18" charset="0"/>
              </a:rPr>
              <a:t>(</a:t>
            </a:r>
            <a:r>
              <a:rPr lang="en-US" sz="2800" b="1" dirty="0">
                <a:cs typeface="Times New Roman" panose="02020603050405020304" pitchFamily="18" charset="0"/>
              </a:rPr>
              <a:t>PJNF</a:t>
            </a:r>
            <a:r>
              <a:rPr lang="en-US" sz="2800" dirty="0">
                <a:cs typeface="Times New Roman" panose="02020603050405020304" pitchFamily="18" charset="0"/>
              </a:rPr>
              <a:t>)) with respect to a set </a:t>
            </a:r>
            <a:r>
              <a:rPr lang="en-US" sz="2800" i="1" dirty="0">
                <a:cs typeface="Times New Roman" panose="02020603050405020304" pitchFamily="18" charset="0"/>
              </a:rPr>
              <a:t>F</a:t>
            </a:r>
            <a:r>
              <a:rPr lang="en-US" sz="2800" dirty="0">
                <a:cs typeface="Times New Roman" panose="02020603050405020304" pitchFamily="18" charset="0"/>
              </a:rPr>
              <a:t> of functional, multivalued, and join dependencies if, </a:t>
            </a:r>
          </a:p>
          <a:p>
            <a:pPr marL="990600" lvl="1" indent="-533400" algn="just"/>
            <a:r>
              <a:rPr lang="en-US" sz="2400" dirty="0">
                <a:cs typeface="Times New Roman" panose="02020603050405020304" pitchFamily="18" charset="0"/>
              </a:rPr>
              <a:t>for every nontrivial join dependency JD(</a:t>
            </a:r>
            <a:r>
              <a:rPr lang="en-US" sz="2400" i="1" dirty="0">
                <a:cs typeface="Times New Roman" panose="02020603050405020304" pitchFamily="18" charset="0"/>
              </a:rPr>
              <a:t>R</a:t>
            </a:r>
            <a:r>
              <a:rPr lang="en-US" sz="2400" baseline="-30000" dirty="0">
                <a:cs typeface="Times New Roman" panose="02020603050405020304" pitchFamily="18" charset="0"/>
              </a:rPr>
              <a:t>1</a:t>
            </a:r>
            <a:r>
              <a:rPr lang="en-US" sz="2400" dirty="0">
                <a:cs typeface="Times New Roman" panose="02020603050405020304" pitchFamily="18" charset="0"/>
              </a:rPr>
              <a:t>, </a:t>
            </a:r>
            <a:r>
              <a:rPr lang="en-US" sz="2400" i="1" dirty="0">
                <a:cs typeface="Times New Roman" panose="02020603050405020304" pitchFamily="18" charset="0"/>
              </a:rPr>
              <a:t>R</a:t>
            </a:r>
            <a:r>
              <a:rPr lang="en-US" sz="2400" baseline="-30000" dirty="0">
                <a:cs typeface="Times New Roman" panose="02020603050405020304" pitchFamily="18" charset="0"/>
              </a:rPr>
              <a:t>2</a:t>
            </a:r>
            <a:r>
              <a:rPr lang="en-US" sz="2400" dirty="0">
                <a:cs typeface="Times New Roman" panose="02020603050405020304" pitchFamily="18" charset="0"/>
              </a:rPr>
              <a:t>, ..., </a:t>
            </a:r>
            <a:r>
              <a:rPr lang="en-US" sz="2400" i="1" dirty="0" err="1">
                <a:cs typeface="Times New Roman" panose="02020603050405020304" pitchFamily="18" charset="0"/>
              </a:rPr>
              <a:t>R</a:t>
            </a:r>
            <a:r>
              <a:rPr lang="en-US" sz="2400" baseline="-30000" dirty="0" err="1">
                <a:cs typeface="Times New Roman" panose="02020603050405020304" pitchFamily="18" charset="0"/>
              </a:rPr>
              <a:t>n</a:t>
            </a:r>
            <a:r>
              <a:rPr lang="en-US" sz="2400" dirty="0">
                <a:cs typeface="Times New Roman" panose="02020603050405020304" pitchFamily="18" charset="0"/>
              </a:rPr>
              <a:t>) in </a:t>
            </a:r>
            <a:r>
              <a:rPr lang="en-US" sz="2400" i="1" dirty="0">
                <a:cs typeface="Times New Roman" panose="02020603050405020304" pitchFamily="18" charset="0"/>
              </a:rPr>
              <a:t>F</a:t>
            </a:r>
            <a:r>
              <a:rPr lang="en-US" sz="2400" baseline="30000" dirty="0">
                <a:cs typeface="Times New Roman" panose="02020603050405020304" pitchFamily="18" charset="0"/>
              </a:rPr>
              <a:t>+</a:t>
            </a:r>
            <a:r>
              <a:rPr lang="en-US" sz="2400" dirty="0">
                <a:cs typeface="Times New Roman" panose="02020603050405020304" pitchFamily="18" charset="0"/>
              </a:rPr>
              <a:t> (that is, implied by </a:t>
            </a:r>
            <a:r>
              <a:rPr lang="en-US" sz="2400" i="1" dirty="0">
                <a:cs typeface="Times New Roman" panose="02020603050405020304" pitchFamily="18" charset="0"/>
              </a:rPr>
              <a:t>F</a:t>
            </a:r>
            <a:r>
              <a:rPr lang="en-US" sz="2400" dirty="0">
                <a:cs typeface="Times New Roman" panose="02020603050405020304" pitchFamily="18" charset="0"/>
              </a:rPr>
              <a:t>), </a:t>
            </a:r>
          </a:p>
          <a:p>
            <a:pPr marL="1371600" lvl="2" indent="-457200" algn="just"/>
            <a:r>
              <a:rPr lang="en-US" sz="1800" dirty="0">
                <a:cs typeface="Times New Roman" panose="02020603050405020304" pitchFamily="18" charset="0"/>
              </a:rPr>
              <a:t>every </a:t>
            </a:r>
            <a:r>
              <a:rPr lang="en-US" sz="1800" i="1" dirty="0" err="1">
                <a:cs typeface="Times New Roman" panose="02020603050405020304" pitchFamily="18" charset="0"/>
              </a:rPr>
              <a:t>R</a:t>
            </a:r>
            <a:r>
              <a:rPr lang="en-US" sz="1800" baseline="-30000" dirty="0" err="1">
                <a:cs typeface="Times New Roman" panose="02020603050405020304" pitchFamily="18" charset="0"/>
              </a:rPr>
              <a:t>i</a:t>
            </a:r>
            <a:r>
              <a:rPr lang="en-US" sz="1800" dirty="0">
                <a:cs typeface="Times New Roman" panose="02020603050405020304" pitchFamily="18" charset="0"/>
              </a:rPr>
              <a:t> is a </a:t>
            </a:r>
            <a:r>
              <a:rPr lang="en-US" sz="1800" dirty="0" err="1">
                <a:cs typeface="Times New Roman" panose="02020603050405020304" pitchFamily="18" charset="0"/>
              </a:rPr>
              <a:t>superkey</a:t>
            </a:r>
            <a:r>
              <a:rPr lang="en-US" sz="1800" dirty="0">
                <a:cs typeface="Times New Roman" panose="02020603050405020304" pitchFamily="18" charset="0"/>
              </a:rPr>
              <a:t> of </a:t>
            </a:r>
            <a:r>
              <a:rPr lang="en-US" sz="1800" i="1" dirty="0">
                <a:cs typeface="Times New Roman" panose="02020603050405020304" pitchFamily="18" charset="0"/>
              </a:rPr>
              <a:t>R</a:t>
            </a:r>
            <a:r>
              <a:rPr lang="en-US" sz="1800" dirty="0">
                <a:cs typeface="Times New Roman" panose="02020603050405020304" pitchFamily="18" charset="0"/>
              </a:rPr>
              <a:t>.</a:t>
            </a:r>
          </a:p>
        </p:txBody>
      </p:sp>
    </p:spTree>
    <p:extLst>
      <p:ext uri="{BB962C8B-B14F-4D97-AF65-F5344CB8AC3E}">
        <p14:creationId xmlns:p14="http://schemas.microsoft.com/office/powerpoint/2010/main" val="33663640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a:xfrm>
            <a:off x="437882" y="286603"/>
            <a:ext cx="11754118" cy="1450757"/>
          </a:xfrm>
        </p:spPr>
        <p:txBody>
          <a:bodyPr>
            <a:normAutofit/>
          </a:bodyPr>
          <a:lstStyle/>
          <a:p>
            <a:pPr eaLnBrk="1" hangingPunct="1"/>
            <a:r>
              <a:rPr lang="en-US" sz="4400" dirty="0" smtClean="0"/>
              <a:t>Algorithms for Relational Database Schema Design </a:t>
            </a:r>
          </a:p>
        </p:txBody>
      </p:sp>
      <p:sp>
        <p:nvSpPr>
          <p:cNvPr id="29699" name="Rectangle 5"/>
          <p:cNvSpPr>
            <a:spLocks noGrp="1" noChangeArrowheads="1"/>
          </p:cNvSpPr>
          <p:nvPr>
            <p:ph type="body" idx="1"/>
          </p:nvPr>
        </p:nvSpPr>
        <p:spPr>
          <a:xfrm>
            <a:off x="221516" y="1845734"/>
            <a:ext cx="10058400" cy="4023360"/>
          </a:xfrm>
        </p:spPr>
        <p:txBody>
          <a:bodyPr>
            <a:normAutofit fontScale="92500" lnSpcReduction="20000"/>
          </a:bodyPr>
          <a:lstStyle/>
          <a:p>
            <a:pPr eaLnBrk="1" hangingPunct="1">
              <a:lnSpc>
                <a:spcPct val="90000"/>
              </a:lnSpc>
            </a:pPr>
            <a:r>
              <a:rPr lang="en-US" sz="2000" b="1" dirty="0" smtClean="0"/>
              <a:t>Relational </a:t>
            </a:r>
            <a:r>
              <a:rPr lang="en-US" sz="2000" b="1" dirty="0"/>
              <a:t>Decomposition into BCNF with Lossless (non-additive) join property</a:t>
            </a:r>
          </a:p>
          <a:p>
            <a:pPr lvl="1" eaLnBrk="1" hangingPunct="1">
              <a:lnSpc>
                <a:spcPct val="90000"/>
              </a:lnSpc>
            </a:pPr>
            <a:r>
              <a:rPr lang="en-US" sz="2000" b="1" dirty="0"/>
              <a:t>Input: A universal relation R and a set of functional dependencies F on the attributes of R.</a:t>
            </a:r>
          </a:p>
          <a:p>
            <a:pPr eaLnBrk="1" hangingPunct="1">
              <a:lnSpc>
                <a:spcPct val="90000"/>
              </a:lnSpc>
              <a:buFont typeface="Wingdings" panose="05000000000000000000" pitchFamily="2" charset="2"/>
              <a:buNone/>
            </a:pPr>
            <a:r>
              <a:rPr lang="en-US" sz="2000" b="1" dirty="0">
                <a:solidFill>
                  <a:srgbClr val="800000"/>
                </a:solidFill>
              </a:rPr>
              <a:t>1.</a:t>
            </a:r>
            <a:r>
              <a:rPr lang="en-US" sz="2000" b="1" dirty="0"/>
              <a:t> </a:t>
            </a:r>
            <a:r>
              <a:rPr lang="en-US" sz="2000" dirty="0"/>
              <a:t>Set D := {R};</a:t>
            </a:r>
          </a:p>
          <a:p>
            <a:pPr eaLnBrk="1" hangingPunct="1">
              <a:lnSpc>
                <a:spcPct val="90000"/>
              </a:lnSpc>
              <a:buFont typeface="Wingdings" panose="05000000000000000000" pitchFamily="2" charset="2"/>
              <a:buNone/>
            </a:pPr>
            <a:r>
              <a:rPr lang="en-US" sz="2000" b="1" dirty="0">
                <a:solidFill>
                  <a:srgbClr val="800000"/>
                </a:solidFill>
              </a:rPr>
              <a:t>2.</a:t>
            </a:r>
            <a:r>
              <a:rPr lang="en-US" sz="2000" b="1" dirty="0"/>
              <a:t> </a:t>
            </a:r>
            <a:r>
              <a:rPr lang="en-US" sz="2000" dirty="0"/>
              <a:t>While there is a relation schema Q in D that is not in BCNF </a:t>
            </a:r>
          </a:p>
          <a:p>
            <a:pPr eaLnBrk="1" hangingPunct="1">
              <a:lnSpc>
                <a:spcPct val="90000"/>
              </a:lnSpc>
              <a:buFont typeface="Wingdings" panose="05000000000000000000" pitchFamily="2" charset="2"/>
              <a:buNone/>
            </a:pPr>
            <a:r>
              <a:rPr lang="en-US" sz="2000" dirty="0"/>
              <a:t>	do {</a:t>
            </a:r>
          </a:p>
          <a:p>
            <a:pPr eaLnBrk="1" hangingPunct="1">
              <a:lnSpc>
                <a:spcPct val="90000"/>
              </a:lnSpc>
              <a:buFont typeface="Wingdings" panose="05000000000000000000" pitchFamily="2" charset="2"/>
              <a:buNone/>
            </a:pPr>
            <a:r>
              <a:rPr lang="en-US" sz="2000" dirty="0"/>
              <a:t>		choose a relation schema Q in D that is not in BCNF;</a:t>
            </a:r>
          </a:p>
          <a:p>
            <a:pPr eaLnBrk="1" hangingPunct="1">
              <a:lnSpc>
                <a:spcPct val="90000"/>
              </a:lnSpc>
              <a:buFont typeface="Wingdings" panose="05000000000000000000" pitchFamily="2" charset="2"/>
              <a:buNone/>
            </a:pPr>
            <a:r>
              <a:rPr lang="en-US" sz="2000" dirty="0"/>
              <a:t>		find a functional dependency X </a:t>
            </a:r>
            <a:r>
              <a:rPr lang="en-US" sz="2000" dirty="0">
                <a:sym typeface="Wingdings 3" panose="05040102010807070707" pitchFamily="18" charset="2"/>
              </a:rPr>
              <a:t></a:t>
            </a:r>
            <a:r>
              <a:rPr lang="en-US" sz="2000" dirty="0"/>
              <a:t> Y in Q that violates BCNF;</a:t>
            </a:r>
          </a:p>
          <a:p>
            <a:pPr eaLnBrk="1" hangingPunct="1">
              <a:lnSpc>
                <a:spcPct val="90000"/>
              </a:lnSpc>
              <a:buFont typeface="Wingdings" panose="05000000000000000000" pitchFamily="2" charset="2"/>
              <a:buNone/>
            </a:pPr>
            <a:r>
              <a:rPr lang="en-US" sz="2000" dirty="0"/>
              <a:t>		replace Q in D by two relation schemas (Q - Y) and (X </a:t>
            </a:r>
            <a:r>
              <a:rPr lang="en-US" sz="2000" dirty="0">
                <a:latin typeface="Lucida Grande" pitchFamily="1" charset="0"/>
              </a:rPr>
              <a:t>υ</a:t>
            </a:r>
            <a:r>
              <a:rPr lang="en-US" sz="2000" dirty="0"/>
              <a:t> Y);</a:t>
            </a:r>
          </a:p>
          <a:p>
            <a:pPr eaLnBrk="1" hangingPunct="1">
              <a:lnSpc>
                <a:spcPct val="90000"/>
              </a:lnSpc>
              <a:buFont typeface="Wingdings" panose="05000000000000000000" pitchFamily="2" charset="2"/>
              <a:buNone/>
            </a:pPr>
            <a:r>
              <a:rPr lang="en-US" sz="2000" dirty="0"/>
              <a:t>	}; </a:t>
            </a:r>
          </a:p>
          <a:p>
            <a:pPr eaLnBrk="1" hangingPunct="1">
              <a:lnSpc>
                <a:spcPct val="90000"/>
              </a:lnSpc>
              <a:buFont typeface="Wingdings" panose="05000000000000000000" pitchFamily="2" charset="2"/>
              <a:buNone/>
            </a:pPr>
            <a:endParaRPr lang="en-US" sz="2000" dirty="0"/>
          </a:p>
          <a:p>
            <a:pPr eaLnBrk="1" hangingPunct="1">
              <a:lnSpc>
                <a:spcPct val="90000"/>
              </a:lnSpc>
              <a:buFont typeface="Wingdings" panose="05000000000000000000" pitchFamily="2" charset="2"/>
              <a:buNone/>
            </a:pPr>
            <a:r>
              <a:rPr lang="en-US" sz="2000" i="1" dirty="0"/>
              <a:t>Assumption: No null values are allowed for the join attributes.</a:t>
            </a:r>
          </a:p>
        </p:txBody>
      </p:sp>
      <p:sp>
        <p:nvSpPr>
          <p:cNvPr id="2" name="TextBox 1"/>
          <p:cNvSpPr txBox="1"/>
          <p:nvPr/>
        </p:nvSpPr>
        <p:spPr>
          <a:xfrm>
            <a:off x="7388180" y="2220954"/>
            <a:ext cx="4803820" cy="4247317"/>
          </a:xfrm>
          <a:prstGeom prst="rect">
            <a:avLst/>
          </a:prstGeom>
          <a:noFill/>
        </p:spPr>
        <p:txBody>
          <a:bodyPr wrap="square" rtlCol="0">
            <a:spAutoFit/>
          </a:bodyPr>
          <a:lstStyle/>
          <a:p>
            <a:r>
              <a:rPr lang="en-US" dirty="0"/>
              <a:t>DB(</a:t>
            </a:r>
            <a:r>
              <a:rPr lang="en-US" dirty="0" err="1"/>
              <a:t>Patno,PatName,appNo,time,doctor</a:t>
            </a:r>
            <a:r>
              <a:rPr lang="en-US" dirty="0"/>
              <a:t>)</a:t>
            </a:r>
          </a:p>
          <a:p>
            <a:r>
              <a:rPr lang="en-US" dirty="0" err="1"/>
              <a:t>Patno</a:t>
            </a:r>
            <a:r>
              <a:rPr lang="en-US" dirty="0"/>
              <a:t> -&gt; </a:t>
            </a:r>
            <a:r>
              <a:rPr lang="en-US" dirty="0" err="1"/>
              <a:t>PatName</a:t>
            </a:r>
            <a:r>
              <a:rPr lang="en-US" dirty="0"/>
              <a:t/>
            </a:r>
            <a:br>
              <a:rPr lang="en-US" dirty="0"/>
            </a:br>
            <a:r>
              <a:rPr lang="en-US" dirty="0" err="1" smtClean="0"/>
              <a:t>Patno</a:t>
            </a:r>
            <a:r>
              <a:rPr lang="en-US" dirty="0" smtClean="0"/>
              <a:t> </a:t>
            </a:r>
            <a:r>
              <a:rPr lang="en-US" dirty="0"/>
              <a:t>-&gt; </a:t>
            </a:r>
            <a:r>
              <a:rPr lang="en-US" dirty="0" err="1" smtClean="0"/>
              <a:t>Time,doctor</a:t>
            </a:r>
            <a:r>
              <a:rPr lang="en-US" dirty="0"/>
              <a:t/>
            </a:r>
            <a:br>
              <a:rPr lang="en-US" dirty="0"/>
            </a:br>
            <a:r>
              <a:rPr lang="en-US" dirty="0"/>
              <a:t>Time -&gt; </a:t>
            </a:r>
            <a:r>
              <a:rPr lang="en-US" dirty="0" err="1" smtClean="0"/>
              <a:t>appNo</a:t>
            </a:r>
            <a:endParaRPr lang="en-US" dirty="0" smtClean="0"/>
          </a:p>
          <a:p>
            <a:r>
              <a:rPr lang="en-US" dirty="0" err="1" smtClean="0"/>
              <a:t>appNo</a:t>
            </a:r>
            <a:r>
              <a:rPr lang="en-US" dirty="0" smtClean="0"/>
              <a:t>-&gt;</a:t>
            </a:r>
            <a:r>
              <a:rPr lang="en-US" dirty="0"/>
              <a:t> </a:t>
            </a:r>
            <a:r>
              <a:rPr lang="en-US" dirty="0" err="1"/>
              <a:t>Patno</a:t>
            </a:r>
            <a:endParaRPr lang="en-US" dirty="0" smtClean="0"/>
          </a:p>
          <a:p>
            <a:endParaRPr lang="en-US" dirty="0" smtClean="0"/>
          </a:p>
          <a:p>
            <a:r>
              <a:rPr lang="en-US" b="1" dirty="0" smtClean="0"/>
              <a:t>2NF AND 3NF</a:t>
            </a:r>
            <a:endParaRPr lang="en-US" b="1" dirty="0"/>
          </a:p>
          <a:p>
            <a:r>
              <a:rPr lang="en-US" dirty="0" smtClean="0"/>
              <a:t>DB(</a:t>
            </a:r>
            <a:r>
              <a:rPr lang="en-US" u="sng" dirty="0" err="1" smtClean="0"/>
              <a:t>Patno</a:t>
            </a:r>
            <a:r>
              <a:rPr lang="en-US" dirty="0" err="1" smtClean="0"/>
              <a:t>,appNo,Time,doctor</a:t>
            </a:r>
            <a:r>
              <a:rPr lang="en-US" dirty="0" smtClean="0"/>
              <a:t>,</a:t>
            </a:r>
            <a:r>
              <a:rPr lang="en-US" dirty="0"/>
              <a:t> </a:t>
            </a:r>
            <a:r>
              <a:rPr lang="en-US" dirty="0" err="1"/>
              <a:t>PatName</a:t>
            </a:r>
            <a:r>
              <a:rPr lang="en-US" dirty="0" smtClean="0"/>
              <a:t>)</a:t>
            </a:r>
          </a:p>
          <a:p>
            <a:endParaRPr lang="en-US" b="1" dirty="0" smtClean="0"/>
          </a:p>
          <a:p>
            <a:r>
              <a:rPr lang="en-US" b="1" dirty="0" smtClean="0"/>
              <a:t>BCNF</a:t>
            </a:r>
          </a:p>
          <a:p>
            <a:r>
              <a:rPr lang="en-US" dirty="0" smtClean="0"/>
              <a:t>Q=DB(</a:t>
            </a:r>
            <a:r>
              <a:rPr lang="en-US" u="sng" dirty="0" err="1" smtClean="0"/>
              <a:t>Patno</a:t>
            </a:r>
            <a:r>
              <a:rPr lang="en-US" dirty="0" err="1" smtClean="0"/>
              <a:t>,appNo,Time,doctor</a:t>
            </a:r>
            <a:r>
              <a:rPr lang="en-US" dirty="0"/>
              <a:t>, </a:t>
            </a:r>
            <a:r>
              <a:rPr lang="en-US" dirty="0" err="1"/>
              <a:t>PatName</a:t>
            </a:r>
            <a:r>
              <a:rPr lang="en-US" dirty="0"/>
              <a:t>)</a:t>
            </a:r>
          </a:p>
          <a:p>
            <a:r>
              <a:rPr lang="en-US" dirty="0"/>
              <a:t>Time -&gt; </a:t>
            </a:r>
            <a:r>
              <a:rPr lang="en-US" dirty="0" err="1" smtClean="0"/>
              <a:t>appNo</a:t>
            </a:r>
            <a:r>
              <a:rPr lang="en-US" dirty="0" smtClean="0"/>
              <a:t> (X</a:t>
            </a:r>
            <a:r>
              <a:rPr lang="en-US" dirty="0" smtClean="0">
                <a:sym typeface="Wingdings" panose="05000000000000000000" pitchFamily="2" charset="2"/>
              </a:rPr>
              <a:t>Y, </a:t>
            </a:r>
            <a:r>
              <a:rPr lang="en-US" dirty="0" smtClean="0"/>
              <a:t>violates BCNF)</a:t>
            </a:r>
            <a:endParaRPr lang="en-US" dirty="0"/>
          </a:p>
          <a:p>
            <a:r>
              <a:rPr lang="en-US" dirty="0" smtClean="0"/>
              <a:t>Replace Q into: Q-Y AND XUY </a:t>
            </a:r>
          </a:p>
          <a:p>
            <a:r>
              <a:rPr lang="en-US" dirty="0" smtClean="0"/>
              <a:t>D1(</a:t>
            </a:r>
            <a:r>
              <a:rPr lang="en-US" u="sng" dirty="0" err="1" smtClean="0"/>
              <a:t>Patno</a:t>
            </a:r>
            <a:r>
              <a:rPr lang="en-US" dirty="0" err="1" smtClean="0"/>
              <a:t>,time,doctor</a:t>
            </a:r>
            <a:r>
              <a:rPr lang="en-US" dirty="0"/>
              <a:t>, </a:t>
            </a:r>
            <a:r>
              <a:rPr lang="en-US" dirty="0" err="1"/>
              <a:t>PatName</a:t>
            </a:r>
            <a:r>
              <a:rPr lang="en-US" dirty="0" smtClean="0"/>
              <a:t>)</a:t>
            </a:r>
          </a:p>
          <a:p>
            <a:r>
              <a:rPr lang="en-US" dirty="0" smtClean="0"/>
              <a:t>D2(</a:t>
            </a:r>
            <a:r>
              <a:rPr lang="en-US" u="sng" dirty="0" smtClean="0"/>
              <a:t>Time</a:t>
            </a:r>
            <a:r>
              <a:rPr lang="en-US" dirty="0" smtClean="0"/>
              <a:t>,</a:t>
            </a:r>
            <a:r>
              <a:rPr lang="en-US" dirty="0"/>
              <a:t> </a:t>
            </a:r>
            <a:r>
              <a:rPr lang="en-US" dirty="0" err="1"/>
              <a:t>appNo</a:t>
            </a:r>
            <a:r>
              <a:rPr lang="en-US" dirty="0" smtClean="0"/>
              <a:t>)</a:t>
            </a:r>
            <a:endParaRPr lang="en-US" dirty="0"/>
          </a:p>
        </p:txBody>
      </p:sp>
    </p:spTree>
    <p:extLst>
      <p:ext uri="{BB962C8B-B14F-4D97-AF65-F5344CB8AC3E}">
        <p14:creationId xmlns:p14="http://schemas.microsoft.com/office/powerpoint/2010/main" val="36835621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2A03D13D-0AF5-4B48-8187-B9955F4F58BC}"/>
              </a:ext>
            </a:extLst>
          </p:cNvPr>
          <p:cNvSpPr>
            <a:spLocks noGrp="1"/>
          </p:cNvSpPr>
          <p:nvPr>
            <p:ph type="title"/>
          </p:nvPr>
        </p:nvSpPr>
        <p:spPr>
          <a:xfrm>
            <a:off x="1066800" y="2496403"/>
            <a:ext cx="10058400" cy="1450757"/>
          </a:xfrm>
        </p:spPr>
        <p:txBody>
          <a:bodyPr/>
          <a:lstStyle/>
          <a:p>
            <a:pPr algn="ctr"/>
            <a:r>
              <a:rPr lang="en-IN" dirty="0"/>
              <a:t>Thank you </a:t>
            </a:r>
          </a:p>
        </p:txBody>
      </p:sp>
      <p:sp>
        <p:nvSpPr>
          <p:cNvPr id="2" name="Date Placeholder 1"/>
          <p:cNvSpPr>
            <a:spLocks noGrp="1"/>
          </p:cNvSpPr>
          <p:nvPr>
            <p:ph type="dt" sz="half" idx="10"/>
          </p:nvPr>
        </p:nvSpPr>
        <p:spPr/>
        <p:txBody>
          <a:bodyPr/>
          <a:lstStyle/>
          <a:p>
            <a:fld id="{63EEA23F-1258-4CDD-B0AE-D7AA4C94D112}" type="datetime8">
              <a:rPr lang="en-IN" smtClean="0"/>
              <a:t>10-01-2022 16:10</a:t>
            </a:fld>
            <a:endParaRPr lang="en-IN" dirty="0"/>
          </a:p>
        </p:txBody>
      </p:sp>
    </p:spTree>
    <p:extLst>
      <p:ext uri="{BB962C8B-B14F-4D97-AF65-F5344CB8AC3E}">
        <p14:creationId xmlns:p14="http://schemas.microsoft.com/office/powerpoint/2010/main" val="5413763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4"/>
          <p:cNvSpPr>
            <a:spLocks noGrp="1" noChangeArrowheads="1"/>
          </p:cNvSpPr>
          <p:nvPr>
            <p:ph type="title"/>
          </p:nvPr>
        </p:nvSpPr>
        <p:spPr/>
        <p:txBody>
          <a:bodyPr/>
          <a:lstStyle/>
          <a:p>
            <a:r>
              <a:rPr lang="en-US" altLang="en-US" smtClean="0"/>
              <a:t>General Procedure for achieving BCNF when a relation fails BCNF</a:t>
            </a:r>
          </a:p>
        </p:txBody>
      </p:sp>
      <p:sp>
        <p:nvSpPr>
          <p:cNvPr id="782341" name="Rectangle 5"/>
          <p:cNvSpPr>
            <a:spLocks noGrp="1" noChangeArrowheads="1"/>
          </p:cNvSpPr>
          <p:nvPr>
            <p:ph type="body" idx="1"/>
          </p:nvPr>
        </p:nvSpPr>
        <p:spPr>
          <a:xfrm>
            <a:off x="399245" y="1845733"/>
            <a:ext cx="11792755" cy="4400521"/>
          </a:xfrm>
        </p:spPr>
        <p:txBody>
          <a:bodyPr>
            <a:normAutofit/>
          </a:bodyPr>
          <a:lstStyle/>
          <a:p>
            <a:pPr>
              <a:defRPr/>
            </a:pPr>
            <a:r>
              <a:rPr lang="en-US" sz="2400" dirty="0" smtClean="0"/>
              <a:t>Let </a:t>
            </a:r>
            <a:r>
              <a:rPr lang="en-US" sz="2400" dirty="0"/>
              <a:t>R be the relation not in BCNF, let X be a subset-of R, and let </a:t>
            </a:r>
            <a:r>
              <a:rPr lang="en-IN" sz="2400" i="1" dirty="0"/>
              <a:t>X</a:t>
            </a:r>
            <a:r>
              <a:rPr lang="en-IN" sz="2400" dirty="0"/>
              <a:t> </a:t>
            </a:r>
            <a:r>
              <a:rPr lang="en-IN" sz="2400" dirty="0">
                <a:sym typeface="Symbol" panose="05050102010706020507" pitchFamily="18" charset="2"/>
              </a:rPr>
              <a:t></a:t>
            </a:r>
            <a:r>
              <a:rPr lang="en-IN" sz="2400" dirty="0"/>
              <a:t> </a:t>
            </a:r>
            <a:r>
              <a:rPr lang="en-IN" sz="2400" i="1" dirty="0"/>
              <a:t>A </a:t>
            </a:r>
            <a:r>
              <a:rPr lang="en-IN" sz="2400" dirty="0"/>
              <a:t>be the FD that causes a violation of BCNF.  Then R may be decomposed into two relations:</a:t>
            </a:r>
            <a:endParaRPr lang="en-US" sz="2400" dirty="0"/>
          </a:p>
          <a:p>
            <a:pPr>
              <a:defRPr/>
            </a:pPr>
            <a:r>
              <a:rPr lang="en-IN" sz="2400" dirty="0"/>
              <a:t>(</a:t>
            </a:r>
            <a:r>
              <a:rPr lang="en-IN" sz="2400" dirty="0" err="1"/>
              <a:t>i</a:t>
            </a:r>
            <a:r>
              <a:rPr lang="en-IN" sz="2400" dirty="0"/>
              <a:t>) </a:t>
            </a:r>
            <a:r>
              <a:rPr lang="en-IN" sz="2400" i="1" dirty="0"/>
              <a:t>R –A</a:t>
            </a:r>
            <a:r>
              <a:rPr lang="en-IN" sz="2400" dirty="0"/>
              <a:t>  and (ii) </a:t>
            </a:r>
            <a:r>
              <a:rPr lang="en-IN" sz="2400" i="1" dirty="0"/>
              <a:t>X</a:t>
            </a:r>
            <a:r>
              <a:rPr lang="en-US" altLang="en-US" sz="2400" dirty="0">
                <a:latin typeface="Lucida Grande" charset="0"/>
              </a:rPr>
              <a:t> </a:t>
            </a:r>
            <a:r>
              <a:rPr lang="en-US" altLang="en-US" sz="3200" dirty="0">
                <a:latin typeface="Lucida Grande" charset="0"/>
              </a:rPr>
              <a:t>υ</a:t>
            </a:r>
            <a:r>
              <a:rPr lang="en-US" altLang="en-US" sz="2400" dirty="0">
                <a:latin typeface="Lucida Grande" charset="0"/>
              </a:rPr>
              <a:t> </a:t>
            </a:r>
            <a:r>
              <a:rPr lang="en-IN" sz="2400" i="1" dirty="0"/>
              <a:t>A</a:t>
            </a:r>
            <a:r>
              <a:rPr lang="en-IN" sz="2400" dirty="0"/>
              <a:t>.</a:t>
            </a:r>
            <a:endParaRPr lang="en-US" sz="2400" dirty="0"/>
          </a:p>
          <a:p>
            <a:pPr>
              <a:defRPr/>
            </a:pPr>
            <a:r>
              <a:rPr lang="en-IN" sz="2400" dirty="0"/>
              <a:t>If either  </a:t>
            </a:r>
            <a:r>
              <a:rPr lang="en-IN" sz="2400" i="1" dirty="0"/>
              <a:t>R –A</a:t>
            </a:r>
            <a:r>
              <a:rPr lang="en-IN" sz="2400" dirty="0"/>
              <a:t>  or </a:t>
            </a:r>
            <a:r>
              <a:rPr lang="en-IN" sz="2400" i="1" dirty="0"/>
              <a:t>X</a:t>
            </a:r>
            <a:r>
              <a:rPr lang="en-US" altLang="en-US" sz="2400" dirty="0">
                <a:latin typeface="Lucida Grande" charset="0"/>
              </a:rPr>
              <a:t> υ </a:t>
            </a:r>
            <a:r>
              <a:rPr lang="en-IN" sz="2400" i="1" dirty="0"/>
              <a:t>A</a:t>
            </a:r>
            <a:r>
              <a:rPr lang="en-IN" sz="2400" dirty="0"/>
              <a:t>. is not in BCNF, repeat the process.</a:t>
            </a:r>
            <a:endParaRPr lang="en-US" sz="2400" dirty="0"/>
          </a:p>
          <a:p>
            <a:pPr marL="0" indent="0">
              <a:buNone/>
              <a:defRPr/>
            </a:pPr>
            <a:r>
              <a:rPr lang="en-US" altLang="en-US" dirty="0"/>
              <a:t>Note that the </a:t>
            </a:r>
            <a:r>
              <a:rPr lang="en-US" altLang="en-US" dirty="0" err="1"/>
              <a:t>f.d</a:t>
            </a:r>
            <a:r>
              <a:rPr lang="en-US" altLang="en-US" dirty="0"/>
              <a:t>. that violated BCNF in </a:t>
            </a:r>
            <a:r>
              <a:rPr lang="en-US" altLang="en-US" dirty="0" smtClean="0"/>
              <a:t>TEACH</a:t>
            </a:r>
            <a:r>
              <a:rPr lang="en-IN" dirty="0">
                <a:sym typeface="Wingdings" panose="05000000000000000000" pitchFamily="2" charset="2"/>
              </a:rPr>
              <a:t>(Instructor, Student, Course)</a:t>
            </a:r>
            <a:endParaRPr lang="en-IN" dirty="0">
              <a:sym typeface="Symbol" panose="05050102010706020507" pitchFamily="18" charset="2"/>
            </a:endParaRPr>
          </a:p>
          <a:p>
            <a:pPr marL="0" indent="0">
              <a:buNone/>
              <a:defRPr/>
            </a:pPr>
            <a:r>
              <a:rPr lang="en-US" altLang="en-US" dirty="0" smtClean="0"/>
              <a:t> </a:t>
            </a:r>
            <a:r>
              <a:rPr lang="en-US" altLang="en-US" dirty="0"/>
              <a:t>was Instructor </a:t>
            </a:r>
            <a:r>
              <a:rPr lang="en-IN" dirty="0">
                <a:sym typeface="Symbol" panose="05050102010706020507" pitchFamily="18" charset="2"/>
              </a:rPr>
              <a:t>Course. Hence its BCNF decomposition would be </a:t>
            </a:r>
            <a:r>
              <a:rPr lang="en-IN" altLang="en-US" dirty="0" smtClean="0">
                <a:sym typeface="Symbol" panose="05050102010706020507" pitchFamily="18" charset="2"/>
              </a:rPr>
              <a:t>(</a:t>
            </a:r>
            <a:r>
              <a:rPr lang="en-IN" altLang="en-US" dirty="0">
                <a:sym typeface="Symbol" panose="05050102010706020507" pitchFamily="18" charset="2"/>
              </a:rPr>
              <a:t>TEACH – COURSE) and (Instructor </a:t>
            </a:r>
            <a:r>
              <a:rPr lang="en-US" altLang="en-US" dirty="0">
                <a:latin typeface="Lucida Grande" charset="0"/>
              </a:rPr>
              <a:t>υ Course), which gives</a:t>
            </a:r>
          </a:p>
          <a:p>
            <a:pPr marL="0" indent="0">
              <a:buNone/>
              <a:defRPr/>
            </a:pPr>
            <a:r>
              <a:rPr lang="en-US" altLang="en-US" dirty="0">
                <a:latin typeface="Lucida Grande" charset="0"/>
              </a:rPr>
              <a:t>the relations: (Instructor, Student) and (Instructor, Course) that we obtained before in decomposition D3.</a:t>
            </a:r>
            <a:endParaRPr lang="en-US" altLang="en-US" dirty="0"/>
          </a:p>
          <a:p>
            <a:pPr>
              <a:lnSpc>
                <a:spcPct val="90000"/>
              </a:lnSpc>
              <a:defRPr/>
            </a:pPr>
            <a:endParaRPr lang="en-US" altLang="en-US" dirty="0"/>
          </a:p>
        </p:txBody>
      </p:sp>
    </p:spTree>
    <p:extLst>
      <p:ext uri="{BB962C8B-B14F-4D97-AF65-F5344CB8AC3E}">
        <p14:creationId xmlns:p14="http://schemas.microsoft.com/office/powerpoint/2010/main" val="34338346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a Key K for R Given a set F of Functional Dependencies</a:t>
            </a:r>
          </a:p>
        </p:txBody>
      </p:sp>
      <p:pic>
        <p:nvPicPr>
          <p:cNvPr id="5" name="Content Placeholder 4"/>
          <p:cNvPicPr>
            <a:picLocks noGrp="1" noChangeAspect="1"/>
          </p:cNvPicPr>
          <p:nvPr>
            <p:ph idx="1"/>
          </p:nvPr>
        </p:nvPicPr>
        <p:blipFill>
          <a:blip r:embed="rId2"/>
          <a:stretch>
            <a:fillRect/>
          </a:stretch>
        </p:blipFill>
        <p:spPr>
          <a:xfrm>
            <a:off x="515156" y="1984739"/>
            <a:ext cx="7662928" cy="3634417"/>
          </a:xfrm>
          <a:prstGeom prst="rect">
            <a:avLst/>
          </a:prstGeom>
        </p:spPr>
      </p:pic>
      <p:sp>
        <p:nvSpPr>
          <p:cNvPr id="4" name="Date Placeholder 3"/>
          <p:cNvSpPr>
            <a:spLocks noGrp="1"/>
          </p:cNvSpPr>
          <p:nvPr>
            <p:ph type="dt" sz="half" idx="10"/>
          </p:nvPr>
        </p:nvSpPr>
        <p:spPr/>
        <p:txBody>
          <a:bodyPr/>
          <a:lstStyle/>
          <a:p>
            <a:fld id="{7ACBBB6A-63CD-4A58-A542-EE5E1DBEA869}" type="datetime8">
              <a:rPr lang="en-IN" smtClean="0"/>
              <a:t>10-01-2022 16:10</a:t>
            </a:fld>
            <a:endParaRPr lang="en-IN" dirty="0"/>
          </a:p>
        </p:txBody>
      </p:sp>
      <p:sp>
        <p:nvSpPr>
          <p:cNvPr id="3" name="Rectangle 2"/>
          <p:cNvSpPr/>
          <p:nvPr/>
        </p:nvSpPr>
        <p:spPr>
          <a:xfrm>
            <a:off x="7456867" y="2806247"/>
            <a:ext cx="3923764" cy="1754326"/>
          </a:xfrm>
          <a:prstGeom prst="rect">
            <a:avLst/>
          </a:prstGeom>
        </p:spPr>
        <p:txBody>
          <a:bodyPr wrap="square">
            <a:spAutoFit/>
          </a:bodyPr>
          <a:lstStyle/>
          <a:p>
            <a:pPr fontAlgn="base"/>
            <a:r>
              <a:rPr lang="en-US" dirty="0">
                <a:solidFill>
                  <a:srgbClr val="303030"/>
                </a:solidFill>
                <a:latin typeface="Arimo"/>
              </a:rPr>
              <a:t>Let R = (A, B, C, D, E) be a relation scheme with the following dependencies-</a:t>
            </a:r>
          </a:p>
          <a:p>
            <a:pPr algn="ctr" fontAlgn="base"/>
            <a:r>
              <a:rPr lang="en-US" dirty="0">
                <a:solidFill>
                  <a:srgbClr val="303030"/>
                </a:solidFill>
                <a:latin typeface="Arimo"/>
              </a:rPr>
              <a:t>AB → C</a:t>
            </a:r>
          </a:p>
          <a:p>
            <a:pPr algn="ctr" fontAlgn="base"/>
            <a:r>
              <a:rPr lang="en-US" dirty="0">
                <a:solidFill>
                  <a:srgbClr val="303030"/>
                </a:solidFill>
                <a:latin typeface="Arimo"/>
              </a:rPr>
              <a:t>C → D</a:t>
            </a:r>
          </a:p>
          <a:p>
            <a:pPr algn="ctr" fontAlgn="base"/>
            <a:r>
              <a:rPr lang="en-US" dirty="0">
                <a:solidFill>
                  <a:srgbClr val="303030"/>
                </a:solidFill>
                <a:latin typeface="Arimo"/>
              </a:rPr>
              <a:t>B → E</a:t>
            </a:r>
            <a:endParaRPr lang="en-US" b="0" i="0" dirty="0">
              <a:solidFill>
                <a:srgbClr val="303030"/>
              </a:solidFill>
              <a:effectLst/>
              <a:latin typeface="Arimo"/>
            </a:endParaRPr>
          </a:p>
        </p:txBody>
      </p:sp>
    </p:spTree>
    <p:extLst>
      <p:ext uri="{BB962C8B-B14F-4D97-AF65-F5344CB8AC3E}">
        <p14:creationId xmlns:p14="http://schemas.microsoft.com/office/powerpoint/2010/main" val="33831021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a:xfrm>
            <a:off x="141668" y="286603"/>
            <a:ext cx="11745532" cy="1450757"/>
          </a:xfrm>
        </p:spPr>
        <p:txBody>
          <a:bodyPr>
            <a:normAutofit/>
          </a:bodyPr>
          <a:lstStyle/>
          <a:p>
            <a:pPr eaLnBrk="1" hangingPunct="1"/>
            <a:r>
              <a:rPr lang="en-US" sz="4400" dirty="0" smtClean="0"/>
              <a:t>Algorithms for Relational Database Schema Design </a:t>
            </a:r>
          </a:p>
        </p:txBody>
      </p:sp>
      <p:sp>
        <p:nvSpPr>
          <p:cNvPr id="31747" name="Rectangle 5"/>
          <p:cNvSpPr>
            <a:spLocks noGrp="1" noChangeArrowheads="1"/>
          </p:cNvSpPr>
          <p:nvPr>
            <p:ph type="body" idx="1"/>
          </p:nvPr>
        </p:nvSpPr>
        <p:spPr>
          <a:xfrm>
            <a:off x="618186" y="1854558"/>
            <a:ext cx="11269014" cy="4224270"/>
          </a:xfrm>
        </p:spPr>
        <p:txBody>
          <a:bodyPr>
            <a:normAutofit/>
          </a:bodyPr>
          <a:lstStyle/>
          <a:p>
            <a:pPr eaLnBrk="1" hangingPunct="1">
              <a:lnSpc>
                <a:spcPct val="90000"/>
              </a:lnSpc>
            </a:pPr>
            <a:r>
              <a:rPr lang="en-US" sz="2000" b="1" dirty="0" smtClean="0"/>
              <a:t>Relational </a:t>
            </a:r>
            <a:r>
              <a:rPr lang="en-US" sz="2000" b="1" dirty="0"/>
              <a:t>Synthesis into 3NF with Dependency Preservation and Lossless (Non-Additive) Join Property</a:t>
            </a:r>
          </a:p>
          <a:p>
            <a:pPr lvl="1" eaLnBrk="1" hangingPunct="1">
              <a:lnSpc>
                <a:spcPct val="90000"/>
              </a:lnSpc>
            </a:pPr>
            <a:r>
              <a:rPr lang="en-US" sz="2000" b="1" dirty="0"/>
              <a:t>Input: A universal relation R and a set of functional dependencies F on the attributes of R.</a:t>
            </a:r>
          </a:p>
          <a:p>
            <a:pPr eaLnBrk="1" hangingPunct="1">
              <a:lnSpc>
                <a:spcPct val="90000"/>
              </a:lnSpc>
              <a:buFont typeface="Wingdings" panose="05000000000000000000" pitchFamily="2" charset="2"/>
              <a:buNone/>
            </a:pPr>
            <a:r>
              <a:rPr lang="en-US" sz="2000" b="1" dirty="0">
                <a:solidFill>
                  <a:srgbClr val="800000"/>
                </a:solidFill>
              </a:rPr>
              <a:t>1.</a:t>
            </a:r>
            <a:r>
              <a:rPr lang="en-US" sz="2000" b="1" dirty="0"/>
              <a:t> </a:t>
            </a:r>
            <a:r>
              <a:rPr lang="en-US" sz="2000" dirty="0"/>
              <a:t>Find a minimal cover G for </a:t>
            </a:r>
            <a:r>
              <a:rPr lang="en-US" sz="2000" dirty="0" smtClean="0"/>
              <a:t>F.</a:t>
            </a:r>
            <a:endParaRPr lang="en-US" sz="2000" dirty="0"/>
          </a:p>
          <a:p>
            <a:pPr eaLnBrk="1" hangingPunct="1">
              <a:lnSpc>
                <a:spcPct val="90000"/>
              </a:lnSpc>
              <a:buFont typeface="Wingdings" panose="05000000000000000000" pitchFamily="2" charset="2"/>
              <a:buNone/>
            </a:pPr>
            <a:r>
              <a:rPr lang="en-US" sz="2000" b="1" dirty="0">
                <a:solidFill>
                  <a:srgbClr val="800000"/>
                </a:solidFill>
              </a:rPr>
              <a:t>2.</a:t>
            </a:r>
            <a:r>
              <a:rPr lang="en-US" sz="2000" b="1" dirty="0"/>
              <a:t> </a:t>
            </a:r>
            <a:r>
              <a:rPr lang="en-US" sz="2000" dirty="0"/>
              <a:t>For each left-hand-side X of a functional dependency that appears in G,</a:t>
            </a:r>
          </a:p>
          <a:p>
            <a:pPr eaLnBrk="1" hangingPunct="1">
              <a:lnSpc>
                <a:spcPct val="90000"/>
              </a:lnSpc>
              <a:buFont typeface="Wingdings" panose="05000000000000000000" pitchFamily="2" charset="2"/>
              <a:buNone/>
            </a:pPr>
            <a:r>
              <a:rPr lang="en-US" sz="2000" dirty="0"/>
              <a:t>		create a relation schema in D with attributes {X </a:t>
            </a:r>
            <a:r>
              <a:rPr lang="en-US" sz="2000" dirty="0">
                <a:latin typeface="Lucida Grande" pitchFamily="1" charset="0"/>
              </a:rPr>
              <a:t>υ</a:t>
            </a:r>
            <a:r>
              <a:rPr lang="en-US" sz="2000" dirty="0"/>
              <a:t> {A1} </a:t>
            </a:r>
            <a:r>
              <a:rPr lang="en-US" sz="2000" dirty="0">
                <a:latin typeface="Lucida Grande" pitchFamily="1" charset="0"/>
              </a:rPr>
              <a:t>υ</a:t>
            </a:r>
            <a:r>
              <a:rPr lang="en-US" sz="2000" dirty="0"/>
              <a:t> {A2} ... </a:t>
            </a:r>
            <a:r>
              <a:rPr lang="en-US" sz="2000" dirty="0">
                <a:latin typeface="Lucida Grande" pitchFamily="1" charset="0"/>
              </a:rPr>
              <a:t>υ</a:t>
            </a:r>
            <a:r>
              <a:rPr lang="en-US" sz="2000" dirty="0"/>
              <a:t> {</a:t>
            </a:r>
            <a:r>
              <a:rPr lang="en-US" sz="2000" dirty="0" err="1"/>
              <a:t>Ak</a:t>
            </a:r>
            <a:r>
              <a:rPr lang="en-US" sz="2000" dirty="0"/>
              <a:t>}}, </a:t>
            </a:r>
          </a:p>
          <a:p>
            <a:pPr eaLnBrk="1" hangingPunct="1">
              <a:lnSpc>
                <a:spcPct val="90000"/>
              </a:lnSpc>
              <a:buFont typeface="Wingdings" panose="05000000000000000000" pitchFamily="2" charset="2"/>
              <a:buNone/>
            </a:pPr>
            <a:r>
              <a:rPr lang="en-US" sz="2000" dirty="0"/>
              <a:t>		where X </a:t>
            </a:r>
            <a:r>
              <a:rPr lang="en-US" sz="2000" dirty="0">
                <a:sym typeface="Wingdings 3" panose="05040102010807070707" pitchFamily="18" charset="2"/>
              </a:rPr>
              <a:t></a:t>
            </a:r>
            <a:r>
              <a:rPr lang="en-US" sz="2000" dirty="0"/>
              <a:t> A1, X </a:t>
            </a:r>
            <a:r>
              <a:rPr lang="en-US" sz="2000" dirty="0">
                <a:sym typeface="Wingdings 3" panose="05040102010807070707" pitchFamily="18" charset="2"/>
              </a:rPr>
              <a:t></a:t>
            </a:r>
            <a:r>
              <a:rPr lang="en-US" sz="2000" dirty="0"/>
              <a:t> A2, ..., X </a:t>
            </a:r>
            <a:r>
              <a:rPr lang="en-US" sz="2000" dirty="0">
                <a:sym typeface="Wingdings 3" panose="05040102010807070707" pitchFamily="18" charset="2"/>
              </a:rPr>
              <a:t>–&gt;</a:t>
            </a:r>
            <a:r>
              <a:rPr lang="en-US" sz="2000" dirty="0" err="1"/>
              <a:t>Ak</a:t>
            </a:r>
            <a:r>
              <a:rPr lang="en-US" sz="2000" dirty="0"/>
              <a:t> are the only dependencies in G with X as left-hand-side (X is the key of this relation).</a:t>
            </a:r>
          </a:p>
          <a:p>
            <a:pPr eaLnBrk="1" hangingPunct="1">
              <a:lnSpc>
                <a:spcPct val="90000"/>
              </a:lnSpc>
              <a:buFont typeface="Wingdings" panose="05000000000000000000" pitchFamily="2" charset="2"/>
              <a:buNone/>
            </a:pPr>
            <a:r>
              <a:rPr lang="en-US" sz="2000" b="1" dirty="0">
                <a:solidFill>
                  <a:srgbClr val="800000"/>
                </a:solidFill>
              </a:rPr>
              <a:t>3.</a:t>
            </a:r>
            <a:r>
              <a:rPr lang="en-US" sz="2000" b="1" dirty="0"/>
              <a:t> </a:t>
            </a:r>
            <a:r>
              <a:rPr lang="en-US" sz="2000" dirty="0"/>
              <a:t>If none of the relation schemas in D contains a key of R, then create one more relation schema in D that contains attributes that form a key of R. </a:t>
            </a:r>
            <a:r>
              <a:rPr lang="en-US" sz="2000" i="1" dirty="0"/>
              <a:t>(Use Algorithm </a:t>
            </a:r>
            <a:r>
              <a:rPr lang="en-US" sz="2000" i="1" dirty="0" smtClean="0"/>
              <a:t>to </a:t>
            </a:r>
            <a:r>
              <a:rPr lang="en-US" sz="2000" i="1" dirty="0"/>
              <a:t>find the key of R)</a:t>
            </a:r>
          </a:p>
          <a:p>
            <a:pPr eaLnBrk="1" hangingPunct="1">
              <a:lnSpc>
                <a:spcPct val="90000"/>
              </a:lnSpc>
              <a:buFont typeface="Wingdings" panose="05000000000000000000" pitchFamily="2" charset="2"/>
              <a:buNone/>
            </a:pPr>
            <a:r>
              <a:rPr lang="en-US" sz="2000" i="1" dirty="0"/>
              <a:t>4. Eliminate redundant relations </a:t>
            </a:r>
            <a:r>
              <a:rPr lang="en-US" sz="2000" i="1" dirty="0" smtClean="0"/>
              <a:t>from the resulting set of relations in the relational database schema.</a:t>
            </a:r>
            <a:endParaRPr lang="en-US" sz="2000" i="1" dirty="0"/>
          </a:p>
          <a:p>
            <a:pPr eaLnBrk="1" hangingPunct="1">
              <a:lnSpc>
                <a:spcPct val="90000"/>
              </a:lnSpc>
            </a:pPr>
            <a:endParaRPr lang="en-US" sz="2000" i="1" dirty="0"/>
          </a:p>
        </p:txBody>
      </p:sp>
    </p:spTree>
    <p:extLst>
      <p:ext uri="{BB962C8B-B14F-4D97-AF65-F5344CB8AC3E}">
        <p14:creationId xmlns:p14="http://schemas.microsoft.com/office/powerpoint/2010/main" val="361696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262130" y="840396"/>
            <a:ext cx="10058400" cy="885374"/>
          </a:xfrm>
        </p:spPr>
        <p:txBody>
          <a:bodyPr>
            <a:normAutofit/>
          </a:bodyPr>
          <a:lstStyle/>
          <a:p>
            <a:pPr eaLnBrk="1" hangingPunct="1"/>
            <a:r>
              <a:rPr lang="en-US" dirty="0" smtClean="0"/>
              <a:t>Example</a:t>
            </a:r>
          </a:p>
        </p:txBody>
      </p:sp>
      <p:sp>
        <p:nvSpPr>
          <p:cNvPr id="37891" name="Content Placeholder 2"/>
          <p:cNvSpPr>
            <a:spLocks noGrp="1"/>
          </p:cNvSpPr>
          <p:nvPr>
            <p:ph idx="1"/>
          </p:nvPr>
        </p:nvSpPr>
        <p:spPr>
          <a:xfrm>
            <a:off x="347730" y="1893192"/>
            <a:ext cx="6259132" cy="4283769"/>
          </a:xfrm>
        </p:spPr>
        <p:txBody>
          <a:bodyPr/>
          <a:lstStyle/>
          <a:p>
            <a:pPr eaLnBrk="1" hangingPunct="1">
              <a:defRPr/>
            </a:pPr>
            <a:r>
              <a:rPr lang="en-US" dirty="0" smtClean="0"/>
              <a:t>FD:</a:t>
            </a:r>
          </a:p>
          <a:p>
            <a:pPr marL="0" indent="0">
              <a:buNone/>
              <a:defRPr/>
            </a:pPr>
            <a:r>
              <a:rPr lang="en-US" dirty="0"/>
              <a:t> </a:t>
            </a:r>
            <a:r>
              <a:rPr lang="en-US" dirty="0" smtClean="0"/>
              <a:t>        {P</a:t>
            </a:r>
            <a:r>
              <a:rPr lang="en-US" dirty="0" smtClean="0">
                <a:sym typeface="Wingdings" panose="05000000000000000000" pitchFamily="2" charset="2"/>
              </a:rPr>
              <a:t>LCA, LCAP, AC}</a:t>
            </a:r>
          </a:p>
          <a:p>
            <a:pPr marL="0" indent="0">
              <a:buNone/>
              <a:defRPr/>
            </a:pPr>
            <a:endParaRPr lang="en-US" dirty="0" smtClean="0">
              <a:sym typeface="Wingdings" panose="05000000000000000000" pitchFamily="2" charset="2"/>
            </a:endParaRPr>
          </a:p>
          <a:p>
            <a:pPr eaLnBrk="1" hangingPunct="1">
              <a:defRPr/>
            </a:pPr>
            <a:r>
              <a:rPr lang="en-US" dirty="0" smtClean="0">
                <a:sym typeface="Wingdings" panose="05000000000000000000" pitchFamily="2" charset="2"/>
              </a:rPr>
              <a:t>Minimal Cover: PLC,LCAP, AC</a:t>
            </a:r>
          </a:p>
          <a:p>
            <a:pPr eaLnBrk="1" hangingPunct="1">
              <a:defRPr/>
            </a:pPr>
            <a:r>
              <a:rPr lang="en-US" dirty="0" smtClean="0">
                <a:sym typeface="Wingdings" panose="05000000000000000000" pitchFamily="2" charset="2"/>
              </a:rPr>
              <a:t>Design X: R1(</a:t>
            </a:r>
            <a:r>
              <a:rPr lang="en-US" u="sng" dirty="0" smtClean="0">
                <a:sym typeface="Wingdings" panose="05000000000000000000" pitchFamily="2" charset="2"/>
              </a:rPr>
              <a:t>P</a:t>
            </a:r>
            <a:r>
              <a:rPr lang="en-US" dirty="0" smtClean="0">
                <a:sym typeface="Wingdings" panose="05000000000000000000" pitchFamily="2" charset="2"/>
              </a:rPr>
              <a:t>,L,C), R2(</a:t>
            </a:r>
            <a:r>
              <a:rPr lang="en-US" u="sng" dirty="0" smtClean="0">
                <a:sym typeface="Wingdings" panose="05000000000000000000" pitchFamily="2" charset="2"/>
              </a:rPr>
              <a:t>L,C</a:t>
            </a:r>
            <a:r>
              <a:rPr lang="en-US" dirty="0" smtClean="0">
                <a:sym typeface="Wingdings" panose="05000000000000000000" pitchFamily="2" charset="2"/>
              </a:rPr>
              <a:t>, A, P) and R3(</a:t>
            </a:r>
            <a:r>
              <a:rPr lang="en-US" u="sng" dirty="0" smtClean="0">
                <a:sym typeface="Wingdings" panose="05000000000000000000" pitchFamily="2" charset="2"/>
              </a:rPr>
              <a:t>A</a:t>
            </a:r>
            <a:r>
              <a:rPr lang="en-US" dirty="0" smtClean="0">
                <a:sym typeface="Wingdings" panose="05000000000000000000" pitchFamily="2" charset="2"/>
              </a:rPr>
              <a:t>,C)</a:t>
            </a:r>
          </a:p>
          <a:p>
            <a:pPr marL="0" indent="0">
              <a:buNone/>
              <a:defRPr/>
            </a:pPr>
            <a:endParaRPr lang="en-US" dirty="0" smtClean="0">
              <a:sym typeface="Wingdings" panose="05000000000000000000" pitchFamily="2" charset="2"/>
            </a:endParaRPr>
          </a:p>
          <a:p>
            <a:pPr eaLnBrk="1" hangingPunct="1">
              <a:defRPr/>
            </a:pPr>
            <a:r>
              <a:rPr lang="en-US" dirty="0" smtClean="0">
                <a:sym typeface="Wingdings" panose="05000000000000000000" pitchFamily="2" charset="2"/>
              </a:rPr>
              <a:t>R3 is subsumed by R2, R1 by R2 //eliminating redundant relations</a:t>
            </a:r>
          </a:p>
          <a:p>
            <a:pPr eaLnBrk="1" hangingPunct="1">
              <a:defRPr/>
            </a:pPr>
            <a:r>
              <a:rPr lang="en-US" dirty="0" smtClean="0">
                <a:sym typeface="Wingdings" panose="05000000000000000000" pitchFamily="2" charset="2"/>
              </a:rPr>
              <a:t>Final Design: R2(L,C,A,P)</a:t>
            </a:r>
            <a:endParaRPr lang="en-US" dirty="0" smtClean="0"/>
          </a:p>
        </p:txBody>
      </p:sp>
      <p:sp>
        <p:nvSpPr>
          <p:cNvPr id="3" name="TextBox 2"/>
          <p:cNvSpPr txBox="1"/>
          <p:nvPr/>
        </p:nvSpPr>
        <p:spPr>
          <a:xfrm>
            <a:off x="6787167" y="1893192"/>
            <a:ext cx="5404834" cy="2339102"/>
          </a:xfrm>
          <a:prstGeom prst="rect">
            <a:avLst/>
          </a:prstGeom>
          <a:noFill/>
        </p:spPr>
        <p:txBody>
          <a:bodyPr wrap="square" rtlCol="0">
            <a:spAutoFit/>
          </a:bodyPr>
          <a:lstStyle/>
          <a:p>
            <a:r>
              <a:rPr lang="en-US" dirty="0" smtClean="0"/>
              <a:t>F: {</a:t>
            </a:r>
            <a:r>
              <a:rPr lang="en-US" dirty="0"/>
              <a:t>P</a:t>
            </a:r>
            <a:r>
              <a:rPr lang="en-US" dirty="0">
                <a:sym typeface="Wingdings" panose="05000000000000000000" pitchFamily="2" charset="2"/>
              </a:rPr>
              <a:t>LCA, LCAP, A</a:t>
            </a:r>
            <a:r>
              <a:rPr lang="en-US" dirty="0" smtClean="0">
                <a:sym typeface="Wingdings" panose="05000000000000000000" pitchFamily="2" charset="2"/>
              </a:rPr>
              <a:t>C}</a:t>
            </a:r>
          </a:p>
          <a:p>
            <a:endParaRPr lang="en-US" dirty="0" smtClean="0"/>
          </a:p>
          <a:p>
            <a:r>
              <a:rPr lang="en-US" dirty="0" smtClean="0"/>
              <a:t>LC</a:t>
            </a:r>
            <a:r>
              <a:rPr lang="en-US" dirty="0" smtClean="0">
                <a:sym typeface="Wingdings" panose="05000000000000000000" pitchFamily="2" charset="2"/>
              </a:rPr>
              <a:t>P , PA =&gt; LCA</a:t>
            </a:r>
          </a:p>
          <a:p>
            <a:r>
              <a:rPr lang="en-US" dirty="0" smtClean="0">
                <a:sym typeface="Wingdings" panose="05000000000000000000" pitchFamily="2" charset="2"/>
              </a:rPr>
              <a:t>PA , AC =&gt; PC</a:t>
            </a:r>
          </a:p>
          <a:p>
            <a:endParaRPr lang="en-US" dirty="0">
              <a:sym typeface="Wingdings" panose="05000000000000000000" pitchFamily="2" charset="2"/>
            </a:endParaRPr>
          </a:p>
          <a:p>
            <a:r>
              <a:rPr lang="en-US" dirty="0" smtClean="0">
                <a:sym typeface="Wingdings" panose="05000000000000000000" pitchFamily="2" charset="2"/>
              </a:rPr>
              <a:t>MC:{PLA, LCP, A-&gt;C}</a:t>
            </a:r>
          </a:p>
          <a:p>
            <a:endParaRPr lang="en-US" dirty="0">
              <a:sym typeface="Wingdings" panose="05000000000000000000" pitchFamily="2" charset="2"/>
            </a:endParaRPr>
          </a:p>
          <a:p>
            <a:r>
              <a:rPr lang="en-US" sz="2000" b="1" dirty="0" smtClean="0">
                <a:sym typeface="Wingdings" panose="05000000000000000000" pitchFamily="2" charset="2"/>
              </a:rPr>
              <a:t>Alternate Design: S1(</a:t>
            </a:r>
            <a:r>
              <a:rPr lang="en-US" sz="2000" b="1" u="sng" dirty="0" smtClean="0">
                <a:sym typeface="Wingdings" panose="05000000000000000000" pitchFamily="2" charset="2"/>
              </a:rPr>
              <a:t>P</a:t>
            </a:r>
            <a:r>
              <a:rPr lang="en-US" sz="2000" b="1" dirty="0" smtClean="0">
                <a:sym typeface="Wingdings" panose="05000000000000000000" pitchFamily="2" charset="2"/>
              </a:rPr>
              <a:t>,A,L),S2(</a:t>
            </a:r>
            <a:r>
              <a:rPr lang="en-US" sz="2000" b="1" u="sng" dirty="0" smtClean="0">
                <a:sym typeface="Wingdings" panose="05000000000000000000" pitchFamily="2" charset="2"/>
              </a:rPr>
              <a:t>L,C</a:t>
            </a:r>
            <a:r>
              <a:rPr lang="en-US" sz="2000" b="1" dirty="0" smtClean="0">
                <a:sym typeface="Wingdings" panose="05000000000000000000" pitchFamily="2" charset="2"/>
              </a:rPr>
              <a:t>,P) AND S3(</a:t>
            </a:r>
            <a:r>
              <a:rPr lang="en-US" sz="2000" b="1" u="sng" dirty="0" smtClean="0">
                <a:sym typeface="Wingdings" panose="05000000000000000000" pitchFamily="2" charset="2"/>
              </a:rPr>
              <a:t>A</a:t>
            </a:r>
            <a:r>
              <a:rPr lang="en-US" sz="2000" b="1" dirty="0" smtClean="0">
                <a:sym typeface="Wingdings" panose="05000000000000000000" pitchFamily="2" charset="2"/>
              </a:rPr>
              <a:t>,C)</a:t>
            </a:r>
            <a:endParaRPr lang="en-US" sz="2000" b="1" dirty="0"/>
          </a:p>
        </p:txBody>
      </p:sp>
    </p:spTree>
    <p:extLst>
      <p:ext uri="{BB962C8B-B14F-4D97-AF65-F5344CB8AC3E}">
        <p14:creationId xmlns:p14="http://schemas.microsoft.com/office/powerpoint/2010/main" val="15702489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172" y="246210"/>
            <a:ext cx="11793828" cy="994100"/>
          </a:xfrm>
        </p:spPr>
        <p:txBody>
          <a:bodyPr/>
          <a:lstStyle/>
          <a:p>
            <a:r>
              <a:rPr lang="en-US" dirty="0" smtClean="0"/>
              <a:t>Problems with NULL values and Dangling Tuples</a:t>
            </a:r>
            <a:endParaRPr lang="en-US" dirty="0"/>
          </a:p>
        </p:txBody>
      </p:sp>
      <p:sp>
        <p:nvSpPr>
          <p:cNvPr id="3" name="Content Placeholder 2"/>
          <p:cNvSpPr>
            <a:spLocks noGrp="1"/>
          </p:cNvSpPr>
          <p:nvPr>
            <p:ph idx="1"/>
          </p:nvPr>
        </p:nvSpPr>
        <p:spPr>
          <a:xfrm>
            <a:off x="0" y="1771503"/>
            <a:ext cx="5872765" cy="4410356"/>
          </a:xfrm>
        </p:spPr>
        <p:txBody>
          <a:bodyPr>
            <a:normAutofit fontScale="92500" lnSpcReduction="20000"/>
          </a:bodyPr>
          <a:lstStyle/>
          <a:p>
            <a:pPr marL="0" indent="0" algn="just">
              <a:buNone/>
            </a:pPr>
            <a:r>
              <a:rPr lang="en-US" altLang="en-US" b="1" dirty="0"/>
              <a:t>Problems with NULL values</a:t>
            </a:r>
          </a:p>
          <a:p>
            <a:pPr algn="just"/>
            <a:r>
              <a:rPr lang="en-US" dirty="0"/>
              <a:t>when some tuples have NULL values for attributes that will be used to join individual relations in the decomposition that may lead to incomplete results.</a:t>
            </a:r>
          </a:p>
          <a:p>
            <a:pPr algn="just"/>
            <a:r>
              <a:rPr lang="en-US" dirty="0"/>
              <a:t>E.g., see Figure 15.2(a), where two relations EMPLOYEE and DEPARTMENT are shown. The last two employee tuples—‘Berger’ and ‘Benitez’—represent newly hired employees who have not yet been assigned to a department (assume that this does not violate any integrity constraints). </a:t>
            </a:r>
          </a:p>
          <a:p>
            <a:pPr algn="just"/>
            <a:r>
              <a:rPr lang="en-US" dirty="0"/>
              <a:t>If we want to retrieve a list of (</a:t>
            </a:r>
            <a:r>
              <a:rPr lang="en-US" dirty="0" err="1"/>
              <a:t>Ename</a:t>
            </a:r>
            <a:r>
              <a:rPr lang="en-US" dirty="0"/>
              <a:t>, </a:t>
            </a:r>
            <a:r>
              <a:rPr lang="en-US" dirty="0" err="1"/>
              <a:t>Dname</a:t>
            </a:r>
            <a:r>
              <a:rPr lang="en-US" dirty="0"/>
              <a:t>) values for all the employees. If we apply the NATURAL JOIN operation on EMPLOYEE and DEPARTMENT (Figure 15.2(b)), the two aforementioned tuples will </a:t>
            </a:r>
            <a:r>
              <a:rPr lang="en-US" i="1" dirty="0"/>
              <a:t>not</a:t>
            </a:r>
            <a:r>
              <a:rPr lang="en-US" dirty="0"/>
              <a:t> appear in the result.</a:t>
            </a:r>
          </a:p>
          <a:p>
            <a:pPr algn="just"/>
            <a:r>
              <a:rPr lang="en-US" altLang="en-US" dirty="0"/>
              <a:t>In such cases, LEFT OUTER JOIN may be used. The result is shown in Figure 15.2 (c).</a:t>
            </a:r>
          </a:p>
          <a:p>
            <a:endParaRPr lang="en-US" dirty="0"/>
          </a:p>
        </p:txBody>
      </p:sp>
      <p:sp>
        <p:nvSpPr>
          <p:cNvPr id="4" name="Date Placeholder 3"/>
          <p:cNvSpPr>
            <a:spLocks noGrp="1"/>
          </p:cNvSpPr>
          <p:nvPr>
            <p:ph type="dt" sz="half" idx="10"/>
          </p:nvPr>
        </p:nvSpPr>
        <p:spPr/>
        <p:txBody>
          <a:bodyPr/>
          <a:lstStyle/>
          <a:p>
            <a:fld id="{7ACBBB6A-63CD-4A58-A542-EE5E1DBEA869}" type="datetime8">
              <a:rPr lang="en-IN" smtClean="0"/>
              <a:t>10-01-2022 16:10</a:t>
            </a:fld>
            <a:endParaRPr lang="en-IN" dirty="0"/>
          </a:p>
        </p:txBody>
      </p:sp>
      <p:pic>
        <p:nvPicPr>
          <p:cNvPr id="5" name="Picture 4" descr="fig15_02a.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72766" y="1290034"/>
            <a:ext cx="6036972" cy="4696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bwMode="auto">
          <a:xfrm>
            <a:off x="9016821" y="4892581"/>
            <a:ext cx="2892917" cy="1093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1100">
                <a:solidFill>
                  <a:srgbClr val="000000"/>
                </a:solidFill>
                <a:effectLst/>
                <a:latin typeface="Verdana"/>
                <a:ea typeface="+mj-ea"/>
                <a:cs typeface="ＭＳ Ｐゴシック" charset="-128"/>
              </a:defRPr>
            </a:lvl1pPr>
            <a:lvl2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6pPr>
            <a:lvl7pPr marL="9144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7pPr>
            <a:lvl8pPr marL="13716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8pPr>
            <a:lvl9pPr marL="18288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9pPr>
          </a:lstStyle>
          <a:p>
            <a:r>
              <a:rPr lang="en-US" altLang="en-US" b="1" kern="0" dirty="0" smtClean="0">
                <a:latin typeface="Verdana" charset="0"/>
              </a:rPr>
              <a:t>Figure 15.2</a:t>
            </a:r>
          </a:p>
          <a:p>
            <a:r>
              <a:rPr lang="en-US" altLang="en-US" kern="0" dirty="0" smtClean="0">
                <a:latin typeface="Verdana" charset="0"/>
              </a:rPr>
              <a:t>Issues with NULL-value joins. (</a:t>
            </a:r>
            <a:r>
              <a:rPr lang="en-US" altLang="en-US" kern="0" dirty="0">
                <a:latin typeface="Verdana" charset="0"/>
              </a:rPr>
              <a:t>a) </a:t>
            </a:r>
            <a:r>
              <a:rPr lang="en-US" altLang="en-US" kern="0" dirty="0" smtClean="0">
                <a:latin typeface="Verdana" charset="0"/>
              </a:rPr>
              <a:t>Some EMPLOYEE tuples have NULL for the join attribute </a:t>
            </a:r>
            <a:r>
              <a:rPr lang="en-US" altLang="en-US" kern="0" dirty="0" err="1" smtClean="0">
                <a:latin typeface="Verdana" charset="0"/>
              </a:rPr>
              <a:t>Dnum</a:t>
            </a:r>
            <a:r>
              <a:rPr lang="en-US" altLang="en-US" kern="0" dirty="0" smtClean="0">
                <a:latin typeface="Verdana" charset="0"/>
              </a:rPr>
              <a:t>. </a:t>
            </a:r>
            <a:endParaRPr lang="en-US" altLang="en-US" kern="0" dirty="0">
              <a:latin typeface="Verdana" charset="0"/>
            </a:endParaRPr>
          </a:p>
        </p:txBody>
      </p:sp>
    </p:spTree>
    <p:extLst>
      <p:ext uri="{BB962C8B-B14F-4D97-AF65-F5344CB8AC3E}">
        <p14:creationId xmlns:p14="http://schemas.microsoft.com/office/powerpoint/2010/main" val="29508114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r>
              <a:rPr lang="en-US" altLang="en-US" dirty="0"/>
              <a:t>Slide 15- </a:t>
            </a:r>
            <a:fld id="{D37C499F-E18F-564D-81CE-45ACB4F04440}" type="slidenum">
              <a:rPr lang="en-US" altLang="en-US"/>
              <a:pPr/>
              <a:t>8</a:t>
            </a:fld>
            <a:endParaRPr lang="en-CA" altLang="en-US" dirty="0"/>
          </a:p>
        </p:txBody>
      </p:sp>
      <p:sp>
        <p:nvSpPr>
          <p:cNvPr id="796674" name="Rectangle 2"/>
          <p:cNvSpPr>
            <a:spLocks noGrp="1" noChangeArrowheads="1"/>
          </p:cNvSpPr>
          <p:nvPr>
            <p:ph type="title"/>
          </p:nvPr>
        </p:nvSpPr>
        <p:spPr>
          <a:xfrm>
            <a:off x="321972" y="286603"/>
            <a:ext cx="11870028" cy="145075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b" anchorCtr="0" compatLnSpc="1">
            <a:prstTxWarp prst="textNoShape">
              <a:avLst/>
            </a:prstTxWarp>
            <a:normAutofit/>
          </a:bodyPr>
          <a:lstStyle/>
          <a:p>
            <a:r>
              <a:rPr lang="en-US" altLang="en-US" dirty="0"/>
              <a:t>Problems with Null Values and Dangling Tuples </a:t>
            </a:r>
          </a:p>
        </p:txBody>
      </p:sp>
      <p:sp>
        <p:nvSpPr>
          <p:cNvPr id="9" name="Title 1"/>
          <p:cNvSpPr txBox="1">
            <a:spLocks/>
          </p:cNvSpPr>
          <p:nvPr/>
        </p:nvSpPr>
        <p:spPr bwMode="auto">
          <a:xfrm>
            <a:off x="8686799" y="1676400"/>
            <a:ext cx="2324637" cy="3668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1100">
                <a:solidFill>
                  <a:srgbClr val="000000"/>
                </a:solidFill>
                <a:effectLst/>
                <a:latin typeface="Verdana"/>
                <a:ea typeface="+mj-ea"/>
                <a:cs typeface="ＭＳ Ｐゴシック" charset="-128"/>
              </a:defRPr>
            </a:lvl1pPr>
            <a:lvl2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2pPr>
            <a:lvl3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3pPr>
            <a:lvl4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4pPr>
            <a:lvl5pPr algn="ctr" rtl="0" eaLnBrk="0" fontAlgn="base" hangingPunct="0">
              <a:spcBef>
                <a:spcPct val="0"/>
              </a:spcBef>
              <a:spcAft>
                <a:spcPct val="0"/>
              </a:spcAft>
              <a:defRPr sz="4000">
                <a:solidFill>
                  <a:srgbClr val="51B948"/>
                </a:solidFill>
                <a:effectLst>
                  <a:outerShdw blurRad="38100" dist="38100" dir="2700000" algn="tl">
                    <a:srgbClr val="000000"/>
                  </a:outerShdw>
                </a:effectLst>
                <a:latin typeface="Verdana" charset="0"/>
                <a:ea typeface="ＭＳ Ｐゴシック" charset="-128"/>
                <a:cs typeface="ＭＳ Ｐゴシック" charset="-128"/>
              </a:defRPr>
            </a:lvl5pPr>
            <a:lvl6pPr marL="4572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6pPr>
            <a:lvl7pPr marL="9144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7pPr>
            <a:lvl8pPr marL="13716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8pPr>
            <a:lvl9pPr marL="1828800" algn="ctr" rtl="0" eaLnBrk="1" fontAlgn="base" hangingPunct="1">
              <a:spcBef>
                <a:spcPct val="0"/>
              </a:spcBef>
              <a:spcAft>
                <a:spcPct val="0"/>
              </a:spcAft>
              <a:defRPr sz="4400" b="1">
                <a:solidFill>
                  <a:schemeClr val="bg1"/>
                </a:solidFill>
                <a:latin typeface="Arial" charset="0"/>
                <a:ea typeface="ＭＳ Ｐゴシック" charset="-128"/>
                <a:cs typeface="ＭＳ Ｐゴシック" charset="-128"/>
              </a:defRPr>
            </a:lvl9pPr>
          </a:lstStyle>
          <a:p>
            <a:r>
              <a:rPr lang="en-US" altLang="en-US" b="1" kern="0" dirty="0">
                <a:latin typeface="Verdana" charset="0"/>
              </a:rPr>
              <a:t>Figure 15.2 </a:t>
            </a:r>
          </a:p>
          <a:p>
            <a:r>
              <a:rPr lang="en-US" altLang="en-US" kern="0" dirty="0">
                <a:latin typeface="Verdana" charset="0"/>
                <a:ea typeface="ＭＳ Ｐゴシック"/>
              </a:rPr>
              <a:t>Issues with NULL-value joins. </a:t>
            </a:r>
          </a:p>
          <a:p>
            <a:r>
              <a:rPr lang="en-US" altLang="en-US" kern="0" dirty="0">
                <a:latin typeface="Verdana" charset="0"/>
                <a:ea typeface="ＭＳ Ｐゴシック"/>
              </a:rPr>
              <a:t>(b) Result of applying NATURAL JOIN to the EMPLOYEE and DEPARTMENT relations. </a:t>
            </a:r>
          </a:p>
          <a:p>
            <a:r>
              <a:rPr lang="en-US" altLang="en-US" kern="0" dirty="0">
                <a:latin typeface="Verdana" charset="0"/>
                <a:ea typeface="ＭＳ Ｐゴシック"/>
              </a:rPr>
              <a:t>(c) Result of applying LEFT OUTER JOIN to EMPLOYEE and DEPARTMENT</a:t>
            </a:r>
            <a:endParaRPr lang="en-US" altLang="en-US" kern="0" dirty="0">
              <a:latin typeface="Verdana" charset="0"/>
            </a:endParaRPr>
          </a:p>
        </p:txBody>
      </p:sp>
      <p:pic>
        <p:nvPicPr>
          <p:cNvPr id="10" name="Picture 9" descr="fig15_02c.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03400" y="3773209"/>
            <a:ext cx="6502400" cy="2375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fig15_02b.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03400" y="1756235"/>
            <a:ext cx="6667500" cy="2032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361219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dirty="0"/>
              <a:t>Slide </a:t>
            </a:r>
            <a:r>
              <a:rPr lang="en-US" altLang="en-US" dirty="0" smtClean="0"/>
              <a:t>15- </a:t>
            </a:r>
            <a:fld id="{3FA80E90-FA4C-6044-B527-3DEAA04D9BC6}" type="slidenum">
              <a:rPr lang="en-US" altLang="en-US"/>
              <a:pPr/>
              <a:t>9</a:t>
            </a:fld>
            <a:endParaRPr lang="en-CA" altLang="en-US" dirty="0"/>
          </a:p>
        </p:txBody>
      </p:sp>
      <p:sp>
        <p:nvSpPr>
          <p:cNvPr id="802822" name="Rectangle 6"/>
          <p:cNvSpPr>
            <a:spLocks noGrp="1" noChangeArrowheads="1"/>
          </p:cNvSpPr>
          <p:nvPr>
            <p:ph type="title"/>
          </p:nvPr>
        </p:nvSpPr>
        <p:spPr/>
        <p:txBody>
          <a:bodyPr>
            <a:normAutofit/>
          </a:bodyPr>
          <a:lstStyle/>
          <a:p>
            <a:r>
              <a:rPr lang="en-US" altLang="en-US" sz="4000" dirty="0"/>
              <a:t>About Normalization Algorithms </a:t>
            </a:r>
          </a:p>
        </p:txBody>
      </p:sp>
      <p:sp>
        <p:nvSpPr>
          <p:cNvPr id="802823" name="Rectangle 7"/>
          <p:cNvSpPr>
            <a:spLocks noGrp="1" noChangeArrowheads="1"/>
          </p:cNvSpPr>
          <p:nvPr>
            <p:ph type="body" idx="1"/>
          </p:nvPr>
        </p:nvSpPr>
        <p:spPr>
          <a:xfrm>
            <a:off x="1097280" y="1845734"/>
            <a:ext cx="10558100" cy="3589152"/>
          </a:xfrm>
        </p:spPr>
        <p:txBody>
          <a:bodyPr>
            <a:normAutofit/>
          </a:bodyPr>
          <a:lstStyle/>
          <a:p>
            <a:pPr marL="0" indent="0">
              <a:buNone/>
            </a:pPr>
            <a:r>
              <a:rPr lang="en-US" altLang="en-US" sz="2800" b="1" dirty="0" smtClean="0"/>
              <a:t>Discussion </a:t>
            </a:r>
            <a:r>
              <a:rPr lang="en-US" altLang="en-US" sz="2800" b="1" dirty="0"/>
              <a:t>of Normalization Algorithms:</a:t>
            </a:r>
          </a:p>
          <a:p>
            <a:pPr>
              <a:lnSpc>
                <a:spcPct val="90000"/>
              </a:lnSpc>
            </a:pPr>
            <a:r>
              <a:rPr lang="en-US" altLang="en-US" sz="2800" dirty="0"/>
              <a:t>Problems:</a:t>
            </a:r>
          </a:p>
          <a:p>
            <a:pPr lvl="1">
              <a:lnSpc>
                <a:spcPct val="90000"/>
              </a:lnSpc>
            </a:pPr>
            <a:r>
              <a:rPr lang="en-US" altLang="en-US" sz="2400" dirty="0"/>
              <a:t>The database designer must first specify </a:t>
            </a:r>
            <a:r>
              <a:rPr lang="en-US" altLang="en-US" sz="2400" i="1" dirty="0"/>
              <a:t>all</a:t>
            </a:r>
            <a:r>
              <a:rPr lang="en-US" altLang="en-US" sz="2400" dirty="0"/>
              <a:t> the relevant functional dependencies among the database attributes. </a:t>
            </a:r>
          </a:p>
          <a:p>
            <a:pPr lvl="1">
              <a:lnSpc>
                <a:spcPct val="90000"/>
              </a:lnSpc>
            </a:pPr>
            <a:r>
              <a:rPr lang="en-US" altLang="en-US" sz="2400" dirty="0"/>
              <a:t>These algorithms are </a:t>
            </a:r>
            <a:r>
              <a:rPr lang="en-US" altLang="en-US" sz="2400" i="1" dirty="0"/>
              <a:t>not deterministic</a:t>
            </a:r>
            <a:r>
              <a:rPr lang="en-US" altLang="en-US" sz="2400" dirty="0"/>
              <a:t> in general. </a:t>
            </a:r>
          </a:p>
          <a:p>
            <a:pPr lvl="1">
              <a:lnSpc>
                <a:spcPct val="90000"/>
              </a:lnSpc>
            </a:pPr>
            <a:r>
              <a:rPr lang="en-US" altLang="en-US" sz="2400" dirty="0"/>
              <a:t>It is not always possible to find a decomposition into relation schemas that preserves dependencies and allows each relation schema in the decomposition to be in </a:t>
            </a:r>
            <a:r>
              <a:rPr lang="en-US" altLang="en-US" sz="2400" dirty="0" smtClean="0"/>
              <a:t>BCNF.</a:t>
            </a:r>
            <a:endParaRPr lang="en-US" altLang="en-US" sz="2400" dirty="0"/>
          </a:p>
        </p:txBody>
      </p:sp>
    </p:spTree>
    <p:extLst>
      <p:ext uri="{BB962C8B-B14F-4D97-AF65-F5344CB8AC3E}">
        <p14:creationId xmlns:p14="http://schemas.microsoft.com/office/powerpoint/2010/main" val="2962783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Retrospect">
  <a:themeElements>
    <a:clrScheme name="Custom 1">
      <a:dk1>
        <a:sysClr val="windowText" lastClr="000000"/>
      </a:dk1>
      <a:lt1>
        <a:sysClr val="window" lastClr="FFFFFF"/>
      </a:lt1>
      <a:dk2>
        <a:srgbClr val="775F55"/>
      </a:dk2>
      <a:lt2>
        <a:srgbClr val="EBDDC3"/>
      </a:lt2>
      <a:accent1>
        <a:srgbClr val="94B6D2"/>
      </a:accent1>
      <a:accent2>
        <a:srgbClr val="7030A0"/>
      </a:accent2>
      <a:accent3>
        <a:srgbClr val="A5AB81"/>
      </a:accent3>
      <a:accent4>
        <a:srgbClr val="D8B25C"/>
      </a:accent4>
      <a:accent5>
        <a:srgbClr val="7BA79D"/>
      </a:accent5>
      <a:accent6>
        <a:srgbClr val="968C8C"/>
      </a:accent6>
      <a:hlink>
        <a:srgbClr val="F7B615"/>
      </a:hlink>
      <a:folHlink>
        <a:srgbClr val="704404"/>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1822</TotalTime>
  <Words>1437</Words>
  <Application>Microsoft Office PowerPoint</Application>
  <PresentationFormat>Widescreen</PresentationFormat>
  <Paragraphs>166</Paragraphs>
  <Slides>20</Slides>
  <Notes>15</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20</vt:i4>
      </vt:variant>
    </vt:vector>
  </HeadingPairs>
  <TitlesOfParts>
    <vt:vector size="38" baseType="lpstr">
      <vt:lpstr>ＭＳ Ｐゴシック</vt:lpstr>
      <vt:lpstr>ＭＳ Ｐゴシック</vt:lpstr>
      <vt:lpstr>Arial</vt:lpstr>
      <vt:lpstr>Arimo</vt:lpstr>
      <vt:lpstr>Bodega Sans</vt:lpstr>
      <vt:lpstr>Calibri</vt:lpstr>
      <vt:lpstr>Calibri Light</vt:lpstr>
      <vt:lpstr>Lucida Grande</vt:lpstr>
      <vt:lpstr>MathematicalPi 1</vt:lpstr>
      <vt:lpstr>MathematicalPi 4</vt:lpstr>
      <vt:lpstr>Symbol</vt:lpstr>
      <vt:lpstr>Tahoma</vt:lpstr>
      <vt:lpstr>Times New Roman</vt:lpstr>
      <vt:lpstr>Verdana</vt:lpstr>
      <vt:lpstr>Wingdings</vt:lpstr>
      <vt:lpstr>Wingdings 3</vt:lpstr>
      <vt:lpstr>ヒラギノ角ゴ Pro W3</vt:lpstr>
      <vt:lpstr>Retrospect</vt:lpstr>
      <vt:lpstr> Course Name: Database Systems Course Code: CS52 Credits: 3:1:0 UNIT 4  Term: October 2021 – February 2022 </vt:lpstr>
      <vt:lpstr>Algorithms for Relational Database Schema Design </vt:lpstr>
      <vt:lpstr>General Procedure for achieving BCNF when a relation fails BCNF</vt:lpstr>
      <vt:lpstr>Finding a Key K for R Given a set F of Functional Dependencies</vt:lpstr>
      <vt:lpstr>Algorithms for Relational Database Schema Design </vt:lpstr>
      <vt:lpstr>Example</vt:lpstr>
      <vt:lpstr>Problems with NULL values and Dangling Tuples</vt:lpstr>
      <vt:lpstr>Problems with Null Values and Dangling Tuples </vt:lpstr>
      <vt:lpstr>About Normalization Algorithms </vt:lpstr>
      <vt:lpstr>Algorithms for Relational Database Schema Design</vt:lpstr>
      <vt:lpstr>Multivalued Dependencies and Fourth Normal Form </vt:lpstr>
      <vt:lpstr>Fourth normal forms</vt:lpstr>
      <vt:lpstr>Multivalued Dependencies and Fourth Normal Form </vt:lpstr>
      <vt:lpstr>Multivalued Dependencies and Fourth Normal Form</vt:lpstr>
      <vt:lpstr>Multivalued Dependencies and Fourth Normal Form</vt:lpstr>
      <vt:lpstr>Multivalued Dependencies and Fourth Normal Form</vt:lpstr>
      <vt:lpstr>Multivalued Dependencies and Fourth Normal Form</vt:lpstr>
      <vt:lpstr>Join Dependencies and Fifth Normal Form</vt:lpstr>
      <vt:lpstr>Join Dependencies and Fifth Normal Form</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Sanjeetha R</dc:creator>
  <cp:lastModifiedBy>CSE-PG</cp:lastModifiedBy>
  <cp:revision>333</cp:revision>
  <dcterms:created xsi:type="dcterms:W3CDTF">2020-08-26T05:56:20Z</dcterms:created>
  <dcterms:modified xsi:type="dcterms:W3CDTF">2022-01-10T10:42:31Z</dcterms:modified>
</cp:coreProperties>
</file>