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92000"/>
  <p:notesSz cx="6858000" cy="9144000"/>
  <p:embeddedFontLst>
    <p:embeddedFont>
      <p:font typeface="Tahoma"/>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3" roundtripDataSignature="AMtx7mh2v7iZCKMLtYr3pjzb0QwIxKA0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EDA92F-170F-41A2-B467-7760B8FE1916}">
  <a:tblStyle styleId="{31EDA92F-170F-41A2-B467-7760B8FE191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EF2F7"/>
          </a:solidFill>
        </a:fill>
      </a:tcStyle>
    </a:wholeTbl>
    <a:band1H>
      <a:tcTxStyle/>
      <a:tcStyle>
        <a:fill>
          <a:solidFill>
            <a:srgbClr val="DCE5EE"/>
          </a:solidFill>
        </a:fill>
      </a:tcStyle>
    </a:band1H>
    <a:band2H>
      <a:tcTxStyle/>
    </a:band2H>
    <a:band1V>
      <a:tcTxStyle/>
      <a:tcStyle>
        <a:fill>
          <a:solidFill>
            <a:srgbClr val="DCE5EE"/>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Tahoma-bold.fntdata"/><Relationship Id="rId41" Type="http://schemas.openxmlformats.org/officeDocument/2006/relationships/font" Target="fonts/Tahoma-regular.fntdata"/><Relationship Id="rId22" Type="http://schemas.openxmlformats.org/officeDocument/2006/relationships/slide" Target="slides/slide16.xml"/><Relationship Id="rId21" Type="http://schemas.openxmlformats.org/officeDocument/2006/relationships/slide" Target="slides/slide15.xml"/><Relationship Id="rId43" Type="http://customschemas.google.com/relationships/presentationmetadata" Target="meta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70" name="Google Shape;1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 name="Google Shape;17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31" name="Google Shape;23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2" name="Google Shape;23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50" name="Google Shape;25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57" name="Google Shape;25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265" name="Google Shape;265;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Tahoma"/>
                <a:ea typeface="Tahoma"/>
                <a:cs typeface="Tahoma"/>
                <a:sym typeface="Tahoma"/>
              </a:rPr>
              <a:t>‹#›</a:t>
            </a:fld>
            <a:endParaRPr sz="1200">
              <a:solidFill>
                <a:schemeClr val="dk1"/>
              </a:solidFill>
              <a:latin typeface="Tahoma"/>
              <a:ea typeface="Tahoma"/>
              <a:cs typeface="Tahoma"/>
              <a:sym typeface="Tahoma"/>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7" name="Google Shape;15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8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3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6"/>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6"/>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6"/>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pic>
        <p:nvPicPr>
          <p:cNvPr descr="C:\Users\Srinidhi\Desktop\logo.png" id="27" name="Google Shape;27;p36"/>
          <p:cNvPicPr preferRelativeResize="0"/>
          <p:nvPr/>
        </p:nvPicPr>
        <p:blipFill rotWithShape="1">
          <a:blip r:embed="rId2">
            <a:alphaModFix/>
          </a:blip>
          <a:srcRect b="0" l="0" r="0" t="0"/>
          <a:stretch/>
        </p:blipFill>
        <p:spPr>
          <a:xfrm>
            <a:off x="0" y="-62028"/>
            <a:ext cx="2438400" cy="97720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4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5"/>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9" name="Google Shape;99;p4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102" name="Google Shape;102;p45"/>
          <p:cNvPicPr preferRelativeResize="0"/>
          <p:nvPr/>
        </p:nvPicPr>
        <p:blipFill rotWithShape="1">
          <a:blip r:embed="rId2">
            <a:alphaModFix/>
          </a:blip>
          <a:srcRect b="0" l="0" r="0" t="0"/>
          <a:stretch/>
        </p:blipFill>
        <p:spPr>
          <a:xfrm>
            <a:off x="213281" y="33090"/>
            <a:ext cx="2438400" cy="97720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3" name="Shape 103"/>
        <p:cNvGrpSpPr/>
        <p:nvPr/>
      </p:nvGrpSpPr>
      <p:grpSpPr>
        <a:xfrm>
          <a:off x="0" y="0"/>
          <a:ext cx="0" cy="0"/>
          <a:chOff x="0" y="0"/>
          <a:chExt cx="0" cy="0"/>
        </a:xfrm>
      </p:grpSpPr>
      <p:sp>
        <p:nvSpPr>
          <p:cNvPr id="104" name="Google Shape;104;p46"/>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6"/>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6"/>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46"/>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8" name="Google Shape;108;p4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4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111" name="Google Shape;111;p46"/>
          <p:cNvPicPr preferRelativeResize="0"/>
          <p:nvPr/>
        </p:nvPicPr>
        <p:blipFill rotWithShape="1">
          <a:blip r:embed="rId2">
            <a:alphaModFix/>
          </a:blip>
          <a:srcRect b="0" l="0" r="0" t="0"/>
          <a:stretch/>
        </p:blipFill>
        <p:spPr>
          <a:xfrm>
            <a:off x="0" y="-28927"/>
            <a:ext cx="2438400" cy="97720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 name="Google Shape;31;p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34" name="Google Shape;34;p37"/>
          <p:cNvPicPr preferRelativeResize="0"/>
          <p:nvPr/>
        </p:nvPicPr>
        <p:blipFill rotWithShape="1">
          <a:blip r:embed="rId2">
            <a:alphaModFix/>
          </a:blip>
          <a:srcRect b="0" l="0" r="0" t="0"/>
          <a:stretch/>
        </p:blipFill>
        <p:spPr>
          <a:xfrm>
            <a:off x="175575" y="33090"/>
            <a:ext cx="2438400" cy="97720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3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40" name="Google Shape;40;p38"/>
          <p:cNvPicPr preferRelativeResize="0"/>
          <p:nvPr/>
        </p:nvPicPr>
        <p:blipFill rotWithShape="1">
          <a:blip r:embed="rId2">
            <a:alphaModFix/>
          </a:blip>
          <a:srcRect b="0" l="0" r="0" t="0"/>
          <a:stretch/>
        </p:blipFill>
        <p:spPr>
          <a:xfrm>
            <a:off x="260415" y="34776"/>
            <a:ext cx="2438400" cy="9772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41" name="Shape 41"/>
        <p:cNvGrpSpPr/>
        <p:nvPr/>
      </p:nvGrpSpPr>
      <p:grpSpPr>
        <a:xfrm>
          <a:off x="0" y="0"/>
          <a:ext cx="0" cy="0"/>
          <a:chOff x="0" y="0"/>
          <a:chExt cx="0" cy="0"/>
        </a:xfrm>
      </p:grpSpPr>
      <p:sp>
        <p:nvSpPr>
          <p:cNvPr id="42" name="Google Shape;42;p39"/>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9"/>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39"/>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6" name="Google Shape;46;p3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9" name="Google Shape;49;p3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pic>
        <p:nvPicPr>
          <p:cNvPr descr="C:\Users\Srinidhi\Desktop\logo.png" id="50" name="Google Shape;50;p39"/>
          <p:cNvPicPr preferRelativeResize="0"/>
          <p:nvPr/>
        </p:nvPicPr>
        <p:blipFill rotWithShape="1">
          <a:blip r:embed="rId2">
            <a:alphaModFix/>
          </a:blip>
          <a:srcRect b="0" l="0" r="0" t="0"/>
          <a:stretch/>
        </p:blipFill>
        <p:spPr>
          <a:xfrm>
            <a:off x="128441" y="33090"/>
            <a:ext cx="2438400" cy="97720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40"/>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4" name="Google Shape;54;p40"/>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5" name="Google Shape;55;p4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58" name="Google Shape;58;p40"/>
          <p:cNvPicPr preferRelativeResize="0"/>
          <p:nvPr/>
        </p:nvPicPr>
        <p:blipFill rotWithShape="1">
          <a:blip r:embed="rId2">
            <a:alphaModFix/>
          </a:blip>
          <a:srcRect b="0" l="0" r="0" t="0"/>
          <a:stretch/>
        </p:blipFill>
        <p:spPr>
          <a:xfrm>
            <a:off x="0" y="-29189"/>
            <a:ext cx="2438400" cy="97720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41"/>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2" name="Google Shape;62;p41"/>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3" name="Google Shape;63;p41"/>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4" name="Google Shape;64;p41"/>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5" name="Google Shape;65;p4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68" name="Google Shape;68;p41"/>
          <p:cNvPicPr preferRelativeResize="0"/>
          <p:nvPr/>
        </p:nvPicPr>
        <p:blipFill rotWithShape="1">
          <a:blip r:embed="rId2">
            <a:alphaModFix/>
          </a:blip>
          <a:srcRect b="0" l="0" r="0" t="0"/>
          <a:stretch/>
        </p:blipFill>
        <p:spPr>
          <a:xfrm>
            <a:off x="119013" y="12104"/>
            <a:ext cx="2438400" cy="97720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9" name="Shape 69"/>
        <p:cNvGrpSpPr/>
        <p:nvPr/>
      </p:nvGrpSpPr>
      <p:grpSpPr>
        <a:xfrm>
          <a:off x="0" y="0"/>
          <a:ext cx="0" cy="0"/>
          <a:chOff x="0" y="0"/>
          <a:chExt cx="0" cy="0"/>
        </a:xfrm>
      </p:grpSpPr>
      <p:sp>
        <p:nvSpPr>
          <p:cNvPr id="70" name="Google Shape;70;p4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75" name="Google Shape;75;p42"/>
          <p:cNvPicPr preferRelativeResize="0"/>
          <p:nvPr/>
        </p:nvPicPr>
        <p:blipFill rotWithShape="1">
          <a:blip r:embed="rId2">
            <a:alphaModFix/>
          </a:blip>
          <a:srcRect b="0" l="0" r="0" t="0"/>
          <a:stretch/>
        </p:blipFill>
        <p:spPr>
          <a:xfrm>
            <a:off x="137867" y="0"/>
            <a:ext cx="2438400" cy="97720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6" name="Shape 76"/>
        <p:cNvGrpSpPr/>
        <p:nvPr/>
      </p:nvGrpSpPr>
      <p:grpSpPr>
        <a:xfrm>
          <a:off x="0" y="0"/>
          <a:ext cx="0" cy="0"/>
          <a:chOff x="0" y="0"/>
          <a:chExt cx="0" cy="0"/>
        </a:xfrm>
      </p:grpSpPr>
      <p:sp>
        <p:nvSpPr>
          <p:cNvPr id="77" name="Google Shape;77;p43"/>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3"/>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3"/>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3"/>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1" name="Google Shape;81;p43"/>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2" name="Google Shape;82;p43"/>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3"/>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85" name="Google Shape;85;p43"/>
          <p:cNvPicPr preferRelativeResize="0"/>
          <p:nvPr/>
        </p:nvPicPr>
        <p:blipFill rotWithShape="1">
          <a:blip r:embed="rId2">
            <a:alphaModFix/>
          </a:blip>
          <a:srcRect b="0" l="0" r="0" t="0"/>
          <a:stretch/>
        </p:blipFill>
        <p:spPr>
          <a:xfrm>
            <a:off x="74729" y="-48825"/>
            <a:ext cx="2438400" cy="97720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6" name="Shape 86"/>
        <p:cNvGrpSpPr/>
        <p:nvPr/>
      </p:nvGrpSpPr>
      <p:grpSpPr>
        <a:xfrm>
          <a:off x="0" y="0"/>
          <a:ext cx="0" cy="0"/>
          <a:chOff x="0" y="0"/>
          <a:chExt cx="0" cy="0"/>
        </a:xfrm>
      </p:grpSpPr>
      <p:sp>
        <p:nvSpPr>
          <p:cNvPr id="87" name="Google Shape;87;p44"/>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4"/>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4"/>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0" name="Google Shape;90;p44"/>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91" name="Google Shape;91;p44"/>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2" name="Google Shape;92;p4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C:\Users\Srinidhi\Desktop\logo.png" id="95" name="Google Shape;95;p44"/>
          <p:cNvPicPr preferRelativeResize="0"/>
          <p:nvPr/>
        </p:nvPicPr>
        <p:blipFill rotWithShape="1">
          <a:blip r:embed="rId3">
            <a:alphaModFix/>
          </a:blip>
          <a:srcRect b="0" l="0" r="0" t="0"/>
          <a:stretch/>
        </p:blipFill>
        <p:spPr>
          <a:xfrm>
            <a:off x="0" y="33090"/>
            <a:ext cx="2438400" cy="97720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35"/>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35"/>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7.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32.png"/><Relationship Id="rId5"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7.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6.png"/><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5.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0.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
          <p:cNvSpPr txBox="1"/>
          <p:nvPr>
            <p:ph type="ctrTitle"/>
          </p:nvPr>
        </p:nvSpPr>
        <p:spPr>
          <a:xfrm>
            <a:off x="971551" y="3515325"/>
            <a:ext cx="10848974" cy="1119438"/>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262626"/>
              </a:buClr>
              <a:buSzPts val="2800"/>
              <a:buFont typeface="Calibri"/>
              <a:buNone/>
            </a:pPr>
            <a:br>
              <a:rPr b="1" lang="en-US" sz="2800"/>
            </a:br>
            <a:r>
              <a:rPr b="1" lang="en-US" sz="3200"/>
              <a:t>Course Name: Database Systems</a:t>
            </a:r>
            <a:br>
              <a:rPr b="1" lang="en-US" sz="3200"/>
            </a:br>
            <a:r>
              <a:rPr b="1" lang="en-US" sz="3200"/>
              <a:t>Course Code: CS52</a:t>
            </a:r>
            <a:br>
              <a:rPr b="1" lang="en-US" sz="3200"/>
            </a:br>
            <a:r>
              <a:rPr b="1" lang="en-US" sz="3200"/>
              <a:t>Credits: 3:1:0</a:t>
            </a:r>
            <a:br>
              <a:rPr b="1" lang="en-US" sz="3200"/>
            </a:br>
            <a:r>
              <a:rPr b="1" lang="en-US" sz="3200"/>
              <a:t>UNIT 5</a:t>
            </a:r>
            <a:br>
              <a:rPr b="1" lang="en-US" sz="3200"/>
            </a:br>
            <a:br>
              <a:rPr b="1" lang="en-US" sz="3200"/>
            </a:br>
            <a:r>
              <a:rPr b="1" lang="en-US" sz="3200"/>
              <a:t>Term: October 2021 – February 2022</a:t>
            </a:r>
            <a:br>
              <a:rPr lang="en-US" sz="2000"/>
            </a:br>
            <a:endParaRPr sz="2000"/>
          </a:p>
        </p:txBody>
      </p:sp>
      <p:sp>
        <p:nvSpPr>
          <p:cNvPr id="117" name="Google Shape;117;p1"/>
          <p:cNvSpPr txBox="1"/>
          <p:nvPr/>
        </p:nvSpPr>
        <p:spPr>
          <a:xfrm>
            <a:off x="1866900" y="314146"/>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M.S. Ramaiah Institute of Technology</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(Autonomous Institute, Affiliated to VTU)</a:t>
            </a:r>
            <a:endParaRPr b="0" i="0" sz="2000" u="none" cap="none" strike="noStrike">
              <a:solidFill>
                <a:schemeClr val="dk1"/>
              </a:solidFill>
              <a:latin typeface="Calibri"/>
              <a:ea typeface="Calibri"/>
              <a:cs typeface="Calibri"/>
              <a:sym typeface="Calibri"/>
            </a:endParaRPr>
          </a:p>
          <a:p>
            <a:pPr indent="0" lvl="0" marL="0" marR="0" rtl="0" algn="ctr">
              <a:spcBef>
                <a:spcPts val="0"/>
              </a:spcBef>
              <a:spcAft>
                <a:spcPts val="0"/>
              </a:spcAft>
              <a:buNone/>
            </a:pPr>
            <a:r>
              <a:rPr b="1" i="0" lang="en-US" sz="2000" u="none" cap="none" strike="noStrike">
                <a:solidFill>
                  <a:schemeClr val="dk1"/>
                </a:solidFill>
                <a:latin typeface="Calibri"/>
                <a:ea typeface="Calibri"/>
                <a:cs typeface="Calibri"/>
                <a:sym typeface="Calibri"/>
              </a:rPr>
              <a:t>Department of Computer Science and Engineering</a:t>
            </a:r>
            <a:endParaRPr b="0" i="0" sz="2000" u="none" cap="none" strike="noStrike">
              <a:solidFill>
                <a:schemeClr val="dk1"/>
              </a:solidFill>
              <a:latin typeface="Calibri"/>
              <a:ea typeface="Calibri"/>
              <a:cs typeface="Calibri"/>
              <a:sym typeface="Calibri"/>
            </a:endParaRPr>
          </a:p>
        </p:txBody>
      </p:sp>
      <p:sp>
        <p:nvSpPr>
          <p:cNvPr id="118" name="Google Shape;118;p1"/>
          <p:cNvSpPr txBox="1"/>
          <p:nvPr/>
        </p:nvSpPr>
        <p:spPr>
          <a:xfrm>
            <a:off x="8644609" y="4772025"/>
            <a:ext cx="2997892"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Faculty:</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Dr. Sini Anna Alex</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Characterizing Schedules based on Recoverability</a:t>
            </a:r>
            <a:endParaRPr/>
          </a:p>
        </p:txBody>
      </p:sp>
      <p:sp>
        <p:nvSpPr>
          <p:cNvPr id="167" name="Google Shape;167;p10"/>
          <p:cNvSpPr txBox="1"/>
          <p:nvPr>
            <p:ph idx="1" type="body"/>
          </p:nvPr>
        </p:nvSpPr>
        <p:spPr>
          <a:xfrm>
            <a:off x="1097280" y="2011679"/>
            <a:ext cx="9590086" cy="4050793"/>
          </a:xfrm>
          <a:prstGeom prst="rect">
            <a:avLst/>
          </a:prstGeom>
          <a:noFill/>
          <a:ln>
            <a:noFill/>
          </a:ln>
        </p:spPr>
        <p:txBody>
          <a:bodyPr anchorCtr="0" anchor="t" bIns="45700" lIns="0" spcFirstLastPara="1" rIns="0" wrap="square" tIns="45700">
            <a:normAutofit/>
          </a:bodyPr>
          <a:lstStyle/>
          <a:p>
            <a:pPr indent="-91440" lvl="0" marL="91440" rtl="0" algn="l">
              <a:lnSpc>
                <a:spcPct val="80000"/>
              </a:lnSpc>
              <a:spcBef>
                <a:spcPts val="0"/>
              </a:spcBef>
              <a:spcAft>
                <a:spcPts val="0"/>
              </a:spcAft>
              <a:buSzPts val="2000"/>
              <a:buFont typeface="Noto Sans Symbols"/>
              <a:buNone/>
            </a:pPr>
            <a:r>
              <a:rPr lang="en-US"/>
              <a:t>Schedules classified on recoverability:</a:t>
            </a:r>
            <a:endParaRPr/>
          </a:p>
          <a:p>
            <a:pPr indent="-127000" lvl="0" marL="91440" rtl="0" algn="l">
              <a:lnSpc>
                <a:spcPct val="80000"/>
              </a:lnSpc>
              <a:spcBef>
                <a:spcPts val="1400"/>
              </a:spcBef>
              <a:spcAft>
                <a:spcPts val="0"/>
              </a:spcAft>
              <a:buSzPts val="2000"/>
              <a:buChar char=" "/>
            </a:pPr>
            <a:r>
              <a:rPr b="1" lang="en-US"/>
              <a:t>Recoverable schedule</a:t>
            </a:r>
            <a:r>
              <a:rPr lang="en-US"/>
              <a:t>:</a:t>
            </a:r>
            <a:endParaRPr/>
          </a:p>
          <a:p>
            <a:pPr indent="-182880" lvl="1" marL="384048" rtl="0" algn="l">
              <a:lnSpc>
                <a:spcPct val="80000"/>
              </a:lnSpc>
              <a:spcBef>
                <a:spcPts val="400"/>
              </a:spcBef>
              <a:spcAft>
                <a:spcPts val="0"/>
              </a:spcAft>
              <a:buSzPts val="2800"/>
              <a:buChar char="◦"/>
            </a:pPr>
            <a:r>
              <a:rPr lang="en-US" sz="2800"/>
              <a:t>One where no transaction needs to be rolled back. </a:t>
            </a:r>
            <a:endParaRPr/>
          </a:p>
          <a:p>
            <a:pPr indent="-182880" lvl="1" marL="384048" rtl="0" algn="l">
              <a:lnSpc>
                <a:spcPct val="80000"/>
              </a:lnSpc>
              <a:spcBef>
                <a:spcPts val="600"/>
              </a:spcBef>
              <a:spcAft>
                <a:spcPts val="0"/>
              </a:spcAft>
              <a:buSzPts val="2800"/>
              <a:buChar char="◦"/>
            </a:pPr>
            <a:r>
              <a:rPr lang="en-US" sz="2800"/>
              <a:t>A schedule S is recoverable </a:t>
            </a:r>
            <a:r>
              <a:rPr b="1" lang="en-US" sz="2800"/>
              <a:t>if no transaction T in S commits </a:t>
            </a:r>
            <a:r>
              <a:rPr lang="en-US" sz="2800"/>
              <a:t>until all transactions T’ that have written an item that T reads have committed.</a:t>
            </a:r>
            <a:endParaRPr/>
          </a:p>
          <a:p>
            <a:pPr indent="-127000" lvl="0" marL="91440" rtl="0" algn="l">
              <a:lnSpc>
                <a:spcPct val="80000"/>
              </a:lnSpc>
              <a:spcBef>
                <a:spcPts val="1600"/>
              </a:spcBef>
              <a:spcAft>
                <a:spcPts val="0"/>
              </a:spcAft>
              <a:buSzPts val="2000"/>
              <a:buChar char=" "/>
            </a:pPr>
            <a:r>
              <a:rPr b="1" lang="en-US"/>
              <a:t>Cascadeless schedule</a:t>
            </a:r>
            <a:r>
              <a:rPr lang="en-US"/>
              <a:t>:</a:t>
            </a:r>
            <a:endParaRPr/>
          </a:p>
          <a:p>
            <a:pPr indent="-182880" lvl="1" marL="384048" rtl="0" algn="l">
              <a:lnSpc>
                <a:spcPct val="80000"/>
              </a:lnSpc>
              <a:spcBef>
                <a:spcPts val="400"/>
              </a:spcBef>
              <a:spcAft>
                <a:spcPts val="0"/>
              </a:spcAft>
              <a:buSzPts val="2800"/>
              <a:buChar char="◦"/>
            </a:pPr>
            <a:r>
              <a:rPr lang="en-US" sz="2800"/>
              <a:t>One where </a:t>
            </a:r>
            <a:r>
              <a:rPr b="1" lang="en-US" sz="2800"/>
              <a:t>every transaction reads only  the items</a:t>
            </a:r>
            <a:r>
              <a:rPr lang="en-US" sz="2800"/>
              <a:t> that are </a:t>
            </a:r>
            <a:r>
              <a:rPr b="1" lang="en-US" sz="2800"/>
              <a:t>written by committed transactions.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Characterizing Schedules based on Recoverability </a:t>
            </a:r>
            <a:endParaRPr/>
          </a:p>
        </p:txBody>
      </p:sp>
      <p:sp>
        <p:nvSpPr>
          <p:cNvPr id="174" name="Google Shape;174;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91440" lvl="0" marL="91440" rtl="0" algn="l">
              <a:lnSpc>
                <a:spcPct val="90000"/>
              </a:lnSpc>
              <a:spcBef>
                <a:spcPts val="0"/>
              </a:spcBef>
              <a:spcAft>
                <a:spcPts val="0"/>
              </a:spcAft>
              <a:buSzPts val="3200"/>
              <a:buFont typeface="Noto Sans Symbols"/>
              <a:buNone/>
            </a:pPr>
            <a:r>
              <a:rPr lang="en-US" sz="3200"/>
              <a:t>Schedules classified on recoverability (contd.):</a:t>
            </a:r>
            <a:endParaRPr/>
          </a:p>
          <a:p>
            <a:pPr indent="-203200" lvl="0" marL="91440" rtl="0" algn="l">
              <a:lnSpc>
                <a:spcPct val="90000"/>
              </a:lnSpc>
              <a:spcBef>
                <a:spcPts val="1400"/>
              </a:spcBef>
              <a:spcAft>
                <a:spcPts val="0"/>
              </a:spcAft>
              <a:buSzPts val="3200"/>
              <a:buChar char=" "/>
            </a:pPr>
            <a:r>
              <a:rPr b="1" lang="en-US" sz="3200"/>
              <a:t>Schedules requiring cascaded rollback</a:t>
            </a:r>
            <a:r>
              <a:rPr lang="en-US" sz="3200"/>
              <a:t>:</a:t>
            </a:r>
            <a:endParaRPr/>
          </a:p>
          <a:p>
            <a:pPr indent="-190500" lvl="1" marL="384048" rtl="0" algn="l">
              <a:lnSpc>
                <a:spcPct val="90000"/>
              </a:lnSpc>
              <a:spcBef>
                <a:spcPts val="400"/>
              </a:spcBef>
              <a:spcAft>
                <a:spcPts val="0"/>
              </a:spcAft>
              <a:buSzPts val="3000"/>
              <a:buChar char="◦"/>
            </a:pPr>
            <a:r>
              <a:rPr lang="en-US" sz="3000"/>
              <a:t>A schedule in which </a:t>
            </a:r>
            <a:r>
              <a:rPr b="1" lang="en-US" sz="3000"/>
              <a:t>uncommitted transactions that read an item from a failed transaction</a:t>
            </a:r>
            <a:r>
              <a:rPr lang="en-US" sz="3000"/>
              <a:t> must be rolled back. </a:t>
            </a:r>
            <a:endParaRPr/>
          </a:p>
          <a:p>
            <a:pPr indent="-127000" lvl="0" marL="91440" rtl="0" algn="l">
              <a:lnSpc>
                <a:spcPct val="90000"/>
              </a:lnSpc>
              <a:spcBef>
                <a:spcPts val="1600"/>
              </a:spcBef>
              <a:spcAft>
                <a:spcPts val="0"/>
              </a:spcAft>
              <a:buSzPts val="2000"/>
              <a:buChar char=" "/>
            </a:pPr>
            <a:r>
              <a:rPr b="1" lang="en-US"/>
              <a:t>Strict Schedules</a:t>
            </a:r>
            <a:r>
              <a:rPr lang="en-US"/>
              <a:t>:</a:t>
            </a:r>
            <a:endParaRPr/>
          </a:p>
          <a:p>
            <a:pPr indent="-182880" lvl="1" marL="384048" rtl="0" algn="l">
              <a:lnSpc>
                <a:spcPct val="90000"/>
              </a:lnSpc>
              <a:spcBef>
                <a:spcPts val="400"/>
              </a:spcBef>
              <a:spcAft>
                <a:spcPts val="0"/>
              </a:spcAft>
              <a:buSzPts val="1800"/>
              <a:buChar char="◦"/>
            </a:pPr>
            <a:r>
              <a:rPr lang="en-US"/>
              <a:t>A schedule in which a </a:t>
            </a:r>
            <a:r>
              <a:rPr b="1" lang="en-US"/>
              <a:t>transaction can neither read or write an item X until the last transaction that wrote X has committed</a:t>
            </a:r>
            <a:r>
              <a:rPr lang="en-US"/>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709410" y="354730"/>
            <a:ext cx="10855817" cy="99218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b="1" lang="en-US"/>
              <a:t>Characterizing Schedules Based on Recoverability</a:t>
            </a:r>
            <a:endParaRPr/>
          </a:p>
        </p:txBody>
      </p:sp>
      <p:sp>
        <p:nvSpPr>
          <p:cNvPr id="180" name="Google Shape;180;p12"/>
          <p:cNvSpPr txBox="1"/>
          <p:nvPr>
            <p:ph idx="1" type="body"/>
          </p:nvPr>
        </p:nvSpPr>
        <p:spPr>
          <a:xfrm>
            <a:off x="1071523" y="2009104"/>
            <a:ext cx="10493704" cy="3953814"/>
          </a:xfrm>
          <a:prstGeom prst="rect">
            <a:avLst/>
          </a:prstGeom>
          <a:noFill/>
          <a:ln>
            <a:noFill/>
          </a:ln>
        </p:spPr>
        <p:txBody>
          <a:bodyPr anchorCtr="0" anchor="t" bIns="45700" lIns="0" spcFirstLastPara="1" rIns="0" wrap="square" tIns="45700">
            <a:normAutofit fontScale="92500"/>
          </a:bodyPr>
          <a:lstStyle/>
          <a:p>
            <a:pPr indent="-117475" lvl="0" marL="91440" rtl="0" algn="l">
              <a:lnSpc>
                <a:spcPct val="90000"/>
              </a:lnSpc>
              <a:spcBef>
                <a:spcPts val="0"/>
              </a:spcBef>
              <a:spcAft>
                <a:spcPts val="0"/>
              </a:spcAft>
              <a:buSzPct val="100000"/>
              <a:buChar char=" "/>
            </a:pPr>
            <a:r>
              <a:rPr lang="en-US"/>
              <a:t>A shorthand notation for describing a schedule uses the symbols </a:t>
            </a:r>
            <a:r>
              <a:rPr b="1" i="1" lang="en-US"/>
              <a:t>b</a:t>
            </a:r>
            <a:r>
              <a:rPr b="1" lang="en-US"/>
              <a:t>, </a:t>
            </a:r>
            <a:r>
              <a:rPr b="1" i="1" lang="en-US"/>
              <a:t>r</a:t>
            </a:r>
            <a:r>
              <a:rPr b="1" lang="en-US"/>
              <a:t>,</a:t>
            </a:r>
            <a:r>
              <a:rPr b="1" i="1" lang="en-US"/>
              <a:t> w</a:t>
            </a:r>
            <a:r>
              <a:rPr b="1" lang="en-US"/>
              <a:t>,</a:t>
            </a:r>
            <a:r>
              <a:rPr b="1" i="1" lang="en-US"/>
              <a:t> e</a:t>
            </a:r>
            <a:r>
              <a:rPr b="1" lang="en-US"/>
              <a:t>,</a:t>
            </a:r>
            <a:r>
              <a:rPr b="1" i="1" lang="en-US"/>
              <a:t> c</a:t>
            </a:r>
            <a:r>
              <a:rPr b="1" lang="en-US"/>
              <a:t>, and</a:t>
            </a:r>
            <a:r>
              <a:rPr b="1" i="1" lang="en-US"/>
              <a:t> a</a:t>
            </a:r>
            <a:r>
              <a:rPr i="1" lang="en-US"/>
              <a:t> </a:t>
            </a:r>
            <a:r>
              <a:rPr lang="en-US"/>
              <a:t>for the operations</a:t>
            </a:r>
            <a:endParaRPr i="1"/>
          </a:p>
          <a:p>
            <a:pPr indent="-117475" lvl="0" marL="91440" rtl="0" algn="l">
              <a:lnSpc>
                <a:spcPct val="90000"/>
              </a:lnSpc>
              <a:spcBef>
                <a:spcPts val="1400"/>
              </a:spcBef>
              <a:spcAft>
                <a:spcPts val="0"/>
              </a:spcAft>
              <a:buSzPct val="100000"/>
              <a:buChar char=" "/>
            </a:pPr>
            <a:r>
              <a:rPr lang="en-US"/>
              <a:t>            begin_transaction,</a:t>
            </a:r>
            <a:r>
              <a:rPr i="1" lang="en-US"/>
              <a:t> </a:t>
            </a:r>
            <a:r>
              <a:rPr lang="en-US"/>
              <a:t>read_item,</a:t>
            </a:r>
            <a:r>
              <a:rPr i="1" lang="en-US"/>
              <a:t> </a:t>
            </a:r>
            <a:r>
              <a:rPr lang="en-US"/>
              <a:t>write_item,</a:t>
            </a:r>
            <a:r>
              <a:rPr i="1" lang="en-US"/>
              <a:t> </a:t>
            </a:r>
            <a:r>
              <a:rPr lang="en-US"/>
              <a:t>end_transaction, commit, and abort, respectively. </a:t>
            </a:r>
            <a:endParaRPr/>
          </a:p>
          <a:p>
            <a:pPr indent="-117475" lvl="0" marL="91440" rtl="0" algn="l">
              <a:lnSpc>
                <a:spcPct val="90000"/>
              </a:lnSpc>
              <a:spcBef>
                <a:spcPts val="1400"/>
              </a:spcBef>
              <a:spcAft>
                <a:spcPts val="0"/>
              </a:spcAft>
              <a:buSzPct val="100000"/>
              <a:buChar char=" "/>
            </a:pPr>
            <a:r>
              <a:rPr i="1" lang="en-US"/>
              <a:t>S</a:t>
            </a:r>
            <a:r>
              <a:rPr baseline="-25000" i="1" lang="en-US"/>
              <a:t>a</a:t>
            </a:r>
            <a:r>
              <a:rPr lang="en-US"/>
              <a:t>:</a:t>
            </a:r>
            <a:r>
              <a:rPr i="1" lang="en-US"/>
              <a:t> r</a:t>
            </a:r>
            <a:r>
              <a:rPr baseline="-25000" lang="en-US"/>
              <a:t>1</a:t>
            </a:r>
            <a:r>
              <a:rPr lang="en-US"/>
              <a:t>(</a:t>
            </a:r>
            <a:r>
              <a:rPr i="1" lang="en-US"/>
              <a:t>X</a:t>
            </a:r>
            <a:r>
              <a:rPr lang="en-US"/>
              <a:t>);</a:t>
            </a:r>
            <a:r>
              <a:rPr i="1" lang="en-US"/>
              <a:t> r</a:t>
            </a:r>
            <a:r>
              <a:rPr baseline="-25000" lang="en-US"/>
              <a:t>2</a:t>
            </a:r>
            <a:r>
              <a:rPr lang="en-US"/>
              <a:t>(</a:t>
            </a:r>
            <a:r>
              <a:rPr i="1" lang="en-US"/>
              <a:t>X</a:t>
            </a:r>
            <a:r>
              <a:rPr lang="en-US"/>
              <a:t>);</a:t>
            </a:r>
            <a:r>
              <a:rPr i="1" lang="en-US"/>
              <a:t> w</a:t>
            </a:r>
            <a:r>
              <a:rPr baseline="-25000" lang="en-US"/>
              <a:t>1</a:t>
            </a:r>
            <a:r>
              <a:rPr lang="en-US"/>
              <a:t>(</a:t>
            </a:r>
            <a:r>
              <a:rPr i="1" lang="en-US"/>
              <a:t>X</a:t>
            </a:r>
            <a:r>
              <a:rPr lang="en-US"/>
              <a:t>);</a:t>
            </a:r>
            <a:r>
              <a:rPr i="1" lang="en-US"/>
              <a:t> r</a:t>
            </a:r>
            <a:r>
              <a:rPr baseline="-25000" lang="en-US"/>
              <a:t>1</a:t>
            </a:r>
            <a:r>
              <a:rPr lang="en-US"/>
              <a:t>(</a:t>
            </a:r>
            <a:r>
              <a:rPr i="1" lang="en-US"/>
              <a:t>Y</a:t>
            </a:r>
            <a:r>
              <a:rPr lang="en-US"/>
              <a:t>);</a:t>
            </a:r>
            <a:r>
              <a:rPr i="1" lang="en-US"/>
              <a:t> w</a:t>
            </a:r>
            <a:r>
              <a:rPr baseline="-25000" lang="en-US"/>
              <a:t>2</a:t>
            </a:r>
            <a:r>
              <a:rPr lang="en-US"/>
              <a:t>(</a:t>
            </a:r>
            <a:r>
              <a:rPr i="1" lang="en-US"/>
              <a:t>X</a:t>
            </a:r>
            <a:r>
              <a:rPr lang="en-US"/>
              <a:t>);</a:t>
            </a:r>
            <a:r>
              <a:rPr i="1" lang="en-US"/>
              <a:t> w</a:t>
            </a:r>
            <a:r>
              <a:rPr baseline="-25000" lang="en-US"/>
              <a:t>1</a:t>
            </a:r>
            <a:r>
              <a:rPr lang="en-US"/>
              <a:t>(</a:t>
            </a:r>
            <a:r>
              <a:rPr i="1" lang="en-US"/>
              <a:t>Y</a:t>
            </a:r>
            <a:r>
              <a:rPr lang="en-US"/>
              <a:t>);</a:t>
            </a:r>
            <a:endParaRPr/>
          </a:p>
          <a:p>
            <a:pPr indent="-117475" lvl="0" marL="91440" rtl="0" algn="l">
              <a:lnSpc>
                <a:spcPct val="90000"/>
              </a:lnSpc>
              <a:spcBef>
                <a:spcPts val="1400"/>
              </a:spcBef>
              <a:spcAft>
                <a:spcPts val="0"/>
              </a:spcAft>
              <a:buSzPct val="100000"/>
              <a:buChar char=" "/>
            </a:pPr>
            <a:r>
              <a:rPr lang="en-US"/>
              <a:t>Same as </a:t>
            </a:r>
            <a:r>
              <a:rPr i="1" lang="en-US"/>
              <a:t>S</a:t>
            </a:r>
            <a:r>
              <a:rPr baseline="-25000" i="1" lang="en-US"/>
              <a:t>a </a:t>
            </a:r>
            <a:r>
              <a:rPr i="1" lang="en-US"/>
              <a:t>except 2 commit operations</a:t>
            </a:r>
            <a:endParaRPr/>
          </a:p>
          <a:p>
            <a:pPr indent="-117475" lvl="0" marL="91440" rtl="0" algn="l">
              <a:lnSpc>
                <a:spcPct val="90000"/>
              </a:lnSpc>
              <a:spcBef>
                <a:spcPts val="1400"/>
              </a:spcBef>
              <a:spcAft>
                <a:spcPts val="0"/>
              </a:spcAft>
              <a:buSzPct val="100000"/>
              <a:buChar char=" "/>
            </a:pPr>
            <a:r>
              <a:rPr i="1" lang="en-US"/>
              <a:t>S</a:t>
            </a:r>
            <a:r>
              <a:rPr baseline="-25000" i="1" lang="en-US"/>
              <a:t>b</a:t>
            </a:r>
            <a:r>
              <a:rPr lang="en-US"/>
              <a:t>:</a:t>
            </a:r>
            <a:r>
              <a:rPr i="1" lang="en-US"/>
              <a:t> r</a:t>
            </a:r>
            <a:r>
              <a:rPr baseline="-25000" lang="en-US"/>
              <a:t>1</a:t>
            </a:r>
            <a:r>
              <a:rPr lang="en-US"/>
              <a:t>(</a:t>
            </a:r>
            <a:r>
              <a:rPr i="1" lang="en-US"/>
              <a:t>X</a:t>
            </a:r>
            <a:r>
              <a:rPr lang="en-US"/>
              <a:t>);</a:t>
            </a:r>
            <a:r>
              <a:rPr i="1" lang="en-US"/>
              <a:t> r</a:t>
            </a:r>
            <a:r>
              <a:rPr baseline="-25000" lang="en-US"/>
              <a:t>2</a:t>
            </a:r>
            <a:r>
              <a:rPr lang="en-US"/>
              <a:t>(</a:t>
            </a:r>
            <a:r>
              <a:rPr i="1" lang="en-US"/>
              <a:t>X</a:t>
            </a:r>
            <a:r>
              <a:rPr lang="en-US"/>
              <a:t>);</a:t>
            </a:r>
            <a:r>
              <a:rPr i="1" lang="en-US"/>
              <a:t> w</a:t>
            </a:r>
            <a:r>
              <a:rPr baseline="-25000" lang="en-US"/>
              <a:t>1</a:t>
            </a:r>
            <a:r>
              <a:rPr lang="en-US"/>
              <a:t>(</a:t>
            </a:r>
            <a:r>
              <a:rPr i="1" lang="en-US"/>
              <a:t>X</a:t>
            </a:r>
            <a:r>
              <a:rPr lang="en-US"/>
              <a:t>);</a:t>
            </a:r>
            <a:r>
              <a:rPr i="1" lang="en-US"/>
              <a:t> r</a:t>
            </a:r>
            <a:r>
              <a:rPr baseline="-25000" lang="en-US"/>
              <a:t>1</a:t>
            </a:r>
            <a:r>
              <a:rPr lang="en-US"/>
              <a:t>(</a:t>
            </a:r>
            <a:r>
              <a:rPr i="1" lang="en-US"/>
              <a:t>Y</a:t>
            </a:r>
            <a:r>
              <a:rPr lang="en-US"/>
              <a:t>);</a:t>
            </a:r>
            <a:r>
              <a:rPr i="1" lang="en-US"/>
              <a:t> w</a:t>
            </a:r>
            <a:r>
              <a:rPr baseline="-25000" lang="en-US"/>
              <a:t>2</a:t>
            </a:r>
            <a:r>
              <a:rPr lang="en-US"/>
              <a:t>(</a:t>
            </a:r>
            <a:r>
              <a:rPr i="1" lang="en-US"/>
              <a:t>X</a:t>
            </a:r>
            <a:r>
              <a:rPr lang="en-US"/>
              <a:t>);c</a:t>
            </a:r>
            <a:r>
              <a:rPr baseline="-25000" lang="en-US"/>
              <a:t>2</a:t>
            </a:r>
            <a:r>
              <a:rPr lang="en-US"/>
              <a:t>;</a:t>
            </a:r>
            <a:r>
              <a:rPr i="1" lang="en-US"/>
              <a:t> w</a:t>
            </a:r>
            <a:r>
              <a:rPr baseline="-25000" lang="en-US"/>
              <a:t>1</a:t>
            </a:r>
            <a:r>
              <a:rPr lang="en-US"/>
              <a:t>(</a:t>
            </a:r>
            <a:r>
              <a:rPr i="1" lang="en-US"/>
              <a:t>Y</a:t>
            </a:r>
            <a:r>
              <a:rPr lang="en-US"/>
              <a:t>);c</a:t>
            </a:r>
            <a:r>
              <a:rPr baseline="-25000" lang="en-US"/>
              <a:t>1</a:t>
            </a:r>
            <a:endParaRPr/>
          </a:p>
          <a:p>
            <a:pPr indent="-117475" lvl="0" marL="91440" rtl="0" algn="l">
              <a:lnSpc>
                <a:spcPct val="90000"/>
              </a:lnSpc>
              <a:spcBef>
                <a:spcPts val="1400"/>
              </a:spcBef>
              <a:spcAft>
                <a:spcPts val="0"/>
              </a:spcAft>
              <a:buSzPct val="100000"/>
              <a:buChar char=" "/>
            </a:pPr>
            <a:r>
              <a:rPr i="1" lang="en-US"/>
              <a:t>S</a:t>
            </a:r>
            <a:r>
              <a:rPr baseline="-25000" i="1" lang="en-US"/>
              <a:t>b </a:t>
            </a:r>
            <a:r>
              <a:rPr i="1" lang="en-US"/>
              <a:t>is recoverable , even though it suffers from lost update problem</a:t>
            </a:r>
            <a:endParaRPr/>
          </a:p>
          <a:p>
            <a:pPr indent="0" lvl="0" marL="91440" rtl="0" algn="l">
              <a:lnSpc>
                <a:spcPct val="90000"/>
              </a:lnSpc>
              <a:spcBef>
                <a:spcPts val="1400"/>
              </a:spcBef>
              <a:spcAft>
                <a:spcPts val="0"/>
              </a:spcAft>
              <a:buSzPct val="100000"/>
              <a:buNone/>
            </a:pPr>
            <a:r>
              <a:t/>
            </a:r>
            <a:endParaRPr i="1"/>
          </a:p>
          <a:p>
            <a:pPr indent="-117475" lvl="0" marL="91440" rtl="0" algn="l">
              <a:lnSpc>
                <a:spcPct val="90000"/>
              </a:lnSpc>
              <a:spcBef>
                <a:spcPts val="1400"/>
              </a:spcBef>
              <a:spcAft>
                <a:spcPts val="0"/>
              </a:spcAft>
              <a:buSzPct val="100000"/>
              <a:buChar char=" "/>
            </a:pPr>
            <a:r>
              <a:rPr i="1" lang="en-US"/>
              <a:t>S</a:t>
            </a:r>
            <a:r>
              <a:rPr baseline="-25000" i="1" lang="en-US"/>
              <a:t>c</a:t>
            </a:r>
            <a:r>
              <a:rPr lang="en-US"/>
              <a:t>:</a:t>
            </a:r>
            <a:r>
              <a:rPr i="1" lang="en-US"/>
              <a:t> r</a:t>
            </a:r>
            <a:r>
              <a:rPr baseline="-25000" lang="en-US"/>
              <a:t>1</a:t>
            </a:r>
            <a:r>
              <a:rPr lang="en-US"/>
              <a:t>(</a:t>
            </a:r>
            <a:r>
              <a:rPr i="1" lang="en-US"/>
              <a:t>X</a:t>
            </a:r>
            <a:r>
              <a:rPr lang="en-US"/>
              <a:t>);</a:t>
            </a:r>
            <a:r>
              <a:rPr i="1" lang="en-US"/>
              <a:t> w</a:t>
            </a:r>
            <a:r>
              <a:rPr baseline="-25000" lang="en-US"/>
              <a:t>1</a:t>
            </a:r>
            <a:r>
              <a:rPr lang="en-US"/>
              <a:t>(</a:t>
            </a:r>
            <a:r>
              <a:rPr i="1" lang="en-US"/>
              <a:t>X</a:t>
            </a:r>
            <a:r>
              <a:rPr lang="en-US"/>
              <a:t>); </a:t>
            </a:r>
            <a:r>
              <a:rPr i="1" lang="en-US"/>
              <a:t> r</a:t>
            </a:r>
            <a:r>
              <a:rPr baseline="-25000" lang="en-US"/>
              <a:t>2</a:t>
            </a:r>
            <a:r>
              <a:rPr lang="en-US"/>
              <a:t>(</a:t>
            </a:r>
            <a:r>
              <a:rPr i="1" lang="en-US"/>
              <a:t>X</a:t>
            </a:r>
            <a:r>
              <a:rPr lang="en-US"/>
              <a:t>);</a:t>
            </a:r>
            <a:r>
              <a:rPr i="1" lang="en-US"/>
              <a:t>  r</a:t>
            </a:r>
            <a:r>
              <a:rPr baseline="-25000" lang="en-US"/>
              <a:t>1</a:t>
            </a:r>
            <a:r>
              <a:rPr lang="en-US"/>
              <a:t>(</a:t>
            </a:r>
            <a:r>
              <a:rPr i="1" lang="en-US"/>
              <a:t>Y</a:t>
            </a:r>
            <a:r>
              <a:rPr lang="en-US"/>
              <a:t>);</a:t>
            </a:r>
            <a:r>
              <a:rPr i="1" lang="en-US"/>
              <a:t> w</a:t>
            </a:r>
            <a:r>
              <a:rPr baseline="-25000" lang="en-US"/>
              <a:t>2</a:t>
            </a:r>
            <a:r>
              <a:rPr lang="en-US"/>
              <a:t>(</a:t>
            </a:r>
            <a:r>
              <a:rPr i="1" lang="en-US"/>
              <a:t>X</a:t>
            </a:r>
            <a:r>
              <a:rPr lang="en-US"/>
              <a:t>);</a:t>
            </a:r>
            <a:r>
              <a:rPr i="1" lang="en-US"/>
              <a:t> </a:t>
            </a:r>
            <a:r>
              <a:rPr lang="en-US"/>
              <a:t> c</a:t>
            </a:r>
            <a:r>
              <a:rPr baseline="-25000" lang="en-US"/>
              <a:t>2 </a:t>
            </a:r>
            <a:r>
              <a:rPr i="1" lang="en-US"/>
              <a:t>;a</a:t>
            </a:r>
            <a:r>
              <a:rPr baseline="-25000" i="1" lang="en-US"/>
              <a:t>1</a:t>
            </a:r>
            <a:r>
              <a:rPr lang="en-US"/>
              <a:t>;</a:t>
            </a:r>
            <a:endParaRPr/>
          </a:p>
          <a:p>
            <a:pPr indent="-117475" lvl="0" marL="91440" rtl="0" algn="l">
              <a:lnSpc>
                <a:spcPct val="90000"/>
              </a:lnSpc>
              <a:spcBef>
                <a:spcPts val="1400"/>
              </a:spcBef>
              <a:spcAft>
                <a:spcPts val="0"/>
              </a:spcAft>
              <a:buSzPct val="100000"/>
              <a:buChar char=" "/>
            </a:pPr>
            <a:r>
              <a:rPr lang="en-US"/>
              <a:t>Is not recoverable because T2 reads item X from T1, and the T2 commits before T1 commits.</a:t>
            </a:r>
            <a:endParaRPr/>
          </a:p>
          <a:p>
            <a:pPr indent="0" lvl="0" marL="0" rtl="0" algn="l">
              <a:lnSpc>
                <a:spcPct val="90000"/>
              </a:lnSpc>
              <a:spcBef>
                <a:spcPts val="1400"/>
              </a:spcBef>
              <a:spcAft>
                <a:spcPts val="0"/>
              </a:spcAft>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p13"/>
          <p:cNvPicPr preferRelativeResize="0"/>
          <p:nvPr>
            <p:ph idx="1" type="body"/>
          </p:nvPr>
        </p:nvPicPr>
        <p:blipFill rotWithShape="1">
          <a:blip r:embed="rId3">
            <a:alphaModFix/>
          </a:blip>
          <a:srcRect b="0" l="0" r="0" t="0"/>
          <a:stretch/>
        </p:blipFill>
        <p:spPr>
          <a:xfrm>
            <a:off x="690361" y="580745"/>
            <a:ext cx="9612737" cy="33371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4"/>
          <p:cNvPicPr preferRelativeResize="0"/>
          <p:nvPr/>
        </p:nvPicPr>
        <p:blipFill rotWithShape="1">
          <a:blip r:embed="rId3">
            <a:alphaModFix/>
          </a:blip>
          <a:srcRect b="0" l="0" r="0" t="0"/>
          <a:stretch/>
        </p:blipFill>
        <p:spPr>
          <a:xfrm>
            <a:off x="793861" y="220081"/>
            <a:ext cx="6862804" cy="64254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15"/>
          <p:cNvPicPr preferRelativeResize="0"/>
          <p:nvPr>
            <p:ph idx="1" type="body"/>
          </p:nvPr>
        </p:nvPicPr>
        <p:blipFill rotWithShape="1">
          <a:blip r:embed="rId3">
            <a:alphaModFix/>
          </a:blip>
          <a:srcRect b="0" l="0" r="0" t="0"/>
          <a:stretch/>
        </p:blipFill>
        <p:spPr>
          <a:xfrm>
            <a:off x="1208334" y="828597"/>
            <a:ext cx="9584162" cy="30858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6"/>
          <p:cNvPicPr preferRelativeResize="0"/>
          <p:nvPr/>
        </p:nvPicPr>
        <p:blipFill rotWithShape="1">
          <a:blip r:embed="rId3">
            <a:alphaModFix/>
          </a:blip>
          <a:srcRect b="0" l="0" r="0" t="0"/>
          <a:stretch/>
        </p:blipFill>
        <p:spPr>
          <a:xfrm>
            <a:off x="2356834" y="197265"/>
            <a:ext cx="8409904" cy="625589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pic>
        <p:nvPicPr>
          <p:cNvPr id="205" name="Google Shape;205;p17"/>
          <p:cNvPicPr preferRelativeResize="0"/>
          <p:nvPr>
            <p:ph idx="1" type="body"/>
          </p:nvPr>
        </p:nvPicPr>
        <p:blipFill rotWithShape="1">
          <a:blip r:embed="rId3">
            <a:alphaModFix/>
          </a:blip>
          <a:srcRect b="0" l="0" r="0" t="0"/>
          <a:stretch/>
        </p:blipFill>
        <p:spPr>
          <a:xfrm>
            <a:off x="956055" y="378507"/>
            <a:ext cx="9342529" cy="45541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id="210" name="Google Shape;210;p18"/>
          <p:cNvPicPr preferRelativeResize="0"/>
          <p:nvPr/>
        </p:nvPicPr>
        <p:blipFill rotWithShape="1">
          <a:blip r:embed="rId3">
            <a:alphaModFix/>
          </a:blip>
          <a:srcRect b="0" l="0" r="0" t="0"/>
          <a:stretch/>
        </p:blipFill>
        <p:spPr>
          <a:xfrm>
            <a:off x="2421229" y="261522"/>
            <a:ext cx="8620192" cy="61089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19"/>
          <p:cNvPicPr preferRelativeResize="0"/>
          <p:nvPr>
            <p:ph idx="1" type="body"/>
          </p:nvPr>
        </p:nvPicPr>
        <p:blipFill rotWithShape="1">
          <a:blip r:embed="rId3">
            <a:alphaModFix/>
          </a:blip>
          <a:srcRect b="0" l="0" r="0" t="0"/>
          <a:stretch/>
        </p:blipFill>
        <p:spPr>
          <a:xfrm>
            <a:off x="1118650" y="3617409"/>
            <a:ext cx="8901113" cy="2159442"/>
          </a:xfrm>
          <a:prstGeom prst="rect">
            <a:avLst/>
          </a:prstGeom>
          <a:noFill/>
          <a:ln>
            <a:noFill/>
          </a:ln>
        </p:spPr>
      </p:pic>
      <p:pic>
        <p:nvPicPr>
          <p:cNvPr id="216" name="Google Shape;216;p19"/>
          <p:cNvPicPr preferRelativeResize="0"/>
          <p:nvPr/>
        </p:nvPicPr>
        <p:blipFill rotWithShape="1">
          <a:blip r:embed="rId4">
            <a:alphaModFix/>
          </a:blip>
          <a:srcRect b="0" l="0" r="0" t="0"/>
          <a:stretch/>
        </p:blipFill>
        <p:spPr>
          <a:xfrm>
            <a:off x="1086452" y="745068"/>
            <a:ext cx="8965507" cy="28723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
          <p:cNvPicPr preferRelativeResize="0"/>
          <p:nvPr>
            <p:ph idx="1" type="body"/>
          </p:nvPr>
        </p:nvPicPr>
        <p:blipFill rotWithShape="1">
          <a:blip r:embed="rId3">
            <a:alphaModFix/>
          </a:blip>
          <a:srcRect b="0" l="0" r="0" t="0"/>
          <a:stretch/>
        </p:blipFill>
        <p:spPr>
          <a:xfrm>
            <a:off x="852475" y="566670"/>
            <a:ext cx="8565046" cy="561029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0"/>
          <p:cNvPicPr preferRelativeResize="0"/>
          <p:nvPr>
            <p:ph idx="1" type="body"/>
          </p:nvPr>
        </p:nvPicPr>
        <p:blipFill rotWithShape="1">
          <a:blip r:embed="rId3">
            <a:alphaModFix/>
          </a:blip>
          <a:srcRect b="0" l="0" r="0" t="0"/>
          <a:stretch/>
        </p:blipFill>
        <p:spPr>
          <a:xfrm>
            <a:off x="531526" y="502276"/>
            <a:ext cx="9602201" cy="47494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1"/>
          <p:cNvSpPr txBox="1"/>
          <p:nvPr>
            <p:ph type="title"/>
          </p:nvPr>
        </p:nvSpPr>
        <p:spPr>
          <a:xfrm>
            <a:off x="682580" y="286603"/>
            <a:ext cx="11509420" cy="1450757"/>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4000"/>
              <a:buFont typeface="Calibri"/>
              <a:buNone/>
            </a:pPr>
            <a:r>
              <a:rPr lang="en-US" sz="4000"/>
              <a:t>Characterizing Schedules Based on Serializability (cont’d.)</a:t>
            </a:r>
            <a:endParaRPr sz="4000"/>
          </a:p>
        </p:txBody>
      </p:sp>
      <p:sp>
        <p:nvSpPr>
          <p:cNvPr id="227" name="Google Shape;227;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Testing for serializability of a schedule</a:t>
            </a:r>
            <a:endParaRPr/>
          </a:p>
          <a:p>
            <a:pPr indent="0" lvl="0" marL="91440" rtl="0" algn="l">
              <a:lnSpc>
                <a:spcPct val="90000"/>
              </a:lnSpc>
              <a:spcBef>
                <a:spcPts val="1400"/>
              </a:spcBef>
              <a:spcAft>
                <a:spcPts val="0"/>
              </a:spcAft>
              <a:buSzPts val="2000"/>
              <a:buNone/>
            </a:pPr>
            <a:r>
              <a:t/>
            </a:r>
            <a:endParaRPr/>
          </a:p>
        </p:txBody>
      </p:sp>
      <p:pic>
        <p:nvPicPr>
          <p:cNvPr id="228" name="Google Shape;228;p21"/>
          <p:cNvPicPr preferRelativeResize="0"/>
          <p:nvPr/>
        </p:nvPicPr>
        <p:blipFill rotWithShape="1">
          <a:blip r:embed="rId3">
            <a:alphaModFix/>
          </a:blip>
          <a:srcRect b="0" l="0" r="0" t="0"/>
          <a:stretch/>
        </p:blipFill>
        <p:spPr>
          <a:xfrm>
            <a:off x="2133600" y="2438400"/>
            <a:ext cx="7823226" cy="32337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txBox="1"/>
          <p:nvPr>
            <p:ph type="title"/>
          </p:nvPr>
        </p:nvSpPr>
        <p:spPr>
          <a:xfrm>
            <a:off x="2099256" y="437882"/>
            <a:ext cx="9056424" cy="64394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Constructing the Precedence Graphs</a:t>
            </a:r>
            <a:endParaRPr/>
          </a:p>
        </p:txBody>
      </p:sp>
      <p:sp>
        <p:nvSpPr>
          <p:cNvPr id="235" name="Google Shape;235;p22"/>
          <p:cNvSpPr txBox="1"/>
          <p:nvPr>
            <p:ph idx="1" type="body"/>
          </p:nvPr>
        </p:nvSpPr>
        <p:spPr>
          <a:xfrm>
            <a:off x="1097280" y="953037"/>
            <a:ext cx="10202643" cy="772732"/>
          </a:xfrm>
          <a:prstGeom prst="rect">
            <a:avLst/>
          </a:prstGeom>
          <a:noFill/>
          <a:ln>
            <a:noFill/>
          </a:ln>
        </p:spPr>
        <p:txBody>
          <a:bodyPr anchorCtr="0" anchor="t" bIns="45700" lIns="0" spcFirstLastPara="1" rIns="0" wrap="square" tIns="45700">
            <a:normAutofit lnSpcReduction="10000"/>
          </a:bodyPr>
          <a:lstStyle/>
          <a:p>
            <a:pPr indent="-101600" lvl="0" marL="91440" rtl="0" algn="l">
              <a:lnSpc>
                <a:spcPct val="80000"/>
              </a:lnSpc>
              <a:spcBef>
                <a:spcPts val="0"/>
              </a:spcBef>
              <a:spcAft>
                <a:spcPts val="0"/>
              </a:spcAft>
              <a:buSzPts val="1600"/>
              <a:buChar char=" "/>
            </a:pPr>
            <a:r>
              <a:rPr lang="en-US" sz="1600"/>
              <a:t>Constructing the precedence graphs for schedules A and D to test for conflict serializability.</a:t>
            </a:r>
            <a:endParaRPr/>
          </a:p>
          <a:p>
            <a:pPr indent="-182880" lvl="1" marL="384048" rtl="0" algn="l">
              <a:lnSpc>
                <a:spcPct val="80000"/>
              </a:lnSpc>
              <a:spcBef>
                <a:spcPts val="400"/>
              </a:spcBef>
              <a:spcAft>
                <a:spcPts val="0"/>
              </a:spcAft>
              <a:buSzPts val="1500"/>
              <a:buChar char="◦"/>
            </a:pPr>
            <a:r>
              <a:rPr lang="en-US" sz="1500"/>
              <a:t>(a) Precedence graph for serial schedule A.</a:t>
            </a:r>
            <a:endParaRPr/>
          </a:p>
          <a:p>
            <a:pPr indent="-182880" lvl="1" marL="384048" rtl="0" algn="l">
              <a:lnSpc>
                <a:spcPct val="80000"/>
              </a:lnSpc>
              <a:spcBef>
                <a:spcPts val="600"/>
              </a:spcBef>
              <a:spcAft>
                <a:spcPts val="0"/>
              </a:spcAft>
              <a:buSzPts val="1500"/>
              <a:buChar char="◦"/>
            </a:pPr>
            <a:r>
              <a:rPr lang="en-US" sz="1500"/>
              <a:t>(b) Precedence graph for serial schedule B.</a:t>
            </a:r>
            <a:endParaRPr sz="1500"/>
          </a:p>
        </p:txBody>
      </p:sp>
      <p:pic>
        <p:nvPicPr>
          <p:cNvPr id="236" name="Google Shape;236;p22"/>
          <p:cNvPicPr preferRelativeResize="0"/>
          <p:nvPr/>
        </p:nvPicPr>
        <p:blipFill rotWithShape="1">
          <a:blip r:embed="rId3">
            <a:alphaModFix/>
          </a:blip>
          <a:srcRect b="0" l="0" r="0" t="0"/>
          <a:stretch/>
        </p:blipFill>
        <p:spPr>
          <a:xfrm>
            <a:off x="0" y="1860394"/>
            <a:ext cx="8572945" cy="3394186"/>
          </a:xfrm>
          <a:prstGeom prst="rect">
            <a:avLst/>
          </a:prstGeom>
          <a:noFill/>
          <a:ln>
            <a:noFill/>
          </a:ln>
        </p:spPr>
      </p:pic>
      <p:pic>
        <p:nvPicPr>
          <p:cNvPr id="237" name="Google Shape;237;p22"/>
          <p:cNvPicPr preferRelativeResize="0"/>
          <p:nvPr/>
        </p:nvPicPr>
        <p:blipFill rotWithShape="1">
          <a:blip r:embed="rId4">
            <a:alphaModFix/>
          </a:blip>
          <a:srcRect b="0" l="0" r="0" t="0"/>
          <a:stretch/>
        </p:blipFill>
        <p:spPr>
          <a:xfrm>
            <a:off x="8572944" y="1860394"/>
            <a:ext cx="3453733" cy="1697093"/>
          </a:xfrm>
          <a:prstGeom prst="rect">
            <a:avLst/>
          </a:prstGeom>
          <a:noFill/>
          <a:ln>
            <a:noFill/>
          </a:ln>
        </p:spPr>
      </p:pic>
      <p:pic>
        <p:nvPicPr>
          <p:cNvPr id="238" name="Google Shape;238;p22"/>
          <p:cNvPicPr preferRelativeResize="0"/>
          <p:nvPr/>
        </p:nvPicPr>
        <p:blipFill rotWithShape="1">
          <a:blip r:embed="rId5">
            <a:alphaModFix/>
          </a:blip>
          <a:srcRect b="0" l="0" r="0" t="0"/>
          <a:stretch/>
        </p:blipFill>
        <p:spPr>
          <a:xfrm>
            <a:off x="8863375" y="4494728"/>
            <a:ext cx="3347394" cy="17655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pic>
        <p:nvPicPr>
          <p:cNvPr id="243" name="Google Shape;243;p23"/>
          <p:cNvPicPr preferRelativeResize="0"/>
          <p:nvPr>
            <p:ph idx="1" type="body"/>
          </p:nvPr>
        </p:nvPicPr>
        <p:blipFill rotWithShape="1">
          <a:blip r:embed="rId3">
            <a:alphaModFix/>
          </a:blip>
          <a:srcRect b="0" l="0" r="0" t="0"/>
          <a:stretch/>
        </p:blipFill>
        <p:spPr>
          <a:xfrm>
            <a:off x="0" y="1582814"/>
            <a:ext cx="8516994" cy="3542977"/>
          </a:xfrm>
          <a:prstGeom prst="rect">
            <a:avLst/>
          </a:prstGeom>
          <a:noFill/>
          <a:ln>
            <a:noFill/>
          </a:ln>
        </p:spPr>
      </p:pic>
      <p:sp>
        <p:nvSpPr>
          <p:cNvPr id="244" name="Google Shape;244;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27-02-2022 19:25</a:t>
            </a:r>
            <a:endParaRPr/>
          </a:p>
        </p:txBody>
      </p:sp>
      <p:sp>
        <p:nvSpPr>
          <p:cNvPr id="245" name="Google Shape;245;p23"/>
          <p:cNvSpPr txBox="1"/>
          <p:nvPr>
            <p:ph type="title"/>
          </p:nvPr>
        </p:nvSpPr>
        <p:spPr>
          <a:xfrm>
            <a:off x="1493948" y="669701"/>
            <a:ext cx="9661731" cy="810081"/>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rgbClr val="3F3F3F"/>
              </a:buClr>
              <a:buSzPts val="1600"/>
              <a:buFont typeface="Calibri"/>
              <a:buNone/>
            </a:pPr>
            <a:r>
              <a:rPr lang="en-US" sz="1600"/>
              <a:t>Constructing the precedence graphs for schedules A and D to test for conflict serializability.</a:t>
            </a:r>
            <a:endParaRPr/>
          </a:p>
          <a:p>
            <a:pPr indent="0" lvl="1" marL="0" rtl="0" algn="l">
              <a:lnSpc>
                <a:spcPct val="80000"/>
              </a:lnSpc>
              <a:spcBef>
                <a:spcPts val="0"/>
              </a:spcBef>
              <a:spcAft>
                <a:spcPts val="0"/>
              </a:spcAft>
              <a:buNone/>
            </a:pPr>
            <a:r>
              <a:rPr lang="en-US" sz="1500"/>
              <a:t>(c) Precedence graph for schedule C (not serializable). </a:t>
            </a:r>
            <a:endParaRPr/>
          </a:p>
          <a:p>
            <a:pPr indent="0" lvl="1" marL="0" rtl="0" algn="l">
              <a:lnSpc>
                <a:spcPct val="80000"/>
              </a:lnSpc>
              <a:spcBef>
                <a:spcPts val="0"/>
              </a:spcBef>
              <a:spcAft>
                <a:spcPts val="0"/>
              </a:spcAft>
              <a:buNone/>
            </a:pPr>
            <a:r>
              <a:rPr lang="en-US" sz="1500"/>
              <a:t>(d) Precedence graph for schedule D (serializable, equivalent to schedule A).</a:t>
            </a:r>
            <a:endParaRPr/>
          </a:p>
        </p:txBody>
      </p:sp>
      <p:pic>
        <p:nvPicPr>
          <p:cNvPr id="246" name="Google Shape;246;p23"/>
          <p:cNvPicPr preferRelativeResize="0"/>
          <p:nvPr/>
        </p:nvPicPr>
        <p:blipFill rotWithShape="1">
          <a:blip r:embed="rId4">
            <a:alphaModFix/>
          </a:blip>
          <a:srcRect b="0" l="0" r="0" t="0"/>
          <a:stretch/>
        </p:blipFill>
        <p:spPr>
          <a:xfrm>
            <a:off x="8480933" y="1008169"/>
            <a:ext cx="3597408" cy="2306573"/>
          </a:xfrm>
          <a:prstGeom prst="rect">
            <a:avLst/>
          </a:prstGeom>
          <a:noFill/>
          <a:ln>
            <a:noFill/>
          </a:ln>
        </p:spPr>
      </p:pic>
      <p:pic>
        <p:nvPicPr>
          <p:cNvPr id="247" name="Google Shape;247;p23"/>
          <p:cNvPicPr preferRelativeResize="0"/>
          <p:nvPr/>
        </p:nvPicPr>
        <p:blipFill rotWithShape="1">
          <a:blip r:embed="rId5">
            <a:alphaModFix/>
          </a:blip>
          <a:srcRect b="0" l="0" r="0" t="0"/>
          <a:stretch/>
        </p:blipFill>
        <p:spPr>
          <a:xfrm>
            <a:off x="8263996" y="4381768"/>
            <a:ext cx="3928004" cy="148804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Another example of serializability Testing</a:t>
            </a:r>
            <a:endParaRPr/>
          </a:p>
        </p:txBody>
      </p:sp>
      <p:pic>
        <p:nvPicPr>
          <p:cNvPr descr="fig17_08a" id="254" name="Google Shape;254;p24"/>
          <p:cNvPicPr preferRelativeResize="0"/>
          <p:nvPr/>
        </p:nvPicPr>
        <p:blipFill rotWithShape="1">
          <a:blip r:embed="rId3">
            <a:alphaModFix/>
          </a:blip>
          <a:srcRect b="0" l="0" r="0" t="0"/>
          <a:stretch/>
        </p:blipFill>
        <p:spPr>
          <a:xfrm>
            <a:off x="1752600" y="2819400"/>
            <a:ext cx="8610600" cy="17478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Another Example of Serializability Testing</a:t>
            </a:r>
            <a:endParaRPr/>
          </a:p>
        </p:txBody>
      </p:sp>
      <p:pic>
        <p:nvPicPr>
          <p:cNvPr descr="fig17_08b" id="261" name="Google Shape;261;p25"/>
          <p:cNvPicPr preferRelativeResize="0"/>
          <p:nvPr/>
        </p:nvPicPr>
        <p:blipFill rotWithShape="1">
          <a:blip r:embed="rId3">
            <a:alphaModFix/>
          </a:blip>
          <a:srcRect b="0" l="0" r="0" t="0"/>
          <a:stretch/>
        </p:blipFill>
        <p:spPr>
          <a:xfrm>
            <a:off x="192112" y="1836312"/>
            <a:ext cx="7406424" cy="3096269"/>
          </a:xfrm>
          <a:prstGeom prst="rect">
            <a:avLst/>
          </a:prstGeom>
          <a:noFill/>
          <a:ln>
            <a:noFill/>
          </a:ln>
        </p:spPr>
      </p:pic>
      <p:pic>
        <p:nvPicPr>
          <p:cNvPr id="262" name="Google Shape;262;p25"/>
          <p:cNvPicPr preferRelativeResize="0"/>
          <p:nvPr/>
        </p:nvPicPr>
        <p:blipFill rotWithShape="1">
          <a:blip r:embed="rId4">
            <a:alphaModFix/>
          </a:blip>
          <a:srcRect b="0" l="0" r="0" t="0"/>
          <a:stretch/>
        </p:blipFill>
        <p:spPr>
          <a:xfrm>
            <a:off x="6235056" y="4040985"/>
            <a:ext cx="5677544" cy="21813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Another Example of Serializability Testing</a:t>
            </a:r>
            <a:endParaRPr/>
          </a:p>
        </p:txBody>
      </p:sp>
      <p:pic>
        <p:nvPicPr>
          <p:cNvPr descr="fig17_08c" id="269" name="Google Shape;269;p26"/>
          <p:cNvPicPr preferRelativeResize="0"/>
          <p:nvPr/>
        </p:nvPicPr>
        <p:blipFill rotWithShape="1">
          <a:blip r:embed="rId3">
            <a:alphaModFix/>
          </a:blip>
          <a:srcRect b="0" l="0" r="0" t="0"/>
          <a:stretch/>
        </p:blipFill>
        <p:spPr>
          <a:xfrm>
            <a:off x="129862" y="1848118"/>
            <a:ext cx="8381999" cy="3392488"/>
          </a:xfrm>
          <a:prstGeom prst="rect">
            <a:avLst/>
          </a:prstGeom>
          <a:noFill/>
          <a:ln>
            <a:noFill/>
          </a:ln>
        </p:spPr>
      </p:pic>
      <p:pic>
        <p:nvPicPr>
          <p:cNvPr id="270" name="Google Shape;270;p26"/>
          <p:cNvPicPr preferRelativeResize="0"/>
          <p:nvPr/>
        </p:nvPicPr>
        <p:blipFill rotWithShape="1">
          <a:blip r:embed="rId4">
            <a:alphaModFix/>
          </a:blip>
          <a:srcRect b="0" l="0" r="0" t="0"/>
          <a:stretch/>
        </p:blipFill>
        <p:spPr>
          <a:xfrm>
            <a:off x="6703207" y="3933065"/>
            <a:ext cx="5572080" cy="196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500"/>
                                        <p:tgtEl>
                                          <p:spTgt spid="27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ph type="title"/>
          </p:nvPr>
        </p:nvSpPr>
        <p:spPr>
          <a:xfrm>
            <a:off x="1469877" y="573670"/>
            <a:ext cx="9432547" cy="99218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Isolation levels in Transaction Processing</a:t>
            </a:r>
            <a:endParaRPr/>
          </a:p>
        </p:txBody>
      </p:sp>
      <p:sp>
        <p:nvSpPr>
          <p:cNvPr id="276" name="Google Shape;276;p27"/>
          <p:cNvSpPr txBox="1"/>
          <p:nvPr>
            <p:ph idx="1" type="body"/>
          </p:nvPr>
        </p:nvSpPr>
        <p:spPr>
          <a:xfrm>
            <a:off x="180303" y="1815921"/>
            <a:ext cx="12011697" cy="4417454"/>
          </a:xfrm>
          <a:prstGeom prst="rect">
            <a:avLst/>
          </a:prstGeom>
          <a:noFill/>
          <a:ln>
            <a:noFill/>
          </a:ln>
        </p:spPr>
        <p:txBody>
          <a:bodyPr anchorCtr="0" anchor="t" bIns="45700" lIns="0" spcFirstLastPara="1" rIns="0" wrap="square" tIns="45700">
            <a:normAutofit lnSpcReduction="10000"/>
          </a:bodyPr>
          <a:lstStyle/>
          <a:p>
            <a:pPr indent="0" lvl="0" marL="0" rtl="0" algn="just">
              <a:lnSpc>
                <a:spcPct val="90000"/>
              </a:lnSpc>
              <a:spcBef>
                <a:spcPts val="0"/>
              </a:spcBef>
              <a:spcAft>
                <a:spcPts val="0"/>
              </a:spcAft>
              <a:buSzPts val="2400"/>
              <a:buNone/>
            </a:pPr>
            <a:r>
              <a:rPr lang="en-US" sz="2400"/>
              <a:t>A transaction isolation level is defined by the following phenomena –</a:t>
            </a:r>
            <a:endParaRPr/>
          </a:p>
          <a:p>
            <a:pPr indent="-152400" lvl="0" marL="91440" rtl="0" algn="just">
              <a:lnSpc>
                <a:spcPct val="90000"/>
              </a:lnSpc>
              <a:spcBef>
                <a:spcPts val="1400"/>
              </a:spcBef>
              <a:spcAft>
                <a:spcPts val="0"/>
              </a:spcAft>
              <a:buSzPts val="2400"/>
              <a:buChar char=" "/>
            </a:pPr>
            <a:r>
              <a:rPr b="1" lang="en-US" sz="2400"/>
              <a:t>Dirty Read – </a:t>
            </a:r>
            <a:r>
              <a:rPr lang="en-US" sz="2400"/>
              <a:t>A Dirty read is the situation when a transaction reads a data that has not yet been committed.  Reading a value that was written by a transaction which failed.</a:t>
            </a:r>
            <a:endParaRPr/>
          </a:p>
          <a:p>
            <a:pPr indent="0" lvl="0" marL="0" rtl="0" algn="just">
              <a:lnSpc>
                <a:spcPct val="90000"/>
              </a:lnSpc>
              <a:spcBef>
                <a:spcPts val="1400"/>
              </a:spcBef>
              <a:spcAft>
                <a:spcPts val="0"/>
              </a:spcAft>
              <a:buSzPts val="2400"/>
              <a:buNone/>
            </a:pPr>
            <a:r>
              <a:rPr i="1" lang="en-US" sz="2400"/>
              <a:t>	S</a:t>
            </a:r>
            <a:r>
              <a:rPr baseline="-25000" i="1" lang="en-US" sz="2400"/>
              <a:t>b</a:t>
            </a:r>
            <a:r>
              <a:rPr lang="en-US" sz="2400"/>
              <a:t>:</a:t>
            </a:r>
            <a:r>
              <a:rPr i="1" lang="en-US" sz="2400"/>
              <a:t> r</a:t>
            </a:r>
            <a:r>
              <a:rPr baseline="-25000" lang="en-US" sz="2400"/>
              <a:t>1</a:t>
            </a:r>
            <a:r>
              <a:rPr lang="en-US" sz="2400"/>
              <a:t>(</a:t>
            </a:r>
            <a:r>
              <a:rPr i="1" lang="en-US" sz="2400"/>
              <a:t>X</a:t>
            </a:r>
            <a:r>
              <a:rPr lang="en-US" sz="2400"/>
              <a:t>);</a:t>
            </a:r>
            <a:r>
              <a:rPr i="1" lang="en-US" sz="2400"/>
              <a:t>  w</a:t>
            </a:r>
            <a:r>
              <a:rPr baseline="-25000" lang="en-US" sz="2400"/>
              <a:t>1</a:t>
            </a:r>
            <a:r>
              <a:rPr lang="en-US" sz="2400"/>
              <a:t>(</a:t>
            </a:r>
            <a:r>
              <a:rPr i="1" lang="en-US" sz="2400"/>
              <a:t>X</a:t>
            </a:r>
            <a:r>
              <a:rPr lang="en-US" sz="2400"/>
              <a:t>);</a:t>
            </a:r>
            <a:r>
              <a:rPr i="1" lang="en-US" sz="2400"/>
              <a:t> r</a:t>
            </a:r>
            <a:r>
              <a:rPr baseline="-25000" lang="en-US" sz="2400"/>
              <a:t>2</a:t>
            </a:r>
            <a:r>
              <a:rPr lang="en-US" sz="2400"/>
              <a:t>(</a:t>
            </a:r>
            <a:r>
              <a:rPr i="1" lang="en-US" sz="2400"/>
              <a:t>X</a:t>
            </a:r>
            <a:r>
              <a:rPr lang="en-US" sz="2400"/>
              <a:t>); </a:t>
            </a:r>
            <a:r>
              <a:rPr i="1" lang="en-US" sz="2400"/>
              <a:t> r</a:t>
            </a:r>
            <a:r>
              <a:rPr baseline="-25000" lang="en-US" sz="2400"/>
              <a:t>1</a:t>
            </a:r>
            <a:r>
              <a:rPr lang="en-US" sz="2400"/>
              <a:t>(</a:t>
            </a:r>
            <a:r>
              <a:rPr i="1" lang="en-US" sz="2400"/>
              <a:t>Y</a:t>
            </a:r>
            <a:r>
              <a:rPr lang="en-US" sz="2400"/>
              <a:t>);</a:t>
            </a:r>
            <a:r>
              <a:rPr i="1" lang="en-US" sz="2400"/>
              <a:t> w</a:t>
            </a:r>
            <a:r>
              <a:rPr baseline="-25000" lang="en-US" sz="2400"/>
              <a:t>2</a:t>
            </a:r>
            <a:r>
              <a:rPr lang="en-US" sz="2400"/>
              <a:t>(</a:t>
            </a:r>
            <a:r>
              <a:rPr i="1" lang="en-US" sz="2400"/>
              <a:t>X</a:t>
            </a:r>
            <a:r>
              <a:rPr lang="en-US" sz="2400"/>
              <a:t>);c</a:t>
            </a:r>
            <a:r>
              <a:rPr baseline="-25000" lang="en-US" sz="2400"/>
              <a:t>2</a:t>
            </a:r>
            <a:r>
              <a:rPr lang="en-US" sz="2400"/>
              <a:t>;</a:t>
            </a:r>
            <a:r>
              <a:rPr i="1" lang="en-US" sz="2400"/>
              <a:t> w</a:t>
            </a:r>
            <a:r>
              <a:rPr baseline="-25000" lang="en-US" sz="2400"/>
              <a:t>1</a:t>
            </a:r>
            <a:r>
              <a:rPr lang="en-US" sz="2400"/>
              <a:t>(</a:t>
            </a:r>
            <a:r>
              <a:rPr i="1" lang="en-US" sz="2400"/>
              <a:t>Y</a:t>
            </a:r>
            <a:r>
              <a:rPr lang="en-US" sz="2400"/>
              <a:t>);c</a:t>
            </a:r>
            <a:r>
              <a:rPr baseline="-25000" lang="en-US" sz="2400"/>
              <a:t>1</a:t>
            </a:r>
            <a:endParaRPr sz="2400"/>
          </a:p>
          <a:p>
            <a:pPr indent="-152400" lvl="0" marL="91440" rtl="0" algn="just">
              <a:lnSpc>
                <a:spcPct val="90000"/>
              </a:lnSpc>
              <a:spcBef>
                <a:spcPts val="1400"/>
              </a:spcBef>
              <a:spcAft>
                <a:spcPts val="0"/>
              </a:spcAft>
              <a:buSzPts val="2400"/>
              <a:buChar char=" "/>
            </a:pPr>
            <a:r>
              <a:rPr b="1" lang="en-US" sz="2400"/>
              <a:t>Non Repeatable read – </a:t>
            </a:r>
            <a:r>
              <a:rPr lang="en-US" sz="2400"/>
              <a:t>Non Repeatable read occurs when a transaction reads same row twice, and get a different value each time. </a:t>
            </a:r>
            <a:r>
              <a:rPr lang="en-US" sz="2100"/>
              <a:t>Allowing another transaction to write a new value between multiple reads of one transaction. </a:t>
            </a:r>
            <a:endParaRPr/>
          </a:p>
          <a:p>
            <a:pPr indent="-182880" lvl="1" marL="384048" rtl="0" algn="l">
              <a:lnSpc>
                <a:spcPct val="80000"/>
              </a:lnSpc>
              <a:spcBef>
                <a:spcPts val="400"/>
              </a:spcBef>
              <a:spcAft>
                <a:spcPts val="0"/>
              </a:spcAft>
              <a:buSzPts val="2100"/>
              <a:buChar char="◦"/>
            </a:pPr>
            <a:r>
              <a:rPr lang="en-US" sz="2100"/>
              <a:t>A transaction T1 may read a given value from a table. If another transaction T2 later updates that value and T1 reads that value again, T1 will see a different value.  </a:t>
            </a:r>
            <a:endParaRPr sz="2400"/>
          </a:p>
          <a:p>
            <a:pPr indent="-152400" lvl="0" marL="91440" rtl="0" algn="just">
              <a:lnSpc>
                <a:spcPct val="90000"/>
              </a:lnSpc>
              <a:spcBef>
                <a:spcPts val="1600"/>
              </a:spcBef>
              <a:spcAft>
                <a:spcPts val="0"/>
              </a:spcAft>
              <a:buSzPts val="2400"/>
              <a:buChar char=" "/>
            </a:pPr>
            <a:r>
              <a:rPr b="1" lang="en-US" sz="2400"/>
              <a:t>Phantom Read – </a:t>
            </a:r>
            <a:r>
              <a:rPr lang="en-US" sz="2400"/>
              <a:t>Phantom Read occurs when two same queries are executed, but the rows retrieved by the two, are different.</a:t>
            </a:r>
            <a:endParaRPr/>
          </a:p>
          <a:p>
            <a:pPr indent="0" lvl="0" marL="0" rtl="0" algn="just">
              <a:lnSpc>
                <a:spcPct val="90000"/>
              </a:lnSpc>
              <a:spcBef>
                <a:spcPts val="1400"/>
              </a:spcBef>
              <a:spcAft>
                <a:spcPts val="0"/>
              </a:spcAft>
              <a:buSzPts val="2400"/>
              <a:buNone/>
            </a:pPr>
            <a:r>
              <a:rPr lang="en-US" sz="2400"/>
              <a:t>Based on these phenomena, The SQL standard defines four isolation levels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8"/>
          <p:cNvSpPr txBox="1"/>
          <p:nvPr>
            <p:ph type="title"/>
          </p:nvPr>
        </p:nvSpPr>
        <p:spPr>
          <a:xfrm>
            <a:off x="1642593" y="663823"/>
            <a:ext cx="9271716" cy="99218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Isolation levels in Transaction Processing</a:t>
            </a:r>
            <a:endParaRPr/>
          </a:p>
        </p:txBody>
      </p:sp>
      <p:sp>
        <p:nvSpPr>
          <p:cNvPr id="282" name="Google Shape;282;p28"/>
          <p:cNvSpPr txBox="1"/>
          <p:nvPr>
            <p:ph idx="1" type="body"/>
          </p:nvPr>
        </p:nvSpPr>
        <p:spPr>
          <a:xfrm>
            <a:off x="631065" y="1983346"/>
            <a:ext cx="11294772" cy="4146998"/>
          </a:xfrm>
          <a:prstGeom prst="rect">
            <a:avLst/>
          </a:prstGeom>
          <a:noFill/>
          <a:ln>
            <a:noFill/>
          </a:ln>
        </p:spPr>
        <p:txBody>
          <a:bodyPr anchorCtr="0" anchor="t" bIns="45700" lIns="0" spcFirstLastPara="1" rIns="0" wrap="square" tIns="45700">
            <a:normAutofit/>
          </a:bodyPr>
          <a:lstStyle/>
          <a:p>
            <a:pPr indent="-152400" lvl="0" marL="91440" rtl="0" algn="just">
              <a:lnSpc>
                <a:spcPct val="90000"/>
              </a:lnSpc>
              <a:spcBef>
                <a:spcPts val="0"/>
              </a:spcBef>
              <a:spcAft>
                <a:spcPts val="0"/>
              </a:spcAft>
              <a:buSzPts val="2400"/>
              <a:buChar char=" "/>
            </a:pPr>
            <a:r>
              <a:rPr b="1" lang="en-US" sz="2400"/>
              <a:t>Read Uncommitted – </a:t>
            </a:r>
            <a:r>
              <a:rPr lang="en-US" sz="2400"/>
              <a:t>Read Uncommitted is the lowest isolation level. In this level, one transaction may read not yet committed changes made by other transaction, thereby allowing dirty reads. In this level, transactions are not isolated from each other.</a:t>
            </a:r>
            <a:endParaRPr/>
          </a:p>
          <a:p>
            <a:pPr indent="0" lvl="0" marL="0" rtl="0" algn="just">
              <a:lnSpc>
                <a:spcPct val="90000"/>
              </a:lnSpc>
              <a:spcBef>
                <a:spcPts val="1400"/>
              </a:spcBef>
              <a:spcAft>
                <a:spcPts val="0"/>
              </a:spcAft>
              <a:buSzPts val="2400"/>
              <a:buNone/>
            </a:pPr>
            <a:r>
              <a:t/>
            </a:r>
            <a:endParaRPr sz="2400"/>
          </a:p>
          <a:p>
            <a:pPr indent="-152400" lvl="0" marL="91440" rtl="0" algn="just">
              <a:lnSpc>
                <a:spcPct val="90000"/>
              </a:lnSpc>
              <a:spcBef>
                <a:spcPts val="1400"/>
              </a:spcBef>
              <a:spcAft>
                <a:spcPts val="0"/>
              </a:spcAft>
              <a:buSzPts val="2400"/>
              <a:buChar char=" "/>
            </a:pPr>
            <a:r>
              <a:rPr b="1" lang="en-US" sz="2400"/>
              <a:t>Read Committed – </a:t>
            </a:r>
            <a:r>
              <a:rPr lang="en-US" sz="2400"/>
              <a:t>This isolation level guarantees that any data read is committed at the moment it is read. Thus it does not allows dirty read. The transaction holds a read or write lock on the current row, and thus prevent other transactions from reading, updating or deleting it.</a:t>
            </a:r>
            <a:endParaRPr/>
          </a:p>
          <a:p>
            <a:pPr indent="0" lvl="0" marL="91440" rtl="0" algn="l">
              <a:lnSpc>
                <a:spcPct val="90000"/>
              </a:lnSpc>
              <a:spcBef>
                <a:spcPts val="1400"/>
              </a:spcBef>
              <a:spcAft>
                <a:spcPts val="0"/>
              </a:spcAft>
              <a:buSzPts val="2400"/>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1520780" y="547912"/>
            <a:ext cx="9670961" cy="99218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Isolation levels in Transaction Processing</a:t>
            </a:r>
            <a:endParaRPr/>
          </a:p>
        </p:txBody>
      </p:sp>
      <p:sp>
        <p:nvSpPr>
          <p:cNvPr id="288" name="Google Shape;288;p29"/>
          <p:cNvSpPr txBox="1"/>
          <p:nvPr>
            <p:ph idx="1" type="body"/>
          </p:nvPr>
        </p:nvSpPr>
        <p:spPr>
          <a:xfrm>
            <a:off x="734096" y="2202287"/>
            <a:ext cx="10457645" cy="3503055"/>
          </a:xfrm>
          <a:prstGeom prst="rect">
            <a:avLst/>
          </a:prstGeom>
          <a:noFill/>
          <a:ln>
            <a:noFill/>
          </a:ln>
        </p:spPr>
        <p:txBody>
          <a:bodyPr anchorCtr="0" anchor="t" bIns="45700" lIns="0" spcFirstLastPara="1" rIns="0" wrap="square" tIns="45700">
            <a:noAutofit/>
          </a:bodyPr>
          <a:lstStyle/>
          <a:p>
            <a:pPr indent="-152400" lvl="0" marL="91440" rtl="0" algn="just">
              <a:lnSpc>
                <a:spcPct val="90000"/>
              </a:lnSpc>
              <a:spcBef>
                <a:spcPts val="0"/>
              </a:spcBef>
              <a:spcAft>
                <a:spcPts val="0"/>
              </a:spcAft>
              <a:buSzPts val="2400"/>
              <a:buChar char=" "/>
            </a:pPr>
            <a:r>
              <a:rPr b="1" lang="en-US" sz="2400"/>
              <a:t>Repeatable Read – </a:t>
            </a:r>
            <a:r>
              <a:rPr lang="en-US" sz="2400"/>
              <a:t>This is the most restrictive isolation level. The transaction holds read locks on all rows it references and writes locks on all rows it inserts, updates, or deletes. Since other transaction cannot read, update or delete these rows, consequently it avoids non-repeatable read.</a:t>
            </a:r>
            <a:endParaRPr/>
          </a:p>
          <a:p>
            <a:pPr indent="0" lvl="0" marL="0" rtl="0" algn="just">
              <a:lnSpc>
                <a:spcPct val="90000"/>
              </a:lnSpc>
              <a:spcBef>
                <a:spcPts val="1400"/>
              </a:spcBef>
              <a:spcAft>
                <a:spcPts val="0"/>
              </a:spcAft>
              <a:buSzPts val="2400"/>
              <a:buNone/>
            </a:pPr>
            <a:r>
              <a:t/>
            </a:r>
            <a:endParaRPr sz="2400"/>
          </a:p>
          <a:p>
            <a:pPr indent="-152400" lvl="0" marL="91440" rtl="0" algn="just">
              <a:lnSpc>
                <a:spcPct val="90000"/>
              </a:lnSpc>
              <a:spcBef>
                <a:spcPts val="1400"/>
              </a:spcBef>
              <a:spcAft>
                <a:spcPts val="0"/>
              </a:spcAft>
              <a:buSzPts val="2400"/>
              <a:buChar char=" "/>
            </a:pPr>
            <a:r>
              <a:rPr b="1" lang="en-US" sz="2400"/>
              <a:t>Serializable – </a:t>
            </a:r>
            <a:r>
              <a:rPr lang="en-US" sz="2400"/>
              <a:t>This is the Highest isolation level. A </a:t>
            </a:r>
            <a:r>
              <a:rPr i="1" lang="en-US" sz="2400"/>
              <a:t>serializable</a:t>
            </a:r>
            <a:r>
              <a:rPr lang="en-US" sz="2400"/>
              <a:t> execution is guaranteed to be serializable. Serializable execution is defined to be an execution of operations in which concurrently executing transactions appears to be serially executing.</a:t>
            </a:r>
            <a:endParaRPr/>
          </a:p>
          <a:p>
            <a:pPr indent="0" lvl="0" marL="91440" rtl="0" algn="l">
              <a:lnSpc>
                <a:spcPct val="90000"/>
              </a:lnSpc>
              <a:spcBef>
                <a:spcPts val="1400"/>
              </a:spcBef>
              <a:spcAft>
                <a:spcPts val="0"/>
              </a:spcAft>
              <a:buSzPts val="24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3"/>
          <p:cNvPicPr preferRelativeResize="0"/>
          <p:nvPr/>
        </p:nvPicPr>
        <p:blipFill rotWithShape="1">
          <a:blip r:embed="rId3">
            <a:alphaModFix/>
          </a:blip>
          <a:srcRect b="0" l="0" r="0" t="0"/>
          <a:stretch/>
        </p:blipFill>
        <p:spPr>
          <a:xfrm>
            <a:off x="46268" y="669701"/>
            <a:ext cx="11132593" cy="507760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0"/>
          <p:cNvSpPr txBox="1"/>
          <p:nvPr>
            <p:ph type="title"/>
          </p:nvPr>
        </p:nvSpPr>
        <p:spPr>
          <a:xfrm>
            <a:off x="837127" y="257176"/>
            <a:ext cx="10676586" cy="13716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3200"/>
              <a:buFont typeface="Calibri"/>
              <a:buNone/>
            </a:pPr>
            <a:r>
              <a:rPr b="1" lang="en-US" sz="3200"/>
              <a:t>Which of the following Schedules is conflict serializable? For each serializable schedule , determine equivalent serial schedules</a:t>
            </a:r>
            <a:endParaRPr/>
          </a:p>
        </p:txBody>
      </p:sp>
      <p:sp>
        <p:nvSpPr>
          <p:cNvPr id="294" name="Google Shape;294;p30"/>
          <p:cNvSpPr txBox="1"/>
          <p:nvPr>
            <p:ph idx="1" type="body"/>
          </p:nvPr>
        </p:nvSpPr>
        <p:spPr>
          <a:xfrm>
            <a:off x="1524000" y="1628776"/>
            <a:ext cx="8534400" cy="4543425"/>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127000" lvl="0" marL="91440" rtl="0" algn="l">
              <a:lnSpc>
                <a:spcPct val="90000"/>
              </a:lnSpc>
              <a:spcBef>
                <a:spcPts val="1400"/>
              </a:spcBef>
              <a:spcAft>
                <a:spcPts val="0"/>
              </a:spcAft>
              <a:buSzPts val="2000"/>
              <a:buChar char=" "/>
            </a:pPr>
            <a:r>
              <a:rPr lang="en-US"/>
              <a:t>a). r1(X); r3(X); w1(X); r2(X); w3(X);</a:t>
            </a:r>
            <a:endParaRPr/>
          </a:p>
          <a:p>
            <a:pPr indent="-127000" lvl="0" marL="91440" rtl="0" algn="l">
              <a:lnSpc>
                <a:spcPct val="90000"/>
              </a:lnSpc>
              <a:spcBef>
                <a:spcPts val="1400"/>
              </a:spcBef>
              <a:spcAft>
                <a:spcPts val="0"/>
              </a:spcAft>
              <a:buSzPts val="2000"/>
              <a:buChar char=" "/>
            </a:pPr>
            <a:r>
              <a:rPr lang="en-US"/>
              <a:t>b). r1(X); r3(X); w3(X); w1(X); r2(X);</a:t>
            </a:r>
            <a:endParaRPr/>
          </a:p>
          <a:p>
            <a:pPr indent="-127000" lvl="0" marL="91440" rtl="0" algn="l">
              <a:lnSpc>
                <a:spcPct val="90000"/>
              </a:lnSpc>
              <a:spcBef>
                <a:spcPts val="1400"/>
              </a:spcBef>
              <a:spcAft>
                <a:spcPts val="0"/>
              </a:spcAft>
              <a:buSzPts val="2000"/>
              <a:buChar char=" "/>
            </a:pPr>
            <a:r>
              <a:rPr lang="en-US"/>
              <a:t>c). r3(X); r2(X); w3(X); r1(X); w1(X);</a:t>
            </a:r>
            <a:endParaRPr/>
          </a:p>
          <a:p>
            <a:pPr indent="-127000" lvl="0" marL="91440" rtl="0" algn="l">
              <a:lnSpc>
                <a:spcPct val="90000"/>
              </a:lnSpc>
              <a:spcBef>
                <a:spcPts val="1400"/>
              </a:spcBef>
              <a:spcAft>
                <a:spcPts val="0"/>
              </a:spcAft>
              <a:buSzPts val="2000"/>
              <a:buChar char=" "/>
            </a:pPr>
            <a:r>
              <a:rPr lang="en-US"/>
              <a:t>d). r3(X); r2(X); r1(X); w3(X); w1(X);</a:t>
            </a:r>
            <a:endParaRPr/>
          </a:p>
        </p:txBody>
      </p:sp>
      <p:sp>
        <p:nvSpPr>
          <p:cNvPr id="295" name="Google Shape;295;p30"/>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990033"/>
              </a:buClr>
              <a:buSzPts val="1400"/>
              <a:buFont typeface="Noto Sans Symbols"/>
              <a:buNone/>
            </a:pPr>
            <a:r>
              <a:rPr lang="en-US" sz="1400">
                <a:solidFill>
                  <a:srgbClr val="990033"/>
                </a:solidFill>
                <a:latin typeface="Arial"/>
                <a:ea typeface="Arial"/>
                <a:cs typeface="Arial"/>
                <a:sym typeface="Arial"/>
              </a:rPr>
              <a:t>Slide 17- </a:t>
            </a:r>
            <a:fld id="{00000000-1234-1234-1234-123412341234}" type="slidenum">
              <a:rPr lang="en-US" sz="1400">
                <a:solidFill>
                  <a:srgbClr val="990033"/>
                </a:solidFill>
                <a:latin typeface="Arial"/>
                <a:ea typeface="Arial"/>
                <a:cs typeface="Arial"/>
                <a:sym typeface="Arial"/>
              </a:rPr>
              <a:t>‹#›</a:t>
            </a:fld>
            <a:endParaRPr sz="1400">
              <a:solidFill>
                <a:srgbClr val="990033"/>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Solution</a:t>
            </a:r>
            <a:endParaRPr/>
          </a:p>
        </p:txBody>
      </p:sp>
      <p:pic>
        <p:nvPicPr>
          <p:cNvPr id="301" name="Google Shape;301;p31"/>
          <p:cNvPicPr preferRelativeResize="0"/>
          <p:nvPr>
            <p:ph idx="1" type="body"/>
          </p:nvPr>
        </p:nvPicPr>
        <p:blipFill rotWithShape="1">
          <a:blip r:embed="rId3">
            <a:alphaModFix/>
          </a:blip>
          <a:srcRect b="0" l="0" r="0" t="0"/>
          <a:stretch/>
        </p:blipFill>
        <p:spPr>
          <a:xfrm>
            <a:off x="1757364" y="1865313"/>
            <a:ext cx="3875087" cy="2932112"/>
          </a:xfrm>
          <a:prstGeom prst="rect">
            <a:avLst/>
          </a:prstGeom>
          <a:noFill/>
          <a:ln>
            <a:noFill/>
          </a:ln>
        </p:spPr>
      </p:pic>
      <p:sp>
        <p:nvSpPr>
          <p:cNvPr id="302" name="Google Shape;302;p31"/>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990033"/>
              </a:buClr>
              <a:buSzPts val="1400"/>
              <a:buFont typeface="Noto Sans Symbols"/>
              <a:buNone/>
            </a:pPr>
            <a:r>
              <a:rPr lang="en-US" sz="1400">
                <a:solidFill>
                  <a:srgbClr val="990033"/>
                </a:solidFill>
                <a:latin typeface="Arial"/>
                <a:ea typeface="Arial"/>
                <a:cs typeface="Arial"/>
                <a:sym typeface="Arial"/>
              </a:rPr>
              <a:t>Slide 17- </a:t>
            </a:r>
            <a:fld id="{00000000-1234-1234-1234-123412341234}" type="slidenum">
              <a:rPr lang="en-US" sz="1400">
                <a:solidFill>
                  <a:srgbClr val="990033"/>
                </a:solidFill>
                <a:latin typeface="Arial"/>
                <a:ea typeface="Arial"/>
                <a:cs typeface="Arial"/>
                <a:sym typeface="Arial"/>
              </a:rPr>
              <a:t>‹#›</a:t>
            </a:fld>
            <a:endParaRPr sz="1400">
              <a:solidFill>
                <a:srgbClr val="990033"/>
              </a:solidFill>
              <a:latin typeface="Arial"/>
              <a:ea typeface="Arial"/>
              <a:cs typeface="Arial"/>
              <a:sym typeface="Arial"/>
            </a:endParaRPr>
          </a:p>
        </p:txBody>
      </p:sp>
      <p:pic>
        <p:nvPicPr>
          <p:cNvPr id="303" name="Google Shape;303;p31"/>
          <p:cNvPicPr preferRelativeResize="0"/>
          <p:nvPr/>
        </p:nvPicPr>
        <p:blipFill rotWithShape="1">
          <a:blip r:embed="rId4">
            <a:alphaModFix/>
          </a:blip>
          <a:srcRect b="0" l="0" r="0" t="0"/>
          <a:stretch/>
        </p:blipFill>
        <p:spPr>
          <a:xfrm>
            <a:off x="6207126" y="1719263"/>
            <a:ext cx="4156075" cy="3078162"/>
          </a:xfrm>
          <a:prstGeom prst="rect">
            <a:avLst/>
          </a:prstGeom>
          <a:noFill/>
          <a:ln>
            <a:noFill/>
          </a:ln>
        </p:spPr>
      </p:pic>
      <p:sp>
        <p:nvSpPr>
          <p:cNvPr id="304" name="Google Shape;304;p31"/>
          <p:cNvSpPr txBox="1"/>
          <p:nvPr/>
        </p:nvSpPr>
        <p:spPr>
          <a:xfrm>
            <a:off x="2711451" y="3429001"/>
            <a:ext cx="360363"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sp>
        <p:nvSpPr>
          <p:cNvPr id="305" name="Google Shape;305;p31"/>
          <p:cNvSpPr txBox="1"/>
          <p:nvPr/>
        </p:nvSpPr>
        <p:spPr>
          <a:xfrm>
            <a:off x="3786188" y="3014664"/>
            <a:ext cx="360362" cy="4603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sp>
        <p:nvSpPr>
          <p:cNvPr id="306" name="Google Shape;306;p31"/>
          <p:cNvSpPr txBox="1"/>
          <p:nvPr/>
        </p:nvSpPr>
        <p:spPr>
          <a:xfrm>
            <a:off x="4799013" y="3429001"/>
            <a:ext cx="360362"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sp>
        <p:nvSpPr>
          <p:cNvPr id="307" name="Google Shape;307;p31"/>
          <p:cNvSpPr txBox="1"/>
          <p:nvPr/>
        </p:nvSpPr>
        <p:spPr>
          <a:xfrm>
            <a:off x="4205288" y="2266951"/>
            <a:ext cx="360362"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sp>
        <p:nvSpPr>
          <p:cNvPr id="308" name="Google Shape;308;p31"/>
          <p:cNvSpPr txBox="1"/>
          <p:nvPr/>
        </p:nvSpPr>
        <p:spPr>
          <a:xfrm>
            <a:off x="8745539" y="2266951"/>
            <a:ext cx="358775"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sp>
        <p:nvSpPr>
          <p:cNvPr id="309" name="Google Shape;309;p31"/>
          <p:cNvSpPr txBox="1"/>
          <p:nvPr/>
        </p:nvSpPr>
        <p:spPr>
          <a:xfrm>
            <a:off x="9074151" y="3475038"/>
            <a:ext cx="360363"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sp>
        <p:nvSpPr>
          <p:cNvPr id="310" name="Google Shape;310;p31"/>
          <p:cNvSpPr txBox="1"/>
          <p:nvPr/>
        </p:nvSpPr>
        <p:spPr>
          <a:xfrm>
            <a:off x="8215314" y="3027363"/>
            <a:ext cx="358775"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sp>
        <p:nvSpPr>
          <p:cNvPr id="311" name="Google Shape;311;p31"/>
          <p:cNvSpPr txBox="1"/>
          <p:nvPr/>
        </p:nvSpPr>
        <p:spPr>
          <a:xfrm>
            <a:off x="7231063" y="3429001"/>
            <a:ext cx="360362"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graphicFrame>
        <p:nvGraphicFramePr>
          <p:cNvPr id="312" name="Google Shape;312;p31"/>
          <p:cNvGraphicFramePr/>
          <p:nvPr/>
        </p:nvGraphicFramePr>
        <p:xfrm>
          <a:off x="155006" y="3361817"/>
          <a:ext cx="3000000" cy="3000000"/>
        </p:xfrm>
        <a:graphic>
          <a:graphicData uri="http://schemas.openxmlformats.org/drawingml/2006/table">
            <a:tbl>
              <a:tblPr bandRow="1" firstRow="1">
                <a:noFill/>
                <a:tableStyleId>{31EDA92F-170F-41A2-B467-7760B8FE1916}</a:tableStyleId>
              </a:tblPr>
              <a:tblGrid>
                <a:gridCol w="681325"/>
                <a:gridCol w="681325"/>
                <a:gridCol w="681325"/>
              </a:tblGrid>
              <a:tr h="308375">
                <a:tc>
                  <a:txBody>
                    <a:bodyPr/>
                    <a:lstStyle/>
                    <a:p>
                      <a:pPr indent="0" lvl="0" marL="0" marR="0" rtl="0" algn="l">
                        <a:spcBef>
                          <a:spcPts val="0"/>
                        </a:spcBef>
                        <a:spcAft>
                          <a:spcPts val="0"/>
                        </a:spcAft>
                        <a:buNone/>
                      </a:pPr>
                      <a:r>
                        <a:rPr lang="en-US" sz="1800" u="none" cap="none" strike="noStrike"/>
                        <a:t>T1</a:t>
                      </a:r>
                      <a:endParaRPr sz="1800"/>
                    </a:p>
                  </a:txBody>
                  <a:tcPr marT="45725" marB="45725" marR="91450" marL="91450"/>
                </a:tc>
                <a:tc>
                  <a:txBody>
                    <a:bodyPr/>
                    <a:lstStyle/>
                    <a:p>
                      <a:pPr indent="0" lvl="0" marL="0" marR="0" rtl="0" algn="l">
                        <a:spcBef>
                          <a:spcPts val="0"/>
                        </a:spcBef>
                        <a:spcAft>
                          <a:spcPts val="0"/>
                        </a:spcAft>
                        <a:buNone/>
                      </a:pPr>
                      <a:r>
                        <a:rPr lang="en-US" sz="1800"/>
                        <a:t>T2</a:t>
                      </a:r>
                      <a:endParaRPr sz="1800"/>
                    </a:p>
                  </a:txBody>
                  <a:tcPr marT="45725" marB="45725" marR="91450" marL="91450"/>
                </a:tc>
                <a:tc>
                  <a:txBody>
                    <a:bodyPr/>
                    <a:lstStyle/>
                    <a:p>
                      <a:pPr indent="0" lvl="0" marL="0" marR="0" rtl="0" algn="l">
                        <a:spcBef>
                          <a:spcPts val="0"/>
                        </a:spcBef>
                        <a:spcAft>
                          <a:spcPts val="0"/>
                        </a:spcAft>
                        <a:buNone/>
                      </a:pPr>
                      <a:r>
                        <a:rPr lang="en-US" sz="1800"/>
                        <a:t>T3</a:t>
                      </a:r>
                      <a:endParaRPr sz="1800"/>
                    </a:p>
                  </a:txBody>
                  <a:tcPr marT="45725" marB="45725" marR="91450" marL="91450"/>
                </a:tc>
              </a:tr>
              <a:tr h="308375">
                <a:tc>
                  <a:txBody>
                    <a:bodyPr/>
                    <a:lstStyle/>
                    <a:p>
                      <a:pPr indent="0" lvl="0" marL="0" marR="0" rtl="0" algn="l">
                        <a:spcBef>
                          <a:spcPts val="0"/>
                        </a:spcBef>
                        <a:spcAft>
                          <a:spcPts val="0"/>
                        </a:spcAft>
                        <a:buNone/>
                      </a:pPr>
                      <a:r>
                        <a:rPr lang="en-US" sz="1800"/>
                        <a:t>R(X)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R(X)</a:t>
                      </a:r>
                      <a:endParaRPr sz="1800"/>
                    </a:p>
                  </a:txBody>
                  <a:tcPr marT="45725" marB="45725" marR="91450" marL="91450"/>
                </a:tc>
              </a:tr>
              <a:tr h="308375">
                <a:tc>
                  <a:txBody>
                    <a:bodyPr/>
                    <a:lstStyle/>
                    <a:p>
                      <a:pPr indent="0" lvl="0" marL="0" marR="0" rtl="0" algn="l">
                        <a:spcBef>
                          <a:spcPts val="0"/>
                        </a:spcBef>
                        <a:spcAft>
                          <a:spcPts val="0"/>
                        </a:spcAft>
                        <a:buNone/>
                      </a:pPr>
                      <a:r>
                        <a:rPr lang="en-US" sz="1800"/>
                        <a:t>W(X)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R(X)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W(X)</a:t>
                      </a:r>
                      <a:endParaRPr sz="1800"/>
                    </a:p>
                  </a:txBody>
                  <a:tcPr marT="45725" marB="45725" marR="91450" marL="91450"/>
                </a:tc>
              </a:tr>
            </a:tbl>
          </a:graphicData>
        </a:graphic>
      </p:graphicFrame>
      <p:graphicFrame>
        <p:nvGraphicFramePr>
          <p:cNvPr id="313" name="Google Shape;313;p31"/>
          <p:cNvGraphicFramePr/>
          <p:nvPr/>
        </p:nvGraphicFramePr>
        <p:xfrm>
          <a:off x="9328709" y="4017137"/>
          <a:ext cx="3000000" cy="3000000"/>
        </p:xfrm>
        <a:graphic>
          <a:graphicData uri="http://schemas.openxmlformats.org/drawingml/2006/table">
            <a:tbl>
              <a:tblPr bandRow="1" firstRow="1">
                <a:noFill/>
                <a:tableStyleId>{31EDA92F-170F-41A2-B467-7760B8FE1916}</a:tableStyleId>
              </a:tblPr>
              <a:tblGrid>
                <a:gridCol w="681325"/>
                <a:gridCol w="681325"/>
                <a:gridCol w="681325"/>
              </a:tblGrid>
              <a:tr h="308375">
                <a:tc>
                  <a:txBody>
                    <a:bodyPr/>
                    <a:lstStyle/>
                    <a:p>
                      <a:pPr indent="0" lvl="0" marL="0" marR="0" rtl="0" algn="l">
                        <a:spcBef>
                          <a:spcPts val="0"/>
                        </a:spcBef>
                        <a:spcAft>
                          <a:spcPts val="0"/>
                        </a:spcAft>
                        <a:buNone/>
                      </a:pPr>
                      <a:r>
                        <a:rPr lang="en-US" sz="1800"/>
                        <a:t>T1</a:t>
                      </a:r>
                      <a:endParaRPr sz="1800"/>
                    </a:p>
                  </a:txBody>
                  <a:tcPr marT="45725" marB="45725" marR="91450" marL="91450"/>
                </a:tc>
                <a:tc>
                  <a:txBody>
                    <a:bodyPr/>
                    <a:lstStyle/>
                    <a:p>
                      <a:pPr indent="0" lvl="0" marL="0" marR="0" rtl="0" algn="l">
                        <a:spcBef>
                          <a:spcPts val="0"/>
                        </a:spcBef>
                        <a:spcAft>
                          <a:spcPts val="0"/>
                        </a:spcAft>
                        <a:buNone/>
                      </a:pPr>
                      <a:r>
                        <a:rPr lang="en-US" sz="1800"/>
                        <a:t>T2</a:t>
                      </a:r>
                      <a:endParaRPr sz="1800"/>
                    </a:p>
                  </a:txBody>
                  <a:tcPr marT="45725" marB="45725" marR="91450" marL="91450"/>
                </a:tc>
                <a:tc>
                  <a:txBody>
                    <a:bodyPr/>
                    <a:lstStyle/>
                    <a:p>
                      <a:pPr indent="0" lvl="0" marL="0" marR="0" rtl="0" algn="l">
                        <a:spcBef>
                          <a:spcPts val="0"/>
                        </a:spcBef>
                        <a:spcAft>
                          <a:spcPts val="0"/>
                        </a:spcAft>
                        <a:buNone/>
                      </a:pPr>
                      <a:r>
                        <a:rPr lang="en-US" sz="1800"/>
                        <a:t>T3</a:t>
                      </a:r>
                      <a:endParaRPr sz="1800"/>
                    </a:p>
                  </a:txBody>
                  <a:tcPr marT="45725" marB="45725" marR="91450" marL="91450"/>
                </a:tc>
              </a:tr>
              <a:tr h="308375">
                <a:tc>
                  <a:txBody>
                    <a:bodyPr/>
                    <a:lstStyle/>
                    <a:p>
                      <a:pPr indent="0" lvl="0" marL="0" marR="0" rtl="0" algn="l">
                        <a:spcBef>
                          <a:spcPts val="0"/>
                        </a:spcBef>
                        <a:spcAft>
                          <a:spcPts val="0"/>
                        </a:spcAft>
                        <a:buNone/>
                      </a:pPr>
                      <a:r>
                        <a:rPr lang="en-US" sz="1800"/>
                        <a:t>R(X)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R(X)</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W(X)</a:t>
                      </a:r>
                      <a:endParaRPr sz="1800"/>
                    </a:p>
                  </a:txBody>
                  <a:tcPr marT="45725" marB="45725" marR="91450" marL="91450"/>
                </a:tc>
              </a:tr>
              <a:tr h="308375">
                <a:tc>
                  <a:txBody>
                    <a:bodyPr/>
                    <a:lstStyle/>
                    <a:p>
                      <a:pPr indent="0" lvl="0" marL="0" marR="0" rtl="0" algn="l">
                        <a:spcBef>
                          <a:spcPts val="0"/>
                        </a:spcBef>
                        <a:spcAft>
                          <a:spcPts val="0"/>
                        </a:spcAft>
                        <a:buNone/>
                      </a:pPr>
                      <a:r>
                        <a:rPr lang="en-US" sz="1800"/>
                        <a:t>W(X)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R(X)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Solution</a:t>
            </a:r>
            <a:endParaRPr/>
          </a:p>
        </p:txBody>
      </p:sp>
      <p:pic>
        <p:nvPicPr>
          <p:cNvPr id="319" name="Google Shape;319;p32"/>
          <p:cNvPicPr preferRelativeResize="0"/>
          <p:nvPr>
            <p:ph idx="1" type="body"/>
          </p:nvPr>
        </p:nvPicPr>
        <p:blipFill rotWithShape="1">
          <a:blip r:embed="rId3">
            <a:alphaModFix/>
          </a:blip>
          <a:srcRect b="0" l="0" r="0" t="0"/>
          <a:stretch/>
        </p:blipFill>
        <p:spPr>
          <a:xfrm>
            <a:off x="2384425" y="1989138"/>
            <a:ext cx="7094538" cy="3816350"/>
          </a:xfrm>
          <a:prstGeom prst="rect">
            <a:avLst/>
          </a:prstGeom>
          <a:noFill/>
          <a:ln>
            <a:noFill/>
          </a:ln>
        </p:spPr>
      </p:pic>
      <p:sp>
        <p:nvSpPr>
          <p:cNvPr id="320" name="Google Shape;320;p32"/>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990033"/>
              </a:buClr>
              <a:buSzPts val="1400"/>
              <a:buFont typeface="Noto Sans Symbols"/>
              <a:buNone/>
            </a:pPr>
            <a:r>
              <a:rPr lang="en-US" sz="1400">
                <a:solidFill>
                  <a:srgbClr val="990033"/>
                </a:solidFill>
                <a:latin typeface="Arial"/>
                <a:ea typeface="Arial"/>
                <a:cs typeface="Arial"/>
                <a:sym typeface="Arial"/>
              </a:rPr>
              <a:t>Slide 17- </a:t>
            </a:r>
            <a:fld id="{00000000-1234-1234-1234-123412341234}" type="slidenum">
              <a:rPr lang="en-US" sz="1400">
                <a:solidFill>
                  <a:srgbClr val="990033"/>
                </a:solidFill>
                <a:latin typeface="Arial"/>
                <a:ea typeface="Arial"/>
                <a:cs typeface="Arial"/>
                <a:sym typeface="Arial"/>
              </a:rPr>
              <a:t>‹#›</a:t>
            </a:fld>
            <a:endParaRPr sz="1400">
              <a:solidFill>
                <a:srgbClr val="990033"/>
              </a:solidFill>
              <a:latin typeface="Arial"/>
              <a:ea typeface="Arial"/>
              <a:cs typeface="Arial"/>
              <a:sym typeface="Arial"/>
            </a:endParaRPr>
          </a:p>
        </p:txBody>
      </p:sp>
      <p:sp>
        <p:nvSpPr>
          <p:cNvPr id="321" name="Google Shape;321;p32"/>
          <p:cNvSpPr txBox="1"/>
          <p:nvPr/>
        </p:nvSpPr>
        <p:spPr>
          <a:xfrm>
            <a:off x="3648076" y="3954463"/>
            <a:ext cx="360363"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sp>
        <p:nvSpPr>
          <p:cNvPr id="322" name="Google Shape;322;p32"/>
          <p:cNvSpPr txBox="1"/>
          <p:nvPr/>
        </p:nvSpPr>
        <p:spPr>
          <a:xfrm>
            <a:off x="5530851" y="2492376"/>
            <a:ext cx="360363"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sp>
        <p:nvSpPr>
          <p:cNvPr id="323" name="Google Shape;323;p32"/>
          <p:cNvSpPr txBox="1"/>
          <p:nvPr/>
        </p:nvSpPr>
        <p:spPr>
          <a:xfrm>
            <a:off x="5930901" y="3727451"/>
            <a:ext cx="360363"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graphicFrame>
        <p:nvGraphicFramePr>
          <p:cNvPr id="324" name="Google Shape;324;p32"/>
          <p:cNvGraphicFramePr/>
          <p:nvPr/>
        </p:nvGraphicFramePr>
        <p:xfrm>
          <a:off x="8456978" y="2221865"/>
          <a:ext cx="3000000" cy="3000000"/>
        </p:xfrm>
        <a:graphic>
          <a:graphicData uri="http://schemas.openxmlformats.org/drawingml/2006/table">
            <a:tbl>
              <a:tblPr bandRow="1" firstRow="1">
                <a:noFill/>
                <a:tableStyleId>{31EDA92F-170F-41A2-B467-7760B8FE1916}</a:tableStyleId>
              </a:tblPr>
              <a:tblGrid>
                <a:gridCol w="681325"/>
                <a:gridCol w="681325"/>
                <a:gridCol w="681325"/>
              </a:tblGrid>
              <a:tr h="308375">
                <a:tc>
                  <a:txBody>
                    <a:bodyPr/>
                    <a:lstStyle/>
                    <a:p>
                      <a:pPr indent="0" lvl="0" marL="0" marR="0" rtl="0" algn="l">
                        <a:spcBef>
                          <a:spcPts val="0"/>
                        </a:spcBef>
                        <a:spcAft>
                          <a:spcPts val="0"/>
                        </a:spcAft>
                        <a:buNone/>
                      </a:pPr>
                      <a:r>
                        <a:rPr lang="en-US" sz="1800"/>
                        <a:t>T1</a:t>
                      </a:r>
                      <a:endParaRPr sz="1800"/>
                    </a:p>
                  </a:txBody>
                  <a:tcPr marT="45725" marB="45725" marR="91450" marL="91450"/>
                </a:tc>
                <a:tc>
                  <a:txBody>
                    <a:bodyPr/>
                    <a:lstStyle/>
                    <a:p>
                      <a:pPr indent="0" lvl="0" marL="0" marR="0" rtl="0" algn="l">
                        <a:spcBef>
                          <a:spcPts val="0"/>
                        </a:spcBef>
                        <a:spcAft>
                          <a:spcPts val="0"/>
                        </a:spcAft>
                        <a:buNone/>
                      </a:pPr>
                      <a:r>
                        <a:rPr lang="en-US" sz="1800"/>
                        <a:t>T2</a:t>
                      </a:r>
                      <a:endParaRPr sz="1800"/>
                    </a:p>
                  </a:txBody>
                  <a:tcPr marT="45725" marB="45725" marR="91450" marL="91450"/>
                </a:tc>
                <a:tc>
                  <a:txBody>
                    <a:bodyPr/>
                    <a:lstStyle/>
                    <a:p>
                      <a:pPr indent="0" lvl="0" marL="0" marR="0" rtl="0" algn="l">
                        <a:spcBef>
                          <a:spcPts val="0"/>
                        </a:spcBef>
                        <a:spcAft>
                          <a:spcPts val="0"/>
                        </a:spcAft>
                        <a:buNone/>
                      </a:pPr>
                      <a:r>
                        <a:rPr lang="en-US" sz="1800"/>
                        <a:t>T3</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Solution</a:t>
            </a:r>
            <a:endParaRPr/>
          </a:p>
        </p:txBody>
      </p:sp>
      <p:pic>
        <p:nvPicPr>
          <p:cNvPr id="330" name="Google Shape;330;p33"/>
          <p:cNvPicPr preferRelativeResize="0"/>
          <p:nvPr>
            <p:ph idx="1" type="body"/>
          </p:nvPr>
        </p:nvPicPr>
        <p:blipFill rotWithShape="1">
          <a:blip r:embed="rId3">
            <a:alphaModFix/>
          </a:blip>
          <a:srcRect b="0" l="0" r="0" t="0"/>
          <a:stretch/>
        </p:blipFill>
        <p:spPr>
          <a:xfrm>
            <a:off x="3575050" y="1916113"/>
            <a:ext cx="4872038" cy="1255712"/>
          </a:xfrm>
          <a:prstGeom prst="rect">
            <a:avLst/>
          </a:prstGeom>
          <a:noFill/>
          <a:ln>
            <a:noFill/>
          </a:ln>
        </p:spPr>
      </p:pic>
      <p:sp>
        <p:nvSpPr>
          <p:cNvPr id="331" name="Google Shape;331;p33"/>
          <p:cNvSpPr txBox="1"/>
          <p:nvPr>
            <p:ph idx="12" type="sldNum"/>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990033"/>
              </a:buClr>
              <a:buSzPts val="1400"/>
              <a:buFont typeface="Noto Sans Symbols"/>
              <a:buNone/>
            </a:pPr>
            <a:r>
              <a:rPr lang="en-US" sz="1400">
                <a:solidFill>
                  <a:srgbClr val="990033"/>
                </a:solidFill>
                <a:latin typeface="Arial"/>
                <a:ea typeface="Arial"/>
                <a:cs typeface="Arial"/>
                <a:sym typeface="Arial"/>
              </a:rPr>
              <a:t>Slide 17- </a:t>
            </a:r>
            <a:fld id="{00000000-1234-1234-1234-123412341234}" type="slidenum">
              <a:rPr lang="en-US" sz="1400">
                <a:solidFill>
                  <a:srgbClr val="990033"/>
                </a:solidFill>
                <a:latin typeface="Arial"/>
                <a:ea typeface="Arial"/>
                <a:cs typeface="Arial"/>
                <a:sym typeface="Arial"/>
              </a:rPr>
              <a:t>‹#›</a:t>
            </a:fld>
            <a:endParaRPr sz="1400">
              <a:solidFill>
                <a:srgbClr val="990033"/>
              </a:solidFill>
              <a:latin typeface="Arial"/>
              <a:ea typeface="Arial"/>
              <a:cs typeface="Arial"/>
              <a:sym typeface="Arial"/>
            </a:endParaRPr>
          </a:p>
        </p:txBody>
      </p:sp>
      <p:pic>
        <p:nvPicPr>
          <p:cNvPr id="332" name="Google Shape;332;p33"/>
          <p:cNvPicPr preferRelativeResize="0"/>
          <p:nvPr/>
        </p:nvPicPr>
        <p:blipFill rotWithShape="1">
          <a:blip r:embed="rId4">
            <a:alphaModFix/>
          </a:blip>
          <a:srcRect b="0" l="0" r="0" t="0"/>
          <a:stretch/>
        </p:blipFill>
        <p:spPr>
          <a:xfrm>
            <a:off x="3413125" y="3011489"/>
            <a:ext cx="4554538" cy="2649537"/>
          </a:xfrm>
          <a:prstGeom prst="rect">
            <a:avLst/>
          </a:prstGeom>
          <a:noFill/>
          <a:ln>
            <a:noFill/>
          </a:ln>
        </p:spPr>
      </p:pic>
      <p:sp>
        <p:nvSpPr>
          <p:cNvPr id="333" name="Google Shape;333;p33"/>
          <p:cNvSpPr txBox="1"/>
          <p:nvPr/>
        </p:nvSpPr>
        <p:spPr>
          <a:xfrm>
            <a:off x="5832476" y="2781301"/>
            <a:ext cx="358775"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sp>
        <p:nvSpPr>
          <p:cNvPr id="334" name="Google Shape;334;p33"/>
          <p:cNvSpPr txBox="1"/>
          <p:nvPr/>
        </p:nvSpPr>
        <p:spPr>
          <a:xfrm>
            <a:off x="4656138" y="4267201"/>
            <a:ext cx="360362"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sp>
        <p:nvSpPr>
          <p:cNvPr id="335" name="Google Shape;335;p33"/>
          <p:cNvSpPr txBox="1"/>
          <p:nvPr/>
        </p:nvSpPr>
        <p:spPr>
          <a:xfrm>
            <a:off x="6959601" y="4284663"/>
            <a:ext cx="360363" cy="4619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sp>
        <p:nvSpPr>
          <p:cNvPr id="336" name="Google Shape;336;p33"/>
          <p:cNvSpPr txBox="1"/>
          <p:nvPr/>
        </p:nvSpPr>
        <p:spPr>
          <a:xfrm>
            <a:off x="5861051" y="3990976"/>
            <a:ext cx="360363" cy="4619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Noto Sans Symbols"/>
              <a:buNone/>
            </a:pPr>
            <a:r>
              <a:rPr lang="en-US" sz="2400">
                <a:solidFill>
                  <a:schemeClr val="dk1"/>
                </a:solidFill>
                <a:latin typeface="Arial"/>
                <a:ea typeface="Arial"/>
                <a:cs typeface="Arial"/>
                <a:sym typeface="Arial"/>
              </a:rPr>
              <a:t>X</a:t>
            </a:r>
            <a:endParaRPr/>
          </a:p>
        </p:txBody>
      </p:sp>
      <p:graphicFrame>
        <p:nvGraphicFramePr>
          <p:cNvPr id="337" name="Google Shape;337;p33"/>
          <p:cNvGraphicFramePr/>
          <p:nvPr/>
        </p:nvGraphicFramePr>
        <p:xfrm>
          <a:off x="8758730" y="2258379"/>
          <a:ext cx="3000000" cy="3000000"/>
        </p:xfrm>
        <a:graphic>
          <a:graphicData uri="http://schemas.openxmlformats.org/drawingml/2006/table">
            <a:tbl>
              <a:tblPr bandRow="1" firstRow="1">
                <a:noFill/>
                <a:tableStyleId>{31EDA92F-170F-41A2-B467-7760B8FE1916}</a:tableStyleId>
              </a:tblPr>
              <a:tblGrid>
                <a:gridCol w="681325"/>
                <a:gridCol w="681325"/>
                <a:gridCol w="681325"/>
              </a:tblGrid>
              <a:tr h="308375">
                <a:tc>
                  <a:txBody>
                    <a:bodyPr/>
                    <a:lstStyle/>
                    <a:p>
                      <a:pPr indent="0" lvl="0" marL="0" marR="0" rtl="0" algn="l">
                        <a:spcBef>
                          <a:spcPts val="0"/>
                        </a:spcBef>
                        <a:spcAft>
                          <a:spcPts val="0"/>
                        </a:spcAft>
                        <a:buNone/>
                      </a:pPr>
                      <a:r>
                        <a:rPr lang="en-US" sz="1800"/>
                        <a:t>T1</a:t>
                      </a:r>
                      <a:endParaRPr sz="1800"/>
                    </a:p>
                  </a:txBody>
                  <a:tcPr marT="45725" marB="45725" marR="91450" marL="91450"/>
                </a:tc>
                <a:tc>
                  <a:txBody>
                    <a:bodyPr/>
                    <a:lstStyle/>
                    <a:p>
                      <a:pPr indent="0" lvl="0" marL="0" marR="0" rtl="0" algn="l">
                        <a:spcBef>
                          <a:spcPts val="0"/>
                        </a:spcBef>
                        <a:spcAft>
                          <a:spcPts val="0"/>
                        </a:spcAft>
                        <a:buNone/>
                      </a:pPr>
                      <a:r>
                        <a:rPr lang="en-US" sz="1800"/>
                        <a:t>T2</a:t>
                      </a:r>
                      <a:endParaRPr sz="1800"/>
                    </a:p>
                  </a:txBody>
                  <a:tcPr marT="45725" marB="45725" marR="91450" marL="91450"/>
                </a:tc>
                <a:tc>
                  <a:txBody>
                    <a:bodyPr/>
                    <a:lstStyle/>
                    <a:p>
                      <a:pPr indent="0" lvl="0" marL="0" marR="0" rtl="0" algn="l">
                        <a:spcBef>
                          <a:spcPts val="0"/>
                        </a:spcBef>
                        <a:spcAft>
                          <a:spcPts val="0"/>
                        </a:spcAft>
                        <a:buNone/>
                      </a:pPr>
                      <a:r>
                        <a:rPr lang="en-US" sz="1800"/>
                        <a:t>T3</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083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1066800" y="2496403"/>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lang="en-US"/>
              <a:t>Thank you </a:t>
            </a:r>
            <a:endParaRPr/>
          </a:p>
        </p:txBody>
      </p:sp>
      <p:sp>
        <p:nvSpPr>
          <p:cNvPr id="343" name="Google Shape;343;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27-02-2022 19:25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4"/>
          <p:cNvPicPr preferRelativeResize="0"/>
          <p:nvPr>
            <p:ph idx="1" type="body"/>
          </p:nvPr>
        </p:nvPicPr>
        <p:blipFill rotWithShape="1">
          <a:blip r:embed="rId3">
            <a:alphaModFix/>
          </a:blip>
          <a:srcRect b="0" l="0" r="0" t="0"/>
          <a:stretch/>
        </p:blipFill>
        <p:spPr>
          <a:xfrm>
            <a:off x="401536" y="463638"/>
            <a:ext cx="9747015" cy="605528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5"/>
          <p:cNvPicPr preferRelativeResize="0"/>
          <p:nvPr/>
        </p:nvPicPr>
        <p:blipFill rotWithShape="1">
          <a:blip r:embed="rId3">
            <a:alphaModFix/>
          </a:blip>
          <a:srcRect b="0" l="0" r="0" t="0"/>
          <a:stretch/>
        </p:blipFill>
        <p:spPr>
          <a:xfrm>
            <a:off x="1146221" y="595312"/>
            <a:ext cx="9491728" cy="5845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6"/>
          <p:cNvPicPr preferRelativeResize="0"/>
          <p:nvPr/>
        </p:nvPicPr>
        <p:blipFill rotWithShape="1">
          <a:blip r:embed="rId3">
            <a:alphaModFix/>
          </a:blip>
          <a:srcRect b="0" l="0" r="0" t="0"/>
          <a:stretch/>
        </p:blipFill>
        <p:spPr>
          <a:xfrm>
            <a:off x="1133342" y="114992"/>
            <a:ext cx="9206046" cy="61476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7"/>
          <p:cNvPicPr preferRelativeResize="0"/>
          <p:nvPr/>
        </p:nvPicPr>
        <p:blipFill rotWithShape="1">
          <a:blip r:embed="rId3">
            <a:alphaModFix/>
          </a:blip>
          <a:srcRect b="0" l="0" r="0" t="0"/>
          <a:stretch/>
        </p:blipFill>
        <p:spPr>
          <a:xfrm>
            <a:off x="772732" y="203658"/>
            <a:ext cx="9685718" cy="58685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8"/>
          <p:cNvPicPr preferRelativeResize="0"/>
          <p:nvPr/>
        </p:nvPicPr>
        <p:blipFill rotWithShape="1">
          <a:blip r:embed="rId3">
            <a:alphaModFix/>
          </a:blip>
          <a:srcRect b="0" l="0" r="0" t="0"/>
          <a:stretch/>
        </p:blipFill>
        <p:spPr>
          <a:xfrm>
            <a:off x="1107583" y="322800"/>
            <a:ext cx="9355629" cy="58255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Transaction Support in SQL</a:t>
            </a:r>
            <a:endParaRPr/>
          </a:p>
        </p:txBody>
      </p:sp>
      <p:sp>
        <p:nvSpPr>
          <p:cNvPr id="160" name="Google Shape;160;p9"/>
          <p:cNvSpPr txBox="1"/>
          <p:nvPr>
            <p:ph idx="1" type="body"/>
          </p:nvPr>
        </p:nvSpPr>
        <p:spPr>
          <a:xfrm>
            <a:off x="1712889" y="1883664"/>
            <a:ext cx="9787944" cy="3894054"/>
          </a:xfrm>
          <a:prstGeom prst="rect">
            <a:avLst/>
          </a:prstGeom>
          <a:noFill/>
          <a:ln>
            <a:noFill/>
          </a:ln>
        </p:spPr>
        <p:txBody>
          <a:bodyPr anchorCtr="0" anchor="t" bIns="45700" lIns="0" spcFirstLastPara="1" rIns="0" wrap="square" tIns="45700">
            <a:noAutofit/>
          </a:bodyPr>
          <a:lstStyle/>
          <a:p>
            <a:pPr indent="-127000" lvl="0" marL="91440" rtl="0" algn="l">
              <a:lnSpc>
                <a:spcPct val="80000"/>
              </a:lnSpc>
              <a:spcBef>
                <a:spcPts val="0"/>
              </a:spcBef>
              <a:spcAft>
                <a:spcPts val="0"/>
              </a:spcAft>
              <a:buSzPts val="2000"/>
              <a:buChar char=" "/>
            </a:pPr>
            <a:r>
              <a:rPr lang="en-US"/>
              <a:t>Possible violation of serializabilty:</a:t>
            </a:r>
            <a:endParaRPr/>
          </a:p>
          <a:p>
            <a:pPr indent="-91440" lvl="0" marL="91440" rtl="0" algn="l">
              <a:lnSpc>
                <a:spcPct val="80000"/>
              </a:lnSpc>
              <a:spcBef>
                <a:spcPts val="1400"/>
              </a:spcBef>
              <a:spcAft>
                <a:spcPts val="0"/>
              </a:spcAft>
              <a:buSzPts val="2000"/>
              <a:buFont typeface="Noto Sans Symbols"/>
              <a:buNone/>
            </a:pPr>
            <a:r>
              <a:rPr lang="en-US"/>
              <a:t>					Type of Violation </a:t>
            </a:r>
            <a:endParaRPr/>
          </a:p>
          <a:p>
            <a:pPr indent="-91440" lvl="0" marL="91440" rtl="0" algn="l">
              <a:lnSpc>
                <a:spcPct val="80000"/>
              </a:lnSpc>
              <a:spcBef>
                <a:spcPts val="1400"/>
              </a:spcBef>
              <a:spcAft>
                <a:spcPts val="0"/>
              </a:spcAft>
              <a:buSzPts val="2000"/>
              <a:buFont typeface="Noto Sans Symbols"/>
              <a:buNone/>
            </a:pPr>
            <a:r>
              <a:rPr lang="en-US"/>
              <a:t>Isolation                              Dirty       nonrepeatable         </a:t>
            </a:r>
            <a:endParaRPr/>
          </a:p>
          <a:p>
            <a:pPr indent="-91440" lvl="0" marL="91440" rtl="0" algn="l">
              <a:lnSpc>
                <a:spcPct val="80000"/>
              </a:lnSpc>
              <a:spcBef>
                <a:spcPts val="1400"/>
              </a:spcBef>
              <a:spcAft>
                <a:spcPts val="0"/>
              </a:spcAft>
              <a:buSzPts val="2000"/>
              <a:buFont typeface="Noto Sans Symbols"/>
              <a:buNone/>
            </a:pPr>
            <a:r>
              <a:rPr lang="en-US"/>
              <a:t>   level                                   read              read                     phantom   </a:t>
            </a:r>
            <a:endParaRPr/>
          </a:p>
          <a:p>
            <a:pPr indent="-91440" lvl="0" marL="91440" rtl="0" algn="l">
              <a:lnSpc>
                <a:spcPct val="80000"/>
              </a:lnSpc>
              <a:spcBef>
                <a:spcPts val="1400"/>
              </a:spcBef>
              <a:spcAft>
                <a:spcPts val="0"/>
              </a:spcAft>
              <a:buSzPts val="2000"/>
              <a:buFont typeface="Noto Sans Symbols"/>
              <a:buNone/>
            </a:pPr>
            <a:r>
              <a:rPr lang="en-US"/>
              <a:t>_______________________________________________________</a:t>
            </a:r>
            <a:endParaRPr/>
          </a:p>
          <a:p>
            <a:pPr indent="-91440" lvl="0" marL="91440" rtl="0" algn="l">
              <a:lnSpc>
                <a:spcPct val="80000"/>
              </a:lnSpc>
              <a:spcBef>
                <a:spcPts val="1400"/>
              </a:spcBef>
              <a:spcAft>
                <a:spcPts val="0"/>
              </a:spcAft>
              <a:buSzPts val="2000"/>
              <a:buFont typeface="Noto Sans Symbols"/>
              <a:buNone/>
            </a:pPr>
            <a:r>
              <a:rPr lang="en-US"/>
              <a:t>READ UNCOMMITTED           yes                yes                            yes   </a:t>
            </a:r>
            <a:endParaRPr/>
          </a:p>
          <a:p>
            <a:pPr indent="-91440" lvl="0" marL="91440" rtl="0" algn="l">
              <a:lnSpc>
                <a:spcPct val="80000"/>
              </a:lnSpc>
              <a:spcBef>
                <a:spcPts val="1400"/>
              </a:spcBef>
              <a:spcAft>
                <a:spcPts val="0"/>
              </a:spcAft>
              <a:buSzPts val="2000"/>
              <a:buFont typeface="Noto Sans Symbols"/>
              <a:buNone/>
            </a:pPr>
            <a:r>
              <a:rPr lang="en-US"/>
              <a:t>READ COMMITTED                 no                 yes                            yes    </a:t>
            </a:r>
            <a:endParaRPr/>
          </a:p>
          <a:p>
            <a:pPr indent="-91440" lvl="0" marL="91440" rtl="0" algn="l">
              <a:lnSpc>
                <a:spcPct val="80000"/>
              </a:lnSpc>
              <a:spcBef>
                <a:spcPts val="1400"/>
              </a:spcBef>
              <a:spcAft>
                <a:spcPts val="0"/>
              </a:spcAft>
              <a:buSzPts val="2000"/>
              <a:buFont typeface="Noto Sans Symbols"/>
              <a:buNone/>
            </a:pPr>
            <a:r>
              <a:rPr lang="en-US"/>
              <a:t>REPEATABLE READ                no                  no                             yes   </a:t>
            </a:r>
            <a:endParaRPr/>
          </a:p>
          <a:p>
            <a:pPr indent="-91440" lvl="0" marL="91440" rtl="0" algn="l">
              <a:lnSpc>
                <a:spcPct val="80000"/>
              </a:lnSpc>
              <a:spcBef>
                <a:spcPts val="1400"/>
              </a:spcBef>
              <a:spcAft>
                <a:spcPts val="0"/>
              </a:spcAft>
              <a:buSzPts val="2000"/>
              <a:buFont typeface="Noto Sans Symbols"/>
              <a:buNone/>
            </a:pPr>
            <a:r>
              <a:rPr lang="en-US"/>
              <a:t>SERIALIZABLE                          no                 no                              no </a:t>
            </a:r>
            <a:endParaRPr/>
          </a:p>
          <a:p>
            <a:pPr indent="0" lvl="0" marL="91440" rtl="0" algn="l">
              <a:lnSpc>
                <a:spcPct val="80000"/>
              </a:lnSpc>
              <a:spcBef>
                <a:spcPts val="1400"/>
              </a:spcBef>
              <a:spcAft>
                <a:spcPts val="0"/>
              </a:spcAft>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Custom 1">
      <a:dk1>
        <a:srgbClr val="000000"/>
      </a:dk1>
      <a:lt1>
        <a:srgbClr val="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