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Tahom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juLBTR/YYeDwCluIT+rYupH5G6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Tahoma-bold.fntdata"/><Relationship Id="rId23" Type="http://schemas.openxmlformats.org/officeDocument/2006/relationships/font" Target="fonts/Tahom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7-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7-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ink tissue paper" id="73" name="Google Shape;73;p20"/>
          <p:cNvSpPr txBox="1"/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rgbClr val="9900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Pink tissue paper" id="74" name="Google Shape;74;p20"/>
          <p:cNvSpPr txBox="1"/>
          <p:nvPr>
            <p:ph idx="1" type="subTitle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1" type="ftr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7-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 rot="5400000">
            <a:off x="4561682" y="2199482"/>
            <a:ext cx="5868987" cy="2076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 rot="5400000">
            <a:off x="332582" y="199231"/>
            <a:ext cx="5868987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7-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 rot="5400000">
            <a:off x="2101055" y="-261143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7-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7-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4" name="Google Shape;44;p25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7-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7-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0" name="Google Shape;50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1" name="Google Shape;51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2" name="Google Shape;52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7-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239713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4462463" y="1600200"/>
            <a:ext cx="40719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8" name="Google Shape;58;p28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7-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8936037" y="1449387"/>
            <a:ext cx="207962" cy="5408612"/>
            <a:chOff x="5606" y="889"/>
            <a:chExt cx="154" cy="3431"/>
          </a:xfrm>
        </p:grpSpPr>
        <p:sp>
          <p:nvSpPr>
            <p:cNvPr id="11" name="Google Shape;11;p17"/>
            <p:cNvSpPr txBox="1"/>
            <p:nvPr/>
          </p:nvSpPr>
          <p:spPr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7"/>
            <p:cNvGrpSpPr/>
            <p:nvPr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Google Shape;13;p17"/>
              <p:cNvSpPr txBox="1"/>
              <p:nvPr/>
            </p:nvSpPr>
            <p:spPr>
              <a:xfrm flipH="1" rot="10800000">
                <a:off x="5606" y="889"/>
                <a:ext cx="58" cy="343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7"/>
              <p:cNvSpPr txBox="1"/>
              <p:nvPr/>
            </p:nvSpPr>
            <p:spPr>
              <a:xfrm flipH="1" rot="10800000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17"/>
          <p:cNvSpPr txBox="1"/>
          <p:nvPr/>
        </p:nvSpPr>
        <p:spPr>
          <a:xfrm>
            <a:off x="-1" y="1"/>
            <a:ext cx="9140825" cy="1449387"/>
          </a:xfrm>
          <a:prstGeom prst="rect">
            <a:avLst/>
          </a:prstGeom>
          <a:solidFill>
            <a:srgbClr val="677228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7- 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8" name="Google Shape;18;p1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940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7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</a:t>
            </a: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Ramez Elmasri and Shamkant B. Navathe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/>
        </p:nvSpPr>
        <p:spPr>
          <a:xfrm>
            <a:off x="8305800" y="0"/>
            <a:ext cx="609600" cy="6858000"/>
          </a:xfrm>
          <a:prstGeom prst="rect">
            <a:avLst/>
          </a:prstGeom>
          <a:gradFill>
            <a:gsLst>
              <a:gs pos="0">
                <a:srgbClr val="677228">
                  <a:alpha val="43921"/>
                </a:srgbClr>
              </a:gs>
              <a:gs pos="100000">
                <a:srgbClr val="5A642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9"/>
          <p:cNvSpPr txBox="1"/>
          <p:nvPr/>
        </p:nvSpPr>
        <p:spPr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5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9"/>
          <p:cNvSpPr txBox="1"/>
          <p:nvPr/>
        </p:nvSpPr>
        <p:spPr>
          <a:xfrm>
            <a:off x="7315200" y="2438400"/>
            <a:ext cx="1828800" cy="2290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wtri_4c UPDATE_color" id="67" name="Google Shape;67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00" y="5949950"/>
            <a:ext cx="684212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masri_thumb" id="68" name="Google Shape;6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940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7-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" name="Google Shape;82;p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lmasri_cov" id="83" name="Google Shape;8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7-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10"/>
          <p:cNvSpPr txBox="1"/>
          <p:nvPr>
            <p:ph type="title"/>
          </p:nvPr>
        </p:nvSpPr>
        <p:spPr>
          <a:xfrm>
            <a:off x="304800" y="528637"/>
            <a:ext cx="7772400" cy="766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br>
              <a:rPr b="1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ER-to-Relational Mapping Algorithm (contd.)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333375" y="1504950"/>
            <a:ext cx="8582025" cy="501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5: Mapping of Binary M:N Relationship Types.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each regular binary M:N relationship type R, </a:t>
            </a:r>
            <a:r>
              <a:rPr b="0" i="1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create a new relation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S to represent R.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Include as foreign key attributes in S the primary keys of the relations that represent the participating entity types; </a:t>
            </a:r>
            <a:r>
              <a:rPr b="0" i="1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their combination will form the primary key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S.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Also include any simple attributes of the M:N relationship type (or simple components of composite attributes) as attributes of S.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The M:N relationship type WORKS_ON from the ER  diagram is mapped by creating a relation WORKS_ON in the relational database schema.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primary keys of the PROJECT and EMPLOYEE relations are included as foreign keys in WORKS_ON and renamed PNO and ESSN, respectively.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 HOURS in WORKS_ON represents the HOURS attribute of the relation type. The primary key of the WORKS_ON relation is the combination of the foreign key attributes {ESSN, PNO}.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7-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2" name="Google Shape;162;p11"/>
          <p:cNvSpPr txBox="1"/>
          <p:nvPr>
            <p:ph type="title"/>
          </p:nvPr>
        </p:nvSpPr>
        <p:spPr>
          <a:xfrm>
            <a:off x="685800" y="258762"/>
            <a:ext cx="7772400" cy="766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br>
              <a:rPr b="1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ER-to-Relational Mapping Algorithm (contd.)</a:t>
            </a:r>
            <a:endParaRPr/>
          </a:p>
        </p:txBody>
      </p:sp>
      <p:sp>
        <p:nvSpPr>
          <p:cNvPr id="163" name="Google Shape;163;p11"/>
          <p:cNvSpPr txBox="1"/>
          <p:nvPr>
            <p:ph idx="1" type="body"/>
          </p:nvPr>
        </p:nvSpPr>
        <p:spPr>
          <a:xfrm>
            <a:off x="323850" y="1533525"/>
            <a:ext cx="8562975" cy="4857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6: Mapping of Multivalued attributes.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each multivalued attribute A, create a new relation R.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 relation R will include an attribute corresponding to A, plus the primary key attribute K-as a foreign key in R-of the relation that represents the entity type of relationship type that has A as an attribute.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primary key of R is the combination of A and K. If the multivalued attribute is composite, we include its simple components.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relation DEPT_LOCATIONS is created.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attribute DLOCATION represents the multivalued attribute LOCATIONS of DEPARTMENT, while DNUMBER-as foreign key-represents the primary key of the DEPARTMENT relation.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primary key of R is the combination of {DNUMBER, DLOCATION}.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7-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0" name="Google Shape;170;p12"/>
          <p:cNvSpPr txBox="1"/>
          <p:nvPr>
            <p:ph type="title"/>
          </p:nvPr>
        </p:nvSpPr>
        <p:spPr>
          <a:xfrm>
            <a:off x="685800" y="258762"/>
            <a:ext cx="7772400" cy="766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br>
              <a:rPr b="1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ER-to-Relational Mapping Algorithm (contd.)</a:t>
            </a:r>
            <a:endParaRPr/>
          </a:p>
        </p:txBody>
      </p:sp>
      <p:sp>
        <p:nvSpPr>
          <p:cNvPr id="171" name="Google Shape;171;p12"/>
          <p:cNvSpPr txBox="1"/>
          <p:nvPr>
            <p:ph idx="1" type="body"/>
          </p:nvPr>
        </p:nvSpPr>
        <p:spPr>
          <a:xfrm>
            <a:off x="323850" y="1533525"/>
            <a:ext cx="83439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7: Mapping of N-ary Relationship Types.</a:t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each n-ary relationship type R, where n&gt;2, create a new relationship S to represent R.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Include as foreign key attributes in S the primary keys of the relations that represent the participating entity types.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Also include any simple attributes of the n-ary relationship type (or simple components of composite attributes) as attributes of S.</a:t>
            </a:r>
            <a:r>
              <a:rPr b="0" i="0" lang="en-US" sz="17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relationship type SUPPY in the ER on the next slide.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 can be mapped to the relation SUPPLY shown in the relational schema, whose primary key is the combination of the three foreign keys {SNAME, PARTNO, PROJNAME}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7-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" name="Google Shape;178;p13"/>
          <p:cNvSpPr txBox="1"/>
          <p:nvPr>
            <p:ph type="title"/>
          </p:nvPr>
        </p:nvSpPr>
        <p:spPr>
          <a:xfrm>
            <a:off x="533400" y="304800"/>
            <a:ext cx="7924800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4.11</a:t>
            </a:r>
            <a:b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Ternary relationship types. (a) The SUPPLY relationship. </a:t>
            </a:r>
            <a:endParaRPr/>
          </a:p>
        </p:txBody>
      </p:sp>
      <p:pic>
        <p:nvPicPr>
          <p:cNvPr id="179" name="Google Shape;179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911350"/>
            <a:ext cx="7772400" cy="26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7-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6" name="Google Shape;186;p14"/>
          <p:cNvSpPr txBox="1"/>
          <p:nvPr>
            <p:ph type="title"/>
          </p:nvPr>
        </p:nvSpPr>
        <p:spPr>
          <a:xfrm>
            <a:off x="492125" y="304800"/>
            <a:ext cx="71739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7.3</a:t>
            </a:r>
            <a:br>
              <a:rPr b="1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Mapping the </a:t>
            </a:r>
            <a:r>
              <a:rPr b="0" i="1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-ary relationship type SUPPLY from Figure 4.11a.</a:t>
            </a:r>
            <a:endParaRPr/>
          </a:p>
        </p:txBody>
      </p:sp>
      <p:pic>
        <p:nvPicPr>
          <p:cNvPr id="187" name="Google Shape;187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1752600"/>
            <a:ext cx="6189662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7-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" name="Google Shape;194;p15"/>
          <p:cNvSpPr txBox="1"/>
          <p:nvPr>
            <p:ph type="title"/>
          </p:nvPr>
        </p:nvSpPr>
        <p:spPr>
          <a:xfrm>
            <a:off x="685800" y="258762"/>
            <a:ext cx="7772400" cy="766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br>
              <a:rPr b="1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Summary of Mapping constructs and constraints</a:t>
            </a:r>
            <a:endParaRPr/>
          </a:p>
        </p:txBody>
      </p:sp>
      <p:sp>
        <p:nvSpPr>
          <p:cNvPr id="195" name="Google Shape;195;p15"/>
          <p:cNvSpPr txBox="1"/>
          <p:nvPr>
            <p:ph idx="1" type="body"/>
          </p:nvPr>
        </p:nvSpPr>
        <p:spPr>
          <a:xfrm>
            <a:off x="685800" y="1533525"/>
            <a:ext cx="798195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 b="0" i="0" sz="2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endParaRPr/>
          </a:p>
        </p:txBody>
      </p:sp>
      <p:sp>
        <p:nvSpPr>
          <p:cNvPr id="196" name="Google Shape;196;p15"/>
          <p:cNvSpPr txBox="1"/>
          <p:nvPr/>
        </p:nvSpPr>
        <p:spPr>
          <a:xfrm>
            <a:off x="922337" y="2043112"/>
            <a:ext cx="7324725" cy="344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None/>
            </a:pPr>
            <a:r>
              <a:rPr b="1" i="1" lang="en-US" sz="2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7.1 Correspondence between ER and Relational Models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 Model		Relational Model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Entity type		“Entity” relation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1:1 or 1:N relationship type	Foreign key (or “relationship” relation)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M:N relationship type	“Relationship” relation and two foreign keys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1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-ary relationship type	“Relationship” relation and n foreign keys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attribute		Attribute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Composite attribute		Set of simple component attributes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Multivalued attribute	Relation and foreign key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set			Domain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attribute		Primary (or secondary) key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7-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3" name="Google Shape;203;p1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ER-to-Relational Mapping Algorithm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Step 1: Mapping of Regular Entity Types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Step 2: Mapping of Weak Entity Types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Step 3: Mapping of Binary 1:1 Relation Types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Step 4: Mapping of Binary 1:N Relationship Types.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Step 5: Mapping of Binary M:N Relationship Types.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Step 6: Mapping of Multivalued attributes.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Step 7: Mapping of N-ary Relationship Types.</a:t>
            </a:r>
            <a:endParaRPr/>
          </a:p>
          <a:p>
            <a:pPr indent="-262890" lvl="0" marL="342900" rtl="0" algn="l">
              <a:spcBef>
                <a:spcPts val="420"/>
              </a:spcBef>
              <a:spcAft>
                <a:spcPts val="0"/>
              </a:spcAft>
              <a:buSzPts val="1260"/>
              <a:buNone/>
            </a:pPr>
            <a:r>
              <a:t/>
            </a:r>
            <a:endParaRPr b="0" i="0" sz="21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2007 </a:t>
            </a:r>
            <a:r>
              <a:rPr b="0" i="0" lang="en-US" sz="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Ramez Elmasri and Shamkant B. Navathe</a:t>
            </a:r>
            <a:endParaRPr/>
          </a:p>
        </p:txBody>
      </p:sp>
      <p:sp>
        <p:nvSpPr>
          <p:cNvPr descr="Pink tissue paper" id="90" name="Google Shape;90;p2"/>
          <p:cNvSpPr txBox="1"/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6600"/>
              <a:buFont typeface="Arial"/>
              <a:buNone/>
            </a:pPr>
            <a:r>
              <a:rPr b="0" i="0" lang="en-US" sz="66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Chapter 7</a:t>
            </a:r>
            <a:endParaRPr/>
          </a:p>
        </p:txBody>
      </p:sp>
      <p:sp>
        <p:nvSpPr>
          <p:cNvPr descr="Pink tissue paper" id="91" name="Google Shape;91;p2"/>
          <p:cNvSpPr txBox="1"/>
          <p:nvPr>
            <p:ph idx="1" type="subTitle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Database Design by ER- and EERR-to-Relational Mapping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7-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" name="Google Shape;98;p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Chapter Outline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ER-to-Relational Mapping Algorithm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Step 1: Mapping of Regular Entity Types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Step 2: Mapping of Weak Entity Types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Step 3: Mapping of Binary 1:1 Relation Types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Step 4: Mapping of Binary 1:N Relationship Types.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Step 5: Mapping of Binary M:N Relationship Types.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Step 6: Mapping of Multivalued attributes.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Step 7: Mapping of N-ary Relationship Types.</a:t>
            </a:r>
            <a:endParaRPr/>
          </a:p>
          <a:p>
            <a:pPr indent="-212407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None/>
            </a:pPr>
            <a:r>
              <a:t/>
            </a:r>
            <a:endParaRPr b="0" i="0" sz="21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Mapping EER Model Constructs to Relations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Step 8: Options for Mapping Specialization or Generalization.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Step 9: Mapping of Union Types (Categories).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7-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" name="Google Shape;106;p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ER-to-Relational Mapping Algorithm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1: Mapping of Regular Entity Types.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each regular (strong) entity type E in the ER schema, create a relation R that includes all the simple attributes of E.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Choose one of the key attributes of E as the primary key for R.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 the chosen key of E is composite, the set of simple attributes that form it will together form the primary key of R.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We create the relations EMPLOYEE, DEPARTMENT, and PROJECT in the relational schema corresponding to the regular entities in the ER diagram.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SSN, DNUMBER, and PNUMBER are the primary keys for the relations EMPLOYEE, DEPARTMENT, and PROJECT as shown.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7-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4" name="Google Shape;114;p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7.1</a:t>
            </a:r>
            <a:b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ER conceptual schema diagram for the COMPANY database.</a:t>
            </a:r>
            <a:endParaRPr/>
          </a:p>
        </p:txBody>
      </p:sp>
      <p:pic>
        <p:nvPicPr>
          <p:cNvPr id="115" name="Google Shape;115;p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3000" y="1497375"/>
            <a:ext cx="5867400" cy="50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7-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2" name="Google Shape;122;p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FIGURE 7.2</a:t>
            </a:r>
            <a:br>
              <a:rPr b="1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Result of mapping the COMPANY ER schema into a relational schema.</a:t>
            </a:r>
            <a:endParaRPr/>
          </a:p>
        </p:txBody>
      </p:sp>
      <p:pic>
        <p:nvPicPr>
          <p:cNvPr descr="fig07_02"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600200"/>
            <a:ext cx="7369175" cy="47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7-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0" name="Google Shape;130;p7"/>
          <p:cNvSpPr txBox="1"/>
          <p:nvPr>
            <p:ph type="title"/>
          </p:nvPr>
        </p:nvSpPr>
        <p:spPr>
          <a:xfrm>
            <a:off x="685800" y="258762"/>
            <a:ext cx="7772400" cy="766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br>
              <a:rPr b="1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ER-to-Relational Mapping Algorithm (contd.)</a:t>
            </a:r>
            <a:endParaRPr/>
          </a:p>
        </p:txBody>
      </p:sp>
      <p:sp>
        <p:nvSpPr>
          <p:cNvPr id="131" name="Google Shape;131;p7"/>
          <p:cNvSpPr txBox="1"/>
          <p:nvPr>
            <p:ph idx="1" type="body"/>
          </p:nvPr>
        </p:nvSpPr>
        <p:spPr>
          <a:xfrm>
            <a:off x="428625" y="1704975"/>
            <a:ext cx="8248650" cy="488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2: Mapping of Weak Entity Types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each weak entity type W in the ER schema with owner entity type E, create a relation R &amp; include all simple attributes (or simple components of composite attributes) of W as attributes of R.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Also, include as foreign key attributes of R the primary key attribute(s) of the relation(s) that correspond to the owner entity type(s).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primary key of R is the </a:t>
            </a:r>
            <a:r>
              <a:rPr b="0" i="1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combination of</a:t>
            </a: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the primary key(s) of the owner(s) and the partial key of the weak entity type W, if any.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Create the relation DEPENDENT in this step to correspond to the weak entity type DEPENDENT.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Include the primary key SSN of the EMPLOYEE relation as a foreign key attribute of DEPENDENT (renamed to ESSN).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primary key of the DEPENDENT relation is the combination {ESSN, DEPENDENT_NAME} because DEPENDENT_NAME is the partial key of DEPENDENT.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7-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p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br>
              <a:rPr b="1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ER-to-Relational Mapping Algorithm (contd.)</a:t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3: Mapping of Binary 1:1 Relation Types</a:t>
            </a:r>
            <a:endParaRPr/>
          </a:p>
          <a:p>
            <a:pPr indent="-323850" lvl="1" marL="7810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each binary 1:1 relationship type R in the ER schema, identify the relations S and T that correspond to the entity types participating in R.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are three possible approaches:</a:t>
            </a:r>
            <a:endParaRPr/>
          </a:p>
          <a:p>
            <a:pPr indent="-323850" lvl="1" marL="7810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AutoNum type="arabicPeriod"/>
            </a:pPr>
            <a:r>
              <a:rPr b="1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Foreign Key approach:</a:t>
            </a:r>
            <a: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Choose one of the relations-say S-and include a foreign key in S the primary key of T. It is better to choose an entity type with total participation in R in the role of S. </a:t>
            </a:r>
            <a:endParaRPr/>
          </a:p>
          <a:p>
            <a:pPr indent="-304800" lvl="2" marL="121920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ts val="800"/>
              <a:buFont typeface="Noto Sans Symbols"/>
              <a:buChar char="■"/>
            </a:pPr>
            <a:r>
              <a:rPr b="0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1:1 relation MANAGES is mapped by choosing the participating entity type DEPARTMENT to serve in the role of S, because its participation in the MANAGES relationship type is total.</a:t>
            </a:r>
            <a:endParaRPr/>
          </a:p>
          <a:p>
            <a:pPr indent="-323850" lvl="1" marL="7810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AutoNum type="arabicPeriod"/>
            </a:pPr>
            <a:r>
              <a:rPr b="1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Merged relation option:</a:t>
            </a:r>
            <a: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An alternate mapping of a 1:1 relationship type is possible by merging the two entity types and the relationship into a single relation. This may be appropriate when both participations are total.</a:t>
            </a:r>
            <a:endParaRPr/>
          </a:p>
          <a:p>
            <a:pPr indent="-323850" lvl="1" marL="7810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AutoNum type="arabicPeriod"/>
            </a:pPr>
            <a:r>
              <a:rPr b="1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Cross-reference</a:t>
            </a:r>
            <a: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or relationship relation option:</a:t>
            </a:r>
            <a: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The third alternative is to set up a third relation R for the purpose of cross-referencing the primary keys of the two relations S and T representing the entity types.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7-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Arial"/>
              <a:buNone/>
            </a:pPr>
            <a:br>
              <a:rPr b="1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ER-to-Relational Mapping Algorithm (contd.)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4: Mapping of Binary 1:N Relationship Types.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each regular binary 1:N relationship type R, identify the relation S that represent the participating entity type at the N-side of the relationship type.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Include as foreign key in S the primary key of the relation T that represents the other entity type participating in R.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Include any simple attributes of the 1:N relation type as attributes of 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1:N relationship types WORKS_FOR, CONTROLS, and SUPERVISION in the figure.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WORKS_FOR we include the primary key DNUMBER of the DEPARTMENT relation as foreign key in the EMPLOYEE relation and call it DNO.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2005-02-25T19:46:41Z</dcterms:created>
  <dc:creator>Elmasri/Navathe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