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4" r:id="rId14"/>
    <p:sldId id="272" r:id="rId15"/>
    <p:sldId id="273" r:id="rId16"/>
    <p:sldId id="268" r:id="rId17"/>
    <p:sldId id="275" r:id="rId18"/>
    <p:sldId id="27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F48EAD2-5D57-47D5-9EB6-185E2AD8812F}"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40935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48EAD2-5D57-47D5-9EB6-185E2AD8812F}"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286837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48EAD2-5D57-47D5-9EB6-185E2AD8812F}"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143588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F48EAD2-5D57-47D5-9EB6-185E2AD8812F}"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185113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48EAD2-5D57-47D5-9EB6-185E2AD8812F}"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357140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F48EAD2-5D57-47D5-9EB6-185E2AD8812F}"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136930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F48EAD2-5D57-47D5-9EB6-185E2AD8812F}" type="datetimeFigureOut">
              <a:rPr lang="en-IN" smtClean="0"/>
              <a:t>02-12-2021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278424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F48EAD2-5D57-47D5-9EB6-185E2AD8812F}" type="datetimeFigureOut">
              <a:rPr lang="en-IN" smtClean="0"/>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180180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8EAD2-5D57-47D5-9EB6-185E2AD8812F}" type="datetimeFigureOut">
              <a:rPr lang="en-IN" smtClean="0"/>
              <a:t>02-12-2021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154152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48EAD2-5D57-47D5-9EB6-185E2AD8812F}"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316818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48EAD2-5D57-47D5-9EB6-185E2AD8812F}"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740AF2-48B2-4B6D-941A-1DD472479415}" type="slidenum">
              <a:rPr lang="en-IN" smtClean="0"/>
              <a:t>‹#›</a:t>
            </a:fld>
            <a:endParaRPr lang="en-IN"/>
          </a:p>
        </p:txBody>
      </p:sp>
    </p:spTree>
    <p:extLst>
      <p:ext uri="{BB962C8B-B14F-4D97-AF65-F5344CB8AC3E}">
        <p14:creationId xmlns:p14="http://schemas.microsoft.com/office/powerpoint/2010/main" val="235780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8EAD2-5D57-47D5-9EB6-185E2AD8812F}" type="datetimeFigureOut">
              <a:rPr lang="en-IN" smtClean="0"/>
              <a:t>02-12-2021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40AF2-48B2-4B6D-941A-1DD472479415}" type="slidenum">
              <a:rPr lang="en-IN" smtClean="0"/>
              <a:t>‹#›</a:t>
            </a:fld>
            <a:endParaRPr lang="en-IN"/>
          </a:p>
        </p:txBody>
      </p:sp>
    </p:spTree>
    <p:extLst>
      <p:ext uri="{BB962C8B-B14F-4D97-AF65-F5344CB8AC3E}">
        <p14:creationId xmlns:p14="http://schemas.microsoft.com/office/powerpoint/2010/main" val="146674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Origin of patent</a:t>
            </a:r>
            <a:endParaRPr lang="en-IN" dirty="0"/>
          </a:p>
        </p:txBody>
      </p:sp>
      <p:sp>
        <p:nvSpPr>
          <p:cNvPr id="3" name="Subtitle 2"/>
          <p:cNvSpPr>
            <a:spLocks noGrp="1"/>
          </p:cNvSpPr>
          <p:nvPr>
            <p:ph type="subTitle" idx="1"/>
          </p:nvPr>
        </p:nvSpPr>
        <p:spPr/>
        <p:txBody>
          <a:bodyPr/>
          <a:lstStyle/>
          <a:p>
            <a:r>
              <a:rPr lang="en-US" dirty="0" smtClean="0"/>
              <a:t>Term patent has its origin in </a:t>
            </a:r>
            <a:r>
              <a:rPr lang="en-US" dirty="0"/>
              <a:t>t</a:t>
            </a:r>
            <a:r>
              <a:rPr lang="en-US" dirty="0" smtClean="0"/>
              <a:t>he term “letters Patent”</a:t>
            </a:r>
            <a:r>
              <a:rPr lang="en-IN" dirty="0" smtClean="0"/>
              <a:t>These were instruments under the Great Seal of the King of England addressed by the Crown to all the subjects at large in which the Crown conferred certain rights and privileges on one or more individuals in the kingdom</a:t>
            </a:r>
            <a:endParaRPr lang="en-IN" dirty="0"/>
          </a:p>
        </p:txBody>
      </p:sp>
    </p:spTree>
    <p:extLst>
      <p:ext uri="{BB962C8B-B14F-4D97-AF65-F5344CB8AC3E}">
        <p14:creationId xmlns:p14="http://schemas.microsoft.com/office/powerpoint/2010/main" val="26237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90246"/>
          </a:xfrm>
        </p:spPr>
        <p:txBody>
          <a:bodyPr>
            <a:normAutofit/>
          </a:bodyPr>
          <a:lstStyle/>
          <a:p>
            <a:r>
              <a:rPr lang="en-US" sz="5400" dirty="0" smtClean="0"/>
              <a:t>Procedure for obtaining Patent</a:t>
            </a:r>
            <a:endParaRPr lang="en-IN" sz="5400" dirty="0"/>
          </a:p>
        </p:txBody>
      </p:sp>
      <p:sp>
        <p:nvSpPr>
          <p:cNvPr id="3" name="Content Placeholder 2"/>
          <p:cNvSpPr>
            <a:spLocks noGrp="1"/>
          </p:cNvSpPr>
          <p:nvPr>
            <p:ph idx="1"/>
          </p:nvPr>
        </p:nvSpPr>
        <p:spPr/>
        <p:txBody>
          <a:bodyPr>
            <a:noAutofit/>
          </a:bodyPr>
          <a:lstStyle/>
          <a:p>
            <a:r>
              <a:rPr lang="en-US" sz="4000" dirty="0" smtClean="0"/>
              <a:t>Submission of applications </a:t>
            </a:r>
          </a:p>
          <a:p>
            <a:r>
              <a:rPr lang="en-US" sz="4000" dirty="0" smtClean="0"/>
              <a:t>Publication and examination of applications</a:t>
            </a:r>
          </a:p>
          <a:p>
            <a:r>
              <a:rPr lang="en-US" sz="4000" dirty="0" smtClean="0"/>
              <a:t>Opposition to grant of patent to the applicant</a:t>
            </a:r>
          </a:p>
          <a:p>
            <a:r>
              <a:rPr lang="en-US" sz="4000" dirty="0" smtClean="0"/>
              <a:t>Grant and sealing of patent.</a:t>
            </a:r>
            <a:endParaRPr lang="en-IN" sz="4000" dirty="0"/>
          </a:p>
        </p:txBody>
      </p:sp>
    </p:spTree>
    <p:extLst>
      <p:ext uri="{BB962C8B-B14F-4D97-AF65-F5344CB8AC3E}">
        <p14:creationId xmlns:p14="http://schemas.microsoft.com/office/powerpoint/2010/main" val="348423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1890"/>
            <a:ext cx="12192000" cy="4674220"/>
          </a:xfrm>
          <a:prstGeom prst="rect">
            <a:avLst/>
          </a:prstGeom>
        </p:spPr>
      </p:pic>
    </p:spTree>
    <p:extLst>
      <p:ext uri="{BB962C8B-B14F-4D97-AF65-F5344CB8AC3E}">
        <p14:creationId xmlns:p14="http://schemas.microsoft.com/office/powerpoint/2010/main" val="204556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0343"/>
            <a:ext cx="12192000" cy="4036423"/>
          </a:xfrm>
          <a:prstGeom prst="rect">
            <a:avLst/>
          </a:prstGeom>
        </p:spPr>
      </p:pic>
    </p:spTree>
    <p:extLst>
      <p:ext uri="{BB962C8B-B14F-4D97-AF65-F5344CB8AC3E}">
        <p14:creationId xmlns:p14="http://schemas.microsoft.com/office/powerpoint/2010/main" val="285820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70" y="-41361"/>
            <a:ext cx="11331590" cy="6899361"/>
          </a:xfrm>
          <a:prstGeom prst="rect">
            <a:avLst/>
          </a:prstGeom>
        </p:spPr>
      </p:pic>
    </p:spTree>
    <p:extLst>
      <p:ext uri="{BB962C8B-B14F-4D97-AF65-F5344CB8AC3E}">
        <p14:creationId xmlns:p14="http://schemas.microsoft.com/office/powerpoint/2010/main" val="303883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553"/>
            <a:ext cx="12192000" cy="6594893"/>
          </a:xfrm>
          <a:prstGeom prst="rect">
            <a:avLst/>
          </a:prstGeom>
        </p:spPr>
      </p:pic>
    </p:spTree>
    <p:extLst>
      <p:ext uri="{BB962C8B-B14F-4D97-AF65-F5344CB8AC3E}">
        <p14:creationId xmlns:p14="http://schemas.microsoft.com/office/powerpoint/2010/main" val="1641325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693"/>
            <a:ext cx="12192000" cy="6156614"/>
          </a:xfrm>
          <a:prstGeom prst="rect">
            <a:avLst/>
          </a:prstGeom>
        </p:spPr>
      </p:pic>
    </p:spTree>
    <p:extLst>
      <p:ext uri="{BB962C8B-B14F-4D97-AF65-F5344CB8AC3E}">
        <p14:creationId xmlns:p14="http://schemas.microsoft.com/office/powerpoint/2010/main" val="190916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81" y="0"/>
            <a:ext cx="10517838" cy="6858000"/>
          </a:xfrm>
          <a:prstGeom prst="rect">
            <a:avLst/>
          </a:prstGeom>
        </p:spPr>
      </p:pic>
    </p:spTree>
    <p:extLst>
      <p:ext uri="{BB962C8B-B14F-4D97-AF65-F5344CB8AC3E}">
        <p14:creationId xmlns:p14="http://schemas.microsoft.com/office/powerpoint/2010/main" val="213232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34" y="365760"/>
            <a:ext cx="12687934" cy="6492240"/>
          </a:xfrm>
          <a:prstGeom prst="rect">
            <a:avLst/>
          </a:prstGeom>
        </p:spPr>
      </p:pic>
    </p:spTree>
    <p:extLst>
      <p:ext uri="{BB962C8B-B14F-4D97-AF65-F5344CB8AC3E}">
        <p14:creationId xmlns:p14="http://schemas.microsoft.com/office/powerpoint/2010/main" val="2913161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 y="690562"/>
            <a:ext cx="11649075" cy="5476875"/>
          </a:xfrm>
          <a:prstGeom prst="rect">
            <a:avLst/>
          </a:prstGeom>
        </p:spPr>
      </p:pic>
    </p:spTree>
    <p:extLst>
      <p:ext uri="{BB962C8B-B14F-4D97-AF65-F5344CB8AC3E}">
        <p14:creationId xmlns:p14="http://schemas.microsoft.com/office/powerpoint/2010/main" val="371257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15001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Patents and Designs Act was enacted in 1911 </a:t>
            </a:r>
            <a:endParaRPr lang="en-IN" dirty="0"/>
          </a:p>
        </p:txBody>
      </p:sp>
      <p:sp>
        <p:nvSpPr>
          <p:cNvPr id="3" name="Content Placeholder 2"/>
          <p:cNvSpPr>
            <a:spLocks noGrp="1"/>
          </p:cNvSpPr>
          <p:nvPr>
            <p:ph idx="1"/>
          </p:nvPr>
        </p:nvSpPr>
        <p:spPr/>
        <p:txBody>
          <a:bodyPr/>
          <a:lstStyle/>
          <a:p>
            <a:r>
              <a:rPr lang="en-US" dirty="0" smtClean="0"/>
              <a:t>Patents bill 1953 was submitted by a Patents enquiry </a:t>
            </a:r>
            <a:r>
              <a:rPr lang="en-US" dirty="0" err="1" smtClean="0"/>
              <a:t>commitee</a:t>
            </a:r>
            <a:r>
              <a:rPr lang="en-US" dirty="0" smtClean="0"/>
              <a:t> based on the United Kingdom Patents act 1949. Bill however lapsed </a:t>
            </a:r>
          </a:p>
          <a:p>
            <a:r>
              <a:rPr lang="en-US" dirty="0" smtClean="0"/>
              <a:t> </a:t>
            </a:r>
            <a:r>
              <a:rPr lang="en-US" dirty="0" smtClean="0"/>
              <a:t>Patents bill has been based by both houses o parliament in 1970 </a:t>
            </a:r>
          </a:p>
          <a:p>
            <a:r>
              <a:rPr lang="en-US" dirty="0" smtClean="0"/>
              <a:t>With amendments in 1974, 1999,2002,2005.</a:t>
            </a:r>
          </a:p>
          <a:p>
            <a:endParaRPr lang="en-IN" dirty="0"/>
          </a:p>
        </p:txBody>
      </p:sp>
    </p:spTree>
    <p:extLst>
      <p:ext uri="{BB962C8B-B14F-4D97-AF65-F5344CB8AC3E}">
        <p14:creationId xmlns:p14="http://schemas.microsoft.com/office/powerpoint/2010/main" val="429163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US" dirty="0" smtClean="0"/>
              <a:t>Meaning of the term Patent</a:t>
            </a:r>
            <a:endParaRPr lang="en-IN" dirty="0"/>
          </a:p>
        </p:txBody>
      </p:sp>
      <p:sp>
        <p:nvSpPr>
          <p:cNvPr id="3" name="Content Placeholder 2"/>
          <p:cNvSpPr>
            <a:spLocks noGrp="1"/>
          </p:cNvSpPr>
          <p:nvPr>
            <p:ph idx="1"/>
          </p:nvPr>
        </p:nvSpPr>
        <p:spPr>
          <a:xfrm>
            <a:off x="838200" y="1293223"/>
            <a:ext cx="10515600" cy="5212080"/>
          </a:xfrm>
        </p:spPr>
        <p:txBody>
          <a:bodyPr>
            <a:normAutofit/>
          </a:bodyPr>
          <a:lstStyle/>
          <a:p>
            <a:r>
              <a:rPr lang="en-US" dirty="0" smtClean="0"/>
              <a:t>It grants some privilege ,property or authority made by </a:t>
            </a:r>
            <a:r>
              <a:rPr lang="en-US" dirty="0" err="1" smtClean="0"/>
              <a:t>govt</a:t>
            </a:r>
            <a:r>
              <a:rPr lang="en-US" dirty="0" smtClean="0"/>
              <a:t> or sovereign of the country to one or more individuals.</a:t>
            </a:r>
          </a:p>
          <a:p>
            <a:r>
              <a:rPr lang="en-US" dirty="0" smtClean="0"/>
              <a:t>The instrument by which such grant is made is know as patent.</a:t>
            </a:r>
          </a:p>
          <a:p>
            <a:r>
              <a:rPr lang="en-US" dirty="0" smtClean="0"/>
              <a:t>Term patent got a statutory meaning in India when the patent act 1970 was enacted.</a:t>
            </a:r>
          </a:p>
          <a:p>
            <a:r>
              <a:rPr lang="en-US" dirty="0" smtClean="0"/>
              <a:t>Patent under the act is granted by the controller to the inventor for a period of 20 years. It is the exclusive right to make use, exercise and vend his invention </a:t>
            </a:r>
          </a:p>
          <a:p>
            <a:r>
              <a:rPr lang="en-US" dirty="0" smtClean="0"/>
              <a:t>The person to whom a patent is granted is called patentee</a:t>
            </a:r>
          </a:p>
          <a:p>
            <a:r>
              <a:rPr lang="en-US" dirty="0" smtClean="0"/>
              <a:t>Patent agent	means a person for the time being registered under the patents act as a patent agent</a:t>
            </a:r>
            <a:endParaRPr lang="en-US" dirty="0" smtClean="0"/>
          </a:p>
          <a:p>
            <a:endParaRPr lang="en-IN" dirty="0"/>
          </a:p>
        </p:txBody>
      </p:sp>
    </p:spTree>
    <p:extLst>
      <p:ext uri="{BB962C8B-B14F-4D97-AF65-F5344CB8AC3E}">
        <p14:creationId xmlns:p14="http://schemas.microsoft.com/office/powerpoint/2010/main" val="311383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
            </a:r>
            <a:r>
              <a:rPr lang="en-US" dirty="0" smtClean="0"/>
              <a:t>atent a form of property</a:t>
            </a:r>
            <a:endParaRPr lang="en-IN" dirty="0"/>
          </a:p>
        </p:txBody>
      </p:sp>
      <p:sp>
        <p:nvSpPr>
          <p:cNvPr id="3" name="Content Placeholder 2"/>
          <p:cNvSpPr>
            <a:spLocks noGrp="1"/>
          </p:cNvSpPr>
          <p:nvPr>
            <p:ph idx="1"/>
          </p:nvPr>
        </p:nvSpPr>
        <p:spPr/>
        <p:txBody>
          <a:bodyPr/>
          <a:lstStyle/>
          <a:p>
            <a:r>
              <a:rPr lang="en-US" dirty="0" smtClean="0"/>
              <a:t>An invention is the creation of intellect applied to capital and </a:t>
            </a:r>
            <a:r>
              <a:rPr lang="en-US" dirty="0" err="1" smtClean="0"/>
              <a:t>labour</a:t>
            </a:r>
            <a:r>
              <a:rPr lang="en-US" dirty="0" smtClean="0"/>
              <a:t>  to produce something new and useful. Such creation becomes the exclusive property of the inventor on grant of patent</a:t>
            </a:r>
          </a:p>
          <a:p>
            <a:r>
              <a:rPr lang="en-US" dirty="0" smtClean="0"/>
              <a:t>The patentee’s exclusive right over </a:t>
            </a:r>
            <a:r>
              <a:rPr lang="en-US" dirty="0"/>
              <a:t>i</a:t>
            </a:r>
            <a:r>
              <a:rPr lang="en-US" dirty="0" smtClean="0"/>
              <a:t>nvention is an intellectual property rights </a:t>
            </a:r>
          </a:p>
          <a:p>
            <a:r>
              <a:rPr lang="en-US" dirty="0" err="1" smtClean="0"/>
              <a:t>Ownwer</a:t>
            </a:r>
            <a:r>
              <a:rPr lang="en-US" dirty="0" smtClean="0"/>
              <a:t> of the property can deal with it like any other movable property </a:t>
            </a:r>
            <a:r>
              <a:rPr lang="en-US" dirty="0" err="1" smtClean="0"/>
              <a:t>i.e.the</a:t>
            </a:r>
            <a:r>
              <a:rPr lang="en-US" dirty="0" smtClean="0"/>
              <a:t> patentee can sell the whole or part of his property(patent . He can grant </a:t>
            </a:r>
            <a:r>
              <a:rPr lang="en-US" dirty="0" err="1" smtClean="0"/>
              <a:t>licience</a:t>
            </a:r>
            <a:r>
              <a:rPr lang="en-US" dirty="0" smtClean="0"/>
              <a:t> to others to use the patented property, or assign the property to any other(s). Such a sale, </a:t>
            </a:r>
            <a:r>
              <a:rPr lang="en-US" dirty="0" err="1" smtClean="0"/>
              <a:t>licience</a:t>
            </a:r>
            <a:r>
              <a:rPr lang="en-US" dirty="0" smtClean="0"/>
              <a:t> or assignment of patent property is for valuable consideration</a:t>
            </a:r>
            <a:endParaRPr lang="en-IN" dirty="0"/>
          </a:p>
        </p:txBody>
      </p:sp>
    </p:spTree>
    <p:extLst>
      <p:ext uri="{BB962C8B-B14F-4D97-AF65-F5344CB8AC3E}">
        <p14:creationId xmlns:p14="http://schemas.microsoft.com/office/powerpoint/2010/main" val="219174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behind patent law</a:t>
            </a:r>
            <a:endParaRPr lang="en-IN" dirty="0"/>
          </a:p>
        </p:txBody>
      </p:sp>
      <p:sp>
        <p:nvSpPr>
          <p:cNvPr id="3" name="Content Placeholder 2"/>
          <p:cNvSpPr>
            <a:spLocks noGrp="1"/>
          </p:cNvSpPr>
          <p:nvPr>
            <p:ph idx="1"/>
          </p:nvPr>
        </p:nvSpPr>
        <p:spPr>
          <a:xfrm>
            <a:off x="838200" y="1449978"/>
            <a:ext cx="10515600" cy="5251268"/>
          </a:xfrm>
        </p:spPr>
        <p:txBody>
          <a:bodyPr>
            <a:normAutofit lnSpcReduction="10000"/>
          </a:bodyPr>
          <a:lstStyle/>
          <a:p>
            <a:r>
              <a:rPr lang="en-US" dirty="0" smtClean="0"/>
              <a:t>Patent law </a:t>
            </a:r>
            <a:r>
              <a:rPr lang="en-US" dirty="0" err="1" smtClean="0"/>
              <a:t>recognis</a:t>
            </a:r>
            <a:r>
              <a:rPr lang="en-US" dirty="0" smtClean="0"/>
              <a:t> the exclusive right of a patentee to gain commercial advantage out of his invention </a:t>
            </a:r>
          </a:p>
          <a:p>
            <a:r>
              <a:rPr lang="en-US" dirty="0" smtClean="0"/>
              <a:t>It encourage the inventors to invest their creative faculties, knowing their inventions would be protected by law and no one else would be able to copy their inventions for a certain period of time during which the inventor has exclusive rights</a:t>
            </a:r>
          </a:p>
          <a:p>
            <a:r>
              <a:rPr lang="en-US" dirty="0" smtClean="0"/>
              <a:t>Price for grant of monopoly is the disclosure of the invention at the patent office. </a:t>
            </a:r>
          </a:p>
          <a:p>
            <a:r>
              <a:rPr lang="en-US" dirty="0" smtClean="0"/>
              <a:t>After expiry of the fixed period of monopoly it passed into the public domain.</a:t>
            </a:r>
          </a:p>
          <a:p>
            <a:r>
              <a:rPr lang="en-US" dirty="0" smtClean="0"/>
              <a:t>Fundamental principle of patent law to grant a patent only for an invention  which must be new and useful. Thrust is on novelty and utility. Must be more than workshop improvement.</a:t>
            </a:r>
          </a:p>
          <a:p>
            <a:endParaRPr lang="en-IN" dirty="0"/>
          </a:p>
        </p:txBody>
      </p:sp>
    </p:spTree>
    <p:extLst>
      <p:ext uri="{BB962C8B-B14F-4D97-AF65-F5344CB8AC3E}">
        <p14:creationId xmlns:p14="http://schemas.microsoft.com/office/powerpoint/2010/main" val="207569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underlying the patent law in </a:t>
            </a:r>
            <a:r>
              <a:rPr lang="en-US" dirty="0"/>
              <a:t>I</a:t>
            </a:r>
            <a:r>
              <a:rPr lang="en-US" dirty="0" smtClean="0"/>
              <a:t>ndia</a:t>
            </a:r>
            <a:endParaRPr lang="en-IN" dirty="0"/>
          </a:p>
        </p:txBody>
      </p:sp>
      <p:sp>
        <p:nvSpPr>
          <p:cNvPr id="3" name="Content Placeholder 2"/>
          <p:cNvSpPr>
            <a:spLocks noGrp="1"/>
          </p:cNvSpPr>
          <p:nvPr>
            <p:ph idx="1"/>
          </p:nvPr>
        </p:nvSpPr>
        <p:spPr/>
        <p:txBody>
          <a:bodyPr/>
          <a:lstStyle/>
          <a:p>
            <a:r>
              <a:rPr lang="en-US" dirty="0" smtClean="0"/>
              <a:t>It must be novel</a:t>
            </a:r>
          </a:p>
          <a:p>
            <a:r>
              <a:rPr lang="en-US" dirty="0" smtClean="0"/>
              <a:t>It must involve on inventive step</a:t>
            </a:r>
          </a:p>
          <a:p>
            <a:r>
              <a:rPr lang="en-US" dirty="0" smtClean="0"/>
              <a:t>It must be </a:t>
            </a:r>
            <a:r>
              <a:rPr lang="en-US" dirty="0" err="1" smtClean="0"/>
              <a:t>caplble</a:t>
            </a:r>
            <a:r>
              <a:rPr lang="en-US" dirty="0" smtClean="0"/>
              <a:t> of industrial application</a:t>
            </a:r>
          </a:p>
          <a:p>
            <a:r>
              <a:rPr lang="en-US" dirty="0" smtClean="0"/>
              <a:t>Must not fall within any categories of subject matter specific excluded or made subject to </a:t>
            </a:r>
            <a:r>
              <a:rPr lang="en-US" dirty="0" err="1" smtClean="0"/>
              <a:t>expection</a:t>
            </a:r>
            <a:endParaRPr lang="en-IN" dirty="0"/>
          </a:p>
        </p:txBody>
      </p:sp>
      <p:pic>
        <p:nvPicPr>
          <p:cNvPr id="4" name="Picture 3"/>
          <p:cNvPicPr>
            <a:picLocks noChangeAspect="1"/>
          </p:cNvPicPr>
          <p:nvPr/>
        </p:nvPicPr>
        <p:blipFill>
          <a:blip r:embed="rId2"/>
          <a:stretch>
            <a:fillRect/>
          </a:stretch>
        </p:blipFill>
        <p:spPr>
          <a:xfrm>
            <a:off x="1423851" y="4312384"/>
            <a:ext cx="9666515" cy="2361094"/>
          </a:xfrm>
          <a:prstGeom prst="rect">
            <a:avLst/>
          </a:prstGeom>
        </p:spPr>
      </p:pic>
    </p:spTree>
    <p:extLst>
      <p:ext uri="{BB962C8B-B14F-4D97-AF65-F5344CB8AC3E}">
        <p14:creationId xmlns:p14="http://schemas.microsoft.com/office/powerpoint/2010/main" val="146801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IN" dirty="0"/>
          </a:p>
        </p:txBody>
      </p:sp>
      <p:pic>
        <p:nvPicPr>
          <p:cNvPr id="4" name="Content Placeholder 3"/>
          <p:cNvPicPr>
            <a:picLocks noGrp="1" noChangeAspect="1"/>
          </p:cNvPicPr>
          <p:nvPr>
            <p:ph idx="1"/>
          </p:nvPr>
        </p:nvPicPr>
        <p:blipFill>
          <a:blip r:embed="rId2"/>
          <a:stretch>
            <a:fillRect/>
          </a:stretch>
        </p:blipFill>
        <p:spPr>
          <a:xfrm>
            <a:off x="1280159" y="1552384"/>
            <a:ext cx="9914709" cy="4913730"/>
          </a:xfrm>
          <a:prstGeom prst="rect">
            <a:avLst/>
          </a:prstGeom>
        </p:spPr>
      </p:pic>
    </p:spTree>
    <p:extLst>
      <p:ext uri="{BB962C8B-B14F-4D97-AF65-F5344CB8AC3E}">
        <p14:creationId xmlns:p14="http://schemas.microsoft.com/office/powerpoint/2010/main" val="329119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IN" dirty="0"/>
          </a:p>
        </p:txBody>
      </p:sp>
      <p:pic>
        <p:nvPicPr>
          <p:cNvPr id="4" name="Content Placeholder 3"/>
          <p:cNvPicPr>
            <a:picLocks noGrp="1" noChangeAspect="1"/>
          </p:cNvPicPr>
          <p:nvPr>
            <p:ph idx="1"/>
          </p:nvPr>
        </p:nvPicPr>
        <p:blipFill>
          <a:blip r:embed="rId2"/>
          <a:stretch>
            <a:fillRect/>
          </a:stretch>
        </p:blipFill>
        <p:spPr>
          <a:xfrm>
            <a:off x="838200" y="1463040"/>
            <a:ext cx="10515600" cy="3842785"/>
          </a:xfrm>
          <a:prstGeom prst="rect">
            <a:avLst/>
          </a:prstGeom>
        </p:spPr>
      </p:pic>
    </p:spTree>
    <p:extLst>
      <p:ext uri="{BB962C8B-B14F-4D97-AF65-F5344CB8AC3E}">
        <p14:creationId xmlns:p14="http://schemas.microsoft.com/office/powerpoint/2010/main" val="29342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underlying the patent law in India</a:t>
            </a:r>
            <a:endParaRPr lang="en-IN" dirty="0"/>
          </a:p>
        </p:txBody>
      </p:sp>
      <p:sp>
        <p:nvSpPr>
          <p:cNvPr id="3" name="Content Placeholder 2"/>
          <p:cNvSpPr>
            <a:spLocks noGrp="1"/>
          </p:cNvSpPr>
          <p:nvPr>
            <p:ph idx="1"/>
          </p:nvPr>
        </p:nvSpPr>
        <p:spPr>
          <a:xfrm>
            <a:off x="838200" y="1397726"/>
            <a:ext cx="10515600" cy="5264331"/>
          </a:xfrm>
        </p:spPr>
        <p:txBody>
          <a:bodyPr/>
          <a:lstStyle/>
          <a:p>
            <a:r>
              <a:rPr lang="en-US" dirty="0" smtClean="0"/>
              <a:t>Invention must be new useful and non-obvious</a:t>
            </a:r>
          </a:p>
          <a:p>
            <a:r>
              <a:rPr lang="en-US" dirty="0" smtClean="0"/>
              <a:t>Newness</a:t>
            </a:r>
          </a:p>
          <a:p>
            <a:r>
              <a:rPr lang="en-US" dirty="0" smtClean="0"/>
              <a:t>Usefulness</a:t>
            </a:r>
          </a:p>
          <a:p>
            <a:r>
              <a:rPr lang="en-US" dirty="0" smtClean="0"/>
              <a:t>Exceptions</a:t>
            </a:r>
          </a:p>
          <a:p>
            <a:r>
              <a:rPr lang="en-US" dirty="0" smtClean="0"/>
              <a:t>Non-obviousness</a:t>
            </a:r>
          </a:p>
          <a:p>
            <a:r>
              <a:rPr lang="en-US" dirty="0" smtClean="0"/>
              <a:t>Invention must be disclosed fully</a:t>
            </a:r>
          </a:p>
          <a:p>
            <a:r>
              <a:rPr lang="en-US" dirty="0" smtClean="0"/>
              <a:t>Distinction between discovery and invention</a:t>
            </a:r>
          </a:p>
          <a:p>
            <a:r>
              <a:rPr lang="en-US" dirty="0" smtClean="0"/>
              <a:t>Use and acquisition of patented invention by the central government </a:t>
            </a:r>
            <a:endParaRPr lang="en-IN" dirty="0"/>
          </a:p>
        </p:txBody>
      </p:sp>
    </p:spTree>
    <p:extLst>
      <p:ext uri="{BB962C8B-B14F-4D97-AF65-F5344CB8AC3E}">
        <p14:creationId xmlns:p14="http://schemas.microsoft.com/office/powerpoint/2010/main" val="1140670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549</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Origin of patent</vt:lpstr>
      <vt:lpstr>Indian Patents and Designs Act was enacted in 1911 </vt:lpstr>
      <vt:lpstr>Meaning of the term Patent</vt:lpstr>
      <vt:lpstr>Patent a form of property</vt:lpstr>
      <vt:lpstr>Objective behind patent law</vt:lpstr>
      <vt:lpstr>Principles underlying the patent law in India</vt:lpstr>
      <vt:lpstr>Exceptions</vt:lpstr>
      <vt:lpstr>Exceptions</vt:lpstr>
      <vt:lpstr>Principles underlying the patent law in India</vt:lpstr>
      <vt:lpstr>Procedure for obtaining Patent</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 of patent</dc:title>
  <dc:creator>Admin</dc:creator>
  <cp:lastModifiedBy>Admin</cp:lastModifiedBy>
  <cp:revision>20</cp:revision>
  <dcterms:created xsi:type="dcterms:W3CDTF">2021-12-02T08:03:43Z</dcterms:created>
  <dcterms:modified xsi:type="dcterms:W3CDTF">2021-12-02T10:58:15Z</dcterms:modified>
</cp:coreProperties>
</file>