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8" roundtripDataSignature="AMtx7mgw9g4zkq+iYKkXereSzIbeSOnU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16" Type="http://schemas.openxmlformats.org/officeDocument/2006/relationships/slide" Target="slides/slide12.xml"/><Relationship Id="rId38" Type="http://customschemas.google.com/relationships/presentationmetadata" Target="meta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3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4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4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4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4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3"/>
          <p:cNvSpPr/>
          <p:nvPr>
            <p:ph idx="2" type="pic"/>
          </p:nvPr>
        </p:nvSpPr>
        <p:spPr>
          <a:xfrm>
            <a:off x="5183188" y="987425"/>
            <a:ext cx="6172200" cy="4873625"/>
          </a:xfrm>
          <a:prstGeom prst="rect">
            <a:avLst/>
          </a:prstGeom>
          <a:noFill/>
          <a:ln>
            <a:noFill/>
          </a:ln>
        </p:spPr>
      </p:sp>
      <p:sp>
        <p:nvSpPr>
          <p:cNvPr id="64" name="Google Shape;64;p4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Copyright Meaning and characteristics</a:t>
            </a:r>
            <a:endParaRPr/>
          </a:p>
        </p:txBody>
      </p:sp>
      <p:sp>
        <p:nvSpPr>
          <p:cNvPr id="85" name="Google Shape;85;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Copyright is a unique kind of intellectual property. The right which a person acquires in a work which is a result of his intellectual labour is called his copyright </a:t>
            </a:r>
            <a:endParaRPr/>
          </a:p>
          <a:p>
            <a:pPr indent="-228600" lvl="0" marL="228600" rtl="0" algn="l">
              <a:lnSpc>
                <a:spcPct val="90000"/>
              </a:lnSpc>
              <a:spcBef>
                <a:spcPts val="1000"/>
              </a:spcBef>
              <a:spcAft>
                <a:spcPts val="0"/>
              </a:spcAft>
              <a:buClr>
                <a:schemeClr val="dk1"/>
              </a:buClr>
              <a:buSzPts val="2800"/>
              <a:buChar char="•"/>
            </a:pPr>
            <a:r>
              <a:rPr lang="en-US"/>
              <a:t>An intangible incorporeal right granted to the author or originator of certain literary or artistic production whereby he is invested for a specified period with the sole and exclusive privilege of multiplying copies of the same and publishing and selling them</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Illustrations  copyright in literary work </a:t>
            </a:r>
            <a:endParaRPr/>
          </a:p>
        </p:txBody>
      </p:sp>
      <p:sp>
        <p:nvSpPr>
          <p:cNvPr id="139" name="Google Shape;139;p10"/>
          <p:cNvSpPr txBox="1"/>
          <p:nvPr>
            <p:ph idx="1" type="body"/>
          </p:nvPr>
        </p:nvSpPr>
        <p:spPr>
          <a:xfrm>
            <a:off x="838200" y="1293222"/>
            <a:ext cx="10515600" cy="5564777"/>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t/>
            </a:r>
            <a:endParaRPr b="1"/>
          </a:p>
          <a:p>
            <a:pPr indent="0" lvl="0" marL="0" rtl="0" algn="l">
              <a:lnSpc>
                <a:spcPct val="90000"/>
              </a:lnSpc>
              <a:spcBef>
                <a:spcPts val="1000"/>
              </a:spcBef>
              <a:spcAft>
                <a:spcPts val="0"/>
              </a:spcAft>
              <a:buClr>
                <a:schemeClr val="dk1"/>
              </a:buClr>
              <a:buSzPct val="100000"/>
              <a:buNone/>
            </a:pPr>
            <a:r>
              <a:rPr b="1" lang="en-US"/>
              <a:t>Adaptaion of literary work </a:t>
            </a:r>
            <a:r>
              <a:rPr lang="en-US"/>
              <a:t>: copyright subsists in adaptation of another literary work as adaptation can be a literary work eg literary to dramatic work by way of public performance </a:t>
            </a:r>
            <a:endParaRPr/>
          </a:p>
          <a:p>
            <a:pPr indent="0" lvl="0" marL="0" rtl="0" algn="l">
              <a:lnSpc>
                <a:spcPct val="90000"/>
              </a:lnSpc>
              <a:spcBef>
                <a:spcPts val="1000"/>
              </a:spcBef>
              <a:spcAft>
                <a:spcPts val="0"/>
              </a:spcAft>
              <a:buClr>
                <a:schemeClr val="dk1"/>
              </a:buClr>
              <a:buSzPct val="100000"/>
              <a:buNone/>
            </a:pPr>
            <a:r>
              <a:rPr b="1" lang="en-US"/>
              <a:t>Abridgment of literary work</a:t>
            </a:r>
            <a:r>
              <a:rPr lang="en-US"/>
              <a:t>: abridgment of a literary work is entiled to copyright if it is new and original </a:t>
            </a:r>
            <a:endParaRPr/>
          </a:p>
          <a:p>
            <a:pPr indent="0" lvl="0" marL="0" rtl="0" algn="l">
              <a:lnSpc>
                <a:spcPct val="90000"/>
              </a:lnSpc>
              <a:spcBef>
                <a:spcPts val="1000"/>
              </a:spcBef>
              <a:spcAft>
                <a:spcPts val="0"/>
              </a:spcAft>
              <a:buClr>
                <a:schemeClr val="dk1"/>
              </a:buClr>
              <a:buSzPct val="100000"/>
              <a:buNone/>
            </a:pPr>
            <a:r>
              <a:rPr b="1" lang="en-US"/>
              <a:t>Translation </a:t>
            </a:r>
            <a:r>
              <a:rPr lang="en-US"/>
              <a:t>: is aoriginal literary work entiled to copyright as the author has expended sufficient labour and skill on it </a:t>
            </a:r>
            <a:endParaRPr/>
          </a:p>
          <a:p>
            <a:pPr indent="0" lvl="0" marL="0" rtl="0" algn="l">
              <a:lnSpc>
                <a:spcPct val="90000"/>
              </a:lnSpc>
              <a:spcBef>
                <a:spcPts val="1000"/>
              </a:spcBef>
              <a:spcAft>
                <a:spcPts val="0"/>
              </a:spcAft>
              <a:buClr>
                <a:schemeClr val="dk1"/>
              </a:buClr>
              <a:buSzPct val="100000"/>
              <a:buNone/>
            </a:pPr>
            <a:r>
              <a:rPr b="1" lang="en-US"/>
              <a:t>Historical work: </a:t>
            </a:r>
            <a:r>
              <a:rPr lang="en-US"/>
              <a:t>historical facts are not copyrightable pe se. but if the book of history is having a unique way of presentation to its author , it is an original literary work </a:t>
            </a:r>
            <a:endParaRPr/>
          </a:p>
          <a:p>
            <a:pPr indent="0" lvl="0" marL="0" rtl="0" algn="l">
              <a:lnSpc>
                <a:spcPct val="90000"/>
              </a:lnSpc>
              <a:spcBef>
                <a:spcPts val="1000"/>
              </a:spcBef>
              <a:spcAft>
                <a:spcPts val="0"/>
              </a:spcAft>
              <a:buClr>
                <a:schemeClr val="dk1"/>
              </a:buClr>
              <a:buSzPct val="100000"/>
              <a:buNone/>
            </a:pPr>
            <a:r>
              <a:rPr b="1" lang="en-US"/>
              <a:t>Lecture; </a:t>
            </a:r>
            <a:r>
              <a:rPr lang="en-US"/>
              <a:t>address, speech sermon by any mechanical or by broadcast it is entitled to copyright only if it is reduced to writing before it is delivered  </a:t>
            </a:r>
            <a:endParaRPr/>
          </a:p>
          <a:p>
            <a:pPr indent="0" lvl="0" marL="0" rtl="0" algn="l">
              <a:lnSpc>
                <a:spcPct val="90000"/>
              </a:lnSpc>
              <a:spcBef>
                <a:spcPts val="1000"/>
              </a:spcBef>
              <a:spcAft>
                <a:spcPts val="0"/>
              </a:spcAft>
              <a:buClr>
                <a:schemeClr val="dk1"/>
              </a:buClr>
              <a:buSzPct val="100000"/>
              <a:buNone/>
            </a:pPr>
            <a:r>
              <a:rPr b="1" lang="en-US"/>
              <a:t>Letters:  </a:t>
            </a:r>
            <a:r>
              <a:rPr lang="en-US"/>
              <a:t>copyright subsists in private letters, commercial letters and govt letters</a:t>
            </a:r>
            <a:endParaRPr/>
          </a:p>
          <a:p>
            <a:pPr indent="0" lvl="0" marL="0" rtl="0" algn="l">
              <a:lnSpc>
                <a:spcPct val="90000"/>
              </a:lnSpc>
              <a:spcBef>
                <a:spcPts val="1000"/>
              </a:spcBef>
              <a:spcAft>
                <a:spcPts val="0"/>
              </a:spcAft>
              <a:buClr>
                <a:schemeClr val="dk1"/>
              </a:buClr>
              <a:buSzPct val="100000"/>
              <a:buNone/>
            </a:pPr>
            <a:r>
              <a:rPr lang="en-US"/>
              <a:t>Addressed by one person to another are original literray work </a:t>
            </a:r>
            <a:endParaRPr/>
          </a:p>
          <a:p>
            <a:pPr indent="0" lvl="0" marL="0" rtl="0" algn="l">
              <a:lnSpc>
                <a:spcPct val="90000"/>
              </a:lnSpc>
              <a:spcBef>
                <a:spcPts val="1000"/>
              </a:spcBef>
              <a:spcAft>
                <a:spcPts val="0"/>
              </a:spcAft>
              <a:buClr>
                <a:schemeClr val="dk1"/>
              </a:buClr>
              <a:buSzPct val="100000"/>
              <a:buNone/>
            </a:pPr>
            <a:r>
              <a:rPr lang="en-US"/>
              <a:t>Tittles of books cartoons or other literary matter pseudonyms  are all protected under copyright </a:t>
            </a:r>
            <a:endParaRPr/>
          </a:p>
          <a:p>
            <a:pPr indent="0" lvl="0" marL="0" rtl="0" algn="l">
              <a:lnSpc>
                <a:spcPct val="90000"/>
              </a:lnSpc>
              <a:spcBef>
                <a:spcPts val="1000"/>
              </a:spcBef>
              <a:spcAft>
                <a:spcPts val="0"/>
              </a:spcAft>
              <a:buClr>
                <a:schemeClr val="dk1"/>
              </a:buClr>
              <a:buSzPct val="100000"/>
              <a:buNone/>
            </a:pPr>
            <a:r>
              <a:rPr b="1" lang="en-US"/>
              <a:t>Shorthand writers transcript</a:t>
            </a:r>
            <a:endParaRPr/>
          </a:p>
          <a:p>
            <a:pPr indent="0" lvl="0" marL="0" rtl="0" algn="l">
              <a:lnSpc>
                <a:spcPct val="90000"/>
              </a:lnSpc>
              <a:spcBef>
                <a:spcPts val="1000"/>
              </a:spcBef>
              <a:spcAft>
                <a:spcPts val="0"/>
              </a:spcAft>
              <a:buClr>
                <a:schemeClr val="dk1"/>
              </a:buClr>
              <a:buSzPct val="100000"/>
              <a:buNone/>
            </a:pPr>
            <a:r>
              <a:rPr b="1" lang="en-US"/>
              <a:t> </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Illustrations  copyright in literary work </a:t>
            </a:r>
            <a:endParaRPr/>
          </a:p>
        </p:txBody>
      </p:sp>
      <p:sp>
        <p:nvSpPr>
          <p:cNvPr id="145" name="Google Shape;145;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b="1" lang="en-US"/>
              <a:t>questionnaire for collecting statistical information </a:t>
            </a:r>
            <a:endParaRPr/>
          </a:p>
          <a:p>
            <a:pPr indent="0" lvl="0" marL="0" rtl="0" algn="l">
              <a:lnSpc>
                <a:spcPct val="90000"/>
              </a:lnSpc>
              <a:spcBef>
                <a:spcPts val="1000"/>
              </a:spcBef>
              <a:spcAft>
                <a:spcPts val="0"/>
              </a:spcAft>
              <a:buClr>
                <a:schemeClr val="dk1"/>
              </a:buClr>
              <a:buSzPct val="100000"/>
              <a:buNone/>
            </a:pPr>
            <a:r>
              <a:rPr b="1" lang="en-US"/>
              <a:t>Catalogues</a:t>
            </a:r>
            <a:endParaRPr/>
          </a:p>
          <a:p>
            <a:pPr indent="0" lvl="0" marL="0" rtl="0" algn="l">
              <a:lnSpc>
                <a:spcPct val="90000"/>
              </a:lnSpc>
              <a:spcBef>
                <a:spcPts val="1000"/>
              </a:spcBef>
              <a:spcAft>
                <a:spcPts val="0"/>
              </a:spcAft>
              <a:buClr>
                <a:schemeClr val="dk1"/>
              </a:buClr>
              <a:buSzPct val="100000"/>
              <a:buNone/>
            </a:pPr>
            <a:r>
              <a:rPr b="1" lang="en-US"/>
              <a:t> dictionaries </a:t>
            </a:r>
            <a:endParaRPr/>
          </a:p>
          <a:p>
            <a:pPr indent="0" lvl="0" marL="0" rtl="0" algn="l">
              <a:lnSpc>
                <a:spcPct val="90000"/>
              </a:lnSpc>
              <a:spcBef>
                <a:spcPts val="1000"/>
              </a:spcBef>
              <a:spcAft>
                <a:spcPts val="0"/>
              </a:spcAft>
              <a:buClr>
                <a:schemeClr val="dk1"/>
              </a:buClr>
              <a:buSzPct val="100000"/>
              <a:buNone/>
            </a:pPr>
            <a:r>
              <a:rPr b="1" lang="en-US"/>
              <a:t>Compilations directories </a:t>
            </a:r>
            <a:endParaRPr/>
          </a:p>
          <a:p>
            <a:pPr indent="0" lvl="0" marL="0" rtl="0" algn="l">
              <a:lnSpc>
                <a:spcPct val="90000"/>
              </a:lnSpc>
              <a:spcBef>
                <a:spcPts val="1000"/>
              </a:spcBef>
              <a:spcAft>
                <a:spcPts val="0"/>
              </a:spcAft>
              <a:buClr>
                <a:schemeClr val="dk1"/>
              </a:buClr>
              <a:buSzPct val="100000"/>
              <a:buNone/>
            </a:pPr>
            <a:r>
              <a:rPr b="1" lang="en-US"/>
              <a:t>New editions of existing work </a:t>
            </a:r>
            <a:endParaRPr/>
          </a:p>
          <a:p>
            <a:pPr indent="0" lvl="0" marL="0" rtl="0" algn="l">
              <a:lnSpc>
                <a:spcPct val="90000"/>
              </a:lnSpc>
              <a:spcBef>
                <a:spcPts val="1000"/>
              </a:spcBef>
              <a:spcAft>
                <a:spcPts val="0"/>
              </a:spcAft>
              <a:buClr>
                <a:schemeClr val="dk1"/>
              </a:buClr>
              <a:buSzPct val="100000"/>
              <a:buNone/>
            </a:pPr>
            <a:r>
              <a:rPr b="1" lang="en-US"/>
              <a:t>Computer programme </a:t>
            </a:r>
            <a:endParaRPr/>
          </a:p>
          <a:p>
            <a:pPr indent="0" lvl="0" marL="0" rtl="0" algn="l">
              <a:lnSpc>
                <a:spcPct val="90000"/>
              </a:lnSpc>
              <a:spcBef>
                <a:spcPts val="1000"/>
              </a:spcBef>
              <a:spcAft>
                <a:spcPts val="0"/>
              </a:spcAft>
              <a:buClr>
                <a:schemeClr val="dk1"/>
              </a:buClr>
              <a:buSzPct val="100000"/>
              <a:buNone/>
            </a:pPr>
            <a:r>
              <a:rPr b="1" lang="en-US"/>
              <a:t>Computer system with interative voice responses </a:t>
            </a:r>
            <a:endParaRPr/>
          </a:p>
          <a:p>
            <a:pPr indent="0" lvl="0" marL="0" rtl="0" algn="l">
              <a:lnSpc>
                <a:spcPct val="90000"/>
              </a:lnSpc>
              <a:spcBef>
                <a:spcPts val="1000"/>
              </a:spcBef>
              <a:spcAft>
                <a:spcPts val="0"/>
              </a:spcAft>
              <a:buClr>
                <a:schemeClr val="dk1"/>
              </a:buClr>
              <a:buSzPct val="100000"/>
              <a:buNone/>
            </a:pPr>
            <a:r>
              <a:rPr b="1" lang="en-US"/>
              <a:t>Televison programmes</a:t>
            </a:r>
            <a:endParaRPr b="1"/>
          </a:p>
          <a:p>
            <a:pPr indent="0" lvl="0" marL="0" rtl="0" algn="l">
              <a:lnSpc>
                <a:spcPct val="90000"/>
              </a:lnSpc>
              <a:spcBef>
                <a:spcPts val="1000"/>
              </a:spcBef>
              <a:spcAft>
                <a:spcPts val="0"/>
              </a:spcAft>
              <a:buClr>
                <a:schemeClr val="dk1"/>
              </a:buClr>
              <a:buSzPct val="100000"/>
              <a:buNone/>
            </a:pPr>
            <a:r>
              <a:rPr b="1" lang="en-US"/>
              <a:t>Question papers set for examination </a:t>
            </a:r>
            <a:endParaRPr/>
          </a:p>
          <a:p>
            <a:pPr indent="0" lvl="0" marL="0" rtl="0" algn="l">
              <a:lnSpc>
                <a:spcPct val="90000"/>
              </a:lnSpc>
              <a:spcBef>
                <a:spcPts val="1000"/>
              </a:spcBef>
              <a:spcAft>
                <a:spcPts val="0"/>
              </a:spcAft>
              <a:buClr>
                <a:schemeClr val="dk1"/>
              </a:buClr>
              <a:buSzPct val="100000"/>
              <a:buNone/>
            </a:pPr>
            <a:r>
              <a:rPr b="1" lang="en-US"/>
              <a:t>Research theis and desertations </a:t>
            </a:r>
            <a:endParaRPr/>
          </a:p>
          <a:p>
            <a:pPr indent="0" lvl="0" marL="0" rtl="0" algn="l">
              <a:lnSpc>
                <a:spcPct val="90000"/>
              </a:lnSpc>
              <a:spcBef>
                <a:spcPts val="1000"/>
              </a:spcBef>
              <a:spcAft>
                <a:spcPts val="0"/>
              </a:spcAft>
              <a:buClr>
                <a:schemeClr val="dk1"/>
              </a:buClr>
              <a:buSzPct val="100000"/>
              <a:buNone/>
            </a:pPr>
            <a:r>
              <a:rPr b="1" lang="en-US"/>
              <a:t>Parodies</a:t>
            </a:r>
            <a:endParaRPr/>
          </a:p>
          <a:p>
            <a:pPr indent="0" lvl="0" marL="0" rtl="0" algn="l">
              <a:lnSpc>
                <a:spcPct val="90000"/>
              </a:lnSpc>
              <a:spcBef>
                <a:spcPts val="1000"/>
              </a:spcBef>
              <a:spcAft>
                <a:spcPts val="0"/>
              </a:spcAft>
              <a:buClr>
                <a:schemeClr val="dk1"/>
              </a:buClr>
              <a:buSzPct val="100000"/>
              <a:buNone/>
            </a:pPr>
            <a:r>
              <a:rPr b="1" lang="en-US"/>
              <a:t>News and newpaper precis</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Illustrations  copyright in musical work</a:t>
            </a:r>
            <a:endParaRPr/>
          </a:p>
        </p:txBody>
      </p:sp>
      <p:sp>
        <p:nvSpPr>
          <p:cNvPr id="151" name="Google Shape;15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According to 13(1). Copyright subsists in origianp dramatic musical and artistic work song</a:t>
            </a:r>
            <a:endParaRPr/>
          </a:p>
          <a:p>
            <a:pPr indent="-228600" lvl="0" marL="228600" rtl="0" algn="l">
              <a:lnSpc>
                <a:spcPct val="90000"/>
              </a:lnSpc>
              <a:spcBef>
                <a:spcPts val="1000"/>
              </a:spcBef>
              <a:spcAft>
                <a:spcPts val="0"/>
              </a:spcAft>
              <a:buClr>
                <a:schemeClr val="dk1"/>
              </a:buClr>
              <a:buSzPts val="2800"/>
              <a:buChar char="•"/>
            </a:pPr>
            <a:r>
              <a:rPr lang="en-US"/>
              <a:t>Choreography   and scenic arrangement or acting </a:t>
            </a:r>
            <a:endParaRPr/>
          </a:p>
          <a:p>
            <a:pPr indent="-228600" lvl="0" marL="228600" rtl="0" algn="l">
              <a:lnSpc>
                <a:spcPct val="90000"/>
              </a:lnSpc>
              <a:spcBef>
                <a:spcPts val="1000"/>
              </a:spcBef>
              <a:spcAft>
                <a:spcPts val="0"/>
              </a:spcAft>
              <a:buClr>
                <a:schemeClr val="dk1"/>
              </a:buClr>
              <a:buSzPts val="2800"/>
              <a:buChar char="•"/>
            </a:pPr>
            <a:r>
              <a:rPr lang="en-US"/>
              <a:t>Film based on newspaper article </a:t>
            </a:r>
            <a:endParaRPr/>
          </a:p>
          <a:p>
            <a:pPr indent="-228600" lvl="0" marL="228600" rtl="0" algn="l">
              <a:lnSpc>
                <a:spcPct val="90000"/>
              </a:lnSpc>
              <a:spcBef>
                <a:spcPts val="1000"/>
              </a:spcBef>
              <a:spcAft>
                <a:spcPts val="0"/>
              </a:spcAft>
              <a:buClr>
                <a:schemeClr val="dk1"/>
              </a:buClr>
              <a:buSzPts val="2800"/>
              <a:buChar char="•"/>
            </a:pPr>
            <a:r>
              <a:rPr lang="en-US"/>
              <a:t>Old song with different music composition </a:t>
            </a:r>
            <a:endParaRPr/>
          </a:p>
          <a:p>
            <a:pPr indent="-228600" lvl="0" marL="228600" rtl="0" algn="l">
              <a:lnSpc>
                <a:spcPct val="90000"/>
              </a:lnSpc>
              <a:spcBef>
                <a:spcPts val="1000"/>
              </a:spcBef>
              <a:spcAft>
                <a:spcPts val="0"/>
              </a:spcAft>
              <a:buClr>
                <a:schemeClr val="dk1"/>
              </a:buClr>
              <a:buSzPts val="2800"/>
              <a:buChar char="•"/>
            </a:pPr>
            <a:r>
              <a:rPr lang="en-US"/>
              <a:t>Relevancy of expert opinion ina musical work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52" name="Google Shape;152;p12"/>
          <p:cNvSpPr/>
          <p:nvPr/>
        </p:nvSpPr>
        <p:spPr>
          <a:xfrm>
            <a:off x="4935362" y="3244334"/>
            <a:ext cx="232127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Illustrations  copyright </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Illustrations  copyright artistic work /architecture</a:t>
            </a:r>
            <a:endParaRPr/>
          </a:p>
        </p:txBody>
      </p:sp>
      <p:sp>
        <p:nvSpPr>
          <p:cNvPr id="158" name="Google Shape;158;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Painting sculture ,drawing including drawing ,map chart or plan , engraving on a photograph </a:t>
            </a:r>
            <a:endParaRPr/>
          </a:p>
          <a:p>
            <a:pPr indent="-228600" lvl="0" marL="228600" rtl="0" algn="l">
              <a:lnSpc>
                <a:spcPct val="90000"/>
              </a:lnSpc>
              <a:spcBef>
                <a:spcPts val="1000"/>
              </a:spcBef>
              <a:spcAft>
                <a:spcPts val="0"/>
              </a:spcAft>
              <a:buClr>
                <a:schemeClr val="dk1"/>
              </a:buClr>
              <a:buSzPts val="2800"/>
              <a:buChar char="•"/>
            </a:pPr>
            <a:r>
              <a:rPr lang="en-US"/>
              <a:t>Work of architecture </a:t>
            </a:r>
            <a:endParaRPr/>
          </a:p>
          <a:p>
            <a:pPr indent="-228600" lvl="0" marL="228600" rtl="0" algn="l">
              <a:lnSpc>
                <a:spcPct val="90000"/>
              </a:lnSpc>
              <a:spcBef>
                <a:spcPts val="1000"/>
              </a:spcBef>
              <a:spcAft>
                <a:spcPts val="0"/>
              </a:spcAft>
              <a:buClr>
                <a:schemeClr val="dk1"/>
              </a:buClr>
              <a:buSzPts val="2800"/>
              <a:buChar char="•"/>
            </a:pPr>
            <a:r>
              <a:rPr lang="en-US"/>
              <a:t>Work of craftsmanship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Illustrations  copyright in cinematograph film/sound recording</a:t>
            </a:r>
            <a:endParaRPr/>
          </a:p>
        </p:txBody>
      </p:sp>
      <p:sp>
        <p:nvSpPr>
          <p:cNvPr id="164" name="Google Shape;164;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Author and ownership copyright</a:t>
            </a:r>
            <a:endParaRPr/>
          </a:p>
        </p:txBody>
      </p:sp>
      <p:sp>
        <p:nvSpPr>
          <p:cNvPr id="170" name="Google Shape;170;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Contract for service </a:t>
            </a:r>
            <a:endParaRPr/>
          </a:p>
        </p:txBody>
      </p:sp>
      <p:sp>
        <p:nvSpPr>
          <p:cNvPr id="176" name="Google Shape;176;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Were  a man employs another to do work for him under his control so that he can direct the time when the work shall be done , the means to be adopted to bring about the end and the method in which the work shall be arrived at then the cotract of service </a:t>
            </a:r>
            <a:endParaRPr/>
          </a:p>
          <a:p>
            <a:pPr indent="-228600" lvl="0" marL="228600" rtl="0" algn="l">
              <a:lnSpc>
                <a:spcPct val="90000"/>
              </a:lnSpc>
              <a:spcBef>
                <a:spcPts val="1000"/>
              </a:spcBef>
              <a:spcAft>
                <a:spcPts val="0"/>
              </a:spcAft>
              <a:buClr>
                <a:schemeClr val="dk1"/>
              </a:buClr>
              <a:buSzPts val="2800"/>
              <a:buChar char="•"/>
            </a:pPr>
            <a:r>
              <a:rPr lang="en-US"/>
              <a:t>A person employs another to do certain work but leaves it to the other to decide how that work shall be done , what steps shall be taken to produce the desired effect then it is a contract of service </a:t>
            </a:r>
            <a:endParaRPr/>
          </a:p>
          <a:p>
            <a:pPr indent="0" lvl="0" marL="0" rtl="0" algn="l">
              <a:lnSpc>
                <a:spcPct val="90000"/>
              </a:lnSpc>
              <a:spcBef>
                <a:spcPts val="1000"/>
              </a:spcBef>
              <a:spcAft>
                <a:spcPts val="0"/>
              </a:spcAft>
              <a:buClr>
                <a:schemeClr val="dk1"/>
              </a:buClr>
              <a:buSzPts val="2800"/>
              <a:buNone/>
            </a:pPr>
            <a:r>
              <a:rPr lang="en-US"/>
              <a:t> his status is that of an independent contractor then the copyright vests in him and not the employer.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Rights conferred by copyright</a:t>
            </a:r>
            <a:endParaRPr/>
          </a:p>
        </p:txBody>
      </p:sp>
      <p:sp>
        <p:nvSpPr>
          <p:cNvPr id="182" name="Google Shape;182;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Statutory rights </a:t>
            </a:r>
            <a:endParaRPr/>
          </a:p>
          <a:p>
            <a:pPr indent="-228600" lvl="0" marL="228600" rtl="0" algn="l">
              <a:lnSpc>
                <a:spcPct val="90000"/>
              </a:lnSpc>
              <a:spcBef>
                <a:spcPts val="1000"/>
              </a:spcBef>
              <a:spcAft>
                <a:spcPts val="0"/>
              </a:spcAft>
              <a:buClr>
                <a:schemeClr val="dk1"/>
              </a:buClr>
              <a:buSzPts val="2800"/>
              <a:buChar char="•"/>
            </a:pPr>
            <a:r>
              <a:rPr lang="en-US"/>
              <a:t>Negative rights </a:t>
            </a:r>
            <a:endParaRPr/>
          </a:p>
          <a:p>
            <a:pPr indent="-228600" lvl="0" marL="228600" rtl="0" algn="l">
              <a:lnSpc>
                <a:spcPct val="90000"/>
              </a:lnSpc>
              <a:spcBef>
                <a:spcPts val="1000"/>
              </a:spcBef>
              <a:spcAft>
                <a:spcPts val="0"/>
              </a:spcAft>
              <a:buClr>
                <a:schemeClr val="dk1"/>
              </a:buClr>
              <a:buSzPts val="2800"/>
              <a:buChar char="•"/>
            </a:pPr>
            <a:r>
              <a:rPr lang="en-US"/>
              <a:t>Mutiple rights</a:t>
            </a:r>
            <a:endParaRPr/>
          </a:p>
          <a:p>
            <a:pPr indent="-228600" lvl="0" marL="228600" rtl="0" algn="l">
              <a:lnSpc>
                <a:spcPct val="90000"/>
              </a:lnSpc>
              <a:spcBef>
                <a:spcPts val="1000"/>
              </a:spcBef>
              <a:spcAft>
                <a:spcPts val="0"/>
              </a:spcAft>
              <a:buClr>
                <a:schemeClr val="dk1"/>
              </a:buClr>
              <a:buSzPts val="2800"/>
              <a:buChar char="•"/>
            </a:pPr>
            <a:r>
              <a:rPr lang="en-US"/>
              <a:t>Economic rights</a:t>
            </a:r>
            <a:endParaRPr/>
          </a:p>
          <a:p>
            <a:pPr indent="-228600" lvl="0" marL="228600" rtl="0" algn="l">
              <a:lnSpc>
                <a:spcPct val="90000"/>
              </a:lnSpc>
              <a:spcBef>
                <a:spcPts val="1000"/>
              </a:spcBef>
              <a:spcAft>
                <a:spcPts val="0"/>
              </a:spcAft>
              <a:buClr>
                <a:schemeClr val="dk1"/>
              </a:buClr>
              <a:buSzPts val="2800"/>
              <a:buChar char="•"/>
            </a:pPr>
            <a:r>
              <a:rPr lang="en-US"/>
              <a:t>Moral rights</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Term of copyright</a:t>
            </a:r>
            <a:endParaRPr/>
          </a:p>
        </p:txBody>
      </p:sp>
      <p:sp>
        <p:nvSpPr>
          <p:cNvPr id="188" name="Google Shape;188;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Term of copyright is fixed keeping in view the interest of the author and that of the general public .</a:t>
            </a:r>
            <a:endParaRPr/>
          </a:p>
          <a:p>
            <a:pPr indent="-228600" lvl="0" marL="228600" rtl="0" algn="l">
              <a:lnSpc>
                <a:spcPct val="90000"/>
              </a:lnSpc>
              <a:spcBef>
                <a:spcPts val="1000"/>
              </a:spcBef>
              <a:spcAft>
                <a:spcPts val="0"/>
              </a:spcAft>
              <a:buClr>
                <a:schemeClr val="dk1"/>
              </a:buClr>
              <a:buSzPct val="100000"/>
              <a:buChar char="•"/>
            </a:pPr>
            <a:r>
              <a:rPr lang="en-US"/>
              <a:t> the interest of the author is in protecting his work as long as possible whereas the interest of the public is in making the work a public property </a:t>
            </a:r>
            <a:endParaRPr/>
          </a:p>
          <a:p>
            <a:pPr indent="-228600" lvl="0" marL="228600" rtl="0" algn="l">
              <a:lnSpc>
                <a:spcPct val="90000"/>
              </a:lnSpc>
              <a:spcBef>
                <a:spcPts val="1000"/>
              </a:spcBef>
              <a:spcAft>
                <a:spcPts val="0"/>
              </a:spcAft>
              <a:buClr>
                <a:schemeClr val="dk1"/>
              </a:buClr>
              <a:buSzPct val="100000"/>
              <a:buChar char="•"/>
            </a:pPr>
            <a:r>
              <a:rPr lang="en-US"/>
              <a:t>Term of copyright in literary dramatic ,musical or artistic works published within the lifetime of the author until 60 years from the beginning of the clander year next following the year in which the author dies.</a:t>
            </a:r>
            <a:endParaRPr/>
          </a:p>
          <a:p>
            <a:pPr indent="-228600" lvl="0" marL="228600" rtl="0" algn="l">
              <a:lnSpc>
                <a:spcPct val="90000"/>
              </a:lnSpc>
              <a:spcBef>
                <a:spcPts val="1000"/>
              </a:spcBef>
              <a:spcAft>
                <a:spcPts val="0"/>
              </a:spcAft>
              <a:buClr>
                <a:schemeClr val="dk1"/>
              </a:buClr>
              <a:buSzPct val="100000"/>
              <a:buChar char="•"/>
            </a:pPr>
            <a:r>
              <a:rPr lang="en-US"/>
              <a:t>Broadcast reproduction right shall subsist until 25 years </a:t>
            </a:r>
            <a:endParaRPr/>
          </a:p>
          <a:p>
            <a:pPr indent="-228600" lvl="0" marL="228600" rtl="0" algn="l">
              <a:lnSpc>
                <a:spcPct val="90000"/>
              </a:lnSpc>
              <a:spcBef>
                <a:spcPts val="1000"/>
              </a:spcBef>
              <a:spcAft>
                <a:spcPts val="0"/>
              </a:spcAft>
              <a:buClr>
                <a:schemeClr val="dk1"/>
              </a:buClr>
              <a:buSzPct val="100000"/>
              <a:buChar char="•"/>
            </a:pPr>
            <a:r>
              <a:rPr lang="en-US"/>
              <a:t>Performer’s right shall subsist until 25 years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Assignment/License of copy right</a:t>
            </a:r>
            <a:endParaRPr/>
          </a:p>
        </p:txBody>
      </p:sp>
      <p:sp>
        <p:nvSpPr>
          <p:cNvPr id="194" name="Google Shape;194;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Exploitation of copyright in a work can be numerous as it bundle of multiple rights, they can be exercised independently of each other </a:t>
            </a:r>
            <a:endParaRPr/>
          </a:p>
          <a:p>
            <a:pPr indent="-228600" lvl="0" marL="228600" rtl="0" algn="l">
              <a:lnSpc>
                <a:spcPct val="90000"/>
              </a:lnSpc>
              <a:spcBef>
                <a:spcPts val="1000"/>
              </a:spcBef>
              <a:spcAft>
                <a:spcPts val="0"/>
              </a:spcAft>
              <a:buClr>
                <a:schemeClr val="dk1"/>
              </a:buClr>
              <a:buSzPts val="2800"/>
              <a:buChar char="•"/>
            </a:pPr>
            <a:r>
              <a:rPr lang="en-US"/>
              <a:t>A novel can be published as a volume , serialized in newspaper or magazine or can be licensed to be made into film. Each can be assigned or licensed for a limited term.</a:t>
            </a:r>
            <a:endParaRPr/>
          </a:p>
          <a:p>
            <a:pPr indent="-228600" lvl="0" marL="228600" rtl="0" algn="l">
              <a:lnSpc>
                <a:spcPct val="90000"/>
              </a:lnSpc>
              <a:spcBef>
                <a:spcPts val="1000"/>
              </a:spcBef>
              <a:spcAft>
                <a:spcPts val="0"/>
              </a:spcAft>
              <a:buClr>
                <a:schemeClr val="dk1"/>
              </a:buClr>
              <a:buSzPts val="2800"/>
              <a:buChar char="•"/>
            </a:pPr>
            <a:r>
              <a:rPr lang="en-US"/>
              <a:t> the assignment is a transfer of ownership rights to the assignee </a:t>
            </a:r>
            <a:endParaRPr/>
          </a:p>
          <a:p>
            <a:pPr indent="-228600" lvl="0" marL="228600" rtl="0" algn="l">
              <a:lnSpc>
                <a:spcPct val="90000"/>
              </a:lnSpc>
              <a:spcBef>
                <a:spcPts val="1000"/>
              </a:spcBef>
              <a:spcAft>
                <a:spcPts val="0"/>
              </a:spcAft>
              <a:buClr>
                <a:schemeClr val="dk1"/>
              </a:buClr>
              <a:buSzPts val="2800"/>
              <a:buChar char="•"/>
            </a:pPr>
            <a:r>
              <a:rPr lang="en-US"/>
              <a:t>A licence is a permission to do something in respect to the work.</a:t>
            </a:r>
            <a:endParaRPr/>
          </a:p>
          <a:p>
            <a:pPr indent="-228600" lvl="0" marL="228600" rtl="0" algn="l">
              <a:lnSpc>
                <a:spcPct val="90000"/>
              </a:lnSpc>
              <a:spcBef>
                <a:spcPts val="1000"/>
              </a:spcBef>
              <a:spcAft>
                <a:spcPts val="0"/>
              </a:spcAft>
              <a:buClr>
                <a:schemeClr val="dk1"/>
              </a:buClr>
              <a:buSzPts val="2800"/>
              <a:buChar char="•"/>
            </a:pPr>
            <a:r>
              <a:rPr lang="en-US"/>
              <a:t>Sections 18,19 and 19a of the copyright act deal with the assignment of copyright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Copyright characteristics</a:t>
            </a: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Creation of a statute </a:t>
            </a:r>
            <a:endParaRPr/>
          </a:p>
          <a:p>
            <a:pPr indent="-228600" lvl="0" marL="228600" rtl="0" algn="l">
              <a:lnSpc>
                <a:spcPct val="90000"/>
              </a:lnSpc>
              <a:spcBef>
                <a:spcPts val="1000"/>
              </a:spcBef>
              <a:spcAft>
                <a:spcPts val="0"/>
              </a:spcAft>
              <a:buClr>
                <a:schemeClr val="dk1"/>
              </a:buClr>
              <a:buSzPts val="2800"/>
              <a:buChar char="•"/>
            </a:pPr>
            <a:r>
              <a:rPr lang="en-US"/>
              <a:t>Some form of intelltual property</a:t>
            </a:r>
            <a:endParaRPr/>
          </a:p>
          <a:p>
            <a:pPr indent="-228600" lvl="0" marL="228600" rtl="0" algn="l">
              <a:lnSpc>
                <a:spcPct val="90000"/>
              </a:lnSpc>
              <a:spcBef>
                <a:spcPts val="1000"/>
              </a:spcBef>
              <a:spcAft>
                <a:spcPts val="0"/>
              </a:spcAft>
              <a:buClr>
                <a:schemeClr val="dk1"/>
              </a:buClr>
              <a:buSzPts val="2800"/>
              <a:buChar char="•"/>
            </a:pPr>
            <a:r>
              <a:rPr lang="en-US"/>
              <a:t>Monopoly right</a:t>
            </a:r>
            <a:endParaRPr/>
          </a:p>
          <a:p>
            <a:pPr indent="-228600" lvl="0" marL="228600" rtl="0" algn="l">
              <a:lnSpc>
                <a:spcPct val="90000"/>
              </a:lnSpc>
              <a:spcBef>
                <a:spcPts val="1000"/>
              </a:spcBef>
              <a:spcAft>
                <a:spcPts val="0"/>
              </a:spcAft>
              <a:buClr>
                <a:schemeClr val="dk1"/>
              </a:buClr>
              <a:buSzPts val="2800"/>
              <a:buChar char="•"/>
            </a:pPr>
            <a:r>
              <a:rPr lang="en-US"/>
              <a:t>Negative right</a:t>
            </a:r>
            <a:endParaRPr/>
          </a:p>
          <a:p>
            <a:pPr indent="-228600" lvl="0" marL="228600" rtl="0" algn="l">
              <a:lnSpc>
                <a:spcPct val="90000"/>
              </a:lnSpc>
              <a:spcBef>
                <a:spcPts val="1000"/>
              </a:spcBef>
              <a:spcAft>
                <a:spcPts val="0"/>
              </a:spcAft>
              <a:buClr>
                <a:schemeClr val="dk1"/>
              </a:buClr>
              <a:buSzPts val="2800"/>
              <a:buChar char="•"/>
            </a:pPr>
            <a:r>
              <a:rPr lang="en-US"/>
              <a:t>Multiple rights</a:t>
            </a:r>
            <a:endParaRPr/>
          </a:p>
          <a:p>
            <a:pPr indent="-228600" lvl="0" marL="228600" rtl="0" algn="l">
              <a:lnSpc>
                <a:spcPct val="90000"/>
              </a:lnSpc>
              <a:spcBef>
                <a:spcPts val="1000"/>
              </a:spcBef>
              <a:spcAft>
                <a:spcPts val="0"/>
              </a:spcAft>
              <a:buClr>
                <a:schemeClr val="dk1"/>
              </a:buClr>
              <a:buSzPts val="2800"/>
              <a:buChar char="•"/>
            </a:pPr>
            <a:r>
              <a:rPr lang="en-US"/>
              <a:t>Copyright only in form not in idea and </a:t>
            </a:r>
            <a:endParaRPr/>
          </a:p>
          <a:p>
            <a:pPr indent="-228600" lvl="0" marL="228600" rtl="0" algn="l">
              <a:lnSpc>
                <a:spcPct val="90000"/>
              </a:lnSpc>
              <a:spcBef>
                <a:spcPts val="1000"/>
              </a:spcBef>
              <a:spcAft>
                <a:spcPts val="0"/>
              </a:spcAft>
              <a:buClr>
                <a:schemeClr val="dk1"/>
              </a:buClr>
              <a:buSzPts val="2800"/>
              <a:buChar char="•"/>
            </a:pPr>
            <a:r>
              <a:rPr lang="en-US"/>
              <a:t>Neighboring rights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Assignment of copyright</a:t>
            </a:r>
            <a:endParaRPr/>
          </a:p>
        </p:txBody>
      </p:sp>
      <p:sp>
        <p:nvSpPr>
          <p:cNvPr id="200" name="Google Shape;200;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Assignment of copyright may be general i.e. Without any limitation being placed on the assignee or the assignment may be subject to certain limitations.</a:t>
            </a:r>
            <a:endParaRPr/>
          </a:p>
          <a:p>
            <a:pPr indent="-228600" lvl="0" marL="228600" rtl="0" algn="l">
              <a:lnSpc>
                <a:spcPct val="90000"/>
              </a:lnSpc>
              <a:spcBef>
                <a:spcPts val="1000"/>
              </a:spcBef>
              <a:spcAft>
                <a:spcPts val="0"/>
              </a:spcAft>
              <a:buClr>
                <a:schemeClr val="dk1"/>
              </a:buClr>
              <a:buSzPts val="2800"/>
              <a:buChar char="•"/>
            </a:pPr>
            <a:r>
              <a:rPr lang="en-US"/>
              <a:t>Assignment may be for full term of copyright or for a limited period of time</a:t>
            </a:r>
            <a:endParaRPr/>
          </a:p>
          <a:p>
            <a:pPr indent="-228600" lvl="0" marL="228600" rtl="0" algn="l">
              <a:lnSpc>
                <a:spcPct val="90000"/>
              </a:lnSpc>
              <a:spcBef>
                <a:spcPts val="1000"/>
              </a:spcBef>
              <a:spcAft>
                <a:spcPts val="0"/>
              </a:spcAft>
              <a:buClr>
                <a:schemeClr val="dk1"/>
              </a:buClr>
              <a:buSzPts val="2800"/>
              <a:buChar char="•"/>
            </a:pPr>
            <a:r>
              <a:rPr lang="en-US"/>
              <a:t>Assignment may be on a territorial basis i.e. for a particular territory or country</a:t>
            </a:r>
            <a:endParaRPr/>
          </a:p>
          <a:p>
            <a:pPr indent="-228600" lvl="0" marL="228600" rtl="0" algn="l">
              <a:lnSpc>
                <a:spcPct val="90000"/>
              </a:lnSpc>
              <a:spcBef>
                <a:spcPts val="1000"/>
              </a:spcBef>
              <a:spcAft>
                <a:spcPts val="0"/>
              </a:spcAft>
              <a:buClr>
                <a:schemeClr val="dk1"/>
              </a:buClr>
              <a:buSzPts val="2800"/>
              <a:buChar char="•"/>
            </a:pPr>
            <a:r>
              <a:rPr lang="en-US"/>
              <a:t>A owner of a copyright can assign his right in the above combination of forms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Mode of assignment</a:t>
            </a:r>
            <a:endParaRPr/>
          </a:p>
        </p:txBody>
      </p:sp>
      <p:sp>
        <p:nvSpPr>
          <p:cNvPr id="206" name="Google Shape;206;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lang="en-US"/>
              <a:t>Section 19 elaborates the mode of assignment </a:t>
            </a:r>
            <a:endParaRPr/>
          </a:p>
          <a:p>
            <a:pPr indent="0" lvl="0" marL="0" rtl="0" algn="l">
              <a:lnSpc>
                <a:spcPct val="90000"/>
              </a:lnSpc>
              <a:spcBef>
                <a:spcPts val="1000"/>
              </a:spcBef>
              <a:spcAft>
                <a:spcPts val="0"/>
              </a:spcAft>
              <a:buClr>
                <a:schemeClr val="dk1"/>
              </a:buClr>
              <a:buSzPct val="100000"/>
              <a:buNone/>
            </a:pPr>
            <a:r>
              <a:rPr lang="en-US"/>
              <a:t>1. Assignment is valid only when it is in writing signed by the assignor or his duly authorized agent</a:t>
            </a:r>
            <a:endParaRPr/>
          </a:p>
          <a:p>
            <a:pPr indent="0" lvl="0" marL="0" rtl="0" algn="l">
              <a:lnSpc>
                <a:spcPct val="90000"/>
              </a:lnSpc>
              <a:spcBef>
                <a:spcPts val="1000"/>
              </a:spcBef>
              <a:spcAft>
                <a:spcPts val="0"/>
              </a:spcAft>
              <a:buClr>
                <a:schemeClr val="dk1"/>
              </a:buClr>
              <a:buSzPct val="100000"/>
              <a:buNone/>
            </a:pPr>
            <a:r>
              <a:rPr lang="en-US"/>
              <a:t>2. Assignment instrument shall identify the work and specify the rights assigned and the duration and territorial extent of such assignment </a:t>
            </a:r>
            <a:endParaRPr/>
          </a:p>
          <a:p>
            <a:pPr indent="0" lvl="0" marL="0" rtl="0" algn="l">
              <a:lnSpc>
                <a:spcPct val="90000"/>
              </a:lnSpc>
              <a:spcBef>
                <a:spcPts val="1000"/>
              </a:spcBef>
              <a:spcAft>
                <a:spcPts val="0"/>
              </a:spcAft>
              <a:buClr>
                <a:schemeClr val="dk1"/>
              </a:buClr>
              <a:buSzPct val="100000"/>
              <a:buNone/>
            </a:pPr>
            <a:r>
              <a:rPr lang="en-US"/>
              <a:t>3. The instrument of assignment of copyright shall also specify the amount of royalty payable if any to the author or his legal heirs during the subsistence of the assignment and the assignment shall be subject to revision, extension or termination on terms mutually agreed upon by the parties</a:t>
            </a:r>
            <a:endParaRPr/>
          </a:p>
          <a:p>
            <a:pPr indent="0" lvl="0" marL="0" rtl="0" algn="l">
              <a:lnSpc>
                <a:spcPct val="90000"/>
              </a:lnSpc>
              <a:spcBef>
                <a:spcPts val="1000"/>
              </a:spcBef>
              <a:spcAft>
                <a:spcPts val="0"/>
              </a:spcAft>
              <a:buClr>
                <a:schemeClr val="dk1"/>
              </a:buClr>
              <a:buSzPct val="100000"/>
              <a:buNone/>
            </a:pPr>
            <a:r>
              <a:rPr lang="en-US"/>
              <a:t>4.  the assignee does not exercise his rights assigned to him within one year from the date of assignment the assignment in respect of such rights shall be deemed to have lapsed unless otherwise specified in assigned instrument.</a:t>
            </a:r>
            <a:endParaRPr/>
          </a:p>
          <a:p>
            <a:pPr indent="0" lvl="0" marL="0" rtl="0" algn="l">
              <a:lnSpc>
                <a:spcPct val="90000"/>
              </a:lnSpc>
              <a:spcBef>
                <a:spcPts val="1000"/>
              </a:spcBef>
              <a:spcAft>
                <a:spcPts val="0"/>
              </a:spcAft>
              <a:buClr>
                <a:schemeClr val="dk1"/>
              </a:buClr>
              <a:buSzPct val="100000"/>
              <a:buNone/>
            </a:pPr>
            <a:r>
              <a:rPr lang="en-US"/>
              <a:t>5. When the period of assignment is not specified it is deemed to be assigned for 5 years from the date of assignment.</a:t>
            </a:r>
            <a:endParaRPr/>
          </a:p>
          <a:p>
            <a:pPr indent="0" lvl="0" marL="0" rtl="0" algn="l">
              <a:lnSpc>
                <a:spcPct val="90000"/>
              </a:lnSpc>
              <a:spcBef>
                <a:spcPts val="1000"/>
              </a:spcBef>
              <a:spcAft>
                <a:spcPts val="0"/>
              </a:spcAft>
              <a:buClr>
                <a:schemeClr val="dk1"/>
              </a:buClr>
              <a:buSzPct val="100000"/>
              <a:buNone/>
            </a:pPr>
            <a:r>
              <a:rPr lang="en-US"/>
              <a:t>6. If territorial extent is not specified it is presumed to extent for entire extent of India</a:t>
            </a:r>
            <a:endParaRPr/>
          </a:p>
          <a:p>
            <a:pPr indent="0" lvl="0" marL="0" rtl="0" algn="l">
              <a:lnSpc>
                <a:spcPct val="90000"/>
              </a:lnSpc>
              <a:spcBef>
                <a:spcPts val="1000"/>
              </a:spcBef>
              <a:spcAft>
                <a:spcPts val="0"/>
              </a:spcAft>
              <a:buClr>
                <a:schemeClr val="dk1"/>
              </a:buClr>
              <a:buSzPct val="100000"/>
              <a:buNone/>
            </a:pPr>
            <a:r>
              <a:rPr lang="en-US"/>
              <a:t>7. When the assignment has been before the copyright act 1994 provisions of sections 2,3,4,5 ,6 are not applicable. However assignment must be through a written instrument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Infringement of copyright</a:t>
            </a:r>
            <a:endParaRPr/>
          </a:p>
        </p:txBody>
      </p:sp>
      <p:sp>
        <p:nvSpPr>
          <p:cNvPr id="212" name="Google Shape;212;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Can an assignee sue an assignor for infringement: an assignee to whom certain rights has been assigned can restrain the author from exercising his rights which has been already assigned to him by moving court of competent juristrictionfor infringement </a:t>
            </a:r>
            <a:endParaRPr/>
          </a:p>
          <a:p>
            <a:pPr indent="-228600" lvl="0" marL="228600" rtl="0" algn="l">
              <a:lnSpc>
                <a:spcPct val="90000"/>
              </a:lnSpc>
              <a:spcBef>
                <a:spcPts val="1000"/>
              </a:spcBef>
              <a:spcAft>
                <a:spcPts val="0"/>
              </a:spcAft>
              <a:buClr>
                <a:schemeClr val="dk1"/>
              </a:buClr>
              <a:buSzPts val="2800"/>
              <a:buChar char="•"/>
            </a:pPr>
            <a:r>
              <a:rPr lang="en-US"/>
              <a:t>Can assignment be made in respect of work which has not yet come into existence: section 18 provides that copyright can be assigned even in respect to future work</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Acts that constitute infringement </a:t>
            </a:r>
            <a:endParaRPr/>
          </a:p>
        </p:txBody>
      </p:sp>
      <p:sp>
        <p:nvSpPr>
          <p:cNvPr id="218" name="Google Shape;218;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lang="en-US"/>
              <a:t>Acts that constitute infringement would depend upon the nature of work. According to section 51 of the act copyright is a work that is deemed to be infringed </a:t>
            </a:r>
            <a:endParaRPr/>
          </a:p>
          <a:p>
            <a:pPr indent="-228600" lvl="0" marL="228600" rtl="0" algn="l">
              <a:lnSpc>
                <a:spcPct val="90000"/>
              </a:lnSpc>
              <a:spcBef>
                <a:spcPts val="1000"/>
              </a:spcBef>
              <a:spcAft>
                <a:spcPts val="0"/>
              </a:spcAft>
              <a:buClr>
                <a:schemeClr val="dk1"/>
              </a:buClr>
              <a:buSzPct val="100000"/>
              <a:buChar char="•"/>
            </a:pPr>
            <a:r>
              <a:rPr lang="en-US"/>
              <a:t>When a person without a license from the owner or the registrar of copyrights does anything, the exclusive right to do which is conferred upon the owner of copyright  or  permits for profit , any place to be used for communication of the work to the public, unless he is not aware and had no reasonable ground for believing that such communication would be an infringement of copyright </a:t>
            </a:r>
            <a:endParaRPr/>
          </a:p>
          <a:p>
            <a:pPr indent="-228600" lvl="0" marL="228600" rtl="0" algn="l">
              <a:lnSpc>
                <a:spcPct val="90000"/>
              </a:lnSpc>
              <a:spcBef>
                <a:spcPts val="1000"/>
              </a:spcBef>
              <a:spcAft>
                <a:spcPts val="0"/>
              </a:spcAft>
              <a:buClr>
                <a:schemeClr val="dk1"/>
              </a:buClr>
              <a:buSzPct val="100000"/>
              <a:buChar char="•"/>
            </a:pPr>
            <a:r>
              <a:rPr lang="en-US"/>
              <a:t>When any person </a:t>
            </a:r>
            <a:endParaRPr/>
          </a:p>
          <a:p>
            <a:pPr indent="0" lvl="0" marL="0" rtl="0" algn="l">
              <a:lnSpc>
                <a:spcPct val="90000"/>
              </a:lnSpc>
              <a:spcBef>
                <a:spcPts val="1000"/>
              </a:spcBef>
              <a:spcAft>
                <a:spcPts val="0"/>
              </a:spcAft>
              <a:buClr>
                <a:schemeClr val="dk1"/>
              </a:buClr>
              <a:buSzPct val="100000"/>
              <a:buNone/>
            </a:pPr>
            <a:r>
              <a:rPr lang="en-US"/>
              <a:t>  1. makes for sale or hires or sells or lets for hire or by way of trade displays or offers to sale o hire any infringing copies of work covered by the copyright </a:t>
            </a:r>
            <a:endParaRPr/>
          </a:p>
          <a:p>
            <a:pPr indent="0" lvl="0" marL="0" rtl="0" algn="l">
              <a:lnSpc>
                <a:spcPct val="90000"/>
              </a:lnSpc>
              <a:spcBef>
                <a:spcPts val="1000"/>
              </a:spcBef>
              <a:spcAft>
                <a:spcPts val="0"/>
              </a:spcAft>
              <a:buClr>
                <a:schemeClr val="dk1"/>
              </a:buClr>
              <a:buSzPct val="100000"/>
              <a:buNone/>
            </a:pPr>
            <a:r>
              <a:rPr lang="en-US"/>
              <a:t>2.Distributes, either for purpose of trade or to such an extent as to affect prejudicially the owner of copyright, any infringing copies of the work</a:t>
            </a:r>
            <a:endParaRPr/>
          </a:p>
          <a:p>
            <a:pPr indent="0" lvl="0" marL="0" rtl="0" algn="l">
              <a:lnSpc>
                <a:spcPct val="90000"/>
              </a:lnSpc>
              <a:spcBef>
                <a:spcPts val="1000"/>
              </a:spcBef>
              <a:spcAft>
                <a:spcPts val="0"/>
              </a:spcAft>
              <a:buClr>
                <a:schemeClr val="dk1"/>
              </a:buClr>
              <a:buSzPct val="100000"/>
              <a:buNone/>
            </a:pPr>
            <a:r>
              <a:rPr lang="en-US"/>
              <a:t> 3. exhibits in public by way of trade any infringing copies of the work </a:t>
            </a:r>
            <a:endParaRPr/>
          </a:p>
          <a:p>
            <a:pPr indent="0" lvl="0" marL="0" rtl="0" algn="l">
              <a:lnSpc>
                <a:spcPct val="90000"/>
              </a:lnSpc>
              <a:spcBef>
                <a:spcPts val="1000"/>
              </a:spcBef>
              <a:spcAft>
                <a:spcPts val="0"/>
              </a:spcAft>
              <a:buClr>
                <a:schemeClr val="dk1"/>
              </a:buClr>
              <a:buSzPct val="100000"/>
              <a:buNone/>
            </a:pPr>
            <a:r>
              <a:rPr lang="en-US"/>
              <a:t>4. Imports into India any infringing copies of the work except the copy of any work for the private and domestic use of the importer </a:t>
            </a:r>
            <a:endParaRPr/>
          </a:p>
          <a:p>
            <a:pPr indent="-104140" lvl="0" marL="228600" rtl="0" algn="l">
              <a:lnSpc>
                <a:spcPct val="90000"/>
              </a:lnSpc>
              <a:spcBef>
                <a:spcPts val="1000"/>
              </a:spcBef>
              <a:spcAft>
                <a:spcPts val="0"/>
              </a:spcAft>
              <a:buClr>
                <a:schemeClr val="dk1"/>
              </a:buClr>
              <a:buSzPct val="100000"/>
              <a:buNone/>
            </a:pPr>
            <a:r>
              <a:t/>
            </a:r>
            <a:endParaRPr/>
          </a:p>
          <a:p>
            <a:pPr indent="-10414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Direct and indirect evidence of copying </a:t>
            </a:r>
            <a:endParaRPr/>
          </a:p>
        </p:txBody>
      </p:sp>
      <p:sp>
        <p:nvSpPr>
          <p:cNvPr id="224" name="Google Shape;224;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Elements need to be present to make an act an ‘infringement ‘ within the meaning of the act are</a:t>
            </a:r>
            <a:endParaRPr/>
          </a:p>
          <a:p>
            <a:pPr indent="0" lvl="0" marL="0" rtl="0" algn="l">
              <a:lnSpc>
                <a:spcPct val="90000"/>
              </a:lnSpc>
              <a:spcBef>
                <a:spcPts val="1000"/>
              </a:spcBef>
              <a:spcAft>
                <a:spcPts val="0"/>
              </a:spcAft>
              <a:buClr>
                <a:schemeClr val="dk1"/>
              </a:buClr>
              <a:buSzPts val="2800"/>
              <a:buNone/>
            </a:pPr>
            <a:r>
              <a:rPr lang="en-US"/>
              <a:t>1. Substantial copying </a:t>
            </a:r>
            <a:endParaRPr/>
          </a:p>
          <a:p>
            <a:pPr indent="0" lvl="0" marL="0" rtl="0" algn="l">
              <a:lnSpc>
                <a:spcPct val="90000"/>
              </a:lnSpc>
              <a:spcBef>
                <a:spcPts val="1000"/>
              </a:spcBef>
              <a:spcAft>
                <a:spcPts val="0"/>
              </a:spcAft>
              <a:buClr>
                <a:schemeClr val="dk1"/>
              </a:buClr>
              <a:buSzPts val="2800"/>
              <a:buNone/>
            </a:pPr>
            <a:r>
              <a:rPr lang="en-US"/>
              <a:t>2. Direct evidence of copying from the source in which copyright subsists</a:t>
            </a:r>
            <a:endParaRPr/>
          </a:p>
          <a:p>
            <a:pPr indent="0" lvl="0" marL="0" rtl="0" algn="l">
              <a:lnSpc>
                <a:spcPct val="90000"/>
              </a:lnSpc>
              <a:spcBef>
                <a:spcPts val="1000"/>
              </a:spcBef>
              <a:spcAft>
                <a:spcPts val="0"/>
              </a:spcAft>
              <a:buClr>
                <a:schemeClr val="dk1"/>
              </a:buClr>
              <a:buSzPts val="2800"/>
              <a:buNone/>
            </a:pPr>
            <a:r>
              <a:rPr lang="en-US"/>
              <a:t>Indirect copying : here copying is done from a preexisting copy of the same work </a:t>
            </a:r>
            <a:endParaRPr/>
          </a:p>
          <a:p>
            <a:pPr indent="0" lvl="0" marL="0" rtl="0" algn="l">
              <a:lnSpc>
                <a:spcPct val="90000"/>
              </a:lnSpc>
              <a:spcBef>
                <a:spcPts val="1000"/>
              </a:spcBef>
              <a:spcAft>
                <a:spcPts val="0"/>
              </a:spcAft>
              <a:buClr>
                <a:schemeClr val="dk1"/>
              </a:buClr>
              <a:buSzPts val="2800"/>
              <a:buNone/>
            </a:pPr>
            <a:r>
              <a:rPr lang="en-US"/>
              <a:t>Conscious, unconscious and sub conscious copying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Acts that do not constitute infringement </a:t>
            </a:r>
            <a:endParaRPr/>
          </a:p>
        </p:txBody>
      </p:sp>
      <p:sp>
        <p:nvSpPr>
          <p:cNvPr id="230" name="Google Shape;230;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Section 52 lists acts which do not constitute infringement of copyright </a:t>
            </a:r>
            <a:endParaRPr/>
          </a:p>
          <a:p>
            <a:pPr indent="-228600" lvl="0" marL="228600" rtl="0" algn="l">
              <a:lnSpc>
                <a:spcPct val="90000"/>
              </a:lnSpc>
              <a:spcBef>
                <a:spcPts val="1000"/>
              </a:spcBef>
              <a:spcAft>
                <a:spcPts val="0"/>
              </a:spcAft>
              <a:buClr>
                <a:schemeClr val="dk1"/>
              </a:buClr>
              <a:buSzPct val="100000"/>
              <a:buChar char="•"/>
            </a:pPr>
            <a:r>
              <a:rPr lang="en-US"/>
              <a:t>1. a fair dealing with a literary, dramatic, musical or artistic work not being a computer programmer for the purpose of private use including research and criticism or review, making computer progamme for certain purposes, reporting current events in a newspaper and magazine by broadcasting or in cinematograph film or by means of photographs</a:t>
            </a:r>
            <a:endParaRPr/>
          </a:p>
          <a:p>
            <a:pPr indent="-228600" lvl="0" marL="228600" rtl="0" algn="l">
              <a:lnSpc>
                <a:spcPct val="90000"/>
              </a:lnSpc>
              <a:spcBef>
                <a:spcPts val="1000"/>
              </a:spcBef>
              <a:spcAft>
                <a:spcPts val="0"/>
              </a:spcAft>
              <a:buClr>
                <a:schemeClr val="dk1"/>
              </a:buClr>
              <a:buSzPct val="100000"/>
              <a:buChar char="•"/>
            </a:pPr>
            <a:r>
              <a:rPr lang="en-US"/>
              <a:t>Reproduction of judicial proceedings and reports thereof, reproduction exclusive for the use of members of legislature, reproduction is a certified copy supplied in accordance with law</a:t>
            </a:r>
            <a:endParaRPr/>
          </a:p>
          <a:p>
            <a:pPr indent="-228600" lvl="0" marL="228600" rtl="0" algn="l">
              <a:lnSpc>
                <a:spcPct val="90000"/>
              </a:lnSpc>
              <a:spcBef>
                <a:spcPts val="1000"/>
              </a:spcBef>
              <a:spcAft>
                <a:spcPts val="0"/>
              </a:spcAft>
              <a:buClr>
                <a:schemeClr val="dk1"/>
              </a:buClr>
              <a:buSzPct val="100000"/>
              <a:buChar char="•"/>
            </a:pPr>
            <a:r>
              <a:rPr lang="en-US"/>
              <a:t>Reading or recitation in public of extrats of literary or dramatic work </a:t>
            </a:r>
            <a:endParaRPr/>
          </a:p>
          <a:p>
            <a:pPr indent="-228600" lvl="0" marL="228600" rtl="0" algn="l">
              <a:lnSpc>
                <a:spcPct val="90000"/>
              </a:lnSpc>
              <a:spcBef>
                <a:spcPts val="1000"/>
              </a:spcBef>
              <a:spcAft>
                <a:spcPts val="0"/>
              </a:spcAft>
              <a:buClr>
                <a:schemeClr val="dk1"/>
              </a:buClr>
              <a:buSzPct val="100000"/>
              <a:buChar char="•"/>
            </a:pPr>
            <a:r>
              <a:rPr lang="en-US"/>
              <a:t>Publication in a collection for the use in educational institutions in certain circumstances</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Acts that do not constitute infringement </a:t>
            </a:r>
            <a:endParaRPr/>
          </a:p>
        </p:txBody>
      </p:sp>
      <p:sp>
        <p:nvSpPr>
          <p:cNvPr id="236" name="Google Shape;236;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Reproduction by teacher or pupil in course of instructions or in question papers or answers</a:t>
            </a:r>
            <a:endParaRPr/>
          </a:p>
          <a:p>
            <a:pPr indent="-228600" lvl="0" marL="228600" rtl="0" algn="l">
              <a:lnSpc>
                <a:spcPct val="90000"/>
              </a:lnSpc>
              <a:spcBef>
                <a:spcPts val="1000"/>
              </a:spcBef>
              <a:spcAft>
                <a:spcPts val="0"/>
              </a:spcAft>
              <a:buClr>
                <a:schemeClr val="dk1"/>
              </a:buClr>
              <a:buSzPct val="100000"/>
              <a:buChar char="•"/>
            </a:pPr>
            <a:r>
              <a:rPr lang="en-US"/>
              <a:t>Performance in course of the activities of educational institutions in certain circumstances</a:t>
            </a:r>
            <a:endParaRPr/>
          </a:p>
          <a:p>
            <a:pPr indent="-228600" lvl="0" marL="228600" rtl="0" algn="l">
              <a:lnSpc>
                <a:spcPct val="90000"/>
              </a:lnSpc>
              <a:spcBef>
                <a:spcPts val="1000"/>
              </a:spcBef>
              <a:spcAft>
                <a:spcPts val="0"/>
              </a:spcAft>
              <a:buClr>
                <a:schemeClr val="dk1"/>
              </a:buClr>
              <a:buSzPct val="100000"/>
              <a:buChar char="•"/>
            </a:pPr>
            <a:r>
              <a:rPr lang="en-US"/>
              <a:t>Making of sound recording in respect of any literary, dramatic or musical work 1. with the license or consent of the owner or the holder of copyright in the work. 2. the person making sound recording has given a notice of his intention to make the sound recordings , has provided copies of all covers or labels with which the sound recordings are to be sold, and has paid in the prescribed manner to the owner of rights in the work royalties at rate fixed by copyright board</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7"/>
          <p:cNvSpPr txBox="1"/>
          <p:nvPr>
            <p:ph type="title"/>
          </p:nvPr>
        </p:nvSpPr>
        <p:spPr>
          <a:xfrm>
            <a:off x="1203960" y="50006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Acts that do not constitute infringement </a:t>
            </a:r>
            <a:endParaRPr/>
          </a:p>
        </p:txBody>
      </p:sp>
      <p:sp>
        <p:nvSpPr>
          <p:cNvPr id="242" name="Google Shape;242;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Provided that no alterations shall be madewhich hae not been made previously with consent of the ownerthe sound recording shall not be issue in any form of packaging or label which is likely to mislead or confuse the public as to their identity</a:t>
            </a:r>
            <a:endParaRPr/>
          </a:p>
          <a:p>
            <a:pPr indent="-228600" lvl="0" marL="228600" rtl="0" algn="l">
              <a:lnSpc>
                <a:spcPct val="90000"/>
              </a:lnSpc>
              <a:spcBef>
                <a:spcPts val="1000"/>
              </a:spcBef>
              <a:spcAft>
                <a:spcPts val="0"/>
              </a:spcAft>
              <a:buClr>
                <a:schemeClr val="dk1"/>
              </a:buClr>
              <a:buSzPts val="2800"/>
              <a:buChar char="•"/>
            </a:pPr>
            <a:r>
              <a:rPr lang="en-US"/>
              <a:t>No such recordings shall be made until the expiration of two calender years after the end of the year in which the first sound recording of the work was made </a:t>
            </a:r>
            <a:endParaRPr/>
          </a:p>
          <a:p>
            <a:pPr indent="-228600" lvl="0" marL="228600" rtl="0" algn="l">
              <a:lnSpc>
                <a:spcPct val="90000"/>
              </a:lnSpc>
              <a:spcBef>
                <a:spcPts val="1000"/>
              </a:spcBef>
              <a:spcAft>
                <a:spcPts val="0"/>
              </a:spcAft>
              <a:buClr>
                <a:schemeClr val="dk1"/>
              </a:buClr>
              <a:buSzPts val="2800"/>
              <a:buChar char="•"/>
            </a:pPr>
            <a:r>
              <a:rPr lang="en-US"/>
              <a:t>The person making such a sound recording shall allow the owner of rights or his duly authorized agent to inspect all the records and books of account relating to such sound recording</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Acts that do not constitute infringement </a:t>
            </a:r>
            <a:endParaRPr/>
          </a:p>
        </p:txBody>
      </p:sp>
      <p:sp>
        <p:nvSpPr>
          <p:cNvPr id="248" name="Google Shape;248;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US"/>
              <a:t>Performance in a amateur club given to a non paying audience </a:t>
            </a:r>
            <a:endParaRPr/>
          </a:p>
          <a:p>
            <a:pPr indent="-228600" lvl="0" marL="228600" rtl="0" algn="l">
              <a:lnSpc>
                <a:spcPct val="90000"/>
              </a:lnSpc>
              <a:spcBef>
                <a:spcPts val="1000"/>
              </a:spcBef>
              <a:spcAft>
                <a:spcPts val="0"/>
              </a:spcAft>
              <a:buClr>
                <a:schemeClr val="dk1"/>
              </a:buClr>
              <a:buSzPct val="100000"/>
              <a:buChar char="•"/>
            </a:pPr>
            <a:r>
              <a:rPr lang="en-US"/>
              <a:t>Causing of asound recording to be heard in public utilizing it ina enclosed roon or club in certain circumstances</a:t>
            </a:r>
            <a:endParaRPr/>
          </a:p>
          <a:p>
            <a:pPr indent="-228600" lvl="0" marL="228600" rtl="0" algn="l">
              <a:lnSpc>
                <a:spcPct val="90000"/>
              </a:lnSpc>
              <a:spcBef>
                <a:spcPts val="1000"/>
              </a:spcBef>
              <a:spcAft>
                <a:spcPts val="0"/>
              </a:spcAft>
              <a:buClr>
                <a:schemeClr val="dk1"/>
              </a:buClr>
              <a:buSzPct val="100000"/>
              <a:buChar char="•"/>
            </a:pPr>
            <a:r>
              <a:rPr lang="en-US"/>
              <a:t>Reproduction in newspapers or magazine a report of a lecture delivered in public</a:t>
            </a:r>
            <a:endParaRPr/>
          </a:p>
          <a:p>
            <a:pPr indent="-228600" lvl="0" marL="228600" rtl="0" algn="l">
              <a:lnSpc>
                <a:spcPct val="90000"/>
              </a:lnSpc>
              <a:spcBef>
                <a:spcPts val="1000"/>
              </a:spcBef>
              <a:spcAft>
                <a:spcPts val="0"/>
              </a:spcAft>
              <a:buClr>
                <a:schemeClr val="dk1"/>
              </a:buClr>
              <a:buSzPct val="100000"/>
              <a:buChar char="•"/>
            </a:pPr>
            <a:r>
              <a:rPr lang="en-US"/>
              <a:t>Making a maximum of three copies for the use of a public library</a:t>
            </a:r>
            <a:endParaRPr/>
          </a:p>
          <a:p>
            <a:pPr indent="-228600" lvl="0" marL="228600" rtl="0" algn="l">
              <a:lnSpc>
                <a:spcPct val="90000"/>
              </a:lnSpc>
              <a:spcBef>
                <a:spcPts val="1000"/>
              </a:spcBef>
              <a:spcAft>
                <a:spcPts val="0"/>
              </a:spcAft>
              <a:buClr>
                <a:schemeClr val="dk1"/>
              </a:buClr>
              <a:buSzPct val="100000"/>
              <a:buChar char="•"/>
            </a:pPr>
            <a:r>
              <a:rPr lang="en-US"/>
              <a:t>Reproduction of unpublished work kept ina museum or library for the purpose of research or study </a:t>
            </a:r>
            <a:endParaRPr/>
          </a:p>
          <a:p>
            <a:pPr indent="-228600" lvl="0" marL="228600" rtl="0" algn="l">
              <a:lnSpc>
                <a:spcPct val="90000"/>
              </a:lnSpc>
              <a:spcBef>
                <a:spcPts val="1000"/>
              </a:spcBef>
              <a:spcAft>
                <a:spcPts val="0"/>
              </a:spcAft>
              <a:buClr>
                <a:schemeClr val="dk1"/>
              </a:buClr>
              <a:buSzPct val="100000"/>
              <a:buChar char="•"/>
            </a:pPr>
            <a:r>
              <a:rPr lang="en-US"/>
              <a:t>Reproduction or publication of any matter published in official gazette or reports of govt  commissions /committees</a:t>
            </a:r>
            <a:endParaRPr/>
          </a:p>
          <a:p>
            <a:pPr indent="-228600" lvl="0" marL="228600" rtl="0" algn="l">
              <a:lnSpc>
                <a:spcPct val="90000"/>
              </a:lnSpc>
              <a:spcBef>
                <a:spcPts val="1000"/>
              </a:spcBef>
              <a:spcAft>
                <a:spcPts val="0"/>
              </a:spcAft>
              <a:buClr>
                <a:schemeClr val="dk1"/>
              </a:buClr>
              <a:buSzPct val="100000"/>
              <a:buChar char="•"/>
            </a:pPr>
            <a:r>
              <a:rPr lang="en-US"/>
              <a:t>Reproduction of any judgment or order of court</a:t>
            </a:r>
            <a:endParaRPr/>
          </a:p>
          <a:p>
            <a:pPr indent="-228600" lvl="0" marL="228600" rtl="0" algn="l">
              <a:lnSpc>
                <a:spcPct val="90000"/>
              </a:lnSpc>
              <a:spcBef>
                <a:spcPts val="1000"/>
              </a:spcBef>
              <a:spcAft>
                <a:spcPts val="0"/>
              </a:spcAft>
              <a:buClr>
                <a:schemeClr val="dk1"/>
              </a:buClr>
              <a:buSzPct val="100000"/>
              <a:buChar char="•"/>
            </a:pPr>
            <a:r>
              <a:rPr lang="en-US"/>
              <a:t>Production or publication of a translation of acts of legislature or rules</a:t>
            </a:r>
            <a:endParaRPr/>
          </a:p>
          <a:p>
            <a:pPr indent="-228600" lvl="0" marL="228600" rtl="0" algn="l">
              <a:lnSpc>
                <a:spcPct val="90000"/>
              </a:lnSpc>
              <a:spcBef>
                <a:spcPts val="1000"/>
              </a:spcBef>
              <a:spcAft>
                <a:spcPts val="0"/>
              </a:spcAft>
              <a:buClr>
                <a:schemeClr val="dk1"/>
              </a:buClr>
              <a:buSzPct val="100000"/>
              <a:buChar char="•"/>
            </a:pPr>
            <a:r>
              <a:rPr lang="en-US"/>
              <a:t>Making or publishing painting ,drawingor photographs or sculpture or other artistic work</a:t>
            </a:r>
            <a:endParaRPr/>
          </a:p>
          <a:p>
            <a:pPr indent="-228600" lvl="0" marL="228600" rtl="0" algn="l">
              <a:lnSpc>
                <a:spcPct val="90000"/>
              </a:lnSpc>
              <a:spcBef>
                <a:spcPts val="1000"/>
              </a:spcBef>
              <a:spcAft>
                <a:spcPts val="0"/>
              </a:spcAft>
              <a:buClr>
                <a:schemeClr val="dk1"/>
              </a:buClr>
              <a:buSzPct val="100000"/>
              <a:buChar char="•"/>
            </a:pPr>
            <a:r>
              <a:rPr lang="en-US"/>
              <a:t> reproduction for pupose of research or private study or with a view to publication of an unpublished literary , dramatic or musical works kept in a library museum or other institutions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Infringement in literary dramatic and musical works  </a:t>
            </a:r>
            <a:endParaRPr/>
          </a:p>
        </p:txBody>
      </p:sp>
      <p:sp>
        <p:nvSpPr>
          <p:cNvPr id="254" name="Google Shape;254;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Indian copy right law</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lang="en-US"/>
              <a:t>Associated with copyright British law. In India first copyright act  was passed in 1914 was a copy of copyright act of 1911 passed in England </a:t>
            </a:r>
            <a:endParaRPr/>
          </a:p>
          <a:p>
            <a:pPr indent="0" lvl="0" marL="0" rtl="0" algn="l">
              <a:lnSpc>
                <a:spcPct val="90000"/>
              </a:lnSpc>
              <a:spcBef>
                <a:spcPts val="1000"/>
              </a:spcBef>
              <a:spcAft>
                <a:spcPts val="0"/>
              </a:spcAft>
              <a:buClr>
                <a:schemeClr val="dk1"/>
              </a:buClr>
              <a:buSzPct val="100000"/>
              <a:buNone/>
            </a:pPr>
            <a:r>
              <a:rPr lang="en-US"/>
              <a:t>Main features of the copy right act of 1957 was </a:t>
            </a:r>
            <a:endParaRPr/>
          </a:p>
          <a:p>
            <a:pPr indent="-228600" lvl="0" marL="228600" rtl="0" algn="l">
              <a:lnSpc>
                <a:spcPct val="90000"/>
              </a:lnSpc>
              <a:spcBef>
                <a:spcPts val="1000"/>
              </a:spcBef>
              <a:spcAft>
                <a:spcPts val="0"/>
              </a:spcAft>
              <a:buClr>
                <a:schemeClr val="dk1"/>
              </a:buClr>
              <a:buSzPct val="100000"/>
              <a:buChar char="•"/>
            </a:pPr>
            <a:r>
              <a:rPr lang="en-US"/>
              <a:t>Creation of a copyright office and a copyright board to facilitate registration of copyright and settle certain kinds of disputes arising under the act and for compulsory licensing of copyright</a:t>
            </a:r>
            <a:endParaRPr/>
          </a:p>
          <a:p>
            <a:pPr indent="-228600" lvl="0" marL="228600" rtl="0" algn="l">
              <a:lnSpc>
                <a:spcPct val="90000"/>
              </a:lnSpc>
              <a:spcBef>
                <a:spcPts val="1000"/>
              </a:spcBef>
              <a:spcAft>
                <a:spcPts val="0"/>
              </a:spcAft>
              <a:buClr>
                <a:schemeClr val="dk1"/>
              </a:buClr>
              <a:buSzPct val="100000"/>
              <a:buChar char="•"/>
            </a:pPr>
            <a:r>
              <a:rPr lang="en-US"/>
              <a:t>Definition of various categories of work in which copyright subsists and the scope of the rights conferred on the author under the act </a:t>
            </a:r>
            <a:endParaRPr/>
          </a:p>
          <a:p>
            <a:pPr indent="-228600" lvl="0" marL="228600" rtl="0" algn="l">
              <a:lnSpc>
                <a:spcPct val="90000"/>
              </a:lnSpc>
              <a:spcBef>
                <a:spcPts val="1000"/>
              </a:spcBef>
              <a:spcAft>
                <a:spcPts val="0"/>
              </a:spcAft>
              <a:buClr>
                <a:schemeClr val="dk1"/>
              </a:buClr>
              <a:buSzPct val="100000"/>
              <a:buChar char="•"/>
            </a:pPr>
            <a:r>
              <a:rPr lang="en-US"/>
              <a:t>Provisions to determine the first ownership of copyright in various categories of works</a:t>
            </a:r>
            <a:endParaRPr/>
          </a:p>
          <a:p>
            <a:pPr indent="-228600" lvl="0" marL="228600" rtl="0" algn="l">
              <a:lnSpc>
                <a:spcPct val="90000"/>
              </a:lnSpc>
              <a:spcBef>
                <a:spcPts val="1000"/>
              </a:spcBef>
              <a:spcAft>
                <a:spcPts val="0"/>
              </a:spcAft>
              <a:buClr>
                <a:schemeClr val="dk1"/>
              </a:buClr>
              <a:buSzPct val="100000"/>
              <a:buChar char="•"/>
            </a:pPr>
            <a:r>
              <a:rPr lang="en-US"/>
              <a:t>Term  of copyright for different categories of works</a:t>
            </a:r>
            <a:endParaRPr/>
          </a:p>
          <a:p>
            <a:pPr indent="-228600" lvl="0" marL="228600" rtl="0" algn="l">
              <a:lnSpc>
                <a:spcPct val="90000"/>
              </a:lnSpc>
              <a:spcBef>
                <a:spcPts val="1000"/>
              </a:spcBef>
              <a:spcAft>
                <a:spcPts val="0"/>
              </a:spcAft>
              <a:buClr>
                <a:schemeClr val="dk1"/>
              </a:buClr>
              <a:buSzPct val="100000"/>
              <a:buChar char="•"/>
            </a:pPr>
            <a:r>
              <a:rPr lang="en-US"/>
              <a:t>Provisions relating assignment of ownership and licensing of copyright, including compulsory licensing in certain circumstances</a:t>
            </a:r>
            <a:endParaRPr/>
          </a:p>
          <a:p>
            <a:pPr indent="-228600" lvl="0" marL="228600" rtl="0" algn="l">
              <a:lnSpc>
                <a:spcPct val="90000"/>
              </a:lnSpc>
              <a:spcBef>
                <a:spcPts val="1000"/>
              </a:spcBef>
              <a:spcAft>
                <a:spcPts val="0"/>
              </a:spcAft>
              <a:buClr>
                <a:schemeClr val="dk1"/>
              </a:buClr>
              <a:buSzPct val="100000"/>
              <a:buChar char="•"/>
            </a:pPr>
            <a:r>
              <a:rPr lang="en-US"/>
              <a:t>Provisions relating to performing rights of or by societies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Remedies against infringement </a:t>
            </a:r>
            <a:endParaRPr/>
          </a:p>
        </p:txBody>
      </p:sp>
      <p:sp>
        <p:nvSpPr>
          <p:cNvPr id="260" name="Google Shape;260;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chemeClr val="dk1"/>
              </a:buClr>
              <a:buSzPct val="100000"/>
              <a:buChar char="•"/>
            </a:pPr>
            <a:r>
              <a:rPr lang="en-US"/>
              <a:t>Three kinds of remedy against infringement </a:t>
            </a:r>
            <a:endParaRPr/>
          </a:p>
          <a:p>
            <a:pPr indent="-228600" lvl="0" marL="228600" rtl="0" algn="l">
              <a:lnSpc>
                <a:spcPct val="90000"/>
              </a:lnSpc>
              <a:spcBef>
                <a:spcPts val="1000"/>
              </a:spcBef>
              <a:spcAft>
                <a:spcPts val="0"/>
              </a:spcAft>
              <a:buClr>
                <a:schemeClr val="dk1"/>
              </a:buClr>
              <a:buSzPct val="100000"/>
              <a:buChar char="•"/>
            </a:pPr>
            <a:r>
              <a:rPr lang="en-US"/>
              <a:t>Civil remedies : injunction, damages or account of profit, delivery of infringing copies and damages for conversion</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Criminal remedies : imprisonment of the accused or imposition of fine or both.</a:t>
            </a:r>
            <a:endParaRPr/>
          </a:p>
          <a:p>
            <a:pPr indent="-228600" lvl="0" marL="228600" rtl="0" algn="l">
              <a:lnSpc>
                <a:spcPct val="90000"/>
              </a:lnSpc>
              <a:spcBef>
                <a:spcPts val="1000"/>
              </a:spcBef>
              <a:spcAft>
                <a:spcPts val="0"/>
              </a:spcAft>
              <a:buClr>
                <a:schemeClr val="dk1"/>
              </a:buClr>
              <a:buSzPct val="100000"/>
              <a:buChar char="•"/>
            </a:pPr>
            <a:r>
              <a:rPr lang="en-US"/>
              <a:t>Seizure of infringing copies </a:t>
            </a:r>
            <a:endParaRPr/>
          </a:p>
          <a:p>
            <a:pPr indent="-228600" lvl="0" marL="228600" rtl="0" algn="l">
              <a:lnSpc>
                <a:spcPct val="90000"/>
              </a:lnSpc>
              <a:spcBef>
                <a:spcPts val="1000"/>
              </a:spcBef>
              <a:spcAft>
                <a:spcPts val="0"/>
              </a:spcAft>
              <a:buClr>
                <a:schemeClr val="dk1"/>
              </a:buClr>
              <a:buSzPct val="100000"/>
              <a:buChar char="•"/>
            </a:pPr>
            <a:r>
              <a:rPr lang="en-US"/>
              <a:t>Administrative remedies: consists of moving the registrar of copyrights to ban the importation and delivery of confisicated infringing copies to the owner of the copyright and seeking the delivery.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Protection of authors special rights</a:t>
            </a:r>
            <a:endParaRPr/>
          </a:p>
        </p:txBody>
      </p:sp>
      <p:sp>
        <p:nvSpPr>
          <p:cNvPr id="266" name="Google Shape;266;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Claim to ownership of the work </a:t>
            </a:r>
            <a:endParaRPr/>
          </a:p>
          <a:p>
            <a:pPr indent="-228600" lvl="0" marL="228600" rtl="0" algn="l">
              <a:lnSpc>
                <a:spcPct val="90000"/>
              </a:lnSpc>
              <a:spcBef>
                <a:spcPts val="1000"/>
              </a:spcBef>
              <a:spcAft>
                <a:spcPts val="0"/>
              </a:spcAft>
              <a:buClr>
                <a:schemeClr val="dk1"/>
              </a:buClr>
              <a:buSzPts val="2800"/>
              <a:buChar char="•"/>
            </a:pPr>
            <a:r>
              <a:rPr lang="en-US"/>
              <a:t>To restrain or claim damages if in respect of any distortion, mutilation, modification or other act in relation to the said work which is done before the expiration pf the term of copyright, if such distortion, mutilation , modification or other act would be prejudicial to his honour  or reputation </a:t>
            </a:r>
            <a:endParaRPr/>
          </a:p>
          <a:p>
            <a:pPr indent="-228600" lvl="0" marL="228600" rtl="0" algn="l">
              <a:lnSpc>
                <a:spcPct val="90000"/>
              </a:lnSpc>
              <a:spcBef>
                <a:spcPts val="1000"/>
              </a:spcBef>
              <a:spcAft>
                <a:spcPts val="0"/>
              </a:spcAft>
              <a:buClr>
                <a:schemeClr val="dk1"/>
              </a:buClr>
              <a:buSzPts val="2800"/>
              <a:buChar char="•"/>
            </a:pPr>
            <a:r>
              <a:rPr lang="en-US"/>
              <a:t>Special rights is not available in respect of any adaptation of a computer program for certain purposes or to make back up copies for protection against loss destruction or damage </a:t>
            </a:r>
            <a:endParaRPr/>
          </a:p>
          <a:p>
            <a:pPr indent="-228600" lvl="0" marL="228600" rtl="0" algn="l">
              <a:lnSpc>
                <a:spcPct val="90000"/>
              </a:lnSpc>
              <a:spcBef>
                <a:spcPts val="1000"/>
              </a:spcBef>
              <a:spcAft>
                <a:spcPts val="0"/>
              </a:spcAft>
              <a:buClr>
                <a:schemeClr val="dk1"/>
              </a:buClr>
              <a:buSzPts val="2800"/>
              <a:buChar char="•"/>
            </a:pPr>
            <a:r>
              <a:rPr lang="en-US"/>
              <a:t>Rights of the author can be exercised even after assignment either wholly or partially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Issues in audit for infringement of copyright </a:t>
            </a:r>
            <a:endParaRPr/>
          </a:p>
        </p:txBody>
      </p:sp>
      <p:sp>
        <p:nvSpPr>
          <p:cNvPr id="272" name="Google Shape;272;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Weather the plaintiff is entitled to file the suit. His ownership of the copyright is to be determined </a:t>
            </a:r>
            <a:endParaRPr/>
          </a:p>
          <a:p>
            <a:pPr indent="-228600" lvl="0" marL="228600" rtl="0" algn="l">
              <a:lnSpc>
                <a:spcPct val="90000"/>
              </a:lnSpc>
              <a:spcBef>
                <a:spcPts val="1000"/>
              </a:spcBef>
              <a:spcAft>
                <a:spcPts val="0"/>
              </a:spcAft>
              <a:buClr>
                <a:schemeClr val="dk1"/>
              </a:buClr>
              <a:buSzPts val="2800"/>
              <a:buChar char="•"/>
            </a:pPr>
            <a:r>
              <a:rPr lang="en-US"/>
              <a:t>Weather the copyright subsists in the work alleged to have been infringed </a:t>
            </a:r>
            <a:endParaRPr/>
          </a:p>
          <a:p>
            <a:pPr indent="-228600" lvl="0" marL="228600" rtl="0" algn="l">
              <a:lnSpc>
                <a:spcPct val="90000"/>
              </a:lnSpc>
              <a:spcBef>
                <a:spcPts val="1000"/>
              </a:spcBef>
              <a:spcAft>
                <a:spcPts val="0"/>
              </a:spcAft>
              <a:buClr>
                <a:schemeClr val="dk1"/>
              </a:buClr>
              <a:buSzPts val="2800"/>
              <a:buChar char="•"/>
            </a:pPr>
            <a:r>
              <a:rPr lang="en-US"/>
              <a:t>Does the the defendant action constitute infringement of copyright in the work</a:t>
            </a:r>
            <a:endParaRPr/>
          </a:p>
          <a:p>
            <a:pPr indent="-228600" lvl="0" marL="228600" rtl="0" algn="l">
              <a:lnSpc>
                <a:spcPct val="90000"/>
              </a:lnSpc>
              <a:spcBef>
                <a:spcPts val="1000"/>
              </a:spcBef>
              <a:spcAft>
                <a:spcPts val="0"/>
              </a:spcAft>
              <a:buClr>
                <a:schemeClr val="dk1"/>
              </a:buClr>
              <a:buSzPts val="2800"/>
              <a:buChar char="•"/>
            </a:pPr>
            <a:r>
              <a:rPr lang="en-US"/>
              <a:t>Does the defendant act come within the scope of any of the exemptions to the infringement </a:t>
            </a:r>
            <a:endParaRPr/>
          </a:p>
          <a:p>
            <a:pPr indent="-228600" lvl="0" marL="228600" rtl="0" algn="l">
              <a:lnSpc>
                <a:spcPct val="90000"/>
              </a:lnSpc>
              <a:spcBef>
                <a:spcPts val="1000"/>
              </a:spcBef>
              <a:spcAft>
                <a:spcPts val="0"/>
              </a:spcAft>
              <a:buClr>
                <a:schemeClr val="dk1"/>
              </a:buClr>
              <a:buSzPts val="2800"/>
              <a:buChar char="•"/>
            </a:pPr>
            <a:r>
              <a:rPr lang="en-US"/>
              <a:t>Weather the plaintiff is entitled to remedy he is seeking in the suit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Case studies</a:t>
            </a:r>
            <a:endParaRPr/>
          </a:p>
        </p:txBody>
      </p:sp>
      <p:sp>
        <p:nvSpPr>
          <p:cNvPr id="278" name="Google Shape;278;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Indian copy right law</a:t>
            </a: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Broadcasting rights </a:t>
            </a:r>
            <a:endParaRPr/>
          </a:p>
          <a:p>
            <a:pPr indent="-228600" lvl="0" marL="228600" rtl="0" algn="l">
              <a:lnSpc>
                <a:spcPct val="90000"/>
              </a:lnSpc>
              <a:spcBef>
                <a:spcPts val="1000"/>
              </a:spcBef>
              <a:spcAft>
                <a:spcPts val="0"/>
              </a:spcAft>
              <a:buClr>
                <a:schemeClr val="dk1"/>
              </a:buClr>
              <a:buSzPts val="2800"/>
              <a:buChar char="•"/>
            </a:pPr>
            <a:r>
              <a:rPr lang="en-US"/>
              <a:t>International copyright</a:t>
            </a:r>
            <a:endParaRPr/>
          </a:p>
          <a:p>
            <a:pPr indent="-228600" lvl="0" marL="228600" rtl="0" algn="l">
              <a:lnSpc>
                <a:spcPct val="90000"/>
              </a:lnSpc>
              <a:spcBef>
                <a:spcPts val="1000"/>
              </a:spcBef>
              <a:spcAft>
                <a:spcPts val="0"/>
              </a:spcAft>
              <a:buClr>
                <a:schemeClr val="dk1"/>
              </a:buClr>
              <a:buSzPts val="2800"/>
              <a:buChar char="•"/>
            </a:pPr>
            <a:r>
              <a:rPr lang="en-US"/>
              <a:t>Definition of infringement of copyright</a:t>
            </a:r>
            <a:endParaRPr/>
          </a:p>
          <a:p>
            <a:pPr indent="-228600" lvl="0" marL="228600" rtl="0" algn="l">
              <a:lnSpc>
                <a:spcPct val="90000"/>
              </a:lnSpc>
              <a:spcBef>
                <a:spcPts val="1000"/>
              </a:spcBef>
              <a:spcAft>
                <a:spcPts val="0"/>
              </a:spcAft>
              <a:buClr>
                <a:schemeClr val="dk1"/>
              </a:buClr>
              <a:buSzPts val="2800"/>
              <a:buChar char="•"/>
            </a:pPr>
            <a:r>
              <a:rPr lang="en-US"/>
              <a:t>Exceptions to the exclusive right conferred on the author or acts which do not constitute infringement </a:t>
            </a:r>
            <a:endParaRPr/>
          </a:p>
          <a:p>
            <a:pPr indent="-228600" lvl="0" marL="228600" rtl="0" algn="l">
              <a:lnSpc>
                <a:spcPct val="90000"/>
              </a:lnSpc>
              <a:spcBef>
                <a:spcPts val="1000"/>
              </a:spcBef>
              <a:spcAft>
                <a:spcPts val="0"/>
              </a:spcAft>
              <a:buClr>
                <a:schemeClr val="dk1"/>
              </a:buClr>
              <a:buSzPts val="2800"/>
              <a:buChar char="•"/>
            </a:pPr>
            <a:r>
              <a:rPr lang="en-US"/>
              <a:t>Authors special rights</a:t>
            </a:r>
            <a:endParaRPr/>
          </a:p>
          <a:p>
            <a:pPr indent="-228600" lvl="0" marL="228600" rtl="0" algn="l">
              <a:lnSpc>
                <a:spcPct val="90000"/>
              </a:lnSpc>
              <a:spcBef>
                <a:spcPts val="1000"/>
              </a:spcBef>
              <a:spcAft>
                <a:spcPts val="0"/>
              </a:spcAft>
              <a:buClr>
                <a:schemeClr val="dk1"/>
              </a:buClr>
              <a:buSzPts val="2800"/>
              <a:buChar char="•"/>
            </a:pPr>
            <a:r>
              <a:rPr lang="en-US"/>
              <a:t>Civil and criminal remedies against infringement</a:t>
            </a:r>
            <a:endParaRPr/>
          </a:p>
          <a:p>
            <a:pPr indent="-228600" lvl="0" marL="228600" rtl="0" algn="l">
              <a:lnSpc>
                <a:spcPct val="90000"/>
              </a:lnSpc>
              <a:spcBef>
                <a:spcPts val="1000"/>
              </a:spcBef>
              <a:spcAft>
                <a:spcPts val="0"/>
              </a:spcAft>
              <a:buClr>
                <a:schemeClr val="dk1"/>
              </a:buClr>
              <a:buSzPts val="2800"/>
              <a:buChar char="•"/>
            </a:pPr>
            <a:r>
              <a:rPr lang="en-US"/>
              <a:t>Remedies against groundless threat of legal proceedings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Requirement of copyright </a:t>
            </a:r>
            <a:endParaRPr/>
          </a:p>
        </p:txBody>
      </p:sp>
      <p:sp>
        <p:nvSpPr>
          <p:cNvPr id="109" name="Google Shape;10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 copyright Protects - subject matter of copyright :the author must have bestowed upton the work ‘sufficient judgement skill and labour or capital. It is immaterial wheather a work is wise or foolish, accurate or inaccurate, it has or has not literary merit. The copyright protects the skill and labour employed by the author.</a:t>
            </a:r>
            <a:endParaRPr/>
          </a:p>
          <a:p>
            <a:pPr indent="-228600" lvl="0" marL="228600" rtl="0" algn="l">
              <a:lnSpc>
                <a:spcPct val="90000"/>
              </a:lnSpc>
              <a:spcBef>
                <a:spcPts val="1000"/>
              </a:spcBef>
              <a:spcAft>
                <a:spcPts val="0"/>
              </a:spcAft>
              <a:buClr>
                <a:schemeClr val="dk1"/>
              </a:buClr>
              <a:buSzPts val="2800"/>
              <a:buChar char="•"/>
            </a:pPr>
            <a:r>
              <a:rPr lang="en-US"/>
              <a:t>The owner of copyright has no monopoly in the subject matter others are at liberty to produce same result provided they do so independently and their work is original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Copyright is protection is in form and not in idea </a:t>
            </a:r>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Copyright is a right derived from works and is not a right in novelty only of ideas.</a:t>
            </a:r>
            <a:endParaRPr/>
          </a:p>
          <a:p>
            <a:pPr indent="-228600" lvl="0" marL="228600" rtl="0" algn="l">
              <a:lnSpc>
                <a:spcPct val="90000"/>
              </a:lnSpc>
              <a:spcBef>
                <a:spcPts val="1000"/>
              </a:spcBef>
              <a:spcAft>
                <a:spcPts val="0"/>
              </a:spcAft>
              <a:buClr>
                <a:schemeClr val="dk1"/>
              </a:buClr>
              <a:buSzPts val="2800"/>
              <a:buChar char="•"/>
            </a:pPr>
            <a:r>
              <a:rPr lang="en-US"/>
              <a:t>It is right of the author, artist or composer to prevent other person copying his original work, book or picture he created by himself. There is nothing in the copyright to prevent another from providing an identical result  provided it is arrived at through a independent process</a:t>
            </a:r>
            <a:endParaRPr/>
          </a:p>
          <a:p>
            <a:pPr indent="-228600" lvl="0" marL="228600" rtl="0" algn="l">
              <a:lnSpc>
                <a:spcPct val="90000"/>
              </a:lnSpc>
              <a:spcBef>
                <a:spcPts val="1000"/>
              </a:spcBef>
              <a:spcAft>
                <a:spcPts val="0"/>
              </a:spcAft>
              <a:buClr>
                <a:schemeClr val="dk1"/>
              </a:buClr>
              <a:buSzPts val="2800"/>
              <a:buChar char="•"/>
            </a:pPr>
            <a:r>
              <a:rPr lang="en-US"/>
              <a:t>There is copyright in ideas. Copyright subsists only in material form to which the ideas are translated.</a:t>
            </a:r>
            <a:endParaRPr/>
          </a:p>
          <a:p>
            <a:pPr indent="-228600" lvl="0" marL="228600" rtl="0" algn="l">
              <a:lnSpc>
                <a:spcPct val="90000"/>
              </a:lnSpc>
              <a:spcBef>
                <a:spcPts val="1000"/>
              </a:spcBef>
              <a:spcAft>
                <a:spcPts val="0"/>
              </a:spcAft>
              <a:buClr>
                <a:schemeClr val="dk1"/>
              </a:buClr>
              <a:buSzPts val="2800"/>
              <a:buChar char="•"/>
            </a:pPr>
            <a:r>
              <a:rPr lang="en-US"/>
              <a:t>A person relates a story a person based on it scripts a book then he who translates the idea to material is holding the copyright.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Works in which copyright subsists</a:t>
            </a:r>
            <a:endParaRPr/>
          </a:p>
        </p:txBody>
      </p:sp>
      <p:sp>
        <p:nvSpPr>
          <p:cNvPr id="121" name="Google Shape;12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Original literary , dramatic, musical and artistic works</a:t>
            </a:r>
            <a:endParaRPr/>
          </a:p>
          <a:p>
            <a:pPr indent="-228600" lvl="0" marL="228600" rtl="0" algn="l">
              <a:lnSpc>
                <a:spcPct val="90000"/>
              </a:lnSpc>
              <a:spcBef>
                <a:spcPts val="1000"/>
              </a:spcBef>
              <a:spcAft>
                <a:spcPts val="0"/>
              </a:spcAft>
              <a:buClr>
                <a:schemeClr val="dk1"/>
              </a:buClr>
              <a:buSzPts val="2800"/>
              <a:buChar char="•"/>
            </a:pPr>
            <a:r>
              <a:rPr lang="en-US"/>
              <a:t>Cinematograph films </a:t>
            </a:r>
            <a:endParaRPr/>
          </a:p>
          <a:p>
            <a:pPr indent="-228600" lvl="0" marL="228600" rtl="0" algn="l">
              <a:lnSpc>
                <a:spcPct val="90000"/>
              </a:lnSpc>
              <a:spcBef>
                <a:spcPts val="1000"/>
              </a:spcBef>
              <a:spcAft>
                <a:spcPts val="0"/>
              </a:spcAft>
              <a:buClr>
                <a:schemeClr val="dk1"/>
              </a:buClr>
              <a:buSzPts val="2800"/>
              <a:buChar char="•"/>
            </a:pPr>
            <a:r>
              <a:rPr lang="en-US"/>
              <a:t>Sound recording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Qualification for subsistence of copyright </a:t>
            </a:r>
            <a:endParaRPr/>
          </a:p>
        </p:txBody>
      </p:sp>
      <p:sp>
        <p:nvSpPr>
          <p:cNvPr id="127" name="Google Shape;12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90000"/>
              </a:lnSpc>
              <a:spcBef>
                <a:spcPts val="0"/>
              </a:spcBef>
              <a:spcAft>
                <a:spcPts val="0"/>
              </a:spcAft>
              <a:buClr>
                <a:schemeClr val="dk1"/>
              </a:buClr>
              <a:buSzPct val="100000"/>
              <a:buNone/>
            </a:pPr>
            <a:r>
              <a:rPr lang="en-US"/>
              <a:t>To qualify for copyright, apart from being original should satisfy the following conditions </a:t>
            </a:r>
            <a:endParaRPr/>
          </a:p>
          <a:p>
            <a:pPr indent="-228600" lvl="0" marL="228600" rtl="0" algn="l">
              <a:lnSpc>
                <a:spcPct val="90000"/>
              </a:lnSpc>
              <a:spcBef>
                <a:spcPts val="1000"/>
              </a:spcBef>
              <a:spcAft>
                <a:spcPts val="0"/>
              </a:spcAft>
              <a:buClr>
                <a:schemeClr val="dk1"/>
              </a:buClr>
              <a:buSzPct val="100000"/>
              <a:buChar char="•"/>
            </a:pPr>
            <a:r>
              <a:rPr lang="en-US"/>
              <a:t>the works first published in India</a:t>
            </a:r>
            <a:endParaRPr/>
          </a:p>
          <a:p>
            <a:pPr indent="-228600" lvl="0" marL="228600" rtl="0" algn="l">
              <a:lnSpc>
                <a:spcPct val="90000"/>
              </a:lnSpc>
              <a:spcBef>
                <a:spcPts val="1000"/>
              </a:spcBef>
              <a:spcAft>
                <a:spcPts val="0"/>
              </a:spcAft>
              <a:buClr>
                <a:schemeClr val="dk1"/>
              </a:buClr>
              <a:buSzPct val="100000"/>
              <a:buChar char="•"/>
            </a:pPr>
            <a:r>
              <a:rPr lang="en-US"/>
              <a:t>Where the work is first published outside India, the author at the date of publication must be a citizen of India. If the publication is done after the death of the author than at the time of death the author should have been a Indian citizen.</a:t>
            </a:r>
            <a:endParaRPr/>
          </a:p>
          <a:p>
            <a:pPr indent="-228600" lvl="0" marL="228600" rtl="0" algn="l">
              <a:lnSpc>
                <a:spcPct val="90000"/>
              </a:lnSpc>
              <a:spcBef>
                <a:spcPts val="1000"/>
              </a:spcBef>
              <a:spcAft>
                <a:spcPts val="0"/>
              </a:spcAft>
              <a:buClr>
                <a:schemeClr val="dk1"/>
              </a:buClr>
              <a:buSzPct val="100000"/>
              <a:buChar char="•"/>
            </a:pPr>
            <a:r>
              <a:rPr lang="en-US"/>
              <a:t>In case of unpublished work the author is on the date of making of the work, a citizen of India or domiciled in India. This does not apply to architecture works.</a:t>
            </a:r>
            <a:endParaRPr/>
          </a:p>
          <a:p>
            <a:pPr indent="-228600" lvl="0" marL="228600" rtl="0" algn="l">
              <a:lnSpc>
                <a:spcPct val="90000"/>
              </a:lnSpc>
              <a:spcBef>
                <a:spcPts val="1000"/>
              </a:spcBef>
              <a:spcAft>
                <a:spcPts val="0"/>
              </a:spcAft>
              <a:buClr>
                <a:schemeClr val="dk1"/>
              </a:buClr>
              <a:buSzPct val="100000"/>
              <a:buChar char="•"/>
            </a:pPr>
            <a:r>
              <a:rPr lang="en-US"/>
              <a:t>Section 41 lists condition under which an international organization would be entitled to a copyright throughout India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Copyright in original literary work </a:t>
            </a:r>
            <a:endParaRPr/>
          </a:p>
        </p:txBody>
      </p:sp>
      <p:sp>
        <p:nvSpPr>
          <p:cNvPr id="133" name="Google Shape;13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Copyright is not concerned with the original or inventive thought, but expression of the thought and in case of literary work with the expression of thought in printing or writing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2022-01-06T09:24:26Z</dcterms:created>
  <dc:creator>Admin</dc:creator>
</cp:coreProperties>
</file>