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Lst>
  <p:sldSz cy="6858000" cx="9144000"/>
  <p:notesSz cx="6881800" cy="9296400"/>
  <p:embeddedFontLst>
    <p:embeddedFont>
      <p:font typeface="Helvetica Neue"/>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000000"/>
          </p15:clr>
        </p15:guide>
        <p15:guide id="2" pos="440">
          <p15:clr>
            <a:srgbClr val="000000"/>
          </p15:clr>
        </p15:guide>
      </p15:sldGuideLst>
    </p:ext>
    <p:ext uri="http://customooxmlschemas.google.com/">
      <go:slidesCustomData xmlns:go="http://customooxmlschemas.google.com/" r:id="rId66" roundtripDataSignature="AMtx7mhojrk+bL1bO8iMw/59ZPQZeu6g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HelveticaNeue-regular.fntdata"/><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HelveticaNeue-italic.fntdata"/><Relationship Id="rId63" Type="http://schemas.openxmlformats.org/officeDocument/2006/relationships/font" Target="fonts/HelveticaNeue-bold.fntdata"/><Relationship Id="rId22" Type="http://schemas.openxmlformats.org/officeDocument/2006/relationships/slide" Target="slides/slide16.xml"/><Relationship Id="rId66" Type="http://customschemas.google.com/relationships/presentationmetadata" Target="metadata"/><Relationship Id="rId21" Type="http://schemas.openxmlformats.org/officeDocument/2006/relationships/slide" Target="slides/slide15.xml"/><Relationship Id="rId65" Type="http://schemas.openxmlformats.org/officeDocument/2006/relationships/font" Target="fonts/HelveticaNeue-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1325" cy="463550"/>
          </a:xfrm>
          <a:prstGeom prst="rect">
            <a:avLst/>
          </a:prstGeom>
          <a:noFill/>
          <a:ln>
            <a:noFill/>
          </a:ln>
        </p:spPr>
        <p:txBody>
          <a:bodyPr anchorCtr="0" anchor="ctr" bIns="46200" lIns="92425" spcFirstLastPara="1" rIns="92425" wrap="square" tIns="462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900487" y="0"/>
            <a:ext cx="2981325" cy="463550"/>
          </a:xfrm>
          <a:prstGeom prst="rect">
            <a:avLst/>
          </a:prstGeom>
          <a:noFill/>
          <a:ln>
            <a:noFill/>
          </a:ln>
        </p:spPr>
        <p:txBody>
          <a:bodyPr anchorCtr="0" anchor="ctr" bIns="46200" lIns="92425" spcFirstLastPara="1" rIns="92425" wrap="square" tIns="462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2850"/>
            <a:ext cx="2981325" cy="463550"/>
          </a:xfrm>
          <a:prstGeom prst="rect">
            <a:avLst/>
          </a:prstGeom>
          <a:noFill/>
          <a:ln>
            <a:noFill/>
          </a:ln>
        </p:spPr>
        <p:txBody>
          <a:bodyPr anchorCtr="0" anchor="b" bIns="46200" lIns="92425" spcFirstLastPara="1" rIns="92425" wrap="square" tIns="462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9" name="Google Shape;69;p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29" name="Google Shape;129;p1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1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6" name="Google Shape;136;p1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1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1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0" name="Google Shape;150;p1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8" name="Google Shape;158;p1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8" name="Google Shape;168;p1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9" name="Google Shape;169;p1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6: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5" name="Google Shape;175;p1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2" name="Google Shape;182;p1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1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9" name="Google Shape;189;p1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0" name="Google Shape;190;p1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9: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6" name="Google Shape;196;p1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7" name="Google Shape;197;p1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75" name="Google Shape;75;p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p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0: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3" name="Google Shape;203;p2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2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0" name="Google Shape;210;p2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2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7" name="Google Shape;217;p2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4" name="Google Shape;224;p2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5" name="Google Shape;225;p2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2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5: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7" name="Google Shape;237;p2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2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6: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245" name="Google Shape;245;p2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7: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253" name="Google Shape;253;p2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0" name="Google Shape;260;p2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2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7" name="Google Shape;267;p2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2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2" name="Google Shape;82;p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 name="Google Shape;83;p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0: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4" name="Google Shape;274;p3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3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1" name="Google Shape;281;p3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3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288" name="Google Shape;288;p3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9" name="Google Shape;289;p3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5" name="Google Shape;295;p3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3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2" name="Google Shape;302;p3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3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5: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309" name="Google Shape;309;p3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6: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5" name="Google Shape;315;p3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3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3" name="Google Shape;323;p3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3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0" name="Google Shape;330;p3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1" name="Google Shape;331;p3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9: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8" name="Google Shape;338;p3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3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89" name="Google Shape;89;p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0: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chemeClr val="dk1"/>
              </a:buClr>
              <a:buSzPts val="1200"/>
              <a:buFont typeface="Times New Roman"/>
              <a:buNone/>
            </a:pPr>
            <a:fld id="{00000000-1234-1234-1234-123412341234}" type="slidenum">
              <a:rPr b="0" i="0" lang="en-US" sz="1200" u="none">
                <a:solidFill>
                  <a:schemeClr val="dk1"/>
                </a:solidFill>
                <a:latin typeface="Times New Roman"/>
                <a:ea typeface="Times New Roman"/>
                <a:cs typeface="Times New Roman"/>
                <a:sym typeface="Times New Roman"/>
              </a:rPr>
              <a:t>‹#›</a:t>
            </a:fld>
            <a:endParaRPr/>
          </a:p>
        </p:txBody>
      </p:sp>
      <p:sp>
        <p:nvSpPr>
          <p:cNvPr id="346" name="Google Shape;346;p4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4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3" name="Google Shape;353;p4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4" name="Google Shape;354;p4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4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0" name="Google Shape;360;p4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4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4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7" name="Google Shape;367;p4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4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4" name="Google Shape;374;p4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4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5: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381" name="Google Shape;381;p4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6: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7" name="Google Shape;387;p4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p4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7: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95" name="Google Shape;395;p4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4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02" name="Google Shape;402;p4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4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4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96" name="Google Shape;96;p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 name="Google Shape;97;p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0: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50: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26" name="Google Shape;426;p5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7" name="Google Shape;427;p5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2: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36" name="Google Shape;436;p52: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52: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3: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47" name="Google Shape;447;p5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8" name="Google Shape;448;p53: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54: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56" name="Google Shape;456;p5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p54: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5: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65" name="Google Shape;465;p5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p55: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03" name="Google Shape;103;p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 name="Google Shape;104;p6: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7: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16" name="Google Shape;116;p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9: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7"/>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67"/>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2" name="Google Shape;62;p67"/>
          <p:cNvSpPr txBox="1"/>
          <p:nvPr>
            <p:ph idx="1" type="body"/>
          </p:nvPr>
        </p:nvSpPr>
        <p:spPr>
          <a:xfrm>
            <a:off x="806450" y="1233488"/>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63" name="Google Shape;63;p67"/>
          <p:cNvSpPr txBox="1"/>
          <p:nvPr>
            <p:ph idx="2" type="body"/>
          </p:nvPr>
        </p:nvSpPr>
        <p:spPr>
          <a:xfrm>
            <a:off x="4997450" y="1233488"/>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6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6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800"/>
              <a:buNone/>
              <a:defRPr sz="2000"/>
            </a:lvl1pPr>
            <a:lvl2pPr indent="-228600" lvl="1" marL="914400" algn="l">
              <a:spcBef>
                <a:spcPts val="630"/>
              </a:spcBef>
              <a:spcAft>
                <a:spcPts val="0"/>
              </a:spcAft>
              <a:buSzPts val="144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05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5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59"/>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0"/>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61"/>
          <p:cNvSpPr txBox="1"/>
          <p:nvPr>
            <p:ph type="title"/>
          </p:nvPr>
        </p:nvSpPr>
        <p:spPr>
          <a:xfrm rot="5400000">
            <a:off x="5220494" y="1948657"/>
            <a:ext cx="5486400" cy="214471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1" name="Google Shape;41;p61"/>
          <p:cNvSpPr txBox="1"/>
          <p:nvPr>
            <p:ph idx="1" type="body"/>
          </p:nvPr>
        </p:nvSpPr>
        <p:spPr>
          <a:xfrm rot="5400000">
            <a:off x="854869" y="-119856"/>
            <a:ext cx="5486400" cy="628173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6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2"/>
          <p:cNvSpPr txBox="1"/>
          <p:nvPr>
            <p:ph idx="1" type="body"/>
          </p:nvPr>
        </p:nvSpPr>
        <p:spPr>
          <a:xfrm rot="5400000">
            <a:off x="2655887" y="-615951"/>
            <a:ext cx="4530725" cy="82296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5" name="Shape 45"/>
        <p:cNvGrpSpPr/>
        <p:nvPr/>
      </p:nvGrpSpPr>
      <p:grpSpPr>
        <a:xfrm>
          <a:off x="0" y="0"/>
          <a:ext cx="0" cy="0"/>
          <a:chOff x="0" y="0"/>
          <a:chExt cx="0" cy="0"/>
        </a:xfrm>
      </p:grpSpPr>
      <p:sp>
        <p:nvSpPr>
          <p:cNvPr id="46" name="Google Shape;46;p6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63"/>
          <p:cNvSpPr/>
          <p:nvPr>
            <p:ph idx="2" type="pic"/>
          </p:nvPr>
        </p:nvSpPr>
        <p:spPr>
          <a:xfrm>
            <a:off x="1792288" y="612775"/>
            <a:ext cx="5486400" cy="4114800"/>
          </a:xfrm>
          <a:prstGeom prst="rect">
            <a:avLst/>
          </a:prstGeom>
          <a:noFill/>
          <a:ln>
            <a:noFill/>
          </a:ln>
        </p:spPr>
      </p:sp>
      <p:sp>
        <p:nvSpPr>
          <p:cNvPr id="48" name="Google Shape;48;p6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6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6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23850" lvl="3" marL="1828800" algn="l">
              <a:spcBef>
                <a:spcPts val="700"/>
              </a:spcBef>
              <a:spcAft>
                <a:spcPts val="0"/>
              </a:spcAft>
              <a:buSzPts val="15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52" name="Google Shape;52;p6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6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6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57" name="Google Shape;57;p6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58" name="Google Shape;58;p6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59" name="Google Shape;59;p6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7.jpg"/><Relationship Id="rId2" Type="http://schemas.openxmlformats.org/officeDocument/2006/relationships/image" Target="../media/image2.jp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56"/>
          <p:cNvGrpSpPr/>
          <p:nvPr/>
        </p:nvGrpSpPr>
        <p:grpSpPr>
          <a:xfrm>
            <a:off x="198437" y="2960687"/>
            <a:ext cx="8610600" cy="201612"/>
            <a:chOff x="125" y="1865"/>
            <a:chExt cx="5424" cy="127"/>
          </a:xfrm>
        </p:grpSpPr>
        <p:sp>
          <p:nvSpPr>
            <p:cNvPr id="11" name="Google Shape;11;p56"/>
            <p:cNvSpPr txBox="1"/>
            <p:nvPr/>
          </p:nvSpPr>
          <p:spPr>
            <a:xfrm>
              <a:off x="125"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 name="Google Shape;12;p56"/>
            <p:cNvSpPr txBox="1"/>
            <p:nvPr/>
          </p:nvSpPr>
          <p:spPr>
            <a:xfrm>
              <a:off x="1933" y="1865"/>
              <a:ext cx="1808" cy="127"/>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56"/>
            <p:cNvSpPr txBox="1"/>
            <p:nvPr/>
          </p:nvSpPr>
          <p:spPr>
            <a:xfrm>
              <a:off x="3741"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4" name="Google Shape;14;p56"/>
          <p:cNvSpPr txBox="1"/>
          <p:nvPr/>
        </p:nvSpPr>
        <p:spPr>
          <a:xfrm>
            <a:off x="6489700" y="6588125"/>
            <a:ext cx="2713037"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6699"/>
              </a:buClr>
              <a:buSzPts val="1000"/>
              <a:buFont typeface="Helvetica Neue"/>
              <a:buNone/>
            </a:pPr>
            <a:r>
              <a:rPr b="1" i="0" lang="en-US" sz="1000" u="none">
                <a:solidFill>
                  <a:srgbClr val="336699"/>
                </a:solidFill>
                <a:latin typeface="Helvetica Neue"/>
                <a:ea typeface="Helvetica Neue"/>
                <a:cs typeface="Helvetica Neue"/>
                <a:sym typeface="Helvetica Neue"/>
              </a:rPr>
              <a:t>Silberschatz, Galvin and Gagne ©2013</a:t>
            </a:r>
            <a:endParaRPr/>
          </a:p>
        </p:txBody>
      </p:sp>
      <p:sp>
        <p:nvSpPr>
          <p:cNvPr id="15" name="Google Shape;15;p56"/>
          <p:cNvSpPr txBox="1"/>
          <p:nvPr/>
        </p:nvSpPr>
        <p:spPr>
          <a:xfrm>
            <a:off x="26987" y="6613525"/>
            <a:ext cx="263842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6699"/>
              </a:buClr>
              <a:buSzPts val="1000"/>
              <a:buFont typeface="Helvetica Neue"/>
              <a:buNone/>
            </a:pPr>
            <a:r>
              <a:rPr b="1" i="0" lang="en-US" sz="1000" u="none">
                <a:solidFill>
                  <a:srgbClr val="336699"/>
                </a:solidFill>
                <a:latin typeface="Helvetica Neue"/>
                <a:ea typeface="Helvetica Neue"/>
                <a:cs typeface="Helvetica Neue"/>
                <a:sym typeface="Helvetica Neue"/>
              </a:rPr>
              <a:t>Operating System Concepts – 9</a:t>
            </a:r>
            <a:r>
              <a:rPr b="1" baseline="30000" i="0" lang="en-US" sz="1000" u="none">
                <a:solidFill>
                  <a:srgbClr val="336699"/>
                </a:solidFill>
                <a:latin typeface="Helvetica Neue"/>
                <a:ea typeface="Helvetica Neue"/>
                <a:cs typeface="Helvetica Neue"/>
                <a:sym typeface="Helvetica Neue"/>
              </a:rPr>
              <a:t>th</a:t>
            </a:r>
            <a:r>
              <a:rPr b="1" i="0" lang="en-US" sz="1000" u="none">
                <a:solidFill>
                  <a:srgbClr val="336699"/>
                </a:solidFill>
                <a:latin typeface="Helvetica Neue"/>
                <a:ea typeface="Helvetica Neue"/>
                <a:cs typeface="Helvetica Neue"/>
                <a:sym typeface="Helvetica Neue"/>
              </a:rPr>
              <a:t> Edition</a:t>
            </a:r>
            <a:endParaRPr/>
          </a:p>
        </p:txBody>
      </p:sp>
      <p:pic>
        <p:nvPicPr>
          <p:cNvPr descr="dino_4" id="16" name="Google Shape;16;p56"/>
          <p:cNvPicPr preferRelativeResize="0"/>
          <p:nvPr/>
        </p:nvPicPr>
        <p:blipFill rotWithShape="1">
          <a:blip r:embed="rId1">
            <a:alphaModFix/>
          </a:blip>
          <a:srcRect b="0" l="0" r="0" t="0"/>
          <a:stretch/>
        </p:blipFill>
        <p:spPr>
          <a:xfrm>
            <a:off x="3360737" y="4157662"/>
            <a:ext cx="2062162" cy="1593850"/>
          </a:xfrm>
          <a:prstGeom prst="rect">
            <a:avLst/>
          </a:prstGeom>
          <a:noFill/>
          <a:ln cap="flat" cmpd="sng" w="76200">
            <a:solidFill>
              <a:srgbClr val="336699"/>
            </a:solidFill>
            <a:prstDash val="solid"/>
            <a:miter lim="800000"/>
            <a:headEnd len="sm" w="sm" type="none"/>
            <a:tailEnd len="sm" w="sm" type="none"/>
          </a:ln>
        </p:spPr>
      </p:pic>
      <p:sp>
        <p:nvSpPr>
          <p:cNvPr id="17" name="Google Shape;17;p56"/>
          <p:cNvSpPr txBox="1"/>
          <p:nvPr/>
        </p:nvSpPr>
        <p:spPr>
          <a:xfrm>
            <a:off x="3224212" y="4006850"/>
            <a:ext cx="2336800" cy="1887537"/>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56"/>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9" name="Google Shape;19;p56"/>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pic>
        <p:nvPicPr>
          <p:cNvPr descr="dino_3" id="23" name="Google Shape;23;p58"/>
          <p:cNvPicPr preferRelativeResize="0"/>
          <p:nvPr/>
        </p:nvPicPr>
        <p:blipFill rotWithShape="1">
          <a:blip r:embed="rId1">
            <a:alphaModFix/>
          </a:blip>
          <a:srcRect b="0" l="0" r="0" t="0"/>
          <a:stretch/>
        </p:blipFill>
        <p:spPr>
          <a:xfrm>
            <a:off x="285750" y="0"/>
            <a:ext cx="1195387" cy="908050"/>
          </a:xfrm>
          <a:prstGeom prst="rect">
            <a:avLst/>
          </a:prstGeom>
          <a:noFill/>
          <a:ln>
            <a:noFill/>
          </a:ln>
        </p:spPr>
      </p:pic>
      <p:sp>
        <p:nvSpPr>
          <p:cNvPr id="24" name="Google Shape;24;p58"/>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25" name="Google Shape;25;p58"/>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6" name="Google Shape;26;p58"/>
          <p:cNvSpPr txBox="1"/>
          <p:nvPr/>
        </p:nvSpPr>
        <p:spPr>
          <a:xfrm>
            <a:off x="0" y="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7" name="Google Shape;27;p58"/>
          <p:cNvCxnSpPr/>
          <p:nvPr/>
        </p:nvCxnSpPr>
        <p:spPr>
          <a:xfrm>
            <a:off x="457200" y="860425"/>
            <a:ext cx="8077200" cy="0"/>
          </a:xfrm>
          <a:prstGeom prst="straightConnector1">
            <a:avLst/>
          </a:prstGeom>
          <a:noFill/>
          <a:ln cap="flat" cmpd="sng" w="19050">
            <a:solidFill>
              <a:srgbClr val="336699"/>
            </a:solidFill>
            <a:prstDash val="solid"/>
            <a:miter lim="800000"/>
            <a:headEnd len="med" w="med" type="none"/>
            <a:tailEnd len="med" w="med" type="none"/>
          </a:ln>
        </p:spPr>
      </p:cxnSp>
      <p:sp>
        <p:nvSpPr>
          <p:cNvPr id="28" name="Google Shape;28;p58"/>
          <p:cNvSpPr txBox="1"/>
          <p:nvPr/>
        </p:nvSpPr>
        <p:spPr>
          <a:xfrm>
            <a:off x="0" y="2286000"/>
            <a:ext cx="228600" cy="2286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 name="Google Shape;29;p58"/>
          <p:cNvSpPr txBox="1"/>
          <p:nvPr/>
        </p:nvSpPr>
        <p:spPr>
          <a:xfrm>
            <a:off x="0" y="457200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 name="Google Shape;30;p58"/>
          <p:cNvSpPr txBox="1"/>
          <p:nvPr/>
        </p:nvSpPr>
        <p:spPr>
          <a:xfrm>
            <a:off x="4257675"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2.</a:t>
            </a:r>
            <a:fld id="{00000000-1234-1234-1234-123412341234}" type="slidenum">
              <a:rPr b="1" i="0" lang="en-US" sz="1000" u="none">
                <a:solidFill>
                  <a:srgbClr val="006699"/>
                </a:solidFill>
                <a:latin typeface="Helvetica Neue"/>
                <a:ea typeface="Helvetica Neue"/>
                <a:cs typeface="Helvetica Neue"/>
                <a:sym typeface="Helvetica Neue"/>
              </a:rPr>
              <a:t>‹#›</a:t>
            </a:fld>
            <a:endParaRPr/>
          </a:p>
        </p:txBody>
      </p:sp>
      <p:sp>
        <p:nvSpPr>
          <p:cNvPr id="31" name="Google Shape;31;p58"/>
          <p:cNvSpPr txBox="1"/>
          <p:nvPr/>
        </p:nvSpPr>
        <p:spPr>
          <a:xfrm>
            <a:off x="6489700" y="6588125"/>
            <a:ext cx="2713037"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Silberschatz, Galvin and Gagne ©2013</a:t>
            </a:r>
            <a:endParaRPr/>
          </a:p>
        </p:txBody>
      </p:sp>
      <p:sp>
        <p:nvSpPr>
          <p:cNvPr id="32" name="Google Shape;32;p58"/>
          <p:cNvSpPr txBox="1"/>
          <p:nvPr/>
        </p:nvSpPr>
        <p:spPr>
          <a:xfrm>
            <a:off x="185737" y="6621462"/>
            <a:ext cx="263842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Operating System Concepts – 9</a:t>
            </a:r>
            <a:r>
              <a:rPr b="1" baseline="30000" i="0" lang="en-US" sz="1000" u="none">
                <a:solidFill>
                  <a:srgbClr val="006699"/>
                </a:solidFill>
                <a:latin typeface="Helvetica Neue"/>
                <a:ea typeface="Helvetica Neue"/>
                <a:cs typeface="Helvetica Neue"/>
                <a:sym typeface="Helvetica Neue"/>
              </a:rPr>
              <a:t>th</a:t>
            </a:r>
            <a:r>
              <a:rPr b="1" i="0" lang="en-US" sz="1000" u="none">
                <a:solidFill>
                  <a:srgbClr val="006699"/>
                </a:solidFill>
                <a:latin typeface="Helvetica Neue"/>
                <a:ea typeface="Helvetica Neue"/>
                <a:cs typeface="Helvetica Neue"/>
                <a:sym typeface="Helvetica Neue"/>
              </a:rPr>
              <a:t> Edition</a:t>
            </a:r>
            <a:endParaRPr/>
          </a:p>
        </p:txBody>
      </p:sp>
      <p:pic>
        <p:nvPicPr>
          <p:cNvPr descr="dino_6" id="33" name="Google Shape;33;p58"/>
          <p:cNvPicPr preferRelativeResize="0"/>
          <p:nvPr/>
        </p:nvPicPr>
        <p:blipFill rotWithShape="1">
          <a:blip r:embed="rId2">
            <a:alphaModFix/>
          </a:blip>
          <a:srcRect b="0" l="0" r="0" t="0"/>
          <a:stretch/>
        </p:blipFill>
        <p:spPr>
          <a:xfrm>
            <a:off x="7773987" y="5849937"/>
            <a:ext cx="1284287" cy="792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1.png"/><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3.png"/><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371475" y="1900237"/>
            <a:ext cx="84582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4300"/>
              <a:buFont typeface="Arial"/>
              <a:buNone/>
            </a:pPr>
            <a:r>
              <a:rPr b="1" i="0" lang="en-US" sz="4300" u="none">
                <a:solidFill>
                  <a:srgbClr val="006699"/>
                </a:solidFill>
                <a:latin typeface="Arial"/>
                <a:ea typeface="Arial"/>
                <a:cs typeface="Arial"/>
                <a:sym typeface="Arial"/>
              </a:rPr>
              <a:t>Chapter 2:  Operating-System Structures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ph type="title"/>
          </p:nvPr>
        </p:nvSpPr>
        <p:spPr>
          <a:xfrm>
            <a:off x="1036637" y="168275"/>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000"/>
              <a:buFont typeface="Arial"/>
              <a:buNone/>
            </a:pPr>
            <a:r>
              <a:rPr b="1" i="0" lang="en-US" sz="3000" u="none">
                <a:solidFill>
                  <a:srgbClr val="006699"/>
                </a:solidFill>
                <a:latin typeface="Arial"/>
                <a:ea typeface="Arial"/>
                <a:cs typeface="Arial"/>
                <a:sym typeface="Arial"/>
              </a:rPr>
              <a:t>User Operating System Interface - GUI</a:t>
            </a:r>
            <a:endParaRPr/>
          </a:p>
        </p:txBody>
      </p:sp>
      <p:sp>
        <p:nvSpPr>
          <p:cNvPr id="133" name="Google Shape;133;p10"/>
          <p:cNvSpPr txBox="1"/>
          <p:nvPr>
            <p:ph idx="1" type="body"/>
          </p:nvPr>
        </p:nvSpPr>
        <p:spPr>
          <a:xfrm>
            <a:off x="838200" y="1154112"/>
            <a:ext cx="73279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User-friendly </a:t>
            </a:r>
            <a:r>
              <a:rPr b="1" i="0" lang="en-US" sz="1800" u="none">
                <a:solidFill>
                  <a:srgbClr val="3366FF"/>
                </a:solidFill>
                <a:latin typeface="Helvetica Neue"/>
                <a:ea typeface="Helvetica Neue"/>
                <a:cs typeface="Helvetica Neue"/>
                <a:sym typeface="Helvetica Neue"/>
              </a:rPr>
              <a:t>desktop</a:t>
            </a:r>
            <a:r>
              <a:rPr b="0" i="0" lang="en-US" sz="1800" u="none">
                <a:solidFill>
                  <a:schemeClr val="dk1"/>
                </a:solidFill>
                <a:latin typeface="Helvetica Neue"/>
                <a:ea typeface="Helvetica Neue"/>
                <a:cs typeface="Helvetica Neue"/>
                <a:sym typeface="Helvetica Neue"/>
              </a:rPr>
              <a:t> metaphor interface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Usually mouse, keyboard, and monitor</a:t>
            </a:r>
            <a:endParaRPr/>
          </a:p>
          <a:p>
            <a:pPr indent="-285750" lvl="1" marL="742950" rtl="0" algn="l">
              <a:lnSpc>
                <a:spcPct val="100000"/>
              </a:lnSpc>
              <a:spcBef>
                <a:spcPts val="630"/>
              </a:spcBef>
              <a:spcAft>
                <a:spcPts val="0"/>
              </a:spcAft>
              <a:buClr>
                <a:srgbClr val="CC6600"/>
              </a:buClr>
              <a:buSzPts val="1440"/>
              <a:buFont typeface="Arial"/>
              <a:buChar char="●"/>
            </a:pPr>
            <a:r>
              <a:rPr b="1" i="0" lang="en-US" sz="1800" u="none">
                <a:solidFill>
                  <a:srgbClr val="3366FF"/>
                </a:solidFill>
                <a:latin typeface="Helvetica Neue"/>
                <a:ea typeface="Helvetica Neue"/>
                <a:cs typeface="Helvetica Neue"/>
                <a:sym typeface="Helvetica Neue"/>
              </a:rPr>
              <a:t>Icons</a:t>
            </a:r>
            <a:r>
              <a:rPr b="0" i="0" lang="en-US" sz="1800" u="none">
                <a:solidFill>
                  <a:schemeClr val="dk1"/>
                </a:solidFill>
                <a:latin typeface="Helvetica Neue"/>
                <a:ea typeface="Helvetica Neue"/>
                <a:cs typeface="Helvetica Neue"/>
                <a:sym typeface="Helvetica Neue"/>
              </a:rPr>
              <a:t> represent files, programs, actions, etc</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Various mouse buttons over objects in the interface cause various actions (provide information, options, execute function, open directory (known as a </a:t>
            </a:r>
            <a:r>
              <a:rPr b="1" i="0" lang="en-US" sz="1800" u="none">
                <a:solidFill>
                  <a:srgbClr val="3366FF"/>
                </a:solidFill>
                <a:latin typeface="Helvetica Neue"/>
                <a:ea typeface="Helvetica Neue"/>
                <a:cs typeface="Helvetica Neue"/>
                <a:sym typeface="Helvetica Neue"/>
              </a:rPr>
              <a:t>folder</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Invented at Xerox PARC</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Many systems now include both CLI and GUI interfaces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Microsoft Windows is GUI with CLI “command” shell</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Apple Mac OS X is “Aqua” GUI interface with UNIX kernel underneath and shells available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Unix and Linux have CLI with optional GUI interfaces (CDE, KDE, GNOME)</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822325" y="18256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000"/>
              <a:buFont typeface="Arial"/>
              <a:buNone/>
            </a:pPr>
            <a:r>
              <a:rPr b="1" i="0" lang="en-US" sz="3000" u="none">
                <a:solidFill>
                  <a:srgbClr val="006699"/>
                </a:solidFill>
                <a:latin typeface="Arial"/>
                <a:ea typeface="Arial"/>
                <a:cs typeface="Arial"/>
                <a:sym typeface="Arial"/>
              </a:rPr>
              <a:t>Touchscreen Interfaces</a:t>
            </a:r>
            <a:endParaRPr/>
          </a:p>
        </p:txBody>
      </p:sp>
      <p:sp>
        <p:nvSpPr>
          <p:cNvPr id="140" name="Google Shape;140;p11"/>
          <p:cNvSpPr txBox="1"/>
          <p:nvPr>
            <p:ph idx="1" type="body"/>
          </p:nvPr>
        </p:nvSpPr>
        <p:spPr>
          <a:xfrm>
            <a:off x="806450" y="1233487"/>
            <a:ext cx="412115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Touchscreen devices require new interfaces</a:t>
            </a:r>
            <a:endParaRPr/>
          </a:p>
          <a:p>
            <a:pPr indent="-285750" lvl="1" marL="742950" rtl="0" algn="l">
              <a:lnSpc>
                <a:spcPct val="100000"/>
              </a:lnSpc>
              <a:spcBef>
                <a:spcPts val="560"/>
              </a:spcBef>
              <a:spcAft>
                <a:spcPts val="0"/>
              </a:spcAft>
              <a:buClr>
                <a:srgbClr val="CC6600"/>
              </a:buClr>
              <a:buSzPts val="1280"/>
              <a:buFont typeface="Arial"/>
              <a:buChar char="●"/>
            </a:pPr>
            <a:r>
              <a:rPr b="0" i="0" lang="en-US" sz="1600" u="none">
                <a:solidFill>
                  <a:schemeClr val="dk1"/>
                </a:solidFill>
                <a:latin typeface="Helvetica Neue"/>
                <a:ea typeface="Helvetica Neue"/>
                <a:cs typeface="Helvetica Neue"/>
                <a:sym typeface="Helvetica Neue"/>
              </a:rPr>
              <a:t>Mouse not possible or not desired</a:t>
            </a:r>
            <a:endParaRPr/>
          </a:p>
          <a:p>
            <a:pPr indent="-285750" lvl="1" marL="742950" rtl="0" algn="l">
              <a:lnSpc>
                <a:spcPct val="100000"/>
              </a:lnSpc>
              <a:spcBef>
                <a:spcPts val="560"/>
              </a:spcBef>
              <a:spcAft>
                <a:spcPts val="0"/>
              </a:spcAft>
              <a:buClr>
                <a:srgbClr val="CC6600"/>
              </a:buClr>
              <a:buSzPts val="1280"/>
              <a:buFont typeface="Arial"/>
              <a:buChar char="●"/>
            </a:pPr>
            <a:r>
              <a:rPr b="0" i="0" lang="en-US" sz="1600" u="none">
                <a:solidFill>
                  <a:schemeClr val="dk1"/>
                </a:solidFill>
                <a:latin typeface="Helvetica Neue"/>
                <a:ea typeface="Helvetica Neue"/>
                <a:cs typeface="Helvetica Neue"/>
                <a:sym typeface="Helvetica Neue"/>
              </a:rPr>
              <a:t>Actions and selection based on gestures</a:t>
            </a:r>
            <a:endParaRPr/>
          </a:p>
          <a:p>
            <a:pPr indent="-285750" lvl="1" marL="742950" rtl="0" algn="l">
              <a:lnSpc>
                <a:spcPct val="100000"/>
              </a:lnSpc>
              <a:spcBef>
                <a:spcPts val="560"/>
              </a:spcBef>
              <a:spcAft>
                <a:spcPts val="0"/>
              </a:spcAft>
              <a:buClr>
                <a:srgbClr val="CC6600"/>
              </a:buClr>
              <a:buSzPts val="1280"/>
              <a:buFont typeface="Arial"/>
              <a:buChar char="●"/>
            </a:pPr>
            <a:r>
              <a:rPr b="0" i="0" lang="en-US" sz="1600" u="none">
                <a:solidFill>
                  <a:schemeClr val="dk1"/>
                </a:solidFill>
                <a:latin typeface="Helvetica Neue"/>
                <a:ea typeface="Helvetica Neue"/>
                <a:cs typeface="Helvetica Neue"/>
                <a:sym typeface="Helvetica Neue"/>
              </a:rPr>
              <a:t>Virtual keyboard for text entry</a:t>
            </a:r>
            <a:endParaRPr/>
          </a:p>
          <a:p>
            <a:pPr indent="-342900" lvl="0" marL="34290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Voice commands.</a:t>
            </a:r>
            <a:endParaRPr b="0" i="0" sz="16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pic>
        <p:nvPicPr>
          <p:cNvPr descr="ipad.pdf" id="141" name="Google Shape;141;p11"/>
          <p:cNvPicPr preferRelativeResize="0"/>
          <p:nvPr/>
        </p:nvPicPr>
        <p:blipFill rotWithShape="1">
          <a:blip r:embed="rId3">
            <a:alphaModFix/>
          </a:blip>
          <a:srcRect b="0" l="0" r="0" t="0"/>
          <a:stretch/>
        </p:blipFill>
        <p:spPr>
          <a:xfrm>
            <a:off x="5065712" y="1343025"/>
            <a:ext cx="3441700" cy="45894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ph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The Mac OS X GUI</a:t>
            </a:r>
            <a:endParaRPr/>
          </a:p>
        </p:txBody>
      </p:sp>
      <p:pic>
        <p:nvPicPr>
          <p:cNvPr descr="2" id="147" name="Google Shape;147;p12"/>
          <p:cNvPicPr preferRelativeResize="0"/>
          <p:nvPr/>
        </p:nvPicPr>
        <p:blipFill rotWithShape="1">
          <a:blip r:embed="rId3">
            <a:alphaModFix/>
          </a:blip>
          <a:srcRect b="0" l="0" r="0" t="0"/>
          <a:stretch/>
        </p:blipFill>
        <p:spPr>
          <a:xfrm>
            <a:off x="1322387" y="1274762"/>
            <a:ext cx="6410325" cy="494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type="title"/>
          </p:nvPr>
        </p:nvSpPr>
        <p:spPr>
          <a:xfrm>
            <a:off x="457200" y="155575"/>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System Calls</a:t>
            </a:r>
            <a:endParaRPr/>
          </a:p>
        </p:txBody>
      </p:sp>
      <p:sp>
        <p:nvSpPr>
          <p:cNvPr id="154" name="Google Shape;154;p13"/>
          <p:cNvSpPr txBox="1"/>
          <p:nvPr>
            <p:ph idx="1" type="body"/>
          </p:nvPr>
        </p:nvSpPr>
        <p:spPr>
          <a:xfrm>
            <a:off x="949325" y="1106487"/>
            <a:ext cx="6429375" cy="26463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Programming interface to the services provided by the OS</a:t>
            </a:r>
            <a:endParaRPr b="0" i="0" sz="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Typically written in a high-level language (C or C++)</a:t>
            </a:r>
            <a:endParaRPr b="0" i="0" sz="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Mostly accessed by programs via a high-level </a:t>
            </a:r>
            <a:r>
              <a:rPr b="1" i="0" lang="en-US" sz="1800" u="none">
                <a:solidFill>
                  <a:srgbClr val="3366FF"/>
                </a:solidFill>
                <a:latin typeface="Helvetica Neue"/>
                <a:ea typeface="Helvetica Neue"/>
                <a:cs typeface="Helvetica Neue"/>
                <a:sym typeface="Helvetica Neue"/>
              </a:rPr>
              <a:t>Application Programming Interface </a:t>
            </a:r>
            <a:r>
              <a:rPr b="1" i="0" lang="en-US" sz="1800" u="none">
                <a:solidFill>
                  <a:srgbClr val="000000"/>
                </a:solidFill>
                <a:latin typeface="Helvetica Neue"/>
                <a:ea typeface="Helvetica Neue"/>
                <a:cs typeface="Helvetica Neue"/>
                <a:sym typeface="Helvetica Neue"/>
              </a:rPr>
              <a:t>(</a:t>
            </a:r>
            <a:r>
              <a:rPr b="1" i="0" lang="en-US" sz="1800" u="none">
                <a:solidFill>
                  <a:srgbClr val="3366FF"/>
                </a:solidFill>
                <a:latin typeface="Helvetica Neue"/>
                <a:ea typeface="Helvetica Neue"/>
                <a:cs typeface="Helvetica Neue"/>
                <a:sym typeface="Helvetica Neue"/>
              </a:rPr>
              <a:t>API</a:t>
            </a:r>
            <a:r>
              <a:rPr b="1" i="0" lang="en-US" sz="1800" u="none">
                <a:solidFill>
                  <a:srgbClr val="000000"/>
                </a:solidFill>
                <a:latin typeface="Helvetica Neue"/>
                <a:ea typeface="Helvetica Neue"/>
                <a:cs typeface="Helvetica Neue"/>
                <a:sym typeface="Helvetica Neue"/>
              </a:rPr>
              <a:t>)</a:t>
            </a:r>
            <a:r>
              <a:rPr b="0" i="0" lang="en-US" sz="1800" u="none">
                <a:solidFill>
                  <a:srgbClr val="3366FF"/>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rather than direct system call use</a:t>
            </a:r>
            <a:endParaRPr b="0" i="0" sz="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Three most common APIs are Win32 API for Windows, POSIX API for POSIX-based systems (including virtually all versions of UNIX, Linux, and Mac OS X), and Java API for the Java virtual machine (JVM)</a:t>
            </a:r>
            <a:endParaRPr/>
          </a:p>
        </p:txBody>
      </p:sp>
      <p:sp>
        <p:nvSpPr>
          <p:cNvPr id="155" name="Google Shape;155;p13"/>
          <p:cNvSpPr txBox="1"/>
          <p:nvPr/>
        </p:nvSpPr>
        <p:spPr>
          <a:xfrm>
            <a:off x="993775" y="3859212"/>
            <a:ext cx="6889750" cy="59055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Note that the system-call names used throughout this text are generic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457200" y="2143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of System Calls</a:t>
            </a:r>
            <a:endParaRPr/>
          </a:p>
        </p:txBody>
      </p:sp>
      <p:sp>
        <p:nvSpPr>
          <p:cNvPr id="162" name="Google Shape;162;p14"/>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System call sequence to copy the contents of one file to another file</a:t>
            </a:r>
            <a:endParaRPr/>
          </a:p>
        </p:txBody>
      </p:sp>
      <p:pic>
        <p:nvPicPr>
          <p:cNvPr id="163" name="Google Shape;163;p14"/>
          <p:cNvPicPr preferRelativeResize="0"/>
          <p:nvPr/>
        </p:nvPicPr>
        <p:blipFill rotWithShape="1">
          <a:blip r:embed="rId3">
            <a:alphaModFix/>
          </a:blip>
          <a:srcRect b="0" l="0" r="0" t="0"/>
          <a:stretch/>
        </p:blipFill>
        <p:spPr>
          <a:xfrm>
            <a:off x="1458912" y="1965325"/>
            <a:ext cx="5937250" cy="4017962"/>
          </a:xfrm>
          <a:prstGeom prst="rect">
            <a:avLst/>
          </a:prstGeom>
          <a:noFill/>
          <a:ln>
            <a:noFill/>
          </a:ln>
        </p:spPr>
      </p:pic>
      <p:cxnSp>
        <p:nvCxnSpPr>
          <p:cNvPr id="164" name="Google Shape;164;p14"/>
          <p:cNvCxnSpPr/>
          <p:nvPr/>
        </p:nvCxnSpPr>
        <p:spPr>
          <a:xfrm>
            <a:off x="7358062" y="2022475"/>
            <a:ext cx="0" cy="420687"/>
          </a:xfrm>
          <a:prstGeom prst="straightConnector1">
            <a:avLst/>
          </a:prstGeom>
          <a:noFill/>
          <a:ln cap="flat" cmpd="sng" w="9525">
            <a:solidFill>
              <a:schemeClr val="dk1"/>
            </a:solidFill>
            <a:prstDash val="solid"/>
            <a:miter lim="800000"/>
            <a:headEnd len="med" w="med" type="none"/>
            <a:tailEnd len="med" w="med" type="none"/>
          </a:ln>
        </p:spPr>
      </p:cxnSp>
      <p:cxnSp>
        <p:nvCxnSpPr>
          <p:cNvPr id="165" name="Google Shape;165;p14"/>
          <p:cNvCxnSpPr/>
          <p:nvPr/>
        </p:nvCxnSpPr>
        <p:spPr>
          <a:xfrm>
            <a:off x="1503362" y="2012950"/>
            <a:ext cx="0" cy="430212"/>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5"/>
          <p:cNvSpPr txBox="1"/>
          <p:nvPr>
            <p:ph type="title"/>
          </p:nvPr>
        </p:nvSpPr>
        <p:spPr>
          <a:xfrm>
            <a:off x="457200" y="18256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of Standard API</a:t>
            </a:r>
            <a:endParaRPr/>
          </a:p>
        </p:txBody>
      </p:sp>
      <p:pic>
        <p:nvPicPr>
          <p:cNvPr descr="Screen Shot 2012-12-01 at 12.25.00 PM.png" id="172" name="Google Shape;172;p15"/>
          <p:cNvPicPr preferRelativeResize="0"/>
          <p:nvPr/>
        </p:nvPicPr>
        <p:blipFill rotWithShape="1">
          <a:blip r:embed="rId3">
            <a:alphaModFix/>
          </a:blip>
          <a:srcRect b="0" l="0" r="0" t="0"/>
          <a:stretch/>
        </p:blipFill>
        <p:spPr>
          <a:xfrm>
            <a:off x="2090737" y="1066800"/>
            <a:ext cx="5094287" cy="51927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6"/>
          <p:cNvSpPr txBox="1"/>
          <p:nvPr>
            <p:ph type="title"/>
          </p:nvPr>
        </p:nvSpPr>
        <p:spPr>
          <a:xfrm>
            <a:off x="473075"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System Call Implementation</a:t>
            </a:r>
            <a:endParaRPr/>
          </a:p>
        </p:txBody>
      </p:sp>
      <p:sp>
        <p:nvSpPr>
          <p:cNvPr id="179" name="Google Shape;179;p16"/>
          <p:cNvSpPr txBox="1"/>
          <p:nvPr>
            <p:ph idx="1" type="body"/>
          </p:nvPr>
        </p:nvSpPr>
        <p:spPr>
          <a:xfrm>
            <a:off x="806450" y="1233487"/>
            <a:ext cx="7250112"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Typically, a number associated with each system call</a:t>
            </a:r>
            <a:endParaRPr/>
          </a:p>
          <a:p>
            <a:pPr indent="-285750" lvl="1" marL="742950" rtl="0" algn="l">
              <a:lnSpc>
                <a:spcPct val="100000"/>
              </a:lnSpc>
              <a:spcBef>
                <a:spcPts val="630"/>
              </a:spcBef>
              <a:spcAft>
                <a:spcPts val="0"/>
              </a:spcAft>
              <a:buClr>
                <a:srgbClr val="CC6600"/>
              </a:buClr>
              <a:buSzPts val="1440"/>
              <a:buFont typeface="Arial"/>
              <a:buChar char="●"/>
            </a:pPr>
            <a:r>
              <a:rPr b="1" i="0" lang="en-US" sz="1800" u="none">
                <a:solidFill>
                  <a:srgbClr val="3366FF"/>
                </a:solidFill>
                <a:latin typeface="Helvetica Neue"/>
                <a:ea typeface="Helvetica Neue"/>
                <a:cs typeface="Helvetica Neue"/>
                <a:sym typeface="Helvetica Neue"/>
              </a:rPr>
              <a:t>System-call interface </a:t>
            </a:r>
            <a:r>
              <a:rPr b="0" i="0" lang="en-US" sz="1800" u="none">
                <a:solidFill>
                  <a:schemeClr val="dk1"/>
                </a:solidFill>
                <a:latin typeface="Helvetica Neue"/>
                <a:ea typeface="Helvetica Neue"/>
                <a:cs typeface="Helvetica Neue"/>
                <a:sym typeface="Helvetica Neue"/>
              </a:rPr>
              <a:t>maintains a table indexed according to these numbers</a:t>
            </a:r>
            <a:endParaRPr b="0" i="0" sz="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system call interface invokes  the intended system call in OS kernel and returns status of the system call and any return values</a:t>
            </a:r>
            <a:endParaRPr b="0" i="0" sz="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caller need know nothing about how the system call is implemented</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Just needs to obey API and understand what OS will do as a result call</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Most details of  OS interface hidden from programmer by API  </a:t>
            </a:r>
            <a:endParaRPr/>
          </a:p>
          <a:p>
            <a:pPr indent="-228600" lvl="2" marL="1085850" rtl="0" algn="l">
              <a:lnSpc>
                <a:spcPct val="10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Managed by run-time support library (set of functions built into libraries included with compiler)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920750" y="18256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API – System Call – OS Relationship</a:t>
            </a:r>
            <a:endParaRPr/>
          </a:p>
        </p:txBody>
      </p:sp>
      <p:pic>
        <p:nvPicPr>
          <p:cNvPr descr="2" id="186" name="Google Shape;186;p17"/>
          <p:cNvPicPr preferRelativeResize="0"/>
          <p:nvPr/>
        </p:nvPicPr>
        <p:blipFill rotWithShape="1">
          <a:blip r:embed="rId3">
            <a:alphaModFix/>
          </a:blip>
          <a:srcRect b="0" l="0" r="0" t="0"/>
          <a:stretch/>
        </p:blipFill>
        <p:spPr>
          <a:xfrm>
            <a:off x="968375" y="1425575"/>
            <a:ext cx="7153275" cy="438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8"/>
          <p:cNvSpPr txBox="1"/>
          <p:nvPr>
            <p:ph type="title"/>
          </p:nvPr>
        </p:nvSpPr>
        <p:spPr>
          <a:xfrm>
            <a:off x="982662" y="198437"/>
            <a:ext cx="770413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System Call Parameter Passing</a:t>
            </a:r>
            <a:endParaRPr/>
          </a:p>
        </p:txBody>
      </p:sp>
      <p:sp>
        <p:nvSpPr>
          <p:cNvPr id="193" name="Google Shape;193;p18"/>
          <p:cNvSpPr txBox="1"/>
          <p:nvPr>
            <p:ph idx="1" type="body"/>
          </p:nvPr>
        </p:nvSpPr>
        <p:spPr>
          <a:xfrm>
            <a:off x="806450" y="1233487"/>
            <a:ext cx="7297737"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Often, more information is required than simply identity of desired system call</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Exact type and amount of information vary according to OS and call</a:t>
            </a:r>
            <a:endParaRPr b="0" i="0" sz="9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Three general methods used to pass parameters to the OS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Simplest:  pass the parameters in registers</a:t>
            </a:r>
            <a:endParaRPr/>
          </a:p>
          <a:p>
            <a:pPr indent="-228600" lvl="2" marL="1085850" rtl="0" algn="l">
              <a:lnSpc>
                <a:spcPct val="9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 In some cases, may be more parameters than registers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Parameters stored in a block</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or table, in memory, and address of block passed as a parameter in a register </a:t>
            </a:r>
            <a:endParaRPr/>
          </a:p>
          <a:p>
            <a:pPr indent="-228600" lvl="2" marL="1085850" rtl="0" algn="l">
              <a:lnSpc>
                <a:spcPct val="9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This approach taken by Linux and Solaris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Parameters placed, or </a:t>
            </a:r>
            <a:r>
              <a:rPr b="1" i="0" lang="en-US" sz="1800" u="none">
                <a:solidFill>
                  <a:srgbClr val="3366FF"/>
                </a:solidFill>
                <a:latin typeface="Helvetica Neue"/>
                <a:ea typeface="Helvetica Neue"/>
                <a:cs typeface="Helvetica Neue"/>
                <a:sym typeface="Helvetica Neue"/>
              </a:rPr>
              <a:t>pushed</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onto the </a:t>
            </a:r>
            <a:r>
              <a:rPr b="1" i="0" lang="en-US" sz="1800" u="none">
                <a:solidFill>
                  <a:srgbClr val="3366FF"/>
                </a:solidFill>
                <a:latin typeface="Helvetica Neue"/>
                <a:ea typeface="Helvetica Neue"/>
                <a:cs typeface="Helvetica Neue"/>
                <a:sym typeface="Helvetica Neue"/>
              </a:rPr>
              <a:t>stack</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by the program and </a:t>
            </a:r>
            <a:r>
              <a:rPr b="1" i="0" lang="en-US" sz="1800" u="none">
                <a:solidFill>
                  <a:srgbClr val="3366FF"/>
                </a:solidFill>
                <a:latin typeface="Helvetica Neue"/>
                <a:ea typeface="Helvetica Neue"/>
                <a:cs typeface="Helvetica Neue"/>
                <a:sym typeface="Helvetica Neue"/>
              </a:rPr>
              <a:t>popped</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off the stack by the operating system</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Block and stack methods do not limit the number or length of parameters being passed</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9"/>
          <p:cNvSpPr txBox="1"/>
          <p:nvPr>
            <p:ph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Parameter Passing via Table</a:t>
            </a:r>
            <a:endParaRPr/>
          </a:p>
        </p:txBody>
      </p:sp>
      <p:pic>
        <p:nvPicPr>
          <p:cNvPr descr="2" id="200" name="Google Shape;200;p19"/>
          <p:cNvPicPr preferRelativeResize="0"/>
          <p:nvPr/>
        </p:nvPicPr>
        <p:blipFill rotWithShape="1">
          <a:blip r:embed="rId3">
            <a:alphaModFix/>
          </a:blip>
          <a:srcRect b="0" l="0" r="0" t="0"/>
          <a:stretch/>
        </p:blipFill>
        <p:spPr>
          <a:xfrm>
            <a:off x="1684337" y="1865312"/>
            <a:ext cx="6573837" cy="3451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2"/>
          <p:cNvSpPr txBox="1"/>
          <p:nvPr>
            <p:ph type="title"/>
          </p:nvPr>
        </p:nvSpPr>
        <p:spPr>
          <a:xfrm>
            <a:off x="863600" y="127000"/>
            <a:ext cx="855345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000"/>
              <a:buFont typeface="Arial"/>
              <a:buNone/>
            </a:pPr>
            <a:r>
              <a:rPr b="1" i="0" lang="en-US" sz="3000" u="none">
                <a:solidFill>
                  <a:srgbClr val="006699"/>
                </a:solidFill>
                <a:latin typeface="Arial"/>
                <a:ea typeface="Arial"/>
                <a:cs typeface="Arial"/>
                <a:sym typeface="Arial"/>
              </a:rPr>
              <a:t>Chapter 2:  Operating-System Structures</a:t>
            </a:r>
            <a:endParaRPr/>
          </a:p>
        </p:txBody>
      </p:sp>
      <p:sp>
        <p:nvSpPr>
          <p:cNvPr id="79" name="Google Shape;79;p2"/>
          <p:cNvSpPr txBox="1"/>
          <p:nvPr>
            <p:ph idx="1" type="body"/>
          </p:nvPr>
        </p:nvSpPr>
        <p:spPr>
          <a:xfrm>
            <a:off x="854075" y="113823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Operating System Services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User Operating System Interface</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System Calls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Types of System Calls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System Programs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Operating System Design and Implementation</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Operating System Structure</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Operating System Debugging</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Operating System Generation</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System Boot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473075" y="2143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Types of System Calls</a:t>
            </a:r>
            <a:endParaRPr/>
          </a:p>
        </p:txBody>
      </p:sp>
      <p:sp>
        <p:nvSpPr>
          <p:cNvPr id="207" name="Google Shape;207;p20"/>
          <p:cNvSpPr txBox="1"/>
          <p:nvPr>
            <p:ph idx="1" type="body"/>
          </p:nvPr>
        </p:nvSpPr>
        <p:spPr>
          <a:xfrm>
            <a:off x="854075" y="113823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Process control</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create process, terminate process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end, abort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load, execute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get process attributes, set process attributes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wait for time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wait event, signal event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allocate and free memory</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Dump memory if error</a:t>
            </a:r>
            <a:endParaRPr/>
          </a:p>
          <a:p>
            <a:pPr indent="-285750" lvl="1" marL="742950" rtl="0" algn="l">
              <a:lnSpc>
                <a:spcPct val="100000"/>
              </a:lnSpc>
              <a:spcBef>
                <a:spcPts val="630"/>
              </a:spcBef>
              <a:spcAft>
                <a:spcPts val="0"/>
              </a:spcAft>
              <a:buClr>
                <a:srgbClr val="CC6600"/>
              </a:buClr>
              <a:buSzPts val="1440"/>
              <a:buFont typeface="Arial"/>
              <a:buChar char="●"/>
            </a:pPr>
            <a:r>
              <a:rPr b="1" i="0" lang="en-US" sz="1800" u="none">
                <a:solidFill>
                  <a:srgbClr val="3366FF"/>
                </a:solidFill>
                <a:latin typeface="Helvetica Neue"/>
                <a:ea typeface="Helvetica Neue"/>
                <a:cs typeface="Helvetica Neue"/>
                <a:sym typeface="Helvetica Neue"/>
              </a:rPr>
              <a:t>Debugger</a:t>
            </a:r>
            <a:r>
              <a:rPr b="0" i="0" lang="en-US" sz="1800" u="none">
                <a:solidFill>
                  <a:schemeClr val="dk1"/>
                </a:solidFill>
                <a:latin typeface="Helvetica Neue"/>
                <a:ea typeface="Helvetica Neue"/>
                <a:cs typeface="Helvetica Neue"/>
                <a:sym typeface="Helvetica Neue"/>
              </a:rPr>
              <a:t> for determining </a:t>
            </a:r>
            <a:r>
              <a:rPr b="1" i="0" lang="en-US" sz="1800" u="none">
                <a:solidFill>
                  <a:srgbClr val="3366FF"/>
                </a:solidFill>
                <a:latin typeface="Helvetica Neue"/>
                <a:ea typeface="Helvetica Neue"/>
                <a:cs typeface="Helvetica Neue"/>
                <a:sym typeface="Helvetica Neue"/>
              </a:rPr>
              <a:t>bugs, single step </a:t>
            </a:r>
            <a:r>
              <a:rPr b="0" i="0" lang="en-US" sz="1800" u="none">
                <a:solidFill>
                  <a:schemeClr val="dk1"/>
                </a:solidFill>
                <a:latin typeface="Helvetica Neue"/>
                <a:ea typeface="Helvetica Neue"/>
                <a:cs typeface="Helvetica Neue"/>
                <a:sym typeface="Helvetica Neue"/>
              </a:rPr>
              <a:t>execution</a:t>
            </a:r>
            <a:endParaRPr/>
          </a:p>
          <a:p>
            <a:pPr indent="-285750" lvl="1" marL="742950" rtl="0" algn="l">
              <a:lnSpc>
                <a:spcPct val="100000"/>
              </a:lnSpc>
              <a:spcBef>
                <a:spcPts val="630"/>
              </a:spcBef>
              <a:spcAft>
                <a:spcPts val="0"/>
              </a:spcAft>
              <a:buClr>
                <a:srgbClr val="CC6600"/>
              </a:buClr>
              <a:buSzPts val="1440"/>
              <a:buFont typeface="Arial"/>
              <a:buChar char="●"/>
            </a:pPr>
            <a:r>
              <a:rPr b="1" i="0" lang="en-US" sz="1800" u="none">
                <a:solidFill>
                  <a:srgbClr val="3366FF"/>
                </a:solidFill>
                <a:latin typeface="Helvetica Neue"/>
                <a:ea typeface="Helvetica Neue"/>
                <a:cs typeface="Helvetica Neue"/>
                <a:sym typeface="Helvetica Neue"/>
              </a:rPr>
              <a:t>Locks</a:t>
            </a:r>
            <a:r>
              <a:rPr b="0" i="0" lang="en-US" sz="1800" u="none">
                <a:solidFill>
                  <a:schemeClr val="dk1"/>
                </a:solidFill>
                <a:latin typeface="Helvetica Neue"/>
                <a:ea typeface="Helvetica Neue"/>
                <a:cs typeface="Helvetica Neue"/>
                <a:sym typeface="Helvetica Neue"/>
              </a:rPr>
              <a:t> for managing access to shared data between processes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txBox="1"/>
          <p:nvPr>
            <p:ph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Types of System Calls</a:t>
            </a:r>
            <a:endParaRPr/>
          </a:p>
        </p:txBody>
      </p:sp>
      <p:sp>
        <p:nvSpPr>
          <p:cNvPr id="214" name="Google Shape;214;p21"/>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File management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create file, delete file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open, close file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read, write, reposition</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get and set file attributes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Device management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request device, release device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read, write, reposition</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get device attributes, set device attributes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logically attach or detach devices</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type="title"/>
          </p:nvPr>
        </p:nvSpPr>
        <p:spPr>
          <a:xfrm>
            <a:off x="536575"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Types of System Calls (Cont.)</a:t>
            </a:r>
            <a:endParaRPr/>
          </a:p>
        </p:txBody>
      </p:sp>
      <p:sp>
        <p:nvSpPr>
          <p:cNvPr id="221" name="Google Shape;221;p22"/>
          <p:cNvSpPr txBox="1"/>
          <p:nvPr>
            <p:ph idx="1" type="body"/>
          </p:nvPr>
        </p:nvSpPr>
        <p:spPr>
          <a:xfrm>
            <a:off x="806450" y="1233487"/>
            <a:ext cx="7234237"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Information maintenance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get time or date, set time or date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get system data, set system data</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get and set process, file, or device attributes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Communications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create, delete communication connection</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send, receive messages if </a:t>
            </a:r>
            <a:r>
              <a:rPr b="1" i="0" lang="en-US" sz="1800" u="none">
                <a:solidFill>
                  <a:srgbClr val="3366FF"/>
                </a:solidFill>
                <a:latin typeface="Helvetica Neue"/>
                <a:ea typeface="Helvetica Neue"/>
                <a:cs typeface="Helvetica Neue"/>
                <a:sym typeface="Helvetica Neue"/>
              </a:rPr>
              <a:t>message passing model </a:t>
            </a:r>
            <a:r>
              <a:rPr b="0" i="0" lang="en-US" sz="1800" u="none">
                <a:solidFill>
                  <a:schemeClr val="dk1"/>
                </a:solidFill>
                <a:latin typeface="Helvetica Neue"/>
                <a:ea typeface="Helvetica Neue"/>
                <a:cs typeface="Helvetica Neue"/>
                <a:sym typeface="Helvetica Neue"/>
              </a:rPr>
              <a:t>to </a:t>
            </a:r>
            <a:r>
              <a:rPr b="1" i="0" lang="en-US" sz="1800" u="none">
                <a:solidFill>
                  <a:srgbClr val="3366FF"/>
                </a:solidFill>
                <a:latin typeface="Helvetica Neue"/>
                <a:ea typeface="Helvetica Neue"/>
                <a:cs typeface="Helvetica Neue"/>
                <a:sym typeface="Helvetica Neue"/>
              </a:rPr>
              <a:t>host name</a:t>
            </a:r>
            <a:r>
              <a:rPr b="0" i="0" lang="en-US" sz="1800" u="none">
                <a:solidFill>
                  <a:schemeClr val="dk1"/>
                </a:solidFill>
                <a:latin typeface="Helvetica Neue"/>
                <a:ea typeface="Helvetica Neue"/>
                <a:cs typeface="Helvetica Neue"/>
                <a:sym typeface="Helvetica Neue"/>
              </a:rPr>
              <a:t> or </a:t>
            </a:r>
            <a:r>
              <a:rPr b="1" i="0" lang="en-US" sz="1800" u="none">
                <a:solidFill>
                  <a:srgbClr val="3366FF"/>
                </a:solidFill>
                <a:latin typeface="Helvetica Neue"/>
                <a:ea typeface="Helvetica Neue"/>
                <a:cs typeface="Helvetica Neue"/>
                <a:sym typeface="Helvetica Neue"/>
              </a:rPr>
              <a:t>process name</a:t>
            </a:r>
            <a:endParaRPr/>
          </a:p>
          <a:p>
            <a:pPr indent="-228600" lvl="2" marL="1085850" rtl="0" algn="l">
              <a:lnSpc>
                <a:spcPct val="10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From</a:t>
            </a:r>
            <a:r>
              <a:rPr b="1" i="0" lang="en-US" sz="1800" u="none">
                <a:solidFill>
                  <a:srgbClr val="3366FF"/>
                </a:solidFill>
                <a:latin typeface="Helvetica Neue"/>
                <a:ea typeface="Helvetica Neue"/>
                <a:cs typeface="Helvetica Neue"/>
                <a:sym typeface="Helvetica Neue"/>
              </a:rPr>
              <a:t> client </a:t>
            </a:r>
            <a:r>
              <a:rPr b="0" i="0" lang="en-US" sz="1800" u="none">
                <a:solidFill>
                  <a:schemeClr val="dk1"/>
                </a:solidFill>
                <a:latin typeface="Helvetica Neue"/>
                <a:ea typeface="Helvetica Neue"/>
                <a:cs typeface="Helvetica Neue"/>
                <a:sym typeface="Helvetica Neue"/>
              </a:rPr>
              <a:t>to</a:t>
            </a:r>
            <a:r>
              <a:rPr b="1" i="0" lang="en-US" sz="1800" u="none">
                <a:solidFill>
                  <a:srgbClr val="3366FF"/>
                </a:solidFill>
                <a:latin typeface="Helvetica Neue"/>
                <a:ea typeface="Helvetica Neue"/>
                <a:cs typeface="Helvetica Neue"/>
                <a:sym typeface="Helvetica Neue"/>
              </a:rPr>
              <a:t> server</a:t>
            </a:r>
            <a:endParaRPr/>
          </a:p>
          <a:p>
            <a:pPr indent="-285750" lvl="1" marL="742950" rtl="0" algn="l">
              <a:lnSpc>
                <a:spcPct val="100000"/>
              </a:lnSpc>
              <a:spcBef>
                <a:spcPts val="630"/>
              </a:spcBef>
              <a:spcAft>
                <a:spcPts val="0"/>
              </a:spcAft>
              <a:buClr>
                <a:srgbClr val="CC6600"/>
              </a:buClr>
              <a:buSzPts val="1440"/>
              <a:buFont typeface="Arial"/>
              <a:buChar char="●"/>
            </a:pPr>
            <a:r>
              <a:rPr b="1" i="0" lang="en-US" sz="1800" u="none">
                <a:solidFill>
                  <a:srgbClr val="3366FF"/>
                </a:solidFill>
                <a:latin typeface="Helvetica Neue"/>
                <a:ea typeface="Helvetica Neue"/>
                <a:cs typeface="Helvetica Neue"/>
                <a:sym typeface="Helvetica Neue"/>
              </a:rPr>
              <a:t>Shared-memory model </a:t>
            </a:r>
            <a:r>
              <a:rPr b="0" i="0" lang="en-US" sz="1800" u="none">
                <a:solidFill>
                  <a:schemeClr val="dk1"/>
                </a:solidFill>
                <a:latin typeface="Helvetica Neue"/>
                <a:ea typeface="Helvetica Neue"/>
                <a:cs typeface="Helvetica Neue"/>
                <a:sym typeface="Helvetica Neue"/>
              </a:rPr>
              <a:t>create and gain access to memory regions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transfer status information</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attach and detach remote devices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3"/>
          <p:cNvSpPr txBox="1"/>
          <p:nvPr>
            <p:ph type="title"/>
          </p:nvPr>
        </p:nvSpPr>
        <p:spPr>
          <a:xfrm>
            <a:off x="504825"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Types of System Calls (Cont.)</a:t>
            </a:r>
            <a:endParaRPr/>
          </a:p>
        </p:txBody>
      </p:sp>
      <p:sp>
        <p:nvSpPr>
          <p:cNvPr id="228" name="Google Shape;228;p23"/>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Protection</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Control access to resources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Get and set permissions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Allow and deny user access</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4"/>
          <p:cNvSpPr txBox="1"/>
          <p:nvPr>
            <p:ph type="title"/>
          </p:nvPr>
        </p:nvSpPr>
        <p:spPr>
          <a:xfrm>
            <a:off x="1179512" y="106362"/>
            <a:ext cx="76485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400"/>
              <a:buFont typeface="Arial"/>
              <a:buNone/>
            </a:pPr>
            <a:r>
              <a:rPr b="1" i="0" lang="en-US" sz="2400" u="none">
                <a:solidFill>
                  <a:srgbClr val="006699"/>
                </a:solidFill>
                <a:latin typeface="Arial"/>
                <a:ea typeface="Arial"/>
                <a:cs typeface="Arial"/>
                <a:sym typeface="Arial"/>
              </a:rPr>
              <a:t>Examples of Windows and  Unix System Calls</a:t>
            </a:r>
            <a:endParaRPr/>
          </a:p>
        </p:txBody>
      </p:sp>
      <p:pic>
        <p:nvPicPr>
          <p:cNvPr descr="OS8-p61" id="234" name="Google Shape;234;p24"/>
          <p:cNvPicPr preferRelativeResize="0"/>
          <p:nvPr/>
        </p:nvPicPr>
        <p:blipFill rotWithShape="1">
          <a:blip r:embed="rId3">
            <a:alphaModFix/>
          </a:blip>
          <a:srcRect b="0" l="0" r="0" t="0"/>
          <a:stretch/>
        </p:blipFill>
        <p:spPr>
          <a:xfrm>
            <a:off x="2128837" y="1203325"/>
            <a:ext cx="5395912" cy="48117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5"/>
          <p:cNvSpPr txBox="1"/>
          <p:nvPr>
            <p:ph type="title"/>
          </p:nvPr>
        </p:nvSpPr>
        <p:spPr>
          <a:xfrm>
            <a:off x="457200" y="184150"/>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Standard C Library Example</a:t>
            </a:r>
            <a:endParaRPr/>
          </a:p>
        </p:txBody>
      </p:sp>
      <p:sp>
        <p:nvSpPr>
          <p:cNvPr id="241" name="Google Shape;241;p25"/>
          <p:cNvSpPr txBox="1"/>
          <p:nvPr>
            <p:ph idx="1" type="body"/>
          </p:nvPr>
        </p:nvSpPr>
        <p:spPr>
          <a:xfrm>
            <a:off x="768350" y="1173162"/>
            <a:ext cx="7642225" cy="50784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 program invoking printf() library call, which calls write() system call</a:t>
            </a:r>
            <a:endParaRPr/>
          </a:p>
        </p:txBody>
      </p:sp>
      <p:pic>
        <p:nvPicPr>
          <p:cNvPr descr="Screen Shot 2012-12-01 at 1.12.03 PM.png" id="242" name="Google Shape;242;p25"/>
          <p:cNvPicPr preferRelativeResize="0"/>
          <p:nvPr/>
        </p:nvPicPr>
        <p:blipFill rotWithShape="1">
          <a:blip r:embed="rId3">
            <a:alphaModFix/>
          </a:blip>
          <a:srcRect b="0" l="0" r="0" t="0"/>
          <a:stretch/>
        </p:blipFill>
        <p:spPr>
          <a:xfrm>
            <a:off x="2376487" y="1852612"/>
            <a:ext cx="4168775" cy="42148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6"/>
          <p:cNvSpPr txBox="1"/>
          <p:nvPr>
            <p:ph type="title"/>
          </p:nvPr>
        </p:nvSpPr>
        <p:spPr>
          <a:xfrm>
            <a:off x="457200" y="14128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MS-DOS</a:t>
            </a:r>
            <a:endParaRPr/>
          </a:p>
        </p:txBody>
      </p:sp>
      <p:sp>
        <p:nvSpPr>
          <p:cNvPr id="248" name="Google Shape;248;p26"/>
          <p:cNvSpPr txBox="1"/>
          <p:nvPr>
            <p:ph idx="1" type="body"/>
          </p:nvPr>
        </p:nvSpPr>
        <p:spPr>
          <a:xfrm>
            <a:off x="806450" y="1233487"/>
            <a:ext cx="3525837" cy="45942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Single-tasking</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Shell invoked when system booted</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Simple method to run program</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No process created</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Single memory space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Loads program into memory, overwriting all but the kernel</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Program exit -&gt; shell reloaded</a:t>
            </a:r>
            <a:endParaRPr/>
          </a:p>
        </p:txBody>
      </p:sp>
      <p:pic>
        <p:nvPicPr>
          <p:cNvPr descr="2" id="249" name="Google Shape;249;p26"/>
          <p:cNvPicPr preferRelativeResize="0"/>
          <p:nvPr/>
        </p:nvPicPr>
        <p:blipFill rotWithShape="1">
          <a:blip r:embed="rId3">
            <a:alphaModFix/>
          </a:blip>
          <a:srcRect b="0" l="0" r="0" t="0"/>
          <a:stretch/>
        </p:blipFill>
        <p:spPr>
          <a:xfrm>
            <a:off x="4514850" y="1704975"/>
            <a:ext cx="4127500" cy="3490912"/>
          </a:xfrm>
          <a:prstGeom prst="rect">
            <a:avLst/>
          </a:prstGeom>
          <a:noFill/>
          <a:ln>
            <a:noFill/>
          </a:ln>
        </p:spPr>
      </p:pic>
      <p:sp>
        <p:nvSpPr>
          <p:cNvPr id="250" name="Google Shape;250;p26"/>
          <p:cNvSpPr txBox="1"/>
          <p:nvPr/>
        </p:nvSpPr>
        <p:spPr>
          <a:xfrm>
            <a:off x="4397375" y="5307012"/>
            <a:ext cx="5029200" cy="7794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At system startup          running a program</a:t>
            </a:r>
            <a:endParaRPr/>
          </a:p>
          <a:p>
            <a:pPr indent="0" lvl="0" marL="0" marR="0" rtl="0" algn="l">
              <a:lnSpc>
                <a:spcPct val="100000"/>
              </a:lnSpc>
              <a:spcBef>
                <a:spcPts val="0"/>
              </a:spcBef>
              <a:spcAft>
                <a:spcPts val="0"/>
              </a:spcAft>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7"/>
          <p:cNvSpPr txBox="1"/>
          <p:nvPr>
            <p:ph type="title"/>
          </p:nvPr>
        </p:nvSpPr>
        <p:spPr>
          <a:xfrm>
            <a:off x="457200" y="14128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Example: FreeBSD</a:t>
            </a:r>
            <a:endParaRPr/>
          </a:p>
        </p:txBody>
      </p:sp>
      <p:sp>
        <p:nvSpPr>
          <p:cNvPr id="256" name="Google Shape;256;p27"/>
          <p:cNvSpPr txBox="1"/>
          <p:nvPr>
            <p:ph idx="1" type="body"/>
          </p:nvPr>
        </p:nvSpPr>
        <p:spPr>
          <a:xfrm>
            <a:off x="869950" y="1044575"/>
            <a:ext cx="47815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Unix variant</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Multitasking</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User login -&gt; invoke user’s choice of shell</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Shell executes fork() system call to create process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Executes exec() to load program into process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Shell waits for process to terminate or continues with user commands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Process exits with:</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code = 0 – no error </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code &gt; 0 – error code</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id="257" name="Google Shape;257;p27"/>
          <p:cNvPicPr preferRelativeResize="0"/>
          <p:nvPr/>
        </p:nvPicPr>
        <p:blipFill rotWithShape="1">
          <a:blip r:embed="rId3">
            <a:alphaModFix/>
          </a:blip>
          <a:srcRect b="499" l="31690" r="31690" t="500"/>
          <a:stretch/>
        </p:blipFill>
        <p:spPr>
          <a:xfrm>
            <a:off x="6146800" y="1163637"/>
            <a:ext cx="2305050" cy="4676775"/>
          </a:xfrm>
          <a:prstGeom prst="rect">
            <a:avLst/>
          </a:prstGeom>
          <a:noFill/>
          <a:ln cap="flat" cmpd="dbl" w="38100">
            <a:solidFill>
              <a:schemeClr val="lt1"/>
            </a:solidFill>
            <a:prstDash val="solid"/>
            <a:miter lim="800000"/>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8"/>
          <p:cNvSpPr txBox="1"/>
          <p:nvPr>
            <p:ph type="title"/>
          </p:nvPr>
        </p:nvSpPr>
        <p:spPr>
          <a:xfrm>
            <a:off x="457200" y="152400"/>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System Programs</a:t>
            </a:r>
            <a:endParaRPr/>
          </a:p>
        </p:txBody>
      </p:sp>
      <p:sp>
        <p:nvSpPr>
          <p:cNvPr id="264" name="Google Shape;264;p28"/>
          <p:cNvSpPr txBox="1"/>
          <p:nvPr>
            <p:ph idx="1" type="body"/>
          </p:nvPr>
        </p:nvSpPr>
        <p:spPr>
          <a:xfrm>
            <a:off x="881062" y="1122362"/>
            <a:ext cx="7326312" cy="46831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System programs provide a convenient environment for program development and execution.  They can be divided into:</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File manipulation </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Status information sometimes stored in a File modification</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Programming language support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Program loading and execution</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Communications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Background services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Application programs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Most users’ view of the operation system is defined by system programs, not the actual system calls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System Programs</a:t>
            </a:r>
            <a:endParaRPr/>
          </a:p>
        </p:txBody>
      </p:sp>
      <p:sp>
        <p:nvSpPr>
          <p:cNvPr id="271" name="Google Shape;271;p29"/>
          <p:cNvSpPr txBox="1"/>
          <p:nvPr>
            <p:ph idx="1" type="body"/>
          </p:nvPr>
        </p:nvSpPr>
        <p:spPr>
          <a:xfrm>
            <a:off x="806450" y="1092200"/>
            <a:ext cx="7359650" cy="50276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Provide a convenient environment for program development and execution</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Some of them are simply user interfaces to system calls; others are considerably more complex</a:t>
            </a:r>
            <a:endParaRPr/>
          </a:p>
          <a:p>
            <a:pPr indent="-245109" lvl="1" marL="742950" rtl="0" algn="l">
              <a:lnSpc>
                <a:spcPct val="90000"/>
              </a:lnSpc>
              <a:spcBef>
                <a:spcPts val="280"/>
              </a:spcBef>
              <a:spcAft>
                <a:spcPts val="0"/>
              </a:spcAft>
              <a:buClr>
                <a:srgbClr val="CC6600"/>
              </a:buClr>
              <a:buSzPts val="640"/>
              <a:buFont typeface="Arial"/>
              <a:buNone/>
            </a:pPr>
            <a:r>
              <a:t/>
            </a:r>
            <a:endParaRPr b="0" i="0" sz="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File management </a:t>
            </a:r>
            <a:r>
              <a:rPr b="0" i="0" lang="en-US" sz="1800" u="none">
                <a:solidFill>
                  <a:schemeClr val="dk1"/>
                </a:solidFill>
                <a:latin typeface="Helvetica Neue"/>
                <a:ea typeface="Helvetica Neue"/>
                <a:cs typeface="Helvetica Neue"/>
                <a:sym typeface="Helvetica Neue"/>
              </a:rPr>
              <a:t>- Create, delete, copy, rename, print, dump, list, and generally manipulate files and directories</a:t>
            </a:r>
            <a:endParaRPr/>
          </a:p>
          <a:p>
            <a:pPr indent="-297180" lvl="0" marL="342900" rtl="0" algn="l">
              <a:lnSpc>
                <a:spcPct val="90000"/>
              </a:lnSpc>
              <a:spcBef>
                <a:spcPts val="280"/>
              </a:spcBef>
              <a:spcAft>
                <a:spcPts val="0"/>
              </a:spcAft>
              <a:buClr>
                <a:srgbClr val="993300"/>
              </a:buClr>
              <a:buSzPts val="720"/>
              <a:buFont typeface="Arial"/>
              <a:buNone/>
            </a:pPr>
            <a:r>
              <a:t/>
            </a:r>
            <a:endParaRPr b="0" i="0" sz="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Status information</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Some ask the system for info - date, time, amount of available memory, disk space, number of users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Others provide detailed performance, logging, and debugging information</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Typically, these programs format and print the output to the terminal or other output devices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Some systems implement  a </a:t>
            </a:r>
            <a:r>
              <a:rPr b="1" i="0" lang="en-US" sz="1800" u="none">
                <a:solidFill>
                  <a:srgbClr val="3366FF"/>
                </a:solidFill>
                <a:latin typeface="Helvetica Neue"/>
                <a:ea typeface="Helvetica Neue"/>
                <a:cs typeface="Helvetica Neue"/>
                <a:sym typeface="Helvetica Neue"/>
              </a:rPr>
              <a:t>registry</a:t>
            </a:r>
            <a:r>
              <a:rPr b="0" i="0" lang="en-US" sz="1800" u="none">
                <a:solidFill>
                  <a:schemeClr val="dk1"/>
                </a:solidFill>
                <a:latin typeface="Helvetica Neue"/>
                <a:ea typeface="Helvetica Neue"/>
                <a:cs typeface="Helvetica Neue"/>
                <a:sym typeface="Helvetica Neue"/>
              </a:rPr>
              <a:t> - used to store and retrieve configuration information</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Objectives</a:t>
            </a:r>
            <a:endParaRPr/>
          </a:p>
        </p:txBody>
      </p:sp>
      <p:sp>
        <p:nvSpPr>
          <p:cNvPr id="86" name="Google Shape;86;p3"/>
          <p:cNvSpPr txBox="1"/>
          <p:nvPr>
            <p:ph idx="1" type="body"/>
          </p:nvPr>
        </p:nvSpPr>
        <p:spPr>
          <a:xfrm>
            <a:off x="806450" y="1233487"/>
            <a:ext cx="6761162"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To describe the services an operating system provides to users, processes, and other systems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To discuss the various ways of structuring an operating system</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To explain how operating systems are installed and customized and how they boot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0"/>
          <p:cNvSpPr txBox="1"/>
          <p:nvPr>
            <p:ph type="title"/>
          </p:nvPr>
        </p:nvSpPr>
        <p:spPr>
          <a:xfrm>
            <a:off x="1019175" y="198437"/>
            <a:ext cx="766762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System Programs (Cont.)</a:t>
            </a:r>
            <a:endParaRPr/>
          </a:p>
        </p:txBody>
      </p:sp>
      <p:sp>
        <p:nvSpPr>
          <p:cNvPr id="278" name="Google Shape;278;p30"/>
          <p:cNvSpPr txBox="1"/>
          <p:nvPr>
            <p:ph idx="1" type="body"/>
          </p:nvPr>
        </p:nvSpPr>
        <p:spPr>
          <a:xfrm>
            <a:off x="854075" y="1122362"/>
            <a:ext cx="7138987" cy="51879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File modification</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Text editors to create and modify files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Special commands to search contents of files or perform transformations of the text</a:t>
            </a:r>
            <a:endParaRPr b="0" i="0" sz="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Programming-language support </a:t>
            </a:r>
            <a:r>
              <a:rPr b="0" i="0" lang="en-US" sz="1800" u="none">
                <a:solidFill>
                  <a:schemeClr val="dk1"/>
                </a:solidFill>
                <a:latin typeface="Helvetica Neue"/>
                <a:ea typeface="Helvetica Neue"/>
                <a:cs typeface="Helvetica Neue"/>
                <a:sym typeface="Helvetica Neue"/>
              </a:rPr>
              <a:t>- Compilers, assemblers, debuggers and interpreters sometimes provided</a:t>
            </a:r>
            <a:endParaRPr b="0" i="0" sz="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Program loading and execution</a:t>
            </a:r>
            <a:r>
              <a:rPr b="0" i="0" lang="en-US" sz="1800" u="none">
                <a:solidFill>
                  <a:schemeClr val="dk1"/>
                </a:solidFill>
                <a:latin typeface="Helvetica Neue"/>
                <a:ea typeface="Helvetica Neue"/>
                <a:cs typeface="Helvetica Neue"/>
                <a:sym typeface="Helvetica Neue"/>
              </a:rPr>
              <a:t>- Absolute loaders, relocatable loaders, linkage editors, and overlay-loaders, debugging systems for higher-level and machine language</a:t>
            </a:r>
            <a:endParaRPr b="0" i="0" sz="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Communications</a:t>
            </a:r>
            <a:r>
              <a:rPr b="0" i="0" lang="en-US" sz="1800" u="none">
                <a:solidFill>
                  <a:schemeClr val="dk1"/>
                </a:solidFill>
                <a:latin typeface="Helvetica Neue"/>
                <a:ea typeface="Helvetica Neue"/>
                <a:cs typeface="Helvetica Neue"/>
                <a:sym typeface="Helvetica Neue"/>
              </a:rPr>
              <a:t> - Provide the mechanism for creating virtual connections among processes, users, and computer systems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Allow users to send messages to one another’s screens, browse web pages, send electronic-mail messages, log in remotely, transfer files from one machine to another</a:t>
            </a:r>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1019175" y="198437"/>
            <a:ext cx="766762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System Programs (Cont.)</a:t>
            </a:r>
            <a:endParaRPr/>
          </a:p>
        </p:txBody>
      </p:sp>
      <p:sp>
        <p:nvSpPr>
          <p:cNvPr id="285" name="Google Shape;285;p31"/>
          <p:cNvSpPr txBox="1"/>
          <p:nvPr>
            <p:ph idx="1" type="body"/>
          </p:nvPr>
        </p:nvSpPr>
        <p:spPr>
          <a:xfrm>
            <a:off x="806450" y="1108075"/>
            <a:ext cx="7675562" cy="51879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Background Services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Launch at boot time</a:t>
            </a:r>
            <a:endParaRPr/>
          </a:p>
          <a:p>
            <a:pPr indent="-228600" lvl="2" marL="1085850" rtl="0" algn="l">
              <a:lnSpc>
                <a:spcPct val="9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Some for system startup, then terminate</a:t>
            </a:r>
            <a:endParaRPr/>
          </a:p>
          <a:p>
            <a:pPr indent="-228600" lvl="2" marL="1085850" rtl="0" algn="l">
              <a:lnSpc>
                <a:spcPct val="9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Some from system boot to shutdown</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Provide facilities like disk checking, process scheduling, error logging, printing</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Run in user context not kernel context</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Known as </a:t>
            </a:r>
            <a:r>
              <a:rPr b="1" i="0" lang="en-US" sz="1800" u="none">
                <a:solidFill>
                  <a:srgbClr val="3366FF"/>
                </a:solidFill>
                <a:latin typeface="Helvetica Neue"/>
                <a:ea typeface="Helvetica Neue"/>
                <a:cs typeface="Helvetica Neue"/>
                <a:sym typeface="Helvetica Neue"/>
              </a:rPr>
              <a:t>services</a:t>
            </a:r>
            <a:r>
              <a:rPr b="0" i="0" lang="en-US" sz="1800" u="none">
                <a:solidFill>
                  <a:schemeClr val="dk1"/>
                </a:solidFill>
                <a:latin typeface="Helvetica Neue"/>
                <a:ea typeface="Helvetica Neue"/>
                <a:cs typeface="Helvetica Neue"/>
                <a:sym typeface="Helvetica Neue"/>
              </a:rPr>
              <a:t>, </a:t>
            </a:r>
            <a:r>
              <a:rPr b="1" i="0" lang="en-US" sz="1800" u="none">
                <a:solidFill>
                  <a:srgbClr val="3366FF"/>
                </a:solidFill>
                <a:latin typeface="Helvetica Neue"/>
                <a:ea typeface="Helvetica Neue"/>
                <a:cs typeface="Helvetica Neue"/>
                <a:sym typeface="Helvetica Neue"/>
              </a:rPr>
              <a:t>subsystems</a:t>
            </a:r>
            <a:r>
              <a:rPr b="0" i="0" lang="en-US" sz="1800" u="none">
                <a:solidFill>
                  <a:schemeClr val="dk1"/>
                </a:solidFill>
                <a:latin typeface="Helvetica Neue"/>
                <a:ea typeface="Helvetica Neue"/>
                <a:cs typeface="Helvetica Neue"/>
                <a:sym typeface="Helvetica Neue"/>
              </a:rPr>
              <a:t>, </a:t>
            </a:r>
            <a:r>
              <a:rPr b="1" i="0" lang="en-US" sz="1800" u="none">
                <a:solidFill>
                  <a:srgbClr val="3366FF"/>
                </a:solidFill>
                <a:latin typeface="Helvetica Neue"/>
                <a:ea typeface="Helvetica Neue"/>
                <a:cs typeface="Helvetica Neue"/>
                <a:sym typeface="Helvetica Neue"/>
              </a:rPr>
              <a:t>daemons</a:t>
            </a:r>
            <a:r>
              <a:rPr b="0" i="0" lang="en-US" sz="1800" u="none">
                <a:solidFill>
                  <a:schemeClr val="dk1"/>
                </a:solidFill>
                <a:latin typeface="Helvetica Neue"/>
                <a:ea typeface="Helvetica Neue"/>
                <a:cs typeface="Helvetica Neue"/>
                <a:sym typeface="Helvetica Neue"/>
              </a:rPr>
              <a:t> </a:t>
            </a:r>
            <a:endParaRPr b="1" i="0" sz="1800" u="none">
              <a:solidFill>
                <a:schemeClr val="dk1"/>
              </a:solidFill>
              <a:latin typeface="Helvetica Neue"/>
              <a:ea typeface="Helvetica Neue"/>
              <a:cs typeface="Helvetica Neue"/>
              <a:sym typeface="Helvetica Neue"/>
            </a:endParaRPr>
          </a:p>
          <a:p>
            <a:pPr indent="-285750" lvl="1" marL="742950" rtl="0" algn="l">
              <a:lnSpc>
                <a:spcPct val="90000"/>
              </a:lnSpc>
              <a:spcBef>
                <a:spcPts val="280"/>
              </a:spcBef>
              <a:spcAft>
                <a:spcPts val="0"/>
              </a:spcAft>
              <a:buSzPts val="640"/>
              <a:buNone/>
            </a:pPr>
            <a:r>
              <a:t/>
            </a:r>
            <a:endParaRPr b="0" i="0" sz="800" u="none">
              <a:solidFill>
                <a:schemeClr val="dk1"/>
              </a:solidFill>
              <a:latin typeface="Helvetica Neue"/>
              <a:ea typeface="Helvetica Neue"/>
              <a:cs typeface="Helvetica Neue"/>
              <a:sym typeface="Helvetica Neue"/>
            </a:endParaRPr>
          </a:p>
          <a:p>
            <a:pPr indent="-342900" lvl="0" marL="342900" rtl="0" algn="l">
              <a:lnSpc>
                <a:spcPct val="90000"/>
              </a:lnSpc>
              <a:spcBef>
                <a:spcPts val="630"/>
              </a:spcBef>
              <a:spcAft>
                <a:spcPts val="0"/>
              </a:spcAft>
              <a:buClr>
                <a:srgbClr val="993300"/>
              </a:buClr>
              <a:buSzPts val="1620"/>
              <a:buFont typeface="Arial"/>
              <a:buChar char="●"/>
            </a:pPr>
            <a:r>
              <a:rPr b="1" i="0" lang="en-US" sz="1800" u="none">
                <a:solidFill>
                  <a:schemeClr val="dk1"/>
                </a:solidFill>
                <a:latin typeface="Helvetica Neue"/>
                <a:ea typeface="Helvetica Neue"/>
                <a:cs typeface="Helvetica Neue"/>
                <a:sym typeface="Helvetica Neue"/>
              </a:rPr>
              <a:t>Application programs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Don’t pertain to system</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Run by users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Not typically considered part of OS</a:t>
            </a:r>
            <a:endParaRPr/>
          </a:p>
          <a:p>
            <a:pPr indent="-285750" lvl="1" marL="742950" rtl="0" algn="l">
              <a:lnSpc>
                <a:spcPct val="9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Launched by command line, mouse click, finger poke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0" name="Shape 290"/>
        <p:cNvGrpSpPr/>
        <p:nvPr/>
      </p:nvGrpSpPr>
      <p:grpSpPr>
        <a:xfrm>
          <a:off x="0" y="0"/>
          <a:ext cx="0" cy="0"/>
          <a:chOff x="0" y="0"/>
          <a:chExt cx="0" cy="0"/>
        </a:xfrm>
      </p:grpSpPr>
      <p:sp>
        <p:nvSpPr>
          <p:cNvPr id="291" name="Google Shape;291;p32"/>
          <p:cNvSpPr txBox="1"/>
          <p:nvPr>
            <p:ph type="title"/>
          </p:nvPr>
        </p:nvSpPr>
        <p:spPr>
          <a:xfrm>
            <a:off x="1079500" y="65087"/>
            <a:ext cx="77120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400"/>
              <a:buFont typeface="Arial"/>
              <a:buNone/>
            </a:pPr>
            <a:r>
              <a:rPr b="1" i="0" lang="en-US" sz="2400" u="none">
                <a:solidFill>
                  <a:srgbClr val="006699"/>
                </a:solidFill>
                <a:latin typeface="Arial"/>
                <a:ea typeface="Arial"/>
                <a:cs typeface="Arial"/>
                <a:sym typeface="Arial"/>
              </a:rPr>
              <a:t>Operating System Design and Implementation</a:t>
            </a:r>
            <a:endParaRPr/>
          </a:p>
        </p:txBody>
      </p:sp>
      <p:sp>
        <p:nvSpPr>
          <p:cNvPr id="292" name="Google Shape;292;p32"/>
          <p:cNvSpPr txBox="1"/>
          <p:nvPr>
            <p:ph idx="1" type="body"/>
          </p:nvPr>
        </p:nvSpPr>
        <p:spPr>
          <a:xfrm>
            <a:off x="838200" y="1108075"/>
            <a:ext cx="7375525" cy="50069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Design and Implementation of OS not “solvable”, but some approaches have proven successful</a:t>
            </a:r>
            <a:endParaRPr/>
          </a:p>
          <a:p>
            <a:pPr indent="-297180" lvl="0" marL="342900" marR="0" rtl="0" algn="l">
              <a:lnSpc>
                <a:spcPct val="100000"/>
              </a:lnSpc>
              <a:spcBef>
                <a:spcPts val="280"/>
              </a:spcBef>
              <a:spcAft>
                <a:spcPts val="0"/>
              </a:spcAft>
              <a:buClr>
                <a:srgbClr val="993300"/>
              </a:buClr>
              <a:buSzPts val="720"/>
              <a:buFont typeface="Arial"/>
              <a:buNone/>
            </a:pPr>
            <a:r>
              <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Internal structure of different Operating Systems  can vary widely</a:t>
            </a:r>
            <a:endParaRPr/>
          </a:p>
          <a:p>
            <a:pPr indent="-297180" lvl="0" marL="342900" marR="0" rtl="0" algn="l">
              <a:lnSpc>
                <a:spcPct val="100000"/>
              </a:lnSpc>
              <a:spcBef>
                <a:spcPts val="280"/>
              </a:spcBef>
              <a:spcAft>
                <a:spcPts val="0"/>
              </a:spcAft>
              <a:buClr>
                <a:srgbClr val="993300"/>
              </a:buClr>
              <a:buSzPts val="720"/>
              <a:buFont typeface="Arial"/>
              <a:buNone/>
            </a:pPr>
            <a:r>
              <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Start the design by defining goals and specifications </a:t>
            </a:r>
            <a:endParaRPr/>
          </a:p>
          <a:p>
            <a:pPr indent="-297180" lvl="0" marL="342900" marR="0" rtl="0" algn="l">
              <a:lnSpc>
                <a:spcPct val="100000"/>
              </a:lnSpc>
              <a:spcBef>
                <a:spcPts val="280"/>
              </a:spcBef>
              <a:spcAft>
                <a:spcPts val="0"/>
              </a:spcAft>
              <a:buClr>
                <a:srgbClr val="993300"/>
              </a:buClr>
              <a:buSzPts val="720"/>
              <a:buFont typeface="Arial"/>
              <a:buNone/>
            </a:pPr>
            <a:r>
              <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Affected by choice of hardware, type of system</a:t>
            </a:r>
            <a:endParaRPr/>
          </a:p>
          <a:p>
            <a:pPr indent="-297180" lvl="0" marL="342900" marR="0" rtl="0" algn="l">
              <a:lnSpc>
                <a:spcPct val="100000"/>
              </a:lnSpc>
              <a:spcBef>
                <a:spcPts val="280"/>
              </a:spcBef>
              <a:spcAft>
                <a:spcPts val="0"/>
              </a:spcAft>
              <a:buClr>
                <a:srgbClr val="993300"/>
              </a:buClr>
              <a:buSzPts val="720"/>
              <a:buFont typeface="Arial"/>
              <a:buNone/>
            </a:pPr>
            <a:r>
              <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User </a:t>
            </a:r>
            <a:r>
              <a:rPr b="0" i="0" lang="en-US" sz="1800" u="none">
                <a:solidFill>
                  <a:schemeClr val="dk1"/>
                </a:solidFill>
                <a:latin typeface="Helvetica Neue"/>
                <a:ea typeface="Helvetica Neue"/>
                <a:cs typeface="Helvetica Neue"/>
                <a:sym typeface="Helvetica Neue"/>
              </a:rPr>
              <a:t>goals and </a:t>
            </a:r>
            <a:r>
              <a:rPr b="1" i="0" lang="en-US" sz="1800" u="none">
                <a:solidFill>
                  <a:srgbClr val="3366FF"/>
                </a:solidFill>
                <a:latin typeface="Helvetica Neue"/>
                <a:ea typeface="Helvetica Neue"/>
                <a:cs typeface="Helvetica Neue"/>
                <a:sym typeface="Helvetica Neue"/>
              </a:rPr>
              <a:t>System </a:t>
            </a:r>
            <a:r>
              <a:rPr b="0" i="0" lang="en-US" sz="1800" u="none">
                <a:solidFill>
                  <a:schemeClr val="dk1"/>
                </a:solidFill>
                <a:latin typeface="Helvetica Neue"/>
                <a:ea typeface="Helvetica Neue"/>
                <a:cs typeface="Helvetica Neue"/>
                <a:sym typeface="Helvetica Neue"/>
              </a:rPr>
              <a:t>goals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User goals – operating system should be convenient to use, easy to learn, reliable, safe, and fast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System goals – operating system should be easy to design, implement, and maintain, as well as flexible, reliable, error-free, and efficient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type="title"/>
          </p:nvPr>
        </p:nvSpPr>
        <p:spPr>
          <a:xfrm>
            <a:off x="1069975" y="10636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400"/>
              <a:buFont typeface="Arial"/>
              <a:buNone/>
            </a:pPr>
            <a:r>
              <a:rPr b="1" i="0" lang="en-US" sz="2400" u="none">
                <a:solidFill>
                  <a:srgbClr val="006699"/>
                </a:solidFill>
                <a:latin typeface="Arial"/>
                <a:ea typeface="Arial"/>
                <a:cs typeface="Arial"/>
                <a:sym typeface="Arial"/>
              </a:rPr>
              <a:t>Operating System Design and Implementation (Cont.)</a:t>
            </a:r>
            <a:endParaRPr/>
          </a:p>
        </p:txBody>
      </p:sp>
      <p:sp>
        <p:nvSpPr>
          <p:cNvPr id="299" name="Google Shape;299;p33"/>
          <p:cNvSpPr txBox="1"/>
          <p:nvPr>
            <p:ph idx="1" type="body"/>
          </p:nvPr>
        </p:nvSpPr>
        <p:spPr>
          <a:xfrm>
            <a:off x="917575" y="1076325"/>
            <a:ext cx="696595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Important principle to separate</a:t>
            </a:r>
            <a:endParaRPr/>
          </a:p>
          <a:p>
            <a:pPr indent="-342900" lvl="0" marL="342900" rtl="0" algn="l">
              <a:lnSpc>
                <a:spcPct val="100000"/>
              </a:lnSpc>
              <a:spcBef>
                <a:spcPts val="630"/>
              </a:spcBef>
              <a:spcAft>
                <a:spcPts val="0"/>
              </a:spcAft>
              <a:buSzPts val="1620"/>
              <a:buNone/>
            </a:pPr>
            <a:r>
              <a:rPr b="1" i="0" lang="en-US" sz="1800" u="none">
                <a:solidFill>
                  <a:schemeClr val="dk1"/>
                </a:solidFill>
                <a:latin typeface="Helvetica Neue"/>
                <a:ea typeface="Helvetica Neue"/>
                <a:cs typeface="Helvetica Neue"/>
                <a:sym typeface="Helvetica Neue"/>
              </a:rPr>
              <a:t>	</a:t>
            </a:r>
            <a:r>
              <a:rPr b="1" i="0" lang="en-US" sz="1800" u="none">
                <a:solidFill>
                  <a:srgbClr val="3366FF"/>
                </a:solidFill>
                <a:latin typeface="Helvetica Neue"/>
                <a:ea typeface="Helvetica Neue"/>
                <a:cs typeface="Helvetica Neue"/>
                <a:sym typeface="Helvetica Neue"/>
              </a:rPr>
              <a:t>Policy</a:t>
            </a:r>
            <a:r>
              <a:rPr b="1" i="0" lang="en-US" sz="1800" u="none">
                <a:solidFill>
                  <a:schemeClr val="dk1"/>
                </a:solidFill>
                <a:latin typeface="Helvetica Neue"/>
                <a:ea typeface="Helvetica Neue"/>
                <a:cs typeface="Helvetica Neue"/>
                <a:sym typeface="Helvetica Neue"/>
              </a:rPr>
              <a:t>:   </a:t>
            </a:r>
            <a:r>
              <a:rPr b="1" i="1" lang="en-US" sz="1800" u="none">
                <a:solidFill>
                  <a:schemeClr val="dk1"/>
                </a:solidFill>
                <a:latin typeface="Helvetica Neue"/>
                <a:ea typeface="Helvetica Neue"/>
                <a:cs typeface="Helvetica Neue"/>
                <a:sym typeface="Helvetica Neue"/>
              </a:rPr>
              <a:t>What</a:t>
            </a:r>
            <a:r>
              <a:rPr b="0" i="0" lang="en-US" sz="1800" u="none">
                <a:solidFill>
                  <a:schemeClr val="dk1"/>
                </a:solidFill>
                <a:latin typeface="Helvetica Neue"/>
                <a:ea typeface="Helvetica Neue"/>
                <a:cs typeface="Helvetica Neue"/>
                <a:sym typeface="Helvetica Neue"/>
              </a:rPr>
              <a:t> will be done?</a:t>
            </a:r>
            <a:r>
              <a:rPr b="1" i="0" lang="en-US" sz="1800" u="none">
                <a:solidFill>
                  <a:schemeClr val="dk1"/>
                </a:solidFill>
                <a:latin typeface="Helvetica Neue"/>
                <a:ea typeface="Helvetica Neue"/>
                <a:cs typeface="Helvetica Neue"/>
                <a:sym typeface="Helvetica Neue"/>
              </a:rPr>
              <a:t> </a:t>
            </a:r>
            <a:br>
              <a:rPr b="1" i="0" lang="en-US" sz="1800" u="none">
                <a:solidFill>
                  <a:schemeClr val="dk1"/>
                </a:solidFill>
                <a:latin typeface="Helvetica Neue"/>
                <a:ea typeface="Helvetica Neue"/>
                <a:cs typeface="Helvetica Neue"/>
                <a:sym typeface="Helvetica Neue"/>
              </a:rPr>
            </a:br>
            <a:r>
              <a:rPr b="1" i="0" lang="en-US" sz="1800" u="none">
                <a:solidFill>
                  <a:srgbClr val="3366FF"/>
                </a:solidFill>
                <a:latin typeface="Helvetica Neue"/>
                <a:ea typeface="Helvetica Neue"/>
                <a:cs typeface="Helvetica Neue"/>
                <a:sym typeface="Helvetica Neue"/>
              </a:rPr>
              <a:t>Mechanism</a:t>
            </a:r>
            <a:r>
              <a:rPr b="1" i="0" lang="en-US" sz="1800" u="none">
                <a:solidFill>
                  <a:schemeClr val="dk1"/>
                </a:solidFill>
                <a:latin typeface="Helvetica Neue"/>
                <a:ea typeface="Helvetica Neue"/>
                <a:cs typeface="Helvetica Neue"/>
                <a:sym typeface="Helvetica Neue"/>
              </a:rPr>
              <a:t>:  </a:t>
            </a:r>
            <a:r>
              <a:rPr b="1" i="1" lang="en-US" sz="1800" u="none">
                <a:solidFill>
                  <a:schemeClr val="dk1"/>
                </a:solidFill>
                <a:latin typeface="Helvetica Neue"/>
                <a:ea typeface="Helvetica Neue"/>
                <a:cs typeface="Helvetica Neue"/>
                <a:sym typeface="Helvetica Neue"/>
              </a:rPr>
              <a:t>How</a:t>
            </a:r>
            <a:r>
              <a:rPr b="0" i="0" lang="en-US" sz="1800" u="none">
                <a:solidFill>
                  <a:schemeClr val="dk1"/>
                </a:solidFill>
                <a:latin typeface="Helvetica Neue"/>
                <a:ea typeface="Helvetica Neue"/>
                <a:cs typeface="Helvetica Neue"/>
                <a:sym typeface="Helvetica Neue"/>
              </a:rPr>
              <a:t> to do it?</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Mechanisms determine how to do something, policies decide what will be done</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separation of policy from mechanism is a very important principle, it allows maximum flexibility if policy decisions are to be changed later (example – timer)</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Specifying and designing an OS is highly creative task of </a:t>
            </a:r>
            <a:r>
              <a:rPr b="1" i="0" lang="en-US" sz="1800" u="none">
                <a:solidFill>
                  <a:srgbClr val="3366FF"/>
                </a:solidFill>
                <a:latin typeface="Helvetica Neue"/>
                <a:ea typeface="Helvetica Neue"/>
                <a:cs typeface="Helvetica Neue"/>
                <a:sym typeface="Helvetica Neue"/>
              </a:rPr>
              <a:t>software engineering</a:t>
            </a:r>
            <a:endParaRPr/>
          </a:p>
          <a:p>
            <a:pPr indent="-34290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type="title"/>
          </p:nvPr>
        </p:nvSpPr>
        <p:spPr>
          <a:xfrm>
            <a:off x="838200" y="171450"/>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800"/>
              <a:buFont typeface="Arial"/>
              <a:buNone/>
            </a:pPr>
            <a:r>
              <a:rPr b="1" i="0" lang="en-US" sz="2800" u="none">
                <a:solidFill>
                  <a:srgbClr val="006699"/>
                </a:solidFill>
                <a:latin typeface="Arial"/>
                <a:ea typeface="Arial"/>
                <a:cs typeface="Arial"/>
                <a:sym typeface="Arial"/>
              </a:rPr>
              <a:t>Implementation</a:t>
            </a:r>
            <a:endParaRPr/>
          </a:p>
        </p:txBody>
      </p:sp>
      <p:sp>
        <p:nvSpPr>
          <p:cNvPr id="306" name="Google Shape;306;p34"/>
          <p:cNvSpPr txBox="1"/>
          <p:nvPr>
            <p:ph idx="1" type="body"/>
          </p:nvPr>
        </p:nvSpPr>
        <p:spPr>
          <a:xfrm>
            <a:off x="854075" y="1092200"/>
            <a:ext cx="7713662"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Much variation</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Early OSes in assembly language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Then system programming languages like Algol, PL/1</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Now C, C++</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Actually usually a mix of languages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Lowest levels in assembly</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Main body in C</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Systems programs in C, C++, scripting languages like PERL, Python, shell scripts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More high-level language easier to</a:t>
            </a:r>
            <a:r>
              <a:rPr b="1" i="0" lang="en-US" sz="1800" u="none">
                <a:solidFill>
                  <a:srgbClr val="3366FF"/>
                </a:solidFill>
                <a:latin typeface="Helvetica Neue"/>
                <a:ea typeface="Helvetica Neue"/>
                <a:cs typeface="Helvetica Neue"/>
                <a:sym typeface="Helvetica Neue"/>
              </a:rPr>
              <a:t> port </a:t>
            </a:r>
            <a:r>
              <a:rPr b="0" i="0" lang="en-US" sz="1800" u="none">
                <a:solidFill>
                  <a:schemeClr val="dk1"/>
                </a:solidFill>
                <a:latin typeface="Helvetica Neue"/>
                <a:ea typeface="Helvetica Neue"/>
                <a:cs typeface="Helvetica Neue"/>
                <a:sym typeface="Helvetica Neue"/>
              </a:rPr>
              <a:t>to other hardware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But slower</a:t>
            </a:r>
            <a:endParaRPr/>
          </a:p>
          <a:p>
            <a:pPr indent="-342900" lvl="0" marL="34290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Emulation</a:t>
            </a:r>
            <a:r>
              <a:rPr b="0" i="0" lang="en-US" sz="1800" u="none">
                <a:solidFill>
                  <a:schemeClr val="dk1"/>
                </a:solidFill>
                <a:latin typeface="Helvetica Neue"/>
                <a:ea typeface="Helvetica Neue"/>
                <a:cs typeface="Helvetica Neue"/>
                <a:sym typeface="Helvetica Neue"/>
              </a:rPr>
              <a:t> can allow an OS to run on non-native hardware</a:t>
            </a:r>
            <a:endParaRPr/>
          </a:p>
          <a:p>
            <a:pPr indent="-34290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5"/>
          <p:cNvSpPr txBox="1"/>
          <p:nvPr>
            <p:ph type="title"/>
          </p:nvPr>
        </p:nvSpPr>
        <p:spPr>
          <a:xfrm>
            <a:off x="457200" y="18256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Operating System Structure</a:t>
            </a:r>
            <a:endParaRPr/>
          </a:p>
        </p:txBody>
      </p:sp>
      <p:sp>
        <p:nvSpPr>
          <p:cNvPr id="312" name="Google Shape;312;p35"/>
          <p:cNvSpPr txBox="1"/>
          <p:nvPr>
            <p:ph idx="1" type="body"/>
          </p:nvPr>
        </p:nvSpPr>
        <p:spPr>
          <a:xfrm>
            <a:off x="806450" y="1092200"/>
            <a:ext cx="6918325"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General-purpose OS is very large program</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Various ways to structure ones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Simple structure – MS-DOS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More complex -- UNIX</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Layered – an abstrcation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Microkernel -Mach</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457200" y="18256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Simple Structure  -- MS-DOS</a:t>
            </a:r>
            <a:endParaRPr/>
          </a:p>
        </p:txBody>
      </p:sp>
      <p:sp>
        <p:nvSpPr>
          <p:cNvPr id="319" name="Google Shape;319;p36"/>
          <p:cNvSpPr txBox="1"/>
          <p:nvPr>
            <p:ph idx="1" type="body"/>
          </p:nvPr>
        </p:nvSpPr>
        <p:spPr>
          <a:xfrm>
            <a:off x="806450" y="1233487"/>
            <a:ext cx="3960812"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MS-DOS – written to provide the most functionality in the least space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Not divided into modules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Although MS-DOS has some structure, its interfaces and levels of functionality are not well separated</a:t>
            </a:r>
            <a:endParaRPr/>
          </a:p>
        </p:txBody>
      </p:sp>
      <p:pic>
        <p:nvPicPr>
          <p:cNvPr descr="2" id="320" name="Google Shape;320;p36"/>
          <p:cNvPicPr preferRelativeResize="0"/>
          <p:nvPr/>
        </p:nvPicPr>
        <p:blipFill rotWithShape="1">
          <a:blip r:embed="rId3">
            <a:alphaModFix/>
          </a:blip>
          <a:srcRect b="0" l="0" r="0" t="0"/>
          <a:stretch/>
        </p:blipFill>
        <p:spPr>
          <a:xfrm>
            <a:off x="4956175" y="1712912"/>
            <a:ext cx="3570287" cy="343376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7"/>
          <p:cNvSpPr txBox="1"/>
          <p:nvPr>
            <p:ph type="title"/>
          </p:nvPr>
        </p:nvSpPr>
        <p:spPr>
          <a:xfrm>
            <a:off x="1490662" y="255587"/>
            <a:ext cx="6773862" cy="457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Non Simple Structure  -- UNIX</a:t>
            </a:r>
            <a:endParaRPr/>
          </a:p>
        </p:txBody>
      </p:sp>
      <p:sp>
        <p:nvSpPr>
          <p:cNvPr id="327" name="Google Shape;327;p37"/>
          <p:cNvSpPr txBox="1"/>
          <p:nvPr>
            <p:ph idx="1" type="body"/>
          </p:nvPr>
        </p:nvSpPr>
        <p:spPr>
          <a:xfrm>
            <a:off x="698500" y="1155700"/>
            <a:ext cx="6932612" cy="40735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0" i="0" lang="en-US" sz="1800" u="none">
                <a:solidFill>
                  <a:schemeClr val="dk1"/>
                </a:solidFill>
                <a:latin typeface="Helvetica Neue"/>
                <a:ea typeface="Helvetica Neue"/>
                <a:cs typeface="Helvetica Neue"/>
                <a:sym typeface="Helvetica Neue"/>
              </a:rPr>
              <a:t>      UNIX – limited by hardware functionality, the original UNIX operating system had limited structuring.  The UNIX OS consists of two separable parts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Systems programs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The kernel</a:t>
            </a:r>
            <a:endParaRPr/>
          </a:p>
          <a:p>
            <a:pPr indent="-228600" lvl="2" marL="1085850" rtl="0" algn="l">
              <a:lnSpc>
                <a:spcPct val="10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Consists of everything below the system-call interface and above the physical hardware</a:t>
            </a:r>
            <a:endParaRPr/>
          </a:p>
          <a:p>
            <a:pPr indent="-228600" lvl="2" marL="1085850" rtl="0" algn="l">
              <a:lnSpc>
                <a:spcPct val="10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Provides the file system, CPU scheduling, memory management, and other operating-system functions; a large number of functions for one level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8"/>
          <p:cNvSpPr txBox="1"/>
          <p:nvPr>
            <p:ph type="title"/>
          </p:nvPr>
        </p:nvSpPr>
        <p:spPr>
          <a:xfrm>
            <a:off x="863600" y="150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Traditional UNIX System Structure</a:t>
            </a:r>
            <a:endParaRPr/>
          </a:p>
        </p:txBody>
      </p:sp>
      <p:pic>
        <p:nvPicPr>
          <p:cNvPr id="334" name="Google Shape;334;p38"/>
          <p:cNvPicPr preferRelativeResize="0"/>
          <p:nvPr/>
        </p:nvPicPr>
        <p:blipFill rotWithShape="1">
          <a:blip r:embed="rId3">
            <a:alphaModFix/>
          </a:blip>
          <a:srcRect b="0" l="0" r="0" t="0"/>
          <a:stretch/>
        </p:blipFill>
        <p:spPr>
          <a:xfrm>
            <a:off x="942975" y="1635125"/>
            <a:ext cx="6923087" cy="4206875"/>
          </a:xfrm>
          <a:prstGeom prst="rect">
            <a:avLst/>
          </a:prstGeom>
          <a:noFill/>
          <a:ln>
            <a:noFill/>
          </a:ln>
        </p:spPr>
      </p:pic>
      <p:sp>
        <p:nvSpPr>
          <p:cNvPr id="335" name="Google Shape;335;p38"/>
          <p:cNvSpPr txBox="1"/>
          <p:nvPr/>
        </p:nvSpPr>
        <p:spPr>
          <a:xfrm>
            <a:off x="1225550" y="1096962"/>
            <a:ext cx="6988175"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Verdana"/>
              <a:buNone/>
            </a:pPr>
            <a:r>
              <a:rPr b="0" i="0" lang="en-US" sz="1800" u="none">
                <a:solidFill>
                  <a:schemeClr val="dk1"/>
                </a:solidFill>
                <a:latin typeface="Verdana"/>
                <a:ea typeface="Verdana"/>
                <a:cs typeface="Verdana"/>
                <a:sym typeface="Verdana"/>
              </a:rPr>
              <a:t>Beyond simple but not fully layered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ph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Layered Approach</a:t>
            </a:r>
            <a:endParaRPr/>
          </a:p>
        </p:txBody>
      </p:sp>
      <p:sp>
        <p:nvSpPr>
          <p:cNvPr id="342" name="Google Shape;342;p39"/>
          <p:cNvSpPr txBox="1"/>
          <p:nvPr>
            <p:ph idx="1" type="body"/>
          </p:nvPr>
        </p:nvSpPr>
        <p:spPr>
          <a:xfrm>
            <a:off x="806450" y="1233487"/>
            <a:ext cx="3749675"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operating system is divided into a number of layers (levels), each built on top of lower layers.  The bottom layer (layer 0), is the hardware; the highest (layer N) is the user interface.</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With modularity, layers are selected such that each uses functions (operations) and services of only lower-level layers</a:t>
            </a:r>
            <a:endParaRPr/>
          </a:p>
        </p:txBody>
      </p:sp>
      <p:pic>
        <p:nvPicPr>
          <p:cNvPr id="343" name="Google Shape;343;p39"/>
          <p:cNvPicPr preferRelativeResize="0"/>
          <p:nvPr/>
        </p:nvPicPr>
        <p:blipFill rotWithShape="1">
          <a:blip r:embed="rId3">
            <a:alphaModFix/>
          </a:blip>
          <a:srcRect b="0" l="0" r="0" t="0"/>
          <a:stretch/>
        </p:blipFill>
        <p:spPr>
          <a:xfrm>
            <a:off x="5013325" y="1393825"/>
            <a:ext cx="3629025" cy="3609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4"/>
          <p:cNvSpPr txBox="1"/>
          <p:nvPr>
            <p:ph type="title"/>
          </p:nvPr>
        </p:nvSpPr>
        <p:spPr>
          <a:xfrm>
            <a:off x="1050925" y="198437"/>
            <a:ext cx="76358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Operating System Services</a:t>
            </a:r>
            <a:endParaRPr/>
          </a:p>
        </p:txBody>
      </p:sp>
      <p:sp>
        <p:nvSpPr>
          <p:cNvPr id="93" name="Google Shape;93;p4"/>
          <p:cNvSpPr txBox="1"/>
          <p:nvPr>
            <p:ph idx="1" type="body"/>
          </p:nvPr>
        </p:nvSpPr>
        <p:spPr>
          <a:xfrm>
            <a:off x="846137" y="1143000"/>
            <a:ext cx="6862762" cy="48656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Operating systems provide an environment for execution of programs and services to programs and users</a:t>
            </a:r>
            <a:endParaRPr/>
          </a:p>
          <a:p>
            <a:pPr indent="-342900" lvl="0" marL="34290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One set of operating-system services provides functions that are helpful to the user:</a:t>
            </a:r>
            <a:endParaRPr/>
          </a:p>
          <a:p>
            <a:pPr indent="-285750" lvl="1" marL="742950" rtl="0" algn="l">
              <a:lnSpc>
                <a:spcPct val="100000"/>
              </a:lnSpc>
              <a:spcBef>
                <a:spcPts val="560"/>
              </a:spcBef>
              <a:spcAft>
                <a:spcPts val="0"/>
              </a:spcAft>
              <a:buClr>
                <a:srgbClr val="CC6600"/>
              </a:buClr>
              <a:buSzPts val="1280"/>
              <a:buFont typeface="Arial"/>
              <a:buChar char="●"/>
            </a:pPr>
            <a:r>
              <a:rPr b="1" i="0" lang="en-US" sz="1600" u="none">
                <a:solidFill>
                  <a:schemeClr val="dk1"/>
                </a:solidFill>
                <a:latin typeface="Helvetica Neue"/>
                <a:ea typeface="Helvetica Neue"/>
                <a:cs typeface="Helvetica Neue"/>
                <a:sym typeface="Helvetica Neue"/>
              </a:rPr>
              <a:t>User interface </a:t>
            </a:r>
            <a:r>
              <a:rPr b="0" i="0" lang="en-US" sz="1600" u="none">
                <a:solidFill>
                  <a:schemeClr val="dk1"/>
                </a:solidFill>
                <a:latin typeface="Helvetica Neue"/>
                <a:ea typeface="Helvetica Neue"/>
                <a:cs typeface="Helvetica Neue"/>
                <a:sym typeface="Helvetica Neue"/>
              </a:rPr>
              <a:t>- Almost all operating systems have a user interface (</a:t>
            </a:r>
            <a:r>
              <a:rPr b="1" i="0" lang="en-US" sz="1600" u="none">
                <a:solidFill>
                  <a:srgbClr val="3366FF"/>
                </a:solidFill>
                <a:latin typeface="Helvetica Neue"/>
                <a:ea typeface="Helvetica Neue"/>
                <a:cs typeface="Helvetica Neue"/>
                <a:sym typeface="Helvetica Neue"/>
              </a:rPr>
              <a:t>UI</a:t>
            </a:r>
            <a:r>
              <a:rPr b="0" i="0" lang="en-US" sz="1600" u="none">
                <a:solidFill>
                  <a:schemeClr val="dk1"/>
                </a:solidFill>
                <a:latin typeface="Helvetica Neue"/>
                <a:ea typeface="Helvetica Neue"/>
                <a:cs typeface="Helvetica Neue"/>
                <a:sym typeface="Helvetica Neue"/>
              </a:rPr>
              <a:t>).</a:t>
            </a:r>
            <a:endParaRPr/>
          </a:p>
          <a:p>
            <a:pPr indent="-228600" lvl="2" marL="1085850" rtl="0" algn="l">
              <a:lnSpc>
                <a:spcPct val="100000"/>
              </a:lnSpc>
              <a:spcBef>
                <a:spcPts val="560"/>
              </a:spcBef>
              <a:spcAft>
                <a:spcPts val="0"/>
              </a:spcAft>
              <a:buClr>
                <a:srgbClr val="009900"/>
              </a:buClr>
              <a:buSzPts val="1200"/>
              <a:buFont typeface="Arimo"/>
              <a:buChar char="4"/>
            </a:pPr>
            <a:r>
              <a:rPr b="0" i="0" lang="en-US" sz="1600" u="none">
                <a:solidFill>
                  <a:schemeClr val="dk1"/>
                </a:solidFill>
                <a:latin typeface="Helvetica Neue"/>
                <a:ea typeface="Helvetica Neue"/>
                <a:cs typeface="Helvetica Neue"/>
                <a:sym typeface="Helvetica Neue"/>
              </a:rPr>
              <a:t>Varies between </a:t>
            </a:r>
            <a:r>
              <a:rPr b="1" i="0" lang="en-US" sz="1600" u="none">
                <a:solidFill>
                  <a:srgbClr val="3366FF"/>
                </a:solidFill>
                <a:latin typeface="Helvetica Neue"/>
                <a:ea typeface="Helvetica Neue"/>
                <a:cs typeface="Helvetica Neue"/>
                <a:sym typeface="Helvetica Neue"/>
              </a:rPr>
              <a:t>Command-Line </a:t>
            </a:r>
            <a:r>
              <a:rPr b="1" i="0" lang="en-US" sz="1600" u="none">
                <a:solidFill>
                  <a:schemeClr val="dk1"/>
                </a:solidFill>
                <a:latin typeface="Helvetica Neue"/>
                <a:ea typeface="Helvetica Neue"/>
                <a:cs typeface="Helvetica Neue"/>
                <a:sym typeface="Helvetica Neue"/>
              </a:rPr>
              <a:t>(</a:t>
            </a:r>
            <a:r>
              <a:rPr b="1" i="0" lang="en-US" sz="1600" u="none">
                <a:solidFill>
                  <a:srgbClr val="3366FF"/>
                </a:solidFill>
                <a:latin typeface="Helvetica Neue"/>
                <a:ea typeface="Helvetica Neue"/>
                <a:cs typeface="Helvetica Neue"/>
                <a:sym typeface="Helvetica Neue"/>
              </a:rPr>
              <a:t>CLI</a:t>
            </a:r>
            <a:r>
              <a:rPr b="1" i="0" lang="en-US" sz="1600" u="none">
                <a:solidFill>
                  <a:srgbClr val="000000"/>
                </a:solidFill>
                <a:latin typeface="Helvetica Neue"/>
                <a:ea typeface="Helvetica Neue"/>
                <a:cs typeface="Helvetica Neue"/>
                <a:sym typeface="Helvetica Neue"/>
              </a:rPr>
              <a:t>)</a:t>
            </a:r>
            <a:r>
              <a:rPr b="0" i="0" lang="en-US" sz="1600" u="none">
                <a:solidFill>
                  <a:srgbClr val="000000"/>
                </a:solidFill>
                <a:latin typeface="Helvetica Neue"/>
                <a:ea typeface="Helvetica Neue"/>
                <a:cs typeface="Helvetica Neue"/>
                <a:sym typeface="Helvetica Neue"/>
              </a:rPr>
              <a:t>, </a:t>
            </a:r>
            <a:r>
              <a:rPr b="1" i="0" lang="en-US" sz="1600" u="none">
                <a:solidFill>
                  <a:srgbClr val="3366FF"/>
                </a:solidFill>
                <a:latin typeface="Helvetica Neue"/>
                <a:ea typeface="Helvetica Neue"/>
                <a:cs typeface="Helvetica Neue"/>
                <a:sym typeface="Helvetica Neue"/>
              </a:rPr>
              <a:t>Graphics User Interface </a:t>
            </a:r>
            <a:r>
              <a:rPr b="1" i="0" lang="en-US" sz="1600" u="none">
                <a:solidFill>
                  <a:srgbClr val="000000"/>
                </a:solidFill>
                <a:latin typeface="Helvetica Neue"/>
                <a:ea typeface="Helvetica Neue"/>
                <a:cs typeface="Helvetica Neue"/>
                <a:sym typeface="Helvetica Neue"/>
              </a:rPr>
              <a:t>(</a:t>
            </a:r>
            <a:r>
              <a:rPr b="1" i="0" lang="en-US" sz="1600" u="none">
                <a:solidFill>
                  <a:srgbClr val="3366FF"/>
                </a:solidFill>
                <a:latin typeface="Helvetica Neue"/>
                <a:ea typeface="Helvetica Neue"/>
                <a:cs typeface="Helvetica Neue"/>
                <a:sym typeface="Helvetica Neue"/>
              </a:rPr>
              <a:t>GUI</a:t>
            </a:r>
            <a:r>
              <a:rPr b="1" i="0" lang="en-US" sz="1600" u="none">
                <a:solidFill>
                  <a:srgbClr val="000000"/>
                </a:solidFill>
                <a:latin typeface="Helvetica Neue"/>
                <a:ea typeface="Helvetica Neue"/>
                <a:cs typeface="Helvetica Neue"/>
                <a:sym typeface="Helvetica Neue"/>
              </a:rPr>
              <a:t>)</a:t>
            </a:r>
            <a:r>
              <a:rPr b="0" i="0" lang="en-US" sz="1600" u="none">
                <a:solidFill>
                  <a:srgbClr val="000000"/>
                </a:solidFill>
                <a:latin typeface="Helvetica Neue"/>
                <a:ea typeface="Helvetica Neue"/>
                <a:cs typeface="Helvetica Neue"/>
                <a:sym typeface="Helvetica Neue"/>
              </a:rPr>
              <a:t>,</a:t>
            </a:r>
            <a:r>
              <a:rPr b="1" i="0" lang="en-US" sz="1600" u="none">
                <a:solidFill>
                  <a:srgbClr val="3366FF"/>
                </a:solidFill>
                <a:latin typeface="Helvetica Neue"/>
                <a:ea typeface="Helvetica Neue"/>
                <a:cs typeface="Helvetica Neue"/>
                <a:sym typeface="Helvetica Neue"/>
              </a:rPr>
              <a:t>   Batch</a:t>
            </a:r>
            <a:endParaRPr/>
          </a:p>
          <a:p>
            <a:pPr indent="-285750" lvl="1" marL="742950" rtl="0" algn="l">
              <a:lnSpc>
                <a:spcPct val="100000"/>
              </a:lnSpc>
              <a:spcBef>
                <a:spcPts val="560"/>
              </a:spcBef>
              <a:spcAft>
                <a:spcPts val="0"/>
              </a:spcAft>
              <a:buClr>
                <a:srgbClr val="CC6600"/>
              </a:buClr>
              <a:buSzPts val="1280"/>
              <a:buFont typeface="Arial"/>
              <a:buChar char="●"/>
            </a:pPr>
            <a:r>
              <a:rPr b="1" i="0" lang="en-US" sz="1600" u="none">
                <a:solidFill>
                  <a:schemeClr val="dk1"/>
                </a:solidFill>
                <a:latin typeface="Helvetica Neue"/>
                <a:ea typeface="Helvetica Neue"/>
                <a:cs typeface="Helvetica Neue"/>
                <a:sym typeface="Helvetica Neue"/>
              </a:rPr>
              <a:t>Program execution </a:t>
            </a:r>
            <a:r>
              <a:rPr b="0" i="0" lang="en-US" sz="1600" u="none">
                <a:solidFill>
                  <a:schemeClr val="dk1"/>
                </a:solidFill>
                <a:latin typeface="Helvetica Neue"/>
                <a:ea typeface="Helvetica Neue"/>
                <a:cs typeface="Helvetica Neue"/>
                <a:sym typeface="Helvetica Neue"/>
              </a:rPr>
              <a:t>- The system must be able to load a program into memory and to run that program, end execution, either normally or abnormally (indicating error)</a:t>
            </a:r>
            <a:endParaRPr/>
          </a:p>
          <a:p>
            <a:pPr indent="-285750" lvl="1" marL="742950" rtl="0" algn="l">
              <a:lnSpc>
                <a:spcPct val="100000"/>
              </a:lnSpc>
              <a:spcBef>
                <a:spcPts val="560"/>
              </a:spcBef>
              <a:spcAft>
                <a:spcPts val="0"/>
              </a:spcAft>
              <a:buClr>
                <a:srgbClr val="CC6600"/>
              </a:buClr>
              <a:buSzPts val="1280"/>
              <a:buFont typeface="Arial"/>
              <a:buChar char="●"/>
            </a:pPr>
            <a:r>
              <a:rPr b="1" i="0" lang="en-US" sz="1600" u="none">
                <a:solidFill>
                  <a:schemeClr val="dk1"/>
                </a:solidFill>
                <a:latin typeface="Helvetica Neue"/>
                <a:ea typeface="Helvetica Neue"/>
                <a:cs typeface="Helvetica Neue"/>
                <a:sym typeface="Helvetica Neue"/>
              </a:rPr>
              <a:t>I/O operations </a:t>
            </a:r>
            <a:r>
              <a:rPr b="0" i="0" lang="en-US" sz="1600" u="none">
                <a:solidFill>
                  <a:schemeClr val="dk1"/>
                </a:solidFill>
                <a:latin typeface="Helvetica Neue"/>
                <a:ea typeface="Helvetica Neue"/>
                <a:cs typeface="Helvetica Neue"/>
                <a:sym typeface="Helvetica Neue"/>
              </a:rPr>
              <a:t>-  A running program may require I/O, which may involve a file or an I/O device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40"/>
          <p:cNvSpPr txBox="1"/>
          <p:nvPr>
            <p:ph type="title"/>
          </p:nvPr>
        </p:nvSpPr>
        <p:spPr>
          <a:xfrm>
            <a:off x="757237"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Microkernel System Structure </a:t>
            </a:r>
            <a:endParaRPr/>
          </a:p>
        </p:txBody>
      </p:sp>
      <p:sp>
        <p:nvSpPr>
          <p:cNvPr id="350" name="Google Shape;350;p40"/>
          <p:cNvSpPr txBox="1"/>
          <p:nvPr>
            <p:ph idx="1" type="body"/>
          </p:nvPr>
        </p:nvSpPr>
        <p:spPr>
          <a:xfrm>
            <a:off x="854075" y="1108075"/>
            <a:ext cx="6934200" cy="4921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Moves as much from the kernel into user space</a:t>
            </a:r>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Mach </a:t>
            </a:r>
            <a:r>
              <a:rPr b="0" i="0" lang="en-US" sz="1800" u="none">
                <a:solidFill>
                  <a:schemeClr val="dk1"/>
                </a:solidFill>
                <a:latin typeface="Helvetica Neue"/>
                <a:ea typeface="Helvetica Neue"/>
                <a:cs typeface="Helvetica Neue"/>
                <a:sym typeface="Helvetica Neue"/>
              </a:rPr>
              <a:t>example of </a:t>
            </a:r>
            <a:r>
              <a:rPr b="1" i="0" lang="en-US" sz="1800" u="none">
                <a:solidFill>
                  <a:srgbClr val="3366FF"/>
                </a:solidFill>
                <a:latin typeface="Helvetica Neue"/>
                <a:ea typeface="Helvetica Neue"/>
                <a:cs typeface="Helvetica Neue"/>
                <a:sym typeface="Helvetica Neue"/>
              </a:rPr>
              <a:t>microkernel</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Mac OS X kernel (</a:t>
            </a:r>
            <a:r>
              <a:rPr b="1" i="0" lang="en-US" sz="1800" u="none" cap="none" strike="noStrike">
                <a:solidFill>
                  <a:srgbClr val="3366FF"/>
                </a:solidFill>
                <a:latin typeface="Helvetica Neue"/>
                <a:ea typeface="Helvetica Neue"/>
                <a:cs typeface="Helvetica Neue"/>
                <a:sym typeface="Helvetica Neue"/>
              </a:rPr>
              <a:t>Darwin</a:t>
            </a:r>
            <a:r>
              <a:rPr b="0" i="0" lang="en-US" sz="1800" u="none" cap="none" strike="noStrike">
                <a:solidFill>
                  <a:schemeClr val="dk1"/>
                </a:solidFill>
                <a:latin typeface="Helvetica Neue"/>
                <a:ea typeface="Helvetica Neue"/>
                <a:cs typeface="Helvetica Neue"/>
                <a:sym typeface="Helvetica Neue"/>
              </a:rPr>
              <a:t>) partly based on Mach</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Communication takes place between user modules using </a:t>
            </a:r>
            <a:r>
              <a:rPr b="1" i="0" lang="en-US" sz="1800" u="none">
                <a:solidFill>
                  <a:srgbClr val="3366FF"/>
                </a:solidFill>
                <a:latin typeface="Helvetica Neue"/>
                <a:ea typeface="Helvetica Neue"/>
                <a:cs typeface="Helvetica Neue"/>
                <a:sym typeface="Helvetica Neue"/>
              </a:rPr>
              <a:t>message passing</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Benefits: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Easier to extend a microkernel</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Easier to port the operating system to new architectures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More reliable (less code is running in kernel mode)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More secure</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Detriments: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Performance overhead of user space to kernel space communication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1"/>
          <p:cNvSpPr txBox="1"/>
          <p:nvPr>
            <p:ph type="title"/>
          </p:nvPr>
        </p:nvSpPr>
        <p:spPr>
          <a:xfrm>
            <a:off x="504825" y="2143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Microkernel System Structure </a:t>
            </a:r>
            <a:endParaRPr/>
          </a:p>
        </p:txBody>
      </p:sp>
      <p:pic>
        <p:nvPicPr>
          <p:cNvPr descr="2_14.pdf" id="357" name="Google Shape;357;p41"/>
          <p:cNvPicPr preferRelativeResize="0"/>
          <p:nvPr/>
        </p:nvPicPr>
        <p:blipFill rotWithShape="1">
          <a:blip r:embed="rId3">
            <a:alphaModFix/>
          </a:blip>
          <a:srcRect b="0" l="0" r="0" t="0"/>
          <a:stretch/>
        </p:blipFill>
        <p:spPr>
          <a:xfrm>
            <a:off x="1166812" y="1282700"/>
            <a:ext cx="7427912" cy="35941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2"/>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Modules</a:t>
            </a:r>
            <a:endParaRPr/>
          </a:p>
        </p:txBody>
      </p:sp>
      <p:sp>
        <p:nvSpPr>
          <p:cNvPr id="364" name="Google Shape;364;p42"/>
          <p:cNvSpPr txBox="1"/>
          <p:nvPr>
            <p:ph idx="1" type="body"/>
          </p:nvPr>
        </p:nvSpPr>
        <p:spPr>
          <a:xfrm>
            <a:off x="806450" y="1233487"/>
            <a:ext cx="69977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Many modern operating systems implement </a:t>
            </a:r>
            <a:r>
              <a:rPr b="1" i="0" lang="en-US" sz="1800" u="none">
                <a:solidFill>
                  <a:srgbClr val="3366FF"/>
                </a:solidFill>
                <a:latin typeface="Helvetica Neue"/>
                <a:ea typeface="Helvetica Neue"/>
                <a:cs typeface="Helvetica Neue"/>
                <a:sym typeface="Helvetica Neue"/>
              </a:rPr>
              <a:t>loadable</a:t>
            </a:r>
            <a:r>
              <a:rPr b="0" i="0" lang="en-US" sz="1800" u="none">
                <a:solidFill>
                  <a:schemeClr val="dk1"/>
                </a:solidFill>
                <a:latin typeface="Helvetica Neue"/>
                <a:ea typeface="Helvetica Neue"/>
                <a:cs typeface="Helvetica Neue"/>
                <a:sym typeface="Helvetica Neue"/>
              </a:rPr>
              <a:t> </a:t>
            </a:r>
            <a:r>
              <a:rPr b="1" i="0" lang="en-US" sz="1800" u="none">
                <a:solidFill>
                  <a:srgbClr val="3366FF"/>
                </a:solidFill>
                <a:latin typeface="Helvetica Neue"/>
                <a:ea typeface="Helvetica Neue"/>
                <a:cs typeface="Helvetica Neue"/>
                <a:sym typeface="Helvetica Neue"/>
              </a:rPr>
              <a:t>kernel modules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Uses object-oriented approach</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Each core component is separate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Each talks to the others over known interfaces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Each is loadable as needed within the kernel</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Overall, similar to layers but with more flexible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Linux, Solaris, etc</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Solaris Modular Approach</a:t>
            </a:r>
            <a:endParaRPr/>
          </a:p>
        </p:txBody>
      </p:sp>
      <p:pic>
        <p:nvPicPr>
          <p:cNvPr id="371" name="Google Shape;371;p43"/>
          <p:cNvPicPr preferRelativeResize="0"/>
          <p:nvPr/>
        </p:nvPicPr>
        <p:blipFill rotWithShape="1">
          <a:blip r:embed="rId3">
            <a:alphaModFix/>
          </a:blip>
          <a:srcRect b="0" l="0" r="0" t="0"/>
          <a:stretch/>
        </p:blipFill>
        <p:spPr>
          <a:xfrm>
            <a:off x="1260475" y="1301750"/>
            <a:ext cx="6956425" cy="374808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4"/>
          <p:cNvSpPr txBox="1"/>
          <p:nvPr>
            <p:ph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Hybrid Systems</a:t>
            </a:r>
            <a:endParaRPr/>
          </a:p>
        </p:txBody>
      </p:sp>
      <p:sp>
        <p:nvSpPr>
          <p:cNvPr id="378" name="Google Shape;378;p44"/>
          <p:cNvSpPr txBox="1"/>
          <p:nvPr>
            <p:ph idx="1" type="body"/>
          </p:nvPr>
        </p:nvSpPr>
        <p:spPr>
          <a:xfrm>
            <a:off x="806450" y="1233487"/>
            <a:ext cx="7265987"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Most modern operating systems are actually not one pure model</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Hybrid combines multiple approaches to address performance, security, usability needs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Linux and Solaris kernels in kernel address space, so monolithic, plus modular for dynamic loading of functionality</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Windows mostly monolithic, plus microkernel for different subsystem </a:t>
            </a:r>
            <a:r>
              <a:rPr b="1" i="1" lang="en-US" sz="1800" u="none">
                <a:solidFill>
                  <a:schemeClr val="dk1"/>
                </a:solidFill>
                <a:latin typeface="Helvetica Neue"/>
                <a:ea typeface="Helvetica Neue"/>
                <a:cs typeface="Helvetica Neue"/>
                <a:sym typeface="Helvetica Neue"/>
              </a:rPr>
              <a:t>personalities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Apple Mac OS X hybrid, layered, </a:t>
            </a:r>
            <a:r>
              <a:rPr b="1" i="0" lang="en-US" sz="1800" u="none">
                <a:solidFill>
                  <a:srgbClr val="3366FF"/>
                </a:solidFill>
                <a:latin typeface="Helvetica Neue"/>
                <a:ea typeface="Helvetica Neue"/>
                <a:cs typeface="Helvetica Neue"/>
                <a:sym typeface="Helvetica Neue"/>
              </a:rPr>
              <a:t>Aqua</a:t>
            </a:r>
            <a:r>
              <a:rPr b="0" i="0" lang="en-US" sz="1800" u="none">
                <a:solidFill>
                  <a:schemeClr val="dk1"/>
                </a:solidFill>
                <a:latin typeface="Helvetica Neue"/>
                <a:ea typeface="Helvetica Neue"/>
                <a:cs typeface="Helvetica Neue"/>
                <a:sym typeface="Helvetica Neue"/>
              </a:rPr>
              <a:t> UI plus </a:t>
            </a:r>
            <a:r>
              <a:rPr b="1" i="0" lang="en-US" sz="1800" u="none">
                <a:solidFill>
                  <a:srgbClr val="3366FF"/>
                </a:solidFill>
                <a:latin typeface="Helvetica Neue"/>
                <a:ea typeface="Helvetica Neue"/>
                <a:cs typeface="Helvetica Neue"/>
                <a:sym typeface="Helvetica Neue"/>
              </a:rPr>
              <a:t>Cocoa</a:t>
            </a:r>
            <a:r>
              <a:rPr b="0" i="0" lang="en-US" sz="1800" u="none">
                <a:solidFill>
                  <a:schemeClr val="dk1"/>
                </a:solidFill>
                <a:latin typeface="Helvetica Neue"/>
                <a:ea typeface="Helvetica Neue"/>
                <a:cs typeface="Helvetica Neue"/>
                <a:sym typeface="Helvetica Neue"/>
              </a:rPr>
              <a:t> programming environment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Below is kernel consisting of Mach microkernel and BSD Unix parts, plus I/O kit and dynamically loadable modules (called </a:t>
            </a:r>
            <a:r>
              <a:rPr b="1" i="0" lang="en-US" sz="1800" u="none">
                <a:solidFill>
                  <a:srgbClr val="3366FF"/>
                </a:solidFill>
                <a:latin typeface="Helvetica Neue"/>
                <a:ea typeface="Helvetica Neue"/>
                <a:cs typeface="Helvetica Neue"/>
                <a:sym typeface="Helvetica Neue"/>
              </a:rPr>
              <a:t>kernel extensions</a:t>
            </a:r>
            <a:r>
              <a:rPr b="0" i="0" lang="en-US" sz="180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Mac OS X Structure</a:t>
            </a:r>
            <a:endParaRPr/>
          </a:p>
        </p:txBody>
      </p:sp>
      <p:pic>
        <p:nvPicPr>
          <p:cNvPr descr="2_16.pdf" id="384" name="Google Shape;384;p45"/>
          <p:cNvPicPr preferRelativeResize="0"/>
          <p:nvPr>
            <p:ph idx="1" type="body"/>
          </p:nvPr>
        </p:nvPicPr>
        <p:blipFill rotWithShape="1">
          <a:blip r:embed="rId3">
            <a:alphaModFix/>
          </a:blip>
          <a:srcRect b="0" l="553" r="553" t="0"/>
          <a:stretch/>
        </p:blipFill>
        <p:spPr>
          <a:xfrm>
            <a:off x="928687" y="1458912"/>
            <a:ext cx="7410450" cy="4079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6"/>
          <p:cNvSpPr txBox="1"/>
          <p:nvPr>
            <p:ph type="title"/>
          </p:nvPr>
        </p:nvSpPr>
        <p:spPr>
          <a:xfrm>
            <a:off x="457200" y="16668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iOS</a:t>
            </a:r>
            <a:endParaRPr/>
          </a:p>
        </p:txBody>
      </p:sp>
      <p:sp>
        <p:nvSpPr>
          <p:cNvPr id="391" name="Google Shape;391;p46"/>
          <p:cNvSpPr txBox="1"/>
          <p:nvPr>
            <p:ph idx="1" type="body"/>
          </p:nvPr>
        </p:nvSpPr>
        <p:spPr>
          <a:xfrm>
            <a:off x="806450" y="1233487"/>
            <a:ext cx="5484812"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Apple mobile OS for </a:t>
            </a:r>
            <a:r>
              <a:rPr b="1" i="1" lang="en-US" sz="1800" u="none">
                <a:solidFill>
                  <a:schemeClr val="dk1"/>
                </a:solidFill>
                <a:latin typeface="Helvetica Neue"/>
                <a:ea typeface="Helvetica Neue"/>
                <a:cs typeface="Helvetica Neue"/>
                <a:sym typeface="Helvetica Neue"/>
              </a:rPr>
              <a:t>iPhone</a:t>
            </a:r>
            <a:r>
              <a:rPr b="0" i="0" lang="en-US" sz="1800" u="none">
                <a:solidFill>
                  <a:schemeClr val="dk1"/>
                </a:solidFill>
                <a:latin typeface="Helvetica Neue"/>
                <a:ea typeface="Helvetica Neue"/>
                <a:cs typeface="Helvetica Neue"/>
                <a:sym typeface="Helvetica Neue"/>
              </a:rPr>
              <a:t>, </a:t>
            </a:r>
            <a:r>
              <a:rPr b="1" i="1" lang="en-US" sz="1800" u="none">
                <a:solidFill>
                  <a:schemeClr val="dk1"/>
                </a:solidFill>
                <a:latin typeface="Helvetica Neue"/>
                <a:ea typeface="Helvetica Neue"/>
                <a:cs typeface="Helvetica Neue"/>
                <a:sym typeface="Helvetica Neue"/>
              </a:rPr>
              <a:t>iPad</a:t>
            </a:r>
            <a:endParaRPr b="0" i="0" sz="1800" u="none">
              <a:solidFill>
                <a:schemeClr val="dk1"/>
              </a:solidFill>
              <a:latin typeface="Helvetica Neue"/>
              <a:ea typeface="Helvetica Neue"/>
              <a:cs typeface="Helvetica Neue"/>
              <a:sym typeface="Helvetica Neue"/>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Structured on Mac OS X, added functionality</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Does not run OS X applications natively</a:t>
            </a:r>
            <a:endParaRPr/>
          </a:p>
          <a:p>
            <a:pPr indent="-228600" lvl="2" marL="1085850" rtl="0" algn="l">
              <a:lnSpc>
                <a:spcPct val="10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Also runs on different CPU architecture (ARM vs. Intel)</a:t>
            </a:r>
            <a:endParaRPr/>
          </a:p>
          <a:p>
            <a:pPr indent="-285750" lvl="1" marL="742950" rtl="0" algn="l">
              <a:lnSpc>
                <a:spcPct val="100000"/>
              </a:lnSpc>
              <a:spcBef>
                <a:spcPts val="630"/>
              </a:spcBef>
              <a:spcAft>
                <a:spcPts val="0"/>
              </a:spcAft>
              <a:buClr>
                <a:srgbClr val="CC6600"/>
              </a:buClr>
              <a:buSzPts val="1440"/>
              <a:buFont typeface="Arial"/>
              <a:buChar char="●"/>
            </a:pPr>
            <a:r>
              <a:rPr b="1" i="0" lang="en-US" sz="1800" u="none">
                <a:solidFill>
                  <a:srgbClr val="3366FF"/>
                </a:solidFill>
                <a:latin typeface="Helvetica Neue"/>
                <a:ea typeface="Helvetica Neue"/>
                <a:cs typeface="Helvetica Neue"/>
                <a:sym typeface="Helvetica Neue"/>
              </a:rPr>
              <a:t>Cocoa Touch </a:t>
            </a:r>
            <a:r>
              <a:rPr b="0" i="0" lang="en-US" sz="1800" u="none">
                <a:solidFill>
                  <a:schemeClr val="dk1"/>
                </a:solidFill>
                <a:latin typeface="Helvetica Neue"/>
                <a:ea typeface="Helvetica Neue"/>
                <a:cs typeface="Helvetica Neue"/>
                <a:sym typeface="Helvetica Neue"/>
              </a:rPr>
              <a:t>Objective-C API for developing apps</a:t>
            </a:r>
            <a:endParaRPr/>
          </a:p>
          <a:p>
            <a:pPr indent="-285750" lvl="1" marL="742950" rtl="0" algn="l">
              <a:lnSpc>
                <a:spcPct val="100000"/>
              </a:lnSpc>
              <a:spcBef>
                <a:spcPts val="630"/>
              </a:spcBef>
              <a:spcAft>
                <a:spcPts val="0"/>
              </a:spcAft>
              <a:buClr>
                <a:srgbClr val="CC6600"/>
              </a:buClr>
              <a:buSzPts val="1440"/>
              <a:buFont typeface="Arial"/>
              <a:buChar char="●"/>
            </a:pPr>
            <a:r>
              <a:rPr b="1" i="0" lang="en-US" sz="1800" u="none">
                <a:solidFill>
                  <a:srgbClr val="3366FF"/>
                </a:solidFill>
                <a:latin typeface="Helvetica Neue"/>
                <a:ea typeface="Helvetica Neue"/>
                <a:cs typeface="Helvetica Neue"/>
                <a:sym typeface="Helvetica Neue"/>
              </a:rPr>
              <a:t>Media services </a:t>
            </a:r>
            <a:r>
              <a:rPr b="0" i="0" lang="en-US" sz="1800" u="none">
                <a:solidFill>
                  <a:schemeClr val="dk1"/>
                </a:solidFill>
                <a:latin typeface="Helvetica Neue"/>
                <a:ea typeface="Helvetica Neue"/>
                <a:cs typeface="Helvetica Neue"/>
                <a:sym typeface="Helvetica Neue"/>
              </a:rPr>
              <a:t>layer for graphics, audio, video</a:t>
            </a:r>
            <a:endParaRPr/>
          </a:p>
          <a:p>
            <a:pPr indent="-285750" lvl="1" marL="742950" rtl="0" algn="l">
              <a:lnSpc>
                <a:spcPct val="100000"/>
              </a:lnSpc>
              <a:spcBef>
                <a:spcPts val="630"/>
              </a:spcBef>
              <a:spcAft>
                <a:spcPts val="0"/>
              </a:spcAft>
              <a:buClr>
                <a:srgbClr val="CC6600"/>
              </a:buClr>
              <a:buSzPts val="1440"/>
              <a:buFont typeface="Arial"/>
              <a:buChar char="●"/>
            </a:pPr>
            <a:r>
              <a:rPr b="1" i="0" lang="en-US" sz="1800" u="none">
                <a:solidFill>
                  <a:srgbClr val="3366FF"/>
                </a:solidFill>
                <a:latin typeface="Helvetica Neue"/>
                <a:ea typeface="Helvetica Neue"/>
                <a:cs typeface="Helvetica Neue"/>
                <a:sym typeface="Helvetica Neue"/>
              </a:rPr>
              <a:t>Core services </a:t>
            </a:r>
            <a:r>
              <a:rPr b="0" i="0" lang="en-US" sz="1800" u="none">
                <a:solidFill>
                  <a:schemeClr val="dk1"/>
                </a:solidFill>
                <a:latin typeface="Helvetica Neue"/>
                <a:ea typeface="Helvetica Neue"/>
                <a:cs typeface="Helvetica Neue"/>
                <a:sym typeface="Helvetica Neue"/>
              </a:rPr>
              <a:t>provides cloud computing, databases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Core operating system, based on Mac OS X kernel</a:t>
            </a:r>
            <a:endParaRPr/>
          </a:p>
        </p:txBody>
      </p:sp>
      <p:pic>
        <p:nvPicPr>
          <p:cNvPr descr="2_17.pdf" id="392" name="Google Shape;392;p46"/>
          <p:cNvPicPr preferRelativeResize="0"/>
          <p:nvPr/>
        </p:nvPicPr>
        <p:blipFill rotWithShape="1">
          <a:blip r:embed="rId3">
            <a:alphaModFix/>
          </a:blip>
          <a:srcRect b="0" l="0" r="0" t="0"/>
          <a:stretch/>
        </p:blipFill>
        <p:spPr>
          <a:xfrm>
            <a:off x="6691312" y="2430462"/>
            <a:ext cx="1952625" cy="204311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7"/>
          <p:cNvSpPr txBox="1"/>
          <p:nvPr>
            <p:ph type="title"/>
          </p:nvPr>
        </p:nvSpPr>
        <p:spPr>
          <a:xfrm>
            <a:off x="457200" y="152400"/>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Android</a:t>
            </a:r>
            <a:endParaRPr/>
          </a:p>
        </p:txBody>
      </p:sp>
      <p:sp>
        <p:nvSpPr>
          <p:cNvPr id="399" name="Google Shape;399;p47"/>
          <p:cNvSpPr txBox="1"/>
          <p:nvPr>
            <p:ph idx="1" type="body"/>
          </p:nvPr>
        </p:nvSpPr>
        <p:spPr>
          <a:xfrm>
            <a:off x="838200" y="1044575"/>
            <a:ext cx="7250112"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Developed by Open Handset Alliance (mostly Google)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Open Source</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Similar stack to IOS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Based on Linux kernel but modified</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Provides process, memory, device-driver management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Adds power management </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Runtime environment includes core set of libraries and Dalvik virtual machine</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Apps developed in Java plus Android API</a:t>
            </a:r>
            <a:endParaRPr/>
          </a:p>
          <a:p>
            <a:pPr indent="-228600" lvl="2" marL="1085850" rtl="0" algn="l">
              <a:lnSpc>
                <a:spcPct val="10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Java class files compiled to Java bytecode then translated to executable than runs in Dalvik VM</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Libraries include frameworks for web browser (webkit), database (SQLite), multimedia, smaller libc</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8"/>
          <p:cNvSpPr txBox="1"/>
          <p:nvPr>
            <p:ph type="title"/>
          </p:nvPr>
        </p:nvSpPr>
        <p:spPr>
          <a:xfrm>
            <a:off x="457200" y="2143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Android Architecture</a:t>
            </a:r>
            <a:endParaRPr/>
          </a:p>
        </p:txBody>
      </p:sp>
      <p:pic>
        <p:nvPicPr>
          <p:cNvPr descr="2_18.pdf" id="406" name="Google Shape;406;p48"/>
          <p:cNvPicPr preferRelativeResize="0"/>
          <p:nvPr>
            <p:ph idx="1" type="body"/>
          </p:nvPr>
        </p:nvPicPr>
        <p:blipFill rotWithShape="1">
          <a:blip r:embed="rId3">
            <a:alphaModFix/>
          </a:blip>
          <a:srcRect b="15271" l="0" r="0" t="15272"/>
          <a:stretch/>
        </p:blipFill>
        <p:spPr>
          <a:xfrm>
            <a:off x="1182687" y="1181100"/>
            <a:ext cx="7254875" cy="39957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9"/>
          <p:cNvSpPr txBox="1"/>
          <p:nvPr>
            <p:ph type="title"/>
          </p:nvPr>
        </p:nvSpPr>
        <p:spPr>
          <a:xfrm>
            <a:off x="1090612" y="198437"/>
            <a:ext cx="759618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Operating-System Debugging</a:t>
            </a:r>
            <a:endParaRPr/>
          </a:p>
        </p:txBody>
      </p:sp>
      <p:sp>
        <p:nvSpPr>
          <p:cNvPr id="412" name="Google Shape;412;p49"/>
          <p:cNvSpPr txBox="1"/>
          <p:nvPr>
            <p:ph idx="1" type="body"/>
          </p:nvPr>
        </p:nvSpPr>
        <p:spPr>
          <a:xfrm>
            <a:off x="806450" y="1233487"/>
            <a:ext cx="7753350" cy="491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Debugging</a:t>
            </a:r>
            <a:r>
              <a:rPr b="0" i="0" lang="en-US" sz="1800" u="none">
                <a:solidFill>
                  <a:srgbClr val="3366FF"/>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finding and fixing errors, or </a:t>
            </a:r>
            <a:r>
              <a:rPr b="1" i="0" lang="en-US" sz="1800" u="none">
                <a:solidFill>
                  <a:srgbClr val="3366FF"/>
                </a:solidFill>
                <a:latin typeface="Helvetica Neue"/>
                <a:ea typeface="Helvetica Neue"/>
                <a:cs typeface="Helvetica Neue"/>
                <a:sym typeface="Helvetica Neue"/>
              </a:rPr>
              <a:t>bugs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OS generate </a:t>
            </a:r>
            <a:r>
              <a:rPr b="1" i="0" lang="en-US" sz="1800" u="none">
                <a:solidFill>
                  <a:srgbClr val="3366FF"/>
                </a:solidFill>
                <a:latin typeface="Helvetica Neue"/>
                <a:ea typeface="Helvetica Neue"/>
                <a:cs typeface="Helvetica Neue"/>
                <a:sym typeface="Helvetica Neue"/>
              </a:rPr>
              <a:t>log files</a:t>
            </a:r>
            <a:r>
              <a:rPr b="0" i="0" lang="en-US" sz="1800" u="none">
                <a:solidFill>
                  <a:srgbClr val="3366FF"/>
                </a:solidFill>
                <a:latin typeface="Helvetica Neue"/>
                <a:ea typeface="Helvetica Neue"/>
                <a:cs typeface="Helvetica Neue"/>
                <a:sym typeface="Helvetica Neue"/>
              </a:rPr>
              <a:t> </a:t>
            </a:r>
            <a:r>
              <a:rPr b="0" i="0" lang="en-US" sz="1800" u="none">
                <a:solidFill>
                  <a:srgbClr val="000000"/>
                </a:solidFill>
                <a:latin typeface="Helvetica Neue"/>
                <a:ea typeface="Helvetica Neue"/>
                <a:cs typeface="Helvetica Neue"/>
                <a:sym typeface="Helvetica Neue"/>
              </a:rPr>
              <a:t>containing error information</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Failure of an application can generate </a:t>
            </a:r>
            <a:r>
              <a:rPr b="1" i="0" lang="en-US" sz="1800" u="none">
                <a:solidFill>
                  <a:srgbClr val="3366FF"/>
                </a:solidFill>
                <a:latin typeface="Helvetica Neue"/>
                <a:ea typeface="Helvetica Neue"/>
                <a:cs typeface="Helvetica Neue"/>
                <a:sym typeface="Helvetica Neue"/>
              </a:rPr>
              <a:t>core dump</a:t>
            </a:r>
            <a:r>
              <a:rPr b="0" i="0" lang="en-US" sz="1800" u="none">
                <a:solidFill>
                  <a:srgbClr val="3366FF"/>
                </a:solidFill>
                <a:latin typeface="Helvetica Neue"/>
                <a:ea typeface="Helvetica Neue"/>
                <a:cs typeface="Helvetica Neue"/>
                <a:sym typeface="Helvetica Neue"/>
              </a:rPr>
              <a:t> </a:t>
            </a:r>
            <a:r>
              <a:rPr b="0" i="0" lang="en-US" sz="1800" u="none">
                <a:solidFill>
                  <a:srgbClr val="000000"/>
                </a:solidFill>
                <a:latin typeface="Helvetica Neue"/>
                <a:ea typeface="Helvetica Neue"/>
                <a:cs typeface="Helvetica Neue"/>
                <a:sym typeface="Helvetica Neue"/>
              </a:rPr>
              <a:t>file capturing memory of the process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Operating system failure can generate </a:t>
            </a:r>
            <a:r>
              <a:rPr b="1" i="0" lang="en-US" sz="1800" u="none">
                <a:solidFill>
                  <a:srgbClr val="3366FF"/>
                </a:solidFill>
                <a:latin typeface="Helvetica Neue"/>
                <a:ea typeface="Helvetica Neue"/>
                <a:cs typeface="Helvetica Neue"/>
                <a:sym typeface="Helvetica Neue"/>
              </a:rPr>
              <a:t>crash dump</a:t>
            </a:r>
            <a:r>
              <a:rPr b="0" i="0" lang="en-US" sz="1800" u="none">
                <a:solidFill>
                  <a:srgbClr val="3366FF"/>
                </a:solidFill>
                <a:latin typeface="Helvetica Neue"/>
                <a:ea typeface="Helvetica Neue"/>
                <a:cs typeface="Helvetica Neue"/>
                <a:sym typeface="Helvetica Neue"/>
              </a:rPr>
              <a:t> </a:t>
            </a:r>
            <a:r>
              <a:rPr b="0" i="0" lang="en-US" sz="1800" u="none">
                <a:solidFill>
                  <a:srgbClr val="000000"/>
                </a:solidFill>
                <a:latin typeface="Helvetica Neue"/>
                <a:ea typeface="Helvetica Neue"/>
                <a:cs typeface="Helvetica Neue"/>
                <a:sym typeface="Helvetica Neue"/>
              </a:rPr>
              <a:t>file containing kernel memory</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Beyond crashes, performance tuning can optimize system performance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rgbClr val="000000"/>
                </a:solidFill>
                <a:latin typeface="Helvetica Neue"/>
                <a:ea typeface="Helvetica Neue"/>
                <a:cs typeface="Helvetica Neue"/>
                <a:sym typeface="Helvetica Neue"/>
              </a:rPr>
              <a:t>Sometimes using </a:t>
            </a:r>
            <a:r>
              <a:rPr b="1" i="1" lang="en-US" sz="1800" u="none" cap="none" strike="noStrike">
                <a:solidFill>
                  <a:srgbClr val="000000"/>
                </a:solidFill>
                <a:latin typeface="Helvetica Neue"/>
                <a:ea typeface="Helvetica Neue"/>
                <a:cs typeface="Helvetica Neue"/>
                <a:sym typeface="Helvetica Neue"/>
              </a:rPr>
              <a:t>trace listings</a:t>
            </a:r>
            <a:r>
              <a:rPr b="0" i="0" lang="en-US" sz="1800" u="none" cap="none" strike="noStrike">
                <a:solidFill>
                  <a:srgbClr val="000000"/>
                </a:solidFill>
                <a:latin typeface="Helvetica Neue"/>
                <a:ea typeface="Helvetica Neue"/>
                <a:cs typeface="Helvetica Neue"/>
                <a:sym typeface="Helvetica Neue"/>
              </a:rPr>
              <a:t> of activities, recorded for analysis</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Profiling</a:t>
            </a:r>
            <a:r>
              <a:rPr b="0" i="0" lang="en-US" sz="1800" u="none" cap="none" strike="noStrike">
                <a:solidFill>
                  <a:srgbClr val="000000"/>
                </a:solidFill>
                <a:latin typeface="Helvetica Neue"/>
                <a:ea typeface="Helvetica Neue"/>
                <a:cs typeface="Helvetica Neue"/>
                <a:sym typeface="Helvetica Neue"/>
              </a:rPr>
              <a:t> is periodic sampling of instruction pointer to look for statistical trends</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rgbClr val="000000"/>
                </a:solidFill>
                <a:latin typeface="Helvetica Neue"/>
                <a:ea typeface="Helvetica Neue"/>
                <a:cs typeface="Helvetica Neue"/>
                <a:sym typeface="Helvetica Neue"/>
              </a:rPr>
              <a:t>Kernighan’s Law: </a:t>
            </a:r>
            <a:r>
              <a:rPr b="0" i="0" lang="en-US" sz="1800" u="none">
                <a:solidFill>
                  <a:schemeClr val="dk1"/>
                </a:solidFill>
                <a:latin typeface="Helvetica Neue"/>
                <a:ea typeface="Helvetica Neue"/>
                <a:cs typeface="Helvetica Neue"/>
                <a:sym typeface="Helvetica Neue"/>
              </a:rPr>
              <a:t>“Debugging is twice as hard as writing the code in the first place. Therefore, if you write the code as cleverly as possible, you are, by definition, not smart enough to debug it.”</a:t>
            </a:r>
            <a:endParaRPr/>
          </a:p>
        </p:txBody>
      </p:sp>
      <p:pic>
        <p:nvPicPr>
          <p:cNvPr id="413" name="Google Shape;413;p49"/>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414" name="Google Shape;414;p49"/>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5"/>
          <p:cNvSpPr txBox="1"/>
          <p:nvPr>
            <p:ph type="title"/>
          </p:nvPr>
        </p:nvSpPr>
        <p:spPr>
          <a:xfrm>
            <a:off x="946150" y="182562"/>
            <a:ext cx="786923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Operating System Services (Cont.)</a:t>
            </a:r>
            <a:endParaRPr/>
          </a:p>
        </p:txBody>
      </p:sp>
      <p:sp>
        <p:nvSpPr>
          <p:cNvPr id="100" name="Google Shape;100;p5"/>
          <p:cNvSpPr txBox="1"/>
          <p:nvPr>
            <p:ph idx="1" type="body"/>
          </p:nvPr>
        </p:nvSpPr>
        <p:spPr>
          <a:xfrm>
            <a:off x="782637" y="892175"/>
            <a:ext cx="7542212" cy="5729287"/>
          </a:xfrm>
          <a:prstGeom prst="rect">
            <a:avLst/>
          </a:prstGeom>
          <a:noFill/>
          <a:ln>
            <a:noFill/>
          </a:ln>
        </p:spPr>
        <p:txBody>
          <a:bodyPr anchorCtr="0" anchor="t" bIns="45700" lIns="91425" spcFirstLastPara="1" rIns="91425" wrap="square" tIns="45700">
            <a:noAutofit/>
          </a:bodyPr>
          <a:lstStyle/>
          <a:p>
            <a:pPr indent="-204469" lvl="1" marL="742950" rtl="0" algn="l">
              <a:lnSpc>
                <a:spcPct val="100000"/>
              </a:lnSpc>
              <a:spcBef>
                <a:spcPts val="0"/>
              </a:spcBef>
              <a:spcAft>
                <a:spcPts val="0"/>
              </a:spcAft>
              <a:buClr>
                <a:srgbClr val="CC6600"/>
              </a:buClr>
              <a:buSzPts val="1280"/>
              <a:buFont typeface="Arial"/>
              <a:buNone/>
            </a:pPr>
            <a:r>
              <a:t/>
            </a:r>
            <a:endParaRPr b="1" i="0" sz="1600" u="none">
              <a:solidFill>
                <a:schemeClr val="dk1"/>
              </a:solidFill>
              <a:latin typeface="Helvetica Neue"/>
              <a:ea typeface="Helvetica Neue"/>
              <a:cs typeface="Helvetica Neue"/>
              <a:sym typeface="Helvetica Neue"/>
            </a:endParaRPr>
          </a:p>
          <a:p>
            <a:pPr indent="-342900" lvl="0" marL="34290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One set of operating-system services provides functions that are helpful to the user (Cont.):</a:t>
            </a:r>
            <a:endParaRPr b="1" i="0" sz="1600" u="none">
              <a:solidFill>
                <a:schemeClr val="dk1"/>
              </a:solidFill>
              <a:latin typeface="Helvetica Neue"/>
              <a:ea typeface="Helvetica Neue"/>
              <a:cs typeface="Helvetica Neue"/>
              <a:sym typeface="Helvetica Neue"/>
            </a:endParaRPr>
          </a:p>
          <a:p>
            <a:pPr indent="-285750" lvl="1" marL="742950" rtl="0" algn="l">
              <a:lnSpc>
                <a:spcPct val="100000"/>
              </a:lnSpc>
              <a:spcBef>
                <a:spcPts val="560"/>
              </a:spcBef>
              <a:spcAft>
                <a:spcPts val="0"/>
              </a:spcAft>
              <a:buClr>
                <a:srgbClr val="CC6600"/>
              </a:buClr>
              <a:buSzPts val="1280"/>
              <a:buFont typeface="Arial"/>
              <a:buChar char="●"/>
            </a:pPr>
            <a:r>
              <a:rPr b="1" i="0" lang="en-US" sz="1600" u="none">
                <a:solidFill>
                  <a:schemeClr val="dk1"/>
                </a:solidFill>
                <a:latin typeface="Helvetica Neue"/>
                <a:ea typeface="Helvetica Neue"/>
                <a:cs typeface="Helvetica Neue"/>
                <a:sym typeface="Helvetica Neue"/>
              </a:rPr>
              <a:t>File-system manipulation </a:t>
            </a:r>
            <a:r>
              <a:rPr b="0" i="0" lang="en-US" sz="1600" u="none">
                <a:solidFill>
                  <a:schemeClr val="dk1"/>
                </a:solidFill>
                <a:latin typeface="Helvetica Neue"/>
                <a:ea typeface="Helvetica Neue"/>
                <a:cs typeface="Helvetica Neue"/>
                <a:sym typeface="Helvetica Neue"/>
              </a:rPr>
              <a:t>-  The file system is of particular interest. Programs need to read and write files and directories, create and delete them, search them, list file Information, permission management.</a:t>
            </a:r>
            <a:endParaRPr/>
          </a:p>
          <a:p>
            <a:pPr indent="-285750" lvl="1" marL="742950" rtl="0" algn="l">
              <a:lnSpc>
                <a:spcPct val="100000"/>
              </a:lnSpc>
              <a:spcBef>
                <a:spcPts val="560"/>
              </a:spcBef>
              <a:spcAft>
                <a:spcPts val="0"/>
              </a:spcAft>
              <a:buClr>
                <a:srgbClr val="CC6600"/>
              </a:buClr>
              <a:buSzPts val="1280"/>
              <a:buFont typeface="Arial"/>
              <a:buChar char="●"/>
            </a:pPr>
            <a:r>
              <a:rPr b="1" i="0" lang="en-US" sz="1600" u="none">
                <a:solidFill>
                  <a:schemeClr val="dk1"/>
                </a:solidFill>
                <a:latin typeface="Helvetica Neue"/>
                <a:ea typeface="Helvetica Neue"/>
                <a:cs typeface="Helvetica Neue"/>
                <a:sym typeface="Helvetica Neue"/>
              </a:rPr>
              <a:t>Communications</a:t>
            </a:r>
            <a:r>
              <a:rPr b="0" i="0" lang="en-US" sz="1600" u="none">
                <a:solidFill>
                  <a:schemeClr val="dk1"/>
                </a:solidFill>
                <a:latin typeface="Helvetica Neue"/>
                <a:ea typeface="Helvetica Neue"/>
                <a:cs typeface="Helvetica Neue"/>
                <a:sym typeface="Helvetica Neue"/>
              </a:rPr>
              <a:t> – Processes may exchange information, on the same computer or between computers over a network</a:t>
            </a:r>
            <a:endParaRPr/>
          </a:p>
          <a:p>
            <a:pPr indent="-228600" lvl="2" marL="1085850" rtl="0" algn="l">
              <a:lnSpc>
                <a:spcPct val="100000"/>
              </a:lnSpc>
              <a:spcBef>
                <a:spcPts val="560"/>
              </a:spcBef>
              <a:spcAft>
                <a:spcPts val="0"/>
              </a:spcAft>
              <a:buClr>
                <a:srgbClr val="009900"/>
              </a:buClr>
              <a:buSzPts val="1200"/>
              <a:buFont typeface="Arimo"/>
              <a:buChar char="4"/>
            </a:pPr>
            <a:r>
              <a:rPr b="0" i="0" lang="en-US" sz="1600" u="none">
                <a:solidFill>
                  <a:schemeClr val="dk1"/>
                </a:solidFill>
                <a:latin typeface="Helvetica Neue"/>
                <a:ea typeface="Helvetica Neue"/>
                <a:cs typeface="Helvetica Neue"/>
                <a:sym typeface="Helvetica Neue"/>
              </a:rPr>
              <a:t>Communications may be via shared memory or through message passing (packets moved by the OS)</a:t>
            </a:r>
            <a:endParaRPr/>
          </a:p>
          <a:p>
            <a:pPr indent="-285750" lvl="1" marL="742950" rtl="0" algn="l">
              <a:lnSpc>
                <a:spcPct val="100000"/>
              </a:lnSpc>
              <a:spcBef>
                <a:spcPts val="560"/>
              </a:spcBef>
              <a:spcAft>
                <a:spcPts val="0"/>
              </a:spcAft>
              <a:buClr>
                <a:srgbClr val="CC6600"/>
              </a:buClr>
              <a:buSzPts val="1280"/>
              <a:buFont typeface="Arial"/>
              <a:buChar char="●"/>
            </a:pPr>
            <a:r>
              <a:rPr b="1" i="0" lang="en-US" sz="1600" u="none">
                <a:solidFill>
                  <a:schemeClr val="dk1"/>
                </a:solidFill>
                <a:latin typeface="Helvetica Neue"/>
                <a:ea typeface="Helvetica Neue"/>
                <a:cs typeface="Helvetica Neue"/>
                <a:sym typeface="Helvetica Neue"/>
              </a:rPr>
              <a:t>Error detection </a:t>
            </a:r>
            <a:r>
              <a:rPr b="0" i="0" lang="en-US" sz="1600" u="none">
                <a:solidFill>
                  <a:schemeClr val="dk1"/>
                </a:solidFill>
                <a:latin typeface="Helvetica Neue"/>
                <a:ea typeface="Helvetica Neue"/>
                <a:cs typeface="Helvetica Neue"/>
                <a:sym typeface="Helvetica Neue"/>
              </a:rPr>
              <a:t>– OS needs to be constantly aware of possible errors</a:t>
            </a:r>
            <a:endParaRPr/>
          </a:p>
          <a:p>
            <a:pPr indent="-228600" lvl="2" marL="1085850" rtl="0" algn="l">
              <a:lnSpc>
                <a:spcPct val="100000"/>
              </a:lnSpc>
              <a:spcBef>
                <a:spcPts val="560"/>
              </a:spcBef>
              <a:spcAft>
                <a:spcPts val="0"/>
              </a:spcAft>
              <a:buClr>
                <a:srgbClr val="009900"/>
              </a:buClr>
              <a:buSzPts val="1200"/>
              <a:buFont typeface="Arimo"/>
              <a:buChar char="4"/>
            </a:pPr>
            <a:r>
              <a:rPr b="0" i="0" lang="en-US" sz="1600" u="none">
                <a:solidFill>
                  <a:schemeClr val="dk1"/>
                </a:solidFill>
                <a:latin typeface="Helvetica Neue"/>
                <a:ea typeface="Helvetica Neue"/>
                <a:cs typeface="Helvetica Neue"/>
                <a:sym typeface="Helvetica Neue"/>
              </a:rPr>
              <a:t>May occur in the CPU and memory hardware, in I/O devices, in user program</a:t>
            </a:r>
            <a:endParaRPr/>
          </a:p>
          <a:p>
            <a:pPr indent="-228600" lvl="2" marL="1085850" rtl="0" algn="l">
              <a:lnSpc>
                <a:spcPct val="100000"/>
              </a:lnSpc>
              <a:spcBef>
                <a:spcPts val="560"/>
              </a:spcBef>
              <a:spcAft>
                <a:spcPts val="0"/>
              </a:spcAft>
              <a:buClr>
                <a:srgbClr val="009900"/>
              </a:buClr>
              <a:buSzPts val="1200"/>
              <a:buFont typeface="Arimo"/>
              <a:buChar char="4"/>
            </a:pPr>
            <a:r>
              <a:rPr b="0" i="0" lang="en-US" sz="1600" u="none">
                <a:solidFill>
                  <a:schemeClr val="dk1"/>
                </a:solidFill>
                <a:latin typeface="Helvetica Neue"/>
                <a:ea typeface="Helvetica Neue"/>
                <a:cs typeface="Helvetica Neue"/>
                <a:sym typeface="Helvetica Neue"/>
              </a:rPr>
              <a:t>For each type of error, OS should take the appropriate action to ensure correct and consistent computing</a:t>
            </a:r>
            <a:endParaRPr/>
          </a:p>
          <a:p>
            <a:pPr indent="-228600" lvl="2" marL="1085850" rtl="0" algn="l">
              <a:lnSpc>
                <a:spcPct val="100000"/>
              </a:lnSpc>
              <a:spcBef>
                <a:spcPts val="560"/>
              </a:spcBef>
              <a:spcAft>
                <a:spcPts val="0"/>
              </a:spcAft>
              <a:buClr>
                <a:srgbClr val="009900"/>
              </a:buClr>
              <a:buSzPts val="1200"/>
              <a:buFont typeface="Arimo"/>
              <a:buChar char="4"/>
            </a:pPr>
            <a:r>
              <a:rPr b="0" i="0" lang="en-US" sz="1600" u="none">
                <a:solidFill>
                  <a:schemeClr val="dk1"/>
                </a:solidFill>
                <a:latin typeface="Helvetica Neue"/>
                <a:ea typeface="Helvetica Neue"/>
                <a:cs typeface="Helvetica Neue"/>
                <a:sym typeface="Helvetica Neue"/>
              </a:rPr>
              <a:t>Debugging facilities can greatly enhance the user’s and programmer’s abilities to efficiently use the system</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0"/>
          <p:cNvSpPr txBox="1"/>
          <p:nvPr>
            <p:ph type="title"/>
          </p:nvPr>
        </p:nvSpPr>
        <p:spPr>
          <a:xfrm>
            <a:off x="1090612" y="136525"/>
            <a:ext cx="759618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Performance Tuning</a:t>
            </a:r>
            <a:endParaRPr/>
          </a:p>
        </p:txBody>
      </p:sp>
      <p:sp>
        <p:nvSpPr>
          <p:cNvPr id="420" name="Google Shape;420;p50"/>
          <p:cNvSpPr txBox="1"/>
          <p:nvPr>
            <p:ph idx="1" type="body"/>
          </p:nvPr>
        </p:nvSpPr>
        <p:spPr>
          <a:xfrm>
            <a:off x="806450" y="1233487"/>
            <a:ext cx="3395662" cy="491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Improve performance by removing bottlenecks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OS must provide means of computing and displaying measures of system behavior</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For example, “top” program or Windows Task Manager</a:t>
            </a:r>
            <a:endParaRPr/>
          </a:p>
        </p:txBody>
      </p:sp>
      <p:pic>
        <p:nvPicPr>
          <p:cNvPr descr="2_19.pdf" id="421" name="Google Shape;421;p50"/>
          <p:cNvPicPr preferRelativeResize="0"/>
          <p:nvPr/>
        </p:nvPicPr>
        <p:blipFill rotWithShape="1">
          <a:blip r:embed="rId3">
            <a:alphaModFix/>
          </a:blip>
          <a:srcRect b="0" l="0" r="0" t="0"/>
          <a:stretch/>
        </p:blipFill>
        <p:spPr>
          <a:xfrm>
            <a:off x="4818062" y="1273175"/>
            <a:ext cx="3732212" cy="4257675"/>
          </a:xfrm>
          <a:prstGeom prst="rect">
            <a:avLst/>
          </a:prstGeom>
          <a:noFill/>
          <a:ln>
            <a:noFill/>
          </a:ln>
        </p:spPr>
      </p:pic>
      <p:pic>
        <p:nvPicPr>
          <p:cNvPr id="422" name="Google Shape;422;p50"/>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423" name="Google Shape;423;p50"/>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1"/>
          <p:cNvSpPr txBox="1"/>
          <p:nvPr>
            <p:ph type="title"/>
          </p:nvPr>
        </p:nvSpPr>
        <p:spPr>
          <a:xfrm>
            <a:off x="800100" y="136525"/>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000"/>
              <a:buFont typeface="Arial"/>
              <a:buNone/>
            </a:pPr>
            <a:r>
              <a:rPr b="1" i="0" lang="en-US" sz="3000" u="none">
                <a:solidFill>
                  <a:srgbClr val="006699"/>
                </a:solidFill>
                <a:latin typeface="Arial"/>
                <a:ea typeface="Arial"/>
                <a:cs typeface="Arial"/>
                <a:sym typeface="Arial"/>
              </a:rPr>
              <a:t>DTrace</a:t>
            </a:r>
            <a:endParaRPr/>
          </a:p>
        </p:txBody>
      </p:sp>
      <p:pic>
        <p:nvPicPr>
          <p:cNvPr id="430" name="Google Shape;430;p51"/>
          <p:cNvPicPr preferRelativeResize="0"/>
          <p:nvPr/>
        </p:nvPicPr>
        <p:blipFill rotWithShape="1">
          <a:blip r:embed="rId3">
            <a:alphaModFix/>
          </a:blip>
          <a:srcRect b="2374" l="19221" r="19221" t="1374"/>
          <a:stretch/>
        </p:blipFill>
        <p:spPr>
          <a:xfrm>
            <a:off x="4354512" y="1014412"/>
            <a:ext cx="4294187" cy="5033962"/>
          </a:xfrm>
          <a:prstGeom prst="rect">
            <a:avLst/>
          </a:prstGeom>
          <a:noFill/>
          <a:ln cap="flat" cmpd="dbl" w="38100">
            <a:solidFill>
              <a:schemeClr val="lt1"/>
            </a:solidFill>
            <a:prstDash val="solid"/>
            <a:miter lim="800000"/>
            <a:headEnd len="sm" w="sm" type="none"/>
            <a:tailEnd len="sm" w="sm" type="none"/>
          </a:ln>
        </p:spPr>
      </p:pic>
      <p:sp>
        <p:nvSpPr>
          <p:cNvPr id="431" name="Google Shape;431;p51"/>
          <p:cNvSpPr txBox="1"/>
          <p:nvPr/>
        </p:nvSpPr>
        <p:spPr>
          <a:xfrm>
            <a:off x="806450" y="1233487"/>
            <a:ext cx="3409950" cy="491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DTrace tool in Solaris, FreeBSD, Mac OS X allows live instrumentation on production systems</a:t>
            </a:r>
            <a:endParaRPr/>
          </a:p>
          <a:p>
            <a:pPr indent="-342900" lvl="1"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Probes </a:t>
            </a:r>
            <a:r>
              <a:rPr b="0" i="0" lang="en-US" sz="1800" u="none" cap="none" strike="noStrike">
                <a:solidFill>
                  <a:srgbClr val="000000"/>
                </a:solidFill>
                <a:latin typeface="Helvetica Neue"/>
                <a:ea typeface="Helvetica Neue"/>
                <a:cs typeface="Helvetica Neue"/>
                <a:sym typeface="Helvetica Neue"/>
              </a:rPr>
              <a:t>fire when code is executed within a </a:t>
            </a:r>
            <a:r>
              <a:rPr b="1" i="0" lang="en-US" sz="1800" u="none" cap="none" strike="noStrike">
                <a:solidFill>
                  <a:srgbClr val="3366FF"/>
                </a:solidFill>
                <a:latin typeface="Helvetica Neue"/>
                <a:ea typeface="Helvetica Neue"/>
                <a:cs typeface="Helvetica Neue"/>
                <a:sym typeface="Helvetica Neue"/>
              </a:rPr>
              <a:t>provider</a:t>
            </a:r>
            <a:r>
              <a:rPr b="0" i="0" lang="en-US" sz="1800" u="none" cap="none" strike="noStrike">
                <a:solidFill>
                  <a:srgbClr val="000000"/>
                </a:solidFill>
                <a:latin typeface="Helvetica Neue"/>
                <a:ea typeface="Helvetica Neue"/>
                <a:cs typeface="Helvetica Neue"/>
                <a:sym typeface="Helvetica Neue"/>
              </a:rPr>
              <a:t>, capturing state data and sending it to </a:t>
            </a:r>
            <a:r>
              <a:rPr b="1" i="0" lang="en-US" sz="1800" u="none" cap="none" strike="noStrike">
                <a:solidFill>
                  <a:srgbClr val="3366FF"/>
                </a:solidFill>
                <a:latin typeface="Helvetica Neue"/>
                <a:ea typeface="Helvetica Neue"/>
                <a:cs typeface="Helvetica Neue"/>
                <a:sym typeface="Helvetica Neue"/>
              </a:rPr>
              <a:t>consumers</a:t>
            </a:r>
            <a:r>
              <a:rPr b="0" i="0" lang="en-US" sz="1800" u="none" cap="none" strike="noStrike">
                <a:solidFill>
                  <a:srgbClr val="000000"/>
                </a:solidFill>
                <a:latin typeface="Helvetica Neue"/>
                <a:ea typeface="Helvetica Neue"/>
                <a:cs typeface="Helvetica Neue"/>
                <a:sym typeface="Helvetica Neue"/>
              </a:rPr>
              <a:t> of those probes </a:t>
            </a:r>
            <a:br>
              <a:rPr b="0" i="0" lang="en-US" sz="1800" u="none" cap="none" strike="noStrike">
                <a:solidFill>
                  <a:srgbClr val="000000"/>
                </a:solidFill>
                <a:latin typeface="Helvetica Neue"/>
                <a:ea typeface="Helvetica Neue"/>
                <a:cs typeface="Helvetica Neue"/>
                <a:sym typeface="Helvetica Neue"/>
              </a:rPr>
            </a:b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Example of following XEventsQueued system call move from libc library to kernel and back</a:t>
            </a:r>
            <a:endParaRPr/>
          </a:p>
        </p:txBody>
      </p:sp>
      <p:pic>
        <p:nvPicPr>
          <p:cNvPr id="432" name="Google Shape;432;p51"/>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433" name="Google Shape;433;p51"/>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2"/>
          <p:cNvSpPr txBox="1"/>
          <p:nvPr>
            <p:ph type="title"/>
          </p:nvPr>
        </p:nvSpPr>
        <p:spPr>
          <a:xfrm>
            <a:off x="800100" y="136525"/>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000"/>
              <a:buFont typeface="Arial"/>
              <a:buNone/>
            </a:pPr>
            <a:r>
              <a:rPr b="1" i="0" lang="en-US" sz="3000" u="none">
                <a:solidFill>
                  <a:srgbClr val="006699"/>
                </a:solidFill>
                <a:latin typeface="Arial"/>
                <a:ea typeface="Arial"/>
                <a:cs typeface="Arial"/>
                <a:sym typeface="Arial"/>
              </a:rPr>
              <a:t>Dtrace (Cont.)</a:t>
            </a:r>
            <a:endParaRPr/>
          </a:p>
        </p:txBody>
      </p:sp>
      <p:sp>
        <p:nvSpPr>
          <p:cNvPr id="440" name="Google Shape;440;p52"/>
          <p:cNvSpPr txBox="1"/>
          <p:nvPr/>
        </p:nvSpPr>
        <p:spPr>
          <a:xfrm>
            <a:off x="806450" y="1233487"/>
            <a:ext cx="3409950" cy="491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DTrace code to record amount of time each process with UserID 101 is in running mode (on CPU) in nanoseconds</a:t>
            </a:r>
            <a:endParaRPr/>
          </a:p>
        </p:txBody>
      </p:sp>
      <p:pic>
        <p:nvPicPr>
          <p:cNvPr descr="Screen Shot 2012-12-01 at 2.40.37 PM.png" id="441" name="Google Shape;441;p52"/>
          <p:cNvPicPr preferRelativeResize="0"/>
          <p:nvPr/>
        </p:nvPicPr>
        <p:blipFill rotWithShape="1">
          <a:blip r:embed="rId3">
            <a:alphaModFix/>
          </a:blip>
          <a:srcRect b="0" l="0" r="0" t="0"/>
          <a:stretch/>
        </p:blipFill>
        <p:spPr>
          <a:xfrm>
            <a:off x="4899025" y="1512887"/>
            <a:ext cx="4049712" cy="3762375"/>
          </a:xfrm>
          <a:prstGeom prst="rect">
            <a:avLst/>
          </a:prstGeom>
          <a:noFill/>
          <a:ln>
            <a:noFill/>
          </a:ln>
        </p:spPr>
      </p:pic>
      <p:pic>
        <p:nvPicPr>
          <p:cNvPr descr="Screen Shot 2012-12-01 at 2.40.46 PM.png" id="442" name="Google Shape;442;p52"/>
          <p:cNvPicPr preferRelativeResize="0"/>
          <p:nvPr/>
        </p:nvPicPr>
        <p:blipFill rotWithShape="1">
          <a:blip r:embed="rId4">
            <a:alphaModFix/>
          </a:blip>
          <a:srcRect b="0" l="0" r="0" t="0"/>
          <a:stretch/>
        </p:blipFill>
        <p:spPr>
          <a:xfrm>
            <a:off x="806450" y="3040062"/>
            <a:ext cx="4745037" cy="2403475"/>
          </a:xfrm>
          <a:prstGeom prst="rect">
            <a:avLst/>
          </a:prstGeom>
          <a:noFill/>
          <a:ln>
            <a:noFill/>
          </a:ln>
        </p:spPr>
      </p:pic>
      <p:pic>
        <p:nvPicPr>
          <p:cNvPr id="443" name="Google Shape;443;p52"/>
          <p:cNvPicPr preferRelativeResize="0"/>
          <p:nvPr/>
        </p:nvPicPr>
        <p:blipFill>
          <a:blip r:embed="rId5">
            <a:alphaModFix/>
          </a:blip>
          <a:stretch>
            <a:fillRect/>
          </a:stretch>
        </p:blipFill>
        <p:spPr>
          <a:xfrm>
            <a:off x="8295700" y="163675"/>
            <a:ext cx="677524" cy="677524"/>
          </a:xfrm>
          <a:prstGeom prst="rect">
            <a:avLst/>
          </a:prstGeom>
          <a:noFill/>
          <a:ln>
            <a:noFill/>
          </a:ln>
        </p:spPr>
      </p:pic>
      <p:sp>
        <p:nvSpPr>
          <p:cNvPr id="444" name="Google Shape;444;p52"/>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3"/>
          <p:cNvSpPr txBox="1"/>
          <p:nvPr>
            <p:ph type="title"/>
          </p:nvPr>
        </p:nvSpPr>
        <p:spPr>
          <a:xfrm>
            <a:off x="1108075" y="166687"/>
            <a:ext cx="757872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Operating System Generation</a:t>
            </a:r>
            <a:endParaRPr/>
          </a:p>
        </p:txBody>
      </p:sp>
      <p:sp>
        <p:nvSpPr>
          <p:cNvPr id="451" name="Google Shape;451;p53"/>
          <p:cNvSpPr txBox="1"/>
          <p:nvPr>
            <p:ph idx="1" type="body"/>
          </p:nvPr>
        </p:nvSpPr>
        <p:spPr>
          <a:xfrm>
            <a:off x="806450" y="1233487"/>
            <a:ext cx="6854825"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Operating systems are designed to run on any of a class of machines; the system must be configured for each specific computer site</a:t>
            </a:r>
            <a:endParaRPr b="0"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SYSGEN</a:t>
            </a:r>
            <a:r>
              <a:rPr b="0" i="0" lang="en-US" sz="1800" u="none">
                <a:solidFill>
                  <a:schemeClr val="dk1"/>
                </a:solidFill>
                <a:latin typeface="Helvetica Neue"/>
                <a:ea typeface="Helvetica Neue"/>
                <a:cs typeface="Helvetica Neue"/>
                <a:sym typeface="Helvetica Neue"/>
              </a:rPr>
              <a:t> program obtains information concerning the specific configuration of the hardware system</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Used to build system-specific compiled kernel or system-tuned</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Can general more efficient code than one general kernel</a:t>
            </a:r>
            <a:endParaRPr b="0" i="0" sz="1800" u="none">
              <a:solidFill>
                <a:schemeClr val="dk1"/>
              </a:solidFill>
              <a:latin typeface="Helvetica Neue"/>
              <a:ea typeface="Helvetica Neue"/>
              <a:cs typeface="Helvetica Neue"/>
              <a:sym typeface="Helvetica Neue"/>
            </a:endParaRPr>
          </a:p>
          <a:p>
            <a:pPr indent="-240030" lvl="0" marL="34290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rtl="0" algn="l">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pic>
        <p:nvPicPr>
          <p:cNvPr id="452" name="Google Shape;452;p53"/>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453" name="Google Shape;453;p53"/>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4"/>
          <p:cNvSpPr txBox="1"/>
          <p:nvPr>
            <p:ph type="title"/>
          </p:nvPr>
        </p:nvSpPr>
        <p:spPr>
          <a:xfrm>
            <a:off x="457200" y="16668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System Boot</a:t>
            </a:r>
            <a:endParaRPr/>
          </a:p>
        </p:txBody>
      </p:sp>
      <p:sp>
        <p:nvSpPr>
          <p:cNvPr id="460" name="Google Shape;460;p54"/>
          <p:cNvSpPr txBox="1"/>
          <p:nvPr>
            <p:ph idx="1" type="body"/>
          </p:nvPr>
        </p:nvSpPr>
        <p:spPr>
          <a:xfrm>
            <a:off x="885825" y="1154112"/>
            <a:ext cx="7407275"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When power initialized on system, execution starts at a fixed memory location</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Firmware ROM used to hold initial boot code</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Operating system must be made available to hardware so hardware can start it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Small piece of code – </a:t>
            </a:r>
            <a:r>
              <a:rPr b="1" i="0" lang="en-US" sz="1800" u="none">
                <a:solidFill>
                  <a:srgbClr val="3366FF"/>
                </a:solidFill>
                <a:latin typeface="Helvetica Neue"/>
                <a:ea typeface="Helvetica Neue"/>
                <a:cs typeface="Helvetica Neue"/>
                <a:sym typeface="Helvetica Neue"/>
              </a:rPr>
              <a:t>bootstrap loader</a:t>
            </a:r>
            <a:r>
              <a:rPr b="0" i="0" lang="en-US" sz="1800" u="none">
                <a:solidFill>
                  <a:schemeClr val="dk1"/>
                </a:solidFill>
                <a:latin typeface="Helvetica Neue"/>
                <a:ea typeface="Helvetica Neue"/>
                <a:cs typeface="Helvetica Neue"/>
                <a:sym typeface="Helvetica Neue"/>
              </a:rPr>
              <a:t>, stored in </a:t>
            </a:r>
            <a:r>
              <a:rPr b="1" i="0" lang="en-US" sz="1800" u="none">
                <a:solidFill>
                  <a:srgbClr val="3366FF"/>
                </a:solidFill>
                <a:latin typeface="Helvetica Neue"/>
                <a:ea typeface="Helvetica Neue"/>
                <a:cs typeface="Helvetica Neue"/>
                <a:sym typeface="Helvetica Neue"/>
              </a:rPr>
              <a:t>ROM</a:t>
            </a:r>
            <a:r>
              <a:rPr b="0" i="0" lang="en-US" sz="1800" u="none">
                <a:solidFill>
                  <a:schemeClr val="dk1"/>
                </a:solidFill>
                <a:latin typeface="Helvetica Neue"/>
                <a:ea typeface="Helvetica Neue"/>
                <a:cs typeface="Helvetica Neue"/>
                <a:sym typeface="Helvetica Neue"/>
              </a:rPr>
              <a:t> or </a:t>
            </a:r>
            <a:r>
              <a:rPr b="1" i="0" lang="en-US" sz="1800" u="none">
                <a:solidFill>
                  <a:srgbClr val="3366FF"/>
                </a:solidFill>
                <a:latin typeface="Helvetica Neue"/>
                <a:ea typeface="Helvetica Neue"/>
                <a:cs typeface="Helvetica Neue"/>
                <a:sym typeface="Helvetica Neue"/>
              </a:rPr>
              <a:t>EEPROM</a:t>
            </a:r>
            <a:r>
              <a:rPr b="0" i="0" lang="en-US" sz="1800" u="none">
                <a:solidFill>
                  <a:schemeClr val="dk1"/>
                </a:solidFill>
                <a:latin typeface="Helvetica Neue"/>
                <a:ea typeface="Helvetica Neue"/>
                <a:cs typeface="Helvetica Neue"/>
                <a:sym typeface="Helvetica Neue"/>
              </a:rPr>
              <a:t> locates the kernel, loads it into memory, and starts it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Sometimes two-step process where </a:t>
            </a:r>
            <a:r>
              <a:rPr b="1" i="0" lang="en-US" sz="1800" u="none">
                <a:solidFill>
                  <a:srgbClr val="3366FF"/>
                </a:solidFill>
                <a:latin typeface="Helvetica Neue"/>
                <a:ea typeface="Helvetica Neue"/>
                <a:cs typeface="Helvetica Neue"/>
                <a:sym typeface="Helvetica Neue"/>
              </a:rPr>
              <a:t>boot block </a:t>
            </a:r>
            <a:r>
              <a:rPr b="0" i="0" lang="en-US" sz="1800" u="none">
                <a:solidFill>
                  <a:schemeClr val="dk1"/>
                </a:solidFill>
                <a:latin typeface="Helvetica Neue"/>
                <a:ea typeface="Helvetica Neue"/>
                <a:cs typeface="Helvetica Neue"/>
                <a:sym typeface="Helvetica Neue"/>
              </a:rPr>
              <a:t>at fixed location loaded by ROM code, which loads bootstrap loader from disk</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Common bootstrap loader, </a:t>
            </a:r>
            <a:r>
              <a:rPr b="1" i="0" lang="en-US" sz="1800" u="none">
                <a:solidFill>
                  <a:srgbClr val="3366FF"/>
                </a:solidFill>
                <a:latin typeface="Helvetica Neue"/>
                <a:ea typeface="Helvetica Neue"/>
                <a:cs typeface="Helvetica Neue"/>
                <a:sym typeface="Helvetica Neue"/>
              </a:rPr>
              <a:t>GRUB</a:t>
            </a:r>
            <a:r>
              <a:rPr b="0" i="0" lang="en-US" sz="1800" u="none">
                <a:solidFill>
                  <a:schemeClr val="dk1"/>
                </a:solidFill>
                <a:latin typeface="Helvetica Neue"/>
                <a:ea typeface="Helvetica Neue"/>
                <a:cs typeface="Helvetica Neue"/>
                <a:sym typeface="Helvetica Neue"/>
              </a:rPr>
              <a:t>, allows selection of kernel from multiple disks, versions, kernel options</a:t>
            </a:r>
            <a:endParaRPr/>
          </a:p>
          <a:p>
            <a:pPr indent="-342900" lvl="0" marL="34290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Kernel loads and system is then </a:t>
            </a:r>
            <a:r>
              <a:rPr b="1" i="0" lang="en-US" sz="1800" u="none">
                <a:solidFill>
                  <a:srgbClr val="3366FF"/>
                </a:solidFill>
                <a:latin typeface="Helvetica Neue"/>
                <a:ea typeface="Helvetica Neue"/>
                <a:cs typeface="Helvetica Neue"/>
                <a:sym typeface="Helvetica Neue"/>
              </a:rPr>
              <a:t>running</a:t>
            </a:r>
            <a:endParaRPr/>
          </a:p>
        </p:txBody>
      </p:sp>
      <p:pic>
        <p:nvPicPr>
          <p:cNvPr id="461" name="Google Shape;461;p54"/>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462" name="Google Shape;462;p54"/>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5"/>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4300"/>
              <a:buFont typeface="Arial"/>
              <a:buNone/>
            </a:pPr>
            <a:r>
              <a:rPr b="1" i="0" lang="en-US" sz="4300" u="none">
                <a:solidFill>
                  <a:srgbClr val="006699"/>
                </a:solidFill>
                <a:latin typeface="Arial"/>
                <a:ea typeface="Arial"/>
                <a:cs typeface="Arial"/>
                <a:sym typeface="Arial"/>
              </a:rPr>
              <a:t>End of Chapter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1003300" y="182562"/>
            <a:ext cx="781208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Operating System Services (Cont.)</a:t>
            </a:r>
            <a:endParaRPr/>
          </a:p>
        </p:txBody>
      </p:sp>
      <p:sp>
        <p:nvSpPr>
          <p:cNvPr id="107" name="Google Shape;107;p6"/>
          <p:cNvSpPr txBox="1"/>
          <p:nvPr>
            <p:ph idx="1" type="body"/>
          </p:nvPr>
        </p:nvSpPr>
        <p:spPr>
          <a:xfrm>
            <a:off x="742950" y="1168400"/>
            <a:ext cx="7404100" cy="490537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Another set of OS functions exists for ensuring the efficient operation of the system itself via resource sharing</a:t>
            </a:r>
            <a:endParaRPr/>
          </a:p>
          <a:p>
            <a:pPr indent="-285750" lvl="1" marL="742950" rtl="0" algn="l">
              <a:lnSpc>
                <a:spcPct val="90000"/>
              </a:lnSpc>
              <a:spcBef>
                <a:spcPts val="560"/>
              </a:spcBef>
              <a:spcAft>
                <a:spcPts val="0"/>
              </a:spcAft>
              <a:buClr>
                <a:srgbClr val="CC6600"/>
              </a:buClr>
              <a:buSzPts val="1280"/>
              <a:buFont typeface="Arial"/>
              <a:buChar char="●"/>
            </a:pPr>
            <a:r>
              <a:rPr b="1" i="0" lang="en-US" sz="1600" u="none">
                <a:solidFill>
                  <a:schemeClr val="dk1"/>
                </a:solidFill>
                <a:latin typeface="Helvetica Neue"/>
                <a:ea typeface="Helvetica Neue"/>
                <a:cs typeface="Helvetica Neue"/>
                <a:sym typeface="Helvetica Neue"/>
              </a:rPr>
              <a:t>Resource allocation - </a:t>
            </a:r>
            <a:r>
              <a:rPr b="0" i="0" lang="en-US" sz="1600" u="none">
                <a:solidFill>
                  <a:schemeClr val="dk1"/>
                </a:solidFill>
                <a:latin typeface="Helvetica Neue"/>
                <a:ea typeface="Helvetica Neue"/>
                <a:cs typeface="Helvetica Neue"/>
                <a:sym typeface="Helvetica Neue"/>
              </a:rPr>
              <a:t>When  multiple users or multiple jobs running concurrently, resources must be allocated to each of them</a:t>
            </a:r>
            <a:endParaRPr/>
          </a:p>
          <a:p>
            <a:pPr indent="-228600" lvl="2" marL="1085850" rtl="0" algn="l">
              <a:lnSpc>
                <a:spcPct val="90000"/>
              </a:lnSpc>
              <a:spcBef>
                <a:spcPts val="560"/>
              </a:spcBef>
              <a:spcAft>
                <a:spcPts val="0"/>
              </a:spcAft>
              <a:buClr>
                <a:srgbClr val="009900"/>
              </a:buClr>
              <a:buSzPts val="1200"/>
              <a:buFont typeface="Arimo"/>
              <a:buChar char="4"/>
            </a:pPr>
            <a:r>
              <a:rPr b="0" i="0" lang="en-US" sz="1600" u="none">
                <a:solidFill>
                  <a:schemeClr val="dk1"/>
                </a:solidFill>
                <a:latin typeface="Helvetica Neue"/>
                <a:ea typeface="Helvetica Neue"/>
                <a:cs typeface="Helvetica Neue"/>
                <a:sym typeface="Helvetica Neue"/>
              </a:rPr>
              <a:t>Many types of resources -   CPU cycles, main memory, file storage, I/O devices.</a:t>
            </a:r>
            <a:endParaRPr/>
          </a:p>
          <a:p>
            <a:pPr indent="-285750" lvl="1" marL="742950" rtl="0" algn="l">
              <a:lnSpc>
                <a:spcPct val="90000"/>
              </a:lnSpc>
              <a:spcBef>
                <a:spcPts val="560"/>
              </a:spcBef>
              <a:spcAft>
                <a:spcPts val="0"/>
              </a:spcAft>
              <a:buClr>
                <a:srgbClr val="CC6600"/>
              </a:buClr>
              <a:buSzPts val="1280"/>
              <a:buFont typeface="Arial"/>
              <a:buChar char="●"/>
            </a:pPr>
            <a:r>
              <a:rPr b="1" i="0" lang="en-US" sz="1600" u="none">
                <a:solidFill>
                  <a:schemeClr val="dk1"/>
                </a:solidFill>
                <a:latin typeface="Helvetica Neue"/>
                <a:ea typeface="Helvetica Neue"/>
                <a:cs typeface="Helvetica Neue"/>
                <a:sym typeface="Helvetica Neue"/>
              </a:rPr>
              <a:t>Accounting -</a:t>
            </a:r>
            <a:r>
              <a:rPr b="0" i="0" lang="en-US" sz="1600" u="none">
                <a:solidFill>
                  <a:schemeClr val="dk1"/>
                </a:solidFill>
                <a:latin typeface="Helvetica Neue"/>
                <a:ea typeface="Helvetica Neue"/>
                <a:cs typeface="Helvetica Neue"/>
                <a:sym typeface="Helvetica Neue"/>
              </a:rPr>
              <a:t> To keep track of which users use how much and what kinds of computer resources</a:t>
            </a:r>
            <a:endParaRPr/>
          </a:p>
          <a:p>
            <a:pPr indent="-285750" lvl="1" marL="742950" rtl="0" algn="l">
              <a:lnSpc>
                <a:spcPct val="90000"/>
              </a:lnSpc>
              <a:spcBef>
                <a:spcPts val="560"/>
              </a:spcBef>
              <a:spcAft>
                <a:spcPts val="0"/>
              </a:spcAft>
              <a:buClr>
                <a:srgbClr val="CC6600"/>
              </a:buClr>
              <a:buSzPts val="1280"/>
              <a:buFont typeface="Arial"/>
              <a:buChar char="●"/>
            </a:pPr>
            <a:r>
              <a:rPr b="1" i="0" lang="en-US" sz="1600" u="none">
                <a:solidFill>
                  <a:schemeClr val="dk1"/>
                </a:solidFill>
                <a:latin typeface="Helvetica Neue"/>
                <a:ea typeface="Helvetica Neue"/>
                <a:cs typeface="Helvetica Neue"/>
                <a:sym typeface="Helvetica Neue"/>
              </a:rPr>
              <a:t>Protection and security - </a:t>
            </a:r>
            <a:r>
              <a:rPr b="0" i="0" lang="en-US" sz="1600" u="none">
                <a:solidFill>
                  <a:schemeClr val="dk1"/>
                </a:solidFill>
                <a:latin typeface="Helvetica Neue"/>
                <a:ea typeface="Helvetica Neue"/>
                <a:cs typeface="Helvetica Neue"/>
                <a:sym typeface="Helvetica Neue"/>
              </a:rPr>
              <a:t>The owners of information stored in a multiuser or networked computer system may want to control use of that information, concurrent processes should not interfere with each other</a:t>
            </a:r>
            <a:endParaRPr/>
          </a:p>
          <a:p>
            <a:pPr indent="-228600" lvl="2" marL="1085850" rtl="0" algn="l">
              <a:lnSpc>
                <a:spcPct val="90000"/>
              </a:lnSpc>
              <a:spcBef>
                <a:spcPts val="560"/>
              </a:spcBef>
              <a:spcAft>
                <a:spcPts val="0"/>
              </a:spcAft>
              <a:buClr>
                <a:srgbClr val="009900"/>
              </a:buClr>
              <a:buSzPts val="1200"/>
              <a:buFont typeface="Arimo"/>
              <a:buChar char="4"/>
            </a:pPr>
            <a:r>
              <a:rPr b="1" i="0" lang="en-US" sz="1600" u="none">
                <a:solidFill>
                  <a:schemeClr val="dk1"/>
                </a:solidFill>
                <a:latin typeface="Helvetica Neue"/>
                <a:ea typeface="Helvetica Neue"/>
                <a:cs typeface="Helvetica Neue"/>
                <a:sym typeface="Helvetica Neue"/>
              </a:rPr>
              <a:t>Protection</a:t>
            </a:r>
            <a:r>
              <a:rPr b="0" i="0" lang="en-US" sz="1600" u="none">
                <a:solidFill>
                  <a:schemeClr val="dk1"/>
                </a:solidFill>
                <a:latin typeface="Helvetica Neue"/>
                <a:ea typeface="Helvetica Neue"/>
                <a:cs typeface="Helvetica Neue"/>
                <a:sym typeface="Helvetica Neue"/>
              </a:rPr>
              <a:t> involves ensuring that all access to system resources is controlled</a:t>
            </a:r>
            <a:endParaRPr/>
          </a:p>
          <a:p>
            <a:pPr indent="-228600" lvl="2" marL="1085850" rtl="0" algn="l">
              <a:lnSpc>
                <a:spcPct val="90000"/>
              </a:lnSpc>
              <a:spcBef>
                <a:spcPts val="560"/>
              </a:spcBef>
              <a:spcAft>
                <a:spcPts val="0"/>
              </a:spcAft>
              <a:buClr>
                <a:srgbClr val="009900"/>
              </a:buClr>
              <a:buSzPts val="1200"/>
              <a:buFont typeface="Arimo"/>
              <a:buChar char="4"/>
            </a:pPr>
            <a:r>
              <a:rPr b="1" i="0" lang="en-US" sz="1600" u="none">
                <a:solidFill>
                  <a:schemeClr val="dk1"/>
                </a:solidFill>
                <a:latin typeface="Helvetica Neue"/>
                <a:ea typeface="Helvetica Neue"/>
                <a:cs typeface="Helvetica Neue"/>
                <a:sym typeface="Helvetica Neue"/>
              </a:rPr>
              <a:t>Security</a:t>
            </a:r>
            <a:r>
              <a:rPr b="0" i="0" lang="en-US" sz="1600" u="none">
                <a:solidFill>
                  <a:schemeClr val="dk1"/>
                </a:solidFill>
                <a:latin typeface="Helvetica Neue"/>
                <a:ea typeface="Helvetica Neue"/>
                <a:cs typeface="Helvetica Neue"/>
                <a:sym typeface="Helvetica Neue"/>
              </a:rPr>
              <a:t> of the system from outsiders requires user authentication, extends to defending external I/O devices from invalid access attempts</a:t>
            </a:r>
            <a:endParaRPr/>
          </a:p>
          <a:p>
            <a:pPr indent="-251459" lvl="0" marL="342900" rtl="0" algn="l">
              <a:spcBef>
                <a:spcPts val="560"/>
              </a:spcBef>
              <a:spcAft>
                <a:spcPts val="0"/>
              </a:spcAft>
              <a:buSzPts val="1440"/>
              <a:buNone/>
            </a:pPr>
            <a:r>
              <a:t/>
            </a:r>
            <a:endParaRPr b="0" i="0" sz="1600" u="none">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7"/>
          <p:cNvSpPr txBox="1"/>
          <p:nvPr>
            <p:ph type="title"/>
          </p:nvPr>
        </p:nvSpPr>
        <p:spPr>
          <a:xfrm>
            <a:off x="992187" y="14128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A View of Operating System Services</a:t>
            </a:r>
            <a:endParaRPr/>
          </a:p>
        </p:txBody>
      </p:sp>
      <p:pic>
        <p:nvPicPr>
          <p:cNvPr descr="2" id="113" name="Google Shape;113;p7"/>
          <p:cNvPicPr preferRelativeResize="0"/>
          <p:nvPr/>
        </p:nvPicPr>
        <p:blipFill rotWithShape="1">
          <a:blip r:embed="rId3">
            <a:alphaModFix/>
          </a:blip>
          <a:srcRect b="0" l="0" r="0" t="0"/>
          <a:stretch/>
        </p:blipFill>
        <p:spPr>
          <a:xfrm>
            <a:off x="917575" y="1601787"/>
            <a:ext cx="7218362" cy="360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8"/>
          <p:cNvSpPr txBox="1"/>
          <p:nvPr>
            <p:ph type="title"/>
          </p:nvPr>
        </p:nvSpPr>
        <p:spPr>
          <a:xfrm>
            <a:off x="1008062" y="146050"/>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800"/>
              <a:buFont typeface="Arial"/>
              <a:buNone/>
            </a:pPr>
            <a:r>
              <a:rPr b="1" i="0" lang="en-US" sz="2800" u="none">
                <a:solidFill>
                  <a:srgbClr val="006699"/>
                </a:solidFill>
                <a:latin typeface="Arial"/>
                <a:ea typeface="Arial"/>
                <a:cs typeface="Arial"/>
                <a:sym typeface="Arial"/>
              </a:rPr>
              <a:t>User Operating System Interface - CLI</a:t>
            </a:r>
            <a:endParaRPr/>
          </a:p>
        </p:txBody>
      </p:sp>
      <p:sp>
        <p:nvSpPr>
          <p:cNvPr id="120" name="Google Shape;120;p8"/>
          <p:cNvSpPr txBox="1"/>
          <p:nvPr>
            <p:ph idx="1" type="body"/>
          </p:nvPr>
        </p:nvSpPr>
        <p:spPr>
          <a:xfrm>
            <a:off x="762000" y="1223962"/>
            <a:ext cx="7121525"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0" i="0" lang="en-US" sz="1800" u="none">
                <a:solidFill>
                  <a:schemeClr val="dk1"/>
                </a:solidFill>
                <a:latin typeface="Helvetica Neue"/>
                <a:ea typeface="Helvetica Neue"/>
                <a:cs typeface="Helvetica Neue"/>
                <a:sym typeface="Helvetica Neue"/>
              </a:rPr>
              <a:t>CLI or </a:t>
            </a:r>
            <a:r>
              <a:rPr b="1" i="0" lang="en-US" sz="1800" u="none">
                <a:solidFill>
                  <a:srgbClr val="3366FF"/>
                </a:solidFill>
                <a:latin typeface="Helvetica Neue"/>
                <a:ea typeface="Helvetica Neue"/>
                <a:cs typeface="Helvetica Neue"/>
                <a:sym typeface="Helvetica Neue"/>
              </a:rPr>
              <a:t>command interpreter</a:t>
            </a:r>
            <a:r>
              <a:rPr b="0" i="0" lang="en-US" sz="1800" u="none">
                <a:solidFill>
                  <a:srgbClr val="3366FF"/>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allows direct command entry</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Sometimes implemented in kernel, sometimes by systems program</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Sometimes multiple flavors implemented – </a:t>
            </a:r>
            <a:r>
              <a:rPr b="1" i="0" lang="en-US" sz="1800" u="none">
                <a:solidFill>
                  <a:srgbClr val="3366FF"/>
                </a:solidFill>
                <a:latin typeface="Helvetica Neue"/>
                <a:ea typeface="Helvetica Neue"/>
                <a:cs typeface="Helvetica Neue"/>
                <a:sym typeface="Helvetica Neue"/>
              </a:rPr>
              <a:t>shells</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Primarily fetches a command from user and executes it</a:t>
            </a:r>
            <a:endParaRPr/>
          </a:p>
          <a:p>
            <a:pPr indent="-285750" lvl="1" marL="742950" rtl="0" algn="l">
              <a:lnSpc>
                <a:spcPct val="100000"/>
              </a:lnSpc>
              <a:spcBef>
                <a:spcPts val="630"/>
              </a:spcBef>
              <a:spcAft>
                <a:spcPts val="0"/>
              </a:spcAft>
              <a:buClr>
                <a:srgbClr val="CC6600"/>
              </a:buClr>
              <a:buSzPts val="1440"/>
              <a:buFont typeface="Arial"/>
              <a:buChar char="●"/>
            </a:pPr>
            <a:r>
              <a:rPr b="0" i="0" lang="en-US" sz="1800" u="none">
                <a:solidFill>
                  <a:schemeClr val="dk1"/>
                </a:solidFill>
                <a:latin typeface="Helvetica Neue"/>
                <a:ea typeface="Helvetica Neue"/>
                <a:cs typeface="Helvetica Neue"/>
                <a:sym typeface="Helvetica Neue"/>
              </a:rPr>
              <a:t>Sometimes commands built-in, sometimes just names of programs</a:t>
            </a:r>
            <a:endParaRPr/>
          </a:p>
          <a:p>
            <a:pPr indent="-228600" lvl="2" marL="1085850" rtl="0" algn="l">
              <a:lnSpc>
                <a:spcPct val="100000"/>
              </a:lnSpc>
              <a:spcBef>
                <a:spcPts val="630"/>
              </a:spcBef>
              <a:spcAft>
                <a:spcPts val="0"/>
              </a:spcAft>
              <a:buClr>
                <a:srgbClr val="009900"/>
              </a:buClr>
              <a:buSzPts val="1350"/>
              <a:buFont typeface="Arimo"/>
              <a:buChar char="4"/>
            </a:pPr>
            <a:r>
              <a:rPr b="0" i="0" lang="en-US" sz="1800" u="none">
                <a:solidFill>
                  <a:schemeClr val="dk1"/>
                </a:solidFill>
                <a:latin typeface="Helvetica Neue"/>
                <a:ea typeface="Helvetica Neue"/>
                <a:cs typeface="Helvetica Neue"/>
                <a:sym typeface="Helvetica Neue"/>
              </a:rPr>
              <a:t>If the latter, adding new features doesn’t require shell modification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ph type="title"/>
          </p:nvPr>
        </p:nvSpPr>
        <p:spPr>
          <a:xfrm>
            <a:off x="1119187" y="18256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Bourne</a:t>
            </a:r>
            <a:r>
              <a:rPr b="1" i="0" lang="en-US" sz="3200" u="none">
                <a:solidFill>
                  <a:srgbClr val="006699"/>
                </a:solidFill>
                <a:latin typeface="Arial"/>
                <a:ea typeface="Arial"/>
                <a:cs typeface="Arial"/>
                <a:sym typeface="Arial"/>
              </a:rPr>
              <a:t> Shell Command Interpreter</a:t>
            </a:r>
            <a:endParaRPr/>
          </a:p>
        </p:txBody>
      </p:sp>
      <p:pic>
        <p:nvPicPr>
          <p:cNvPr descr="fig2.2.pdf" id="126" name="Google Shape;126;p9"/>
          <p:cNvPicPr preferRelativeResize="0"/>
          <p:nvPr/>
        </p:nvPicPr>
        <p:blipFill rotWithShape="1">
          <a:blip r:embed="rId3">
            <a:alphaModFix/>
          </a:blip>
          <a:srcRect b="0" l="0" r="0" t="0"/>
          <a:stretch/>
        </p:blipFill>
        <p:spPr>
          <a:xfrm>
            <a:off x="1524000" y="1019175"/>
            <a:ext cx="6372225" cy="535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2011-01-13T23:43:38Z</dcterms:created>
  <dc:creator>Lucent End User</dc:creator>
</cp:coreProperties>
</file>