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</p:sldIdLst>
  <p:sldSz cy="6858000" cx="9144000"/>
  <p:notesSz cx="6858000" cy="9144000"/>
  <p:embeddedFontLst>
    <p:embeddedFont>
      <p:font typeface="Helvetica Neue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2" roundtripDataSignature="AMtx7miyAvBRuSEJrqkzjeWWY1lndNeR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HelveticaNeue-italic.fntdata"/><Relationship Id="rId82" Type="http://customschemas.google.com/relationships/presentationmetadata" Target="metadata"/><Relationship Id="rId81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HelveticaNeue-bold.fntdata"/><Relationship Id="rId34" Type="http://schemas.openxmlformats.org/officeDocument/2006/relationships/slide" Target="slides/slide29.xml"/><Relationship Id="rId78" Type="http://schemas.openxmlformats.org/officeDocument/2006/relationships/font" Target="fonts/HelveticaNeue-regular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6" name="Google Shape;23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6" name="Google Shape;26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" name="Google Shape;27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" name="Google Shape;29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1" name="Google Shape;30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8" name="Google Shape;32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Google Shape;33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2" name="Google Shape;34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9" name="Google Shape;34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6" name="Google Shape;35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4" name="Google Shape;36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1" name="Google Shape;371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8" name="Google Shape;378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2" name="Google Shape;39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3" name="Google Shape;39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1" name="Google Shape;40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8" name="Google Shape;40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Google Shape;40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5" name="Google Shape;415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6" name="Google Shape;41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3" name="Google Shape;42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4" name="Google Shape;42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0" name="Google Shape;430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1" name="Google Shape;43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7" name="Google Shape;437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8" name="Google Shape;43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4" name="Google Shape;444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1" name="Google Shape;45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Google Shape;45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8" name="Google Shape;45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9" name="Google Shape;45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5" name="Google Shape;465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" name="Google Shape;46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2" name="Google Shape;472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3" name="Google Shape;47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9" name="Google Shape;479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0" name="Google Shape;48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6" name="Google Shape;486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7" name="Google Shape;48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4" name="Google Shape;494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5" name="Google Shape;495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8" name="Google Shape;508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9" name="Google Shape;50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6" name="Google Shape;516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7" name="Google Shape;51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3" name="Google Shape;523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4" name="Google Shape;52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0" name="Google Shape;530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Google Shape;53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7" name="Google Shape;537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4" name="Google Shape;544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5" name="Google Shape;545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1" name="Google Shape;551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2" name="Google Shape;552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8" name="Google Shape;558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9" name="Google Shape;559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5" name="Google Shape;565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6" name="Google Shape;566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2" name="Google Shape;572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3" name="Google Shape;573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0" name="Google Shape;580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1" name="Google Shape;581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8" name="Google Shape;588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9" name="Google Shape;589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5" name="Google Shape;595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6" name="Google Shape;596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2" name="Google Shape;602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3" name="Google Shape;603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0" name="Google Shape;610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1" name="Google Shape;611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8" name="Google Shape;618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9" name="Google Shape;619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6" name="Google Shape;626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Google Shape;627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7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8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8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8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8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8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8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8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75"/>
          <p:cNvGrpSpPr/>
          <p:nvPr/>
        </p:nvGrpSpPr>
        <p:grpSpPr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23" name="Google Shape;23;p75"/>
            <p:cNvSpPr/>
            <p:nvPr/>
          </p:nvSpPr>
          <p:spPr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" name="Google Shape;24;p75"/>
            <p:cNvSpPr/>
            <p:nvPr/>
          </p:nvSpPr>
          <p:spPr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" name="Google Shape;25;p75"/>
            <p:cNvSpPr/>
            <p:nvPr/>
          </p:nvSpPr>
          <p:spPr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6" name="Google Shape;26;p75"/>
          <p:cNvSpPr txBox="1"/>
          <p:nvPr/>
        </p:nvSpPr>
        <p:spPr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©2013</a:t>
            </a:r>
            <a:endParaRPr/>
          </a:p>
        </p:txBody>
      </p:sp>
      <p:sp>
        <p:nvSpPr>
          <p:cNvPr id="27" name="Google Shape;27;p75"/>
          <p:cNvSpPr txBox="1"/>
          <p:nvPr/>
        </p:nvSpPr>
        <p:spPr>
          <a:xfrm>
            <a:off x="26988" y="6613525"/>
            <a:ext cx="2695575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9</a:t>
            </a:r>
            <a:r>
              <a:rPr b="1" baseline="30000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4" id="28" name="Google Shape;28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0738" y="4157663"/>
            <a:ext cx="2062162" cy="1593850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9" name="Google Shape;29;p75"/>
          <p:cNvSpPr/>
          <p:nvPr/>
        </p:nvSpPr>
        <p:spPr>
          <a:xfrm>
            <a:off x="3224213" y="4006850"/>
            <a:ext cx="2336800" cy="1887538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75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7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7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1" name="Google Shape;51;p7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7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8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9" name="Google Shape;59;p8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8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1" name="Google Shape;61;p8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8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8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0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5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4.png"/><Relationship Id="rId4" Type="http://schemas.openxmlformats.org/officeDocument/2006/relationships/image" Target="../media/image2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8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9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5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ctrTitle"/>
          </p:nvPr>
        </p:nvSpPr>
        <p:spPr>
          <a:xfrm>
            <a:off x="685800" y="1425575"/>
            <a:ext cx="7772400" cy="779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1935"/>
              <a:buFont typeface="Calibri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r>
              <a:rPr b="1" lang="en-US" sz="3100">
                <a:solidFill>
                  <a:srgbClr val="002060"/>
                </a:solidFill>
              </a:rPr>
              <a:t>Department of Computer Science and Engineering</a:t>
            </a:r>
            <a:br>
              <a:rPr b="1" lang="en-US" sz="3100">
                <a:solidFill>
                  <a:srgbClr val="002060"/>
                </a:solidFill>
              </a:rPr>
            </a:br>
            <a:endParaRPr b="1" sz="3100">
              <a:solidFill>
                <a:srgbClr val="002060"/>
              </a:solidFill>
            </a:endParaRPr>
          </a:p>
        </p:txBody>
      </p:sp>
      <p:pic>
        <p:nvPicPr>
          <p:cNvPr descr="C:\Users\Srinidhi\Desktop\logo.png" id="100" name="Google Shape;10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04" y="116632"/>
            <a:ext cx="3016696" cy="120896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/>
          <p:nvPr/>
        </p:nvSpPr>
        <p:spPr>
          <a:xfrm>
            <a:off x="-12184" y="1299945"/>
            <a:ext cx="903649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M. S. Ramaiah Institute of Technology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(Autonomous Institute, Affiliated to VTU)</a:t>
            </a:r>
            <a:endParaRPr b="1" i="0" sz="2400" u="none" cap="none" strike="noStrike">
              <a:solidFill>
                <a:srgbClr val="00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676400" y="2895600"/>
            <a:ext cx="60198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371600" y="3124200"/>
            <a:ext cx="6553200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Memory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Chandrika Prasad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Vandana S Sardar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Shilpa Hariraj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1092200" y="100013"/>
            <a:ext cx="79565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Multistep Processing of a User Program </a:t>
            </a:r>
            <a:endParaRPr/>
          </a:p>
        </p:txBody>
      </p:sp>
      <p:pic>
        <p:nvPicPr>
          <p:cNvPr descr="8" id="165" name="Google Shape;1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0738" y="1132287"/>
            <a:ext cx="2854336" cy="5297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>
            <p:ph type="title"/>
          </p:nvPr>
        </p:nvSpPr>
        <p:spPr>
          <a:xfrm>
            <a:off x="1376363" y="198438"/>
            <a:ext cx="75485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Logical vs. Physical Address Space</a:t>
            </a:r>
            <a:endParaRPr/>
          </a:p>
        </p:txBody>
      </p:sp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873125" y="1236662"/>
            <a:ext cx="7699403" cy="5121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concept of a logical address space that is bound to a separate </a:t>
            </a:r>
            <a:r>
              <a:rPr b="1" lang="en-US">
                <a:solidFill>
                  <a:srgbClr val="3366FF"/>
                </a:solidFill>
              </a:rPr>
              <a:t>physical address space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is central to proper memory management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–"/>
            </a:pPr>
            <a:r>
              <a:rPr b="1" lang="en-US">
                <a:solidFill>
                  <a:srgbClr val="3366FF"/>
                </a:solidFill>
              </a:rPr>
              <a:t>Logical address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– generated by the CPU; also referred to as </a:t>
            </a:r>
            <a:r>
              <a:rPr b="1" lang="en-US">
                <a:solidFill>
                  <a:srgbClr val="3366FF"/>
                </a:solidFill>
              </a:rPr>
              <a:t>virtual address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–"/>
            </a:pPr>
            <a:r>
              <a:rPr b="1" lang="en-US">
                <a:solidFill>
                  <a:srgbClr val="3366FF"/>
                </a:solidFill>
              </a:rPr>
              <a:t>Physical address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– address seen by the memory unit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Logical and physical addresses are the same in compile-time and load-time address-binding schemes; logical (virtual) and physical addresses differ in execution-time address-binding scheme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•"/>
            </a:pPr>
            <a:r>
              <a:rPr b="1" lang="en-US">
                <a:solidFill>
                  <a:srgbClr val="3366FF"/>
                </a:solidFill>
              </a:rPr>
              <a:t>Logical address space </a:t>
            </a:r>
            <a:r>
              <a:rPr lang="en-US"/>
              <a:t>is the set of all logical addresses generated by a program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•"/>
            </a:pPr>
            <a:r>
              <a:rPr b="1" lang="en-US">
                <a:solidFill>
                  <a:srgbClr val="3366FF"/>
                </a:solidFill>
              </a:rPr>
              <a:t>Physical address space </a:t>
            </a:r>
            <a:r>
              <a:rPr lang="en-US"/>
              <a:t>is the set of all physical addresses generated by a program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type="title"/>
          </p:nvPr>
        </p:nvSpPr>
        <p:spPr>
          <a:xfrm>
            <a:off x="879475" y="141288"/>
            <a:ext cx="78390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Memory-Management Unit (</a:t>
            </a:r>
            <a:r>
              <a:rPr lang="en-US" sz="2800"/>
              <a:t>MMU</a:t>
            </a:r>
            <a:r>
              <a:rPr lang="en-US"/>
              <a:t>)</a:t>
            </a:r>
            <a:endParaRPr/>
          </a:p>
        </p:txBody>
      </p:sp>
      <p:sp>
        <p:nvSpPr>
          <p:cNvPr id="179" name="Google Shape;179;p12"/>
          <p:cNvSpPr txBox="1"/>
          <p:nvPr>
            <p:ph idx="1" type="body"/>
          </p:nvPr>
        </p:nvSpPr>
        <p:spPr>
          <a:xfrm>
            <a:off x="857250" y="1063624"/>
            <a:ext cx="7929592" cy="5151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/>
              <a:t>Hardware device that at run time maps virtual to physical address</a:t>
            </a:r>
            <a:endParaRPr sz="800"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Many methods possible, covered in the rest of this chapter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start, consider simple scheme where the value in the relocation register is added to every address generated by a user process at the time it is sent to memory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Base register now called </a:t>
            </a:r>
            <a:r>
              <a:rPr b="1" lang="en-US">
                <a:solidFill>
                  <a:srgbClr val="0000FF"/>
                </a:solidFill>
              </a:rPr>
              <a:t>relocation register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350000"/>
              <a:buChar char="–"/>
            </a:pPr>
            <a:r>
              <a:rPr lang="en-US"/>
              <a:t>MS-DOS on Intel 80x86 used 4 relocation registers</a:t>
            </a:r>
            <a:endParaRPr sz="800"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user program deals with </a:t>
            </a:r>
            <a:r>
              <a:rPr i="1" lang="en-US"/>
              <a:t>logical</a:t>
            </a:r>
            <a:r>
              <a:rPr lang="en-US"/>
              <a:t> addresses; it never sees the </a:t>
            </a:r>
            <a:r>
              <a:rPr i="1" lang="en-US"/>
              <a:t>real</a:t>
            </a:r>
            <a:r>
              <a:rPr lang="en-US"/>
              <a:t> physical addresses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Execution-time binding occurs when reference is made to location in memory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Logical address bound to physical addresses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type="title"/>
          </p:nvPr>
        </p:nvSpPr>
        <p:spPr>
          <a:xfrm>
            <a:off x="919163" y="79375"/>
            <a:ext cx="8224837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Dynamic relocation using a relocation register</a:t>
            </a:r>
            <a:endParaRPr/>
          </a:p>
        </p:txBody>
      </p:sp>
      <p:pic>
        <p:nvPicPr>
          <p:cNvPr id="186" name="Google Shape;1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8863" y="1655763"/>
            <a:ext cx="3714750" cy="268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3"/>
          <p:cNvSpPr txBox="1"/>
          <p:nvPr/>
        </p:nvSpPr>
        <p:spPr>
          <a:xfrm>
            <a:off x="966788" y="1063625"/>
            <a:ext cx="3921125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488950" lvl="0" marL="488950" marR="0" rtl="0" algn="l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Routine is not loaded until it is called</a:t>
            </a:r>
            <a:endParaRPr/>
          </a:p>
          <a:p>
            <a:pPr indent="-488950" lvl="0" marL="48895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Better memory-space utilization; unused routine is never loaded</a:t>
            </a:r>
            <a:endParaRPr/>
          </a:p>
          <a:p>
            <a:pPr indent="-488950" lvl="0" marL="48895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routines kept on disk in relocatable load format</a:t>
            </a:r>
            <a:endParaRPr/>
          </a:p>
          <a:p>
            <a:pPr indent="-488950" lvl="0" marL="48895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Useful when large amounts of code are needed to handle infrequently occurring cases</a:t>
            </a:r>
            <a:endParaRPr/>
          </a:p>
          <a:p>
            <a:pPr indent="-488950" lvl="0" marL="48895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special support from the operating system is required</a:t>
            </a:r>
            <a:endParaRPr/>
          </a:p>
          <a:p>
            <a:pPr indent="-407988" lvl="1" marL="1060450" marR="0" rtl="0" algn="l"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Implemented through program design</a:t>
            </a:r>
            <a:endParaRPr/>
          </a:p>
          <a:p>
            <a:pPr indent="-407988" lvl="1" marL="1060450" marR="0" rtl="0" algn="l"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 can help by providing libraries to implement dynamic loading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"/>
          <p:cNvSpPr txBox="1"/>
          <p:nvPr>
            <p:ph type="title"/>
          </p:nvPr>
        </p:nvSpPr>
        <p:spPr>
          <a:xfrm>
            <a:off x="457200" y="11588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Dynamic Linking</a:t>
            </a:r>
            <a:endParaRPr/>
          </a:p>
        </p:txBody>
      </p:sp>
      <p:sp>
        <p:nvSpPr>
          <p:cNvPr id="194" name="Google Shape;194;p14"/>
          <p:cNvSpPr txBox="1"/>
          <p:nvPr>
            <p:ph idx="1" type="body"/>
          </p:nvPr>
        </p:nvSpPr>
        <p:spPr>
          <a:xfrm>
            <a:off x="1071538" y="1142984"/>
            <a:ext cx="7429552" cy="49292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•"/>
            </a:pPr>
            <a:r>
              <a:rPr b="1" lang="en-US">
                <a:solidFill>
                  <a:srgbClr val="3366FF"/>
                </a:solidFill>
              </a:rPr>
              <a:t>Static linking </a:t>
            </a:r>
            <a:r>
              <a:rPr lang="en-US"/>
              <a:t>– system libraries and program code combined by the loader into the binary program image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/>
              <a:t>Dynamic linking –linking postponed until execution time</a:t>
            </a:r>
            <a:endParaRPr sz="800"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/>
              <a:t>Small piece of code, </a:t>
            </a:r>
            <a:r>
              <a:rPr b="1" lang="en-US">
                <a:solidFill>
                  <a:srgbClr val="3366FF"/>
                </a:solidFill>
              </a:rPr>
              <a:t>stub</a:t>
            </a:r>
            <a:r>
              <a:rPr lang="en-US"/>
              <a:t>, used to locate the appropriate memory-resident library routine</a:t>
            </a:r>
            <a:endParaRPr sz="800"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/>
              <a:t>Stub replaces itself with the address of the routine, and executes the routine</a:t>
            </a:r>
            <a:endParaRPr sz="800"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Operating system checks if routine is in processes’ memory address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350000"/>
              <a:buChar char="–"/>
            </a:pPr>
            <a:r>
              <a:rPr lang="en-US"/>
              <a:t>If not in address space, add to address space</a:t>
            </a:r>
            <a:endParaRPr sz="800"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/>
              <a:t>Dynamic linking is particularly useful for libraries</a:t>
            </a:r>
            <a:endParaRPr sz="800"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System also known as </a:t>
            </a:r>
            <a:r>
              <a:rPr b="1" lang="en-US">
                <a:solidFill>
                  <a:srgbClr val="3366FF"/>
                </a:solidFill>
              </a:rPr>
              <a:t>shared libraries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>
            <p:ph type="title"/>
          </p:nvPr>
        </p:nvSpPr>
        <p:spPr>
          <a:xfrm>
            <a:off x="488950" y="1190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Swapping</a:t>
            </a:r>
            <a:endParaRPr/>
          </a:p>
        </p:txBody>
      </p:sp>
      <p:sp>
        <p:nvSpPr>
          <p:cNvPr id="201" name="Google Shape;201;p15"/>
          <p:cNvSpPr txBox="1"/>
          <p:nvPr>
            <p:ph idx="1" type="body"/>
          </p:nvPr>
        </p:nvSpPr>
        <p:spPr>
          <a:xfrm>
            <a:off x="873125" y="1122363"/>
            <a:ext cx="7627965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process can be </a:t>
            </a:r>
            <a:r>
              <a:rPr b="1" lang="en-US" sz="2400">
                <a:solidFill>
                  <a:srgbClr val="3366FF"/>
                </a:solidFill>
              </a:rPr>
              <a:t>swapped</a:t>
            </a:r>
            <a:r>
              <a:rPr lang="en-US" sz="2400"/>
              <a:t> temporarily out of memory to a backing store, and then brought back into memory for continued execution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Total physical memory space of processes can exceed physical memory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3366FF"/>
              </a:buClr>
              <a:buSzPts val="2400"/>
              <a:buChar char="•"/>
            </a:pPr>
            <a:r>
              <a:rPr b="1" lang="en-US" sz="2400">
                <a:solidFill>
                  <a:srgbClr val="3366FF"/>
                </a:solidFill>
              </a:rPr>
              <a:t>Backing store</a:t>
            </a:r>
            <a:r>
              <a:rPr lang="en-US" sz="2400">
                <a:solidFill>
                  <a:srgbClr val="3366FF"/>
                </a:solidFill>
              </a:rPr>
              <a:t> </a:t>
            </a:r>
            <a:r>
              <a:rPr lang="en-US" sz="2400"/>
              <a:t>– fast disk large enough to accommodate copies of all memory images for all users; must provide direct access to these memory images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3366FF"/>
              </a:buClr>
              <a:buSzPts val="2400"/>
              <a:buChar char="•"/>
            </a:pPr>
            <a:r>
              <a:rPr b="1" lang="en-US" sz="2400">
                <a:solidFill>
                  <a:srgbClr val="3366FF"/>
                </a:solidFill>
              </a:rPr>
              <a:t>Roll out, roll in</a:t>
            </a:r>
            <a:r>
              <a:rPr lang="en-US" sz="2400">
                <a:solidFill>
                  <a:srgbClr val="3366FF"/>
                </a:solidFill>
              </a:rPr>
              <a:t> </a:t>
            </a:r>
            <a:r>
              <a:rPr lang="en-US" sz="2400"/>
              <a:t>– swapping variant used for priority-based scheduling algorithms; lower-priority process is swapped out so higher-priority process can be loaded and executed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Major part of swap time is transfer time; total transfer time is directly proportional to the amount of memory swapped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System maintains a </a:t>
            </a:r>
            <a:r>
              <a:rPr b="1" lang="en-US" sz="2400">
                <a:solidFill>
                  <a:srgbClr val="3366FF"/>
                </a:solidFill>
              </a:rPr>
              <a:t>ready queue</a:t>
            </a:r>
            <a:r>
              <a:rPr lang="en-US" sz="2400">
                <a:solidFill>
                  <a:srgbClr val="3366FF"/>
                </a:solidFill>
              </a:rPr>
              <a:t> </a:t>
            </a:r>
            <a:r>
              <a:rPr lang="en-US" sz="2400"/>
              <a:t>of ready-to-run processes which have memory images on disk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/>
          <p:nvPr>
            <p:ph type="title"/>
          </p:nvPr>
        </p:nvSpPr>
        <p:spPr>
          <a:xfrm>
            <a:off x="488950" y="1825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Swapping (Cont.)</a:t>
            </a:r>
            <a:endParaRPr/>
          </a:p>
        </p:txBody>
      </p:sp>
      <p:sp>
        <p:nvSpPr>
          <p:cNvPr id="208" name="Google Shape;208;p16"/>
          <p:cNvSpPr txBox="1"/>
          <p:nvPr>
            <p:ph idx="1" type="body"/>
          </p:nvPr>
        </p:nvSpPr>
        <p:spPr>
          <a:xfrm>
            <a:off x="887412" y="1058863"/>
            <a:ext cx="7827991" cy="50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Does the swapped out process need to swap back in to same physical addresses?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Depends on address binding method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Plus consider pending I/O to / from process memory space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Modified versions of swapping are found on many systems (i.e., UNIX, Linux, and Windows)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Swapping normally disabled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Started if more than threshold amount of memory allocated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Disabled again once memory demand reduced below threshold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>
            <p:ph type="title"/>
          </p:nvPr>
        </p:nvSpPr>
        <p:spPr>
          <a:xfrm>
            <a:off x="817563" y="182563"/>
            <a:ext cx="78692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Calibri"/>
              <a:buNone/>
            </a:pPr>
            <a:r>
              <a:rPr lang="en-US"/>
              <a:t>Schematic View of Swapping</a:t>
            </a:r>
            <a:endParaRPr sz="2400"/>
          </a:p>
        </p:txBody>
      </p:sp>
      <p:pic>
        <p:nvPicPr>
          <p:cNvPr descr="8" id="215" name="Google Shape;2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1213" y="1400175"/>
            <a:ext cx="5099050" cy="3814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type="title"/>
          </p:nvPr>
        </p:nvSpPr>
        <p:spPr>
          <a:xfrm>
            <a:off x="1271588" y="166688"/>
            <a:ext cx="76358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Context Switch Time including Swapping</a:t>
            </a:r>
            <a:endParaRPr/>
          </a:p>
        </p:txBody>
      </p:sp>
      <p:sp>
        <p:nvSpPr>
          <p:cNvPr id="221" name="Google Shape;221;p18"/>
          <p:cNvSpPr txBox="1"/>
          <p:nvPr>
            <p:ph idx="1" type="body"/>
          </p:nvPr>
        </p:nvSpPr>
        <p:spPr>
          <a:xfrm>
            <a:off x="869950" y="1112838"/>
            <a:ext cx="7416826" cy="5102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next processes to be put on CPU is not in memory, need to swap out a process and swap in target process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Context switch time can then be very high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100MB process swapping to hard disk with transfer rate of 50MB/sec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Swap out time of 2000 ms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Plus swap in of same sized process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Total context switch swapping component time of 4000ms (4 seconds)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Can reduce if reduce size of memory swapped – by knowing how much memory really being used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System calls to inform OS of memory use via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request_memory() </a:t>
            </a:r>
            <a:r>
              <a:rPr lang="en-US"/>
              <a:t>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release_memory()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>
            <p:ph type="title"/>
          </p:nvPr>
        </p:nvSpPr>
        <p:spPr>
          <a:xfrm>
            <a:off x="1382713" y="166688"/>
            <a:ext cx="763587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Context Switch Time and Swapping (Cont.)</a:t>
            </a:r>
            <a:endParaRPr/>
          </a:p>
        </p:txBody>
      </p:sp>
      <p:sp>
        <p:nvSpPr>
          <p:cNvPr id="227" name="Google Shape;227;p19"/>
          <p:cNvSpPr txBox="1"/>
          <p:nvPr>
            <p:ph idx="1" type="body"/>
          </p:nvPr>
        </p:nvSpPr>
        <p:spPr>
          <a:xfrm>
            <a:off x="806450" y="1160463"/>
            <a:ext cx="7343775" cy="4754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Other constraints as well on swapping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Pending I/O – can’t swap out as I/O would occur to wrong process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Or always transfer I/O to kernel space, then to I/O device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Known as </a:t>
            </a:r>
            <a:r>
              <a:rPr b="1" lang="en-US">
                <a:solidFill>
                  <a:srgbClr val="3366FF"/>
                </a:solidFill>
              </a:rPr>
              <a:t>double buffering</a:t>
            </a:r>
            <a:r>
              <a:rPr lang="en-US"/>
              <a:t>, adds overhead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Standard swapping not used in modern operating systems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But modified version common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Swap only when free memory extremely low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ctrTitle"/>
          </p:nvPr>
        </p:nvSpPr>
        <p:spPr>
          <a:xfrm>
            <a:off x="685800" y="793750"/>
            <a:ext cx="7772400" cy="2128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Chapter 8:  Main Memory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>
            <p:ph type="title"/>
          </p:nvPr>
        </p:nvSpPr>
        <p:spPr>
          <a:xfrm>
            <a:off x="488950" y="16668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Swapping on Mobile Systems</a:t>
            </a:r>
            <a:endParaRPr/>
          </a:p>
        </p:txBody>
      </p:sp>
      <p:sp>
        <p:nvSpPr>
          <p:cNvPr id="233" name="Google Shape;233;p20"/>
          <p:cNvSpPr txBox="1"/>
          <p:nvPr>
            <p:ph idx="1" type="body"/>
          </p:nvPr>
        </p:nvSpPr>
        <p:spPr>
          <a:xfrm>
            <a:off x="947738" y="1060450"/>
            <a:ext cx="7723187" cy="4935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Not typically supported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Flash memory based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Small amount of space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Limited number of write cycles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Poor throughput between flash memory and CPU on mobile platform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Instead use other methods to free memory if low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iOS </a:t>
            </a:r>
            <a:r>
              <a:rPr b="1" i="1" lang="en-US"/>
              <a:t>asks</a:t>
            </a:r>
            <a:r>
              <a:rPr lang="en-US"/>
              <a:t> apps to voluntarily relinquish allocated memory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Read-only data thrown out and reloaded from flash if needed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Failure to free can result in termination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Android terminates apps if low free memory, but first writes </a:t>
            </a:r>
            <a:r>
              <a:rPr b="1" lang="en-US">
                <a:solidFill>
                  <a:srgbClr val="3366FF"/>
                </a:solidFill>
              </a:rPr>
              <a:t>application state</a:t>
            </a:r>
            <a:r>
              <a:rPr lang="en-US"/>
              <a:t> to flash for fast restart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Both OSes support paging as discussed below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type="title"/>
          </p:nvPr>
        </p:nvSpPr>
        <p:spPr>
          <a:xfrm>
            <a:off x="866775" y="166688"/>
            <a:ext cx="782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Contiguous Allocation</a:t>
            </a:r>
            <a:endParaRPr/>
          </a:p>
        </p:txBody>
      </p:sp>
      <p:sp>
        <p:nvSpPr>
          <p:cNvPr id="240" name="Google Shape;240;p21"/>
          <p:cNvSpPr txBox="1"/>
          <p:nvPr>
            <p:ph idx="1" type="body"/>
          </p:nvPr>
        </p:nvSpPr>
        <p:spPr>
          <a:xfrm>
            <a:off x="825500" y="1077913"/>
            <a:ext cx="7262813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Main memory must support both OS and user processes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Limited resource, must allocate efficiently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Contiguous allocation is one early method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Main memory usually into two </a:t>
            </a:r>
            <a:r>
              <a:rPr b="1" lang="en-US" sz="2400">
                <a:solidFill>
                  <a:srgbClr val="0000FF"/>
                </a:solidFill>
              </a:rPr>
              <a:t>partitions</a:t>
            </a:r>
            <a:r>
              <a:rPr lang="en-US" sz="2400"/>
              <a:t>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Resident operating system, usually held in low memory with interrupt vector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User processes then held in high memory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Each process contained in single contiguous section of memory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2"/>
          <p:cNvSpPr txBox="1"/>
          <p:nvPr>
            <p:ph type="title"/>
          </p:nvPr>
        </p:nvSpPr>
        <p:spPr>
          <a:xfrm>
            <a:off x="866775" y="166688"/>
            <a:ext cx="78200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Contiguous Allocation (Cont.)</a:t>
            </a:r>
            <a:endParaRPr/>
          </a:p>
        </p:txBody>
      </p:sp>
      <p:sp>
        <p:nvSpPr>
          <p:cNvPr id="247" name="Google Shape;247;p22"/>
          <p:cNvSpPr txBox="1"/>
          <p:nvPr>
            <p:ph idx="1" type="body"/>
          </p:nvPr>
        </p:nvSpPr>
        <p:spPr>
          <a:xfrm>
            <a:off x="919163" y="1093788"/>
            <a:ext cx="7262812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Relocation registers used to protect user processes from each other, and from changing operating-system code and data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Base register contains value of smallest physical address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Limit register contains range of logical addresses – each logical address must be less than the limit register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MMU maps logical address </a:t>
            </a:r>
            <a:r>
              <a:rPr i="1" lang="en-US" sz="2400"/>
              <a:t>dynamically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Can then allow actions such as kernel code being </a:t>
            </a:r>
            <a:r>
              <a:rPr b="1" lang="en-US" sz="2400">
                <a:solidFill>
                  <a:srgbClr val="0000FF"/>
                </a:solidFill>
              </a:rPr>
              <a:t>transient </a:t>
            </a:r>
            <a:r>
              <a:rPr lang="en-US" sz="2400"/>
              <a:t>and kernel changing size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701675" y="571480"/>
            <a:ext cx="84423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Hardware Support for Relocation and Limit Registers</a:t>
            </a:r>
            <a:endParaRPr/>
          </a:p>
        </p:txBody>
      </p:sp>
      <p:pic>
        <p:nvPicPr>
          <p:cNvPr descr="8" id="254" name="Google Shape;2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0232" y="2143116"/>
            <a:ext cx="5845175" cy="290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/>
          <p:nvPr>
            <p:ph type="title"/>
          </p:nvPr>
        </p:nvSpPr>
        <p:spPr>
          <a:xfrm>
            <a:off x="914400" y="598488"/>
            <a:ext cx="7740650" cy="615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Multiple-partition allocation</a:t>
            </a:r>
            <a:br>
              <a:rPr lang="en-US"/>
            </a:br>
            <a:endParaRPr/>
          </a:p>
        </p:txBody>
      </p:sp>
      <p:sp>
        <p:nvSpPr>
          <p:cNvPr id="261" name="Google Shape;261;p24"/>
          <p:cNvSpPr txBox="1"/>
          <p:nvPr>
            <p:ph idx="1" type="body"/>
          </p:nvPr>
        </p:nvSpPr>
        <p:spPr>
          <a:xfrm>
            <a:off x="787400" y="1004888"/>
            <a:ext cx="7770813" cy="326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Multiple-partition allocation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Degree of multiprogramming limited by number of partitions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Char char="–"/>
            </a:pPr>
            <a:r>
              <a:rPr b="1" lang="en-US" sz="1600">
                <a:solidFill>
                  <a:srgbClr val="0000FF"/>
                </a:solidFill>
              </a:rPr>
              <a:t>Variable-partition </a:t>
            </a:r>
            <a:r>
              <a:rPr lang="en-US" sz="1600"/>
              <a:t>sizes for efficiency (sized to a given process’ needs)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Char char="–"/>
            </a:pPr>
            <a:r>
              <a:rPr b="1" lang="en-US" sz="1600">
                <a:solidFill>
                  <a:srgbClr val="0000FF"/>
                </a:solidFill>
              </a:rPr>
              <a:t>Hole</a:t>
            </a:r>
            <a:r>
              <a:rPr lang="en-US" sz="1600"/>
              <a:t> – block of available memory; holes of various size are scattered throughout memory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When a process arrives, it is allocated memory from a hole large enough to accommodate it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Process exiting frees its partition, adjacent free partitions combined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Operating system maintains information about:</a:t>
            </a:r>
            <a:br>
              <a:rPr lang="en-US" sz="1600"/>
            </a:br>
            <a:r>
              <a:rPr lang="en-US" sz="1600"/>
              <a:t>a) allocated partitions    b) free partitions (hole)</a:t>
            </a:r>
            <a:endParaRPr/>
          </a:p>
        </p:txBody>
      </p:sp>
      <p:pic>
        <p:nvPicPr>
          <p:cNvPr id="262" name="Google Shape;26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9538" y="4178300"/>
            <a:ext cx="6675437" cy="2176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/>
          <p:nvPr>
            <p:ph type="title"/>
          </p:nvPr>
        </p:nvSpPr>
        <p:spPr>
          <a:xfrm>
            <a:off x="1260475" y="198438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Dynamic Storage-Allocation Problem</a:t>
            </a:r>
            <a:endParaRPr/>
          </a:p>
        </p:txBody>
      </p:sp>
      <p:sp>
        <p:nvSpPr>
          <p:cNvPr id="269" name="Google Shape;269;p25"/>
          <p:cNvSpPr txBox="1"/>
          <p:nvPr>
            <p:ph idx="1" type="body"/>
          </p:nvPr>
        </p:nvSpPr>
        <p:spPr>
          <a:xfrm>
            <a:off x="1179513" y="1709738"/>
            <a:ext cx="7062787" cy="3624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•"/>
            </a:pPr>
            <a:r>
              <a:rPr b="1" lang="en-US">
                <a:solidFill>
                  <a:srgbClr val="3366FF"/>
                </a:solidFill>
              </a:rPr>
              <a:t>First-fit</a:t>
            </a:r>
            <a:r>
              <a:rPr lang="en-US"/>
              <a:t>:  Allocate the </a:t>
            </a:r>
            <a:r>
              <a:rPr b="1" i="1" lang="en-US"/>
              <a:t>first</a:t>
            </a:r>
            <a:r>
              <a:rPr lang="en-US"/>
              <a:t> hole that is big enough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•"/>
            </a:pPr>
            <a:r>
              <a:rPr b="1" lang="en-US">
                <a:solidFill>
                  <a:srgbClr val="3366FF"/>
                </a:solidFill>
              </a:rPr>
              <a:t>Best-fit</a:t>
            </a:r>
            <a:r>
              <a:rPr lang="en-US"/>
              <a:t>:  Allocate the </a:t>
            </a:r>
            <a:r>
              <a:rPr b="1" i="1" lang="en-US"/>
              <a:t>smallest</a:t>
            </a:r>
            <a:r>
              <a:rPr lang="en-US"/>
              <a:t> hole that is big enough; must search entire list, unless ordered by size 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Produces the smallest leftover hole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•"/>
            </a:pPr>
            <a:r>
              <a:rPr b="1" lang="en-US">
                <a:solidFill>
                  <a:srgbClr val="3366FF"/>
                </a:solidFill>
              </a:rPr>
              <a:t>Worst-fit</a:t>
            </a:r>
            <a:r>
              <a:rPr lang="en-US"/>
              <a:t>:  Allocate the </a:t>
            </a:r>
            <a:r>
              <a:rPr b="1" i="1" lang="en-US"/>
              <a:t>largest</a:t>
            </a:r>
            <a:r>
              <a:rPr lang="en-US"/>
              <a:t> hole; must also search entire list 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Produces the largest leftover hole</a:t>
            </a:r>
            <a:endParaRPr/>
          </a:p>
        </p:txBody>
      </p:sp>
      <p:sp>
        <p:nvSpPr>
          <p:cNvPr id="270" name="Google Shape;270;p25"/>
          <p:cNvSpPr txBox="1"/>
          <p:nvPr/>
        </p:nvSpPr>
        <p:spPr>
          <a:xfrm>
            <a:off x="919163" y="1169988"/>
            <a:ext cx="6108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satisfy a request of size 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from a list of free holes?</a:t>
            </a:r>
            <a:endParaRPr/>
          </a:p>
        </p:txBody>
      </p:sp>
      <p:sp>
        <p:nvSpPr>
          <p:cNvPr id="271" name="Google Shape;271;p25"/>
          <p:cNvSpPr txBox="1"/>
          <p:nvPr/>
        </p:nvSpPr>
        <p:spPr>
          <a:xfrm>
            <a:off x="1046163" y="4621213"/>
            <a:ext cx="76009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First-fit and best-fit better than worst-fit in terms of speed and storage utilization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855663" y="152400"/>
            <a:ext cx="7831137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Fragmentation</a:t>
            </a:r>
            <a:endParaRPr/>
          </a:p>
        </p:txBody>
      </p:sp>
      <p:sp>
        <p:nvSpPr>
          <p:cNvPr id="278" name="Google Shape;278;p26"/>
          <p:cNvSpPr txBox="1"/>
          <p:nvPr>
            <p:ph idx="1" type="body"/>
          </p:nvPr>
        </p:nvSpPr>
        <p:spPr>
          <a:xfrm>
            <a:off x="950913" y="1114425"/>
            <a:ext cx="8050243" cy="499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2400"/>
              <a:buChar char="•"/>
            </a:pPr>
            <a:r>
              <a:rPr b="1" lang="en-US" sz="2400">
                <a:solidFill>
                  <a:srgbClr val="3366FF"/>
                </a:solidFill>
              </a:rPr>
              <a:t>External Fragmentation</a:t>
            </a:r>
            <a:r>
              <a:rPr lang="en-US" sz="2400">
                <a:solidFill>
                  <a:srgbClr val="3366FF"/>
                </a:solidFill>
              </a:rPr>
              <a:t> </a:t>
            </a:r>
            <a:r>
              <a:rPr lang="en-US" sz="2400"/>
              <a:t>– total memory space exists to satisfy a request, but it is not contiguous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3366FF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3366FF"/>
              </a:buClr>
              <a:buSzPts val="2400"/>
              <a:buChar char="•"/>
            </a:pPr>
            <a:r>
              <a:rPr b="1" lang="en-US" sz="2400">
                <a:solidFill>
                  <a:srgbClr val="3366FF"/>
                </a:solidFill>
              </a:rPr>
              <a:t>Internal Fragmentation</a:t>
            </a:r>
            <a:r>
              <a:rPr lang="en-US" sz="2400">
                <a:solidFill>
                  <a:srgbClr val="3366FF"/>
                </a:solidFill>
              </a:rPr>
              <a:t> </a:t>
            </a:r>
            <a:r>
              <a:rPr lang="en-US" sz="2400"/>
              <a:t>– allocated memory may be slightly larger than requested memory; this size difference is memory internal to a partition, but not being used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First fit analysis reveals that given </a:t>
            </a:r>
            <a:r>
              <a:rPr i="1" lang="en-US" sz="2400"/>
              <a:t>N</a:t>
            </a:r>
            <a:r>
              <a:rPr lang="en-US" sz="2400"/>
              <a:t> blocks allocated, 0.5 </a:t>
            </a:r>
            <a:r>
              <a:rPr i="1" lang="en-US" sz="2400"/>
              <a:t>N</a:t>
            </a:r>
            <a:r>
              <a:rPr lang="en-US" sz="2400"/>
              <a:t> blocks lost to fragmentation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1/3 may be unusable -&gt; </a:t>
            </a:r>
            <a:r>
              <a:rPr b="1" lang="en-US" sz="2400">
                <a:solidFill>
                  <a:srgbClr val="3366FF"/>
                </a:solidFill>
              </a:rPr>
              <a:t>50-percent rule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"/>
          <p:cNvSpPr txBox="1"/>
          <p:nvPr>
            <p:ph type="title"/>
          </p:nvPr>
        </p:nvSpPr>
        <p:spPr>
          <a:xfrm>
            <a:off x="457200" y="136525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Fragmentation (Cont.)</a:t>
            </a:r>
            <a:endParaRPr/>
          </a:p>
        </p:txBody>
      </p:sp>
      <p:sp>
        <p:nvSpPr>
          <p:cNvPr id="284" name="Google Shape;284;p27"/>
          <p:cNvSpPr txBox="1"/>
          <p:nvPr>
            <p:ph idx="1" type="body"/>
          </p:nvPr>
        </p:nvSpPr>
        <p:spPr>
          <a:xfrm>
            <a:off x="901700" y="1154113"/>
            <a:ext cx="759939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Reduce external fragmentation by </a:t>
            </a:r>
            <a:r>
              <a:rPr b="1" lang="en-US" sz="2400">
                <a:solidFill>
                  <a:srgbClr val="3366FF"/>
                </a:solidFill>
              </a:rPr>
              <a:t>compaction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Shuffle memory contents to place all free memory together in one large block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Compaction is possible </a:t>
            </a:r>
            <a:r>
              <a:rPr i="1" lang="en-US" sz="2400"/>
              <a:t>only</a:t>
            </a:r>
            <a:r>
              <a:rPr lang="en-US" sz="2400"/>
              <a:t> if relocation is dynamic, and is done at execution time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I/O problem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Latch job in memory while it is involved in I/O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 I/O only into OS buffers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Now consider that backing store has same fragmentation problems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>
            <p:ph type="title"/>
          </p:nvPr>
        </p:nvSpPr>
        <p:spPr>
          <a:xfrm>
            <a:off x="457200" y="1825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Segmentation</a:t>
            </a:r>
            <a:endParaRPr/>
          </a:p>
        </p:txBody>
      </p:sp>
      <p:sp>
        <p:nvSpPr>
          <p:cNvPr id="291" name="Google Shape;291;p28"/>
          <p:cNvSpPr txBox="1"/>
          <p:nvPr>
            <p:ph idx="1" type="body"/>
          </p:nvPr>
        </p:nvSpPr>
        <p:spPr>
          <a:xfrm>
            <a:off x="873125" y="1157288"/>
            <a:ext cx="7702550" cy="49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80"/>
              <a:buChar char="•"/>
            </a:pPr>
            <a:r>
              <a:rPr lang="en-US"/>
              <a:t>Memory-management scheme that supports user view of memory </a:t>
            </a:r>
            <a:endParaRPr sz="800"/>
          </a:p>
          <a:p>
            <a:pPr indent="-342900" lvl="0" marL="3429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program is a collection of segments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segment is a logical unit such as: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		main program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		procedure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		function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		method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		object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		local variables, global variables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		common block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		stack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		symbol table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		arrays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/>
          <p:nvPr>
            <p:ph type="title"/>
          </p:nvPr>
        </p:nvSpPr>
        <p:spPr>
          <a:xfrm>
            <a:off x="457200" y="1825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Calibri"/>
              <a:buNone/>
            </a:pPr>
            <a:r>
              <a:rPr lang="en-US"/>
              <a:t>User’s View of a Program</a:t>
            </a:r>
            <a:endParaRPr sz="2400"/>
          </a:p>
        </p:txBody>
      </p:sp>
      <p:pic>
        <p:nvPicPr>
          <p:cNvPr id="298" name="Google Shape;2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356" y="1233488"/>
            <a:ext cx="464347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1006475" y="214313"/>
            <a:ext cx="77438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Chapter 8:  Memory Management</a:t>
            </a:r>
            <a:endParaRPr/>
          </a:p>
        </p:txBody>
      </p:sp>
      <p:sp>
        <p:nvSpPr>
          <p:cNvPr id="116" name="Google Shape;116;p3"/>
          <p:cNvSpPr txBox="1"/>
          <p:nvPr>
            <p:ph idx="1" type="body"/>
          </p:nvPr>
        </p:nvSpPr>
        <p:spPr>
          <a:xfrm>
            <a:off x="876300" y="1174750"/>
            <a:ext cx="7351713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Background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Swapping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Contiguous Memory Allocation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Segmentation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Paging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Structure of the Page Table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Example: The Intel 32 and 64-bit Architectures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Example: ARM Architecture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"/>
          <p:cNvSpPr txBox="1"/>
          <p:nvPr>
            <p:ph type="title"/>
          </p:nvPr>
        </p:nvSpPr>
        <p:spPr>
          <a:xfrm>
            <a:off x="885825" y="136525"/>
            <a:ext cx="78009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Logical View of Segmentation</a:t>
            </a:r>
            <a:endParaRPr/>
          </a:p>
        </p:txBody>
      </p:sp>
      <p:sp>
        <p:nvSpPr>
          <p:cNvPr id="305" name="Google Shape;305;p30"/>
          <p:cNvSpPr/>
          <p:nvPr/>
        </p:nvSpPr>
        <p:spPr>
          <a:xfrm>
            <a:off x="1371600" y="1171575"/>
            <a:ext cx="2895600" cy="3962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6" name="Google Shape;306;p30"/>
          <p:cNvSpPr/>
          <p:nvPr/>
        </p:nvSpPr>
        <p:spPr>
          <a:xfrm>
            <a:off x="1905000" y="1857375"/>
            <a:ext cx="990600" cy="53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  <p:sp>
        <p:nvSpPr>
          <p:cNvPr id="307" name="Google Shape;307;p30"/>
          <p:cNvSpPr/>
          <p:nvPr/>
        </p:nvSpPr>
        <p:spPr>
          <a:xfrm>
            <a:off x="1752600" y="3000375"/>
            <a:ext cx="914400" cy="9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/>
          </a:p>
        </p:txBody>
      </p:sp>
      <p:sp>
        <p:nvSpPr>
          <p:cNvPr id="308" name="Google Shape;308;p30"/>
          <p:cNvSpPr/>
          <p:nvPr/>
        </p:nvSpPr>
        <p:spPr>
          <a:xfrm>
            <a:off x="3200400" y="2466975"/>
            <a:ext cx="914400" cy="38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  <p:sp>
        <p:nvSpPr>
          <p:cNvPr id="309" name="Google Shape;309;p30"/>
          <p:cNvSpPr/>
          <p:nvPr/>
        </p:nvSpPr>
        <p:spPr>
          <a:xfrm>
            <a:off x="3124200" y="3457575"/>
            <a:ext cx="914400" cy="53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/>
          </a:p>
        </p:txBody>
      </p:sp>
      <p:grpSp>
        <p:nvGrpSpPr>
          <p:cNvPr id="310" name="Google Shape;310;p30"/>
          <p:cNvGrpSpPr/>
          <p:nvPr/>
        </p:nvGrpSpPr>
        <p:grpSpPr>
          <a:xfrm>
            <a:off x="5638800" y="1171575"/>
            <a:ext cx="1143000" cy="3962400"/>
            <a:chOff x="3888" y="1056"/>
            <a:chExt cx="720" cy="2496"/>
          </a:xfrm>
        </p:grpSpPr>
        <p:grpSp>
          <p:nvGrpSpPr>
            <p:cNvPr id="311" name="Google Shape;311;p30"/>
            <p:cNvGrpSpPr/>
            <p:nvPr/>
          </p:nvGrpSpPr>
          <p:grpSpPr>
            <a:xfrm>
              <a:off x="3888" y="1056"/>
              <a:ext cx="720" cy="672"/>
              <a:chOff x="3888" y="1056"/>
              <a:chExt cx="720" cy="672"/>
            </a:xfrm>
          </p:grpSpPr>
          <p:sp>
            <p:nvSpPr>
              <p:cNvPr id="312" name="Google Shape;312;p30"/>
              <p:cNvSpPr/>
              <p:nvPr/>
            </p:nvSpPr>
            <p:spPr>
              <a:xfrm>
                <a:off x="3888" y="1056"/>
                <a:ext cx="720" cy="672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cxnSp>
            <p:nvCxnSpPr>
              <p:cNvPr id="313" name="Google Shape;313;p30"/>
              <p:cNvCxnSpPr/>
              <p:nvPr/>
            </p:nvCxnSpPr>
            <p:spPr>
              <a:xfrm>
                <a:off x="3888" y="1392"/>
                <a:ext cx="7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14" name="Google Shape;314;p30"/>
            <p:cNvGrpSpPr/>
            <p:nvPr/>
          </p:nvGrpSpPr>
          <p:grpSpPr>
            <a:xfrm>
              <a:off x="3888" y="1728"/>
              <a:ext cx="720" cy="672"/>
              <a:chOff x="3888" y="1056"/>
              <a:chExt cx="720" cy="672"/>
            </a:xfrm>
          </p:grpSpPr>
          <p:sp>
            <p:nvSpPr>
              <p:cNvPr id="315" name="Google Shape;315;p30"/>
              <p:cNvSpPr/>
              <p:nvPr/>
            </p:nvSpPr>
            <p:spPr>
              <a:xfrm>
                <a:off x="3888" y="1056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cxnSp>
            <p:nvCxnSpPr>
              <p:cNvPr id="316" name="Google Shape;316;p30"/>
              <p:cNvCxnSpPr/>
              <p:nvPr/>
            </p:nvCxnSpPr>
            <p:spPr>
              <a:xfrm>
                <a:off x="3888" y="1392"/>
                <a:ext cx="72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317" name="Google Shape;317;p30"/>
            <p:cNvSpPr txBox="1"/>
            <p:nvPr/>
          </p:nvSpPr>
          <p:spPr>
            <a:xfrm>
              <a:off x="4125" y="1132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</p:txBody>
        </p:sp>
        <p:sp>
          <p:nvSpPr>
            <p:cNvPr id="318" name="Google Shape;318;p30"/>
            <p:cNvSpPr txBox="1"/>
            <p:nvPr/>
          </p:nvSpPr>
          <p:spPr>
            <a:xfrm>
              <a:off x="4127" y="1439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3888" y="2400"/>
              <a:ext cx="720" cy="91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3888" y="3312"/>
              <a:ext cx="720" cy="240"/>
            </a:xfrm>
            <a:prstGeom prst="rect">
              <a:avLst/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cxnSp>
          <p:nvCxnSpPr>
            <p:cNvPr id="321" name="Google Shape;321;p30"/>
            <p:cNvCxnSpPr/>
            <p:nvPr/>
          </p:nvCxnSpPr>
          <p:spPr>
            <a:xfrm>
              <a:off x="3888" y="2640"/>
              <a:ext cx="72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2" name="Google Shape;322;p30"/>
            <p:cNvSpPr txBox="1"/>
            <p:nvPr/>
          </p:nvSpPr>
          <p:spPr>
            <a:xfrm>
              <a:off x="4127" y="2428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</p:txBody>
        </p:sp>
        <p:sp>
          <p:nvSpPr>
            <p:cNvPr id="323" name="Google Shape;323;p30"/>
            <p:cNvSpPr txBox="1"/>
            <p:nvPr/>
          </p:nvSpPr>
          <p:spPr>
            <a:xfrm>
              <a:off x="4127" y="2888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</p:txBody>
        </p:sp>
      </p:grpSp>
      <p:sp>
        <p:nvSpPr>
          <p:cNvPr id="324" name="Google Shape;324;p30"/>
          <p:cNvSpPr txBox="1"/>
          <p:nvPr/>
        </p:nvSpPr>
        <p:spPr>
          <a:xfrm>
            <a:off x="2016125" y="5254625"/>
            <a:ext cx="13779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 space </a:t>
            </a:r>
            <a:endParaRPr/>
          </a:p>
        </p:txBody>
      </p:sp>
      <p:sp>
        <p:nvSpPr>
          <p:cNvPr id="325" name="Google Shape;325;p30"/>
          <p:cNvSpPr txBox="1"/>
          <p:nvPr/>
        </p:nvSpPr>
        <p:spPr>
          <a:xfrm>
            <a:off x="4870450" y="5254625"/>
            <a:ext cx="2597150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 memory space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"/>
          <p:cNvSpPr txBox="1"/>
          <p:nvPr>
            <p:ph type="title"/>
          </p:nvPr>
        </p:nvSpPr>
        <p:spPr>
          <a:xfrm>
            <a:off x="777875" y="166688"/>
            <a:ext cx="79089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Segmentation Architecture </a:t>
            </a:r>
            <a:endParaRPr/>
          </a:p>
        </p:txBody>
      </p:sp>
      <p:sp>
        <p:nvSpPr>
          <p:cNvPr id="332" name="Google Shape;332;p31"/>
          <p:cNvSpPr txBox="1"/>
          <p:nvPr>
            <p:ph idx="1" type="body"/>
          </p:nvPr>
        </p:nvSpPr>
        <p:spPr>
          <a:xfrm>
            <a:off x="903288" y="1093788"/>
            <a:ext cx="8026430" cy="5053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Logical address consists of a two tuple: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		&lt;segment-number, offset&gt;,</a:t>
            </a:r>
            <a:endParaRPr/>
          </a:p>
          <a:p>
            <a:pPr indent="-342900" lvl="0" marL="342900" rtl="0" algn="l">
              <a:spcBef>
                <a:spcPts val="13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800"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•"/>
            </a:pPr>
            <a:r>
              <a:rPr b="1" lang="en-US">
                <a:solidFill>
                  <a:srgbClr val="3366FF"/>
                </a:solidFill>
              </a:rPr>
              <a:t>Segment table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– maps two-dimensional physical addresses; each table entry has: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–"/>
            </a:pPr>
            <a:r>
              <a:rPr b="1" lang="en-US">
                <a:solidFill>
                  <a:srgbClr val="3366FF"/>
                </a:solidFill>
              </a:rPr>
              <a:t>base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– contains the starting physical address where the segments reside in memory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–"/>
            </a:pPr>
            <a:r>
              <a:rPr b="1" lang="en-US">
                <a:solidFill>
                  <a:srgbClr val="3366FF"/>
                </a:solidFill>
              </a:rPr>
              <a:t>limit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– specifies the length of the segment</a:t>
            </a:r>
            <a:endParaRPr/>
          </a:p>
          <a:p>
            <a:pPr indent="-242569" lvl="1" marL="742950" rtl="0" algn="l">
              <a:spcBef>
                <a:spcPts val="1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"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•"/>
            </a:pPr>
            <a:r>
              <a:rPr b="1" lang="en-US">
                <a:solidFill>
                  <a:srgbClr val="3366FF"/>
                </a:solidFill>
              </a:rPr>
              <a:t>Segment-table base register (STBR)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points to the segment table’s location in memory</a:t>
            </a:r>
            <a:endParaRPr/>
          </a:p>
          <a:p>
            <a:pPr indent="-299720" lvl="0" marL="342900" rtl="0" algn="l">
              <a:spcBef>
                <a:spcPts val="1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"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•"/>
            </a:pPr>
            <a:r>
              <a:rPr b="1" lang="en-US">
                <a:solidFill>
                  <a:srgbClr val="3366FF"/>
                </a:solidFill>
              </a:rPr>
              <a:t>Segment-table length register (STLR)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indicates number of segments used by a program;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	                  segment number </a:t>
            </a:r>
            <a:r>
              <a:rPr b="1" i="1" lang="en-US">
                <a:solidFill>
                  <a:srgbClr val="FF0000"/>
                </a:solidFill>
              </a:rPr>
              <a:t>s</a:t>
            </a:r>
            <a:r>
              <a:rPr lang="en-US"/>
              <a:t> is legal if </a:t>
            </a:r>
            <a:r>
              <a:rPr b="1" i="1" lang="en-US">
                <a:solidFill>
                  <a:srgbClr val="FF0000"/>
                </a:solidFill>
              </a:rPr>
              <a:t>s</a:t>
            </a:r>
            <a:r>
              <a:rPr lang="en-US"/>
              <a:t> &lt; </a:t>
            </a:r>
            <a:r>
              <a:rPr b="1" lang="en-US">
                <a:solidFill>
                  <a:srgbClr val="FF0000"/>
                </a:solidFill>
              </a:rPr>
              <a:t>STLR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 txBox="1"/>
          <p:nvPr>
            <p:ph type="title"/>
          </p:nvPr>
        </p:nvSpPr>
        <p:spPr>
          <a:xfrm>
            <a:off x="952500" y="214313"/>
            <a:ext cx="78295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Segmentation Architecture (Cont.)</a:t>
            </a:r>
            <a:endParaRPr/>
          </a:p>
        </p:txBody>
      </p:sp>
      <p:sp>
        <p:nvSpPr>
          <p:cNvPr id="339" name="Google Shape;339;p32"/>
          <p:cNvSpPr txBox="1"/>
          <p:nvPr>
            <p:ph idx="1" type="body"/>
          </p:nvPr>
        </p:nvSpPr>
        <p:spPr>
          <a:xfrm>
            <a:off x="882650" y="1162050"/>
            <a:ext cx="7975630" cy="446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Protection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With each entry in segment table associate: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validation bit = 0 ⇒ illegal segment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read/write/execute privileges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Protection bits associated with segments; code sharing occurs at segment level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Since segments vary in length, memory allocation is a dynamic storage-allocation problem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segmentation example is shown in the following diagram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/>
          <p:nvPr>
            <p:ph type="title"/>
          </p:nvPr>
        </p:nvSpPr>
        <p:spPr>
          <a:xfrm>
            <a:off x="457200" y="16668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Calibri"/>
              <a:buNone/>
            </a:pPr>
            <a:r>
              <a:rPr lang="en-US"/>
              <a:t>Segmentation Hardware</a:t>
            </a:r>
            <a:endParaRPr sz="2400"/>
          </a:p>
        </p:txBody>
      </p:sp>
      <p:pic>
        <p:nvPicPr>
          <p:cNvPr descr="8" id="346" name="Google Shape;34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7290" y="1142984"/>
            <a:ext cx="7072362" cy="4962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/>
          <p:nvPr>
            <p:ph type="title"/>
          </p:nvPr>
        </p:nvSpPr>
        <p:spPr>
          <a:xfrm>
            <a:off x="414375" y="113425"/>
            <a:ext cx="8229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Paging</a:t>
            </a:r>
            <a:endParaRPr/>
          </a:p>
        </p:txBody>
      </p:sp>
      <p:sp>
        <p:nvSpPr>
          <p:cNvPr id="353" name="Google Shape;353;p34"/>
          <p:cNvSpPr txBox="1"/>
          <p:nvPr>
            <p:ph idx="1" type="body"/>
          </p:nvPr>
        </p:nvSpPr>
        <p:spPr>
          <a:xfrm>
            <a:off x="893763" y="1128712"/>
            <a:ext cx="7750203" cy="5300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Physical  address space of a process can be noncontiguous; process is allocated physical memory whenever the latter is available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Avoids external fragmentation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350000"/>
              <a:buChar char="–"/>
            </a:pPr>
            <a:r>
              <a:rPr lang="en-US"/>
              <a:t>Avoids problem of varying sized memory chunks</a:t>
            </a:r>
            <a:endParaRPr sz="800"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Divide physical memory into fixed-sized blocks called </a:t>
            </a:r>
            <a:r>
              <a:rPr b="1" lang="en-US">
                <a:solidFill>
                  <a:srgbClr val="3366FF"/>
                </a:solidFill>
              </a:rPr>
              <a:t>frames</a:t>
            </a:r>
            <a:endParaRPr>
              <a:solidFill>
                <a:srgbClr val="3366FF"/>
              </a:solidFill>
            </a:endParaRPr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rgbClr val="000000"/>
              </a:buClr>
              <a:buSzPct val="350000"/>
              <a:buChar char="–"/>
            </a:pPr>
            <a:r>
              <a:rPr lang="en-US">
                <a:solidFill>
                  <a:srgbClr val="000000"/>
                </a:solidFill>
              </a:rPr>
              <a:t>Size </a:t>
            </a:r>
            <a:r>
              <a:rPr lang="en-US"/>
              <a:t>is power of 2, between 512 bytes and 16 Mbytes</a:t>
            </a:r>
            <a:endParaRPr sz="800"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/>
              <a:t>Divide logical memory into blocks of same size called </a:t>
            </a:r>
            <a:r>
              <a:rPr b="1" lang="en-US">
                <a:solidFill>
                  <a:srgbClr val="3366FF"/>
                </a:solidFill>
              </a:rPr>
              <a:t>pages</a:t>
            </a:r>
            <a:endParaRPr b="1" sz="800">
              <a:solidFill>
                <a:srgbClr val="3366FF"/>
              </a:solidFill>
            </a:endParaRPr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/>
              <a:t>Keep track of all free frames</a:t>
            </a:r>
            <a:endParaRPr sz="800"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/>
              <a:t>To run a program of size </a:t>
            </a:r>
            <a:r>
              <a:rPr b="1" i="1" lang="en-US"/>
              <a:t>N</a:t>
            </a:r>
            <a:r>
              <a:rPr i="1" lang="en-US"/>
              <a:t> </a:t>
            </a:r>
            <a:r>
              <a:rPr lang="en-US"/>
              <a:t>pages, need to find </a:t>
            </a:r>
            <a:r>
              <a:rPr b="1" i="1" lang="en-US"/>
              <a:t>N</a:t>
            </a:r>
            <a:r>
              <a:rPr lang="en-US"/>
              <a:t> free frames and load program</a:t>
            </a:r>
            <a:endParaRPr sz="800"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en-US"/>
              <a:t>Set up a </a:t>
            </a:r>
            <a:r>
              <a:rPr b="1" lang="en-US">
                <a:solidFill>
                  <a:srgbClr val="3366FF"/>
                </a:solidFill>
              </a:rPr>
              <a:t>page table</a:t>
            </a:r>
            <a:r>
              <a:rPr lang="en-US"/>
              <a:t> to translate logical to physical addresses</a:t>
            </a:r>
            <a:endParaRPr sz="800"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Backing store likewise split into pages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Still have Internal fragmentation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5"/>
          <p:cNvSpPr txBox="1"/>
          <p:nvPr>
            <p:ph type="title"/>
          </p:nvPr>
        </p:nvSpPr>
        <p:spPr>
          <a:xfrm>
            <a:off x="846138" y="152400"/>
            <a:ext cx="7840662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Address Translation Scheme</a:t>
            </a:r>
            <a:endParaRPr/>
          </a:p>
        </p:txBody>
      </p:sp>
      <p:sp>
        <p:nvSpPr>
          <p:cNvPr id="360" name="Google Shape;360;p35"/>
          <p:cNvSpPr txBox="1"/>
          <p:nvPr>
            <p:ph idx="1" type="body"/>
          </p:nvPr>
        </p:nvSpPr>
        <p:spPr>
          <a:xfrm>
            <a:off x="841375" y="1125538"/>
            <a:ext cx="7299325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Address generated by CPU is divided into: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–"/>
            </a:pPr>
            <a:r>
              <a:rPr b="1" lang="en-US">
                <a:solidFill>
                  <a:srgbClr val="3366FF"/>
                </a:solidFill>
              </a:rPr>
              <a:t>Page number </a:t>
            </a:r>
            <a:r>
              <a:rPr lang="en-US"/>
              <a:t>(</a:t>
            </a:r>
            <a:r>
              <a:rPr b="1" i="1" lang="en-US">
                <a:solidFill>
                  <a:srgbClr val="3366FF"/>
                </a:solidFill>
              </a:rPr>
              <a:t>p</a:t>
            </a:r>
            <a:r>
              <a:rPr lang="en-US"/>
              <a:t>)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– used as an index into a </a:t>
            </a:r>
            <a:r>
              <a:rPr b="1" lang="en-US">
                <a:solidFill>
                  <a:srgbClr val="3366FF"/>
                </a:solidFill>
              </a:rPr>
              <a:t>page table </a:t>
            </a:r>
            <a:r>
              <a:rPr lang="en-US"/>
              <a:t>which contains base address of each page in physical memory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–"/>
            </a:pPr>
            <a:r>
              <a:rPr b="1" lang="en-US">
                <a:solidFill>
                  <a:srgbClr val="3366FF"/>
                </a:solidFill>
              </a:rPr>
              <a:t>Page offset </a:t>
            </a:r>
            <a:r>
              <a:rPr lang="en-US"/>
              <a:t>(</a:t>
            </a:r>
            <a:r>
              <a:rPr b="1" i="1" lang="en-US">
                <a:solidFill>
                  <a:srgbClr val="3366FF"/>
                </a:solidFill>
              </a:rPr>
              <a:t>d</a:t>
            </a:r>
            <a:r>
              <a:rPr lang="en-US"/>
              <a:t>)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– combined with base address to define the physical memory address that is sent to the memory unit</a:t>
            </a:r>
            <a:endParaRPr/>
          </a:p>
          <a:p>
            <a:pPr indent="-134619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34619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134619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For given logical address space 2</a:t>
            </a:r>
            <a:r>
              <a:rPr baseline="30000" i="1" lang="en-US"/>
              <a:t>m </a:t>
            </a:r>
            <a:r>
              <a:rPr lang="en-US"/>
              <a:t>and page size</a:t>
            </a:r>
            <a:r>
              <a:rPr baseline="30000" lang="en-US"/>
              <a:t> </a:t>
            </a:r>
            <a:r>
              <a:rPr i="1" lang="en-US"/>
              <a:t>2</a:t>
            </a:r>
            <a:r>
              <a:rPr baseline="30000" lang="en-US"/>
              <a:t>n</a:t>
            </a:r>
            <a:endParaRPr/>
          </a:p>
        </p:txBody>
      </p:sp>
      <p:pic>
        <p:nvPicPr>
          <p:cNvPr id="361" name="Google Shape;36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6050" y="3500438"/>
            <a:ext cx="334327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6"/>
          <p:cNvSpPr txBox="1"/>
          <p:nvPr>
            <p:ph type="title"/>
          </p:nvPr>
        </p:nvSpPr>
        <p:spPr>
          <a:xfrm>
            <a:off x="749300" y="120650"/>
            <a:ext cx="79375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Paging Hardware</a:t>
            </a:r>
            <a:endParaRPr/>
          </a:p>
        </p:txBody>
      </p:sp>
      <p:pic>
        <p:nvPicPr>
          <p:cNvPr descr="8" id="368" name="Google Shape;36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48" y="1643050"/>
            <a:ext cx="7543303" cy="4500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7"/>
          <p:cNvSpPr txBox="1"/>
          <p:nvPr>
            <p:ph type="title"/>
          </p:nvPr>
        </p:nvSpPr>
        <p:spPr>
          <a:xfrm>
            <a:off x="946150" y="46038"/>
            <a:ext cx="8229600" cy="644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Paging Model of Logical and  Physical Memory</a:t>
            </a:r>
            <a:endParaRPr/>
          </a:p>
        </p:txBody>
      </p:sp>
      <p:pic>
        <p:nvPicPr>
          <p:cNvPr id="375" name="Google Shape;37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812" y="1203325"/>
            <a:ext cx="5857897" cy="5471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8"/>
          <p:cNvSpPr txBox="1"/>
          <p:nvPr>
            <p:ph type="title"/>
          </p:nvPr>
        </p:nvSpPr>
        <p:spPr>
          <a:xfrm>
            <a:off x="485775" y="87313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Paging Example</a:t>
            </a:r>
            <a:endParaRPr/>
          </a:p>
        </p:txBody>
      </p:sp>
      <p:sp>
        <p:nvSpPr>
          <p:cNvPr id="382" name="Google Shape;382;p38"/>
          <p:cNvSpPr txBox="1"/>
          <p:nvPr/>
        </p:nvSpPr>
        <p:spPr>
          <a:xfrm>
            <a:off x="214282" y="2643182"/>
            <a:ext cx="2214578" cy="1077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 and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 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32-byte memory 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4-byte pages</a:t>
            </a:r>
            <a:endParaRPr/>
          </a:p>
        </p:txBody>
      </p:sp>
      <p:pic>
        <p:nvPicPr>
          <p:cNvPr id="383" name="Google Shape;38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1802" y="784040"/>
            <a:ext cx="4816496" cy="6002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9"/>
          <p:cNvSpPr txBox="1"/>
          <p:nvPr>
            <p:ph type="title"/>
          </p:nvPr>
        </p:nvSpPr>
        <p:spPr>
          <a:xfrm>
            <a:off x="488950" y="120650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Paging (Cont.)</a:t>
            </a:r>
            <a:endParaRPr/>
          </a:p>
        </p:txBody>
      </p:sp>
      <p:sp>
        <p:nvSpPr>
          <p:cNvPr id="389" name="Google Shape;389;p39"/>
          <p:cNvSpPr txBox="1"/>
          <p:nvPr>
            <p:ph idx="1" type="body"/>
          </p:nvPr>
        </p:nvSpPr>
        <p:spPr>
          <a:xfrm>
            <a:off x="931863" y="1138238"/>
            <a:ext cx="8337550" cy="4821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Calculating internal fragmentation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Page size = 2,048 bytes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Process size = 72,766 bytes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35 pages + 1,086 bytes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Internal fragmentation of 2,048 - 1,086 = 962 bytes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Worst case fragmentation = 1 frame – 1 byte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On average fragmentation = 1 / 2 frame size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So small frame sizes desirable?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But each page table entry takes memory to track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Page sizes growing over time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Solaris supports two page sizes – 8 KB and 4 MB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Process view and physical memory now very different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By implementation process can only access its own memory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457200" y="1254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890588" y="1171575"/>
            <a:ext cx="7896254" cy="4440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 provide a detailed description of various ways of organizing memory hardware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 discuss various memory-management techniques, including paging and segmentation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"/>
          <p:cNvSpPr txBox="1"/>
          <p:nvPr>
            <p:ph type="title"/>
          </p:nvPr>
        </p:nvSpPr>
        <p:spPr>
          <a:xfrm>
            <a:off x="457200" y="152400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Free Frames</a:t>
            </a:r>
            <a:endParaRPr/>
          </a:p>
        </p:txBody>
      </p:sp>
      <p:sp>
        <p:nvSpPr>
          <p:cNvPr id="396" name="Google Shape;396;p40"/>
          <p:cNvSpPr txBox="1"/>
          <p:nvPr/>
        </p:nvSpPr>
        <p:spPr>
          <a:xfrm>
            <a:off x="1785918" y="5929330"/>
            <a:ext cx="19018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Before allocation</a:t>
            </a:r>
            <a:endParaRPr/>
          </a:p>
        </p:txBody>
      </p:sp>
      <p:sp>
        <p:nvSpPr>
          <p:cNvPr id="397" name="Google Shape;397;p40"/>
          <p:cNvSpPr txBox="1"/>
          <p:nvPr/>
        </p:nvSpPr>
        <p:spPr>
          <a:xfrm>
            <a:off x="5286380" y="5929330"/>
            <a:ext cx="1711325" cy="369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allocation</a:t>
            </a:r>
            <a:endParaRPr/>
          </a:p>
        </p:txBody>
      </p:sp>
      <p:pic>
        <p:nvPicPr>
          <p:cNvPr id="398" name="Google Shape;39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539" y="1081462"/>
            <a:ext cx="6658000" cy="4776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 txBox="1"/>
          <p:nvPr>
            <p:ph type="title"/>
          </p:nvPr>
        </p:nvSpPr>
        <p:spPr>
          <a:xfrm>
            <a:off x="646113" y="19843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Implementation of Page Table</a:t>
            </a:r>
            <a:endParaRPr/>
          </a:p>
        </p:txBody>
      </p:sp>
      <p:sp>
        <p:nvSpPr>
          <p:cNvPr id="405" name="Google Shape;405;p41"/>
          <p:cNvSpPr txBox="1"/>
          <p:nvPr>
            <p:ph idx="1" type="body"/>
          </p:nvPr>
        </p:nvSpPr>
        <p:spPr>
          <a:xfrm>
            <a:off x="873125" y="1146175"/>
            <a:ext cx="7985155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Page table is kept in main memory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3366FF"/>
              </a:buClr>
              <a:buSzPts val="2400"/>
              <a:buChar char="•"/>
            </a:pPr>
            <a:r>
              <a:rPr b="1" lang="en-US" sz="2400">
                <a:solidFill>
                  <a:srgbClr val="3366FF"/>
                </a:solidFill>
              </a:rPr>
              <a:t>Page-table base register </a:t>
            </a:r>
            <a:r>
              <a:rPr lang="en-US" sz="2400"/>
              <a:t>(</a:t>
            </a:r>
            <a:r>
              <a:rPr b="1" lang="en-US" sz="2400">
                <a:solidFill>
                  <a:srgbClr val="3366FF"/>
                </a:solidFill>
              </a:rPr>
              <a:t>PTBR</a:t>
            </a:r>
            <a:r>
              <a:rPr lang="en-US" sz="2400"/>
              <a:t>)</a:t>
            </a:r>
            <a:r>
              <a:rPr lang="en-US" sz="2400">
                <a:solidFill>
                  <a:srgbClr val="3366FF"/>
                </a:solidFill>
              </a:rPr>
              <a:t> </a:t>
            </a:r>
            <a:r>
              <a:rPr lang="en-US" sz="2400"/>
              <a:t>points to the page table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3366FF"/>
              </a:buClr>
              <a:buSzPts val="2400"/>
              <a:buChar char="•"/>
            </a:pPr>
            <a:r>
              <a:rPr b="1" lang="en-US" sz="2400">
                <a:solidFill>
                  <a:srgbClr val="3366FF"/>
                </a:solidFill>
              </a:rPr>
              <a:t>Page-table length register </a:t>
            </a:r>
            <a:r>
              <a:rPr lang="en-US" sz="2400"/>
              <a:t>(</a:t>
            </a:r>
            <a:r>
              <a:rPr b="1" lang="en-US" sz="2400">
                <a:solidFill>
                  <a:srgbClr val="3366FF"/>
                </a:solidFill>
              </a:rPr>
              <a:t>PTLR</a:t>
            </a:r>
            <a:r>
              <a:rPr lang="en-US" sz="2400"/>
              <a:t>)</a:t>
            </a:r>
            <a:r>
              <a:rPr lang="en-US" sz="2400">
                <a:solidFill>
                  <a:srgbClr val="3366FF"/>
                </a:solidFill>
              </a:rPr>
              <a:t> </a:t>
            </a:r>
            <a:r>
              <a:rPr lang="en-US" sz="2400"/>
              <a:t>indicates size of the page table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this scheme every data/instruction access requires two memory accesses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One for the page table and one for the data / instruction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two memory access problem can be solved by the use of a special fast-lookup hardware cache called </a:t>
            </a:r>
            <a:r>
              <a:rPr b="1" lang="en-US" sz="2400">
                <a:solidFill>
                  <a:srgbClr val="3366FF"/>
                </a:solidFill>
              </a:rPr>
              <a:t>associative memory </a:t>
            </a:r>
            <a:r>
              <a:rPr lang="en-US" sz="2400"/>
              <a:t>or </a:t>
            </a:r>
            <a:r>
              <a:rPr b="1" lang="en-US" sz="2400">
                <a:solidFill>
                  <a:srgbClr val="3366FF"/>
                </a:solidFill>
              </a:rPr>
              <a:t>translation look-aside buffers </a:t>
            </a:r>
            <a:r>
              <a:rPr lang="en-US" sz="2400"/>
              <a:t>(</a:t>
            </a:r>
            <a:r>
              <a:rPr b="1" lang="en-US" sz="2400">
                <a:solidFill>
                  <a:srgbClr val="3366FF"/>
                </a:solidFill>
              </a:rPr>
              <a:t>TLBs</a:t>
            </a:r>
            <a:r>
              <a:rPr lang="en-US" sz="2400"/>
              <a:t>)</a:t>
            </a:r>
            <a:endParaRPr b="1" sz="2400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2"/>
          <p:cNvSpPr txBox="1"/>
          <p:nvPr>
            <p:ph type="title"/>
          </p:nvPr>
        </p:nvSpPr>
        <p:spPr>
          <a:xfrm>
            <a:off x="1055688" y="16668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Implementation of Page Table (Cont.)</a:t>
            </a:r>
            <a:endParaRPr/>
          </a:p>
        </p:txBody>
      </p:sp>
      <p:sp>
        <p:nvSpPr>
          <p:cNvPr id="412" name="Google Shape;412;p42"/>
          <p:cNvSpPr txBox="1"/>
          <p:nvPr>
            <p:ph idx="1" type="body"/>
          </p:nvPr>
        </p:nvSpPr>
        <p:spPr>
          <a:xfrm>
            <a:off x="873125" y="1146175"/>
            <a:ext cx="7985155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Some TLBs store</a:t>
            </a:r>
            <a:r>
              <a:rPr b="1" lang="en-US" sz="2400"/>
              <a:t> </a:t>
            </a:r>
            <a:r>
              <a:rPr b="1" lang="en-US" sz="2400">
                <a:solidFill>
                  <a:srgbClr val="3366FF"/>
                </a:solidFill>
              </a:rPr>
              <a:t>address-space identifiers </a:t>
            </a:r>
            <a:r>
              <a:rPr lang="en-US" sz="2400"/>
              <a:t>(</a:t>
            </a:r>
            <a:r>
              <a:rPr b="1" lang="en-US" sz="2400">
                <a:solidFill>
                  <a:srgbClr val="3366FF"/>
                </a:solidFill>
              </a:rPr>
              <a:t>ASIDs</a:t>
            </a:r>
            <a:r>
              <a:rPr lang="en-US" sz="2400"/>
              <a:t>)</a:t>
            </a:r>
            <a:r>
              <a:rPr b="1" lang="en-US" sz="2400">
                <a:solidFill>
                  <a:srgbClr val="3366FF"/>
                </a:solidFill>
              </a:rPr>
              <a:t> </a:t>
            </a:r>
            <a:r>
              <a:rPr lang="en-US" sz="2400"/>
              <a:t>in each TLB entry – uniquely identifies each process to provide address-space protection for that process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Otherwise need to flush at every context switch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TLBs typically small (64 to 1,024 entries)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On a TLB miss, value is loaded into the TLB for faster access next time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Replacement policies must be considered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Some entries can be</a:t>
            </a:r>
            <a:r>
              <a:rPr b="1" lang="en-US" sz="2400">
                <a:solidFill>
                  <a:srgbClr val="3366FF"/>
                </a:solidFill>
              </a:rPr>
              <a:t> wired down </a:t>
            </a:r>
            <a:r>
              <a:rPr lang="en-US" sz="2400"/>
              <a:t>for permanent fast access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3"/>
          <p:cNvSpPr txBox="1"/>
          <p:nvPr>
            <p:ph type="title"/>
          </p:nvPr>
        </p:nvSpPr>
        <p:spPr>
          <a:xfrm>
            <a:off x="457200" y="16668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Associative Memory</a:t>
            </a:r>
            <a:endParaRPr/>
          </a:p>
        </p:txBody>
      </p:sp>
      <p:sp>
        <p:nvSpPr>
          <p:cNvPr id="419" name="Google Shape;419;p43"/>
          <p:cNvSpPr txBox="1"/>
          <p:nvPr>
            <p:ph idx="1" type="body"/>
          </p:nvPr>
        </p:nvSpPr>
        <p:spPr>
          <a:xfrm>
            <a:off x="903288" y="1211263"/>
            <a:ext cx="7351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Associative memory – parallel search 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Address translation (p, d)</a:t>
            </a:r>
            <a:endParaRPr/>
          </a:p>
          <a:p>
            <a:pPr indent="-285750" lvl="1" marL="627063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p is in associative register, get frame # out</a:t>
            </a:r>
            <a:endParaRPr/>
          </a:p>
          <a:p>
            <a:pPr indent="-285750" lvl="1" marL="627063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Otherwise get frame # from page table in memory</a:t>
            </a:r>
            <a:endParaRPr/>
          </a:p>
          <a:p>
            <a:pPr indent="-121284" lvl="1" marL="627063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420" name="Google Shape;42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5475" y="1693863"/>
            <a:ext cx="29432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"/>
          <p:cNvSpPr txBox="1"/>
          <p:nvPr>
            <p:ph type="title"/>
          </p:nvPr>
        </p:nvSpPr>
        <p:spPr>
          <a:xfrm>
            <a:off x="488950" y="1825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Calibri"/>
              <a:buNone/>
            </a:pPr>
            <a:r>
              <a:rPr lang="en-US"/>
              <a:t>Paging Hardware With TLB</a:t>
            </a:r>
            <a:endParaRPr sz="2400"/>
          </a:p>
        </p:txBody>
      </p:sp>
      <p:pic>
        <p:nvPicPr>
          <p:cNvPr id="427" name="Google Shape;42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1175" y="1284288"/>
            <a:ext cx="5637213" cy="426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5"/>
          <p:cNvSpPr txBox="1"/>
          <p:nvPr>
            <p:ph type="title"/>
          </p:nvPr>
        </p:nvSpPr>
        <p:spPr>
          <a:xfrm>
            <a:off x="457200" y="152400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Effective Access Time</a:t>
            </a:r>
            <a:endParaRPr/>
          </a:p>
        </p:txBody>
      </p:sp>
      <p:sp>
        <p:nvSpPr>
          <p:cNvPr id="434" name="Google Shape;434;p45"/>
          <p:cNvSpPr txBox="1"/>
          <p:nvPr>
            <p:ph idx="1" type="body"/>
          </p:nvPr>
        </p:nvSpPr>
        <p:spPr>
          <a:xfrm>
            <a:off x="917575" y="1084263"/>
            <a:ext cx="7781925" cy="5048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Associative Lookup = ε time unit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be &lt; 10% of memory access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Hit ratio = α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Hit ratio – percentage of times that a page number is found in the associative registers; ratio related to number of associative registers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Consider α = 80%, ε = 20ns for TLB search, 100ns for memory access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•"/>
            </a:pPr>
            <a:r>
              <a:rPr b="1" lang="en-US">
                <a:solidFill>
                  <a:srgbClr val="3366FF"/>
                </a:solidFill>
              </a:rPr>
              <a:t>Effective Access Time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(</a:t>
            </a:r>
            <a:r>
              <a:rPr b="1" lang="en-US">
                <a:solidFill>
                  <a:srgbClr val="3366FF"/>
                </a:solidFill>
              </a:rPr>
              <a:t>EAT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		EAT = (1 + ε) α + (2 + ε)(1 – α)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			= 2 + ε – α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Consider α = 80%, ε = 20ns for TLB search, 100ns for memory access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EAT = 0.80 x 100 + 0.20 x 200 = 120ns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Consider more realistic hit ratio -&gt;  α = 99%, ε = 20ns for TLB search, 100ns for memory access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EAT = 0.99 x 100 + 0.01 x 200 = 101ns</a:t>
            </a:r>
            <a:endParaRPr/>
          </a:p>
          <a:p>
            <a:pPr indent="-161290" lvl="1" marL="742950" rtl="0" algn="l">
              <a:lnSpc>
                <a:spcPct val="90000"/>
              </a:lnSpc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6"/>
          <p:cNvSpPr txBox="1"/>
          <p:nvPr>
            <p:ph type="title"/>
          </p:nvPr>
        </p:nvSpPr>
        <p:spPr>
          <a:xfrm>
            <a:off x="457200" y="1825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Memory Protection</a:t>
            </a:r>
            <a:endParaRPr/>
          </a:p>
        </p:txBody>
      </p:sp>
      <p:sp>
        <p:nvSpPr>
          <p:cNvPr id="441" name="Google Shape;441;p46"/>
          <p:cNvSpPr txBox="1"/>
          <p:nvPr>
            <p:ph idx="1" type="body"/>
          </p:nvPr>
        </p:nvSpPr>
        <p:spPr>
          <a:xfrm>
            <a:off x="873125" y="1157288"/>
            <a:ext cx="6937375" cy="44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Memory protection implemented by associating protection bit with each frame to indicate if read-only or read-write access is allowed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Can also add more bits to indicate page execute-only, and so on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•"/>
            </a:pPr>
            <a:r>
              <a:rPr b="1" lang="en-US">
                <a:solidFill>
                  <a:srgbClr val="3366FF"/>
                </a:solidFill>
              </a:rPr>
              <a:t>Valid-invalid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bit attached to each entry in the page table: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“valid” indicates that the associated page is in the process’ logical address space, and is thus a legal page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“invalid” indicates that the page is not in the process’ logical address space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Or use </a:t>
            </a:r>
            <a:r>
              <a:rPr b="1" lang="en-US">
                <a:solidFill>
                  <a:srgbClr val="3366FF"/>
                </a:solidFill>
              </a:rPr>
              <a:t>page-table length register </a:t>
            </a:r>
            <a:r>
              <a:rPr lang="en-US"/>
              <a:t>(</a:t>
            </a:r>
            <a:r>
              <a:rPr b="1" lang="en-US">
                <a:solidFill>
                  <a:srgbClr val="3366FF"/>
                </a:solidFill>
              </a:rPr>
              <a:t>PTLR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Any violations result in a trap to the kernel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7"/>
          <p:cNvSpPr txBox="1"/>
          <p:nvPr>
            <p:ph type="title"/>
          </p:nvPr>
        </p:nvSpPr>
        <p:spPr>
          <a:xfrm>
            <a:off x="1709738" y="-188913"/>
            <a:ext cx="7112000" cy="903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Valid (v) or Invalid (i) Bit In A Page Table</a:t>
            </a:r>
            <a:endParaRPr/>
          </a:p>
        </p:txBody>
      </p:sp>
      <p:pic>
        <p:nvPicPr>
          <p:cNvPr id="448" name="Google Shape;44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2500" y="1252538"/>
            <a:ext cx="5099050" cy="44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8"/>
          <p:cNvSpPr txBox="1"/>
          <p:nvPr>
            <p:ph type="title"/>
          </p:nvPr>
        </p:nvSpPr>
        <p:spPr>
          <a:xfrm>
            <a:off x="457200" y="1825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Shared Pages</a:t>
            </a:r>
            <a:endParaRPr/>
          </a:p>
        </p:txBody>
      </p:sp>
      <p:sp>
        <p:nvSpPr>
          <p:cNvPr id="455" name="Google Shape;455;p48"/>
          <p:cNvSpPr txBox="1"/>
          <p:nvPr>
            <p:ph idx="1" type="body"/>
          </p:nvPr>
        </p:nvSpPr>
        <p:spPr>
          <a:xfrm>
            <a:off x="873125" y="1141413"/>
            <a:ext cx="6950075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•"/>
            </a:pPr>
            <a:r>
              <a:rPr b="1" lang="en-US">
                <a:solidFill>
                  <a:srgbClr val="3366FF"/>
                </a:solidFill>
              </a:rPr>
              <a:t>Shared code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One copy of read-only (</a:t>
            </a:r>
            <a:r>
              <a:rPr b="1" lang="en-US">
                <a:solidFill>
                  <a:srgbClr val="3366FF"/>
                </a:solidFill>
              </a:rPr>
              <a:t>reentrant</a:t>
            </a:r>
            <a:r>
              <a:rPr lang="en-US"/>
              <a:t>) code shared among processes (i.e., text editors, compilers, window systems)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Similar to multiple threads sharing the same process space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Also useful for interprocess communication if sharing of read-write pages is allowed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rgbClr val="3366FF"/>
              </a:buClr>
              <a:buSzPct val="100000"/>
              <a:buChar char="•"/>
            </a:pPr>
            <a:r>
              <a:rPr b="1" lang="en-US">
                <a:solidFill>
                  <a:srgbClr val="3366FF"/>
                </a:solidFill>
              </a:rPr>
              <a:t>Private code and data</a:t>
            </a:r>
            <a:r>
              <a:rPr lang="en-US">
                <a:solidFill>
                  <a:srgbClr val="3366FF"/>
                </a:solidFill>
              </a:rPr>
              <a:t>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Each process keeps a separate copy of the code and data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pages for the private code and data can appear anywhere in the logical address space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9"/>
          <p:cNvSpPr txBox="1"/>
          <p:nvPr>
            <p:ph type="title"/>
          </p:nvPr>
        </p:nvSpPr>
        <p:spPr>
          <a:xfrm>
            <a:off x="982663" y="198438"/>
            <a:ext cx="77041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Calibri"/>
              <a:buNone/>
            </a:pPr>
            <a:r>
              <a:rPr lang="en-US"/>
              <a:t>Shared Pages Example</a:t>
            </a:r>
            <a:endParaRPr sz="2400"/>
          </a:p>
        </p:txBody>
      </p:sp>
      <p:pic>
        <p:nvPicPr>
          <p:cNvPr descr="8" id="462" name="Google Shape;46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2963" y="1104900"/>
            <a:ext cx="4860925" cy="4894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1060450" y="163513"/>
            <a:ext cx="6764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863600" y="1250950"/>
            <a:ext cx="7851804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/>
              <a:t>Program must be brought (from disk)  into memory and placed within a process for it to be run</a:t>
            </a:r>
            <a:endParaRPr sz="800"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Main memory and registers are only storage CPU can access directly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/>
              <a:t>Memory unit only sees a stream of addresses + read requests, or address + data and write requests</a:t>
            </a:r>
            <a:endParaRPr sz="800"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/>
              <a:t>Register access in one CPU clock (or less)</a:t>
            </a:r>
            <a:endParaRPr sz="800"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</a:pPr>
            <a:r>
              <a:rPr lang="en-US"/>
              <a:t>Main memory can take many cycles, causing a </a:t>
            </a:r>
            <a:r>
              <a:rPr b="1" lang="en-US">
                <a:solidFill>
                  <a:srgbClr val="3366FF"/>
                </a:solidFill>
              </a:rPr>
              <a:t>stall</a:t>
            </a:r>
            <a:endParaRPr sz="800"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rgbClr val="3366FF"/>
              </a:buClr>
              <a:buSzPts val="2720"/>
              <a:buChar char="•"/>
            </a:pPr>
            <a:r>
              <a:rPr b="1" lang="en-US">
                <a:solidFill>
                  <a:srgbClr val="3366FF"/>
                </a:solidFill>
              </a:rPr>
              <a:t>Cache</a:t>
            </a:r>
            <a:r>
              <a:rPr lang="en-US">
                <a:solidFill>
                  <a:srgbClr val="3366FF"/>
                </a:solidFill>
              </a:rPr>
              <a:t> </a:t>
            </a:r>
            <a:r>
              <a:rPr lang="en-US"/>
              <a:t>sits between main memory and CPU registers</a:t>
            </a:r>
            <a:endParaRPr sz="800"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Protection of memory required to ensure correct operation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0"/>
          <p:cNvSpPr txBox="1"/>
          <p:nvPr>
            <p:ph type="title"/>
          </p:nvPr>
        </p:nvSpPr>
        <p:spPr>
          <a:xfrm>
            <a:off x="520700" y="18256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Structure of the Page Table</a:t>
            </a:r>
            <a:endParaRPr/>
          </a:p>
        </p:txBody>
      </p:sp>
      <p:sp>
        <p:nvSpPr>
          <p:cNvPr id="469" name="Google Shape;469;p50"/>
          <p:cNvSpPr txBox="1"/>
          <p:nvPr>
            <p:ph idx="1" type="body"/>
          </p:nvPr>
        </p:nvSpPr>
        <p:spPr>
          <a:xfrm>
            <a:off x="857250" y="1141413"/>
            <a:ext cx="7119938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Memory structures for paging can get huge using straight-forward methods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Consider a 32-bit logical address space as on modern computers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Page size of 4 KB (2</a:t>
            </a:r>
            <a:r>
              <a:rPr baseline="30000" lang="en-US"/>
              <a:t>12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Page table would have 1 million entries (2</a:t>
            </a:r>
            <a:r>
              <a:rPr baseline="30000" lang="en-US"/>
              <a:t>32</a:t>
            </a:r>
            <a:r>
              <a:rPr lang="en-US"/>
              <a:t> / 2</a:t>
            </a:r>
            <a:r>
              <a:rPr baseline="30000" lang="en-US"/>
              <a:t>12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each entry is 4 bytes -&gt; 4 MB of physical address space / memory for page table alone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That amount of memory used to cost a lot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Don’t want to allocate that contiguously in main memory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Hierarchical Paging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Hashed Page Tables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Inverted Page Tables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1"/>
          <p:cNvSpPr txBox="1"/>
          <p:nvPr>
            <p:ph type="title"/>
          </p:nvPr>
        </p:nvSpPr>
        <p:spPr>
          <a:xfrm>
            <a:off x="473075" y="16668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Hierarchical Page Tables</a:t>
            </a:r>
            <a:endParaRPr/>
          </a:p>
        </p:txBody>
      </p:sp>
      <p:sp>
        <p:nvSpPr>
          <p:cNvPr id="476" name="Google Shape;476;p51"/>
          <p:cNvSpPr txBox="1"/>
          <p:nvPr>
            <p:ph idx="1" type="body"/>
          </p:nvPr>
        </p:nvSpPr>
        <p:spPr>
          <a:xfrm>
            <a:off x="903288" y="1189038"/>
            <a:ext cx="59801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Break up the logical address space into multiple page tables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simple technique is a two-level page table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then page the page table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2"/>
          <p:cNvSpPr txBox="1"/>
          <p:nvPr>
            <p:ph type="title"/>
          </p:nvPr>
        </p:nvSpPr>
        <p:spPr>
          <a:xfrm>
            <a:off x="568325" y="16668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Calibri"/>
              <a:buNone/>
            </a:pPr>
            <a:r>
              <a:rPr lang="en-US"/>
              <a:t>Two-Level Page-Table Scheme</a:t>
            </a:r>
            <a:endParaRPr sz="2400"/>
          </a:p>
        </p:txBody>
      </p:sp>
      <p:pic>
        <p:nvPicPr>
          <p:cNvPr descr="8" id="483" name="Google Shape;48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1875" y="1268413"/>
            <a:ext cx="4248150" cy="44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3"/>
          <p:cNvSpPr txBox="1"/>
          <p:nvPr>
            <p:ph type="title"/>
          </p:nvPr>
        </p:nvSpPr>
        <p:spPr>
          <a:xfrm>
            <a:off x="955675" y="152400"/>
            <a:ext cx="77628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Two-Level Paging Example</a:t>
            </a:r>
            <a:endParaRPr/>
          </a:p>
        </p:txBody>
      </p:sp>
      <p:sp>
        <p:nvSpPr>
          <p:cNvPr id="490" name="Google Shape;490;p53"/>
          <p:cNvSpPr txBox="1"/>
          <p:nvPr>
            <p:ph idx="1" type="body"/>
          </p:nvPr>
        </p:nvSpPr>
        <p:spPr>
          <a:xfrm>
            <a:off x="917575" y="1085850"/>
            <a:ext cx="7807325" cy="514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logical address (on 32-bit machine with 1K page size) is divided into:</a:t>
            </a:r>
            <a:endParaRPr/>
          </a:p>
          <a:p>
            <a:pPr indent="-285749" lvl="1" marL="627063" rtl="0" algn="l">
              <a:lnSpc>
                <a:spcPct val="9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page number consisting of 22 bits</a:t>
            </a:r>
            <a:endParaRPr/>
          </a:p>
          <a:p>
            <a:pPr indent="-285749" lvl="1" marL="627063" rtl="0" algn="l">
              <a:lnSpc>
                <a:spcPct val="9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page offset consisting of 10 bits</a:t>
            </a:r>
            <a:endParaRPr/>
          </a:p>
          <a:p>
            <a:pPr indent="-246379" lvl="1" marL="627063" rtl="0" algn="l">
              <a:lnSpc>
                <a:spcPct val="90000"/>
              </a:lnSpc>
              <a:spcBef>
                <a:spcPts val="1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"/>
          </a:p>
          <a:p>
            <a:pPr indent="-342900" lvl="0" marL="3429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Since the page table is paged, the page number is further divided into:</a:t>
            </a:r>
            <a:endParaRPr/>
          </a:p>
          <a:p>
            <a:pPr indent="-285749" lvl="1" marL="627063" rtl="0" algn="l">
              <a:lnSpc>
                <a:spcPct val="9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12-bit page number </a:t>
            </a:r>
            <a:endParaRPr/>
          </a:p>
          <a:p>
            <a:pPr indent="-285749" lvl="1" marL="627063" rtl="0" algn="l">
              <a:lnSpc>
                <a:spcPct val="9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10-bit page offset</a:t>
            </a:r>
            <a:endParaRPr/>
          </a:p>
          <a:p>
            <a:pPr indent="-246379" lvl="1" marL="627063" rtl="0" algn="l">
              <a:lnSpc>
                <a:spcPct val="90000"/>
              </a:lnSpc>
              <a:spcBef>
                <a:spcPts val="1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"/>
          </a:p>
          <a:p>
            <a:pPr indent="-342900" lvl="0" marL="3429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00000"/>
              <a:buChar char="•"/>
            </a:pPr>
            <a:r>
              <a:rPr lang="en-US"/>
              <a:t>Thus, a logical address is as follows:</a:t>
            </a:r>
            <a:br>
              <a:rPr lang="en-US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br>
              <a:rPr lang="en-US" sz="1600"/>
            </a:br>
            <a:endParaRPr sz="1600"/>
          </a:p>
          <a:p>
            <a:pPr indent="-342900" lvl="0" marL="3429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where</a:t>
            </a:r>
            <a:r>
              <a:rPr i="1" lang="en-US"/>
              <a:t> p</a:t>
            </a:r>
            <a:r>
              <a:rPr baseline="-25000" i="1" lang="en-US"/>
              <a:t>1</a:t>
            </a:r>
            <a:r>
              <a:rPr lang="en-US"/>
              <a:t> is an index into the outer page table, and </a:t>
            </a:r>
            <a:r>
              <a:rPr i="1" lang="en-US"/>
              <a:t>p</a:t>
            </a:r>
            <a:r>
              <a:rPr baseline="-25000" i="1" lang="en-US"/>
              <a:t>2</a:t>
            </a:r>
            <a:r>
              <a:rPr lang="en-US"/>
              <a:t> is the displacement within the page of the inner page table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Known as </a:t>
            </a:r>
            <a:r>
              <a:rPr b="1" lang="en-US">
                <a:solidFill>
                  <a:srgbClr val="3366FF"/>
                </a:solidFill>
              </a:rPr>
              <a:t>forward-mapped page table</a:t>
            </a:r>
            <a:endParaRPr/>
          </a:p>
        </p:txBody>
      </p:sp>
      <p:pic>
        <p:nvPicPr>
          <p:cNvPr id="491" name="Google Shape;49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0613" y="3875088"/>
            <a:ext cx="3159125" cy="1055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4"/>
          <p:cNvSpPr txBox="1"/>
          <p:nvPr>
            <p:ph type="title"/>
          </p:nvPr>
        </p:nvSpPr>
        <p:spPr>
          <a:xfrm>
            <a:off x="1128713" y="152400"/>
            <a:ext cx="7558087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Calibri"/>
              <a:buNone/>
            </a:pPr>
            <a:r>
              <a:rPr lang="en-US"/>
              <a:t>Address-Translation Scheme</a:t>
            </a:r>
            <a:endParaRPr sz="2400"/>
          </a:p>
        </p:txBody>
      </p:sp>
      <p:pic>
        <p:nvPicPr>
          <p:cNvPr id="498" name="Google Shape;49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013" y="1258888"/>
            <a:ext cx="6389687" cy="2693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5"/>
          <p:cNvSpPr txBox="1"/>
          <p:nvPr>
            <p:ph type="title"/>
          </p:nvPr>
        </p:nvSpPr>
        <p:spPr>
          <a:xfrm>
            <a:off x="536575" y="166688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64-bit Logical Address Space</a:t>
            </a:r>
            <a:endParaRPr/>
          </a:p>
        </p:txBody>
      </p:sp>
      <p:sp>
        <p:nvSpPr>
          <p:cNvPr id="504" name="Google Shape;504;p55"/>
          <p:cNvSpPr txBox="1"/>
          <p:nvPr>
            <p:ph idx="1" type="body"/>
          </p:nvPr>
        </p:nvSpPr>
        <p:spPr>
          <a:xfrm>
            <a:off x="806450" y="1201738"/>
            <a:ext cx="8116888" cy="508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 two-level paging scheme not sufficient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page size is 4 KB (2</a:t>
            </a:r>
            <a:r>
              <a:rPr baseline="30000" lang="en-US"/>
              <a:t>12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Then page table has 2</a:t>
            </a:r>
            <a:r>
              <a:rPr baseline="30000" lang="en-US"/>
              <a:t>52</a:t>
            </a:r>
            <a:r>
              <a:rPr lang="en-US"/>
              <a:t> entries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two level scheme, inner page tables could be 2</a:t>
            </a:r>
            <a:r>
              <a:rPr baseline="30000" lang="en-US"/>
              <a:t>10</a:t>
            </a:r>
            <a:r>
              <a:rPr lang="en-US"/>
              <a:t> 4-byte entries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Address would look like</a:t>
            </a:r>
            <a:endParaRPr/>
          </a:p>
          <a:p>
            <a:pPr indent="-147955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47955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Outer page table has 2</a:t>
            </a:r>
            <a:r>
              <a:rPr baseline="30000" lang="en-US"/>
              <a:t>42</a:t>
            </a:r>
            <a:r>
              <a:rPr lang="en-US"/>
              <a:t> entries or 2</a:t>
            </a:r>
            <a:r>
              <a:rPr baseline="30000" lang="en-US"/>
              <a:t>44</a:t>
            </a:r>
            <a:r>
              <a:rPr lang="en-US"/>
              <a:t> bytes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One solution is to add a 2</a:t>
            </a:r>
            <a:r>
              <a:rPr baseline="30000" lang="en-US"/>
              <a:t>nd</a:t>
            </a:r>
            <a:r>
              <a:rPr lang="en-US"/>
              <a:t> outer page table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But in the following example the 2</a:t>
            </a:r>
            <a:r>
              <a:rPr baseline="30000" lang="en-US"/>
              <a:t>nd</a:t>
            </a:r>
            <a:r>
              <a:rPr lang="en-US"/>
              <a:t> outer page table is still 2</a:t>
            </a:r>
            <a:r>
              <a:rPr baseline="30000" lang="en-US"/>
              <a:t>34</a:t>
            </a:r>
            <a:r>
              <a:rPr lang="en-US"/>
              <a:t> bytes in size</a:t>
            </a:r>
            <a:endParaRPr/>
          </a:p>
          <a:p>
            <a:pPr indent="-228600" lvl="2" marL="1143000" rtl="0" algn="l"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And possibly 4 memory access to get to one physical memory location</a:t>
            </a:r>
            <a:endParaRPr/>
          </a:p>
          <a:p>
            <a:pPr indent="-147955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505" name="Google Shape;505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2175" y="3000375"/>
            <a:ext cx="3246438" cy="11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6"/>
          <p:cNvSpPr txBox="1"/>
          <p:nvPr>
            <p:ph type="title"/>
          </p:nvPr>
        </p:nvSpPr>
        <p:spPr>
          <a:xfrm>
            <a:off x="865188" y="214313"/>
            <a:ext cx="7821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Three-level Paging Scheme</a:t>
            </a:r>
            <a:endParaRPr/>
          </a:p>
        </p:txBody>
      </p:sp>
      <p:pic>
        <p:nvPicPr>
          <p:cNvPr id="512" name="Google Shape;51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4100" y="1293813"/>
            <a:ext cx="5241925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11400" y="3130550"/>
            <a:ext cx="5486400" cy="1062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7"/>
          <p:cNvSpPr txBox="1"/>
          <p:nvPr>
            <p:ph type="title"/>
          </p:nvPr>
        </p:nvSpPr>
        <p:spPr>
          <a:xfrm>
            <a:off x="846138" y="166688"/>
            <a:ext cx="78406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Hashed Page Tables</a:t>
            </a:r>
            <a:endParaRPr/>
          </a:p>
        </p:txBody>
      </p:sp>
      <p:sp>
        <p:nvSpPr>
          <p:cNvPr id="520" name="Google Shape;520;p57"/>
          <p:cNvSpPr txBox="1"/>
          <p:nvPr>
            <p:ph idx="1" type="body"/>
          </p:nvPr>
        </p:nvSpPr>
        <p:spPr>
          <a:xfrm>
            <a:off x="903288" y="1141413"/>
            <a:ext cx="7626350" cy="4722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Common in address spaces &gt; 32 bits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virtual page number is hashed into a page table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This page table contains a chain of elements hashing to the same location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element contains (1) the virtual page number (2) the value of the mapped page frame (3) a pointer to the next element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Virtual page numbers are compared in this chain searching for a match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a match is found, the corresponding physical frame is extracted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Variation for 64-bit addresses is </a:t>
            </a:r>
            <a:r>
              <a:rPr b="1" lang="en-US">
                <a:solidFill>
                  <a:srgbClr val="3366FF"/>
                </a:solidFill>
              </a:rPr>
              <a:t>clustered page tables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Similar to hashed but each entry refers to several pages (such as 16) rather than 1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Especially useful for </a:t>
            </a:r>
            <a:r>
              <a:rPr b="1" lang="en-US">
                <a:solidFill>
                  <a:srgbClr val="3366FF"/>
                </a:solidFill>
              </a:rPr>
              <a:t>sparse</a:t>
            </a:r>
            <a:r>
              <a:rPr lang="en-US"/>
              <a:t> address spaces (where memory references are non-contiguous and scattered) 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8"/>
          <p:cNvSpPr txBox="1"/>
          <p:nvPr>
            <p:ph type="title"/>
          </p:nvPr>
        </p:nvSpPr>
        <p:spPr>
          <a:xfrm>
            <a:off x="457200" y="152400"/>
            <a:ext cx="82296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Calibri"/>
              <a:buNone/>
            </a:pPr>
            <a:r>
              <a:rPr lang="en-US"/>
              <a:t>Hashed Page Table</a:t>
            </a:r>
            <a:endParaRPr sz="2400"/>
          </a:p>
        </p:txBody>
      </p:sp>
      <p:pic>
        <p:nvPicPr>
          <p:cNvPr id="527" name="Google Shape;52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2888" y="1274763"/>
            <a:ext cx="661670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9"/>
          <p:cNvSpPr txBox="1"/>
          <p:nvPr>
            <p:ph type="title"/>
          </p:nvPr>
        </p:nvSpPr>
        <p:spPr>
          <a:xfrm>
            <a:off x="730250" y="152400"/>
            <a:ext cx="795655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Inverted Page Table</a:t>
            </a:r>
            <a:endParaRPr/>
          </a:p>
        </p:txBody>
      </p:sp>
      <p:sp>
        <p:nvSpPr>
          <p:cNvPr id="534" name="Google Shape;534;p59"/>
          <p:cNvSpPr txBox="1"/>
          <p:nvPr>
            <p:ph idx="1" type="body"/>
          </p:nvPr>
        </p:nvSpPr>
        <p:spPr>
          <a:xfrm>
            <a:off x="939800" y="1152525"/>
            <a:ext cx="7073900" cy="4792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Rather than each process having a page table and keeping track of all possible logical pages, track all physical pages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One entry for each real page of memory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Entry consists of the virtual address of the page stored in that real memory location, with information about the process that owns that page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Decreases memory needed to store each page table, but increases time needed to search the table when a page reference occurs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hash table to limit the search to one — or at most a few — page-table entries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TLB can accelerate access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But how to implement shared memory?</a:t>
            </a:r>
            <a:endParaRPr/>
          </a:p>
          <a:p>
            <a:pPr indent="-285750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One mapping of a virtual address to the shared physical address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1265238" y="112713"/>
            <a:ext cx="65595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Base and Limit Registers</a:t>
            </a:r>
            <a:endParaRPr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950913" y="995363"/>
            <a:ext cx="7351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pair of </a:t>
            </a:r>
            <a:r>
              <a:rPr b="1" lang="en-US" sz="2400">
                <a:solidFill>
                  <a:srgbClr val="3366FF"/>
                </a:solidFill>
              </a:rPr>
              <a:t>base</a:t>
            </a:r>
            <a:r>
              <a:rPr lang="en-US" sz="2400">
                <a:solidFill>
                  <a:srgbClr val="3366FF"/>
                </a:solidFill>
              </a:rPr>
              <a:t> </a:t>
            </a:r>
            <a:r>
              <a:rPr lang="en-US" sz="2400"/>
              <a:t>and</a:t>
            </a:r>
            <a:r>
              <a:rPr b="1" lang="en-US" sz="2400">
                <a:solidFill>
                  <a:srgbClr val="FF0000"/>
                </a:solidFill>
              </a:rPr>
              <a:t> </a:t>
            </a:r>
            <a:r>
              <a:rPr b="1" lang="en-US" sz="2400">
                <a:solidFill>
                  <a:srgbClr val="3366FF"/>
                </a:solidFill>
              </a:rPr>
              <a:t>limit</a:t>
            </a:r>
            <a:r>
              <a:rPr lang="en-US" sz="2400">
                <a:solidFill>
                  <a:srgbClr val="3366FF"/>
                </a:solidFill>
              </a:rPr>
              <a:t> </a:t>
            </a:r>
            <a:r>
              <a:rPr b="1" lang="en-US" sz="2400">
                <a:solidFill>
                  <a:srgbClr val="3366FF"/>
                </a:solidFill>
              </a:rPr>
              <a:t>registers</a:t>
            </a:r>
            <a:r>
              <a:rPr lang="en-US" sz="2400"/>
              <a:t> define the logical address space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CPU must check every memory access generated in user mode to be sure it is between base and limit for that user</a:t>
            </a:r>
            <a:endParaRPr/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48" y="2786058"/>
            <a:ext cx="3571899" cy="3935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0"/>
          <p:cNvSpPr txBox="1"/>
          <p:nvPr>
            <p:ph type="title"/>
          </p:nvPr>
        </p:nvSpPr>
        <p:spPr>
          <a:xfrm>
            <a:off x="958850" y="182563"/>
            <a:ext cx="77914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3333"/>
              <a:buFont typeface="Calibri"/>
              <a:buNone/>
            </a:pPr>
            <a:r>
              <a:rPr lang="en-US"/>
              <a:t>Inverted Page Table Architecture</a:t>
            </a:r>
            <a:endParaRPr sz="2400"/>
          </a:p>
        </p:txBody>
      </p:sp>
      <p:pic>
        <p:nvPicPr>
          <p:cNvPr id="541" name="Google Shape;541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7675" y="1274763"/>
            <a:ext cx="6057900" cy="418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1"/>
          <p:cNvSpPr txBox="1"/>
          <p:nvPr>
            <p:ph type="title"/>
          </p:nvPr>
        </p:nvSpPr>
        <p:spPr>
          <a:xfrm>
            <a:off x="730250" y="198438"/>
            <a:ext cx="79565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Oracle SPARC Solaris</a:t>
            </a:r>
            <a:endParaRPr/>
          </a:p>
        </p:txBody>
      </p:sp>
      <p:sp>
        <p:nvSpPr>
          <p:cNvPr id="548" name="Google Shape;548;p61"/>
          <p:cNvSpPr txBox="1"/>
          <p:nvPr>
            <p:ph idx="1" type="body"/>
          </p:nvPr>
        </p:nvSpPr>
        <p:spPr>
          <a:xfrm>
            <a:off x="885825" y="1035050"/>
            <a:ext cx="7499350" cy="5062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Consider modern, 64-bit operating system example with tightly integrated HW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Goals are efficiency, low overhead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Based on hashing, but more complex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Two hash tables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One kernel and one for all user processes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Each maps memory addresses from virtual to physical memory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Each entry represents a contiguous area of mapped virtual memory,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More efficient than having a separate hash-table entry for each page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Each entry has  base address and  span (indicating the number of pages the entry represents)</a:t>
            </a:r>
            <a:endParaRPr/>
          </a:p>
          <a:p>
            <a:pPr indent="-267335" lvl="0" marL="342900" rtl="0" algn="l">
              <a:spcBef>
                <a:spcPts val="23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2"/>
          <p:cNvSpPr txBox="1"/>
          <p:nvPr>
            <p:ph type="title"/>
          </p:nvPr>
        </p:nvSpPr>
        <p:spPr>
          <a:xfrm>
            <a:off x="762000" y="198438"/>
            <a:ext cx="79565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Oracle SPARC Solaris (Cont.)</a:t>
            </a:r>
            <a:endParaRPr/>
          </a:p>
        </p:txBody>
      </p:sp>
      <p:sp>
        <p:nvSpPr>
          <p:cNvPr id="555" name="Google Shape;555;p62"/>
          <p:cNvSpPr txBox="1"/>
          <p:nvPr>
            <p:ph idx="1" type="body"/>
          </p:nvPr>
        </p:nvSpPr>
        <p:spPr>
          <a:xfrm>
            <a:off x="981075" y="1096963"/>
            <a:ext cx="7515225" cy="506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TLB holds translation table entries (TTEs) for fast hardware lookups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 cache of TTEs reside in a translation storage buffer (TSB)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Includes an entry per recently accessed page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Virtual address reference causes TLB search </a:t>
            </a:r>
            <a:endParaRPr/>
          </a:p>
          <a:p>
            <a:pPr indent="-285750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If miss, hardware walks the in-memory TSB looking for the TTE corresponding to the address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match found, the CPU copies the TSB entry into the TLB and translation completes</a:t>
            </a:r>
            <a:endParaRPr/>
          </a:p>
          <a:p>
            <a:pPr indent="-228600" lvl="2" marL="1143000" rtl="0" algn="l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no match found, kernel interrupted to search the hash table</a:t>
            </a:r>
            <a:endParaRPr/>
          </a:p>
          <a:p>
            <a:pPr indent="-228600" lvl="3" marL="16002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The kernel then creates a TTE from the appropriate hash table and stores it in the TSB, Interrupt handler returns control to the MMU, which completes the address translation. 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3"/>
          <p:cNvSpPr txBox="1"/>
          <p:nvPr>
            <p:ph type="title"/>
          </p:nvPr>
        </p:nvSpPr>
        <p:spPr>
          <a:xfrm>
            <a:off x="1127125" y="142875"/>
            <a:ext cx="76073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Example: The Intel 32 and 64-bit Architectures</a:t>
            </a:r>
            <a:endParaRPr/>
          </a:p>
        </p:txBody>
      </p:sp>
      <p:sp>
        <p:nvSpPr>
          <p:cNvPr id="562" name="Google Shape;562;p63"/>
          <p:cNvSpPr txBox="1"/>
          <p:nvPr>
            <p:ph idx="1" type="body"/>
          </p:nvPr>
        </p:nvSpPr>
        <p:spPr>
          <a:xfrm>
            <a:off x="885825" y="1233488"/>
            <a:ext cx="774382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Dominant industry chips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Pentium CPUs are 32-bit and called IA-32 architecture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Current Intel CPUs are 64-bit and called IA-64 architecture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Many variations in the chips, cover the main ideas here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4"/>
          <p:cNvSpPr txBox="1"/>
          <p:nvPr>
            <p:ph type="title"/>
          </p:nvPr>
        </p:nvSpPr>
        <p:spPr>
          <a:xfrm>
            <a:off x="1425575" y="166688"/>
            <a:ext cx="76073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/>
              <a:t>Example: The Intel IA-32 Architecture</a:t>
            </a:r>
            <a:endParaRPr/>
          </a:p>
        </p:txBody>
      </p:sp>
      <p:sp>
        <p:nvSpPr>
          <p:cNvPr id="569" name="Google Shape;569;p64"/>
          <p:cNvSpPr txBox="1"/>
          <p:nvPr>
            <p:ph idx="1" type="body"/>
          </p:nvPr>
        </p:nvSpPr>
        <p:spPr>
          <a:xfrm>
            <a:off x="885825" y="1087438"/>
            <a:ext cx="7091363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Supports both segmentation and segmentation with paging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Each segment can be 4 GB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Up to 16 K segments per process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Divided into two partitions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First partition of up to 8 K segments are private to process (kept in </a:t>
            </a:r>
            <a:r>
              <a:rPr b="1" lang="en-US">
                <a:solidFill>
                  <a:srgbClr val="3366FF"/>
                </a:solidFill>
              </a:rPr>
              <a:t>local descriptor table </a:t>
            </a:r>
            <a:r>
              <a:rPr lang="en-US"/>
              <a:t>(</a:t>
            </a:r>
            <a:r>
              <a:rPr b="1" lang="en-US">
                <a:solidFill>
                  <a:srgbClr val="3366FF"/>
                </a:solidFill>
              </a:rPr>
              <a:t>LDT</a:t>
            </a:r>
            <a:r>
              <a:rPr lang="en-US"/>
              <a:t>))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Second partition of up to 8K segments shared among all processes (kept in </a:t>
            </a:r>
            <a:r>
              <a:rPr b="1" lang="en-US">
                <a:solidFill>
                  <a:srgbClr val="3366FF"/>
                </a:solidFill>
              </a:rPr>
              <a:t>global descriptor table </a:t>
            </a:r>
            <a:r>
              <a:rPr lang="en-US"/>
              <a:t>(</a:t>
            </a:r>
            <a:r>
              <a:rPr b="1" lang="en-US">
                <a:solidFill>
                  <a:srgbClr val="3366FF"/>
                </a:solidFill>
              </a:rPr>
              <a:t>GDT</a:t>
            </a:r>
            <a:r>
              <a:rPr lang="en-US"/>
              <a:t>))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5"/>
          <p:cNvSpPr txBox="1"/>
          <p:nvPr>
            <p:ph type="title"/>
          </p:nvPr>
        </p:nvSpPr>
        <p:spPr>
          <a:xfrm>
            <a:off x="1425575" y="73025"/>
            <a:ext cx="7607300" cy="576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Example: The Intel IA-32 Architecture (Cont.)</a:t>
            </a:r>
            <a:endParaRPr/>
          </a:p>
        </p:txBody>
      </p:sp>
      <p:sp>
        <p:nvSpPr>
          <p:cNvPr id="576" name="Google Shape;576;p65"/>
          <p:cNvSpPr txBox="1"/>
          <p:nvPr>
            <p:ph idx="1" type="body"/>
          </p:nvPr>
        </p:nvSpPr>
        <p:spPr>
          <a:xfrm>
            <a:off x="885825" y="1087438"/>
            <a:ext cx="7743825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CPU generates logical address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Selector given to segmentation unit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Which produces linear addresses </a:t>
            </a:r>
            <a:endParaRPr/>
          </a:p>
          <a:p>
            <a:pPr indent="0" lvl="2" marL="8572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t/>
            </a:r>
            <a:endParaRPr/>
          </a:p>
          <a:p>
            <a:pPr indent="-762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Linear address given to paging unit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Which generates physical address in main memory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Paging units form equivalent of MMU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Pages sizes can be 4 KB or 4 MB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Screen Shot 2013-01-04 at 12.24.50 PM.png" id="577" name="Google Shape;57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5038" y="2141538"/>
            <a:ext cx="2436812" cy="7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6"/>
          <p:cNvSpPr txBox="1"/>
          <p:nvPr>
            <p:ph type="title"/>
          </p:nvPr>
        </p:nvSpPr>
        <p:spPr>
          <a:xfrm>
            <a:off x="1306513" y="20638"/>
            <a:ext cx="7670800" cy="619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Logical to Physical Address Translation in IA-32</a:t>
            </a:r>
            <a:endParaRPr/>
          </a:p>
        </p:txBody>
      </p:sp>
      <p:pic>
        <p:nvPicPr>
          <p:cNvPr id="584" name="Google Shape;584;p66"/>
          <p:cNvPicPr preferRelativeResize="0"/>
          <p:nvPr/>
        </p:nvPicPr>
        <p:blipFill rotWithShape="1">
          <a:blip r:embed="rId3">
            <a:alphaModFix/>
          </a:blip>
          <a:srcRect b="35571" l="638" r="660" t="35570"/>
          <a:stretch/>
        </p:blipFill>
        <p:spPr>
          <a:xfrm>
            <a:off x="2049463" y="3084513"/>
            <a:ext cx="4595812" cy="1008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4213" y="1524000"/>
            <a:ext cx="6157912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7"/>
          <p:cNvSpPr txBox="1"/>
          <p:nvPr>
            <p:ph type="title"/>
          </p:nvPr>
        </p:nvSpPr>
        <p:spPr>
          <a:xfrm>
            <a:off x="1195388" y="198438"/>
            <a:ext cx="74914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Intel IA-32 Segmentation</a:t>
            </a:r>
            <a:endParaRPr/>
          </a:p>
        </p:txBody>
      </p:sp>
      <p:pic>
        <p:nvPicPr>
          <p:cNvPr descr="8" id="592" name="Google Shape;59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6425" y="1314450"/>
            <a:ext cx="6034088" cy="370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8"/>
          <p:cNvSpPr txBox="1"/>
          <p:nvPr>
            <p:ph type="title"/>
          </p:nvPr>
        </p:nvSpPr>
        <p:spPr>
          <a:xfrm>
            <a:off x="817563" y="182563"/>
            <a:ext cx="78692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Intel IA-32 Paging Architecture</a:t>
            </a:r>
            <a:endParaRPr/>
          </a:p>
        </p:txBody>
      </p:sp>
      <p:pic>
        <p:nvPicPr>
          <p:cNvPr id="599" name="Google Shape;599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9500" y="1220788"/>
            <a:ext cx="4503738" cy="43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9"/>
          <p:cNvSpPr txBox="1"/>
          <p:nvPr>
            <p:ph type="title"/>
          </p:nvPr>
        </p:nvSpPr>
        <p:spPr>
          <a:xfrm>
            <a:off x="1227138" y="214313"/>
            <a:ext cx="78692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Intel IA-32 Page Address Extensions</a:t>
            </a:r>
            <a:endParaRPr/>
          </a:p>
        </p:txBody>
      </p:sp>
      <p:pic>
        <p:nvPicPr>
          <p:cNvPr descr="8_24.pdf" id="606" name="Google Shape;606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0313" y="3502025"/>
            <a:ext cx="6157912" cy="2630488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69"/>
          <p:cNvSpPr txBox="1"/>
          <p:nvPr/>
        </p:nvSpPr>
        <p:spPr>
          <a:xfrm>
            <a:off x="901700" y="1108075"/>
            <a:ext cx="7743825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488950" lvl="0" marL="488950" marR="0" rtl="0" algn="l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44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32-bit address limits led Intel to create </a:t>
            </a:r>
            <a:r>
              <a:rPr b="1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address extension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PAE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allowing 32-bit apps access to more than 4GB of memory space</a:t>
            </a:r>
            <a:endParaRPr/>
          </a:p>
          <a:p>
            <a:pPr indent="-407988" lvl="1" marL="1060450" marR="0" rtl="0" algn="l"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Paging went to a 3-level scheme</a:t>
            </a:r>
            <a:endParaRPr/>
          </a:p>
          <a:p>
            <a:pPr indent="-407988" lvl="1" marL="1060450" marR="0" rtl="0" algn="l"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 two bits refer to a </a:t>
            </a:r>
            <a:r>
              <a:rPr b="1" i="0" lang="en-US" sz="16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directory pointer table</a:t>
            </a:r>
            <a:endParaRPr/>
          </a:p>
          <a:p>
            <a:pPr indent="-407988" lvl="1" marL="1060450" marR="0" rtl="0" algn="l"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Page-directory and page-table entries moved to 64-bits in size</a:t>
            </a:r>
            <a:endParaRPr/>
          </a:p>
          <a:p>
            <a:pPr indent="-407988" lvl="1" marL="1060450" marR="0" rtl="0" algn="l">
              <a:spcBef>
                <a:spcPts val="560"/>
              </a:spcBef>
              <a:spcAft>
                <a:spcPts val="0"/>
              </a:spcAft>
              <a:buClr>
                <a:srgbClr val="CC6600"/>
              </a:buClr>
              <a:buSzPts val="128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Net effect is increasing address space to 36 bits – 64GB of physical memory</a:t>
            </a:r>
            <a:endParaRPr/>
          </a:p>
          <a:p>
            <a:pPr indent="-316547" lvl="1" marL="106045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3366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86080" lvl="0" marL="48895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941388" y="153988"/>
            <a:ext cx="77454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Hardware Address Protection</a:t>
            </a:r>
            <a:endParaRPr/>
          </a:p>
        </p:txBody>
      </p:sp>
      <p:pic>
        <p:nvPicPr>
          <p:cNvPr descr="8.02.pdf" id="145" name="Google Shape;145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12790" l="0" r="0" t="-12790"/>
          <a:stretch/>
        </p:blipFill>
        <p:spPr>
          <a:xfrm>
            <a:off x="374286" y="1212850"/>
            <a:ext cx="7526702" cy="414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0"/>
          <p:cNvSpPr txBox="1"/>
          <p:nvPr>
            <p:ph type="title"/>
          </p:nvPr>
        </p:nvSpPr>
        <p:spPr>
          <a:xfrm>
            <a:off x="817563" y="198438"/>
            <a:ext cx="78692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Intel x86-64</a:t>
            </a:r>
            <a:endParaRPr/>
          </a:p>
        </p:txBody>
      </p:sp>
      <p:sp>
        <p:nvSpPr>
          <p:cNvPr id="614" name="Google Shape;614;p70"/>
          <p:cNvSpPr txBox="1"/>
          <p:nvPr/>
        </p:nvSpPr>
        <p:spPr>
          <a:xfrm>
            <a:off x="917575" y="1122363"/>
            <a:ext cx="7564438" cy="27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488950" lvl="0" marL="488950" marR="0" rtl="0" algn="l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 generation Intel x86 architecture</a:t>
            </a:r>
            <a:endParaRPr/>
          </a:p>
          <a:p>
            <a:pPr indent="-488950" lvl="0" marL="48895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64 bits is ginormous (&gt; 16 exabytes)</a:t>
            </a:r>
            <a:endParaRPr/>
          </a:p>
          <a:p>
            <a:pPr indent="-488950" lvl="0" marL="48895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practice only implement 48 bit addressing</a:t>
            </a:r>
            <a:endParaRPr/>
          </a:p>
          <a:p>
            <a:pPr indent="-407988" lvl="1" marL="106045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Page sizes of 4 KB, 2 MB, 1 GB</a:t>
            </a:r>
            <a:endParaRPr/>
          </a:p>
          <a:p>
            <a:pPr indent="-407988" lvl="1" marL="106045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Four levels of paging hierarchy</a:t>
            </a:r>
            <a:endParaRPr/>
          </a:p>
          <a:p>
            <a:pPr indent="-488950" lvl="0" marL="48895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also use PAE so virtual addresses are 48 bits and physical addresses are 52 bits</a:t>
            </a:r>
            <a:endParaRPr/>
          </a:p>
        </p:txBody>
      </p:sp>
      <p:pic>
        <p:nvPicPr>
          <p:cNvPr descr="8_25.pdf" id="615" name="Google Shape;615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0938" y="4108450"/>
            <a:ext cx="7283450" cy="7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1"/>
          <p:cNvSpPr txBox="1"/>
          <p:nvPr>
            <p:ph type="title"/>
          </p:nvPr>
        </p:nvSpPr>
        <p:spPr>
          <a:xfrm>
            <a:off x="833438" y="182563"/>
            <a:ext cx="78692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Example: ARM Architecture</a:t>
            </a:r>
            <a:endParaRPr/>
          </a:p>
        </p:txBody>
      </p:sp>
      <p:sp>
        <p:nvSpPr>
          <p:cNvPr id="622" name="Google Shape;622;p71"/>
          <p:cNvSpPr txBox="1"/>
          <p:nvPr/>
        </p:nvSpPr>
        <p:spPr>
          <a:xfrm>
            <a:off x="869950" y="1169988"/>
            <a:ext cx="3417888" cy="5141912"/>
          </a:xfrm>
          <a:prstGeom prst="rect">
            <a:avLst/>
          </a:prstGeom>
          <a:noFill/>
          <a:ln>
            <a:noFill/>
          </a:ln>
        </p:spPr>
        <p:txBody>
          <a:bodyPr anchorCtr="0" anchor="t" bIns="32000" lIns="64000" spcFirstLastPara="1" rIns="64000" wrap="square" tIns="32000">
            <a:noAutofit/>
          </a:bodyPr>
          <a:lstStyle/>
          <a:p>
            <a:pPr indent="-488950" lvl="0" marL="488950" marR="0" rtl="0" algn="l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Dominant mobile platform chip (Apple iOS and Google Android devices for example)</a:t>
            </a:r>
            <a:endParaRPr/>
          </a:p>
          <a:p>
            <a:pPr indent="-488950" lvl="0" marL="488950" marR="0" rtl="0" algn="l"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Modern, energy efficient, 32-bit CPU</a:t>
            </a:r>
            <a:endParaRPr/>
          </a:p>
          <a:p>
            <a:pPr indent="-488950" lvl="0" marL="488950" marR="0" rtl="0" algn="l"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KB and 16 KB pages</a:t>
            </a:r>
            <a:endParaRPr/>
          </a:p>
          <a:p>
            <a:pPr indent="-488950" lvl="0" marL="488950" marR="0" rtl="0" algn="l"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MB and 16 MB pages (termed </a:t>
            </a:r>
            <a:r>
              <a:rPr b="1" i="0" lang="en-US" sz="1400" u="none" cap="none" strike="noStrike">
                <a:solidFill>
                  <a:srgbClr val="3366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sections</a:t>
            </a: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488950" lvl="0" marL="488950" marR="0" rtl="0" algn="l"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One-level paging for sections, two-level for smaller pages</a:t>
            </a:r>
            <a:endParaRPr/>
          </a:p>
          <a:p>
            <a:pPr indent="-488950" lvl="0" marL="488950" marR="0" rtl="0" algn="l"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Two levels of TLBs</a:t>
            </a:r>
            <a:endParaRPr/>
          </a:p>
          <a:p>
            <a:pPr indent="-407988" lvl="1" marL="1060450" marR="0" rtl="0" algn="l"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Outer level has two micro TLBs (one data, one instruction)</a:t>
            </a:r>
            <a:endParaRPr/>
          </a:p>
          <a:p>
            <a:pPr indent="-407988" lvl="1" marL="1060450" marR="0" rtl="0" algn="l"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Inner is single main TLB</a:t>
            </a:r>
            <a:endParaRPr/>
          </a:p>
          <a:p>
            <a:pPr indent="-407988" lvl="1" marL="1060450" marR="0" rtl="0" algn="l">
              <a:spcBef>
                <a:spcPts val="490"/>
              </a:spcBef>
              <a:spcAft>
                <a:spcPts val="0"/>
              </a:spcAft>
              <a:buClr>
                <a:srgbClr val="CC6600"/>
              </a:buClr>
              <a:buSzPts val="1120"/>
              <a:buFont typeface="Arial"/>
              <a:buChar char="●"/>
            </a:pPr>
            <a:r>
              <a:rPr b="0" i="0" lang="en-US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 inner is checked, on miss outers are checked, and on miss page table walk performed by CPU</a:t>
            </a:r>
            <a:endParaRPr/>
          </a:p>
          <a:p>
            <a:pPr indent="-408940" lvl="0" marL="488950" marR="0" rtl="0" algn="l">
              <a:spcBef>
                <a:spcPts val="490"/>
              </a:spcBef>
              <a:spcAft>
                <a:spcPts val="0"/>
              </a:spcAft>
              <a:buClr>
                <a:srgbClr val="993300"/>
              </a:buClr>
              <a:buSzPts val="126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8_26.pdf" id="623" name="Google Shape;623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0400" y="1576388"/>
            <a:ext cx="4100513" cy="299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72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None/>
            </a:pPr>
            <a:r>
              <a:rPr lang="en-US"/>
              <a:t>End of Chapter 8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457200" y="188913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Address Binding</a:t>
            </a:r>
            <a:endParaRPr/>
          </a:p>
        </p:txBody>
      </p:sp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819150" y="1144588"/>
            <a:ext cx="7448550" cy="492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Programs on disk, ready to be brought into memory to execute form an </a:t>
            </a:r>
            <a:r>
              <a:rPr b="1" lang="en-US" sz="2000">
                <a:solidFill>
                  <a:srgbClr val="0000FF"/>
                </a:solidFill>
              </a:rPr>
              <a:t>input queue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Without support, must be loaded into address 0000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Inconvenient to have first user process physical address always at 0000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How can it not be?</a:t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Further, addresses represented in different ways at different stages of a program’s life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Source code addresses usually symbolic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Compiled code addresses </a:t>
            </a:r>
            <a:r>
              <a:rPr b="1" lang="en-US" sz="2000">
                <a:solidFill>
                  <a:srgbClr val="0000FF"/>
                </a:solidFill>
              </a:rPr>
              <a:t>bind </a:t>
            </a:r>
            <a:r>
              <a:rPr lang="en-US" sz="2000"/>
              <a:t>to relocatable addresses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i.e. “14 bytes from beginning of this module”</a:t>
            </a:r>
            <a:endParaRPr sz="2000"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Linker or loader will bind relocatable addresses to absolute addresses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i.e. 74014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Each binding maps one address space to another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  <a:p>
            <a:pPr indent="-15875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1123950" y="290513"/>
            <a:ext cx="8134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800"/>
              <a:t>Binding of Instructions and Data to Memory</a:t>
            </a:r>
            <a:endParaRPr/>
          </a:p>
        </p:txBody>
      </p:sp>
      <p:sp>
        <p:nvSpPr>
          <p:cNvPr id="158" name="Google Shape;158;p9"/>
          <p:cNvSpPr txBox="1"/>
          <p:nvPr>
            <p:ph idx="1" type="body"/>
          </p:nvPr>
        </p:nvSpPr>
        <p:spPr>
          <a:xfrm>
            <a:off x="971550" y="809625"/>
            <a:ext cx="71310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Address binding of instructions and data to memory addresses can happen at three different stages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US" sz="2400"/>
              <a:t>Compile time</a:t>
            </a:r>
            <a:r>
              <a:rPr lang="en-US" sz="2400"/>
              <a:t>:  If memory location known a priori, </a:t>
            </a:r>
            <a:r>
              <a:rPr b="1" lang="en-US" sz="2400">
                <a:solidFill>
                  <a:srgbClr val="3366FF"/>
                </a:solidFill>
              </a:rPr>
              <a:t>absolute code</a:t>
            </a:r>
            <a:r>
              <a:rPr lang="en-US" sz="2400">
                <a:solidFill>
                  <a:srgbClr val="3366FF"/>
                </a:solidFill>
              </a:rPr>
              <a:t> </a:t>
            </a:r>
            <a:r>
              <a:rPr lang="en-US" sz="2400"/>
              <a:t>can be generated; must recompile code if starting location changes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US" sz="2400"/>
              <a:t>Load time</a:t>
            </a:r>
            <a:r>
              <a:rPr lang="en-US" sz="2400"/>
              <a:t>:  Must generate </a:t>
            </a:r>
            <a:r>
              <a:rPr b="1" lang="en-US" sz="2400">
                <a:solidFill>
                  <a:srgbClr val="3366FF"/>
                </a:solidFill>
              </a:rPr>
              <a:t>relocatable code</a:t>
            </a:r>
            <a:r>
              <a:rPr lang="en-US" sz="2400"/>
              <a:t> if memory location is not known at compile time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US" sz="2400"/>
              <a:t>Execution time</a:t>
            </a:r>
            <a:r>
              <a:rPr lang="en-US" sz="2400"/>
              <a:t>:  Binding delayed until run time if the process can be moved during its execution from one memory segment to another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Need hardware support for address maps (e.g., base and limit</a:t>
            </a:r>
            <a:r>
              <a:rPr i="1" lang="en-US"/>
              <a:t> </a:t>
            </a:r>
            <a:r>
              <a:rPr lang="en-US"/>
              <a:t>registers)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ridgeCourse">
      <a:dk1>
        <a:srgbClr val="000000"/>
      </a:dk1>
      <a:lt1>
        <a:srgbClr val="C7E2FA"/>
      </a:lt1>
      <a:dk2>
        <a:srgbClr val="009DD9"/>
      </a:dk2>
      <a:lt2>
        <a:srgbClr val="90C6F6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90C6F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2018-07-16T07:48:51Z</dcterms:created>
  <dc:creator>MSRIT</dc:creator>
</cp:coreProperties>
</file>