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Helvetica Neue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3" roundtripDataSignature="AMtx7mi/oDRpJeka0XCSqG8OKhM0OLY7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customschemas.google.com/relationships/presentationmetadata" Target="meta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6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46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46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46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46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27" name="Google Shape;27;p46"/>
          <p:cNvSpPr txBox="1"/>
          <p:nvPr/>
        </p:nvSpPr>
        <p:spPr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46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46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5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5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5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1425575"/>
            <a:ext cx="7772400" cy="77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935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 sz="3100">
                <a:solidFill>
                  <a:srgbClr val="002060"/>
                </a:solidFill>
              </a:rPr>
              <a:t>Department of Computer Science and Engineering</a:t>
            </a:r>
            <a:br>
              <a:rPr b="1" lang="en-US" sz="3100">
                <a:solidFill>
                  <a:srgbClr val="002060"/>
                </a:solidFill>
              </a:rPr>
            </a:br>
            <a:endParaRPr b="1" sz="3100">
              <a:solidFill>
                <a:srgbClr val="002060"/>
              </a:solidFill>
            </a:endParaRPr>
          </a:p>
        </p:txBody>
      </p:sp>
      <p:pic>
        <p:nvPicPr>
          <p:cNvPr descr="C:\Users\Srinidhi\Desktop\logo.png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3016696" cy="12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-12184" y="1299945"/>
            <a:ext cx="90364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M. S. Ramaiah Institute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(Autonomous Institute, Affiliated to VTU)</a:t>
            </a:r>
            <a:endParaRPr b="1" i="0" sz="2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76400" y="2895600"/>
            <a:ext cx="6019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371600" y="3124200"/>
            <a:ext cx="65532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 management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Chandrika Prasad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S Sardar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Shilpa Hariraj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type="title"/>
          </p:nvPr>
        </p:nvSpPr>
        <p:spPr>
          <a:xfrm>
            <a:off x="1392238" y="188913"/>
            <a:ext cx="75612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Shared Library Using Virtual Memory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55713"/>
            <a:ext cx="6296025" cy="415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57200" y="1254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Demand Paging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704850" y="960438"/>
            <a:ext cx="4184650" cy="535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Could bring entire process into memory at load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Or bring a page into memory only when it is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Less I/O needed, no unnecessary I/O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Less memory needed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Faster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More users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Similar to paging system with swapping (diagram on right)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Page is needed ⇒ reference to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invalid reference ⇒ abort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not-in-memory ⇒ bring to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3366FF"/>
              </a:buClr>
              <a:buSzPts val="1600"/>
              <a:buChar char="•"/>
            </a:pPr>
            <a:r>
              <a:rPr b="1" lang="en-US" sz="1600">
                <a:solidFill>
                  <a:srgbClr val="3366FF"/>
                </a:solidFill>
              </a:rPr>
              <a:t>Lazy swapper</a:t>
            </a:r>
            <a:r>
              <a:rPr lang="en-US" sz="1600">
                <a:solidFill>
                  <a:srgbClr val="3366FF"/>
                </a:solidFill>
              </a:rPr>
              <a:t> </a:t>
            </a:r>
            <a:r>
              <a:rPr lang="en-US" sz="1600"/>
              <a:t>– never swaps a page into memory unless page will be needed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Swapper that deals with pages is a </a:t>
            </a:r>
            <a:r>
              <a:rPr b="1" lang="en-US" sz="1600">
                <a:solidFill>
                  <a:srgbClr val="3366FF"/>
                </a:solidFill>
              </a:rPr>
              <a:t>pager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9"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806450" y="1144588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swapping, pager guesses which pages will be used before swapping out again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Instead, pager brings in only those pages into memory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determine that set of pages?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Need new MMU functionality to implement demand paging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pages needed are already </a:t>
            </a:r>
            <a:r>
              <a:rPr b="1" lang="en-US">
                <a:solidFill>
                  <a:srgbClr val="3366FF"/>
                </a:solidFill>
              </a:rPr>
              <a:t>memory resident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difference from non demand-paging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page needed and not memory resident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Need to detect and load the page into memory from storage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changing program behavior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Without programmer needing to change code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457200" y="1762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Valid-Invalid Bit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920750" y="1046163"/>
            <a:ext cx="7410450" cy="547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With each page table entry a valid–invalid bit is associated</a:t>
            </a:r>
            <a:br>
              <a:rPr lang="en-US"/>
            </a:br>
            <a:r>
              <a:rPr lang="en-US"/>
              <a:t>(</a:t>
            </a:r>
            <a:r>
              <a:rPr b="1" lang="en-US">
                <a:solidFill>
                  <a:srgbClr val="FF0000"/>
                </a:solidFill>
              </a:rPr>
              <a:t>v</a:t>
            </a:r>
            <a:r>
              <a:rPr lang="en-US"/>
              <a:t> ⇒ in-memory – </a:t>
            </a:r>
            <a:r>
              <a:rPr b="1" lang="en-US">
                <a:solidFill>
                  <a:srgbClr val="3366FF"/>
                </a:solidFill>
              </a:rPr>
              <a:t>memory resident</a:t>
            </a:r>
            <a:r>
              <a:rPr lang="en-US"/>
              <a:t>,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FF0000"/>
                </a:solidFill>
              </a:rPr>
              <a:t>i</a:t>
            </a:r>
            <a:r>
              <a:rPr lang="en-US"/>
              <a:t> ⇒ not-in-memory)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Initially valid–invalid bit is set to</a:t>
            </a:r>
            <a:r>
              <a:rPr b="1" lang="en-US">
                <a:solidFill>
                  <a:srgbClr val="FF0000"/>
                </a:solidFill>
              </a:rPr>
              <a:t> i </a:t>
            </a:r>
            <a:r>
              <a:rPr lang="en-US"/>
              <a:t>on all entries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/>
              <a:t>Example of a page table snapshot: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During MMU address translation, if valid–invalid bit in page table entry is</a:t>
            </a:r>
            <a:r>
              <a:rPr b="1" lang="en-US">
                <a:solidFill>
                  <a:srgbClr val="FF0000"/>
                </a:solidFill>
              </a:rPr>
              <a:t> i</a:t>
            </a:r>
            <a:r>
              <a:rPr lang="en-US"/>
              <a:t> ⇒ page fault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4075" y="2637699"/>
            <a:ext cx="2558575" cy="26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092200" y="139700"/>
            <a:ext cx="8296275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Page Table When Some Pages Are Not in Main Memory</a:t>
            </a:r>
            <a:endParaRPr/>
          </a:p>
        </p:txBody>
      </p:sp>
      <p:pic>
        <p:nvPicPr>
          <p:cNvPr descr="9"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700" y="1174750"/>
            <a:ext cx="4967288" cy="481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Page Fault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887413" y="904875"/>
            <a:ext cx="7138987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is a reference to a page, first reference to that page will trap to operating system: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3366FF"/>
              </a:buClr>
              <a:buSzPct val="100000"/>
              <a:buFont typeface="Arial"/>
              <a:buNone/>
            </a:pPr>
            <a:r>
              <a:rPr lang="en-US">
                <a:solidFill>
                  <a:srgbClr val="3366FF"/>
                </a:solidFill>
              </a:rPr>
              <a:t>              </a:t>
            </a:r>
            <a:r>
              <a:rPr b="1" lang="en-US">
                <a:solidFill>
                  <a:srgbClr val="3366FF"/>
                </a:solidFill>
              </a:rPr>
              <a:t>page fault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Operating system looks at another table to decide: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Invalid reference ⇒ abort</a:t>
            </a:r>
            <a:endParaRPr/>
          </a:p>
          <a:p>
            <a:pPr indent="-341313" lvl="1" marL="79851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Just not in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Find free frame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Swap page into frame via scheduled disk operation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Reset tables to indicate page now in memory</a:t>
            </a:r>
            <a:br>
              <a:rPr lang="en-US"/>
            </a:br>
            <a:r>
              <a:rPr lang="en-US"/>
              <a:t>Set validation bit = </a:t>
            </a:r>
            <a:r>
              <a:rPr b="1" lang="en-US">
                <a:solidFill>
                  <a:srgbClr val="FF0000"/>
                </a:solidFill>
              </a:rPr>
              <a:t>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Restart the instruction that caused the page fault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690563" y="188913"/>
            <a:ext cx="7996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Steps in Handling a Page Fault</a:t>
            </a:r>
            <a:endParaRPr/>
          </a:p>
        </p:txBody>
      </p:sp>
      <p:pic>
        <p:nvPicPr>
          <p:cNvPr descr="9" id="209" name="Google Shape;2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Aspects of Demand Paging</a:t>
            </a:r>
            <a:endParaRPr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857250" y="1081088"/>
            <a:ext cx="7740650" cy="488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Extreme case – start process with </a:t>
            </a:r>
            <a:r>
              <a:rPr i="1" lang="en-US"/>
              <a:t>no</a:t>
            </a:r>
            <a:r>
              <a:rPr lang="en-US"/>
              <a:t> pages in memory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OS sets instruction pointer to first instruction of process, non-memory-resident -&gt; page fault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for every other process pages on first access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Pure demand paging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Actually, a given instruction could access multiple pages -&gt; multiple page faults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Consider fetch and decode of instruction which adds 2 numbers from memory and stores result back to memory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Pain decreased because of </a:t>
            </a:r>
            <a:r>
              <a:rPr b="1" lang="en-US">
                <a:solidFill>
                  <a:srgbClr val="3366FF"/>
                </a:solidFill>
              </a:rPr>
              <a:t>locality of reference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Hardware support needed for demand paging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table with valid / invalid bit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Secondary memory (swap device with </a:t>
            </a:r>
            <a:r>
              <a:rPr b="1" lang="en-US">
                <a:solidFill>
                  <a:srgbClr val="3366FF"/>
                </a:solidFill>
              </a:rPr>
              <a:t>swap space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Instruction restart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Instruction Restart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938213" y="1157288"/>
            <a:ext cx="77025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an instruction that could access several different locations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75000"/>
              <a:buChar char="–"/>
            </a:pPr>
            <a:r>
              <a:rPr lang="en-US"/>
              <a:t>block move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auto increment/decrement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Restart the whole operation?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if source and destination overlap?</a:t>
            </a:r>
            <a:endParaRPr/>
          </a:p>
        </p:txBody>
      </p:sp>
      <p:pic>
        <p:nvPicPr>
          <p:cNvPr id="223" name="Google Shape;2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813" y="1911350"/>
            <a:ext cx="1563687" cy="16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817563" y="201613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Performance of Demand Paging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882650" y="1081088"/>
            <a:ext cx="77914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Stages in Demand Paging (worse case)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Trap to the operating system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Save the user registers and process state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Determine that the interrupt was a page fault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Check that the page reference was legal and determine the location of the page on the disk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Issue a read from the disk to a free frame:</a:t>
            </a:r>
            <a:endParaRPr/>
          </a:p>
          <a:p>
            <a:pPr indent="-341313" lvl="1" marL="798513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Wait in a queue for this device until the read request is serviced</a:t>
            </a:r>
            <a:endParaRPr/>
          </a:p>
          <a:p>
            <a:pPr indent="-341313" lvl="1" marL="798513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Wait for the device seek and/or latency time</a:t>
            </a:r>
            <a:endParaRPr/>
          </a:p>
          <a:p>
            <a:pPr indent="-341313" lvl="1" marL="798513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Begin the transfer of the page to a free frame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While waiting, allocate the CPU to some other user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Receive an interrupt from the disk I/O subsystem (I/O completed)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Save the registers and process state for the other user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Determine that the interrupt was from the disk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Correct the page table and other tables to show page is now in memory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Wait for the CPU to be allocated to this process again</a:t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/>
              <a:t>Restore the user registers, process state, and new page table, and then resume the interrupted instruction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685800" y="80645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Chapter 9:  Virtual Memory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304925" y="188913"/>
            <a:ext cx="7942263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Performance of Demand Paging (Cont.)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844550" y="1119188"/>
            <a:ext cx="8299450" cy="464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Three major activities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Service the interrupt – careful coding means just several hundred instructions needed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 the page – lots of time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Restart the process – again just a small amount of time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Fault Rate 0 ≤ </a:t>
            </a:r>
            <a:r>
              <a:rPr i="1" lang="en-US"/>
              <a:t>p</a:t>
            </a:r>
            <a:r>
              <a:rPr lang="en-US"/>
              <a:t> ≤ 1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</a:t>
            </a:r>
            <a:r>
              <a:rPr i="1" lang="en-US"/>
              <a:t>p</a:t>
            </a:r>
            <a:r>
              <a:rPr lang="en-US"/>
              <a:t> = 0 no page faults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</a:t>
            </a:r>
            <a:r>
              <a:rPr i="1" lang="en-US"/>
              <a:t>p</a:t>
            </a:r>
            <a:r>
              <a:rPr lang="en-US"/>
              <a:t> = 1, every reference is a fault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Effective Access Time (EAT)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EAT = (1 – </a:t>
            </a:r>
            <a:r>
              <a:rPr i="1" lang="en-US"/>
              <a:t>p</a:t>
            </a:r>
            <a:r>
              <a:rPr lang="en-US"/>
              <a:t>) x memory access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	+ </a:t>
            </a:r>
            <a:r>
              <a:rPr i="1" lang="en-US"/>
              <a:t>p</a:t>
            </a:r>
            <a:r>
              <a:rPr lang="en-US"/>
              <a:t> (page fault overhead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	           + swap page out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	           + swap page in 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	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935038" y="214313"/>
            <a:ext cx="77517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Demand Paging Example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857250" y="1068388"/>
            <a:ext cx="7715250" cy="4849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access time = 200 nanoseconds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Average page-fault service time = 8 milliseconds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EAT = (1 – p) x 200 + p (8 milliseconds)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        = (1 – p  x 200 + p x 8,000,000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         = 200 + p x 7,999,800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one access out of 1,000 causes a page fault, then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    EAT = 8.2 microseconds.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     This is a slowdown by a factor of 40!!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want performance degradation &lt; 10 percent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220 &gt; 200 + 7,999,800 x p</a:t>
            </a:r>
            <a:br>
              <a:rPr lang="en-US"/>
            </a:br>
            <a:r>
              <a:rPr lang="en-US"/>
              <a:t>20 &gt; 7,999,800 x p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 &lt; .0000025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&lt; one page fault in every 400,000 memory accesses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type="title"/>
          </p:nvPr>
        </p:nvSpPr>
        <p:spPr>
          <a:xfrm>
            <a:off x="520700" y="1635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Demand Paging Optimizations</a:t>
            </a:r>
            <a:endParaRPr/>
          </a:p>
        </p:txBody>
      </p:sp>
      <p:sp>
        <p:nvSpPr>
          <p:cNvPr id="250" name="Google Shape;250;p22"/>
          <p:cNvSpPr txBox="1"/>
          <p:nvPr>
            <p:ph idx="1" type="body"/>
          </p:nvPr>
        </p:nvSpPr>
        <p:spPr>
          <a:xfrm>
            <a:off x="806450" y="1028700"/>
            <a:ext cx="757555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Swap space I/O faster than file system I/O even if on the same device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Swap allocated in larger chunks, less management needed than file system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Copy entire process image to swap space at process load time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Then page in and out of swap space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Used in older BSD Unix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Demand page in from program binary on disk, but discard rather than paging out when freeing frame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Used in Solaris and current BSD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Still need to write to swap space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Pages not associated with a file (like stack and heap) – </a:t>
            </a:r>
            <a:r>
              <a:rPr b="1" lang="en-US" sz="1600">
                <a:solidFill>
                  <a:srgbClr val="3366FF"/>
                </a:solidFill>
              </a:rPr>
              <a:t>anonymous</a:t>
            </a:r>
            <a:r>
              <a:rPr lang="en-US" sz="1600"/>
              <a:t> </a:t>
            </a:r>
            <a:r>
              <a:rPr b="1" lang="en-US" sz="1600">
                <a:solidFill>
                  <a:srgbClr val="3366FF"/>
                </a:solidFill>
              </a:rPr>
              <a:t>memory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Pages modified in memory but not yet written back to the file system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Mobile systems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Typically don’t support swapping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Instead, demand page from file system and reclaim read-only pages (such as code)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962025" y="188913"/>
            <a:ext cx="77247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Page Replacement</a:t>
            </a:r>
            <a:endParaRPr/>
          </a:p>
        </p:txBody>
      </p:sp>
      <p:sp>
        <p:nvSpPr>
          <p:cNvPr id="257" name="Google Shape;257;p23"/>
          <p:cNvSpPr txBox="1"/>
          <p:nvPr>
            <p:ph idx="1" type="body"/>
          </p:nvPr>
        </p:nvSpPr>
        <p:spPr>
          <a:xfrm>
            <a:off x="895350" y="1233488"/>
            <a:ext cx="65087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Prevent </a:t>
            </a:r>
            <a:r>
              <a:rPr b="1" lang="en-US">
                <a:solidFill>
                  <a:srgbClr val="3366FF"/>
                </a:solidFill>
              </a:rPr>
              <a:t>over-allocation</a:t>
            </a:r>
            <a:r>
              <a:rPr lang="en-US"/>
              <a:t> of memory by modifying page-fault service routine to include page replacement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</a:t>
            </a:r>
            <a:r>
              <a:rPr b="1" lang="en-US">
                <a:solidFill>
                  <a:srgbClr val="3366FF"/>
                </a:solidFill>
              </a:rPr>
              <a:t>modify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dirty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bit </a:t>
            </a:r>
            <a:r>
              <a:rPr lang="en-US"/>
              <a:t>to reduce overhead of page transfers – only modified pages are written to disk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Page replacement completes separation between logical memory and physical memory – large virtual memory can be provided on a smaller physical memory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993775" y="188913"/>
            <a:ext cx="7693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Need For Page Replacement</a:t>
            </a:r>
            <a:endParaRPr/>
          </a:p>
        </p:txBody>
      </p:sp>
      <p:pic>
        <p:nvPicPr>
          <p:cNvPr descr="9"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7200" y="1192213"/>
            <a:ext cx="6192838" cy="45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type="title"/>
          </p:nvPr>
        </p:nvSpPr>
        <p:spPr>
          <a:xfrm>
            <a:off x="1079500" y="163513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Page Replacement</a:t>
            </a:r>
            <a:endParaRPr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908050" y="1122363"/>
            <a:ext cx="7653338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79413" lvl="0" marL="37941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Find the location of the desired page on disk</a:t>
            </a:r>
            <a:br>
              <a:rPr lang="en-US"/>
            </a:br>
            <a:endParaRPr/>
          </a:p>
          <a:p>
            <a:pPr indent="-379413" lvl="0" marL="3794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Find a free frame:</a:t>
            </a:r>
            <a:br>
              <a:rPr lang="en-US"/>
            </a:br>
            <a:r>
              <a:rPr lang="en-US"/>
              <a:t>   -  If there is a free frame, use it</a:t>
            </a:r>
            <a:br>
              <a:rPr lang="en-US"/>
            </a:br>
            <a:r>
              <a:rPr lang="en-US"/>
              <a:t>   -  If there is no free frame, use a page replacement algorithm to select a </a:t>
            </a:r>
            <a:r>
              <a:rPr b="1" lang="en-US">
                <a:solidFill>
                  <a:srgbClr val="3366FF"/>
                </a:solidFill>
              </a:rPr>
              <a:t>victim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3366FF"/>
                </a:solidFill>
              </a:rPr>
              <a:t>frame</a:t>
            </a:r>
            <a:br>
              <a:rPr b="1" lang="en-US">
                <a:solidFill>
                  <a:srgbClr val="3366FF"/>
                </a:solidFill>
              </a:rPr>
            </a:br>
            <a:r>
              <a:rPr b="1" lang="en-US">
                <a:solidFill>
                  <a:srgbClr val="3366FF"/>
                </a:solidFill>
              </a:rPr>
              <a:t>	- </a:t>
            </a:r>
            <a:r>
              <a:rPr lang="en-US"/>
              <a:t>Write victim frame to disk if dirty</a:t>
            </a:r>
            <a:br>
              <a:rPr lang="en-US"/>
            </a:br>
            <a:endParaRPr/>
          </a:p>
          <a:p>
            <a:pPr indent="-379413" lvl="0" marL="3794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Bring  the desired page into the (newly) free frame; update the page and frame tables</a:t>
            </a:r>
            <a:br>
              <a:rPr lang="en-US"/>
            </a:br>
            <a:endParaRPr/>
          </a:p>
          <a:p>
            <a:pPr indent="-379413" lvl="0" marL="3794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Continue the process by restarting the instruction that caused the trap</a:t>
            </a:r>
            <a:endParaRPr/>
          </a:p>
          <a:p>
            <a:pPr indent="-252413" lvl="0" marL="3794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79413" lvl="0" marL="379413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Note now potentially 2 page transfers for page fault – increasing EAT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1022350" y="176213"/>
            <a:ext cx="7664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Page Replacement</a:t>
            </a:r>
            <a:endParaRPr/>
          </a:p>
        </p:txBody>
      </p:sp>
      <p:pic>
        <p:nvPicPr>
          <p:cNvPr descr="9"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1239838" y="163513"/>
            <a:ext cx="7675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Page and Frame Replacement Algorithms</a:t>
            </a:r>
            <a:endParaRPr/>
          </a:p>
        </p:txBody>
      </p:sp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869950" y="1133475"/>
            <a:ext cx="7486650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Frame-allocation algorithm </a:t>
            </a:r>
            <a:r>
              <a:rPr lang="en-US"/>
              <a:t>determines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How many frames to give each process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Which frames to replace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Page-replacement algorithm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Want lowest page-fault rate on both first access and re-access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Evaluate algorithm by running it on a particular string of memory references (reference string) and computing the number of page faults on that string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String is just page numbers, not full addresses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Repeated access to the same page does not cause a page fault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Results depend on number of frames available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all our examples, the </a:t>
            </a:r>
            <a:r>
              <a:rPr b="1" lang="en-US">
                <a:solidFill>
                  <a:srgbClr val="3366FF"/>
                </a:solidFill>
              </a:rPr>
              <a:t>reference string </a:t>
            </a:r>
            <a:r>
              <a:rPr lang="en-US"/>
              <a:t>of referenced page numbers is 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               </a:t>
            </a:r>
            <a:r>
              <a:rPr b="1" lang="en-US">
                <a:solidFill>
                  <a:srgbClr val="FF0000"/>
                </a:solidFill>
              </a:rPr>
              <a:t>7,0,1,2,0,3,0,4,2,3,0,3,0,3,2,1,2,0,1,7,0,1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104900" y="984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Graph of Page Faults Versus The Number of Frames</a:t>
            </a:r>
            <a:endParaRPr/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941388" y="176213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First-In-First-Out (FIFO) Algorithm</a:t>
            </a:r>
            <a:endParaRPr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908050" y="1052513"/>
            <a:ext cx="7283450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 string: </a:t>
            </a:r>
            <a:r>
              <a:rPr b="1" lang="en-US">
                <a:solidFill>
                  <a:srgbClr val="FF0000"/>
                </a:solidFill>
              </a:rPr>
              <a:t>7,0,1,2,0,3,0,4,2,3,0,3,0,3,2,1,2,0,1,7,0,1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3 frames (3 pages can be in memory at a time per process)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vary by reference string: consider 1,2,3,4,1,2,5,1,2,3,4,5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Adding more frames can cause more page faults!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rgbClr val="3366FF"/>
              </a:buClr>
              <a:buSzPct val="300000"/>
              <a:buChar char="•"/>
            </a:pPr>
            <a:r>
              <a:rPr b="1" lang="en-US">
                <a:solidFill>
                  <a:srgbClr val="3366FF"/>
                </a:solidFill>
              </a:rPr>
              <a:t>Belady’s Anomaly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track ages of pages? 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Just use a FIFO queue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1333500" y="3546475"/>
            <a:ext cx="16335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page faults</a:t>
            </a:r>
            <a:endParaRPr/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338" y="1854200"/>
            <a:ext cx="5327650" cy="169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982663" y="195263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Chapter 9:  Virtual Memory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38200" y="112395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Background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Demand Paging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Page Replacement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Thrashing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1168400" y="214313"/>
            <a:ext cx="7734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FIFO Illustrating Belady’s Anomaly</a:t>
            </a:r>
            <a:endParaRPr/>
          </a:p>
        </p:txBody>
      </p:sp>
      <p:pic>
        <p:nvPicPr>
          <p:cNvPr descr="9_13.pdf"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8" y="1303338"/>
            <a:ext cx="5676900" cy="40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>
            <p:ph type="title"/>
          </p:nvPr>
        </p:nvSpPr>
        <p:spPr>
          <a:xfrm>
            <a:off x="749300" y="138113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Optimal Algorithm</a:t>
            </a:r>
            <a:endParaRPr/>
          </a:p>
        </p:txBody>
      </p:sp>
      <p:sp>
        <p:nvSpPr>
          <p:cNvPr id="315" name="Google Shape;315;p31"/>
          <p:cNvSpPr txBox="1"/>
          <p:nvPr>
            <p:ph idx="1" type="body"/>
          </p:nvPr>
        </p:nvSpPr>
        <p:spPr>
          <a:xfrm>
            <a:off x="895350" y="111918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Replace page that will not be used for longest period of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9 is optimal for the example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do you know this?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Can’t read the future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Used for measuring how well your algorithm performs</a:t>
            </a:r>
            <a:endParaRPr/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900" y="3159125"/>
            <a:ext cx="6259513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1368425" y="163513"/>
            <a:ext cx="76739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Least Recently Used (LRU) Algorithm</a:t>
            </a:r>
            <a:endParaRPr/>
          </a:p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889000" y="727075"/>
            <a:ext cx="74549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past knowledge rather than future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Replace page that has not been used in the most amount of time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Associate time of last use with each page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12 faults – better than FIFO but worse than OPT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Generally good algorithm and frequently used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how to implement?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9"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588" y="2363788"/>
            <a:ext cx="6902450" cy="188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457200" y="1762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LRU Algorithm (Cont.)</a:t>
            </a:r>
            <a:endParaRPr/>
          </a:p>
        </p:txBody>
      </p:sp>
      <p:sp>
        <p:nvSpPr>
          <p:cNvPr id="331" name="Google Shape;331;p33"/>
          <p:cNvSpPr txBox="1"/>
          <p:nvPr>
            <p:ph idx="1" type="body"/>
          </p:nvPr>
        </p:nvSpPr>
        <p:spPr>
          <a:xfrm>
            <a:off x="895350" y="950913"/>
            <a:ext cx="7524750" cy="5246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Counter implementation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Every page entry has a counter; every time page is referenced through this entry, copy the clock into the counter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a page needs to be changed, look at the counters to find smallest value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Search through table needed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Stack implementation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Keep a stack of page numbers in a double link form: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referenced: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move it to the top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requires 6 pointers to be changed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each update more expensive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 search for replacement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LRU and OPT are cases of </a:t>
            </a:r>
            <a:r>
              <a:rPr b="1" lang="en-US">
                <a:solidFill>
                  <a:srgbClr val="3366FF"/>
                </a:solidFill>
              </a:rPr>
              <a:t>stack algorithms </a:t>
            </a:r>
            <a:r>
              <a:rPr lang="en-US"/>
              <a:t>that don’t have Belady’s Anomaly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1263650" y="103188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Use Of A Stack to Record Most Recent Page References</a:t>
            </a:r>
            <a:endParaRPr/>
          </a:p>
        </p:txBody>
      </p:sp>
      <p:pic>
        <p:nvPicPr>
          <p:cNvPr descr="9_16.pdf" id="338" name="Google Shape;3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038" y="1141413"/>
            <a:ext cx="4702175" cy="36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 txBox="1"/>
          <p:nvPr>
            <p:ph type="title"/>
          </p:nvPr>
        </p:nvSpPr>
        <p:spPr>
          <a:xfrm>
            <a:off x="914400" y="150813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LRU Approximation Algorithms</a:t>
            </a:r>
            <a:endParaRPr/>
          </a:p>
        </p:txBody>
      </p:sp>
      <p:sp>
        <p:nvSpPr>
          <p:cNvPr id="345" name="Google Shape;345;p35"/>
          <p:cNvSpPr txBox="1"/>
          <p:nvPr>
            <p:ph idx="1" type="body"/>
          </p:nvPr>
        </p:nvSpPr>
        <p:spPr>
          <a:xfrm>
            <a:off x="919163" y="982663"/>
            <a:ext cx="7370762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LRU needs special hardware and still slow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Reference bit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With each page associate a bit, initially = 0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page is referenced bit set to 1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Replace any with reference bit = 0 (if one exists)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300000"/>
              <a:buChar char="•"/>
            </a:pPr>
            <a:r>
              <a:rPr lang="en-US"/>
              <a:t>We do not know the order, however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Second-chance algorithm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Generally FIFO, plus hardware-provided reference bit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Clock</a:t>
            </a:r>
            <a:r>
              <a:rPr lang="en-US"/>
              <a:t> replacement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page to be replaced has 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 bit = 0 -&gt; replace it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 bit = 1 then:</a:t>
            </a:r>
            <a:endParaRPr/>
          </a:p>
          <a:p>
            <a:pPr indent="-228600" lvl="3" marL="1600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reference bit 0, leave page in memory</a:t>
            </a:r>
            <a:endParaRPr/>
          </a:p>
          <a:p>
            <a:pPr indent="-228600" lvl="3" marL="1600200" rtl="0" algn="l"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replace next page, subject to same rules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927100" y="177800"/>
            <a:ext cx="80105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Second-Chance (clock) Page-Replacement Algorithm</a:t>
            </a:r>
            <a:endParaRPr/>
          </a:p>
        </p:txBody>
      </p:sp>
      <p:pic>
        <p:nvPicPr>
          <p:cNvPr descr="9_17.pdf" id="352" name="Google Shape;3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525" y="1092200"/>
            <a:ext cx="4402138" cy="444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7"/>
          <p:cNvSpPr txBox="1"/>
          <p:nvPr>
            <p:ph type="title"/>
          </p:nvPr>
        </p:nvSpPr>
        <p:spPr>
          <a:xfrm>
            <a:off x="1016000" y="138113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Enhanced Second-Chance Algorithm</a:t>
            </a:r>
            <a:endParaRPr/>
          </a:p>
        </p:txBody>
      </p:sp>
      <p:sp>
        <p:nvSpPr>
          <p:cNvPr id="359" name="Google Shape;359;p37"/>
          <p:cNvSpPr txBox="1"/>
          <p:nvPr>
            <p:ph idx="1" type="body"/>
          </p:nvPr>
        </p:nvSpPr>
        <p:spPr>
          <a:xfrm>
            <a:off x="906463" y="1071563"/>
            <a:ext cx="7158037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Improve algorithm by using reference bit and modify bit (if available) in concert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Take ordered pair (reference, modify)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(0, 0) neither recently used not modified – best page to replace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(0, 1) not recently used but modified – not quite as good, must write out before replacement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(1, 0) recently used but clean – probably will be used again soon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/>
              <a:t>(1, 1) recently used and modified – probably will be used again soon and need to write out before replacement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page replacement called for, use the clock scheme  but use the four classes replace page in lowest non-empty class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Might need to search circular queue several times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457200" y="1635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Counting Algorithms</a:t>
            </a:r>
            <a:endParaRPr/>
          </a:p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915988" y="1155700"/>
            <a:ext cx="7377112" cy="455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 a counter of the number of references that have been made to each page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common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Lease Frequently Used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LFU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Algorithm</a:t>
            </a:r>
            <a:r>
              <a:rPr lang="en-US"/>
              <a:t>:  replaces page with smallest count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Most Frequently Used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MFU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Algorithm</a:t>
            </a:r>
            <a:r>
              <a:rPr lang="en-US"/>
              <a:t>: based on the argument that the page with the smallest count was probably just brought in and has yet to be used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457200" y="2016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Page-Buffering Algorithms</a:t>
            </a:r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869950" y="1093788"/>
            <a:ext cx="7232650" cy="507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Keep a pool of free frames, always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Then frame available when needed, not found at fault time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Read page into free frame and select victim to evict and add to free pool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convenient, evict victim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Possibly, keep list of modified pages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When backing store otherwise idle, write pages there and set to non-dirty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Possibly, keep free frame contents intact and note what is in them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referenced again before reused, no need to load contents again from disk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Generally useful to reduce penalty if wrong victim frame selected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16827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928688" y="1233488"/>
            <a:ext cx="6877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describe the benefits of a virtual memory system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explain the concepts of demand paging, page-replacement algorithms, and allocation of page frames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discuss the principle of the working-set model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examine the relationship between shared memory and memory-mapped files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explore how kernel memory is managed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 txBox="1"/>
          <p:nvPr>
            <p:ph type="title"/>
          </p:nvPr>
        </p:nvSpPr>
        <p:spPr>
          <a:xfrm>
            <a:off x="831850" y="138113"/>
            <a:ext cx="78676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Applications and Page Replacement</a:t>
            </a:r>
            <a:endParaRPr/>
          </a:p>
        </p:txBody>
      </p:sp>
      <p:sp>
        <p:nvSpPr>
          <p:cNvPr id="378" name="Google Shape;378;p40"/>
          <p:cNvSpPr txBox="1"/>
          <p:nvPr>
            <p:ph idx="1" type="body"/>
          </p:nvPr>
        </p:nvSpPr>
        <p:spPr>
          <a:xfrm>
            <a:off x="895350" y="1131888"/>
            <a:ext cx="70675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of these algorithms have OS guessing about future page access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Some applications have better knowledge – i.e. databases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intensive applications can cause double buffering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OS keeps copy of page in memory as I/O buffer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Application keeps page in memory for its own work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Operating system can given direct access to the disk, getting out of the way of the applications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Raw</a:t>
            </a:r>
            <a:r>
              <a:rPr b="1" lang="en-US"/>
              <a:t> </a:t>
            </a:r>
            <a:r>
              <a:rPr b="1" lang="en-US">
                <a:solidFill>
                  <a:srgbClr val="3366FF"/>
                </a:solidFill>
              </a:rPr>
              <a:t>disk</a:t>
            </a:r>
            <a:r>
              <a:rPr b="1" lang="en-US"/>
              <a:t> </a:t>
            </a:r>
            <a:r>
              <a:rPr lang="en-US"/>
              <a:t>mode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Bypasses buffering, locking, etc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457200" y="1889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Thrashing</a:t>
            </a:r>
            <a:endParaRPr/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889000" y="1131888"/>
            <a:ext cx="735330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a process does not have “enough” pages, the page-fault rate is very high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fault to get page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Replace existing frame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quickly need replaced frame back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leads to: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Low CPU utilization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Operating system thinking that it needs to increase the degree of multiprogramming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Another process added to the system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Thrashing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≡ a process is busy swapping pages in and out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title"/>
          </p:nvPr>
        </p:nvSpPr>
        <p:spPr>
          <a:xfrm>
            <a:off x="1470613" y="85563"/>
            <a:ext cx="6923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Thrashing (Cont.)</a:t>
            </a:r>
            <a:endParaRPr sz="2400"/>
          </a:p>
        </p:txBody>
      </p:sp>
      <p:pic>
        <p:nvPicPr>
          <p:cNvPr descr="9" id="392" name="Google Shape;39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1206500"/>
            <a:ext cx="6678613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type="title"/>
          </p:nvPr>
        </p:nvSpPr>
        <p:spPr>
          <a:xfrm>
            <a:off x="1262063" y="188913"/>
            <a:ext cx="71596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Demand Paging and Thrashing </a:t>
            </a:r>
            <a:endParaRPr sz="2400"/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938213" y="1084263"/>
            <a:ext cx="7100887" cy="300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 does demand paging work?</a:t>
            </a:r>
            <a:br>
              <a:rPr lang="en-US"/>
            </a:br>
            <a:r>
              <a:rPr b="1" lang="en-US">
                <a:solidFill>
                  <a:srgbClr val="3366FF"/>
                </a:solidFill>
              </a:rPr>
              <a:t>Locality model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Process migrates from one locality to another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Localities may overlap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Why does thrashing occur?</a:t>
            </a:r>
            <a:br>
              <a:rPr lang="en-US"/>
            </a:br>
            <a:r>
              <a:rPr lang="en-US"/>
              <a:t>Σ size of locality &gt; total memory size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Limit effects by using local or priority page replacement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457200" y="1412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862013" y="1111250"/>
            <a:ext cx="7213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 needs to be in memory to execute, but entire program rarely used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Error code, unusual routines, large data structures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Entire program code not needed at same time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ability to execute partially-loaded program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Program no longer constrained by limits of physical memory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program takes less memory while running -&gt; more programs run at the same time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Increased CPU utilization and throughput with no increase in response time or turnaround time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Less I/O needed to load or swap programs into memory -&gt; each user program runs faster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457200" y="150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 (Cont.)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49313" y="1063625"/>
            <a:ext cx="7177087" cy="452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Char char="•"/>
            </a:pPr>
            <a:r>
              <a:rPr b="1" lang="en-US">
                <a:solidFill>
                  <a:srgbClr val="3366FF"/>
                </a:solidFill>
              </a:rPr>
              <a:t>Virtual memory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separation of user logical memory from physical memory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Only part of the program needs to be in memory for execution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Logical address space can therefore be much larger than physical address space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address spaces to be shared by several processes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Allows for more efficient process creation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More programs running concurrently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Less I/O needed to load or swap processes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457200" y="1508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 (Cont.)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74713" y="1038225"/>
            <a:ext cx="6834187" cy="4529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3200"/>
              <a:buChar char="•"/>
            </a:pPr>
            <a:r>
              <a:rPr b="1" lang="en-US">
                <a:solidFill>
                  <a:srgbClr val="3366FF"/>
                </a:solidFill>
              </a:rPr>
              <a:t>Virtual address space</a:t>
            </a:r>
            <a:r>
              <a:rPr lang="en-US"/>
              <a:t> – logical view of how process is stored in memory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Usually start at address 0, contiguous addresses until end of space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Meanwhile, physical memory organized in page frames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MMU must map logical to physical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Virtual memory can be implemented via: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Demand paging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Demand segmentation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143000" y="76200"/>
            <a:ext cx="8080375" cy="608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Virtual Memory That is Larger Than Physical Memory</a:t>
            </a:r>
            <a:endParaRPr/>
          </a:p>
        </p:txBody>
      </p:sp>
      <p:pic>
        <p:nvPicPr>
          <p:cNvPr descr="9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185863"/>
            <a:ext cx="5360988" cy="424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942975" y="176213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Virtual-address Space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 txBox="1"/>
          <p:nvPr/>
        </p:nvSpPr>
        <p:spPr>
          <a:xfrm>
            <a:off x="811213" y="1119188"/>
            <a:ext cx="4370387" cy="500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design logical address space for stack to start at Max logical address and grow “down” while heap grows “up”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Maximizes address space use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Unused address space between the two is hole</a:t>
            </a:r>
            <a:endParaRPr/>
          </a:p>
          <a:p>
            <a:pPr indent="-325438" lvl="2" marL="1550988" marR="0" rtl="0" algn="l"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physical memory needed until heap or stack grows to a given new page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Enables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sparse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 spaces with holes left for growth, dynamically linked libraries, etc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libraries shared via mapping into virtual address space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by mapping pages read-write into virtual address space</a:t>
            </a:r>
            <a:endParaRPr/>
          </a:p>
          <a:p>
            <a:pPr indent="-488950" lvl="0" marL="488950" marR="0" rtl="0" algn="l">
              <a:spcBef>
                <a:spcPts val="56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Pages can be shared during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speeding process creation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07988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ridgeCourse">
      <a:dk1>
        <a:srgbClr val="000000"/>
      </a:dk1>
      <a:lt1>
        <a:srgbClr val="C7E2FA"/>
      </a:lt1>
      <a:dk2>
        <a:srgbClr val="009DD9"/>
      </a:dk2>
      <a:lt2>
        <a:srgbClr val="90C6F6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90C6F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2018-07-16T07:48:51Z</dcterms:created>
  <dc:creator>MSRIT</dc:creator>
</cp:coreProperties>
</file>