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xZRS7yo9nm1zFKLSxolw15Is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22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90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69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02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80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007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979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73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/>
        </p:nvSpPr>
        <p:spPr>
          <a:xfrm>
            <a:off x="7518400" y="152400"/>
            <a:ext cx="436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B01A0"/>
                </a:solidFill>
                <a:latin typeface="Calibri"/>
                <a:ea typeface="Calibri"/>
                <a:cs typeface="Calibri"/>
                <a:sym typeface="Calibri"/>
              </a:rPr>
              <a:t>DEVOTION TO ENLIGHTENMENT</a:t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CE6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331800" y="332400"/>
            <a:ext cx="11473200" cy="613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 rot="5400000">
            <a:off x="1311236" y="-923964"/>
            <a:ext cx="1339928" cy="3556000"/>
          </a:xfrm>
          <a:prstGeom prst="rtTriangle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 descr="https://lh4.googleusercontent.com/yau4ts-TFwHbU9bCswtdBRU_u-8vTdmpH0ITQVWq-87BTUPabKWMBRd3OSvNIeAP2jLfrPpkT49vOGL6vgLKcAr8zwWdDz1-Ck-K7hnkA2oajD3atevMO7l4GE7NH9TbO9JFuQC_Qw"/>
          <p:cNvPicPr preferRelativeResize="0"/>
          <p:nvPr/>
        </p:nvPicPr>
        <p:blipFill rotWithShape="1">
          <a:blip r:embed="rId2">
            <a:alphaModFix/>
          </a:blip>
          <a:srcRect l="1950" t="1970" r="70721" b="84501"/>
          <a:stretch/>
        </p:blipFill>
        <p:spPr>
          <a:xfrm>
            <a:off x="203200" y="217420"/>
            <a:ext cx="18018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/>
        </p:nvSpPr>
        <p:spPr>
          <a:xfrm>
            <a:off x="9261300" y="316468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B01A0"/>
                </a:solidFill>
                <a:latin typeface="Angsana New"/>
                <a:ea typeface="Angsana New"/>
                <a:cs typeface="Angsana New"/>
                <a:sym typeface="Angsana New"/>
              </a:rPr>
              <a:t>DEVOTION TO ENLIGHTENMENT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609600" y="990599"/>
            <a:ext cx="10972800" cy="340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NOSQL-2: CYAEC49</a:t>
            </a:r>
            <a:b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solidFill>
                  <a:srgbClr val="6600FF"/>
                </a:solidFill>
              </a:rPr>
              <a:t>Unit-4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2696713"/>
            <a:ext cx="3223695" cy="322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Graph Database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Graph Databases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is a Graph Database?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 graph database is a type of NoSQL database that uses graph structures with: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Nodes – represent entities (e.g., people, products)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Relationships – represent connections between nodes (e.g., FRIENDS_WITH, PURCHASED)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Properties – key-value pairs that store information about nodes and relationships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Why Graph Databases?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Traditional relational databases struggle with complex relationships and deep joins.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Graph databases are optimized for connected data and relationship traversal.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Features of Graph Database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Features of Graph Databases (Especially Neo4j</a:t>
            </a: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50024"/>
              </p:ext>
            </p:extLst>
          </p:nvPr>
        </p:nvGraphicFramePr>
        <p:xfrm>
          <a:off x="532660" y="1740306"/>
          <a:ext cx="10821140" cy="4562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0570">
                  <a:extLst>
                    <a:ext uri="{9D8B030D-6E8A-4147-A177-3AD203B41FA5}">
                      <a16:colId xmlns:a16="http://schemas.microsoft.com/office/drawing/2014/main" val="457497185"/>
                    </a:ext>
                  </a:extLst>
                </a:gridCol>
                <a:gridCol w="5410570">
                  <a:extLst>
                    <a:ext uri="{9D8B030D-6E8A-4147-A177-3AD203B41FA5}">
                      <a16:colId xmlns:a16="http://schemas.microsoft.com/office/drawing/2014/main" val="2476330996"/>
                    </a:ext>
                  </a:extLst>
                </a:gridCol>
              </a:tblGrid>
              <a:tr h="570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4481782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Native Graph Storage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nodes and relationships as first-class citizens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99410211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Index-Free Adjacency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 pointers between nodes make traversals fast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2514464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Schema-optional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 fixed schema needed; properties can vary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8720997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Cypher Query 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declarative query language like SQL, but for graphs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8042420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ACID Transactions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Ensures data reliability and consistency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3884887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Visual Representation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Graphs are naturally more intuitive and visual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11135765"/>
                  </a:ext>
                </a:extLst>
              </a:tr>
              <a:tr h="570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Scalability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Suitable for both small-scale and large-scale systems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087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r>
              <a:rPr lang="en-US" sz="2400" b="1" dirty="0"/>
              <a:t>Representing Graph Data in a Relational Database (MySQL)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sz="1400" b="1" dirty="0"/>
              <a:t>Example: Social Network</a:t>
            </a:r>
            <a:endParaRPr lang="en-US" sz="1400" dirty="0"/>
          </a:p>
          <a:p>
            <a:pPr marL="25400" indent="0">
              <a:buNone/>
            </a:pPr>
            <a:r>
              <a:rPr lang="en-US" sz="1400" b="1" dirty="0"/>
              <a:t>Tables:</a:t>
            </a:r>
            <a:endParaRPr lang="en-US" sz="1400" dirty="0"/>
          </a:p>
          <a:p>
            <a:pPr marL="25400" indent="0">
              <a:buNone/>
            </a:pPr>
            <a:r>
              <a:rPr lang="en-US" sz="1400" dirty="0" smtClean="0"/>
              <a:t>CREATE </a:t>
            </a:r>
            <a:r>
              <a:rPr lang="en-US" sz="1400" dirty="0"/>
              <a:t>TABLE Person (</a:t>
            </a:r>
          </a:p>
          <a:p>
            <a:pPr marL="25400" indent="0">
              <a:buNone/>
            </a:pPr>
            <a:r>
              <a:rPr lang="en-US" sz="1400" dirty="0"/>
              <a:t>  id INT PRIMARY KEY,</a:t>
            </a:r>
          </a:p>
          <a:p>
            <a:pPr marL="25400" indent="0">
              <a:buNone/>
            </a:pPr>
            <a:r>
              <a:rPr lang="en-US" sz="1400" dirty="0"/>
              <a:t>  name VARCHAR(50)</a:t>
            </a:r>
          </a:p>
          <a:p>
            <a:pPr marL="25400" indent="0">
              <a:buNone/>
            </a:pPr>
            <a:r>
              <a:rPr lang="en-US" sz="1400" dirty="0"/>
              <a:t>);</a:t>
            </a:r>
          </a:p>
          <a:p>
            <a:pPr marL="25400" indent="0">
              <a:buNone/>
            </a:pPr>
            <a:r>
              <a:rPr lang="en-US" sz="1400" dirty="0"/>
              <a:t> </a:t>
            </a:r>
          </a:p>
          <a:p>
            <a:pPr marL="25400" indent="0">
              <a:buNone/>
            </a:pPr>
            <a:r>
              <a:rPr lang="en-US" sz="1400" dirty="0"/>
              <a:t>CREATE TABLE Friendship (</a:t>
            </a:r>
          </a:p>
          <a:p>
            <a:pPr marL="25400" indent="0">
              <a:buNone/>
            </a:pPr>
            <a:r>
              <a:rPr lang="en-US" sz="1400" dirty="0"/>
              <a:t>  person1_id INT,</a:t>
            </a:r>
          </a:p>
          <a:p>
            <a:pPr marL="25400" indent="0">
              <a:buNone/>
            </a:pPr>
            <a:r>
              <a:rPr lang="en-US" sz="1400" dirty="0"/>
              <a:t>  person2_id INT,</a:t>
            </a:r>
          </a:p>
          <a:p>
            <a:pPr marL="25400" indent="0">
              <a:buNone/>
            </a:pPr>
            <a:r>
              <a:rPr lang="en-US" sz="1400" dirty="0"/>
              <a:t>  FOREIGN KEY (person1_id) REFERENCES Person(id),</a:t>
            </a:r>
          </a:p>
          <a:p>
            <a:pPr marL="25400" indent="0">
              <a:buNone/>
            </a:pPr>
            <a:r>
              <a:rPr lang="en-US" sz="1400" dirty="0"/>
              <a:t>  FOREIGN KEY (person2_id) REFERENCES Person(id)</a:t>
            </a:r>
          </a:p>
          <a:p>
            <a:pPr marL="25400" indent="0">
              <a:buNone/>
            </a:pPr>
            <a:r>
              <a:rPr lang="en-US" sz="1400" dirty="0"/>
              <a:t>);</a:t>
            </a:r>
          </a:p>
          <a:p>
            <a:pPr marL="25400" indent="0">
              <a:buNone/>
            </a:pPr>
            <a:r>
              <a:rPr lang="en-US" sz="1400" b="1" dirty="0"/>
              <a:t>Problems:</a:t>
            </a:r>
            <a:endParaRPr lang="en-US" sz="1400" dirty="0"/>
          </a:p>
          <a:p>
            <a:pPr marL="25400" lvl="0" indent="0">
              <a:buNone/>
            </a:pPr>
            <a:r>
              <a:rPr lang="en-US" sz="1400" b="1" dirty="0"/>
              <a:t>Multiple JOINs</a:t>
            </a:r>
            <a:r>
              <a:rPr lang="en-US" sz="1400" dirty="0"/>
              <a:t> needed for traversals.</a:t>
            </a:r>
          </a:p>
          <a:p>
            <a:pPr marL="25400" lvl="0" indent="0">
              <a:buNone/>
            </a:pPr>
            <a:r>
              <a:rPr lang="en-US" sz="1400" dirty="0"/>
              <a:t>Hard to scale with deeply connected data (e.g., mutual friends, multi-level recommendations).</a:t>
            </a:r>
          </a:p>
          <a:p>
            <a:pPr marL="25400" lvl="0" indent="0">
              <a:buNone/>
            </a:pPr>
            <a:r>
              <a:rPr lang="en-US" sz="1400" dirty="0"/>
              <a:t>Schema is rigid — not easy to adapt when entity attributes change.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r>
              <a:rPr lang="en-US" sz="2400" b="1" dirty="0"/>
              <a:t>Querying Graph Data using MySQL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sz="2000" b="1" dirty="0"/>
              <a:t>Querying Graph Data using MySQL</a:t>
            </a:r>
            <a:endParaRPr lang="en-US" sz="2000" dirty="0"/>
          </a:p>
          <a:p>
            <a:pPr marL="25400" indent="0">
              <a:buNone/>
            </a:pPr>
            <a:r>
              <a:rPr lang="en-US" sz="2000" b="1" dirty="0"/>
              <a:t>Example:</a:t>
            </a:r>
            <a:endParaRPr lang="en-US" sz="2000" dirty="0"/>
          </a:p>
          <a:p>
            <a:pPr marL="25400" indent="0">
              <a:buNone/>
            </a:pPr>
            <a:r>
              <a:rPr lang="en-US" sz="2000" dirty="0"/>
              <a:t>Find all friends of “Alice”:</a:t>
            </a:r>
          </a:p>
          <a:p>
            <a:pPr marL="25400" indent="0">
              <a:buNone/>
            </a:pPr>
            <a:r>
              <a:rPr lang="en-US" sz="2000" dirty="0" smtClean="0"/>
              <a:t>SELECT </a:t>
            </a:r>
            <a:r>
              <a:rPr lang="en-US" sz="2000" dirty="0"/>
              <a:t>p2.name</a:t>
            </a:r>
          </a:p>
          <a:p>
            <a:pPr marL="25400" indent="0">
              <a:buNone/>
            </a:pPr>
            <a:r>
              <a:rPr lang="en-US" sz="2000" dirty="0"/>
              <a:t>FROM Person p1</a:t>
            </a:r>
          </a:p>
          <a:p>
            <a:pPr marL="25400" indent="0">
              <a:buNone/>
            </a:pPr>
            <a:r>
              <a:rPr lang="en-US" sz="2000" dirty="0"/>
              <a:t>JOIN Friendship f ON p1.id = f.person1_id</a:t>
            </a:r>
          </a:p>
          <a:p>
            <a:pPr marL="25400" indent="0">
              <a:buNone/>
            </a:pPr>
            <a:r>
              <a:rPr lang="en-US" sz="2000" dirty="0"/>
              <a:t>JOIN Person p2 ON f.person2_id = p2.id</a:t>
            </a:r>
          </a:p>
          <a:p>
            <a:pPr marL="25400" indent="0">
              <a:buNone/>
            </a:pPr>
            <a:r>
              <a:rPr lang="en-US" sz="2000" dirty="0"/>
              <a:t>WHERE p1.name = 'Alice';</a:t>
            </a:r>
          </a:p>
          <a:p>
            <a:pPr marL="25400" indent="0">
              <a:buNone/>
            </a:pPr>
            <a:r>
              <a:rPr lang="en-US" sz="2000" dirty="0"/>
              <a:t>For multiple levels (e.g., friends of friends), more </a:t>
            </a:r>
            <a:r>
              <a:rPr lang="en-US" sz="2000" b="1" dirty="0"/>
              <a:t>nested joins</a:t>
            </a:r>
            <a:r>
              <a:rPr lang="en-US" sz="2000" dirty="0"/>
              <a:t> are required, leading to </a:t>
            </a:r>
            <a:r>
              <a:rPr lang="en-US" sz="2000" b="1" dirty="0"/>
              <a:t>performance issues</a:t>
            </a:r>
            <a:r>
              <a:rPr lang="en-US" sz="2000" dirty="0"/>
              <a:t> and </a:t>
            </a:r>
            <a:r>
              <a:rPr lang="en-US" sz="2000" b="1" dirty="0"/>
              <a:t>complex queries</a:t>
            </a:r>
            <a:r>
              <a:rPr lang="en-US" sz="2000" dirty="0"/>
              <a:t>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pPr marL="25400" algn="just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Neo4j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 the NoSQL Ecosystem</a:t>
            </a: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 in the NoSQL Ecosystem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Neo4j is a specialized NoSQL database built for graph data.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Other NoSQL types: key-value stores (e.g.,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 document stores (e.g., MongoDB), column-family stores (e.g., Cassandra).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Neo4j allows fast traversal, pattern matching, and path finding with Cypher.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🔑 6. Key-Value Stores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Characteristics: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Stores data as a pair: key → value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No support for relationships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Very fast for lookups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Riak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DynamoDB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(simplified mode)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pPr marL="25400" algn="just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  Use Cases</a:t>
            </a: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b="1" dirty="0"/>
              <a:t>Use Case:</a:t>
            </a:r>
            <a:endParaRPr lang="en-US" dirty="0"/>
          </a:p>
          <a:p>
            <a:pPr marL="25400" lvl="0" indent="0">
              <a:buNone/>
            </a:pPr>
            <a:r>
              <a:rPr lang="en-US" dirty="0"/>
              <a:t>Caching, session storage, shopping carts</a:t>
            </a:r>
          </a:p>
          <a:p>
            <a:pPr marL="2540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"</a:t>
            </a:r>
            <a:r>
              <a:rPr lang="en-US" dirty="0"/>
              <a:t>user:123": {</a:t>
            </a:r>
          </a:p>
          <a:p>
            <a:pPr marL="25400" indent="0">
              <a:buNone/>
            </a:pPr>
            <a:r>
              <a:rPr lang="en-US" dirty="0"/>
              <a:t>  "name": "Alice",</a:t>
            </a:r>
          </a:p>
          <a:p>
            <a:pPr marL="25400" indent="0">
              <a:buNone/>
            </a:pPr>
            <a:r>
              <a:rPr lang="en-US" dirty="0"/>
              <a:t>  "age": 25</a:t>
            </a:r>
          </a:p>
          <a:p>
            <a:pPr marL="25400" indent="0">
              <a:buNone/>
            </a:pPr>
            <a:r>
              <a:rPr lang="en-US" dirty="0"/>
              <a:t>}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7.  </a:t>
            </a:r>
            <a:r>
              <a:rPr lang="en-US" sz="2400" b="1" dirty="0"/>
              <a:t>Column-Family Stores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20932"/>
            <a:ext cx="10972800" cy="5459767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sz="1600" b="1" dirty="0"/>
              <a:t>. </a:t>
            </a:r>
            <a:r>
              <a:rPr lang="en-US" sz="1600" b="1" dirty="0" smtClean="0"/>
              <a:t>         Column-Family </a:t>
            </a:r>
            <a:r>
              <a:rPr lang="en-US" sz="1600" b="1" dirty="0"/>
              <a:t>Stores</a:t>
            </a:r>
            <a:endParaRPr lang="en-US" sz="1600" dirty="0"/>
          </a:p>
          <a:p>
            <a:pPr marL="25400" indent="0">
              <a:buNone/>
            </a:pPr>
            <a:r>
              <a:rPr lang="en-US" sz="1600" b="1" dirty="0"/>
              <a:t>Characteristics: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dirty="0"/>
              <a:t>Data is stored in </a:t>
            </a:r>
            <a:r>
              <a:rPr lang="en-US" sz="1600" b="1" dirty="0"/>
              <a:t>rows</a:t>
            </a:r>
            <a:r>
              <a:rPr lang="en-US" sz="1600" dirty="0"/>
              <a:t> with flexible columns.</a:t>
            </a:r>
          </a:p>
          <a:p>
            <a:pPr marL="25400" lvl="0" indent="0">
              <a:buNone/>
            </a:pPr>
            <a:r>
              <a:rPr lang="en-US" sz="1600" dirty="0"/>
              <a:t>Scales horizontally.</a:t>
            </a:r>
          </a:p>
          <a:p>
            <a:pPr marL="25400" lvl="0" indent="0">
              <a:buNone/>
            </a:pPr>
            <a:r>
              <a:rPr lang="en-US" sz="1600" dirty="0"/>
              <a:t>Schema-less within column families.</a:t>
            </a:r>
          </a:p>
          <a:p>
            <a:pPr marL="25400" lvl="0" indent="0">
              <a:buNone/>
            </a:pPr>
            <a:r>
              <a:rPr lang="en-US" sz="1600" dirty="0"/>
              <a:t>Uses </a:t>
            </a:r>
            <a:r>
              <a:rPr lang="en-US" sz="1600" b="1" dirty="0"/>
              <a:t>partitioning</a:t>
            </a:r>
            <a:r>
              <a:rPr lang="en-US" sz="1600" dirty="0"/>
              <a:t> for speed.</a:t>
            </a:r>
          </a:p>
          <a:p>
            <a:pPr marL="25400" indent="0">
              <a:buNone/>
            </a:pPr>
            <a:r>
              <a:rPr lang="en-US" sz="1600" b="1" dirty="0"/>
              <a:t>Examples: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b="1" dirty="0"/>
              <a:t>Cassandra</a:t>
            </a:r>
            <a:r>
              <a:rPr lang="en-US" sz="1600" dirty="0"/>
              <a:t>, </a:t>
            </a:r>
            <a:r>
              <a:rPr lang="en-US" sz="1600" b="1" dirty="0" err="1"/>
              <a:t>HBase</a:t>
            </a:r>
            <a:r>
              <a:rPr lang="en-US" sz="1600" dirty="0"/>
              <a:t>, </a:t>
            </a:r>
            <a:r>
              <a:rPr lang="en-US" sz="1600" b="1" dirty="0" err="1"/>
              <a:t>ScyllaDB</a:t>
            </a:r>
            <a:endParaRPr lang="en-US" sz="1600" dirty="0"/>
          </a:p>
          <a:p>
            <a:pPr marL="25400" indent="0">
              <a:buNone/>
            </a:pPr>
            <a:r>
              <a:rPr lang="en-US" sz="1600" b="1" dirty="0"/>
              <a:t>Use Case:</a:t>
            </a:r>
            <a:endParaRPr lang="en-US" sz="1600" dirty="0"/>
          </a:p>
          <a:p>
            <a:pPr marL="25400" lvl="0" indent="0">
              <a:buNone/>
            </a:pPr>
            <a:r>
              <a:rPr lang="en-US" sz="1600" dirty="0"/>
              <a:t>Analytics, write-heavy workloads, time-series data</a:t>
            </a:r>
          </a:p>
          <a:p>
            <a:pPr marL="25400" indent="0">
              <a:buNone/>
            </a:pPr>
            <a:r>
              <a:rPr lang="en-US" sz="1600" b="1" dirty="0"/>
              <a:t>Example (Cassandra):</a:t>
            </a:r>
            <a:endParaRPr lang="en-US" sz="1600" dirty="0"/>
          </a:p>
          <a:p>
            <a:pPr marL="25400" indent="0">
              <a:buNone/>
            </a:pPr>
            <a:r>
              <a:rPr lang="en-US" sz="1600" dirty="0" smtClean="0"/>
              <a:t>CREATE </a:t>
            </a:r>
            <a:r>
              <a:rPr lang="en-US" sz="1600" dirty="0"/>
              <a:t>TABLE users (</a:t>
            </a:r>
          </a:p>
          <a:p>
            <a:pPr marL="2540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user_id</a:t>
            </a:r>
            <a:r>
              <a:rPr lang="en-US" sz="1600" dirty="0"/>
              <a:t> UUID PRIMARY KEY,</a:t>
            </a:r>
          </a:p>
          <a:p>
            <a:pPr marL="25400" indent="0">
              <a:buNone/>
            </a:pPr>
            <a:r>
              <a:rPr lang="en-US" sz="1600" dirty="0"/>
              <a:t>  name TEXT,</a:t>
            </a:r>
          </a:p>
          <a:p>
            <a:pPr marL="25400" indent="0">
              <a:buNone/>
            </a:pPr>
            <a:r>
              <a:rPr lang="en-US" sz="1600" dirty="0"/>
              <a:t>  age INT,</a:t>
            </a:r>
          </a:p>
          <a:p>
            <a:pPr marL="25400" indent="0">
              <a:buNone/>
            </a:pPr>
            <a:r>
              <a:rPr lang="en-US" sz="1600" dirty="0"/>
              <a:t>  city TEXT</a:t>
            </a:r>
          </a:p>
          <a:p>
            <a:pPr marL="25400" indent="0">
              <a:buNone/>
            </a:pPr>
            <a:r>
              <a:rPr lang="en-US" sz="1600" dirty="0"/>
              <a:t>);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Comparision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0"/>
            <a:ext cx="10972800" cy="6220383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66579"/>
              </p:ext>
            </p:extLst>
          </p:nvPr>
        </p:nvGraphicFramePr>
        <p:xfrm>
          <a:off x="838200" y="1322771"/>
          <a:ext cx="10515600" cy="4944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236383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98654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15563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454507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8839764"/>
                    </a:ext>
                  </a:extLst>
                </a:gridCol>
              </a:tblGrid>
              <a:tr h="824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Relational DB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Graph DB (Neo4j)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Key-Value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Column-Family 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8557814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Flexible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Schema-less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Schema-less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5388622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Query 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Cypher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None/API-based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CQL (Cassandra)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69333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Structured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Connected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Fast key lookup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Big data writes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8640058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 (Joins)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Expensive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Optimized traversals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1318423"/>
                  </a:ext>
                </a:extLst>
              </a:tr>
              <a:tr h="824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Relationships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Strong (first-class)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Weak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58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394</Words>
  <Application>Microsoft Office PowerPoint</Application>
  <PresentationFormat>Widescreen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Times New Roman</vt:lpstr>
      <vt:lpstr>Verdana</vt:lpstr>
      <vt:lpstr>Office Theme</vt:lpstr>
      <vt:lpstr>NOSQL-2: CYAEC49 Unit-4 </vt:lpstr>
      <vt:lpstr>Graph Database</vt:lpstr>
      <vt:lpstr>Features of Graph Database</vt:lpstr>
      <vt:lpstr>Representing Graph Data in a Relational Database (MySQL)</vt:lpstr>
      <vt:lpstr>Querying Graph Data using MySQL</vt:lpstr>
      <vt:lpstr>                         Neo4j in the NoSQL Ecosystem</vt:lpstr>
      <vt:lpstr>                         Use Cases</vt:lpstr>
      <vt:lpstr>                       7.  Column-Family Stores</vt:lpstr>
      <vt:lpstr>                       Comparision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 AND  INTELLECTUAL PROPERTY RIGHTS Course Code: AD58/AI58</dc:title>
  <dc:creator>admin</dc:creator>
  <cp:lastModifiedBy>ADMIN</cp:lastModifiedBy>
  <cp:revision>393</cp:revision>
  <dcterms:created xsi:type="dcterms:W3CDTF">2020-09-04T05:08:02Z</dcterms:created>
  <dcterms:modified xsi:type="dcterms:W3CDTF">2025-04-17T10:34:24Z</dcterms:modified>
</cp:coreProperties>
</file>