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2" r:id="rId3"/>
    <p:sldId id="315" r:id="rId4"/>
    <p:sldId id="310" r:id="rId5"/>
    <p:sldId id="314" r:id="rId6"/>
    <p:sldId id="311" r:id="rId7"/>
    <p:sldId id="266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xZRS7yo9nm1zFKLSxolw15Is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46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15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56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25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 txBox="1"/>
          <p:nvPr/>
        </p:nvSpPr>
        <p:spPr>
          <a:xfrm>
            <a:off x="7518400" y="152400"/>
            <a:ext cx="4368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B01A0"/>
                </a:solidFill>
                <a:latin typeface="Calibri"/>
                <a:ea typeface="Calibri"/>
                <a:cs typeface="Calibri"/>
                <a:sym typeface="Calibri"/>
              </a:rPr>
              <a:t>DEVOTION TO ENLIGHTENMENT</a:t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CE6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331800" y="332400"/>
            <a:ext cx="11473200" cy="613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 rot="5400000">
            <a:off x="1311236" y="-923964"/>
            <a:ext cx="1339928" cy="3556000"/>
          </a:xfrm>
          <a:prstGeom prst="rtTriangle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 descr="https://lh4.googleusercontent.com/yau4ts-TFwHbU9bCswtdBRU_u-8vTdmpH0ITQVWq-87BTUPabKWMBRd3OSvNIeAP2jLfrPpkT49vOGL6vgLKcAr8zwWdDz1-Ck-K7hnkA2oajD3atevMO7l4GE7NH9TbO9JFuQC_Qw"/>
          <p:cNvPicPr preferRelativeResize="0"/>
          <p:nvPr/>
        </p:nvPicPr>
        <p:blipFill rotWithShape="1">
          <a:blip r:embed="rId2">
            <a:alphaModFix/>
          </a:blip>
          <a:srcRect l="1950" t="1970" r="70721" b="84501"/>
          <a:stretch/>
        </p:blipFill>
        <p:spPr>
          <a:xfrm>
            <a:off x="203200" y="217420"/>
            <a:ext cx="1801800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/>
        </p:nvSpPr>
        <p:spPr>
          <a:xfrm>
            <a:off x="9261300" y="316468"/>
            <a:ext cx="297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B01A0"/>
                </a:solidFill>
                <a:latin typeface="Angsana New"/>
                <a:ea typeface="Angsana New"/>
                <a:cs typeface="Angsana New"/>
                <a:sym typeface="Angsana New"/>
              </a:rPr>
              <a:t>DEVOTION TO ENLIGHTENMENT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609600" y="990599"/>
            <a:ext cx="10972800" cy="340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600FF"/>
              </a:buClr>
              <a:buSzPts val="4400"/>
              <a:buFont typeface="Calibri"/>
              <a:buNone/>
            </a:pPr>
            <a: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NOSQL-2: CYAEC49</a:t>
            </a:r>
            <a:r>
              <a:rPr lang="en-US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mtClean="0">
                <a:solidFill>
                  <a:srgbClr val="6600FF"/>
                </a:solidFill>
              </a:rPr>
              <a:t>Unit-5</a:t>
            </a:r>
            <a:r>
              <a:rPr lang="en-US" sz="6600" dirty="0">
                <a:solidFill>
                  <a:srgbClr val="FF0000"/>
                </a:solidFill>
              </a:rPr>
              <a:t/>
            </a:r>
            <a:br>
              <a:rPr lang="en-US" sz="6600" dirty="0">
                <a:solidFill>
                  <a:srgbClr val="FF0000"/>
                </a:solidFill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539"/>
            <a:ext cx="10349948" cy="381740"/>
          </a:xfrm>
        </p:spPr>
        <p:txBody>
          <a:bodyPr>
            <a:noAutofit/>
          </a:bodyPr>
          <a:lstStyle/>
          <a:p>
            <a:pPr marL="25400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Neo4j-Query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65321"/>
            <a:ext cx="10972800" cy="537986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1.Create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Node:Creates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new nodes in the database. Nodes are the core data entities in Neo4j.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CREATE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'Alice', age: 30}),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'Bob', age: 35}),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'Charlie', age: 25}),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'David', age: 40})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2. Create </a:t>
            </a:r>
            <a:r>
              <a:rPr lang="en-US" sz="20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Relationship:</a:t>
            </a:r>
            <a:r>
              <a:rPr lang="en-US" sz="2000" dirty="0" err="1"/>
              <a:t>Establishes</a:t>
            </a:r>
            <a:r>
              <a:rPr lang="en-US" sz="2000" dirty="0"/>
              <a:t> relationships between existing nodes. Relationships in Neo4j connect nodes and have types and properties.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'Alice'}),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'Bob'})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CREATE (a)-[:FRIEND]-&gt;(b</a:t>
            </a: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WHERE </a:t>
            </a:r>
            <a:r>
              <a:rPr lang="en-US" sz="20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Clause:</a:t>
            </a:r>
            <a:r>
              <a:rPr lang="en-US" sz="2000" dirty="0" err="1"/>
              <a:t>Filters</a:t>
            </a:r>
            <a:r>
              <a:rPr lang="en-US" sz="2000" dirty="0"/>
              <a:t> results based on conditions. It’s used to apply conditions on properties or other parts of the graph.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&gt; 30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RETURN p.name, </a:t>
            </a:r>
            <a:r>
              <a:rPr lang="en-US" sz="20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endParaRPr lang="en-US" sz="20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539"/>
            <a:ext cx="10349948" cy="381740"/>
          </a:xfrm>
        </p:spPr>
        <p:txBody>
          <a:bodyPr>
            <a:noAutofit/>
          </a:bodyPr>
          <a:lstStyle/>
          <a:p>
            <a:pPr marL="25400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Neo4j-Query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65321"/>
            <a:ext cx="10972800" cy="537986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12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4. DELETE Node or </a:t>
            </a:r>
            <a:r>
              <a:rPr lang="en-US" sz="2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Relationship:</a:t>
            </a:r>
            <a:r>
              <a:rPr lang="en-US" sz="2400" dirty="0" err="1" smtClean="0"/>
              <a:t>Deletes</a:t>
            </a:r>
            <a:r>
              <a:rPr lang="en-US" sz="2400" dirty="0" smtClean="0"/>
              <a:t> nodes or relationships from the graph.</a:t>
            </a:r>
            <a:endParaRPr lang="en-US" sz="24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•MATCH (</a:t>
            </a:r>
            <a:r>
              <a:rPr lang="en-US" sz="2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'Charlie'})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DELETE p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24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2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'David'})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DETACH DELETE p	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5. SKIP (Pagination):</a:t>
            </a:r>
            <a:r>
              <a:rPr lang="en-US" sz="2400" dirty="0" smtClean="0"/>
              <a:t>Skips a specified number of results, commonly used for pagination.</a:t>
            </a:r>
            <a:endParaRPr lang="en-US" sz="24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2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RETURN p.name, </a:t>
            </a:r>
            <a:r>
              <a:rPr lang="en-US" sz="2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endParaRPr lang="en-US" sz="24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24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ASC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SKIP 1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LIMIT 2</a:t>
            </a:r>
            <a:endParaRPr lang="en-US" sz="2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539"/>
            <a:ext cx="10349948" cy="381740"/>
          </a:xfrm>
        </p:spPr>
        <p:txBody>
          <a:bodyPr>
            <a:noAutofit/>
          </a:bodyPr>
          <a:lstStyle/>
          <a:p>
            <a:pPr marL="25400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Neo4j-Query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65321"/>
            <a:ext cx="10972800" cy="537986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6. </a:t>
            </a:r>
            <a:r>
              <a:rPr lang="en-US" sz="20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FOREACH: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updates or transformations on elements within a collection. It allows for iterative operations on nodes or relationships.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MATCH 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WITH 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collect(p) AS persons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FOREACH (p IN persons | SET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p.processed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= true)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7.❌ 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REMOVE (to remove labels or properties</a:t>
            </a: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remove properties or labels from nodes or relationships.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Remove a label</a:t>
            </a: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'Alice'})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REMOVE p:Person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•	Remove a property: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'Alice'})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REMOVE </a:t>
            </a:r>
            <a:r>
              <a:rPr lang="en-US" sz="20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endParaRPr lang="en-US" sz="20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539"/>
            <a:ext cx="10349948" cy="381740"/>
          </a:xfrm>
        </p:spPr>
        <p:txBody>
          <a:bodyPr>
            <a:noAutofit/>
          </a:bodyPr>
          <a:lstStyle/>
          <a:p>
            <a:pPr marL="25400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Neo4j-Query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65321"/>
            <a:ext cx="10972800" cy="537986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r>
              <a:rPr lang="en-US" sz="11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</a:t>
            </a:r>
            <a:endParaRPr lang="en-US" sz="11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8.SET 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(to add or update properties/labels):Used to add or modify properties on nodes or relationships, or to add labels to nodes.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1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'Alice'})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1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= 31, </a:t>
            </a:r>
            <a:r>
              <a:rPr lang="en-US" sz="1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p.city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'Bangalore‘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label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1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{name: 'Alice'})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SET </a:t>
            </a: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p:Employee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9. SKIP + 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ORDER </a:t>
            </a: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BY: Skips 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 specified number of results in a query, useful for pagination or when you want to exclude certain nodes from the result set.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RETURN p.name, </a:t>
            </a:r>
            <a:r>
              <a:rPr lang="en-US" sz="1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DESC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SKIP 5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LIMIT 10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1539"/>
            <a:ext cx="10349948" cy="381740"/>
          </a:xfrm>
        </p:spPr>
        <p:txBody>
          <a:bodyPr>
            <a:noAutofit/>
          </a:bodyPr>
          <a:lstStyle/>
          <a:p>
            <a:pPr marL="25400"/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4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Neo4j-Query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65321"/>
            <a:ext cx="10972800" cy="5379868"/>
          </a:xfrm>
        </p:spPr>
        <p:txBody>
          <a:bodyPr>
            <a:noAutofit/>
          </a:bodyPr>
          <a:lstStyle/>
          <a:p>
            <a:pPr marL="25400" indent="0" algn="just"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6. String </a:t>
            </a:r>
            <a:r>
              <a:rPr lang="en-US" sz="16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Operations:</a:t>
            </a:r>
            <a:r>
              <a:rPr lang="en-US" sz="1600" dirty="0" err="1"/>
              <a:t>Performs</a:t>
            </a:r>
            <a:r>
              <a:rPr lang="en-US" sz="1600" dirty="0"/>
              <a:t> operations on string values like matching, transformations, or extracting </a:t>
            </a:r>
            <a:r>
              <a:rPr lang="en-US" sz="1600" dirty="0" smtClean="0"/>
              <a:t>data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b="1" dirty="0"/>
              <a:t>Example (CONTAINS)</a:t>
            </a:r>
            <a:r>
              <a:rPr lang="en-US" sz="1600" dirty="0"/>
              <a:t>:</a:t>
            </a:r>
            <a:endParaRPr lang="en-US" sz="1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WHERE p.name CONTAINS 'li'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RETURN p.name	</a:t>
            </a:r>
            <a:endParaRPr lang="en-US" sz="16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b="1" dirty="0"/>
              <a:t>Example (</a:t>
            </a:r>
            <a:r>
              <a:rPr lang="en-US" sz="1600" b="1" dirty="0" err="1"/>
              <a:t>toUpper</a:t>
            </a:r>
            <a:r>
              <a:rPr lang="en-US" sz="1600" b="1" dirty="0" smtClean="0"/>
              <a:t>)</a:t>
            </a:r>
            <a:r>
              <a:rPr lang="en-US" sz="1600" dirty="0" smtClean="0"/>
              <a:t>: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RETURN 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toUpper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(p.name) AS </a:t>
            </a:r>
            <a:r>
              <a:rPr lang="en-US" sz="1600" dirty="0" err="1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upperName</a:t>
            </a:r>
            <a:endParaRPr lang="en-US" sz="1600" dirty="0" smtClean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________________________________________</a:t>
            </a:r>
            <a:endParaRPr lang="en-US" sz="1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7. 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Aggregation:Performs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calculations or statistics across multiple nodes. Common aggregations include COUNT, SUM, AVG, MIN, and MAX</a:t>
            </a:r>
            <a:r>
              <a:rPr lang="en-US" sz="1600" dirty="0" smtClean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MATCH (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p:Person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RETURN COUNT(p) AS 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totalPeople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AVG(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averageAge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MAX(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AS oldest,</a:t>
            </a:r>
          </a:p>
          <a:p>
            <a:pPr marL="25400" indent="0" algn="just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 MIN(</a:t>
            </a:r>
            <a:r>
              <a:rPr lang="en-US" sz="16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p.age</a:t>
            </a:r>
            <a:r>
              <a:rPr lang="en-US" sz="1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AS youngest</a:t>
            </a:r>
          </a:p>
          <a:p>
            <a:pPr marL="25400" indent="0" algn="just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None/>
            </a:pPr>
            <a:r>
              <a:rPr lang="en-US" sz="32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5" y="2696713"/>
            <a:ext cx="3223695" cy="322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412</Words>
  <Application>Microsoft Office PowerPoint</Application>
  <PresentationFormat>Widescreen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 New</vt:lpstr>
      <vt:lpstr>Arial</vt:lpstr>
      <vt:lpstr>Calibri</vt:lpstr>
      <vt:lpstr>Times New Roman</vt:lpstr>
      <vt:lpstr>Verdana</vt:lpstr>
      <vt:lpstr>Office Theme</vt:lpstr>
      <vt:lpstr>NOSQL-2: CYAEC49 Unit-5 </vt:lpstr>
      <vt:lpstr>                       Neo4j-Query</vt:lpstr>
      <vt:lpstr>                       Neo4j-Query</vt:lpstr>
      <vt:lpstr>                       Neo4j-Query</vt:lpstr>
      <vt:lpstr>                       Neo4j-Query</vt:lpstr>
      <vt:lpstr>                       Neo4j-Query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 AND  INTELLECTUAL PROPERTY RIGHTS Course Code: AD58/AI58</dc:title>
  <dc:creator>admin</dc:creator>
  <cp:lastModifiedBy>ADMIN</cp:lastModifiedBy>
  <cp:revision>448</cp:revision>
  <dcterms:created xsi:type="dcterms:W3CDTF">2020-09-04T05:08:02Z</dcterms:created>
  <dcterms:modified xsi:type="dcterms:W3CDTF">2025-04-25T05:43:31Z</dcterms:modified>
</cp:coreProperties>
</file>