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6"/>
  </p:notesMasterIdLst>
  <p:sldIdLst>
    <p:sldId id="409" r:id="rId2"/>
    <p:sldId id="511" r:id="rId3"/>
    <p:sldId id="512" r:id="rId4"/>
    <p:sldId id="513" r:id="rId5"/>
    <p:sldId id="514" r:id="rId6"/>
    <p:sldId id="515" r:id="rId7"/>
    <p:sldId id="516" r:id="rId8"/>
    <p:sldId id="517" r:id="rId9"/>
    <p:sldId id="518" r:id="rId10"/>
    <p:sldId id="519" r:id="rId11"/>
    <p:sldId id="520" r:id="rId12"/>
    <p:sldId id="521" r:id="rId13"/>
    <p:sldId id="533" r:id="rId14"/>
    <p:sldId id="522" r:id="rId15"/>
    <p:sldId id="523" r:id="rId16"/>
    <p:sldId id="524" r:id="rId17"/>
    <p:sldId id="534" r:id="rId18"/>
    <p:sldId id="525" r:id="rId19"/>
    <p:sldId id="526" r:id="rId20"/>
    <p:sldId id="529" r:id="rId21"/>
    <p:sldId id="530" r:id="rId22"/>
    <p:sldId id="531" r:id="rId23"/>
    <p:sldId id="532" r:id="rId24"/>
    <p:sldId id="50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660"/>
  </p:normalViewPr>
  <p:slideViewPr>
    <p:cSldViewPr snapToGrid="0">
      <p:cViewPr varScale="1">
        <p:scale>
          <a:sx n="74" d="100"/>
          <a:sy n="74" d="100"/>
        </p:scale>
        <p:origin x="50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pPr/>
              <a:t>14-01-2022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pPr/>
              <a:t>‹#›</a:t>
            </a:fld>
            <a:endParaRPr lang="en-IN" dirty="0"/>
          </a:p>
        </p:txBody>
      </p:sp>
    </p:spTree>
    <p:extLst>
      <p:ext uri="{BB962C8B-B14F-4D97-AF65-F5344CB8AC3E}">
        <p14:creationId xmlns:p14="http://schemas.microsoft.com/office/powerpoint/2010/main" val="12440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84C693-EAA2-4938-A554-94C933C4A69A}" type="slidenum">
              <a:rPr lang="en-CA" smtClean="0">
                <a:latin typeface="Tahoma" panose="020B0604030504040204" pitchFamily="34" charset="0"/>
              </a:rPr>
              <a:pPr>
                <a:spcBef>
                  <a:spcPct val="0"/>
                </a:spcBef>
              </a:pPr>
              <a:t>2</a:t>
            </a:fld>
            <a:endParaRPr lang="en-CA" smtClean="0">
              <a:latin typeface="Tahoma" panose="020B060403050404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1265323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46225D-FBF4-4310-837D-11647088558D}" type="slidenum">
              <a:rPr lang="en-CA" smtClean="0">
                <a:latin typeface="Tahoma" panose="020B0604030504040204" pitchFamily="34" charset="0"/>
              </a:rPr>
              <a:pPr>
                <a:spcBef>
                  <a:spcPct val="0"/>
                </a:spcBef>
              </a:pPr>
              <a:t>11</a:t>
            </a:fld>
            <a:endParaRPr lang="en-CA" smtClean="0">
              <a:latin typeface="Tahoma" panose="020B060403050404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106201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9BCA32-A6B1-4105-9971-1C3BF86561C1}" type="slidenum">
              <a:rPr lang="en-CA" smtClean="0">
                <a:latin typeface="Tahoma" panose="020B0604030504040204" pitchFamily="34" charset="0"/>
              </a:rPr>
              <a:pPr>
                <a:spcBef>
                  <a:spcPct val="0"/>
                </a:spcBef>
              </a:pPr>
              <a:t>12</a:t>
            </a:fld>
            <a:endParaRPr lang="en-CA" smtClean="0">
              <a:latin typeface="Tahoma" panose="020B060403050404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743254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149E4E-1E00-4D21-9950-7CFBB9BBD1E3}" type="slidenum">
              <a:rPr lang="en-CA" smtClean="0">
                <a:latin typeface="Tahoma" panose="020B0604030504040204" pitchFamily="34" charset="0"/>
              </a:rPr>
              <a:pPr>
                <a:spcBef>
                  <a:spcPct val="0"/>
                </a:spcBef>
              </a:pPr>
              <a:t>13</a:t>
            </a:fld>
            <a:endParaRPr lang="en-CA" smtClean="0">
              <a:latin typeface="Tahoma" panose="020B060403050404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3677402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BD4D54-035F-4DAF-87F0-16CA9B0B65CB}" type="slidenum">
              <a:rPr lang="en-CA" smtClean="0">
                <a:latin typeface="Tahoma" panose="020B0604030504040204" pitchFamily="34" charset="0"/>
              </a:rPr>
              <a:pPr>
                <a:spcBef>
                  <a:spcPct val="0"/>
                </a:spcBef>
              </a:pPr>
              <a:t>14</a:t>
            </a:fld>
            <a:endParaRPr lang="en-CA" smtClean="0">
              <a:latin typeface="Tahoma" panose="020B060403050404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804387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9CD745-9B9F-4247-A09F-37EACEEE739F}" type="slidenum">
              <a:rPr lang="en-CA" smtClean="0">
                <a:latin typeface="Tahoma" panose="020B0604030504040204" pitchFamily="34" charset="0"/>
              </a:rPr>
              <a:pPr>
                <a:spcBef>
                  <a:spcPct val="0"/>
                </a:spcBef>
              </a:pPr>
              <a:t>15</a:t>
            </a:fld>
            <a:endParaRPr lang="en-CA" smtClean="0">
              <a:latin typeface="Tahoma" panose="020B060403050404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3974572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AD90D8-3EEA-4042-B1E0-E9E833A0E42D}" type="slidenum">
              <a:rPr lang="en-CA" smtClean="0">
                <a:latin typeface="Tahoma" panose="020B0604030504040204" pitchFamily="34" charset="0"/>
              </a:rPr>
              <a:pPr>
                <a:spcBef>
                  <a:spcPct val="0"/>
                </a:spcBef>
              </a:pPr>
              <a:t>16</a:t>
            </a:fld>
            <a:endParaRPr lang="en-CA" smtClean="0">
              <a:latin typeface="Tahoma" panose="020B060403050404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2260693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AECB27-9236-4EED-8FAD-5691E4A19C0D}" type="slidenum">
              <a:rPr lang="en-CA" smtClean="0">
                <a:latin typeface="Tahoma" panose="020B0604030504040204" pitchFamily="34" charset="0"/>
              </a:rPr>
              <a:pPr>
                <a:spcBef>
                  <a:spcPct val="0"/>
                </a:spcBef>
              </a:pPr>
              <a:t>17</a:t>
            </a:fld>
            <a:endParaRPr lang="en-CA" smtClean="0">
              <a:latin typeface="Tahoma" panose="020B060403050404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1416827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9063B0-A72F-4E9E-9416-1F81F8B40522}" type="slidenum">
              <a:rPr lang="en-CA" smtClean="0">
                <a:latin typeface="Tahoma" panose="020B0604030504040204" pitchFamily="34" charset="0"/>
              </a:rPr>
              <a:pPr>
                <a:spcBef>
                  <a:spcPct val="0"/>
                </a:spcBef>
              </a:pPr>
              <a:t>18</a:t>
            </a:fld>
            <a:endParaRPr lang="en-CA" smtClean="0">
              <a:latin typeface="Tahoma" panose="020B060403050404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4093151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7F5F91-B713-4C56-A821-CA1E0076D415}" type="slidenum">
              <a:rPr lang="en-CA" smtClean="0">
                <a:latin typeface="Tahoma" panose="020B0604030504040204" pitchFamily="34" charset="0"/>
              </a:rPr>
              <a:pPr>
                <a:spcBef>
                  <a:spcPct val="0"/>
                </a:spcBef>
              </a:pPr>
              <a:t>19</a:t>
            </a:fld>
            <a:endParaRPr lang="en-CA" smtClean="0">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364266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B0244B-6B03-4F7A-8B15-079377C71A8A}" type="slidenum">
              <a:rPr lang="en-CA" smtClean="0">
                <a:latin typeface="Tahoma" panose="020B0604030504040204" pitchFamily="34" charset="0"/>
              </a:rPr>
              <a:pPr>
                <a:spcBef>
                  <a:spcPct val="0"/>
                </a:spcBef>
              </a:pPr>
              <a:t>20</a:t>
            </a:fld>
            <a:endParaRPr lang="en-CA" smtClean="0">
              <a:latin typeface="Tahoma" panose="020B060403050404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151614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65F238-8232-4881-B947-560C4E294254}" type="slidenum">
              <a:rPr lang="en-CA" smtClean="0">
                <a:latin typeface="Tahoma" panose="020B0604030504040204" pitchFamily="34" charset="0"/>
              </a:rPr>
              <a:pPr>
                <a:spcBef>
                  <a:spcPct val="0"/>
                </a:spcBef>
              </a:pPr>
              <a:t>3</a:t>
            </a:fld>
            <a:endParaRPr lang="en-CA" smtClean="0">
              <a:latin typeface="Tahoma" panose="020B060403050404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1664727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93A338-AFC2-45FF-9531-2253046A4454}" type="slidenum">
              <a:rPr lang="en-CA" smtClean="0">
                <a:latin typeface="Tahoma" panose="020B0604030504040204" pitchFamily="34" charset="0"/>
              </a:rPr>
              <a:pPr>
                <a:spcBef>
                  <a:spcPct val="0"/>
                </a:spcBef>
              </a:pPr>
              <a:t>21</a:t>
            </a:fld>
            <a:endParaRPr lang="en-CA" smtClean="0">
              <a:latin typeface="Tahoma" panose="020B060403050404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177789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5C4E566-7F42-4FA8-8A37-073AC11C1A26}" type="slidenum">
              <a:rPr lang="en-CA" smtClean="0">
                <a:latin typeface="Tahoma" panose="020B0604030504040204" pitchFamily="34" charset="0"/>
              </a:rPr>
              <a:pPr>
                <a:spcBef>
                  <a:spcPct val="0"/>
                </a:spcBef>
              </a:pPr>
              <a:t>22</a:t>
            </a:fld>
            <a:endParaRPr lang="en-CA" smtClean="0">
              <a:latin typeface="Tahoma" panose="020B060403050404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2912023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F585DE-2B75-4F8F-A1FB-8BC100DBD627}" type="slidenum">
              <a:rPr lang="en-CA" smtClean="0">
                <a:latin typeface="Tahoma" panose="020B0604030504040204" pitchFamily="34" charset="0"/>
              </a:rPr>
              <a:pPr>
                <a:spcBef>
                  <a:spcPct val="0"/>
                </a:spcBef>
              </a:pPr>
              <a:t>23</a:t>
            </a:fld>
            <a:endParaRPr lang="en-CA" smtClean="0">
              <a:latin typeface="Tahoma" panose="020B060403050404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958049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E748D4-D85B-4508-84E6-6CB817571562}" type="slidenum">
              <a:rPr lang="en-CA" smtClean="0">
                <a:latin typeface="Tahoma" panose="020B0604030504040204" pitchFamily="34" charset="0"/>
              </a:rPr>
              <a:pPr>
                <a:spcBef>
                  <a:spcPct val="0"/>
                </a:spcBef>
              </a:pPr>
              <a:t>4</a:t>
            </a:fld>
            <a:endParaRPr lang="en-CA" smtClean="0">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413474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008FB7-5BD4-4F0B-A355-ABBAB66FB810}" type="slidenum">
              <a:rPr lang="en-CA" smtClean="0">
                <a:latin typeface="Tahoma" panose="020B0604030504040204" pitchFamily="34" charset="0"/>
              </a:rPr>
              <a:pPr>
                <a:spcBef>
                  <a:spcPct val="0"/>
                </a:spcBef>
              </a:pPr>
              <a:t>5</a:t>
            </a:fld>
            <a:endParaRPr lang="en-CA" smtClean="0">
              <a:latin typeface="Tahoma" panose="020B060403050404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2876525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27256F-5BB3-474D-9EF6-521B18C9CE4D}" type="slidenum">
              <a:rPr lang="en-CA" smtClean="0">
                <a:latin typeface="Tahoma" panose="020B0604030504040204" pitchFamily="34" charset="0"/>
              </a:rPr>
              <a:pPr>
                <a:spcBef>
                  <a:spcPct val="0"/>
                </a:spcBef>
              </a:pPr>
              <a:t>6</a:t>
            </a:fld>
            <a:endParaRPr lang="en-CA" smtClean="0">
              <a:latin typeface="Tahoma" panose="020B060403050404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277359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AC81A3D-12CE-438A-A3A0-7B3BC311898A}" type="slidenum">
              <a:rPr lang="en-CA" smtClean="0">
                <a:latin typeface="Tahoma" panose="020B0604030504040204" pitchFamily="34" charset="0"/>
              </a:rPr>
              <a:pPr>
                <a:spcBef>
                  <a:spcPct val="0"/>
                </a:spcBef>
              </a:pPr>
              <a:t>7</a:t>
            </a:fld>
            <a:endParaRPr lang="en-CA" smtClean="0">
              <a:latin typeface="Tahoma" panose="020B060403050404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3941048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CF4DC4-854B-4081-ADFF-CF8D456605E6}" type="slidenum">
              <a:rPr lang="en-CA" smtClean="0">
                <a:latin typeface="Tahoma" panose="020B0604030504040204" pitchFamily="34" charset="0"/>
              </a:rPr>
              <a:pPr>
                <a:spcBef>
                  <a:spcPct val="0"/>
                </a:spcBef>
              </a:pPr>
              <a:t>8</a:t>
            </a:fld>
            <a:endParaRPr lang="en-CA" smtClean="0">
              <a:latin typeface="Tahoma" panose="020B060403050404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4217619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D4448E-6B80-49E4-B3FE-DF57637FDFAD}" type="slidenum">
              <a:rPr lang="en-CA" smtClean="0">
                <a:latin typeface="Tahoma" panose="020B0604030504040204" pitchFamily="34" charset="0"/>
              </a:rPr>
              <a:pPr>
                <a:spcBef>
                  <a:spcPct val="0"/>
                </a:spcBef>
              </a:pPr>
              <a:t>9</a:t>
            </a:fld>
            <a:endParaRPr lang="en-CA" smtClean="0">
              <a:latin typeface="Tahoma" panose="020B060403050404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413241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FEDC08-0742-4667-94D7-1764E77ADE89}" type="slidenum">
              <a:rPr lang="en-CA" smtClean="0">
                <a:latin typeface="Tahoma" panose="020B0604030504040204" pitchFamily="34" charset="0"/>
              </a:rPr>
              <a:pPr>
                <a:spcBef>
                  <a:spcPct val="0"/>
                </a:spcBef>
              </a:pPr>
              <a:t>10</a:t>
            </a:fld>
            <a:endParaRPr lang="en-CA" smtClean="0">
              <a:latin typeface="Tahoma" panose="020B060403050404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2329477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F0CD6D-5F12-476E-8453-3D311B450A4E}" type="datetime8">
              <a:rPr lang="en-IN" smtClean="0"/>
              <a:t>14-01-2022 10:50</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 xmlns:a16="http://schemas.microsoft.com/office/drawing/2014/main" id="{C728CEA0-BA7F-4BA3-B201-6B7A8B3DF1C4}"/>
              </a:ext>
            </a:extLst>
          </p:cNvPr>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extLst>
      <p:ext uri="{BB962C8B-B14F-4D97-AF65-F5344CB8AC3E}">
        <p14:creationId xmlns:p14="http://schemas.microsoft.com/office/powerpoint/2010/main" val="38478052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A8DE7-22DF-4C71-8810-45CE4D417C2D}" type="datetime8">
              <a:rPr lang="en-IN" smtClean="0"/>
              <a:t>14-01-2022 10:50</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 xmlns:a16="http://schemas.microsoft.com/office/drawing/2014/main" id="{2BFF8954-070D-4352-AC3E-DD7D500D0A59}"/>
              </a:ext>
            </a:extLst>
          </p:cNvPr>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extLst>
      <p:ext uri="{BB962C8B-B14F-4D97-AF65-F5344CB8AC3E}">
        <p14:creationId xmlns:p14="http://schemas.microsoft.com/office/powerpoint/2010/main" val="326675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5C541-F4E6-4488-B462-EF7A047E4C61}" type="datetime8">
              <a:rPr lang="en-IN" smtClean="0"/>
              <a:t>14-01-2022 10:50</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0" name="Picture 2" descr="C:\Users\Srinidhi\Desktop\logo.png">
            <a:extLst>
              <a:ext uri="{FF2B5EF4-FFF2-40B4-BE49-F238E27FC236}">
                <a16:creationId xmlns="" xmlns:a16="http://schemas.microsoft.com/office/drawing/2014/main" id="{F8681246-1AFA-47C1-8723-E212F3BD6963}"/>
              </a:ext>
            </a:extLst>
          </p:cNvPr>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extLst>
      <p:ext uri="{BB962C8B-B14F-4D97-AF65-F5344CB8AC3E}">
        <p14:creationId xmlns:p14="http://schemas.microsoft.com/office/powerpoint/2010/main" val="116588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BBB6A-63CD-4A58-A542-EE5E1DBEA869}" type="datetime8">
              <a:rPr lang="en-IN" smtClean="0"/>
              <a:t>14-01-2022 10:50</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 xmlns:a16="http://schemas.microsoft.com/office/drawing/2014/main" id="{5E2C67C7-C385-4A44-A78F-D95F8B32544D}"/>
              </a:ext>
            </a:extLst>
          </p:cNvPr>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extLst>
      <p:ext uri="{BB962C8B-B14F-4D97-AF65-F5344CB8AC3E}">
        <p14:creationId xmlns:p14="http://schemas.microsoft.com/office/powerpoint/2010/main" val="378092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42C8A-CD12-4DFD-ABE8-8CF3B1F53511}" type="datetime8">
              <a:rPr lang="en-IN" smtClean="0"/>
              <a:t>14-01-2022 10:50</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 xmlns:a16="http://schemas.microsoft.com/office/drawing/2014/main" id="{6E4AAF7F-3876-4F6B-8901-E7673BBFDB22}"/>
              </a:ext>
            </a:extLst>
          </p:cNvPr>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extLst>
      <p:ext uri="{BB962C8B-B14F-4D97-AF65-F5344CB8AC3E}">
        <p14:creationId xmlns:p14="http://schemas.microsoft.com/office/powerpoint/2010/main" val="18979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24554-EC08-4A9A-B955-1CE402443775}" type="datetime8">
              <a:rPr lang="en-IN" smtClean="0"/>
              <a:t>14-01-2022 10:50</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 xmlns:a16="http://schemas.microsoft.com/office/drawing/2014/main" id="{EF3C39C1-9BAB-4C45-A144-CF8BF2E72B4B}"/>
              </a:ext>
            </a:extLst>
          </p:cNvPr>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extLst>
      <p:ext uri="{BB962C8B-B14F-4D97-AF65-F5344CB8AC3E}">
        <p14:creationId xmlns:p14="http://schemas.microsoft.com/office/powerpoint/2010/main" val="92344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DB3C8-7270-4E63-BAFF-F61146C872A9}" type="datetime8">
              <a:rPr lang="en-IN" smtClean="0"/>
              <a:t>14-01-2022 10:50</a:t>
            </a:fld>
            <a:endParaRPr lang="en-IN" dirty="0"/>
          </a:p>
        </p:txBody>
      </p:sp>
      <p:sp>
        <p:nvSpPr>
          <p:cNvPr id="8" name="Footer Placeholder 7"/>
          <p:cNvSpPr>
            <a:spLocks noGrp="1"/>
          </p:cNvSpPr>
          <p:nvPr>
            <p:ph type="ftr" sz="quarter" idx="11"/>
          </p:nvPr>
        </p:nvSpPr>
        <p:spPr/>
        <p:txBody>
          <a:body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 xmlns:a16="http://schemas.microsoft.com/office/drawing/2014/main" id="{1B300F68-EEC8-479F-89B4-B66DB0F421A6}"/>
              </a:ext>
            </a:extLst>
          </p:cNvPr>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extLst>
      <p:ext uri="{BB962C8B-B14F-4D97-AF65-F5344CB8AC3E}">
        <p14:creationId xmlns:p14="http://schemas.microsoft.com/office/powerpoint/2010/main" val="2908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9E7326-4BB3-4EF7-A825-D7B8443422EC}" type="datetime8">
              <a:rPr lang="en-IN" smtClean="0"/>
              <a:t>14-01-2022 10:50</a:t>
            </a:fld>
            <a:endParaRPr lang="en-IN" dirty="0"/>
          </a:p>
        </p:txBody>
      </p:sp>
      <p:sp>
        <p:nvSpPr>
          <p:cNvPr id="4" name="Footer Placeholder 3"/>
          <p:cNvSpPr>
            <a:spLocks noGrp="1"/>
          </p:cNvSpPr>
          <p:nvPr>
            <p:ph type="ftr" sz="quarter" idx="11"/>
          </p:nvPr>
        </p:nvSpPr>
        <p:spPr/>
        <p:txBody>
          <a:bodyPr/>
          <a:lstStyle/>
          <a:p>
            <a:r>
              <a:rPr lang="en-US" dirty="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a:t>
            </a:fld>
            <a:endParaRPr lang="en-IN" dirty="0"/>
          </a:p>
        </p:txBody>
      </p:sp>
      <p:pic>
        <p:nvPicPr>
          <p:cNvPr id="7" name="Picture 2" descr="C:\Users\Srinidhi\Desktop\logo.png">
            <a:extLst>
              <a:ext uri="{FF2B5EF4-FFF2-40B4-BE49-F238E27FC236}">
                <a16:creationId xmlns="" xmlns:a16="http://schemas.microsoft.com/office/drawing/2014/main" id="{6720B71A-9CF9-4970-96CA-352F2D5F33C5}"/>
              </a:ext>
            </a:extLst>
          </p:cNvPr>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extLst>
      <p:ext uri="{BB962C8B-B14F-4D97-AF65-F5344CB8AC3E}">
        <p14:creationId xmlns:p14="http://schemas.microsoft.com/office/powerpoint/2010/main" val="67649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E9CBBB-99BF-46C2-A597-705C3E515BE3}" type="datetime8">
              <a:rPr lang="en-IN" smtClean="0"/>
              <a:t>14-01-2022 10:50</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 xmlns:a16="http://schemas.microsoft.com/office/drawing/2014/main" id="{7393EDB9-65C6-42AA-B582-C92413F0DE59}"/>
              </a:ext>
            </a:extLst>
          </p:cNvPr>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extLst>
      <p:ext uri="{BB962C8B-B14F-4D97-AF65-F5344CB8AC3E}">
        <p14:creationId xmlns:p14="http://schemas.microsoft.com/office/powerpoint/2010/main" val="27404742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2DF96F-D195-4D32-A22A-EB824CFB176E}" type="datetime8">
              <a:rPr lang="en-IN" smtClean="0"/>
              <a:t>14-01-2022 10:50</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 xmlns:a16="http://schemas.microsoft.com/office/drawing/2014/main" id="{6BF8E43F-406B-489A-A07B-CBBB6CD8B66C}"/>
              </a:ext>
            </a:extLst>
          </p:cNvPr>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extLst>
      <p:ext uri="{BB962C8B-B14F-4D97-AF65-F5344CB8AC3E}">
        <p14:creationId xmlns:p14="http://schemas.microsoft.com/office/powerpoint/2010/main" val="8233316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C0490D-FF02-4389-90FD-819CA8976B9B}" type="datetime8">
              <a:rPr lang="en-IN" smtClean="0"/>
              <a:t>14-01-2022 10:50</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 xmlns:a16="http://schemas.microsoft.com/office/drawing/2014/main" id="{8D7279E7-0A06-4D9D-B018-700B7F4A3314}"/>
              </a:ext>
            </a:extLst>
          </p:cNvPr>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extLst>
      <p:ext uri="{BB962C8B-B14F-4D97-AF65-F5344CB8AC3E}">
        <p14:creationId xmlns:p14="http://schemas.microsoft.com/office/powerpoint/2010/main" val="3223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7FF271-DAE5-45E4-9C4D-A89BEE8B6E22}" type="datetime8">
              <a:rPr lang="en-IN" smtClean="0"/>
              <a:t>14-01-2022 10:50</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Department of Computer Science and Engineering</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pPr/>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3883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551" y="3515325"/>
            <a:ext cx="10848974" cy="1119438"/>
          </a:xfrm>
        </p:spPr>
        <p:txBody>
          <a:bodyPr>
            <a:noAutofit/>
          </a:bodyPr>
          <a:lstStyle/>
          <a:p>
            <a:pPr algn="ctr">
              <a:lnSpc>
                <a:spcPct val="100000"/>
              </a:lnSpc>
            </a:pPr>
            <a:r>
              <a:rPr lang="en-IN" sz="2800" b="1" dirty="0"/>
              <a:t/>
            </a:r>
            <a:br>
              <a:rPr lang="en-IN" sz="2800" b="1" dirty="0"/>
            </a:br>
            <a:r>
              <a:rPr lang="en-IN" sz="3200" b="1" dirty="0"/>
              <a:t>Course Name: Database Systems</a:t>
            </a:r>
            <a:br>
              <a:rPr lang="en-IN" sz="3200" b="1" dirty="0"/>
            </a:br>
            <a:r>
              <a:rPr lang="en-IN" sz="3200" b="1" dirty="0"/>
              <a:t>Course Code: CS52</a:t>
            </a:r>
            <a:br>
              <a:rPr lang="en-IN" sz="3200" b="1" dirty="0"/>
            </a:br>
            <a:r>
              <a:rPr lang="en-IN" sz="3200" b="1" dirty="0"/>
              <a:t>Credits: 3:1:0</a:t>
            </a:r>
            <a:br>
              <a:rPr lang="en-IN" sz="3200" b="1" dirty="0"/>
            </a:br>
            <a:r>
              <a:rPr lang="en-IN" sz="3200" b="1" dirty="0"/>
              <a:t>UNIT </a:t>
            </a:r>
            <a:r>
              <a:rPr lang="en-IN" sz="3200" b="1" dirty="0" smtClean="0"/>
              <a:t>5</a:t>
            </a:r>
            <a:r>
              <a:rPr lang="en-IN" sz="3200" b="1" dirty="0"/>
              <a:t/>
            </a:r>
            <a:br>
              <a:rPr lang="en-IN" sz="3200" b="1" dirty="0"/>
            </a:br>
            <a:r>
              <a:rPr lang="en-IN" sz="3200" b="1" dirty="0"/>
              <a:t/>
            </a:r>
            <a:br>
              <a:rPr lang="en-IN" sz="3200" b="1" dirty="0"/>
            </a:br>
            <a:r>
              <a:rPr lang="en-IN" sz="3200" b="1" dirty="0"/>
              <a:t>Term: </a:t>
            </a:r>
            <a:r>
              <a:rPr lang="en-IN" sz="3200" b="1" dirty="0" smtClean="0"/>
              <a:t>Oct 2021 </a:t>
            </a:r>
            <a:r>
              <a:rPr lang="en-IN" sz="3200" b="1" dirty="0"/>
              <a:t>– </a:t>
            </a:r>
            <a:r>
              <a:rPr lang="en-IN" sz="3200" b="1" dirty="0" smtClean="0"/>
              <a:t>Feb 2022</a:t>
            </a:r>
            <a:r>
              <a:rPr lang="en-IN" sz="2000" dirty="0"/>
              <a:t/>
            </a:r>
            <a:br>
              <a:rPr lang="en-IN" sz="2000" dirty="0"/>
            </a:br>
            <a:endParaRPr lang="en-IN" sz="2000" dirty="0"/>
          </a:p>
        </p:txBody>
      </p:sp>
      <p:sp>
        <p:nvSpPr>
          <p:cNvPr id="5" name="Title 1"/>
          <p:cNvSpPr txBox="1">
            <a:spLocks/>
          </p:cNvSpPr>
          <p:nvPr/>
        </p:nvSpPr>
        <p:spPr bwMode="auto">
          <a:xfrm>
            <a:off x="1866900" y="314146"/>
            <a:ext cx="8229600" cy="1143000"/>
          </a:xfrm>
          <a:prstGeom prst="rect">
            <a:avLst/>
          </a:prstGeom>
          <a:noFill/>
          <a:ln w="9525">
            <a:noFill/>
            <a:miter lim="800000"/>
            <a:headEnd/>
            <a:tailEnd/>
          </a:ln>
        </p:spPr>
        <p:txBody>
          <a:bodyPr anchor="ctr"/>
          <a:lstStyle/>
          <a:p>
            <a:pPr algn="ctr"/>
            <a:r>
              <a:rPr lang="en-US" sz="2000" b="1" dirty="0">
                <a:latin typeface="+mj-lt"/>
              </a:rPr>
              <a:t>M.S. Ramaiah Institute of Technology</a:t>
            </a:r>
            <a:endParaRPr lang="en-IN" sz="2000" dirty="0">
              <a:latin typeface="+mj-lt"/>
            </a:endParaRPr>
          </a:p>
          <a:p>
            <a:pPr algn="ctr"/>
            <a:r>
              <a:rPr lang="en-US" sz="2000" b="1" dirty="0">
                <a:latin typeface="+mj-lt"/>
              </a:rPr>
              <a:t>(Autonomous Institute, Affiliated to VTU)</a:t>
            </a:r>
            <a:endParaRPr lang="en-IN" sz="2000" dirty="0">
              <a:latin typeface="+mj-lt"/>
            </a:endParaRPr>
          </a:p>
          <a:p>
            <a:pPr algn="ctr"/>
            <a:r>
              <a:rPr lang="en-US" sz="2000" b="1" dirty="0">
                <a:latin typeface="+mj-lt"/>
              </a:rPr>
              <a:t>Department of Computer Science and Engineering</a:t>
            </a:r>
            <a:endParaRPr lang="en-IN" sz="2000" dirty="0">
              <a:latin typeface="+mj-lt"/>
            </a:endParaRPr>
          </a:p>
        </p:txBody>
      </p:sp>
      <p:sp>
        <p:nvSpPr>
          <p:cNvPr id="3" name="TextBox 2">
            <a:extLst>
              <a:ext uri="{FF2B5EF4-FFF2-40B4-BE49-F238E27FC236}">
                <a16:creationId xmlns="" xmlns:a16="http://schemas.microsoft.com/office/drawing/2014/main" id="{EC9641BE-B7C9-4946-A565-227D0582DC3F}"/>
              </a:ext>
            </a:extLst>
          </p:cNvPr>
          <p:cNvSpPr txBox="1"/>
          <p:nvPr/>
        </p:nvSpPr>
        <p:spPr>
          <a:xfrm>
            <a:off x="8644609" y="4772025"/>
            <a:ext cx="2997892" cy="646331"/>
          </a:xfrm>
          <a:prstGeom prst="rect">
            <a:avLst/>
          </a:prstGeom>
          <a:noFill/>
        </p:spPr>
        <p:txBody>
          <a:bodyPr wrap="square" rtlCol="0">
            <a:spAutoFit/>
          </a:bodyPr>
          <a:lstStyle/>
          <a:p>
            <a:r>
              <a:rPr lang="en-IN" dirty="0"/>
              <a:t>Faculty:</a:t>
            </a:r>
          </a:p>
          <a:p>
            <a:r>
              <a:rPr lang="en-IN" dirty="0" smtClean="0"/>
              <a:t>Dr. Sini </a:t>
            </a:r>
            <a:r>
              <a:rPr lang="en-IN" dirty="0"/>
              <a:t>Anna Alex</a:t>
            </a:r>
          </a:p>
        </p:txBody>
      </p:sp>
    </p:spTree>
    <p:extLst>
      <p:ext uri="{BB962C8B-B14F-4D97-AF65-F5344CB8AC3E}">
        <p14:creationId xmlns:p14="http://schemas.microsoft.com/office/powerpoint/2010/main" val="3003919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Grp="1" noChangeArrowheads="1"/>
          </p:cNvSpPr>
          <p:nvPr>
            <p:ph type="title"/>
          </p:nvPr>
        </p:nvSpPr>
        <p:spPr/>
        <p:txBody>
          <a:bodyPr/>
          <a:lstStyle/>
          <a:p>
            <a:pPr eaLnBrk="1" hangingPunct="1"/>
            <a:r>
              <a:rPr lang="en-US" dirty="0" smtClean="0"/>
              <a:t>Concurrent execution is uncontrolled: </a:t>
            </a:r>
            <a:br>
              <a:rPr lang="en-US" dirty="0" smtClean="0"/>
            </a:br>
            <a:r>
              <a:rPr lang="en-US" dirty="0" smtClean="0"/>
              <a:t>(a) The lost update problem. </a:t>
            </a:r>
          </a:p>
        </p:txBody>
      </p:sp>
      <p:pic>
        <p:nvPicPr>
          <p:cNvPr id="25604" name="Picture 9" descr="fig17_0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33600"/>
            <a:ext cx="85344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6756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p:cNvSpPr>
            <a:spLocks noGrp="1" noChangeArrowheads="1"/>
          </p:cNvSpPr>
          <p:nvPr>
            <p:ph type="title"/>
          </p:nvPr>
        </p:nvSpPr>
        <p:spPr/>
        <p:txBody>
          <a:bodyPr/>
          <a:lstStyle/>
          <a:p>
            <a:pPr eaLnBrk="1" hangingPunct="1"/>
            <a:r>
              <a:rPr lang="en-US" dirty="0" smtClean="0"/>
              <a:t>Concurrent execution is uncontrolled: </a:t>
            </a:r>
            <a:br>
              <a:rPr lang="en-US" dirty="0" smtClean="0"/>
            </a:br>
            <a:r>
              <a:rPr lang="en-US" dirty="0" smtClean="0"/>
              <a:t>(b) The temporary update problem.</a:t>
            </a:r>
          </a:p>
        </p:txBody>
      </p:sp>
      <p:pic>
        <p:nvPicPr>
          <p:cNvPr id="27652" name="Picture 10" descr="fig17_0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09800"/>
            <a:ext cx="8305800"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719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5"/>
          <p:cNvSpPr>
            <a:spLocks noGrp="1" noChangeArrowheads="1"/>
          </p:cNvSpPr>
          <p:nvPr>
            <p:ph type="title"/>
          </p:nvPr>
        </p:nvSpPr>
        <p:spPr/>
        <p:txBody>
          <a:bodyPr/>
          <a:lstStyle/>
          <a:p>
            <a:pPr eaLnBrk="1" hangingPunct="1"/>
            <a:r>
              <a:rPr lang="en-US" dirty="0" smtClean="0"/>
              <a:t>Concurrent execution is uncontrolled:</a:t>
            </a:r>
            <a:br>
              <a:rPr lang="en-US" dirty="0" smtClean="0"/>
            </a:br>
            <a:r>
              <a:rPr lang="en-US" dirty="0" smtClean="0"/>
              <a:t> (c) The incorrect summary problem.</a:t>
            </a:r>
          </a:p>
        </p:txBody>
      </p:sp>
      <p:pic>
        <p:nvPicPr>
          <p:cNvPr id="29700" name="Picture 9" descr="fig17_0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752601"/>
            <a:ext cx="7696200" cy="433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0700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1400">
                <a:solidFill>
                  <a:srgbClr val="990033"/>
                </a:solidFill>
              </a:rPr>
              <a:t>Slide 17- </a:t>
            </a:r>
            <a:fld id="{52F587A4-9CEE-4124-B835-53D609BBE592}" type="slidenum">
              <a:rPr lang="en-US" sz="1400">
                <a:solidFill>
                  <a:srgbClr val="990033"/>
                </a:solidFill>
              </a:rPr>
              <a:pPr>
                <a:spcBef>
                  <a:spcPct val="0"/>
                </a:spcBef>
                <a:buClrTx/>
                <a:buSzTx/>
                <a:buFontTx/>
                <a:buNone/>
              </a:pPr>
              <a:t>13</a:t>
            </a:fld>
            <a:endParaRPr lang="en-CA" sz="1400">
              <a:solidFill>
                <a:srgbClr val="990033"/>
              </a:solidFill>
            </a:endParaRPr>
          </a:p>
        </p:txBody>
      </p:sp>
      <p:sp>
        <p:nvSpPr>
          <p:cNvPr id="31747" name="Rectangle 4"/>
          <p:cNvSpPr>
            <a:spLocks noGrp="1" noChangeArrowheads="1"/>
          </p:cNvSpPr>
          <p:nvPr>
            <p:ph type="title"/>
          </p:nvPr>
        </p:nvSpPr>
        <p:spPr>
          <a:xfrm>
            <a:off x="1275008" y="689580"/>
            <a:ext cx="9762186" cy="992187"/>
          </a:xfrm>
        </p:spPr>
        <p:txBody>
          <a:bodyPr>
            <a:noAutofit/>
          </a:bodyPr>
          <a:lstStyle/>
          <a:p>
            <a:pPr eaLnBrk="1" hangingPunct="1"/>
            <a:r>
              <a:rPr lang="en-US" b="1" dirty="0" smtClean="0"/>
              <a:t>Introduction to Transaction Processing </a:t>
            </a:r>
          </a:p>
        </p:txBody>
      </p:sp>
      <p:sp>
        <p:nvSpPr>
          <p:cNvPr id="31748" name="Rectangle 5"/>
          <p:cNvSpPr>
            <a:spLocks noGrp="1" noChangeArrowheads="1"/>
          </p:cNvSpPr>
          <p:nvPr>
            <p:ph type="body" idx="1"/>
          </p:nvPr>
        </p:nvSpPr>
        <p:spPr>
          <a:xfrm>
            <a:off x="1275008" y="1880315"/>
            <a:ext cx="9852338" cy="3691811"/>
          </a:xfrm>
        </p:spPr>
        <p:txBody>
          <a:bodyPr>
            <a:normAutofit/>
          </a:bodyPr>
          <a:lstStyle/>
          <a:p>
            <a:pPr marL="533400" indent="-533400">
              <a:lnSpc>
                <a:spcPct val="80000"/>
              </a:lnSpc>
              <a:buNone/>
            </a:pPr>
            <a:r>
              <a:rPr lang="en-US" sz="2400" dirty="0"/>
              <a:t>Why </a:t>
            </a:r>
            <a:r>
              <a:rPr lang="en-US" sz="2400" b="1" dirty="0"/>
              <a:t>recovery</a:t>
            </a:r>
            <a:r>
              <a:rPr lang="en-US" sz="2400" dirty="0"/>
              <a:t> is needed: </a:t>
            </a:r>
          </a:p>
          <a:p>
            <a:pPr marL="533400" indent="-533400">
              <a:lnSpc>
                <a:spcPct val="80000"/>
              </a:lnSpc>
              <a:buNone/>
            </a:pPr>
            <a:r>
              <a:rPr lang="en-US" sz="2400" dirty="0"/>
              <a:t>(What causes a Transaction to fail)</a:t>
            </a:r>
          </a:p>
          <a:p>
            <a:pPr marL="952500" lvl="1" indent="-495300">
              <a:lnSpc>
                <a:spcPct val="80000"/>
              </a:lnSpc>
              <a:buNone/>
            </a:pPr>
            <a:r>
              <a:rPr lang="en-US" sz="2300" dirty="0"/>
              <a:t>1. A computer failure (system crash):</a:t>
            </a:r>
          </a:p>
          <a:p>
            <a:pPr marL="1371600" lvl="2" indent="-457200">
              <a:lnSpc>
                <a:spcPct val="80000"/>
              </a:lnSpc>
              <a:buNone/>
            </a:pPr>
            <a:r>
              <a:rPr lang="en-US" sz="2000" dirty="0"/>
              <a:t>A </a:t>
            </a:r>
            <a:r>
              <a:rPr lang="en-US" sz="2000" b="1" dirty="0"/>
              <a:t>hardware or software error </a:t>
            </a:r>
            <a:r>
              <a:rPr lang="en-US" sz="2000" dirty="0"/>
              <a:t>occurs in the computer system during transaction execution. If the hardware crashes, the contents of the computer’s internal memory may be lost.</a:t>
            </a:r>
          </a:p>
          <a:p>
            <a:pPr marL="952500" lvl="1" indent="-495300">
              <a:lnSpc>
                <a:spcPct val="80000"/>
              </a:lnSpc>
              <a:buNone/>
            </a:pPr>
            <a:r>
              <a:rPr lang="en-US" sz="2300" dirty="0"/>
              <a:t>2. A transaction or system error:</a:t>
            </a:r>
          </a:p>
          <a:p>
            <a:pPr marL="1371600" lvl="2" indent="-457200">
              <a:lnSpc>
                <a:spcPct val="80000"/>
              </a:lnSpc>
              <a:buNone/>
            </a:pPr>
            <a:r>
              <a:rPr lang="en-US" sz="2000" dirty="0"/>
              <a:t>Some operation in the transaction may cause it to fail, such as </a:t>
            </a:r>
            <a:r>
              <a:rPr lang="en-US" sz="2000" b="1" dirty="0"/>
              <a:t>integer overflow or division by zero</a:t>
            </a:r>
            <a:r>
              <a:rPr lang="en-US" sz="2000" dirty="0"/>
              <a:t>. Transaction failure may also occur because of </a:t>
            </a:r>
            <a:r>
              <a:rPr lang="en-US" sz="2000" b="1" dirty="0"/>
              <a:t>erroneous parameter values or because of a logical programming error</a:t>
            </a:r>
            <a:r>
              <a:rPr lang="en-US" sz="2000" dirty="0"/>
              <a:t>. In addition, the </a:t>
            </a:r>
            <a:r>
              <a:rPr lang="en-US" sz="2000" b="1" dirty="0"/>
              <a:t>user may interrupt </a:t>
            </a:r>
            <a:r>
              <a:rPr lang="en-US" sz="2000" dirty="0"/>
              <a:t>the transaction during its execution.</a:t>
            </a:r>
          </a:p>
        </p:txBody>
      </p:sp>
    </p:spTree>
    <p:extLst>
      <p:ext uri="{BB962C8B-B14F-4D97-AF65-F5344CB8AC3E}">
        <p14:creationId xmlns:p14="http://schemas.microsoft.com/office/powerpoint/2010/main" val="3938731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314718" y="728217"/>
            <a:ext cx="9840962" cy="992187"/>
          </a:xfrm>
        </p:spPr>
        <p:txBody>
          <a:bodyPr>
            <a:noAutofit/>
          </a:bodyPr>
          <a:lstStyle/>
          <a:p>
            <a:pPr eaLnBrk="1" hangingPunct="1"/>
            <a:r>
              <a:rPr lang="en-US" b="1" dirty="0" smtClean="0"/>
              <a:t>Introduction to Transaction Processing </a:t>
            </a:r>
          </a:p>
        </p:txBody>
      </p:sp>
      <p:sp>
        <p:nvSpPr>
          <p:cNvPr id="33796" name="Rectangle 3"/>
          <p:cNvSpPr>
            <a:spLocks noGrp="1" noChangeArrowheads="1"/>
          </p:cNvSpPr>
          <p:nvPr>
            <p:ph type="body" idx="1"/>
          </p:nvPr>
        </p:nvSpPr>
        <p:spPr/>
        <p:txBody>
          <a:bodyPr/>
          <a:lstStyle/>
          <a:p>
            <a:pPr marL="533400" indent="-533400">
              <a:lnSpc>
                <a:spcPct val="80000"/>
              </a:lnSpc>
              <a:buNone/>
            </a:pPr>
            <a:r>
              <a:rPr lang="en-US" sz="2400"/>
              <a:t>Why </a:t>
            </a:r>
            <a:r>
              <a:rPr lang="en-US" sz="2400" b="1"/>
              <a:t>recovery</a:t>
            </a:r>
            <a:r>
              <a:rPr lang="en-US" sz="2400"/>
              <a:t> is needed (Contd.): </a:t>
            </a:r>
          </a:p>
          <a:p>
            <a:pPr marL="533400" indent="-533400">
              <a:lnSpc>
                <a:spcPct val="80000"/>
              </a:lnSpc>
              <a:buNone/>
            </a:pPr>
            <a:r>
              <a:rPr lang="en-US" sz="2400"/>
              <a:t>(What causes a Transaction to fail)</a:t>
            </a:r>
          </a:p>
          <a:p>
            <a:pPr marL="952500" lvl="1" indent="-495300">
              <a:lnSpc>
                <a:spcPct val="80000"/>
              </a:lnSpc>
              <a:buNone/>
            </a:pPr>
            <a:r>
              <a:rPr lang="en-US" sz="2300"/>
              <a:t>3. Local errors or exception conditions detected by the transaction:</a:t>
            </a:r>
          </a:p>
          <a:p>
            <a:pPr marL="1371600" lvl="2" indent="-457200">
              <a:lnSpc>
                <a:spcPct val="80000"/>
              </a:lnSpc>
              <a:buNone/>
            </a:pPr>
            <a:r>
              <a:rPr lang="en-US" sz="2000"/>
              <a:t>Certain conditions necessitate cancellation of the transaction. For example, data for the transaction may not be found. A condition, such as </a:t>
            </a:r>
            <a:r>
              <a:rPr lang="en-US" sz="2000" b="1"/>
              <a:t>insufficient account balance in a banking database</a:t>
            </a:r>
            <a:r>
              <a:rPr lang="en-US" sz="2000"/>
              <a:t>, may cause a transaction, such as a fund withdrawal from that account, to be canceled. </a:t>
            </a:r>
          </a:p>
          <a:p>
            <a:pPr marL="1371600" lvl="2" indent="-457200">
              <a:lnSpc>
                <a:spcPct val="80000"/>
              </a:lnSpc>
              <a:buNone/>
            </a:pPr>
            <a:r>
              <a:rPr lang="en-US" sz="2000"/>
              <a:t>A programmed abort in the transaction causes it to fail.</a:t>
            </a:r>
          </a:p>
          <a:p>
            <a:pPr marL="952500" lvl="1" indent="-495300">
              <a:lnSpc>
                <a:spcPct val="80000"/>
              </a:lnSpc>
              <a:buNone/>
            </a:pPr>
            <a:r>
              <a:rPr lang="en-US" sz="2300"/>
              <a:t>4. Concurrency control enforcement:</a:t>
            </a:r>
          </a:p>
          <a:p>
            <a:pPr marL="1371600" lvl="2" indent="-457200">
              <a:lnSpc>
                <a:spcPct val="80000"/>
              </a:lnSpc>
              <a:buNone/>
            </a:pPr>
            <a:r>
              <a:rPr lang="en-US" sz="2000"/>
              <a:t>The concurrency control method may decide to abort the transaction, to be restarted later, because it </a:t>
            </a:r>
            <a:r>
              <a:rPr lang="en-US" sz="2000" b="1"/>
              <a:t>violates serializability </a:t>
            </a:r>
            <a:r>
              <a:rPr lang="en-US" sz="2000"/>
              <a:t>or because several transactions are in a state of </a:t>
            </a:r>
            <a:r>
              <a:rPr lang="en-US" sz="2000" b="1"/>
              <a:t>deadlock</a:t>
            </a:r>
            <a:r>
              <a:rPr lang="en-US" sz="2000"/>
              <a:t> .</a:t>
            </a:r>
          </a:p>
        </p:txBody>
      </p:sp>
    </p:spTree>
    <p:extLst>
      <p:ext uri="{BB962C8B-B14F-4D97-AF65-F5344CB8AC3E}">
        <p14:creationId xmlns:p14="http://schemas.microsoft.com/office/powerpoint/2010/main" val="4051591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1353354" y="689580"/>
            <a:ext cx="9555051" cy="992187"/>
          </a:xfrm>
        </p:spPr>
        <p:txBody>
          <a:bodyPr>
            <a:normAutofit/>
          </a:bodyPr>
          <a:lstStyle/>
          <a:p>
            <a:pPr eaLnBrk="1" hangingPunct="1"/>
            <a:r>
              <a:rPr lang="en-US" b="1" dirty="0" smtClean="0"/>
              <a:t>Introduction to Transaction Processing </a:t>
            </a:r>
          </a:p>
        </p:txBody>
      </p:sp>
      <p:sp>
        <p:nvSpPr>
          <p:cNvPr id="35844" name="Rectangle 3"/>
          <p:cNvSpPr>
            <a:spLocks noGrp="1" noChangeArrowheads="1"/>
          </p:cNvSpPr>
          <p:nvPr>
            <p:ph type="body" idx="1"/>
          </p:nvPr>
        </p:nvSpPr>
        <p:spPr/>
        <p:txBody>
          <a:bodyPr/>
          <a:lstStyle/>
          <a:p>
            <a:pPr marL="533400" indent="-533400">
              <a:lnSpc>
                <a:spcPct val="80000"/>
              </a:lnSpc>
              <a:buNone/>
            </a:pPr>
            <a:r>
              <a:rPr lang="en-US" dirty="0" smtClean="0"/>
              <a:t>Why </a:t>
            </a:r>
            <a:r>
              <a:rPr lang="en-US" b="1" dirty="0" smtClean="0"/>
              <a:t>recovery</a:t>
            </a:r>
            <a:r>
              <a:rPr lang="en-US" dirty="0" smtClean="0"/>
              <a:t> is needed (contd.): </a:t>
            </a:r>
          </a:p>
          <a:p>
            <a:pPr marL="533400" indent="-533400">
              <a:lnSpc>
                <a:spcPct val="80000"/>
              </a:lnSpc>
              <a:buNone/>
            </a:pPr>
            <a:r>
              <a:rPr lang="en-US" dirty="0" smtClean="0"/>
              <a:t>(What causes a Transaction to fail)</a:t>
            </a:r>
          </a:p>
          <a:p>
            <a:pPr marL="952500" lvl="1" indent="-495300">
              <a:lnSpc>
                <a:spcPct val="80000"/>
              </a:lnSpc>
              <a:buNone/>
            </a:pPr>
            <a:r>
              <a:rPr lang="en-US" sz="2700" dirty="0"/>
              <a:t>5. Disk failure:</a:t>
            </a:r>
          </a:p>
          <a:p>
            <a:pPr marL="1371600" lvl="2" indent="-457200">
              <a:lnSpc>
                <a:spcPct val="80000"/>
              </a:lnSpc>
              <a:buNone/>
            </a:pPr>
            <a:r>
              <a:rPr lang="en-US" sz="2000" dirty="0"/>
              <a:t>Some disk blocks may lose their data because of a read or write malfunction or </a:t>
            </a:r>
            <a:r>
              <a:rPr lang="en-US" sz="2000" dirty="0" smtClean="0"/>
              <a:t>because of </a:t>
            </a:r>
            <a:r>
              <a:rPr lang="en-US" sz="2000" dirty="0"/>
              <a:t>a disk read/write head crash. This may happen during a read or a write operation of the transaction.</a:t>
            </a:r>
          </a:p>
          <a:p>
            <a:pPr marL="952500" lvl="1" indent="-495300">
              <a:lnSpc>
                <a:spcPct val="80000"/>
              </a:lnSpc>
              <a:buNone/>
            </a:pPr>
            <a:r>
              <a:rPr lang="en-US" sz="2700" dirty="0"/>
              <a:t>6. Physical problems and catastrophes:</a:t>
            </a:r>
          </a:p>
          <a:p>
            <a:pPr marL="1371600" lvl="2" indent="-457200">
              <a:lnSpc>
                <a:spcPct val="80000"/>
              </a:lnSpc>
              <a:buNone/>
            </a:pPr>
            <a:r>
              <a:rPr lang="en-US" sz="2000" dirty="0" smtClean="0"/>
              <a:t>This refers to an endless list of problems that includes </a:t>
            </a:r>
            <a:r>
              <a:rPr lang="en-US" sz="2000" b="1" dirty="0" smtClean="0"/>
              <a:t>power or air-conditioning failure, fire, theft</a:t>
            </a:r>
            <a:r>
              <a:rPr lang="en-US" sz="2000" dirty="0" smtClean="0"/>
              <a:t>, sabotage, overwriting disks or tapes by mistake, and mounting of a wrong tape by the operator</a:t>
            </a:r>
            <a:r>
              <a:rPr lang="en-US" dirty="0" smtClean="0"/>
              <a:t>. </a:t>
            </a:r>
          </a:p>
        </p:txBody>
      </p:sp>
    </p:spTree>
    <p:extLst>
      <p:ext uri="{BB962C8B-B14F-4D97-AF65-F5344CB8AC3E}">
        <p14:creationId xmlns:p14="http://schemas.microsoft.com/office/powerpoint/2010/main" val="25661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Grp="1" noChangeArrowheads="1"/>
          </p:cNvSpPr>
          <p:nvPr>
            <p:ph type="title"/>
          </p:nvPr>
        </p:nvSpPr>
        <p:spPr/>
        <p:txBody>
          <a:bodyPr>
            <a:normAutofit/>
          </a:bodyPr>
          <a:lstStyle/>
          <a:p>
            <a:pPr eaLnBrk="1" hangingPunct="1"/>
            <a:r>
              <a:rPr lang="en-US" b="1" dirty="0"/>
              <a:t>Transaction and System Concepts </a:t>
            </a:r>
          </a:p>
        </p:txBody>
      </p:sp>
      <p:sp>
        <p:nvSpPr>
          <p:cNvPr id="37892" name="Rectangle 5"/>
          <p:cNvSpPr>
            <a:spLocks noGrp="1" noChangeArrowheads="1"/>
          </p:cNvSpPr>
          <p:nvPr>
            <p:ph type="body" idx="1"/>
          </p:nvPr>
        </p:nvSpPr>
        <p:spPr/>
        <p:txBody>
          <a:bodyPr/>
          <a:lstStyle/>
          <a:p>
            <a:pPr eaLnBrk="1" hangingPunct="1">
              <a:lnSpc>
                <a:spcPct val="80000"/>
              </a:lnSpc>
            </a:pPr>
            <a:r>
              <a:rPr lang="en-US" dirty="0" smtClean="0"/>
              <a:t>A </a:t>
            </a:r>
            <a:r>
              <a:rPr lang="en-US" b="1" dirty="0" smtClean="0"/>
              <a:t>transaction</a:t>
            </a:r>
            <a:r>
              <a:rPr lang="en-US" dirty="0" smtClean="0"/>
              <a:t> is an atomic unit of work that is either completed in its entirety or not done at all. </a:t>
            </a:r>
          </a:p>
          <a:p>
            <a:pPr lvl="1" eaLnBrk="1" hangingPunct="1">
              <a:lnSpc>
                <a:spcPct val="80000"/>
              </a:lnSpc>
            </a:pPr>
            <a:r>
              <a:rPr lang="en-US" sz="2400" dirty="0"/>
              <a:t>For recovery purposes, the system needs to keep track of when the transaction starts, terminates, and commits or aborts.</a:t>
            </a:r>
          </a:p>
          <a:p>
            <a:pPr eaLnBrk="1" hangingPunct="1">
              <a:lnSpc>
                <a:spcPct val="80000"/>
              </a:lnSpc>
            </a:pPr>
            <a:r>
              <a:rPr lang="en-US" b="1" dirty="0" smtClean="0"/>
              <a:t>Transaction</a:t>
            </a:r>
            <a:r>
              <a:rPr lang="en-US" dirty="0" smtClean="0"/>
              <a:t> </a:t>
            </a:r>
            <a:r>
              <a:rPr lang="en-US" b="1" dirty="0" smtClean="0"/>
              <a:t>states</a:t>
            </a:r>
            <a:r>
              <a:rPr lang="en-US" dirty="0" smtClean="0"/>
              <a:t>:</a:t>
            </a:r>
          </a:p>
          <a:p>
            <a:pPr lvl="1" eaLnBrk="1" hangingPunct="1">
              <a:lnSpc>
                <a:spcPct val="80000"/>
              </a:lnSpc>
            </a:pPr>
            <a:r>
              <a:rPr lang="en-US" sz="2400" dirty="0"/>
              <a:t>Active state</a:t>
            </a:r>
          </a:p>
          <a:p>
            <a:pPr lvl="1" eaLnBrk="1" hangingPunct="1">
              <a:lnSpc>
                <a:spcPct val="80000"/>
              </a:lnSpc>
            </a:pPr>
            <a:r>
              <a:rPr lang="en-US" sz="2400" dirty="0"/>
              <a:t>Partially committed state</a:t>
            </a:r>
          </a:p>
          <a:p>
            <a:pPr lvl="1" eaLnBrk="1" hangingPunct="1">
              <a:lnSpc>
                <a:spcPct val="80000"/>
              </a:lnSpc>
            </a:pPr>
            <a:r>
              <a:rPr lang="en-US" sz="2400" dirty="0"/>
              <a:t>Committed state</a:t>
            </a:r>
          </a:p>
          <a:p>
            <a:pPr lvl="1" eaLnBrk="1" hangingPunct="1">
              <a:lnSpc>
                <a:spcPct val="80000"/>
              </a:lnSpc>
            </a:pPr>
            <a:r>
              <a:rPr lang="en-US" sz="2400" dirty="0"/>
              <a:t>Failed state</a:t>
            </a:r>
          </a:p>
          <a:p>
            <a:pPr lvl="1" eaLnBrk="1" hangingPunct="1">
              <a:lnSpc>
                <a:spcPct val="80000"/>
              </a:lnSpc>
            </a:pPr>
            <a:r>
              <a:rPr lang="en-US" sz="2400" dirty="0"/>
              <a:t>Terminated State </a:t>
            </a:r>
          </a:p>
        </p:txBody>
      </p:sp>
    </p:spTree>
    <p:extLst>
      <p:ext uri="{BB962C8B-B14F-4D97-AF65-F5344CB8AC3E}">
        <p14:creationId xmlns:p14="http://schemas.microsoft.com/office/powerpoint/2010/main" val="2372127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5"/>
          <p:cNvSpPr>
            <a:spLocks noGrp="1" noChangeArrowheads="1"/>
          </p:cNvSpPr>
          <p:nvPr>
            <p:ph type="title"/>
          </p:nvPr>
        </p:nvSpPr>
        <p:spPr>
          <a:xfrm>
            <a:off x="1097280" y="286603"/>
            <a:ext cx="10699768" cy="1619470"/>
          </a:xfrm>
        </p:spPr>
        <p:txBody>
          <a:bodyPr/>
          <a:lstStyle/>
          <a:p>
            <a:pPr eaLnBrk="1" hangingPunct="1"/>
            <a:r>
              <a:rPr lang="en-US" dirty="0" smtClean="0"/>
              <a:t>State transition diagram illustrating the states for transaction execution</a:t>
            </a:r>
            <a:endParaRPr lang="en-US" dirty="0" smtClean="0">
              <a:sym typeface="Symbol" panose="05050102010706020507" pitchFamily="18" charset="2"/>
            </a:endParaRPr>
          </a:p>
        </p:txBody>
      </p:sp>
      <p:pic>
        <p:nvPicPr>
          <p:cNvPr id="46084" name="Picture 7" descr="fig17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22539"/>
            <a:ext cx="830580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8309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
          <p:cNvSpPr>
            <a:spLocks noGrp="1" noChangeArrowheads="1"/>
          </p:cNvSpPr>
          <p:nvPr>
            <p:ph type="title"/>
          </p:nvPr>
        </p:nvSpPr>
        <p:spPr/>
        <p:txBody>
          <a:bodyPr>
            <a:normAutofit/>
          </a:bodyPr>
          <a:lstStyle/>
          <a:p>
            <a:pPr eaLnBrk="1" hangingPunct="1"/>
            <a:r>
              <a:rPr lang="en-US" b="1" dirty="0"/>
              <a:t>Transaction and System Concepts </a:t>
            </a:r>
          </a:p>
        </p:txBody>
      </p:sp>
      <p:sp>
        <p:nvSpPr>
          <p:cNvPr id="39940" name="Rectangle 5"/>
          <p:cNvSpPr>
            <a:spLocks noGrp="1" noChangeArrowheads="1"/>
          </p:cNvSpPr>
          <p:nvPr>
            <p:ph type="body" idx="1"/>
          </p:nvPr>
        </p:nvSpPr>
        <p:spPr/>
        <p:txBody>
          <a:bodyPr/>
          <a:lstStyle/>
          <a:p>
            <a:pPr algn="just" eaLnBrk="1" hangingPunct="1">
              <a:lnSpc>
                <a:spcPct val="80000"/>
              </a:lnSpc>
            </a:pPr>
            <a:endParaRPr lang="en-US" sz="2400" dirty="0" smtClean="0"/>
          </a:p>
          <a:p>
            <a:pPr algn="just" eaLnBrk="1" hangingPunct="1">
              <a:lnSpc>
                <a:spcPct val="80000"/>
              </a:lnSpc>
            </a:pPr>
            <a:r>
              <a:rPr lang="en-US" sz="2400" dirty="0" smtClean="0"/>
              <a:t>Recovery </a:t>
            </a:r>
            <a:r>
              <a:rPr lang="en-US" sz="2400" dirty="0"/>
              <a:t>manager keeps track of the following operations</a:t>
            </a:r>
            <a:r>
              <a:rPr lang="en-US" sz="2400" dirty="0" smtClean="0"/>
              <a:t>:</a:t>
            </a:r>
          </a:p>
          <a:p>
            <a:pPr lvl="1" algn="just" eaLnBrk="1" hangingPunct="1">
              <a:lnSpc>
                <a:spcPct val="80000"/>
              </a:lnSpc>
            </a:pPr>
            <a:r>
              <a:rPr lang="en-US" sz="2100" b="1" dirty="0" err="1" smtClean="0"/>
              <a:t>begin_transaction</a:t>
            </a:r>
            <a:r>
              <a:rPr lang="en-US" sz="2100" dirty="0"/>
              <a:t>: This marks the beginning of transaction execution.</a:t>
            </a:r>
          </a:p>
          <a:p>
            <a:pPr lvl="1" algn="just" eaLnBrk="1" hangingPunct="1">
              <a:lnSpc>
                <a:spcPct val="80000"/>
              </a:lnSpc>
            </a:pPr>
            <a:r>
              <a:rPr lang="en-US" sz="2100" b="1" dirty="0"/>
              <a:t>read</a:t>
            </a:r>
            <a:r>
              <a:rPr lang="en-US" sz="2100" dirty="0"/>
              <a:t> or </a:t>
            </a:r>
            <a:r>
              <a:rPr lang="en-US" sz="2100" b="1" dirty="0"/>
              <a:t>write</a:t>
            </a:r>
            <a:r>
              <a:rPr lang="en-US" sz="2100" dirty="0"/>
              <a:t>: These specify read or write operations on the database items that are executed as part of a transaction.</a:t>
            </a:r>
          </a:p>
          <a:p>
            <a:pPr lvl="1" algn="just" eaLnBrk="1" hangingPunct="1">
              <a:lnSpc>
                <a:spcPct val="80000"/>
              </a:lnSpc>
            </a:pPr>
            <a:r>
              <a:rPr lang="en-US" sz="2100" b="1" dirty="0" err="1"/>
              <a:t>end_transaction</a:t>
            </a:r>
            <a:r>
              <a:rPr lang="en-US" sz="2100" dirty="0"/>
              <a:t>: This specifies that read and write transaction operations have ended and marks the end limit of transaction execution.</a:t>
            </a:r>
          </a:p>
          <a:p>
            <a:pPr lvl="2" algn="just" eaLnBrk="1" hangingPunct="1">
              <a:lnSpc>
                <a:spcPct val="80000"/>
              </a:lnSpc>
            </a:pPr>
            <a:r>
              <a:rPr lang="en-US" sz="2000" dirty="0"/>
              <a:t>At this point it may be necessary to check whether the changes introduced by the transaction can be permanently applied to the database or whether the transaction has to be aborted because it violates concurrency control or for some other reason.</a:t>
            </a:r>
          </a:p>
        </p:txBody>
      </p:sp>
    </p:spTree>
    <p:extLst>
      <p:ext uri="{BB962C8B-B14F-4D97-AF65-F5344CB8AC3E}">
        <p14:creationId xmlns:p14="http://schemas.microsoft.com/office/powerpoint/2010/main" val="2249700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noChangeArrowheads="1"/>
          </p:cNvSpPr>
          <p:nvPr>
            <p:ph type="title"/>
          </p:nvPr>
        </p:nvSpPr>
        <p:spPr/>
        <p:txBody>
          <a:bodyPr>
            <a:normAutofit/>
          </a:bodyPr>
          <a:lstStyle/>
          <a:p>
            <a:pPr eaLnBrk="1" hangingPunct="1"/>
            <a:r>
              <a:rPr lang="en-US" b="1" dirty="0"/>
              <a:t>Transaction and System Concepts </a:t>
            </a:r>
          </a:p>
        </p:txBody>
      </p:sp>
      <p:sp>
        <p:nvSpPr>
          <p:cNvPr id="41988" name="Rectangle 5"/>
          <p:cNvSpPr>
            <a:spLocks noGrp="1" noChangeArrowheads="1"/>
          </p:cNvSpPr>
          <p:nvPr>
            <p:ph type="body" idx="1"/>
          </p:nvPr>
        </p:nvSpPr>
        <p:spPr>
          <a:xfrm>
            <a:off x="1097280" y="1878014"/>
            <a:ext cx="9824005" cy="4071937"/>
          </a:xfrm>
        </p:spPr>
        <p:txBody>
          <a:bodyPr/>
          <a:lstStyle/>
          <a:p>
            <a:pPr algn="just" eaLnBrk="1" hangingPunct="1"/>
            <a:r>
              <a:rPr lang="en-US" dirty="0"/>
              <a:t>Recovery manager keeps track of the following operations (</a:t>
            </a:r>
            <a:r>
              <a:rPr lang="en-US" dirty="0" smtClean="0"/>
              <a:t>contd…):</a:t>
            </a:r>
            <a:endParaRPr lang="en-US" dirty="0"/>
          </a:p>
          <a:p>
            <a:pPr lvl="1" algn="just" eaLnBrk="1" hangingPunct="1"/>
            <a:r>
              <a:rPr lang="en-US" sz="2000" b="1" dirty="0" err="1"/>
              <a:t>commit_transaction</a:t>
            </a:r>
            <a:r>
              <a:rPr lang="en-US" sz="2000" dirty="0"/>
              <a:t>: This signals a successful end of the transaction so that any changes (updates) executed by the transaction can be safely committed to the database and will not be undone.</a:t>
            </a:r>
          </a:p>
          <a:p>
            <a:pPr lvl="1" algn="just" eaLnBrk="1" hangingPunct="1"/>
            <a:r>
              <a:rPr lang="en-US" sz="2000" b="1" dirty="0"/>
              <a:t>rollback</a:t>
            </a:r>
            <a:r>
              <a:rPr lang="en-US" sz="2000" dirty="0"/>
              <a:t> (or </a:t>
            </a:r>
            <a:r>
              <a:rPr lang="en-US" sz="2000" b="1" dirty="0"/>
              <a:t>abort</a:t>
            </a:r>
            <a:r>
              <a:rPr lang="en-US" sz="2000" dirty="0"/>
              <a:t>): This signals that the transaction has ended unsuccessfully, so that any changes or effects that the transaction may have applied to the database must be undone</a:t>
            </a:r>
            <a:r>
              <a:rPr lang="en-US" dirty="0" smtClean="0"/>
              <a:t>.  </a:t>
            </a:r>
          </a:p>
          <a:p>
            <a:pPr algn="just"/>
            <a:r>
              <a:rPr lang="en-US" dirty="0"/>
              <a:t>Recovery techniques use the following operators:</a:t>
            </a:r>
          </a:p>
          <a:p>
            <a:pPr lvl="1" algn="just"/>
            <a:r>
              <a:rPr lang="en-US" b="1" dirty="0"/>
              <a:t>undo</a:t>
            </a:r>
            <a:r>
              <a:rPr lang="en-US" dirty="0"/>
              <a:t>: Similar to rollback except that it applies to a single operation rather than to a whole transaction.</a:t>
            </a:r>
          </a:p>
          <a:p>
            <a:pPr lvl="1" algn="just"/>
            <a:r>
              <a:rPr lang="en-US" b="1" dirty="0"/>
              <a:t>redo</a:t>
            </a:r>
            <a:r>
              <a:rPr lang="en-US" dirty="0"/>
              <a:t>: This specifies that certain </a:t>
            </a:r>
            <a:r>
              <a:rPr lang="en-US" i="1" dirty="0"/>
              <a:t>transaction</a:t>
            </a:r>
            <a:r>
              <a:rPr lang="en-US" dirty="0"/>
              <a:t> </a:t>
            </a:r>
            <a:r>
              <a:rPr lang="en-US" i="1" dirty="0"/>
              <a:t>operations</a:t>
            </a:r>
            <a:r>
              <a:rPr lang="en-US" dirty="0"/>
              <a:t> must be </a:t>
            </a:r>
            <a:r>
              <a:rPr lang="en-US" i="1" dirty="0"/>
              <a:t>redone</a:t>
            </a:r>
            <a:r>
              <a:rPr lang="en-US" dirty="0"/>
              <a:t> to ensure that all the operations of a committed transaction have been applied successfully to the database. </a:t>
            </a:r>
          </a:p>
          <a:p>
            <a:pPr lvl="1" eaLnBrk="1" hangingPunct="1"/>
            <a:endParaRPr lang="en-US" dirty="0" smtClean="0"/>
          </a:p>
        </p:txBody>
      </p:sp>
    </p:spTree>
    <p:extLst>
      <p:ext uri="{BB962C8B-B14F-4D97-AF65-F5344CB8AC3E}">
        <p14:creationId xmlns:p14="http://schemas.microsoft.com/office/powerpoint/2010/main" val="1225338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descr="Pink tissue paper"/>
          <p:cNvSpPr>
            <a:spLocks noGrp="1" noChangeArrowheads="1"/>
          </p:cNvSpPr>
          <p:nvPr>
            <p:ph type="ctrTitle"/>
          </p:nvPr>
        </p:nvSpPr>
        <p:spPr/>
        <p:txBody>
          <a:bodyPr/>
          <a:lstStyle/>
          <a:p>
            <a:pPr eaLnBrk="1" hangingPunct="1"/>
            <a:r>
              <a:rPr lang="en-US" dirty="0" smtClean="0"/>
              <a:t>Chapter 17</a:t>
            </a:r>
          </a:p>
        </p:txBody>
      </p:sp>
      <p:sp>
        <p:nvSpPr>
          <p:cNvPr id="7172" name="Rectangle 3" descr="Pink tissue paper"/>
          <p:cNvSpPr>
            <a:spLocks noGrp="1" noChangeArrowheads="1"/>
          </p:cNvSpPr>
          <p:nvPr>
            <p:ph type="subTitle" idx="1"/>
          </p:nvPr>
        </p:nvSpPr>
        <p:spPr/>
        <p:txBody>
          <a:bodyPr/>
          <a:lstStyle/>
          <a:p>
            <a:pPr eaLnBrk="1" hangingPunct="1"/>
            <a:r>
              <a:rPr lang="en-US" dirty="0" smtClean="0"/>
              <a:t>Introduction to Transaction Processing Concepts and Theory</a:t>
            </a:r>
          </a:p>
        </p:txBody>
      </p:sp>
    </p:spTree>
    <p:extLst>
      <p:ext uri="{BB962C8B-B14F-4D97-AF65-F5344CB8AC3E}">
        <p14:creationId xmlns:p14="http://schemas.microsoft.com/office/powerpoint/2010/main" val="417286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4"/>
          <p:cNvSpPr>
            <a:spLocks noGrp="1" noChangeArrowheads="1"/>
          </p:cNvSpPr>
          <p:nvPr>
            <p:ph type="title"/>
          </p:nvPr>
        </p:nvSpPr>
        <p:spPr/>
        <p:txBody>
          <a:bodyPr>
            <a:normAutofit/>
          </a:bodyPr>
          <a:lstStyle/>
          <a:p>
            <a:pPr eaLnBrk="1" hangingPunct="1"/>
            <a:r>
              <a:rPr lang="en-US" b="1" dirty="0"/>
              <a:t>Transaction and System Concepts</a:t>
            </a:r>
          </a:p>
        </p:txBody>
      </p:sp>
      <p:sp>
        <p:nvSpPr>
          <p:cNvPr id="48132" name="Rectangle 5"/>
          <p:cNvSpPr>
            <a:spLocks noGrp="1" noChangeArrowheads="1"/>
          </p:cNvSpPr>
          <p:nvPr>
            <p:ph type="body" idx="1"/>
          </p:nvPr>
        </p:nvSpPr>
        <p:spPr>
          <a:xfrm>
            <a:off x="1454621" y="1983345"/>
            <a:ext cx="9492421" cy="3889421"/>
          </a:xfrm>
        </p:spPr>
        <p:txBody>
          <a:bodyPr>
            <a:normAutofit/>
          </a:bodyPr>
          <a:lstStyle/>
          <a:p>
            <a:pPr algn="just" eaLnBrk="1" hangingPunct="1"/>
            <a:r>
              <a:rPr lang="en-US" sz="2400" dirty="0" smtClean="0"/>
              <a:t>The System Log</a:t>
            </a:r>
          </a:p>
          <a:p>
            <a:pPr lvl="1" algn="just" eaLnBrk="1" hangingPunct="1"/>
            <a:r>
              <a:rPr lang="en-US" sz="2000" b="1" dirty="0" smtClean="0"/>
              <a:t>Log</a:t>
            </a:r>
            <a:r>
              <a:rPr lang="en-US" sz="2000" dirty="0" smtClean="0"/>
              <a:t> or </a:t>
            </a:r>
            <a:r>
              <a:rPr lang="en-US" sz="2000" b="1" dirty="0" smtClean="0"/>
              <a:t>Journal</a:t>
            </a:r>
            <a:r>
              <a:rPr lang="en-US" sz="2000" dirty="0" smtClean="0"/>
              <a:t>: The log keeps </a:t>
            </a:r>
            <a:r>
              <a:rPr lang="en-US" sz="2000" b="1" dirty="0" smtClean="0"/>
              <a:t>track of all transaction operations that affect the values of database items.</a:t>
            </a:r>
          </a:p>
          <a:p>
            <a:pPr lvl="2" algn="just" eaLnBrk="1" hangingPunct="1"/>
            <a:r>
              <a:rPr lang="en-US" sz="2000" dirty="0" smtClean="0"/>
              <a:t>This information may be needed to permit recovery from transaction failures.</a:t>
            </a:r>
          </a:p>
          <a:p>
            <a:pPr lvl="2" algn="just" eaLnBrk="1" hangingPunct="1"/>
            <a:r>
              <a:rPr lang="en-US" sz="2000" dirty="0" smtClean="0"/>
              <a:t>The </a:t>
            </a:r>
            <a:r>
              <a:rPr lang="en-US" sz="2000" b="1" dirty="0" smtClean="0"/>
              <a:t>log is kept on disk</a:t>
            </a:r>
            <a:r>
              <a:rPr lang="en-US" sz="2000" dirty="0" smtClean="0"/>
              <a:t>, so it is </a:t>
            </a:r>
            <a:r>
              <a:rPr lang="en-US" sz="2000" b="1" dirty="0" smtClean="0"/>
              <a:t>not affected by any type of failure except for disk or catastrophic failure</a:t>
            </a:r>
            <a:r>
              <a:rPr lang="en-US" sz="2000" dirty="0" smtClean="0"/>
              <a:t>.</a:t>
            </a:r>
          </a:p>
          <a:p>
            <a:pPr lvl="2" algn="just" eaLnBrk="1" hangingPunct="1"/>
            <a:r>
              <a:rPr lang="en-US" sz="2000" dirty="0" smtClean="0"/>
              <a:t>In addition, the log is periodically backed up to archival storage (tape) to guard against such catastrophic failures.  </a:t>
            </a:r>
          </a:p>
        </p:txBody>
      </p:sp>
    </p:spTree>
    <p:extLst>
      <p:ext uri="{BB962C8B-B14F-4D97-AF65-F5344CB8AC3E}">
        <p14:creationId xmlns:p14="http://schemas.microsoft.com/office/powerpoint/2010/main" val="1002498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a:spLocks noGrp="1" noChangeArrowheads="1"/>
          </p:cNvSpPr>
          <p:nvPr>
            <p:ph type="title"/>
          </p:nvPr>
        </p:nvSpPr>
        <p:spPr/>
        <p:txBody>
          <a:bodyPr>
            <a:normAutofit/>
          </a:bodyPr>
          <a:lstStyle/>
          <a:p>
            <a:pPr eaLnBrk="1" hangingPunct="1"/>
            <a:r>
              <a:rPr lang="en-US" b="1" dirty="0"/>
              <a:t>Transaction and System Concepts</a:t>
            </a:r>
          </a:p>
        </p:txBody>
      </p:sp>
      <p:sp>
        <p:nvSpPr>
          <p:cNvPr id="50180" name="Rectangle 5"/>
          <p:cNvSpPr>
            <a:spLocks noGrp="1" noChangeArrowheads="1"/>
          </p:cNvSpPr>
          <p:nvPr>
            <p:ph type="body" idx="1"/>
          </p:nvPr>
        </p:nvSpPr>
        <p:spPr/>
        <p:txBody>
          <a:bodyPr/>
          <a:lstStyle/>
          <a:p>
            <a:pPr algn="just" eaLnBrk="1" hangingPunct="1">
              <a:lnSpc>
                <a:spcPct val="80000"/>
              </a:lnSpc>
            </a:pPr>
            <a:r>
              <a:rPr lang="en-US" sz="2400" dirty="0"/>
              <a:t>The System Log (</a:t>
            </a:r>
            <a:r>
              <a:rPr lang="en-US" sz="2400" dirty="0" err="1"/>
              <a:t>cont</a:t>
            </a:r>
            <a:r>
              <a:rPr lang="en-US" sz="2400" dirty="0"/>
              <a:t>):</a:t>
            </a:r>
          </a:p>
          <a:p>
            <a:pPr lvl="1" algn="just" eaLnBrk="1" hangingPunct="1">
              <a:lnSpc>
                <a:spcPct val="80000"/>
              </a:lnSpc>
            </a:pPr>
            <a:r>
              <a:rPr lang="en-US" sz="2100" dirty="0"/>
              <a:t>T in the following discussion refers to a unique </a:t>
            </a:r>
            <a:r>
              <a:rPr lang="en-US" sz="2100" b="1" dirty="0"/>
              <a:t>transaction-id</a:t>
            </a:r>
            <a:r>
              <a:rPr lang="en-US" sz="2100" dirty="0"/>
              <a:t> that is generated automatically by the system and is used to identify each transaction: </a:t>
            </a:r>
          </a:p>
          <a:p>
            <a:pPr lvl="1" algn="just" eaLnBrk="1" hangingPunct="1">
              <a:lnSpc>
                <a:spcPct val="80000"/>
              </a:lnSpc>
            </a:pPr>
            <a:endParaRPr lang="en-US" sz="2100" dirty="0" smtClean="0"/>
          </a:p>
          <a:p>
            <a:pPr lvl="1" algn="just" eaLnBrk="1" hangingPunct="1">
              <a:lnSpc>
                <a:spcPct val="80000"/>
              </a:lnSpc>
            </a:pPr>
            <a:r>
              <a:rPr lang="en-US" sz="2100" b="1" dirty="0" smtClean="0"/>
              <a:t>Types </a:t>
            </a:r>
            <a:r>
              <a:rPr lang="en-US" sz="2100" b="1" dirty="0"/>
              <a:t>of log record</a:t>
            </a:r>
            <a:r>
              <a:rPr lang="en-US" sz="2100" dirty="0"/>
              <a:t>: </a:t>
            </a:r>
          </a:p>
          <a:p>
            <a:pPr lvl="2" algn="just" eaLnBrk="1" hangingPunct="1">
              <a:lnSpc>
                <a:spcPct val="80000"/>
              </a:lnSpc>
            </a:pPr>
            <a:r>
              <a:rPr lang="en-US" sz="2000" b="1" dirty="0"/>
              <a:t>[</a:t>
            </a:r>
            <a:r>
              <a:rPr lang="en-US" sz="2000" b="1" dirty="0" err="1"/>
              <a:t>start_transaction,T</a:t>
            </a:r>
            <a:r>
              <a:rPr lang="en-US" sz="2000" b="1" dirty="0"/>
              <a:t>]</a:t>
            </a:r>
            <a:r>
              <a:rPr lang="en-US" sz="2000" dirty="0"/>
              <a:t>: Records that transaction T has started execution.</a:t>
            </a:r>
          </a:p>
          <a:p>
            <a:pPr lvl="2" algn="just" eaLnBrk="1" hangingPunct="1">
              <a:lnSpc>
                <a:spcPct val="80000"/>
              </a:lnSpc>
            </a:pPr>
            <a:r>
              <a:rPr lang="en-US" sz="2000" b="1" dirty="0"/>
              <a:t>[</a:t>
            </a:r>
            <a:r>
              <a:rPr lang="en-US" sz="2000" b="1" dirty="0" err="1"/>
              <a:t>write_item,T,X,old_value,new_value</a:t>
            </a:r>
            <a:r>
              <a:rPr lang="en-US" sz="2000" b="1" dirty="0"/>
              <a:t>]: </a:t>
            </a:r>
            <a:r>
              <a:rPr lang="en-US" sz="2000" dirty="0"/>
              <a:t>Records that transaction T has changed the value of database item X from </a:t>
            </a:r>
            <a:r>
              <a:rPr lang="en-US" sz="2000" dirty="0" err="1"/>
              <a:t>old_value</a:t>
            </a:r>
            <a:r>
              <a:rPr lang="en-US" sz="2000" dirty="0"/>
              <a:t> to </a:t>
            </a:r>
            <a:r>
              <a:rPr lang="en-US" sz="2000" dirty="0" err="1"/>
              <a:t>new_value</a:t>
            </a:r>
            <a:r>
              <a:rPr lang="en-US" sz="2000" dirty="0"/>
              <a:t>.</a:t>
            </a:r>
          </a:p>
          <a:p>
            <a:pPr lvl="2" algn="just" eaLnBrk="1" hangingPunct="1">
              <a:lnSpc>
                <a:spcPct val="80000"/>
              </a:lnSpc>
            </a:pPr>
            <a:r>
              <a:rPr lang="en-US" sz="2000" b="1" dirty="0"/>
              <a:t>[</a:t>
            </a:r>
            <a:r>
              <a:rPr lang="en-US" sz="2000" b="1" dirty="0" err="1"/>
              <a:t>read_item,T,X</a:t>
            </a:r>
            <a:r>
              <a:rPr lang="en-US" sz="2000" b="1" dirty="0"/>
              <a:t>]: </a:t>
            </a:r>
            <a:r>
              <a:rPr lang="en-US" sz="2000" dirty="0"/>
              <a:t>Records that transaction T  has read the value of database item X.</a:t>
            </a:r>
          </a:p>
          <a:p>
            <a:pPr lvl="2" algn="just" eaLnBrk="1" hangingPunct="1">
              <a:lnSpc>
                <a:spcPct val="80000"/>
              </a:lnSpc>
            </a:pPr>
            <a:r>
              <a:rPr lang="en-US" sz="2000" b="1" dirty="0"/>
              <a:t>[</a:t>
            </a:r>
            <a:r>
              <a:rPr lang="en-US" sz="2000" b="1" dirty="0" err="1"/>
              <a:t>commit,T</a:t>
            </a:r>
            <a:r>
              <a:rPr lang="en-US" sz="2000" b="1" dirty="0"/>
              <a:t>]: </a:t>
            </a:r>
            <a:r>
              <a:rPr lang="en-US" sz="2000" dirty="0"/>
              <a:t>Records that transaction T has completed successfully, and affirms that its effect can be committed (recorded permanently) to the database.</a:t>
            </a:r>
          </a:p>
          <a:p>
            <a:pPr lvl="2" algn="just" eaLnBrk="1" hangingPunct="1">
              <a:lnSpc>
                <a:spcPct val="80000"/>
              </a:lnSpc>
            </a:pPr>
            <a:r>
              <a:rPr lang="en-US" sz="2000" b="1" dirty="0"/>
              <a:t>[</a:t>
            </a:r>
            <a:r>
              <a:rPr lang="en-US" sz="2000" b="1" dirty="0" err="1"/>
              <a:t>abort,T</a:t>
            </a:r>
            <a:r>
              <a:rPr lang="en-US" sz="2000" b="1" dirty="0"/>
              <a:t>]: </a:t>
            </a:r>
            <a:r>
              <a:rPr lang="en-US" sz="2000" dirty="0"/>
              <a:t>Records that transaction T has been aborted. </a:t>
            </a:r>
          </a:p>
        </p:txBody>
      </p:sp>
    </p:spTree>
    <p:extLst>
      <p:ext uri="{BB962C8B-B14F-4D97-AF65-F5344CB8AC3E}">
        <p14:creationId xmlns:p14="http://schemas.microsoft.com/office/powerpoint/2010/main" val="58178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1400">
                <a:solidFill>
                  <a:srgbClr val="990033"/>
                </a:solidFill>
              </a:rPr>
              <a:t>Slide 17- </a:t>
            </a:r>
            <a:fld id="{C1A357BD-807A-459D-805C-1A827A6745EA}" type="slidenum">
              <a:rPr lang="en-US" sz="1400">
                <a:solidFill>
                  <a:srgbClr val="990033"/>
                </a:solidFill>
              </a:rPr>
              <a:pPr>
                <a:spcBef>
                  <a:spcPct val="0"/>
                </a:spcBef>
                <a:buClrTx/>
                <a:buSzTx/>
                <a:buFontTx/>
                <a:buNone/>
              </a:pPr>
              <a:t>22</a:t>
            </a:fld>
            <a:endParaRPr lang="en-CA" sz="1400">
              <a:solidFill>
                <a:srgbClr val="990033"/>
              </a:solidFill>
            </a:endParaRPr>
          </a:p>
        </p:txBody>
      </p:sp>
      <p:sp>
        <p:nvSpPr>
          <p:cNvPr id="52227" name="Rectangle 4"/>
          <p:cNvSpPr>
            <a:spLocks noGrp="1" noChangeArrowheads="1"/>
          </p:cNvSpPr>
          <p:nvPr>
            <p:ph type="title"/>
          </p:nvPr>
        </p:nvSpPr>
        <p:spPr/>
        <p:txBody>
          <a:bodyPr>
            <a:normAutofit/>
          </a:bodyPr>
          <a:lstStyle/>
          <a:p>
            <a:pPr eaLnBrk="1" hangingPunct="1"/>
            <a:r>
              <a:rPr lang="en-US" b="1" dirty="0"/>
              <a:t>Transaction and System Concepts</a:t>
            </a:r>
          </a:p>
        </p:txBody>
      </p:sp>
      <p:sp>
        <p:nvSpPr>
          <p:cNvPr id="52228" name="Rectangle 5"/>
          <p:cNvSpPr>
            <a:spLocks noGrp="1" noChangeArrowheads="1"/>
          </p:cNvSpPr>
          <p:nvPr>
            <p:ph type="body" idx="1"/>
          </p:nvPr>
        </p:nvSpPr>
        <p:spPr>
          <a:xfrm>
            <a:off x="1441742" y="2086377"/>
            <a:ext cx="9376512" cy="3721815"/>
          </a:xfrm>
        </p:spPr>
        <p:txBody>
          <a:bodyPr>
            <a:normAutofit fontScale="92500"/>
          </a:bodyPr>
          <a:lstStyle/>
          <a:p>
            <a:pPr marL="533400" indent="-533400" algn="just">
              <a:lnSpc>
                <a:spcPct val="100000"/>
              </a:lnSpc>
              <a:buNone/>
            </a:pPr>
            <a:r>
              <a:rPr lang="en-US" sz="2400" dirty="0"/>
              <a:t>Recovery using log records:</a:t>
            </a:r>
          </a:p>
          <a:p>
            <a:pPr marL="533400" indent="-533400" algn="just">
              <a:lnSpc>
                <a:spcPct val="100000"/>
              </a:lnSpc>
            </a:pPr>
            <a:r>
              <a:rPr lang="en-US" sz="2400" dirty="0"/>
              <a:t>If the system crashes, we can recover to a consistent database state by examining the log and using one of the techniques described in Chapter 19.</a:t>
            </a:r>
          </a:p>
          <a:p>
            <a:pPr marL="952500" lvl="1" indent="-495300" algn="just">
              <a:lnSpc>
                <a:spcPct val="100000"/>
              </a:lnSpc>
              <a:buFont typeface="Wingdings" panose="05000000000000000000" pitchFamily="2" charset="2"/>
              <a:buAutoNum type="arabicPeriod"/>
            </a:pPr>
            <a:r>
              <a:rPr lang="en-US" sz="2100" dirty="0"/>
              <a:t>Because the </a:t>
            </a:r>
            <a:r>
              <a:rPr lang="en-US" sz="2100" b="1" dirty="0"/>
              <a:t>log contains a record of every write operation that changes the value of some database item</a:t>
            </a:r>
            <a:r>
              <a:rPr lang="en-US" sz="2100" dirty="0"/>
              <a:t>, it is possible to </a:t>
            </a:r>
            <a:r>
              <a:rPr lang="en-US" sz="2100" b="1" dirty="0"/>
              <a:t>undo</a:t>
            </a:r>
            <a:r>
              <a:rPr lang="en-US" sz="2100" dirty="0"/>
              <a:t> the effect of these write operations of a transaction T by tracing backward through the log and resetting all items changed by a write operation of T to their </a:t>
            </a:r>
            <a:r>
              <a:rPr lang="en-US" sz="2100" dirty="0" err="1"/>
              <a:t>old_values</a:t>
            </a:r>
            <a:r>
              <a:rPr lang="en-US" sz="2100" dirty="0"/>
              <a:t>.</a:t>
            </a:r>
          </a:p>
          <a:p>
            <a:pPr marL="952500" lvl="1" indent="-495300" algn="just">
              <a:lnSpc>
                <a:spcPct val="100000"/>
              </a:lnSpc>
              <a:buFont typeface="Wingdings" panose="05000000000000000000" pitchFamily="2" charset="2"/>
              <a:buAutoNum type="arabicPeriod"/>
            </a:pPr>
            <a:r>
              <a:rPr lang="en-US" sz="2100" dirty="0"/>
              <a:t>We can also </a:t>
            </a:r>
            <a:r>
              <a:rPr lang="en-US" sz="2100" b="1" dirty="0"/>
              <a:t>redo</a:t>
            </a:r>
            <a:r>
              <a:rPr lang="en-US" sz="2100" dirty="0"/>
              <a:t> the effect of the write operations of a transaction T by tracing forward through the log and setting all items changed by a write operation of T (that did not get done permanently) to their </a:t>
            </a:r>
            <a:r>
              <a:rPr lang="en-US" sz="2100" dirty="0" err="1"/>
              <a:t>new_values</a:t>
            </a:r>
            <a:r>
              <a:rPr lang="en-US" sz="2100" dirty="0"/>
              <a:t>.   </a:t>
            </a:r>
          </a:p>
        </p:txBody>
      </p:sp>
    </p:spTree>
    <p:extLst>
      <p:ext uri="{BB962C8B-B14F-4D97-AF65-F5344CB8AC3E}">
        <p14:creationId xmlns:p14="http://schemas.microsoft.com/office/powerpoint/2010/main" val="2791386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4"/>
          <p:cNvSpPr>
            <a:spLocks noGrp="1" noChangeArrowheads="1"/>
          </p:cNvSpPr>
          <p:nvPr>
            <p:ph type="title"/>
          </p:nvPr>
        </p:nvSpPr>
        <p:spPr/>
        <p:txBody>
          <a:bodyPr>
            <a:normAutofit/>
          </a:bodyPr>
          <a:lstStyle/>
          <a:p>
            <a:pPr eaLnBrk="1" hangingPunct="1"/>
            <a:r>
              <a:rPr lang="en-US" b="1" dirty="0"/>
              <a:t>Transaction and System Concepts </a:t>
            </a:r>
          </a:p>
        </p:txBody>
      </p:sp>
      <p:sp>
        <p:nvSpPr>
          <p:cNvPr id="54276" name="Rectangle 5"/>
          <p:cNvSpPr>
            <a:spLocks noGrp="1" noChangeArrowheads="1"/>
          </p:cNvSpPr>
          <p:nvPr>
            <p:ph type="body" idx="1"/>
          </p:nvPr>
        </p:nvSpPr>
        <p:spPr/>
        <p:txBody>
          <a:bodyPr/>
          <a:lstStyle/>
          <a:p>
            <a:pPr algn="just" eaLnBrk="1" hangingPunct="1">
              <a:lnSpc>
                <a:spcPct val="80000"/>
              </a:lnSpc>
              <a:buFont typeface="Wingdings" panose="05000000000000000000" pitchFamily="2" charset="2"/>
              <a:buNone/>
            </a:pPr>
            <a:r>
              <a:rPr lang="en-US" sz="2400" dirty="0"/>
              <a:t>Commit Point of a Transaction:</a:t>
            </a:r>
          </a:p>
          <a:p>
            <a:pPr algn="just" eaLnBrk="1" hangingPunct="1">
              <a:lnSpc>
                <a:spcPct val="80000"/>
              </a:lnSpc>
            </a:pPr>
            <a:r>
              <a:rPr lang="en-US" sz="2400" b="1" dirty="0"/>
              <a:t>Definition a Commit Point: </a:t>
            </a:r>
          </a:p>
          <a:p>
            <a:pPr lvl="1" algn="just" eaLnBrk="1" hangingPunct="1">
              <a:lnSpc>
                <a:spcPct val="80000"/>
              </a:lnSpc>
            </a:pPr>
            <a:r>
              <a:rPr lang="en-US" sz="2100" dirty="0"/>
              <a:t>A transaction T reaches its </a:t>
            </a:r>
            <a:r>
              <a:rPr lang="en-US" sz="2100" b="1" dirty="0"/>
              <a:t>commit point</a:t>
            </a:r>
            <a:r>
              <a:rPr lang="en-US" sz="2100" dirty="0"/>
              <a:t> when all its operations that access the database have been executed successfully </a:t>
            </a:r>
            <a:r>
              <a:rPr lang="en-US" sz="2100" i="1" dirty="0"/>
              <a:t>and</a:t>
            </a:r>
            <a:r>
              <a:rPr lang="en-US" sz="2100" dirty="0"/>
              <a:t> the effect of all the transaction operations on the database has been recorded in the log.</a:t>
            </a:r>
          </a:p>
          <a:p>
            <a:pPr lvl="1" algn="just" eaLnBrk="1" hangingPunct="1">
              <a:lnSpc>
                <a:spcPct val="80000"/>
              </a:lnSpc>
            </a:pPr>
            <a:r>
              <a:rPr lang="en-US" sz="2100" dirty="0"/>
              <a:t>Beyond the commit point, the transaction is said to be committed, and its effect is assumed to be permanently recorded in the database.</a:t>
            </a:r>
          </a:p>
          <a:p>
            <a:pPr lvl="1" algn="just" eaLnBrk="1" hangingPunct="1">
              <a:lnSpc>
                <a:spcPct val="80000"/>
              </a:lnSpc>
            </a:pPr>
            <a:r>
              <a:rPr lang="en-US" sz="2100" dirty="0"/>
              <a:t>The transaction then writes an entry [</a:t>
            </a:r>
            <a:r>
              <a:rPr lang="en-US" sz="2100" dirty="0" err="1"/>
              <a:t>commit,T</a:t>
            </a:r>
            <a:r>
              <a:rPr lang="en-US" sz="2100" dirty="0"/>
              <a:t>] into the log. </a:t>
            </a:r>
          </a:p>
          <a:p>
            <a:pPr algn="just" eaLnBrk="1" hangingPunct="1">
              <a:lnSpc>
                <a:spcPct val="80000"/>
              </a:lnSpc>
            </a:pPr>
            <a:r>
              <a:rPr lang="en-US" sz="2400" b="1" dirty="0"/>
              <a:t>Roll Back of transactions:</a:t>
            </a:r>
          </a:p>
          <a:p>
            <a:pPr lvl="1" algn="just" eaLnBrk="1" hangingPunct="1">
              <a:lnSpc>
                <a:spcPct val="80000"/>
              </a:lnSpc>
            </a:pPr>
            <a:r>
              <a:rPr lang="en-US" sz="2100" dirty="0"/>
              <a:t>Needed for transactions that have a [</a:t>
            </a:r>
            <a:r>
              <a:rPr lang="en-US" sz="2100" dirty="0" err="1"/>
              <a:t>start_transaction,T</a:t>
            </a:r>
            <a:r>
              <a:rPr lang="en-US" sz="2100" dirty="0"/>
              <a:t>] entry into the log but no commit entry [</a:t>
            </a:r>
            <a:r>
              <a:rPr lang="en-US" sz="2100" dirty="0" err="1"/>
              <a:t>commit,T</a:t>
            </a:r>
            <a:r>
              <a:rPr lang="en-US" sz="2100" dirty="0"/>
              <a:t>] into the log. </a:t>
            </a:r>
          </a:p>
        </p:txBody>
      </p:sp>
    </p:spTree>
    <p:extLst>
      <p:ext uri="{BB962C8B-B14F-4D97-AF65-F5344CB8AC3E}">
        <p14:creationId xmlns:p14="http://schemas.microsoft.com/office/powerpoint/2010/main" val="3291959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A03D13D-0AF5-4B48-8187-B9955F4F58BC}"/>
              </a:ext>
            </a:extLst>
          </p:cNvPr>
          <p:cNvSpPr>
            <a:spLocks noGrp="1"/>
          </p:cNvSpPr>
          <p:nvPr>
            <p:ph type="title"/>
          </p:nvPr>
        </p:nvSpPr>
        <p:spPr>
          <a:xfrm>
            <a:off x="1066800" y="2496403"/>
            <a:ext cx="10058400" cy="1450757"/>
          </a:xfrm>
        </p:spPr>
        <p:txBody>
          <a:bodyPr/>
          <a:lstStyle/>
          <a:p>
            <a:pPr algn="ctr"/>
            <a:r>
              <a:rPr lang="en-IN" dirty="0"/>
              <a:t>Thank you </a:t>
            </a:r>
          </a:p>
        </p:txBody>
      </p:sp>
      <p:sp>
        <p:nvSpPr>
          <p:cNvPr id="2" name="Date Placeholder 1"/>
          <p:cNvSpPr>
            <a:spLocks noGrp="1"/>
          </p:cNvSpPr>
          <p:nvPr>
            <p:ph type="dt" sz="half" idx="10"/>
          </p:nvPr>
        </p:nvSpPr>
        <p:spPr/>
        <p:txBody>
          <a:bodyPr/>
          <a:lstStyle/>
          <a:p>
            <a:fld id="{63EEA23F-1258-4CDD-B0AE-D7AA4C94D112}" type="datetime8">
              <a:rPr lang="en-IN" smtClean="0"/>
              <a:t>14-01-2022 10:50</a:t>
            </a:fld>
            <a:endParaRPr lang="en-IN" dirty="0"/>
          </a:p>
        </p:txBody>
      </p:sp>
    </p:spTree>
    <p:extLst>
      <p:ext uri="{BB962C8B-B14F-4D97-AF65-F5344CB8AC3E}">
        <p14:creationId xmlns:p14="http://schemas.microsoft.com/office/powerpoint/2010/main" val="541376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lstStyle/>
          <a:p>
            <a:pPr eaLnBrk="1" hangingPunct="1"/>
            <a:r>
              <a:rPr lang="en-US" b="1" dirty="0" smtClean="0"/>
              <a:t>Introduction to Transaction Processing</a:t>
            </a:r>
          </a:p>
        </p:txBody>
      </p:sp>
      <p:sp>
        <p:nvSpPr>
          <p:cNvPr id="11268" name="Rectangle 5"/>
          <p:cNvSpPr>
            <a:spLocks noGrp="1" noChangeArrowheads="1"/>
          </p:cNvSpPr>
          <p:nvPr>
            <p:ph type="body" idx="1"/>
          </p:nvPr>
        </p:nvSpPr>
        <p:spPr/>
        <p:txBody>
          <a:bodyPr/>
          <a:lstStyle/>
          <a:p>
            <a:pPr eaLnBrk="1" hangingPunct="1">
              <a:lnSpc>
                <a:spcPct val="100000"/>
              </a:lnSpc>
            </a:pPr>
            <a:r>
              <a:rPr lang="en-US" b="1" dirty="0" smtClean="0"/>
              <a:t>Single-User System</a:t>
            </a:r>
            <a:r>
              <a:rPr lang="en-US" dirty="0" smtClean="0"/>
              <a:t>:</a:t>
            </a:r>
          </a:p>
          <a:p>
            <a:pPr lvl="1" eaLnBrk="1" hangingPunct="1">
              <a:lnSpc>
                <a:spcPct val="100000"/>
              </a:lnSpc>
            </a:pPr>
            <a:r>
              <a:rPr lang="en-US" dirty="0" smtClean="0"/>
              <a:t>At most one user at a time can use the system. </a:t>
            </a:r>
          </a:p>
          <a:p>
            <a:pPr eaLnBrk="1" hangingPunct="1">
              <a:lnSpc>
                <a:spcPct val="100000"/>
              </a:lnSpc>
            </a:pPr>
            <a:r>
              <a:rPr lang="en-US" b="1" dirty="0" smtClean="0"/>
              <a:t>Multiuser System</a:t>
            </a:r>
            <a:r>
              <a:rPr lang="en-US" dirty="0" smtClean="0"/>
              <a:t>:</a:t>
            </a:r>
          </a:p>
          <a:p>
            <a:pPr lvl="1" eaLnBrk="1" hangingPunct="1">
              <a:lnSpc>
                <a:spcPct val="100000"/>
              </a:lnSpc>
            </a:pPr>
            <a:r>
              <a:rPr lang="en-US" dirty="0" smtClean="0"/>
              <a:t>Many users can access the system concurrently.</a:t>
            </a:r>
          </a:p>
          <a:p>
            <a:pPr eaLnBrk="1" hangingPunct="1">
              <a:lnSpc>
                <a:spcPct val="100000"/>
              </a:lnSpc>
            </a:pPr>
            <a:r>
              <a:rPr lang="en-US" b="1" dirty="0" smtClean="0"/>
              <a:t>Concurrency</a:t>
            </a:r>
          </a:p>
          <a:p>
            <a:pPr lvl="1" eaLnBrk="1" hangingPunct="1">
              <a:lnSpc>
                <a:spcPct val="100000"/>
              </a:lnSpc>
            </a:pPr>
            <a:r>
              <a:rPr lang="en-US" b="1" dirty="0" smtClean="0"/>
              <a:t>Interleaved processing</a:t>
            </a:r>
            <a:r>
              <a:rPr lang="en-US" dirty="0" smtClean="0"/>
              <a:t>:</a:t>
            </a:r>
          </a:p>
          <a:p>
            <a:pPr lvl="2">
              <a:lnSpc>
                <a:spcPct val="100000"/>
              </a:lnSpc>
            </a:pPr>
            <a:r>
              <a:rPr lang="en-US" sz="1800" dirty="0"/>
              <a:t>Concurrent execution of processes is interleaved in a single </a:t>
            </a:r>
            <a:r>
              <a:rPr lang="en-US" sz="1800" dirty="0" smtClean="0"/>
              <a:t>CPU.</a:t>
            </a:r>
            <a:endParaRPr lang="en-US" sz="1800" dirty="0"/>
          </a:p>
          <a:p>
            <a:pPr lvl="1" eaLnBrk="1" hangingPunct="1">
              <a:lnSpc>
                <a:spcPct val="100000"/>
              </a:lnSpc>
            </a:pPr>
            <a:r>
              <a:rPr lang="en-US" b="1" dirty="0" smtClean="0"/>
              <a:t>Parallel processing</a:t>
            </a:r>
            <a:r>
              <a:rPr lang="en-US" dirty="0" smtClean="0"/>
              <a:t>:</a:t>
            </a:r>
          </a:p>
          <a:p>
            <a:pPr lvl="2" eaLnBrk="1" hangingPunct="1">
              <a:lnSpc>
                <a:spcPct val="100000"/>
              </a:lnSpc>
            </a:pPr>
            <a:r>
              <a:rPr lang="en-US" sz="1800" dirty="0"/>
              <a:t>Processes are concurrently executed in multiple CPUs. </a:t>
            </a:r>
          </a:p>
        </p:txBody>
      </p:sp>
    </p:spTree>
    <p:extLst>
      <p:ext uri="{BB962C8B-B14F-4D97-AF65-F5344CB8AC3E}">
        <p14:creationId xmlns:p14="http://schemas.microsoft.com/office/powerpoint/2010/main" val="612278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normAutofit/>
          </a:bodyPr>
          <a:lstStyle/>
          <a:p>
            <a:pPr eaLnBrk="1" hangingPunct="1"/>
            <a:r>
              <a:rPr lang="en-US" b="1" dirty="0"/>
              <a:t>Introduction to Transaction </a:t>
            </a:r>
            <a:r>
              <a:rPr lang="en-US" b="1" dirty="0" smtClean="0"/>
              <a:t>Processing</a:t>
            </a:r>
            <a:endParaRPr lang="en-US" b="1" dirty="0"/>
          </a:p>
        </p:txBody>
      </p:sp>
      <p:sp>
        <p:nvSpPr>
          <p:cNvPr id="13316" name="Rectangle 5"/>
          <p:cNvSpPr>
            <a:spLocks noGrp="1" noChangeArrowheads="1"/>
          </p:cNvSpPr>
          <p:nvPr>
            <p:ph type="body" idx="1"/>
          </p:nvPr>
        </p:nvSpPr>
        <p:spPr/>
        <p:txBody>
          <a:bodyPr/>
          <a:lstStyle/>
          <a:p>
            <a:pPr algn="just" eaLnBrk="1" hangingPunct="1">
              <a:lnSpc>
                <a:spcPct val="80000"/>
              </a:lnSpc>
            </a:pPr>
            <a:r>
              <a:rPr lang="en-US" sz="2400" dirty="0"/>
              <a:t>A </a:t>
            </a:r>
            <a:r>
              <a:rPr lang="en-US" sz="2400" b="1" dirty="0"/>
              <a:t>Transaction</a:t>
            </a:r>
            <a:r>
              <a:rPr lang="en-US" sz="2400" dirty="0"/>
              <a:t>:</a:t>
            </a:r>
          </a:p>
          <a:p>
            <a:pPr lvl="1" algn="just" eaLnBrk="1" hangingPunct="1">
              <a:lnSpc>
                <a:spcPct val="80000"/>
              </a:lnSpc>
            </a:pPr>
            <a:r>
              <a:rPr lang="en-US" sz="2100" dirty="0"/>
              <a:t>Logical unit of database processing that includes one or more access operations (read -retrieval, write - insert or update, delete).</a:t>
            </a:r>
          </a:p>
          <a:p>
            <a:pPr algn="just" eaLnBrk="1" hangingPunct="1">
              <a:lnSpc>
                <a:spcPct val="80000"/>
              </a:lnSpc>
            </a:pPr>
            <a:r>
              <a:rPr lang="en-US" sz="2400" dirty="0"/>
              <a:t>A transaction (set of operations) may be stand-alone specified in a high level language like SQL submitted interactively, or may be embedded within a program.</a:t>
            </a:r>
          </a:p>
          <a:p>
            <a:pPr algn="just" eaLnBrk="1" hangingPunct="1">
              <a:lnSpc>
                <a:spcPct val="80000"/>
              </a:lnSpc>
            </a:pPr>
            <a:r>
              <a:rPr lang="en-US" sz="2400" b="1" dirty="0"/>
              <a:t>Transaction boundaries</a:t>
            </a:r>
            <a:r>
              <a:rPr lang="en-US" sz="2400" dirty="0"/>
              <a:t>:</a:t>
            </a:r>
          </a:p>
          <a:p>
            <a:pPr lvl="1" algn="just" eaLnBrk="1" hangingPunct="1">
              <a:lnSpc>
                <a:spcPct val="80000"/>
              </a:lnSpc>
            </a:pPr>
            <a:r>
              <a:rPr lang="en-US" sz="2100" dirty="0"/>
              <a:t>Begin and End transaction.</a:t>
            </a:r>
          </a:p>
          <a:p>
            <a:pPr algn="just" eaLnBrk="1" hangingPunct="1">
              <a:lnSpc>
                <a:spcPct val="80000"/>
              </a:lnSpc>
            </a:pPr>
            <a:r>
              <a:rPr lang="en-US" sz="2400" dirty="0"/>
              <a:t>An </a:t>
            </a:r>
            <a:r>
              <a:rPr lang="en-US" sz="2400" b="1" dirty="0"/>
              <a:t>application program</a:t>
            </a:r>
            <a:r>
              <a:rPr lang="en-US" sz="2400" dirty="0"/>
              <a:t> may contain several transactions separated by the Begin and End transaction boundaries.</a:t>
            </a:r>
          </a:p>
        </p:txBody>
      </p:sp>
    </p:spTree>
    <p:extLst>
      <p:ext uri="{BB962C8B-B14F-4D97-AF65-F5344CB8AC3E}">
        <p14:creationId xmlns:p14="http://schemas.microsoft.com/office/powerpoint/2010/main" val="3476759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normAutofit/>
          </a:bodyPr>
          <a:lstStyle/>
          <a:p>
            <a:pPr eaLnBrk="1" hangingPunct="1"/>
            <a:r>
              <a:rPr lang="en-US" b="1" dirty="0"/>
              <a:t>Introduction to Transaction </a:t>
            </a:r>
            <a:r>
              <a:rPr lang="en-US" b="1" dirty="0" smtClean="0"/>
              <a:t>Processing</a:t>
            </a:r>
            <a:endParaRPr lang="en-US" b="1" dirty="0"/>
          </a:p>
        </p:txBody>
      </p:sp>
      <p:sp>
        <p:nvSpPr>
          <p:cNvPr id="15364" name="Rectangle 5"/>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en-US" sz="2400" dirty="0"/>
              <a:t>SIMPLE MODEL OF A DATABASE (for purposes of discussing transactions):</a:t>
            </a:r>
          </a:p>
          <a:p>
            <a:pPr algn="just" eaLnBrk="1" hangingPunct="1">
              <a:lnSpc>
                <a:spcPct val="90000"/>
              </a:lnSpc>
            </a:pPr>
            <a:r>
              <a:rPr lang="en-US" sz="2400" b="1" dirty="0"/>
              <a:t>A database</a:t>
            </a:r>
            <a:r>
              <a:rPr lang="en-US" sz="2400" dirty="0"/>
              <a:t> is a collection of named data items</a:t>
            </a:r>
          </a:p>
          <a:p>
            <a:pPr algn="just" eaLnBrk="1" hangingPunct="1">
              <a:lnSpc>
                <a:spcPct val="90000"/>
              </a:lnSpc>
            </a:pPr>
            <a:r>
              <a:rPr lang="en-US" sz="2400" b="1" dirty="0"/>
              <a:t>Granularity</a:t>
            </a:r>
            <a:r>
              <a:rPr lang="en-US" sz="2400" dirty="0"/>
              <a:t> of data - a field, a record , or a whole disk block (Concepts are independent of granularity)</a:t>
            </a:r>
          </a:p>
          <a:p>
            <a:pPr algn="just" eaLnBrk="1" hangingPunct="1">
              <a:lnSpc>
                <a:spcPct val="90000"/>
              </a:lnSpc>
            </a:pPr>
            <a:r>
              <a:rPr lang="en-US" sz="2400" dirty="0"/>
              <a:t>Basic operations are </a:t>
            </a:r>
            <a:r>
              <a:rPr lang="en-US" sz="2400" b="1" dirty="0"/>
              <a:t>read</a:t>
            </a:r>
            <a:r>
              <a:rPr lang="en-US" sz="2400" dirty="0"/>
              <a:t> and </a:t>
            </a:r>
            <a:r>
              <a:rPr lang="en-US" sz="2400" b="1" dirty="0"/>
              <a:t>write</a:t>
            </a:r>
          </a:p>
          <a:p>
            <a:pPr lvl="1" algn="just" eaLnBrk="1" hangingPunct="1">
              <a:lnSpc>
                <a:spcPct val="90000"/>
              </a:lnSpc>
            </a:pPr>
            <a:r>
              <a:rPr lang="en-US" sz="2400" b="1" dirty="0" err="1"/>
              <a:t>read_item</a:t>
            </a:r>
            <a:r>
              <a:rPr lang="en-US" sz="2400" b="1" dirty="0"/>
              <a:t>(X</a:t>
            </a:r>
            <a:r>
              <a:rPr lang="en-US" sz="2400" dirty="0"/>
              <a:t>): Reads a database item named X into a program variable. To simplify our notation, we assume that the program variable is also named X.</a:t>
            </a:r>
          </a:p>
          <a:p>
            <a:pPr lvl="1" algn="just" eaLnBrk="1" hangingPunct="1">
              <a:lnSpc>
                <a:spcPct val="90000"/>
              </a:lnSpc>
            </a:pPr>
            <a:r>
              <a:rPr lang="en-US" sz="2400" b="1" dirty="0" err="1"/>
              <a:t>write_item</a:t>
            </a:r>
            <a:r>
              <a:rPr lang="en-US" sz="2400" b="1" dirty="0"/>
              <a:t>(X</a:t>
            </a:r>
            <a:r>
              <a:rPr lang="en-US" sz="2400" dirty="0"/>
              <a:t>): Writes the value of program variable X into the database item named X.</a:t>
            </a:r>
          </a:p>
        </p:txBody>
      </p:sp>
    </p:spTree>
    <p:extLst>
      <p:ext uri="{BB962C8B-B14F-4D97-AF65-F5344CB8AC3E}">
        <p14:creationId xmlns:p14="http://schemas.microsoft.com/office/powerpoint/2010/main" val="420113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normAutofit/>
          </a:bodyPr>
          <a:lstStyle/>
          <a:p>
            <a:pPr eaLnBrk="1" hangingPunct="1"/>
            <a:r>
              <a:rPr lang="en-US" b="1" dirty="0"/>
              <a:t>Introduction to Transaction </a:t>
            </a:r>
            <a:r>
              <a:rPr lang="en-US" b="1" dirty="0" smtClean="0"/>
              <a:t>Processing</a:t>
            </a:r>
            <a:endParaRPr lang="en-US" b="1" dirty="0"/>
          </a:p>
        </p:txBody>
      </p:sp>
      <p:sp>
        <p:nvSpPr>
          <p:cNvPr id="17412" name="Rectangle 5"/>
          <p:cNvSpPr>
            <a:spLocks noGrp="1" noChangeArrowheads="1"/>
          </p:cNvSpPr>
          <p:nvPr>
            <p:ph type="body" idx="1"/>
          </p:nvPr>
        </p:nvSpPr>
        <p:spPr/>
        <p:txBody>
          <a:bodyPr/>
          <a:lstStyle/>
          <a:p>
            <a:pPr algn="just" eaLnBrk="1" hangingPunct="1">
              <a:lnSpc>
                <a:spcPct val="80000"/>
              </a:lnSpc>
              <a:buFont typeface="Wingdings" panose="05000000000000000000" pitchFamily="2" charset="2"/>
              <a:buNone/>
            </a:pPr>
            <a:r>
              <a:rPr lang="en-US" sz="2400" dirty="0"/>
              <a:t>READ AND WRITE OPERATIONS:</a:t>
            </a:r>
          </a:p>
          <a:p>
            <a:pPr algn="just" eaLnBrk="1" hangingPunct="1">
              <a:lnSpc>
                <a:spcPct val="80000"/>
              </a:lnSpc>
            </a:pPr>
            <a:r>
              <a:rPr lang="en-US" sz="2400" dirty="0"/>
              <a:t>Basic unit of data transfer from the disk to the computer main memory is one block. In general, a data item (what is read or written) will be the field of some record in the database, although it may be a larger unit such as a record or even a whole block.</a:t>
            </a:r>
          </a:p>
          <a:p>
            <a:pPr algn="just" eaLnBrk="1" hangingPunct="1">
              <a:lnSpc>
                <a:spcPct val="80000"/>
              </a:lnSpc>
            </a:pPr>
            <a:r>
              <a:rPr lang="en-US" sz="2400" dirty="0" err="1"/>
              <a:t>read_item</a:t>
            </a:r>
            <a:r>
              <a:rPr lang="en-US" sz="2400" dirty="0"/>
              <a:t>(X) command includes the following steps:</a:t>
            </a:r>
          </a:p>
          <a:p>
            <a:pPr lvl="1" algn="just" eaLnBrk="1" hangingPunct="1">
              <a:lnSpc>
                <a:spcPct val="80000"/>
              </a:lnSpc>
            </a:pPr>
            <a:r>
              <a:rPr lang="en-US" sz="2100" dirty="0"/>
              <a:t>Find the address of the disk block that contains item X.</a:t>
            </a:r>
          </a:p>
          <a:p>
            <a:pPr lvl="1" algn="just" eaLnBrk="1" hangingPunct="1">
              <a:lnSpc>
                <a:spcPct val="80000"/>
              </a:lnSpc>
            </a:pPr>
            <a:r>
              <a:rPr lang="en-US" sz="2100" dirty="0"/>
              <a:t>Copy that disk block into a buffer in main memory (if that disk block is not already in some main memory buffer).</a:t>
            </a:r>
          </a:p>
          <a:p>
            <a:pPr lvl="1" algn="just" eaLnBrk="1" hangingPunct="1">
              <a:lnSpc>
                <a:spcPct val="80000"/>
              </a:lnSpc>
            </a:pPr>
            <a:r>
              <a:rPr lang="en-US" sz="2100" dirty="0"/>
              <a:t>Copy item X from the buffer to the program variable named X.   </a:t>
            </a:r>
          </a:p>
        </p:txBody>
      </p:sp>
    </p:spTree>
    <p:extLst>
      <p:ext uri="{BB962C8B-B14F-4D97-AF65-F5344CB8AC3E}">
        <p14:creationId xmlns:p14="http://schemas.microsoft.com/office/powerpoint/2010/main" val="848644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normAutofit/>
          </a:bodyPr>
          <a:lstStyle/>
          <a:p>
            <a:pPr eaLnBrk="1" hangingPunct="1"/>
            <a:r>
              <a:rPr lang="en-US" b="1" dirty="0"/>
              <a:t>Introduction to Transaction </a:t>
            </a:r>
            <a:r>
              <a:rPr lang="en-US" b="1" dirty="0" smtClean="0"/>
              <a:t>Processing</a:t>
            </a:r>
            <a:endParaRPr lang="en-US" b="1" dirty="0"/>
          </a:p>
        </p:txBody>
      </p:sp>
      <p:sp>
        <p:nvSpPr>
          <p:cNvPr id="19460" name="Rectangle 5"/>
          <p:cNvSpPr>
            <a:spLocks noGrp="1" noChangeArrowheads="1"/>
          </p:cNvSpPr>
          <p:nvPr>
            <p:ph type="body" idx="1"/>
          </p:nvPr>
        </p:nvSpPr>
        <p:spPr/>
        <p:txBody>
          <a:bodyPr/>
          <a:lstStyle/>
          <a:p>
            <a:pPr algn="just" eaLnBrk="1" hangingPunct="1">
              <a:lnSpc>
                <a:spcPct val="80000"/>
              </a:lnSpc>
              <a:buFont typeface="Wingdings" panose="05000000000000000000" pitchFamily="2" charset="2"/>
              <a:buNone/>
            </a:pPr>
            <a:r>
              <a:rPr lang="en-US" sz="2400" dirty="0"/>
              <a:t>READ AND WRITE OPERATIONS (contd.):</a:t>
            </a:r>
          </a:p>
          <a:p>
            <a:pPr algn="just" eaLnBrk="1" hangingPunct="1">
              <a:lnSpc>
                <a:spcPct val="80000"/>
              </a:lnSpc>
            </a:pPr>
            <a:r>
              <a:rPr lang="en-US" sz="2400" b="1" dirty="0" err="1"/>
              <a:t>write_item</a:t>
            </a:r>
            <a:r>
              <a:rPr lang="en-US" sz="2400" b="1" dirty="0"/>
              <a:t>(X</a:t>
            </a:r>
            <a:r>
              <a:rPr lang="en-US" sz="2400" dirty="0"/>
              <a:t>) command includes the following steps:</a:t>
            </a:r>
          </a:p>
          <a:p>
            <a:pPr lvl="1" algn="just" eaLnBrk="1" hangingPunct="1">
              <a:lnSpc>
                <a:spcPct val="80000"/>
              </a:lnSpc>
            </a:pPr>
            <a:r>
              <a:rPr lang="en-US" sz="2100" dirty="0"/>
              <a:t>Find the address of the disk block that contains item X.</a:t>
            </a:r>
          </a:p>
          <a:p>
            <a:pPr lvl="1" algn="just" eaLnBrk="1" hangingPunct="1">
              <a:lnSpc>
                <a:spcPct val="80000"/>
              </a:lnSpc>
            </a:pPr>
            <a:r>
              <a:rPr lang="en-US" sz="2100" dirty="0"/>
              <a:t>Copy that disk block into a buffer in main memory (if that disk block is not already in some main memory buffer).</a:t>
            </a:r>
          </a:p>
          <a:p>
            <a:pPr lvl="1" algn="just" eaLnBrk="1" hangingPunct="1">
              <a:lnSpc>
                <a:spcPct val="80000"/>
              </a:lnSpc>
            </a:pPr>
            <a:r>
              <a:rPr lang="en-US" sz="2100" dirty="0"/>
              <a:t>Copy item X from the program variable named X into its correct location in the buffer.</a:t>
            </a:r>
          </a:p>
          <a:p>
            <a:pPr lvl="1" algn="just" eaLnBrk="1" hangingPunct="1">
              <a:lnSpc>
                <a:spcPct val="80000"/>
              </a:lnSpc>
            </a:pPr>
            <a:r>
              <a:rPr lang="en-US" sz="2100" dirty="0"/>
              <a:t>Store the updated block from the buffer back to disk (either immediately or at some later point in time). </a:t>
            </a:r>
          </a:p>
        </p:txBody>
      </p:sp>
    </p:spTree>
    <p:extLst>
      <p:ext uri="{BB962C8B-B14F-4D97-AF65-F5344CB8AC3E}">
        <p14:creationId xmlns:p14="http://schemas.microsoft.com/office/powerpoint/2010/main" val="360753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Grp="1" noChangeArrowheads="1"/>
          </p:cNvSpPr>
          <p:nvPr>
            <p:ph type="title"/>
          </p:nvPr>
        </p:nvSpPr>
        <p:spPr/>
        <p:txBody>
          <a:bodyPr/>
          <a:lstStyle/>
          <a:p>
            <a:pPr eaLnBrk="1" hangingPunct="1"/>
            <a:r>
              <a:rPr lang="en-US" smtClean="0"/>
              <a:t>Two sample transactions</a:t>
            </a:r>
          </a:p>
        </p:txBody>
      </p:sp>
      <p:sp>
        <p:nvSpPr>
          <p:cNvPr id="21508" name="Rectangle 6"/>
          <p:cNvSpPr>
            <a:spLocks noGrp="1" noChangeArrowheads="1"/>
          </p:cNvSpPr>
          <p:nvPr>
            <p:ph type="body" idx="1"/>
          </p:nvPr>
        </p:nvSpPr>
        <p:spPr>
          <a:xfrm>
            <a:off x="1763714" y="1957588"/>
            <a:ext cx="8294687" cy="938011"/>
          </a:xfrm>
        </p:spPr>
        <p:txBody>
          <a:bodyPr/>
          <a:lstStyle/>
          <a:p>
            <a:pPr eaLnBrk="1" hangingPunct="1">
              <a:lnSpc>
                <a:spcPct val="80000"/>
              </a:lnSpc>
            </a:pPr>
            <a:r>
              <a:rPr lang="en-US" dirty="0" smtClean="0"/>
              <a:t>Two sample transactions:</a:t>
            </a:r>
          </a:p>
          <a:p>
            <a:pPr lvl="1" eaLnBrk="1" hangingPunct="1">
              <a:lnSpc>
                <a:spcPct val="80000"/>
              </a:lnSpc>
            </a:pPr>
            <a:r>
              <a:rPr lang="en-US" dirty="0" smtClean="0"/>
              <a:t>(a) Transaction T1</a:t>
            </a:r>
          </a:p>
          <a:p>
            <a:pPr lvl="1" eaLnBrk="1" hangingPunct="1">
              <a:lnSpc>
                <a:spcPct val="80000"/>
              </a:lnSpc>
            </a:pPr>
            <a:r>
              <a:rPr lang="en-US" dirty="0" smtClean="0"/>
              <a:t>(b) Transaction T2</a:t>
            </a:r>
          </a:p>
        </p:txBody>
      </p:sp>
      <p:pic>
        <p:nvPicPr>
          <p:cNvPr id="21509"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763714" y="2819401"/>
            <a:ext cx="8294687" cy="3667125"/>
          </a:xfrm>
        </p:spPr>
      </p:pic>
    </p:spTree>
    <p:extLst>
      <p:ext uri="{BB962C8B-B14F-4D97-AF65-F5344CB8AC3E}">
        <p14:creationId xmlns:p14="http://schemas.microsoft.com/office/powerpoint/2010/main" val="4220055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p:txBody>
          <a:bodyPr>
            <a:normAutofit/>
          </a:bodyPr>
          <a:lstStyle/>
          <a:p>
            <a:pPr eaLnBrk="1" hangingPunct="1"/>
            <a:r>
              <a:rPr lang="en-US" b="1" dirty="0"/>
              <a:t>Introduction to Transaction </a:t>
            </a:r>
            <a:r>
              <a:rPr lang="en-US" b="1" dirty="0" smtClean="0"/>
              <a:t>Processing</a:t>
            </a:r>
            <a:endParaRPr lang="en-US" b="1" dirty="0"/>
          </a:p>
        </p:txBody>
      </p:sp>
      <p:sp>
        <p:nvSpPr>
          <p:cNvPr id="23556" name="Rectangle 5"/>
          <p:cNvSpPr>
            <a:spLocks noGrp="1" noChangeArrowheads="1"/>
          </p:cNvSpPr>
          <p:nvPr>
            <p:ph type="body" idx="1"/>
          </p:nvPr>
        </p:nvSpPr>
        <p:spPr>
          <a:xfrm>
            <a:off x="1097280" y="1845734"/>
            <a:ext cx="10197492" cy="4023360"/>
          </a:xfrm>
        </p:spPr>
        <p:txBody>
          <a:bodyPr/>
          <a:lstStyle/>
          <a:p>
            <a:pPr eaLnBrk="1" hangingPunct="1">
              <a:lnSpc>
                <a:spcPct val="80000"/>
              </a:lnSpc>
              <a:buFont typeface="Wingdings" panose="05000000000000000000" pitchFamily="2" charset="2"/>
              <a:buNone/>
            </a:pPr>
            <a:r>
              <a:rPr lang="en-US" sz="2800" b="1" dirty="0"/>
              <a:t>Why Concurrency Control is needed:</a:t>
            </a:r>
          </a:p>
          <a:p>
            <a:pPr eaLnBrk="1" hangingPunct="1">
              <a:lnSpc>
                <a:spcPct val="80000"/>
              </a:lnSpc>
            </a:pPr>
            <a:r>
              <a:rPr lang="en-US" b="1" dirty="0"/>
              <a:t>The Lost Update Problem</a:t>
            </a:r>
          </a:p>
          <a:p>
            <a:pPr lvl="1" eaLnBrk="1" hangingPunct="1">
              <a:lnSpc>
                <a:spcPct val="80000"/>
              </a:lnSpc>
            </a:pPr>
            <a:r>
              <a:rPr lang="en-US" sz="1900" dirty="0"/>
              <a:t>This occurs when two transactions that access </a:t>
            </a:r>
            <a:r>
              <a:rPr lang="en-US" sz="1900" b="1" dirty="0"/>
              <a:t>the same database items </a:t>
            </a:r>
            <a:r>
              <a:rPr lang="en-US" sz="1900" dirty="0"/>
              <a:t>have their operations interleaved in a way that makes the value of some database item incorrect. </a:t>
            </a:r>
          </a:p>
          <a:p>
            <a:pPr eaLnBrk="1" hangingPunct="1">
              <a:lnSpc>
                <a:spcPct val="80000"/>
              </a:lnSpc>
            </a:pPr>
            <a:r>
              <a:rPr lang="en-US" b="1" dirty="0"/>
              <a:t>The Temporary Update (or Dirty Read) Problem </a:t>
            </a:r>
          </a:p>
          <a:p>
            <a:pPr lvl="1" eaLnBrk="1" hangingPunct="1">
              <a:lnSpc>
                <a:spcPct val="80000"/>
              </a:lnSpc>
            </a:pPr>
            <a:r>
              <a:rPr lang="en-US" sz="1900" dirty="0"/>
              <a:t>This occurs when one </a:t>
            </a:r>
            <a:r>
              <a:rPr lang="en-US" sz="1900" b="1" dirty="0"/>
              <a:t>transaction updates a database item </a:t>
            </a:r>
            <a:r>
              <a:rPr lang="en-US" sz="1900" dirty="0"/>
              <a:t>and then the transaction fails for some </a:t>
            </a:r>
            <a:r>
              <a:rPr lang="en-US" sz="1900" dirty="0" smtClean="0"/>
              <a:t>reason.</a:t>
            </a:r>
            <a:endParaRPr lang="en-US" sz="1900" dirty="0"/>
          </a:p>
          <a:p>
            <a:pPr lvl="1" eaLnBrk="1" hangingPunct="1">
              <a:lnSpc>
                <a:spcPct val="80000"/>
              </a:lnSpc>
            </a:pPr>
            <a:r>
              <a:rPr lang="en-US" sz="1900" dirty="0"/>
              <a:t>The updated item is accessed by another transaction before it is changed back to its original value. </a:t>
            </a:r>
          </a:p>
          <a:p>
            <a:pPr eaLnBrk="1" hangingPunct="1">
              <a:lnSpc>
                <a:spcPct val="80000"/>
              </a:lnSpc>
            </a:pPr>
            <a:r>
              <a:rPr lang="en-US" b="1" dirty="0"/>
              <a:t>The Incorrect Summary Problem</a:t>
            </a:r>
          </a:p>
          <a:p>
            <a:pPr lvl="1" eaLnBrk="1" hangingPunct="1">
              <a:lnSpc>
                <a:spcPct val="80000"/>
              </a:lnSpc>
            </a:pPr>
            <a:r>
              <a:rPr lang="en-US" sz="1900" dirty="0"/>
              <a:t>If one transaction is </a:t>
            </a:r>
            <a:r>
              <a:rPr lang="en-US" sz="1900" b="1" dirty="0"/>
              <a:t>calculating an aggregate summary function </a:t>
            </a:r>
            <a:r>
              <a:rPr lang="en-US" sz="1900" dirty="0"/>
              <a:t>on a number of records while </a:t>
            </a:r>
            <a:r>
              <a:rPr lang="en-US" sz="1900" b="1" dirty="0"/>
              <a:t>other transactions are updating some of these records</a:t>
            </a:r>
            <a:r>
              <a:rPr lang="en-US" sz="1900" dirty="0"/>
              <a:t>, the aggregate function may calculate some values before they are updated and others after they are updated. </a:t>
            </a:r>
          </a:p>
          <a:p>
            <a:pPr lvl="1" eaLnBrk="1" hangingPunct="1">
              <a:lnSpc>
                <a:spcPct val="80000"/>
              </a:lnSpc>
            </a:pPr>
            <a:endParaRPr lang="en-US" sz="1900" dirty="0"/>
          </a:p>
        </p:txBody>
      </p:sp>
    </p:spTree>
    <p:extLst>
      <p:ext uri="{BB962C8B-B14F-4D97-AF65-F5344CB8AC3E}">
        <p14:creationId xmlns:p14="http://schemas.microsoft.com/office/powerpoint/2010/main" val="2775457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2265</TotalTime>
  <Words>1822</Words>
  <Application>Microsoft Office PowerPoint</Application>
  <PresentationFormat>Widescreen</PresentationFormat>
  <Paragraphs>163</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Symbol</vt:lpstr>
      <vt:lpstr>Tahoma</vt:lpstr>
      <vt:lpstr>Wingdings</vt:lpstr>
      <vt:lpstr>Retrospect</vt:lpstr>
      <vt:lpstr> Course Name: Database Systems Course Code: CS52 Credits: 3:1:0 UNIT 5  Term: Oct 2021 – Feb 2022 </vt:lpstr>
      <vt:lpstr>Chapter 17</vt:lpstr>
      <vt:lpstr>Introduction to Transaction Processing</vt:lpstr>
      <vt:lpstr>Introduction to Transaction Processing</vt:lpstr>
      <vt:lpstr>Introduction to Transaction Processing</vt:lpstr>
      <vt:lpstr>Introduction to Transaction Processing</vt:lpstr>
      <vt:lpstr>Introduction to Transaction Processing</vt:lpstr>
      <vt:lpstr>Two sample transactions</vt:lpstr>
      <vt:lpstr>Introduction to Transaction Processing</vt:lpstr>
      <vt:lpstr>Concurrent execution is uncontrolled:  (a) The lost update problem. </vt:lpstr>
      <vt:lpstr>Concurrent execution is uncontrolled:  (b) The temporary update problem.</vt:lpstr>
      <vt:lpstr>Concurrent execution is uncontrolled:  (c) The incorrect summary problem.</vt:lpstr>
      <vt:lpstr>Introduction to Transaction Processing </vt:lpstr>
      <vt:lpstr>Introduction to Transaction Processing </vt:lpstr>
      <vt:lpstr>Introduction to Transaction Processing </vt:lpstr>
      <vt:lpstr>Transaction and System Concepts </vt:lpstr>
      <vt:lpstr>State transition diagram illustrating the states for transaction execution</vt:lpstr>
      <vt:lpstr>Transaction and System Concepts </vt:lpstr>
      <vt:lpstr>Transaction and System Concepts </vt:lpstr>
      <vt:lpstr>Transaction and System Concepts</vt:lpstr>
      <vt:lpstr>Transaction and System Concepts</vt:lpstr>
      <vt:lpstr>Transaction and System Concepts</vt:lpstr>
      <vt:lpstr>Transaction and System Concepts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CSE-PG</cp:lastModifiedBy>
  <cp:revision>388</cp:revision>
  <dcterms:created xsi:type="dcterms:W3CDTF">2020-08-26T05:56:20Z</dcterms:created>
  <dcterms:modified xsi:type="dcterms:W3CDTF">2022-01-14T05:22:02Z</dcterms:modified>
</cp:coreProperties>
</file>