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8"/>
  </p:notesMasterIdLst>
  <p:sldIdLst>
    <p:sldId id="409" r:id="rId2"/>
    <p:sldId id="511" r:id="rId3"/>
    <p:sldId id="512" r:id="rId4"/>
    <p:sldId id="513" r:id="rId5"/>
    <p:sldId id="514" r:id="rId6"/>
    <p:sldId id="515" r:id="rId7"/>
    <p:sldId id="516" r:id="rId8"/>
    <p:sldId id="517" r:id="rId9"/>
    <p:sldId id="538" r:id="rId10"/>
    <p:sldId id="539" r:id="rId11"/>
    <p:sldId id="540" r:id="rId12"/>
    <p:sldId id="518" r:id="rId13"/>
    <p:sldId id="519" r:id="rId14"/>
    <p:sldId id="520" r:id="rId15"/>
    <p:sldId id="521" r:id="rId16"/>
    <p:sldId id="522" r:id="rId17"/>
    <p:sldId id="523" r:id="rId18"/>
    <p:sldId id="524" r:id="rId19"/>
    <p:sldId id="525" r:id="rId20"/>
    <p:sldId id="558" r:id="rId21"/>
    <p:sldId id="559" r:id="rId22"/>
    <p:sldId id="526" r:id="rId23"/>
    <p:sldId id="527" r:id="rId24"/>
    <p:sldId id="532" r:id="rId25"/>
    <p:sldId id="528" r:id="rId26"/>
    <p:sldId id="529" r:id="rId27"/>
    <p:sldId id="530" r:id="rId28"/>
    <p:sldId id="557" r:id="rId29"/>
    <p:sldId id="545" r:id="rId30"/>
    <p:sldId id="546" r:id="rId31"/>
    <p:sldId id="547" r:id="rId32"/>
    <p:sldId id="552" r:id="rId33"/>
    <p:sldId id="553" r:id="rId34"/>
    <p:sldId id="554" r:id="rId35"/>
    <p:sldId id="555" r:id="rId36"/>
    <p:sldId id="50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4" d="100"/>
          <a:sy n="74"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02-03-2022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8C1592-88E5-430D-8DE9-EAD9ABF79B42}" type="slidenum">
              <a:rPr lang="en-CA" smtClean="0">
                <a:latin typeface="Tahoma" panose="020B0604030504040204" pitchFamily="34" charset="0"/>
              </a:rPr>
              <a:pPr>
                <a:spcBef>
                  <a:spcPct val="0"/>
                </a:spcBef>
              </a:pPr>
              <a:t>9</a:t>
            </a:fld>
            <a:endParaRPr lang="en-CA" smtClean="0">
              <a:latin typeface="Tahoma" panose="020B060403050404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78510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8B45FE-952A-4BAC-BE0D-9B4CD91E23DC}" type="slidenum">
              <a:rPr lang="en-CA" smtClean="0">
                <a:latin typeface="Tahoma" panose="020B0604030504040204" pitchFamily="34" charset="0"/>
              </a:rPr>
              <a:pPr>
                <a:spcBef>
                  <a:spcPct val="0"/>
                </a:spcBef>
              </a:pPr>
              <a:t>10</a:t>
            </a:fld>
            <a:endParaRPr lang="en-CA" smtClean="0">
              <a:latin typeface="Tahoma" panose="020B060403050404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383728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A54183D-7067-42AD-B955-13E374F7BCF5}" type="slidenum">
              <a:rPr lang="en-CA" sz="1200" smtClean="0">
                <a:latin typeface="Tahoma" panose="020B0604030504040204" pitchFamily="34" charset="0"/>
              </a:rPr>
              <a:pPr/>
              <a:t>23</a:t>
            </a:fld>
            <a:endParaRPr lang="en-CA" sz="1200" smtClean="0">
              <a:latin typeface="Tahoma" panose="020B060403050404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102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20EA030-8C5E-46EC-8525-50FBB9C563F6}" type="slidenum">
              <a:rPr lang="en-CA" sz="1200" smtClean="0">
                <a:latin typeface="Tahoma" panose="020B0604030504040204" pitchFamily="34" charset="0"/>
              </a:rPr>
              <a:pPr/>
              <a:t>25</a:t>
            </a:fld>
            <a:endParaRPr lang="en-CA" sz="1200" smtClean="0">
              <a:latin typeface="Tahoma" panose="020B060403050404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6667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6C268ED-4288-47FC-AC50-E7EF68646BB6}" type="slidenum">
              <a:rPr lang="en-CA" sz="1200" smtClean="0">
                <a:latin typeface="Tahoma" panose="020B0604030504040204" pitchFamily="34" charset="0"/>
              </a:rPr>
              <a:pPr/>
              <a:t>26</a:t>
            </a:fld>
            <a:endParaRPr lang="en-CA" sz="1200" smtClean="0">
              <a:latin typeface="Tahoma" panose="020B060403050404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9918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70751D4-5975-4B4E-ABA7-01BB87FC5FB9}" type="slidenum">
              <a:rPr lang="en-CA" sz="1200" smtClean="0">
                <a:latin typeface="Tahoma" panose="020B0604030504040204" pitchFamily="34" charset="0"/>
              </a:rPr>
              <a:pPr/>
              <a:t>27</a:t>
            </a:fld>
            <a:endParaRPr lang="en-CA" sz="1200" smtClean="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7574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02AD67-839C-4047-A2C9-4464FC2E6AFA}" type="slidenum">
              <a:rPr lang="en-CA" smtClean="0">
                <a:latin typeface="Tahoma" panose="020B0604030504040204" pitchFamily="34" charset="0"/>
              </a:rPr>
              <a:pPr>
                <a:spcBef>
                  <a:spcPct val="0"/>
                </a:spcBef>
              </a:pPr>
              <a:t>31</a:t>
            </a:fld>
            <a:endParaRPr lang="en-CA" smtClean="0">
              <a:latin typeface="Tahoma" panose="020B060403050404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smtClean="0">
              <a:latin typeface="Arial" panose="020B0604020202020204" pitchFamily="34" charset="0"/>
            </a:endParaRPr>
          </a:p>
        </p:txBody>
      </p:sp>
    </p:spTree>
    <p:extLst>
      <p:ext uri="{BB962C8B-B14F-4D97-AF65-F5344CB8AC3E}">
        <p14:creationId xmlns:p14="http://schemas.microsoft.com/office/powerpoint/2010/main" val="1704704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0CD6D-5F12-476E-8453-3D311B450A4E}" type="datetime8">
              <a:rPr lang="en-IN" smtClean="0"/>
              <a:t>02-03-2022 09:16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A8DE7-22DF-4C71-8810-45CE4D417C2D}" type="datetime8">
              <a:rPr lang="en-IN" smtClean="0"/>
              <a:t>02-03-2022 09:16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5C541-F4E6-4488-B462-EF7A047E4C61}" type="datetime8">
              <a:rPr lang="en-IN" smtClean="0"/>
              <a:t>02-03-2022 09:16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a16="http://schemas.microsoft.com/office/drawing/2014/main" xmlns=""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02-03-2022 09:16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2C8A-CD12-4DFD-ABE8-8CF3B1F53511}" type="datetime8">
              <a:rPr lang="en-IN" smtClean="0"/>
              <a:t>02-03-2022 09:16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24554-EC08-4A9A-B955-1CE402443775}" type="datetime8">
              <a:rPr lang="en-IN" smtClean="0"/>
              <a:t>02-03-2022 09:16</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DB3C8-7270-4E63-BAFF-F61146C872A9}" type="datetime8">
              <a:rPr lang="en-IN" smtClean="0"/>
              <a:t>02-03-2022 09:16</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E7326-4BB3-4EF7-A825-D7B8443422EC}" type="datetime8">
              <a:rPr lang="en-IN" smtClean="0"/>
              <a:t>02-03-2022 09:16</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a16="http://schemas.microsoft.com/office/drawing/2014/main" xmlns=""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E9CBBB-99BF-46C2-A597-705C3E515BE3}" type="datetime8">
              <a:rPr lang="en-IN" smtClean="0"/>
              <a:t>02-03-2022 09:16</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2DF96F-D195-4D32-A22A-EB824CFB176E}" type="datetime8">
              <a:rPr lang="en-IN" smtClean="0"/>
              <a:t>02-03-2022 09:16</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0490D-FF02-4389-90FD-819CA8976B9B}" type="datetime8">
              <a:rPr lang="en-IN" smtClean="0"/>
              <a:t>02-03-2022 09:16</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7FF271-DAE5-45E4-9C4D-A89BEE8B6E22}" type="datetime8">
              <a:rPr lang="en-IN" smtClean="0"/>
              <a:t>02-03-2022 09:16</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515325"/>
            <a:ext cx="10848974" cy="1119438"/>
          </a:xfrm>
        </p:spPr>
        <p:txBody>
          <a:bodyPr>
            <a:noAutofit/>
          </a:bodyPr>
          <a:lstStyle/>
          <a:p>
            <a:pPr algn="ctr">
              <a:lnSpc>
                <a:spcPct val="100000"/>
              </a:lnSpc>
            </a:pPr>
            <a:r>
              <a:rPr lang="en-IN" sz="2800" b="1" dirty="0"/>
              <a:t/>
            </a:r>
            <a:br>
              <a:rPr lang="en-IN" sz="2800" b="1" dirty="0"/>
            </a:br>
            <a:r>
              <a:rPr lang="en-IN" sz="3200" b="1" dirty="0"/>
              <a:t>Course Name: Database Systems</a:t>
            </a:r>
            <a:br>
              <a:rPr lang="en-IN" sz="3200" b="1" dirty="0"/>
            </a:br>
            <a:r>
              <a:rPr lang="en-IN" sz="3200" b="1" dirty="0"/>
              <a:t>Course Code: CS52</a:t>
            </a:r>
            <a:br>
              <a:rPr lang="en-IN" sz="3200" b="1" dirty="0"/>
            </a:br>
            <a:r>
              <a:rPr lang="en-IN" sz="3200" b="1" dirty="0"/>
              <a:t>Credits: 3:1:0</a:t>
            </a:r>
            <a:br>
              <a:rPr lang="en-IN" sz="3200" b="1" dirty="0"/>
            </a:br>
            <a:r>
              <a:rPr lang="en-IN" sz="3200" b="1" dirty="0"/>
              <a:t>UNIT </a:t>
            </a:r>
            <a:r>
              <a:rPr lang="en-IN" sz="3200" b="1" dirty="0" smtClean="0"/>
              <a:t>5</a:t>
            </a:r>
            <a:r>
              <a:rPr lang="en-IN" sz="3200" b="1" dirty="0"/>
              <a:t/>
            </a:r>
            <a:br>
              <a:rPr lang="en-IN" sz="3200" b="1" dirty="0"/>
            </a:br>
            <a:r>
              <a:rPr lang="en-IN" sz="3200" b="1" dirty="0"/>
              <a:t/>
            </a:r>
            <a:br>
              <a:rPr lang="en-IN" sz="3200" b="1" dirty="0"/>
            </a:br>
            <a:r>
              <a:rPr lang="en-IN" sz="3200" b="1" dirty="0"/>
              <a:t>Term: </a:t>
            </a:r>
            <a:r>
              <a:rPr lang="en-IN" sz="3200" b="1" dirty="0" smtClean="0"/>
              <a:t>October 2021 </a:t>
            </a:r>
            <a:r>
              <a:rPr lang="en-IN" sz="3200" b="1" dirty="0"/>
              <a:t>– </a:t>
            </a:r>
            <a:r>
              <a:rPr lang="en-IN" sz="3200" b="1" dirty="0" smtClean="0"/>
              <a:t>February 2022</a:t>
            </a:r>
            <a:r>
              <a:rPr lang="en-IN" sz="2000" dirty="0"/>
              <a:t/>
            </a:r>
            <a:br>
              <a:rPr lang="en-IN" sz="2000" dirty="0"/>
            </a:br>
            <a:endParaRPr lang="en-IN" sz="2000" dirty="0"/>
          </a:p>
        </p:txBody>
      </p:sp>
      <p:sp>
        <p:nvSpPr>
          <p:cNvPr id="5" name="Title 1"/>
          <p:cNvSpPr txBox="1">
            <a:spLocks/>
          </p:cNvSpPr>
          <p:nvPr/>
        </p:nvSpPr>
        <p:spPr bwMode="auto">
          <a:xfrm>
            <a:off x="1866900" y="314146"/>
            <a:ext cx="8229600" cy="1143000"/>
          </a:xfrm>
          <a:prstGeom prst="rect">
            <a:avLst/>
          </a:prstGeom>
          <a:noFill/>
          <a:ln w="9525">
            <a:noFill/>
            <a:miter lim="800000"/>
            <a:headEnd/>
            <a:tailEnd/>
          </a:ln>
        </p:spPr>
        <p:txBody>
          <a:bodyPr anchor="ctr"/>
          <a:lstStyle/>
          <a:p>
            <a:pPr algn="ctr"/>
            <a:r>
              <a:rPr lang="en-US" sz="2000" b="1" dirty="0">
                <a:latin typeface="+mj-lt"/>
              </a:rPr>
              <a:t>M.S. Ramaiah Institute of Technology</a:t>
            </a:r>
            <a:endParaRPr lang="en-IN" sz="2000" dirty="0">
              <a:latin typeface="+mj-lt"/>
            </a:endParaRPr>
          </a:p>
          <a:p>
            <a:pPr algn="ctr"/>
            <a:r>
              <a:rPr lang="en-US" sz="2000" b="1" dirty="0">
                <a:latin typeface="+mj-lt"/>
              </a:rPr>
              <a:t>(Autonomous Institute, Affiliated to VTU)</a:t>
            </a:r>
            <a:endParaRPr lang="en-IN" sz="2000" dirty="0">
              <a:latin typeface="+mj-lt"/>
            </a:endParaRPr>
          </a:p>
          <a:p>
            <a:pPr algn="ctr"/>
            <a:r>
              <a:rPr lang="en-US" sz="2000" b="1" dirty="0">
                <a:latin typeface="+mj-lt"/>
              </a:rPr>
              <a:t>Department of Computer Science and Engineering</a:t>
            </a:r>
            <a:endParaRPr lang="en-IN" sz="2000" dirty="0">
              <a:latin typeface="+mj-lt"/>
            </a:endParaRPr>
          </a:p>
        </p:txBody>
      </p:sp>
      <p:sp>
        <p:nvSpPr>
          <p:cNvPr id="3" name="TextBox 2">
            <a:extLst>
              <a:ext uri="{FF2B5EF4-FFF2-40B4-BE49-F238E27FC236}">
                <a16:creationId xmlns:a16="http://schemas.microsoft.com/office/drawing/2014/main" xmlns="" id="{EC9641BE-B7C9-4946-A565-227D0582DC3F}"/>
              </a:ext>
            </a:extLst>
          </p:cNvPr>
          <p:cNvSpPr txBox="1"/>
          <p:nvPr/>
        </p:nvSpPr>
        <p:spPr>
          <a:xfrm>
            <a:off x="8644609" y="4772025"/>
            <a:ext cx="2997892" cy="646331"/>
          </a:xfrm>
          <a:prstGeom prst="rect">
            <a:avLst/>
          </a:prstGeom>
          <a:noFill/>
        </p:spPr>
        <p:txBody>
          <a:bodyPr wrap="square" rtlCol="0">
            <a:spAutoFit/>
          </a:bodyPr>
          <a:lstStyle/>
          <a:p>
            <a:r>
              <a:rPr lang="en-IN" dirty="0"/>
              <a:t>Faculty:</a:t>
            </a:r>
          </a:p>
          <a:p>
            <a:r>
              <a:rPr lang="en-IN" dirty="0" smtClean="0"/>
              <a:t>Dr. Sini </a:t>
            </a:r>
            <a:r>
              <a:rPr lang="en-IN" dirty="0"/>
              <a:t>Anna Alex</a:t>
            </a:r>
          </a:p>
        </p:txBody>
      </p:sp>
    </p:spTree>
    <p:extLst>
      <p:ext uri="{BB962C8B-B14F-4D97-AF65-F5344CB8AC3E}">
        <p14:creationId xmlns:p14="http://schemas.microsoft.com/office/powerpoint/2010/main" val="300391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type="title"/>
          </p:nvPr>
        </p:nvSpPr>
        <p:spPr>
          <a:xfrm>
            <a:off x="631065" y="286603"/>
            <a:ext cx="11050073" cy="1450757"/>
          </a:xfrm>
        </p:spPr>
        <p:txBody>
          <a:bodyPr>
            <a:normAutofit/>
          </a:bodyPr>
          <a:lstStyle/>
          <a:p>
            <a:pPr eaLnBrk="1" hangingPunct="1"/>
            <a:r>
              <a:rPr lang="en-US" sz="4400" b="1" dirty="0" smtClean="0"/>
              <a:t>Characterizing Schedules based on Recoverability </a:t>
            </a:r>
          </a:p>
        </p:txBody>
      </p:sp>
      <p:sp>
        <p:nvSpPr>
          <p:cNvPr id="63492" name="Rectangle 5"/>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sz="3200" dirty="0"/>
              <a:t>Schedules classified on recoverability (contd.):</a:t>
            </a:r>
          </a:p>
          <a:p>
            <a:pPr eaLnBrk="1" hangingPunct="1">
              <a:lnSpc>
                <a:spcPct val="90000"/>
              </a:lnSpc>
            </a:pPr>
            <a:r>
              <a:rPr lang="en-US" sz="3200" b="1" dirty="0"/>
              <a:t>Schedules requiring cascaded rollback</a:t>
            </a:r>
            <a:r>
              <a:rPr lang="en-US" sz="3200" dirty="0"/>
              <a:t>:</a:t>
            </a:r>
          </a:p>
          <a:p>
            <a:pPr lvl="1" eaLnBrk="1" hangingPunct="1">
              <a:lnSpc>
                <a:spcPct val="90000"/>
              </a:lnSpc>
            </a:pPr>
            <a:r>
              <a:rPr lang="en-US" sz="3000" dirty="0"/>
              <a:t>A schedule in which </a:t>
            </a:r>
            <a:r>
              <a:rPr lang="en-US" sz="3000" b="1" dirty="0"/>
              <a:t>uncommitted transactions that read an item from a failed transaction</a:t>
            </a:r>
            <a:r>
              <a:rPr lang="en-US" sz="3000" dirty="0"/>
              <a:t> must be rolled back. </a:t>
            </a:r>
          </a:p>
          <a:p>
            <a:pPr eaLnBrk="1" hangingPunct="1">
              <a:lnSpc>
                <a:spcPct val="90000"/>
              </a:lnSpc>
            </a:pPr>
            <a:r>
              <a:rPr lang="en-US" b="1" dirty="0" smtClean="0"/>
              <a:t>Strict Schedules</a:t>
            </a:r>
            <a:r>
              <a:rPr lang="en-US" dirty="0" smtClean="0"/>
              <a:t>:</a:t>
            </a:r>
          </a:p>
          <a:p>
            <a:pPr lvl="1" eaLnBrk="1" hangingPunct="1">
              <a:lnSpc>
                <a:spcPct val="90000"/>
              </a:lnSpc>
            </a:pPr>
            <a:r>
              <a:rPr lang="en-US" dirty="0" smtClean="0"/>
              <a:t>A schedule in which a </a:t>
            </a:r>
            <a:r>
              <a:rPr lang="en-US" b="1" dirty="0" smtClean="0"/>
              <a:t>transaction can neither read or write an item X until the last transaction that wrote X has committed</a:t>
            </a:r>
            <a:r>
              <a:rPr lang="en-US" dirty="0" smtClean="0"/>
              <a:t>. </a:t>
            </a:r>
          </a:p>
        </p:txBody>
      </p:sp>
    </p:spTree>
    <p:extLst>
      <p:ext uri="{BB962C8B-B14F-4D97-AF65-F5344CB8AC3E}">
        <p14:creationId xmlns:p14="http://schemas.microsoft.com/office/powerpoint/2010/main" val="302714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709410" y="354730"/>
            <a:ext cx="10855817" cy="992187"/>
          </a:xfrm>
        </p:spPr>
        <p:txBody>
          <a:bodyPr>
            <a:normAutofit fontScale="90000"/>
          </a:bodyPr>
          <a:lstStyle/>
          <a:p>
            <a:r>
              <a:rPr lang="en-US" b="1" dirty="0" smtClean="0"/>
              <a:t>Characterizing Schedules Based on Recoverability</a:t>
            </a:r>
            <a:endParaRPr lang="en-US" dirty="0" smtClean="0"/>
          </a:p>
        </p:txBody>
      </p:sp>
      <p:sp>
        <p:nvSpPr>
          <p:cNvPr id="3" name="Content Placeholder 2"/>
          <p:cNvSpPr>
            <a:spLocks noGrp="1"/>
          </p:cNvSpPr>
          <p:nvPr>
            <p:ph idx="1"/>
          </p:nvPr>
        </p:nvSpPr>
        <p:spPr>
          <a:xfrm>
            <a:off x="1071523" y="2009104"/>
            <a:ext cx="10493704" cy="3953814"/>
          </a:xfrm>
        </p:spPr>
        <p:txBody>
          <a:bodyPr>
            <a:normAutofit fontScale="92500"/>
          </a:bodyPr>
          <a:lstStyle/>
          <a:p>
            <a:pPr>
              <a:defRPr/>
            </a:pPr>
            <a:r>
              <a:rPr lang="en-US" dirty="0"/>
              <a:t>A shorthand notation for describing a schedule uses the symbols </a:t>
            </a:r>
            <a:r>
              <a:rPr lang="en-US" b="1" i="1" dirty="0"/>
              <a:t>b</a:t>
            </a:r>
            <a:r>
              <a:rPr lang="en-US" b="1" dirty="0"/>
              <a:t>, </a:t>
            </a:r>
            <a:r>
              <a:rPr lang="en-US" b="1" i="1" dirty="0"/>
              <a:t>r</a:t>
            </a:r>
            <a:r>
              <a:rPr lang="en-US" b="1" dirty="0"/>
              <a:t>,</a:t>
            </a:r>
            <a:r>
              <a:rPr lang="en-US" b="1" i="1" dirty="0"/>
              <a:t> w</a:t>
            </a:r>
            <a:r>
              <a:rPr lang="en-US" b="1" dirty="0"/>
              <a:t>,</a:t>
            </a:r>
            <a:r>
              <a:rPr lang="en-US" b="1" i="1" dirty="0"/>
              <a:t> e</a:t>
            </a:r>
            <a:r>
              <a:rPr lang="en-US" b="1" dirty="0"/>
              <a:t>,</a:t>
            </a:r>
            <a:r>
              <a:rPr lang="en-US" b="1" i="1" dirty="0"/>
              <a:t> c</a:t>
            </a:r>
            <a:r>
              <a:rPr lang="en-US" b="1" dirty="0"/>
              <a:t>, and</a:t>
            </a:r>
            <a:r>
              <a:rPr lang="en-US" b="1" i="1" dirty="0"/>
              <a:t> a</a:t>
            </a:r>
            <a:r>
              <a:rPr lang="en-US" i="1" dirty="0"/>
              <a:t> </a:t>
            </a:r>
            <a:r>
              <a:rPr lang="en-US" dirty="0"/>
              <a:t>for the </a:t>
            </a:r>
            <a:r>
              <a:rPr lang="en-US" dirty="0" smtClean="0"/>
              <a:t>operations</a:t>
            </a:r>
            <a:endParaRPr lang="en-US" i="1" dirty="0" smtClean="0"/>
          </a:p>
          <a:p>
            <a:r>
              <a:rPr lang="en-US" dirty="0" smtClean="0"/>
              <a:t>            </a:t>
            </a:r>
            <a:r>
              <a:rPr lang="en-US" dirty="0" err="1" smtClean="0"/>
              <a:t>begin_transaction</a:t>
            </a:r>
            <a:r>
              <a:rPr lang="en-US" dirty="0"/>
              <a:t>,</a:t>
            </a:r>
            <a:r>
              <a:rPr lang="en-US" i="1" dirty="0"/>
              <a:t> </a:t>
            </a:r>
            <a:r>
              <a:rPr lang="en-US" dirty="0" err="1"/>
              <a:t>read_item</a:t>
            </a:r>
            <a:r>
              <a:rPr lang="en-US" dirty="0"/>
              <a:t>,</a:t>
            </a:r>
            <a:r>
              <a:rPr lang="en-US" i="1" dirty="0"/>
              <a:t> </a:t>
            </a:r>
            <a:r>
              <a:rPr lang="en-US" dirty="0" err="1"/>
              <a:t>write_item</a:t>
            </a:r>
            <a:r>
              <a:rPr lang="en-US" dirty="0"/>
              <a:t>,</a:t>
            </a:r>
            <a:r>
              <a:rPr lang="en-US" i="1" dirty="0"/>
              <a:t> </a:t>
            </a:r>
            <a:r>
              <a:rPr lang="en-US" dirty="0" err="1"/>
              <a:t>end_transaction</a:t>
            </a:r>
            <a:r>
              <a:rPr lang="en-US" dirty="0"/>
              <a:t>, commit, and abort, </a:t>
            </a:r>
            <a:r>
              <a:rPr lang="en-US" dirty="0" smtClean="0"/>
              <a:t>respectively. </a:t>
            </a:r>
          </a:p>
          <a:p>
            <a:r>
              <a:rPr lang="en-US" i="1" dirty="0" smtClean="0"/>
              <a:t>S</a:t>
            </a:r>
            <a:r>
              <a:rPr lang="en-US" i="1" baseline="-25000" dirty="0" smtClean="0"/>
              <a:t>a</a:t>
            </a:r>
            <a:r>
              <a:rPr lang="en-US" dirty="0"/>
              <a:t>:</a:t>
            </a:r>
            <a:r>
              <a:rPr lang="en-US" i="1" dirty="0"/>
              <a:t> r</a:t>
            </a:r>
            <a:r>
              <a:rPr lang="en-US" baseline="-25000" dirty="0"/>
              <a:t>1</a:t>
            </a:r>
            <a:r>
              <a:rPr lang="en-US" dirty="0"/>
              <a:t>(</a:t>
            </a:r>
            <a:r>
              <a:rPr lang="en-US" i="1" dirty="0"/>
              <a:t>X</a:t>
            </a:r>
            <a:r>
              <a:rPr lang="en-US" dirty="0"/>
              <a:t>);</a:t>
            </a:r>
            <a:r>
              <a:rPr lang="en-US" i="1" dirty="0"/>
              <a:t> r</a:t>
            </a:r>
            <a:r>
              <a:rPr lang="en-US" baseline="-25000" dirty="0"/>
              <a:t>2</a:t>
            </a:r>
            <a:r>
              <a:rPr lang="en-US" dirty="0"/>
              <a:t>(</a:t>
            </a:r>
            <a:r>
              <a:rPr lang="en-US" i="1" dirty="0"/>
              <a:t>X</a:t>
            </a:r>
            <a:r>
              <a:rPr lang="en-US" dirty="0"/>
              <a:t>);</a:t>
            </a:r>
            <a:r>
              <a:rPr lang="en-US" i="1" dirty="0"/>
              <a:t> w</a:t>
            </a:r>
            <a:r>
              <a:rPr lang="en-US" baseline="-25000" dirty="0"/>
              <a:t>1</a:t>
            </a:r>
            <a:r>
              <a:rPr lang="en-US" dirty="0"/>
              <a:t>(</a:t>
            </a:r>
            <a:r>
              <a:rPr lang="en-US" i="1" dirty="0"/>
              <a:t>X</a:t>
            </a:r>
            <a:r>
              <a:rPr lang="en-US" dirty="0"/>
              <a:t>);</a:t>
            </a:r>
            <a:r>
              <a:rPr lang="en-US" i="1" dirty="0"/>
              <a:t> r</a:t>
            </a:r>
            <a:r>
              <a:rPr lang="en-US" baseline="-25000" dirty="0"/>
              <a:t>1</a:t>
            </a:r>
            <a:r>
              <a:rPr lang="en-US" dirty="0"/>
              <a:t>(</a:t>
            </a:r>
            <a:r>
              <a:rPr lang="en-US" i="1" dirty="0"/>
              <a:t>Y</a:t>
            </a:r>
            <a:r>
              <a:rPr lang="en-US" dirty="0"/>
              <a:t>);</a:t>
            </a:r>
            <a:r>
              <a:rPr lang="en-US" i="1" dirty="0"/>
              <a:t> w</a:t>
            </a:r>
            <a:r>
              <a:rPr lang="en-US" baseline="-25000" dirty="0"/>
              <a:t>2</a:t>
            </a:r>
            <a:r>
              <a:rPr lang="en-US" dirty="0"/>
              <a:t>(</a:t>
            </a:r>
            <a:r>
              <a:rPr lang="en-US" i="1" dirty="0"/>
              <a:t>X</a:t>
            </a:r>
            <a:r>
              <a:rPr lang="en-US" dirty="0"/>
              <a:t>);</a:t>
            </a:r>
            <a:r>
              <a:rPr lang="en-US" i="1" dirty="0"/>
              <a:t> w</a:t>
            </a:r>
            <a:r>
              <a:rPr lang="en-US" baseline="-25000" dirty="0"/>
              <a:t>1</a:t>
            </a:r>
            <a:r>
              <a:rPr lang="en-US" dirty="0"/>
              <a:t>(</a:t>
            </a:r>
            <a:r>
              <a:rPr lang="en-US" i="1" dirty="0"/>
              <a:t>Y</a:t>
            </a:r>
            <a:r>
              <a:rPr lang="en-US" dirty="0"/>
              <a:t>);</a:t>
            </a:r>
          </a:p>
          <a:p>
            <a:r>
              <a:rPr lang="en-US" dirty="0"/>
              <a:t>Same as </a:t>
            </a:r>
            <a:r>
              <a:rPr lang="en-US" i="1" dirty="0"/>
              <a:t>S</a:t>
            </a:r>
            <a:r>
              <a:rPr lang="en-US" i="1" baseline="-25000" dirty="0"/>
              <a:t>a </a:t>
            </a:r>
            <a:r>
              <a:rPr lang="en-US" i="1" dirty="0"/>
              <a:t>except 2 commit operations</a:t>
            </a:r>
            <a:endParaRPr lang="en-US" dirty="0"/>
          </a:p>
          <a:p>
            <a:r>
              <a:rPr lang="en-US" i="1" dirty="0" err="1"/>
              <a:t>S</a:t>
            </a:r>
            <a:r>
              <a:rPr lang="en-US" i="1" baseline="-25000" dirty="0" err="1"/>
              <a:t>b</a:t>
            </a:r>
            <a:r>
              <a:rPr lang="en-US" dirty="0"/>
              <a:t>:</a:t>
            </a:r>
            <a:r>
              <a:rPr lang="en-US" i="1" dirty="0"/>
              <a:t> r</a:t>
            </a:r>
            <a:r>
              <a:rPr lang="en-US" baseline="-25000" dirty="0"/>
              <a:t>1</a:t>
            </a:r>
            <a:r>
              <a:rPr lang="en-US" dirty="0"/>
              <a:t>(</a:t>
            </a:r>
            <a:r>
              <a:rPr lang="en-US" i="1" dirty="0"/>
              <a:t>X</a:t>
            </a:r>
            <a:r>
              <a:rPr lang="en-US" dirty="0"/>
              <a:t>);</a:t>
            </a:r>
            <a:r>
              <a:rPr lang="en-US" i="1" dirty="0"/>
              <a:t> r</a:t>
            </a:r>
            <a:r>
              <a:rPr lang="en-US" baseline="-25000" dirty="0"/>
              <a:t>2</a:t>
            </a:r>
            <a:r>
              <a:rPr lang="en-US" dirty="0"/>
              <a:t>(</a:t>
            </a:r>
            <a:r>
              <a:rPr lang="en-US" i="1" dirty="0"/>
              <a:t>X</a:t>
            </a:r>
            <a:r>
              <a:rPr lang="en-US" dirty="0"/>
              <a:t>);</a:t>
            </a:r>
            <a:r>
              <a:rPr lang="en-US" i="1" dirty="0"/>
              <a:t> w</a:t>
            </a:r>
            <a:r>
              <a:rPr lang="en-US" baseline="-25000" dirty="0"/>
              <a:t>1</a:t>
            </a:r>
            <a:r>
              <a:rPr lang="en-US" dirty="0"/>
              <a:t>(</a:t>
            </a:r>
            <a:r>
              <a:rPr lang="en-US" i="1" dirty="0"/>
              <a:t>X</a:t>
            </a:r>
            <a:r>
              <a:rPr lang="en-US" dirty="0"/>
              <a:t>);</a:t>
            </a:r>
            <a:r>
              <a:rPr lang="en-US" i="1" dirty="0"/>
              <a:t> r</a:t>
            </a:r>
            <a:r>
              <a:rPr lang="en-US" baseline="-25000" dirty="0"/>
              <a:t>1</a:t>
            </a:r>
            <a:r>
              <a:rPr lang="en-US" dirty="0"/>
              <a:t>(</a:t>
            </a:r>
            <a:r>
              <a:rPr lang="en-US" i="1" dirty="0"/>
              <a:t>Y</a:t>
            </a:r>
            <a:r>
              <a:rPr lang="en-US" dirty="0"/>
              <a:t>);</a:t>
            </a:r>
            <a:r>
              <a:rPr lang="en-US" i="1" dirty="0"/>
              <a:t> w</a:t>
            </a:r>
            <a:r>
              <a:rPr lang="en-US" baseline="-25000" dirty="0"/>
              <a:t>2</a:t>
            </a:r>
            <a:r>
              <a:rPr lang="en-US" dirty="0"/>
              <a:t>(</a:t>
            </a:r>
            <a:r>
              <a:rPr lang="en-US" i="1" dirty="0"/>
              <a:t>X</a:t>
            </a:r>
            <a:r>
              <a:rPr lang="en-US" dirty="0"/>
              <a:t>);c</a:t>
            </a:r>
            <a:r>
              <a:rPr lang="en-US" baseline="-25000" dirty="0"/>
              <a:t>2</a:t>
            </a:r>
            <a:r>
              <a:rPr lang="en-US" dirty="0"/>
              <a:t>;</a:t>
            </a:r>
            <a:r>
              <a:rPr lang="en-US" i="1" dirty="0"/>
              <a:t> w</a:t>
            </a:r>
            <a:r>
              <a:rPr lang="en-US" baseline="-25000" dirty="0"/>
              <a:t>1</a:t>
            </a:r>
            <a:r>
              <a:rPr lang="en-US" dirty="0"/>
              <a:t>(</a:t>
            </a:r>
            <a:r>
              <a:rPr lang="en-US" i="1" dirty="0"/>
              <a:t>Y</a:t>
            </a:r>
            <a:r>
              <a:rPr lang="en-US" dirty="0"/>
              <a:t>);c</a:t>
            </a:r>
            <a:r>
              <a:rPr lang="en-US" baseline="-25000" dirty="0"/>
              <a:t>1</a:t>
            </a:r>
          </a:p>
          <a:p>
            <a:r>
              <a:rPr lang="en-US" i="1" dirty="0" err="1"/>
              <a:t>S</a:t>
            </a:r>
            <a:r>
              <a:rPr lang="en-US" i="1" baseline="-25000" dirty="0" err="1"/>
              <a:t>b</a:t>
            </a:r>
            <a:r>
              <a:rPr lang="en-US" i="1" baseline="-25000" dirty="0"/>
              <a:t> </a:t>
            </a:r>
            <a:r>
              <a:rPr lang="en-US" i="1" dirty="0"/>
              <a:t>is recoverable , even though it suffers from lost update problem</a:t>
            </a:r>
          </a:p>
          <a:p>
            <a:endParaRPr lang="en-US" i="1" dirty="0"/>
          </a:p>
          <a:p>
            <a:r>
              <a:rPr lang="en-US" i="1" dirty="0" err="1"/>
              <a:t>S</a:t>
            </a:r>
            <a:r>
              <a:rPr lang="en-US" i="1" baseline="-25000" dirty="0" err="1"/>
              <a:t>c</a:t>
            </a:r>
            <a:r>
              <a:rPr lang="en-US" dirty="0"/>
              <a:t>:</a:t>
            </a:r>
            <a:r>
              <a:rPr lang="en-US" i="1" dirty="0"/>
              <a:t> r</a:t>
            </a:r>
            <a:r>
              <a:rPr lang="en-US" baseline="-25000" dirty="0"/>
              <a:t>1</a:t>
            </a:r>
            <a:r>
              <a:rPr lang="en-US" dirty="0"/>
              <a:t>(</a:t>
            </a:r>
            <a:r>
              <a:rPr lang="en-US" i="1" dirty="0"/>
              <a:t>X</a:t>
            </a:r>
            <a:r>
              <a:rPr lang="en-US" dirty="0"/>
              <a:t>);</a:t>
            </a:r>
            <a:r>
              <a:rPr lang="en-US" i="1" dirty="0"/>
              <a:t> w</a:t>
            </a:r>
            <a:r>
              <a:rPr lang="en-US" baseline="-25000" dirty="0"/>
              <a:t>1</a:t>
            </a:r>
            <a:r>
              <a:rPr lang="en-US" dirty="0"/>
              <a:t>(</a:t>
            </a:r>
            <a:r>
              <a:rPr lang="en-US" i="1" dirty="0"/>
              <a:t>X</a:t>
            </a:r>
            <a:r>
              <a:rPr lang="en-US" dirty="0"/>
              <a:t>); </a:t>
            </a:r>
            <a:r>
              <a:rPr lang="en-US" i="1" dirty="0"/>
              <a:t> r</a:t>
            </a:r>
            <a:r>
              <a:rPr lang="en-US" baseline="-25000" dirty="0"/>
              <a:t>2</a:t>
            </a:r>
            <a:r>
              <a:rPr lang="en-US" dirty="0"/>
              <a:t>(</a:t>
            </a:r>
            <a:r>
              <a:rPr lang="en-US" i="1" dirty="0"/>
              <a:t>X</a:t>
            </a:r>
            <a:r>
              <a:rPr lang="en-US" dirty="0"/>
              <a:t>);</a:t>
            </a:r>
            <a:r>
              <a:rPr lang="en-US" i="1" dirty="0"/>
              <a:t>  r</a:t>
            </a:r>
            <a:r>
              <a:rPr lang="en-US" baseline="-25000" dirty="0"/>
              <a:t>1</a:t>
            </a:r>
            <a:r>
              <a:rPr lang="en-US" dirty="0"/>
              <a:t>(</a:t>
            </a:r>
            <a:r>
              <a:rPr lang="en-US" i="1" dirty="0"/>
              <a:t>Y</a:t>
            </a:r>
            <a:r>
              <a:rPr lang="en-US" dirty="0"/>
              <a:t>);</a:t>
            </a:r>
            <a:r>
              <a:rPr lang="en-US" i="1" dirty="0"/>
              <a:t> w</a:t>
            </a:r>
            <a:r>
              <a:rPr lang="en-US" baseline="-25000" dirty="0"/>
              <a:t>2</a:t>
            </a:r>
            <a:r>
              <a:rPr lang="en-US" dirty="0"/>
              <a:t>(</a:t>
            </a:r>
            <a:r>
              <a:rPr lang="en-US" i="1" dirty="0"/>
              <a:t>X</a:t>
            </a:r>
            <a:r>
              <a:rPr lang="en-US" dirty="0"/>
              <a:t>);</a:t>
            </a:r>
            <a:r>
              <a:rPr lang="en-US" i="1" dirty="0"/>
              <a:t> </a:t>
            </a:r>
            <a:r>
              <a:rPr lang="en-US" dirty="0"/>
              <a:t> c</a:t>
            </a:r>
            <a:r>
              <a:rPr lang="en-US" baseline="-25000" dirty="0"/>
              <a:t>2 </a:t>
            </a:r>
            <a:r>
              <a:rPr lang="en-US" i="1" dirty="0"/>
              <a:t>;a</a:t>
            </a:r>
            <a:r>
              <a:rPr lang="en-US" i="1" baseline="-25000" dirty="0"/>
              <a:t>1</a:t>
            </a:r>
            <a:r>
              <a:rPr lang="en-US" dirty="0"/>
              <a:t>;</a:t>
            </a:r>
          </a:p>
          <a:p>
            <a:r>
              <a:rPr lang="en-US" dirty="0"/>
              <a:t>Is not recoverable because T2 reads item X from T1, and the T2 commits before T1 commits.</a:t>
            </a:r>
          </a:p>
          <a:p>
            <a:pPr marL="0" indent="0">
              <a:buNone/>
              <a:defRPr/>
            </a:pPr>
            <a:endParaRPr lang="en-US" dirty="0"/>
          </a:p>
        </p:txBody>
      </p:sp>
    </p:spTree>
    <p:extLst>
      <p:ext uri="{BB962C8B-B14F-4D97-AF65-F5344CB8AC3E}">
        <p14:creationId xmlns:p14="http://schemas.microsoft.com/office/powerpoint/2010/main" val="173097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90361" y="580745"/>
            <a:ext cx="9612737" cy="3337173"/>
          </a:xfrm>
          <a:prstGeom prst="rect">
            <a:avLst/>
          </a:prstGeom>
        </p:spPr>
      </p:pic>
    </p:spTree>
    <p:extLst>
      <p:ext uri="{BB962C8B-B14F-4D97-AF65-F5344CB8AC3E}">
        <p14:creationId xmlns:p14="http://schemas.microsoft.com/office/powerpoint/2010/main" val="3904280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3861" y="220081"/>
            <a:ext cx="6862804" cy="6425418"/>
          </a:xfrm>
          <a:prstGeom prst="rect">
            <a:avLst/>
          </a:prstGeom>
        </p:spPr>
      </p:pic>
    </p:spTree>
    <p:extLst>
      <p:ext uri="{BB962C8B-B14F-4D97-AF65-F5344CB8AC3E}">
        <p14:creationId xmlns:p14="http://schemas.microsoft.com/office/powerpoint/2010/main" val="1048187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8334" y="828597"/>
            <a:ext cx="9584162" cy="3085890"/>
          </a:xfrm>
          <a:prstGeom prst="rect">
            <a:avLst/>
          </a:prstGeom>
        </p:spPr>
      </p:pic>
    </p:spTree>
    <p:extLst>
      <p:ext uri="{BB962C8B-B14F-4D97-AF65-F5344CB8AC3E}">
        <p14:creationId xmlns:p14="http://schemas.microsoft.com/office/powerpoint/2010/main" val="1443848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6834" y="197265"/>
            <a:ext cx="8409904" cy="6255897"/>
          </a:xfrm>
          <a:prstGeom prst="rect">
            <a:avLst/>
          </a:prstGeom>
        </p:spPr>
      </p:pic>
    </p:spTree>
    <p:extLst>
      <p:ext uri="{BB962C8B-B14F-4D97-AF65-F5344CB8AC3E}">
        <p14:creationId xmlns:p14="http://schemas.microsoft.com/office/powerpoint/2010/main" val="1797509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6055" y="378507"/>
            <a:ext cx="9342529" cy="4554101"/>
          </a:xfrm>
          <a:prstGeom prst="rect">
            <a:avLst/>
          </a:prstGeom>
        </p:spPr>
      </p:pic>
    </p:spTree>
    <p:extLst>
      <p:ext uri="{BB962C8B-B14F-4D97-AF65-F5344CB8AC3E}">
        <p14:creationId xmlns:p14="http://schemas.microsoft.com/office/powerpoint/2010/main" val="2751830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1229" y="261522"/>
            <a:ext cx="8620192" cy="6108959"/>
          </a:xfrm>
          <a:prstGeom prst="rect">
            <a:avLst/>
          </a:prstGeom>
        </p:spPr>
      </p:pic>
    </p:spTree>
    <p:extLst>
      <p:ext uri="{BB962C8B-B14F-4D97-AF65-F5344CB8AC3E}">
        <p14:creationId xmlns:p14="http://schemas.microsoft.com/office/powerpoint/2010/main" val="356792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18650" y="3617409"/>
            <a:ext cx="8901113" cy="2159442"/>
          </a:xfrm>
          <a:prstGeom prst="rect">
            <a:avLst/>
          </a:prstGeom>
        </p:spPr>
      </p:pic>
      <p:pic>
        <p:nvPicPr>
          <p:cNvPr id="4" name="Picture 3"/>
          <p:cNvPicPr>
            <a:picLocks noChangeAspect="1"/>
          </p:cNvPicPr>
          <p:nvPr/>
        </p:nvPicPr>
        <p:blipFill>
          <a:blip r:embed="rId3"/>
          <a:stretch>
            <a:fillRect/>
          </a:stretch>
        </p:blipFill>
        <p:spPr>
          <a:xfrm>
            <a:off x="1086452" y="745068"/>
            <a:ext cx="8965507" cy="2872341"/>
          </a:xfrm>
          <a:prstGeom prst="rect">
            <a:avLst/>
          </a:prstGeom>
        </p:spPr>
      </p:pic>
    </p:spTree>
    <p:extLst>
      <p:ext uri="{BB962C8B-B14F-4D97-AF65-F5344CB8AC3E}">
        <p14:creationId xmlns:p14="http://schemas.microsoft.com/office/powerpoint/2010/main" val="3080496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1526" y="502276"/>
            <a:ext cx="9602201" cy="4749476"/>
          </a:xfrm>
          <a:prstGeom prst="rect">
            <a:avLst/>
          </a:prstGeom>
        </p:spPr>
      </p:pic>
    </p:spTree>
    <p:extLst>
      <p:ext uri="{BB962C8B-B14F-4D97-AF65-F5344CB8AC3E}">
        <p14:creationId xmlns:p14="http://schemas.microsoft.com/office/powerpoint/2010/main" val="2607271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2475" y="566670"/>
            <a:ext cx="8565046" cy="5610293"/>
          </a:xfrm>
          <a:prstGeom prst="rect">
            <a:avLst/>
          </a:prstGeom>
        </p:spPr>
      </p:pic>
    </p:spTree>
    <p:extLst>
      <p:ext uri="{BB962C8B-B14F-4D97-AF65-F5344CB8AC3E}">
        <p14:creationId xmlns:p14="http://schemas.microsoft.com/office/powerpoint/2010/main" val="1094459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 Serializability</a:t>
            </a:r>
            <a:endParaRPr lang="en-US" b="1" dirty="0"/>
          </a:p>
        </p:txBody>
      </p:sp>
      <p:pic>
        <p:nvPicPr>
          <p:cNvPr id="5" name="Content Placeholder 4"/>
          <p:cNvPicPr>
            <a:picLocks noGrp="1" noChangeAspect="1"/>
          </p:cNvPicPr>
          <p:nvPr>
            <p:ph idx="1"/>
          </p:nvPr>
        </p:nvPicPr>
        <p:blipFill>
          <a:blip r:embed="rId2"/>
          <a:stretch>
            <a:fillRect/>
          </a:stretch>
        </p:blipFill>
        <p:spPr>
          <a:xfrm>
            <a:off x="1097280" y="1846263"/>
            <a:ext cx="9215323" cy="4022725"/>
          </a:xfrm>
          <a:prstGeom prst="rect">
            <a:avLst/>
          </a:prstGeom>
        </p:spPr>
      </p:pic>
      <p:sp>
        <p:nvSpPr>
          <p:cNvPr id="4" name="Date Placeholder 3"/>
          <p:cNvSpPr>
            <a:spLocks noGrp="1"/>
          </p:cNvSpPr>
          <p:nvPr>
            <p:ph type="dt" sz="half" idx="10"/>
          </p:nvPr>
        </p:nvSpPr>
        <p:spPr/>
        <p:txBody>
          <a:bodyPr/>
          <a:lstStyle/>
          <a:p>
            <a:fld id="{7ACBBB6A-63CD-4A58-A542-EE5E1DBEA869}" type="datetime8">
              <a:rPr lang="en-IN" smtClean="0"/>
              <a:t>02-03-2022 09:31</a:t>
            </a:fld>
            <a:endParaRPr lang="en-IN" dirty="0"/>
          </a:p>
        </p:txBody>
      </p:sp>
    </p:spTree>
    <p:extLst>
      <p:ext uri="{BB962C8B-B14F-4D97-AF65-F5344CB8AC3E}">
        <p14:creationId xmlns:p14="http://schemas.microsoft.com/office/powerpoint/2010/main" val="44226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9" y="441069"/>
            <a:ext cx="10473100" cy="1296211"/>
          </a:xfrm>
        </p:spPr>
        <p:txBody>
          <a:bodyPr/>
          <a:lstStyle/>
          <a:p>
            <a:r>
              <a:rPr lang="en-US" b="1" dirty="0"/>
              <a:t>View Serializability</a:t>
            </a:r>
          </a:p>
        </p:txBody>
      </p:sp>
      <p:pic>
        <p:nvPicPr>
          <p:cNvPr id="5" name="Content Placeholder 4"/>
          <p:cNvPicPr>
            <a:picLocks noGrp="1" noChangeAspect="1"/>
          </p:cNvPicPr>
          <p:nvPr>
            <p:ph idx="1"/>
          </p:nvPr>
        </p:nvPicPr>
        <p:blipFill>
          <a:blip r:embed="rId2"/>
          <a:stretch>
            <a:fillRect/>
          </a:stretch>
        </p:blipFill>
        <p:spPr>
          <a:xfrm>
            <a:off x="0" y="1763118"/>
            <a:ext cx="8342999" cy="4022725"/>
          </a:xfrm>
          <a:prstGeom prst="rect">
            <a:avLst/>
          </a:prstGeom>
        </p:spPr>
      </p:pic>
      <p:sp>
        <p:nvSpPr>
          <p:cNvPr id="4" name="Date Placeholder 3"/>
          <p:cNvSpPr>
            <a:spLocks noGrp="1"/>
          </p:cNvSpPr>
          <p:nvPr>
            <p:ph type="dt" sz="half" idx="10"/>
          </p:nvPr>
        </p:nvSpPr>
        <p:spPr/>
        <p:txBody>
          <a:bodyPr/>
          <a:lstStyle/>
          <a:p>
            <a:fld id="{7ACBBB6A-63CD-4A58-A542-EE5E1DBEA869}" type="datetime8">
              <a:rPr lang="en-IN" smtClean="0"/>
              <a:t>02-03-2022 09:32</a:t>
            </a:fld>
            <a:endParaRPr lang="en-IN" dirty="0"/>
          </a:p>
        </p:txBody>
      </p:sp>
      <p:pic>
        <p:nvPicPr>
          <p:cNvPr id="6" name="Picture 5"/>
          <p:cNvPicPr>
            <a:picLocks noChangeAspect="1"/>
          </p:cNvPicPr>
          <p:nvPr/>
        </p:nvPicPr>
        <p:blipFill>
          <a:blip r:embed="rId3"/>
          <a:stretch>
            <a:fillRect/>
          </a:stretch>
        </p:blipFill>
        <p:spPr>
          <a:xfrm>
            <a:off x="6463850" y="4520486"/>
            <a:ext cx="5646785" cy="1939300"/>
          </a:xfrm>
          <a:prstGeom prst="rect">
            <a:avLst/>
          </a:prstGeom>
        </p:spPr>
      </p:pic>
    </p:spTree>
    <p:extLst>
      <p:ext uri="{BB962C8B-B14F-4D97-AF65-F5344CB8AC3E}">
        <p14:creationId xmlns:p14="http://schemas.microsoft.com/office/powerpoint/2010/main" val="329552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286603"/>
            <a:ext cx="11509420" cy="1450757"/>
          </a:xfrm>
        </p:spPr>
        <p:txBody>
          <a:bodyPr>
            <a:noAutofit/>
          </a:bodyPr>
          <a:lstStyle/>
          <a:p>
            <a:r>
              <a:rPr lang="en-US" altLang="en-US" sz="4000" dirty="0"/>
              <a:t>Characterizing Schedules Based on Serializability (cont’d.)</a:t>
            </a:r>
            <a:endParaRPr lang="en-US" sz="4000"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pic>
        <p:nvPicPr>
          <p:cNvPr id="5" name="Picture 4"/>
          <p:cNvPicPr>
            <a:picLocks noChangeAspect="1"/>
          </p:cNvPicPr>
          <p:nvPr/>
        </p:nvPicPr>
        <p:blipFill>
          <a:blip r:embed="rId2"/>
          <a:stretch>
            <a:fillRect/>
          </a:stretch>
        </p:blipFill>
        <p:spPr>
          <a:xfrm>
            <a:off x="2133600" y="2438400"/>
            <a:ext cx="7823226" cy="3233734"/>
          </a:xfrm>
          <a:prstGeom prst="rect">
            <a:avLst/>
          </a:prstGeom>
        </p:spPr>
      </p:pic>
    </p:spTree>
    <p:extLst>
      <p:ext uri="{BB962C8B-B14F-4D97-AF65-F5344CB8AC3E}">
        <p14:creationId xmlns:p14="http://schemas.microsoft.com/office/powerpoint/2010/main" val="80156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a:xfrm>
            <a:off x="2099256" y="437882"/>
            <a:ext cx="9056424" cy="643943"/>
          </a:xfrm>
        </p:spPr>
        <p:txBody>
          <a:bodyPr>
            <a:normAutofit fontScale="90000"/>
          </a:bodyPr>
          <a:lstStyle/>
          <a:p>
            <a:pPr eaLnBrk="1" hangingPunct="1"/>
            <a:r>
              <a:rPr lang="en-US" dirty="0" smtClean="0"/>
              <a:t>Constructing the Precedence Graphs</a:t>
            </a:r>
          </a:p>
        </p:txBody>
      </p:sp>
      <p:sp>
        <p:nvSpPr>
          <p:cNvPr id="35844" name="Rectangle 10"/>
          <p:cNvSpPr>
            <a:spLocks noGrp="1" noChangeArrowheads="1"/>
          </p:cNvSpPr>
          <p:nvPr>
            <p:ph type="body" idx="1"/>
          </p:nvPr>
        </p:nvSpPr>
        <p:spPr>
          <a:xfrm>
            <a:off x="1097280" y="953037"/>
            <a:ext cx="10202643" cy="772732"/>
          </a:xfrm>
          <a:noFill/>
        </p:spPr>
        <p:txBody>
          <a:bodyPr>
            <a:normAutofit lnSpcReduction="10000"/>
          </a:bodyPr>
          <a:lstStyle/>
          <a:p>
            <a:pPr eaLnBrk="1" hangingPunct="1">
              <a:lnSpc>
                <a:spcPct val="80000"/>
              </a:lnSpc>
            </a:pPr>
            <a:r>
              <a:rPr lang="en-US" sz="1600" dirty="0" smtClean="0"/>
              <a:t>Constructing </a:t>
            </a:r>
            <a:r>
              <a:rPr lang="en-US" sz="1600" dirty="0"/>
              <a:t>the precedence graphs for schedules A and D </a:t>
            </a:r>
            <a:r>
              <a:rPr lang="en-US" sz="1600" dirty="0" smtClean="0"/>
              <a:t>to </a:t>
            </a:r>
            <a:r>
              <a:rPr lang="en-US" sz="1600" dirty="0"/>
              <a:t>test for conflict </a:t>
            </a:r>
            <a:r>
              <a:rPr lang="en-US" sz="1600" dirty="0" err="1"/>
              <a:t>serializability</a:t>
            </a:r>
            <a:r>
              <a:rPr lang="en-US" sz="1600" dirty="0"/>
              <a:t>.</a:t>
            </a:r>
          </a:p>
          <a:p>
            <a:pPr lvl="1" eaLnBrk="1" hangingPunct="1">
              <a:lnSpc>
                <a:spcPct val="80000"/>
              </a:lnSpc>
            </a:pPr>
            <a:r>
              <a:rPr lang="en-US" sz="1500" dirty="0"/>
              <a:t>(a) Precedence graph for serial schedule A.</a:t>
            </a:r>
          </a:p>
          <a:p>
            <a:pPr lvl="1" eaLnBrk="1" hangingPunct="1">
              <a:lnSpc>
                <a:spcPct val="80000"/>
              </a:lnSpc>
            </a:pPr>
            <a:r>
              <a:rPr lang="en-US" sz="1500" dirty="0"/>
              <a:t>(b) Precedence graph for serial schedule B</a:t>
            </a:r>
            <a:r>
              <a:rPr lang="en-US" sz="1500" dirty="0" smtClean="0"/>
              <a:t>.</a:t>
            </a:r>
            <a:endParaRPr lang="en-US" sz="1500" dirty="0"/>
          </a:p>
        </p:txBody>
      </p:sp>
      <p:pic>
        <p:nvPicPr>
          <p:cNvPr id="5" name="Content Placeholder 4"/>
          <p:cNvPicPr>
            <a:picLocks noChangeAspect="1"/>
          </p:cNvPicPr>
          <p:nvPr/>
        </p:nvPicPr>
        <p:blipFill>
          <a:blip r:embed="rId3"/>
          <a:stretch>
            <a:fillRect/>
          </a:stretch>
        </p:blipFill>
        <p:spPr>
          <a:xfrm>
            <a:off x="0" y="1860394"/>
            <a:ext cx="8572945" cy="3394186"/>
          </a:xfrm>
          <a:prstGeom prst="rect">
            <a:avLst/>
          </a:prstGeom>
        </p:spPr>
      </p:pic>
      <p:pic>
        <p:nvPicPr>
          <p:cNvPr id="2" name="Picture 1"/>
          <p:cNvPicPr>
            <a:picLocks noChangeAspect="1"/>
          </p:cNvPicPr>
          <p:nvPr/>
        </p:nvPicPr>
        <p:blipFill>
          <a:blip r:embed="rId4"/>
          <a:stretch>
            <a:fillRect/>
          </a:stretch>
        </p:blipFill>
        <p:spPr>
          <a:xfrm>
            <a:off x="8572944" y="1860394"/>
            <a:ext cx="3453733" cy="1697093"/>
          </a:xfrm>
          <a:prstGeom prst="rect">
            <a:avLst/>
          </a:prstGeom>
        </p:spPr>
      </p:pic>
      <p:pic>
        <p:nvPicPr>
          <p:cNvPr id="3" name="Picture 2"/>
          <p:cNvPicPr>
            <a:picLocks noChangeAspect="1"/>
          </p:cNvPicPr>
          <p:nvPr/>
        </p:nvPicPr>
        <p:blipFill>
          <a:blip r:embed="rId5"/>
          <a:stretch>
            <a:fillRect/>
          </a:stretch>
        </p:blipFill>
        <p:spPr>
          <a:xfrm>
            <a:off x="8863375" y="4494728"/>
            <a:ext cx="3347394" cy="1765546"/>
          </a:xfrm>
          <a:prstGeom prst="rect">
            <a:avLst/>
          </a:prstGeom>
        </p:spPr>
      </p:pic>
    </p:spTree>
    <p:extLst>
      <p:ext uri="{BB962C8B-B14F-4D97-AF65-F5344CB8AC3E}">
        <p14:creationId xmlns:p14="http://schemas.microsoft.com/office/powerpoint/2010/main" val="108720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1582814"/>
            <a:ext cx="8516994" cy="3542977"/>
          </a:xfrm>
          <a:prstGeom prst="rect">
            <a:avLst/>
          </a:prstGeom>
        </p:spPr>
      </p:pic>
      <p:sp>
        <p:nvSpPr>
          <p:cNvPr id="4" name="Date Placeholder 3"/>
          <p:cNvSpPr>
            <a:spLocks noGrp="1"/>
          </p:cNvSpPr>
          <p:nvPr>
            <p:ph type="dt" sz="half" idx="10"/>
          </p:nvPr>
        </p:nvSpPr>
        <p:spPr/>
        <p:txBody>
          <a:bodyPr/>
          <a:lstStyle/>
          <a:p>
            <a:fld id="{7ACBBB6A-63CD-4A58-A542-EE5E1DBEA869}" type="datetime8">
              <a:rPr lang="en-IN" smtClean="0"/>
              <a:t>02-03-2022 09:17</a:t>
            </a:fld>
            <a:endParaRPr lang="en-IN" dirty="0"/>
          </a:p>
        </p:txBody>
      </p:sp>
      <p:sp>
        <p:nvSpPr>
          <p:cNvPr id="7" name="Rectangle 10"/>
          <p:cNvSpPr>
            <a:spLocks noGrp="1" noChangeArrowheads="1"/>
          </p:cNvSpPr>
          <p:nvPr>
            <p:ph type="title"/>
          </p:nvPr>
        </p:nvSpPr>
        <p:spPr>
          <a:xfrm>
            <a:off x="1493948" y="669701"/>
            <a:ext cx="9661731" cy="810081"/>
          </a:xfrm>
          <a:noFill/>
        </p:spPr>
        <p:txBody>
          <a:bodyPr>
            <a:normAutofit/>
          </a:bodyPr>
          <a:lstStyle/>
          <a:p>
            <a:pPr eaLnBrk="1" hangingPunct="1">
              <a:lnSpc>
                <a:spcPct val="80000"/>
              </a:lnSpc>
            </a:pPr>
            <a:r>
              <a:rPr lang="en-US" sz="1600" dirty="0" smtClean="0"/>
              <a:t>Constructing </a:t>
            </a:r>
            <a:r>
              <a:rPr lang="en-US" sz="1600" dirty="0"/>
              <a:t>the precedence graphs for schedules A and D </a:t>
            </a:r>
            <a:r>
              <a:rPr lang="en-US" sz="1600" dirty="0" smtClean="0"/>
              <a:t>to </a:t>
            </a:r>
            <a:r>
              <a:rPr lang="en-US" sz="1600" dirty="0"/>
              <a:t>test for conflict </a:t>
            </a:r>
            <a:r>
              <a:rPr lang="en-US" sz="1600" dirty="0" err="1"/>
              <a:t>serializability</a:t>
            </a:r>
            <a:r>
              <a:rPr lang="en-US" sz="1600" dirty="0"/>
              <a:t>.</a:t>
            </a:r>
          </a:p>
          <a:p>
            <a:pPr lvl="1" eaLnBrk="1" hangingPunct="1">
              <a:lnSpc>
                <a:spcPct val="80000"/>
              </a:lnSpc>
            </a:pPr>
            <a:r>
              <a:rPr lang="en-US" sz="1500" dirty="0" smtClean="0"/>
              <a:t>(</a:t>
            </a:r>
            <a:r>
              <a:rPr lang="en-US" sz="1500" dirty="0"/>
              <a:t>c) Precedence graph for schedule C (not </a:t>
            </a:r>
            <a:r>
              <a:rPr lang="en-US" sz="1500" dirty="0" err="1"/>
              <a:t>serializable</a:t>
            </a:r>
            <a:r>
              <a:rPr lang="en-US" sz="1500" dirty="0"/>
              <a:t>). </a:t>
            </a:r>
          </a:p>
          <a:p>
            <a:pPr lvl="1" eaLnBrk="1" hangingPunct="1">
              <a:lnSpc>
                <a:spcPct val="80000"/>
              </a:lnSpc>
            </a:pPr>
            <a:r>
              <a:rPr lang="en-US" sz="1500" dirty="0"/>
              <a:t>(d) Precedence graph for schedule D (</a:t>
            </a:r>
            <a:r>
              <a:rPr lang="en-US" sz="1500" dirty="0" err="1"/>
              <a:t>serializable</a:t>
            </a:r>
            <a:r>
              <a:rPr lang="en-US" sz="1500" dirty="0"/>
              <a:t>, equivalent to schedule A).</a:t>
            </a:r>
          </a:p>
        </p:txBody>
      </p:sp>
      <p:pic>
        <p:nvPicPr>
          <p:cNvPr id="8" name="Picture 7"/>
          <p:cNvPicPr>
            <a:picLocks noChangeAspect="1"/>
          </p:cNvPicPr>
          <p:nvPr/>
        </p:nvPicPr>
        <p:blipFill>
          <a:blip r:embed="rId3"/>
          <a:stretch>
            <a:fillRect/>
          </a:stretch>
        </p:blipFill>
        <p:spPr>
          <a:xfrm>
            <a:off x="8480933" y="1008169"/>
            <a:ext cx="3597408" cy="2306573"/>
          </a:xfrm>
          <a:prstGeom prst="rect">
            <a:avLst/>
          </a:prstGeom>
        </p:spPr>
      </p:pic>
      <p:pic>
        <p:nvPicPr>
          <p:cNvPr id="9" name="Picture 8"/>
          <p:cNvPicPr>
            <a:picLocks noChangeAspect="1"/>
          </p:cNvPicPr>
          <p:nvPr/>
        </p:nvPicPr>
        <p:blipFill>
          <a:blip r:embed="rId4"/>
          <a:stretch>
            <a:fillRect/>
          </a:stretch>
        </p:blipFill>
        <p:spPr>
          <a:xfrm>
            <a:off x="8263996" y="4381768"/>
            <a:ext cx="3928004" cy="1488046"/>
          </a:xfrm>
          <a:prstGeom prst="rect">
            <a:avLst/>
          </a:prstGeom>
        </p:spPr>
      </p:pic>
    </p:spTree>
    <p:extLst>
      <p:ext uri="{BB962C8B-B14F-4D97-AF65-F5344CB8AC3E}">
        <p14:creationId xmlns:p14="http://schemas.microsoft.com/office/powerpoint/2010/main" val="3502490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Grp="1" noChangeArrowheads="1"/>
          </p:cNvSpPr>
          <p:nvPr>
            <p:ph type="title"/>
          </p:nvPr>
        </p:nvSpPr>
        <p:spPr/>
        <p:txBody>
          <a:bodyPr/>
          <a:lstStyle/>
          <a:p>
            <a:pPr eaLnBrk="1" hangingPunct="1"/>
            <a:r>
              <a:rPr lang="en-US" smtClean="0"/>
              <a:t>Another example of serializability Testing</a:t>
            </a:r>
          </a:p>
        </p:txBody>
      </p:sp>
      <p:pic>
        <p:nvPicPr>
          <p:cNvPr id="37892" name="Picture 9" descr="fig17_0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19400"/>
            <a:ext cx="86106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95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p:txBody>
          <a:bodyPr/>
          <a:lstStyle/>
          <a:p>
            <a:pPr eaLnBrk="1" hangingPunct="1"/>
            <a:r>
              <a:rPr lang="en-US" smtClean="0"/>
              <a:t>Another Example of Serializability Testing</a:t>
            </a:r>
          </a:p>
        </p:txBody>
      </p:sp>
      <p:pic>
        <p:nvPicPr>
          <p:cNvPr id="39940" name="Picture 9" descr="fig17_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2" y="1836312"/>
            <a:ext cx="7406424" cy="309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514456" y="4134118"/>
            <a:ext cx="5677544" cy="2181372"/>
          </a:xfrm>
          <a:prstGeom prst="rect">
            <a:avLst/>
          </a:prstGeom>
        </p:spPr>
      </p:pic>
    </p:spTree>
    <p:extLst>
      <p:ext uri="{BB962C8B-B14F-4D97-AF65-F5344CB8AC3E}">
        <p14:creationId xmlns:p14="http://schemas.microsoft.com/office/powerpoint/2010/main" val="336755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ChangeArrowheads="1"/>
          </p:cNvSpPr>
          <p:nvPr>
            <p:ph type="title"/>
          </p:nvPr>
        </p:nvSpPr>
        <p:spPr/>
        <p:txBody>
          <a:bodyPr/>
          <a:lstStyle/>
          <a:p>
            <a:pPr eaLnBrk="1" hangingPunct="1"/>
            <a:r>
              <a:rPr lang="en-US" smtClean="0"/>
              <a:t>Another Example of Serializability Testing</a:t>
            </a:r>
          </a:p>
        </p:txBody>
      </p:sp>
      <p:pic>
        <p:nvPicPr>
          <p:cNvPr id="41988" name="Picture 9" descr="fig17_08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62" y="1848118"/>
            <a:ext cx="83820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627007" y="4297132"/>
            <a:ext cx="5572080" cy="1962000"/>
          </a:xfrm>
          <a:prstGeom prst="rect">
            <a:avLst/>
          </a:prstGeom>
        </p:spPr>
      </p:pic>
    </p:spTree>
    <p:extLst>
      <p:ext uri="{BB962C8B-B14F-4D97-AF65-F5344CB8AC3E}">
        <p14:creationId xmlns:p14="http://schemas.microsoft.com/office/powerpoint/2010/main" val="385795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529108" y="488884"/>
            <a:ext cx="9413382" cy="992187"/>
          </a:xfrm>
        </p:spPr>
        <p:txBody>
          <a:bodyPr>
            <a:normAutofit fontScale="90000"/>
          </a:bodyPr>
          <a:lstStyle/>
          <a:p>
            <a:r>
              <a:rPr lang="en-US" b="1" dirty="0" smtClean="0"/>
              <a:t>Isolation levels in Transaction Processing</a:t>
            </a:r>
          </a:p>
        </p:txBody>
      </p:sp>
      <p:sp>
        <p:nvSpPr>
          <p:cNvPr id="3" name="Content Placeholder 2"/>
          <p:cNvSpPr>
            <a:spLocks noGrp="1"/>
          </p:cNvSpPr>
          <p:nvPr>
            <p:ph idx="1"/>
          </p:nvPr>
        </p:nvSpPr>
        <p:spPr>
          <a:xfrm>
            <a:off x="244697" y="1712890"/>
            <a:ext cx="11578107" cy="4623516"/>
          </a:xfrm>
        </p:spPr>
        <p:txBody>
          <a:bodyPr>
            <a:normAutofit lnSpcReduction="10000"/>
          </a:bodyPr>
          <a:lstStyle/>
          <a:p>
            <a:pPr marL="0" indent="0" algn="just">
              <a:buNone/>
              <a:defRPr/>
            </a:pPr>
            <a:r>
              <a:rPr lang="en-US" sz="2400" dirty="0"/>
              <a:t>A transaction isolation level is defined by the following phenomena –</a:t>
            </a:r>
          </a:p>
          <a:p>
            <a:pPr algn="just">
              <a:defRPr/>
            </a:pPr>
            <a:r>
              <a:rPr lang="en-US" sz="2400" b="1" dirty="0"/>
              <a:t>Dirty Read – </a:t>
            </a:r>
            <a:r>
              <a:rPr lang="en-US" sz="2400" dirty="0"/>
              <a:t>A Dirty read is the situation when a transaction reads a data that has not yet been committed.  Reading a value that was written by a transaction which </a:t>
            </a:r>
            <a:r>
              <a:rPr lang="en-US" sz="2400" dirty="0" smtClean="0"/>
              <a:t>failed.</a:t>
            </a:r>
          </a:p>
          <a:p>
            <a:pPr marL="0" indent="0" algn="just">
              <a:buNone/>
              <a:defRPr/>
            </a:pPr>
            <a:r>
              <a:rPr lang="en-US" sz="2400" i="1" dirty="0" smtClean="0"/>
              <a:t>	</a:t>
            </a:r>
            <a:r>
              <a:rPr lang="en-US" sz="2400" i="1" dirty="0" err="1" smtClean="0"/>
              <a:t>S</a:t>
            </a:r>
            <a:r>
              <a:rPr lang="en-US" sz="2400" i="1" baseline="-25000" dirty="0" err="1" smtClean="0"/>
              <a:t>b</a:t>
            </a:r>
            <a:r>
              <a:rPr lang="en-US" sz="2400" dirty="0"/>
              <a:t>:</a:t>
            </a:r>
            <a:r>
              <a:rPr lang="en-US" sz="2400" i="1" dirty="0"/>
              <a:t> r</a:t>
            </a:r>
            <a:r>
              <a:rPr lang="en-US" sz="2400" baseline="-25000" dirty="0"/>
              <a:t>1</a:t>
            </a:r>
            <a:r>
              <a:rPr lang="en-US" sz="2400" dirty="0"/>
              <a:t>(</a:t>
            </a:r>
            <a:r>
              <a:rPr lang="en-US" sz="2400" i="1" dirty="0"/>
              <a:t>X</a:t>
            </a:r>
            <a:r>
              <a:rPr lang="en-US" sz="2400" dirty="0"/>
              <a:t>);</a:t>
            </a:r>
            <a:r>
              <a:rPr lang="en-US" sz="2400" i="1" dirty="0"/>
              <a:t>  w</a:t>
            </a:r>
            <a:r>
              <a:rPr lang="en-US" sz="2400" baseline="-25000" dirty="0"/>
              <a:t>1</a:t>
            </a:r>
            <a:r>
              <a:rPr lang="en-US" sz="2400" dirty="0"/>
              <a:t>(</a:t>
            </a:r>
            <a:r>
              <a:rPr lang="en-US" sz="2400" i="1" dirty="0"/>
              <a:t>X</a:t>
            </a:r>
            <a:r>
              <a:rPr lang="en-US" sz="2400" dirty="0" smtClean="0"/>
              <a:t>);</a:t>
            </a:r>
            <a:r>
              <a:rPr lang="en-US" sz="2400" i="1" dirty="0"/>
              <a:t> r</a:t>
            </a:r>
            <a:r>
              <a:rPr lang="en-US" sz="2400" baseline="-25000" dirty="0"/>
              <a:t>2</a:t>
            </a:r>
            <a:r>
              <a:rPr lang="en-US" sz="2400" dirty="0"/>
              <a:t>(</a:t>
            </a:r>
            <a:r>
              <a:rPr lang="en-US" sz="2400" i="1" dirty="0"/>
              <a:t>X</a:t>
            </a:r>
            <a:r>
              <a:rPr lang="en-US" sz="2400" dirty="0"/>
              <a:t>); </a:t>
            </a:r>
            <a:r>
              <a:rPr lang="en-US" sz="2400" i="1" dirty="0"/>
              <a:t> r</a:t>
            </a:r>
            <a:r>
              <a:rPr lang="en-US" sz="2400" baseline="-25000" dirty="0"/>
              <a:t>1</a:t>
            </a:r>
            <a:r>
              <a:rPr lang="en-US" sz="2400" dirty="0"/>
              <a:t>(</a:t>
            </a:r>
            <a:r>
              <a:rPr lang="en-US" sz="2400" i="1" dirty="0"/>
              <a:t>Y</a:t>
            </a:r>
            <a:r>
              <a:rPr lang="en-US" sz="2400" dirty="0"/>
              <a:t>);</a:t>
            </a:r>
            <a:r>
              <a:rPr lang="en-US" sz="2400" i="1" dirty="0"/>
              <a:t> w</a:t>
            </a:r>
            <a:r>
              <a:rPr lang="en-US" sz="2400" baseline="-25000" dirty="0"/>
              <a:t>2</a:t>
            </a:r>
            <a:r>
              <a:rPr lang="en-US" sz="2400" dirty="0"/>
              <a:t>(</a:t>
            </a:r>
            <a:r>
              <a:rPr lang="en-US" sz="2400" i="1" dirty="0"/>
              <a:t>X</a:t>
            </a:r>
            <a:r>
              <a:rPr lang="en-US" sz="2400" dirty="0"/>
              <a:t>);c</a:t>
            </a:r>
            <a:r>
              <a:rPr lang="en-US" sz="2400" baseline="-25000" dirty="0"/>
              <a:t>2</a:t>
            </a:r>
            <a:r>
              <a:rPr lang="en-US" sz="2400" dirty="0"/>
              <a:t>;</a:t>
            </a:r>
            <a:r>
              <a:rPr lang="en-US" sz="2400" i="1" dirty="0"/>
              <a:t> w</a:t>
            </a:r>
            <a:r>
              <a:rPr lang="en-US" sz="2400" baseline="-25000" dirty="0"/>
              <a:t>1</a:t>
            </a:r>
            <a:r>
              <a:rPr lang="en-US" sz="2400" dirty="0"/>
              <a:t>(</a:t>
            </a:r>
            <a:r>
              <a:rPr lang="en-US" sz="2400" i="1" dirty="0"/>
              <a:t>Y</a:t>
            </a:r>
            <a:r>
              <a:rPr lang="en-US" sz="2400" dirty="0"/>
              <a:t>);</a:t>
            </a:r>
            <a:r>
              <a:rPr lang="en-US" sz="2400" dirty="0" smtClean="0"/>
              <a:t>c</a:t>
            </a:r>
            <a:r>
              <a:rPr lang="en-US" sz="2400" baseline="-25000" dirty="0" smtClean="0"/>
              <a:t>1</a:t>
            </a:r>
            <a:endParaRPr lang="en-US" sz="2400" dirty="0"/>
          </a:p>
          <a:p>
            <a:pPr algn="just">
              <a:defRPr/>
            </a:pPr>
            <a:r>
              <a:rPr lang="en-US" sz="2400" b="1" dirty="0" smtClean="0"/>
              <a:t>Non </a:t>
            </a:r>
            <a:r>
              <a:rPr lang="en-US" sz="2400" b="1" dirty="0"/>
              <a:t>Repeatable read – </a:t>
            </a:r>
            <a:r>
              <a:rPr lang="en-US" sz="2400" dirty="0"/>
              <a:t>Non Repeatable read occurs when a transaction reads same row twice, and get a different value each time. </a:t>
            </a:r>
            <a:r>
              <a:rPr lang="en-US" sz="2100" dirty="0"/>
              <a:t>Allowing another transaction to write a new value between multiple reads of one transaction. </a:t>
            </a:r>
          </a:p>
          <a:p>
            <a:pPr lvl="1">
              <a:lnSpc>
                <a:spcPct val="80000"/>
              </a:lnSpc>
            </a:pPr>
            <a:r>
              <a:rPr lang="en-US" sz="2100" dirty="0"/>
              <a:t>A transaction T1 may read a given value from a table. If another transaction T2 later updates that value and T1 reads that value again, T1 will see a different value.  </a:t>
            </a:r>
            <a:endParaRPr lang="en-US" sz="2400" dirty="0"/>
          </a:p>
          <a:p>
            <a:pPr algn="just">
              <a:defRPr/>
            </a:pPr>
            <a:r>
              <a:rPr lang="en-US" sz="2400" b="1" dirty="0"/>
              <a:t>Phantom Read – </a:t>
            </a:r>
            <a:r>
              <a:rPr lang="en-US" sz="2400" dirty="0"/>
              <a:t>Phantom Read occurs when two same queries are executed, but the rows retrieved by the two, are different.</a:t>
            </a:r>
          </a:p>
          <a:p>
            <a:pPr marL="0" indent="0" algn="just">
              <a:buNone/>
              <a:defRPr/>
            </a:pPr>
            <a:r>
              <a:rPr lang="en-US" sz="2400" dirty="0"/>
              <a:t>Based on these phenomena, The SQL standard defines four isolation levels :</a:t>
            </a:r>
          </a:p>
        </p:txBody>
      </p:sp>
    </p:spTree>
    <p:extLst>
      <p:ext uri="{BB962C8B-B14F-4D97-AF65-F5344CB8AC3E}">
        <p14:creationId xmlns:p14="http://schemas.microsoft.com/office/powerpoint/2010/main" val="3713254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642593" y="663823"/>
            <a:ext cx="9271716" cy="992187"/>
          </a:xfrm>
        </p:spPr>
        <p:txBody>
          <a:bodyPr>
            <a:normAutofit fontScale="90000"/>
          </a:bodyPr>
          <a:lstStyle/>
          <a:p>
            <a:r>
              <a:rPr lang="en-US" b="1" dirty="0" smtClean="0"/>
              <a:t>Isolation levels in Transaction Processing</a:t>
            </a:r>
          </a:p>
        </p:txBody>
      </p:sp>
      <p:sp>
        <p:nvSpPr>
          <p:cNvPr id="3" name="Content Placeholder 2"/>
          <p:cNvSpPr>
            <a:spLocks noGrp="1"/>
          </p:cNvSpPr>
          <p:nvPr>
            <p:ph idx="1"/>
          </p:nvPr>
        </p:nvSpPr>
        <p:spPr>
          <a:xfrm>
            <a:off x="631065" y="1983346"/>
            <a:ext cx="11294772" cy="4146998"/>
          </a:xfrm>
        </p:spPr>
        <p:txBody>
          <a:bodyPr>
            <a:normAutofit/>
          </a:bodyPr>
          <a:lstStyle/>
          <a:p>
            <a:pPr algn="just">
              <a:defRPr/>
            </a:pPr>
            <a:r>
              <a:rPr lang="en-US" sz="2400" b="1" dirty="0"/>
              <a:t>Read Uncommitted – </a:t>
            </a:r>
            <a:r>
              <a:rPr lang="en-US" sz="2400" dirty="0"/>
              <a:t>Read Uncommitted is the lowest isolation level. In this level, one transaction may read not yet committed changes made by other transaction, thereby allowing dirty reads. In this level, transactions are not isolated from each other.</a:t>
            </a:r>
          </a:p>
          <a:p>
            <a:pPr marL="0" indent="0" algn="just">
              <a:buNone/>
              <a:defRPr/>
            </a:pPr>
            <a:endParaRPr lang="en-US" sz="2400" dirty="0"/>
          </a:p>
          <a:p>
            <a:pPr algn="just">
              <a:defRPr/>
            </a:pPr>
            <a:r>
              <a:rPr lang="en-US" sz="2400" b="1" dirty="0"/>
              <a:t>Read Committed – </a:t>
            </a:r>
            <a:r>
              <a:rPr lang="en-US" sz="2400" dirty="0"/>
              <a:t>This isolation level guarantees that any data read is committed at the moment it is read. Thus it does not allows dirty read. The transaction holds a read or write lock on the current row, and thus prevent other transactions from reading, updating or deleting it.</a:t>
            </a:r>
          </a:p>
          <a:p>
            <a:pPr>
              <a:defRPr/>
            </a:pPr>
            <a:endParaRPr lang="en-US" sz="2400" dirty="0"/>
          </a:p>
        </p:txBody>
      </p:sp>
    </p:spTree>
    <p:extLst>
      <p:ext uri="{BB962C8B-B14F-4D97-AF65-F5344CB8AC3E}">
        <p14:creationId xmlns:p14="http://schemas.microsoft.com/office/powerpoint/2010/main" val="183383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268" y="669701"/>
            <a:ext cx="11132593" cy="5077606"/>
          </a:xfrm>
          <a:prstGeom prst="rect">
            <a:avLst/>
          </a:prstGeom>
        </p:spPr>
      </p:pic>
    </p:spTree>
    <p:extLst>
      <p:ext uri="{BB962C8B-B14F-4D97-AF65-F5344CB8AC3E}">
        <p14:creationId xmlns:p14="http://schemas.microsoft.com/office/powerpoint/2010/main" val="282549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1520780" y="547912"/>
            <a:ext cx="9670961" cy="992187"/>
          </a:xfrm>
        </p:spPr>
        <p:txBody>
          <a:bodyPr>
            <a:normAutofit/>
          </a:bodyPr>
          <a:lstStyle/>
          <a:p>
            <a:r>
              <a:rPr lang="en-US" b="1" dirty="0" smtClean="0"/>
              <a:t>Isolation levels in Transaction Processing</a:t>
            </a:r>
          </a:p>
        </p:txBody>
      </p:sp>
      <p:sp>
        <p:nvSpPr>
          <p:cNvPr id="88067" name="Content Placeholder 2"/>
          <p:cNvSpPr>
            <a:spLocks noGrp="1"/>
          </p:cNvSpPr>
          <p:nvPr>
            <p:ph idx="1"/>
          </p:nvPr>
        </p:nvSpPr>
        <p:spPr>
          <a:xfrm>
            <a:off x="734096" y="2202287"/>
            <a:ext cx="10457645" cy="3503055"/>
          </a:xfrm>
        </p:spPr>
        <p:txBody>
          <a:bodyPr>
            <a:noAutofit/>
          </a:bodyPr>
          <a:lstStyle/>
          <a:p>
            <a:pPr algn="just"/>
            <a:r>
              <a:rPr lang="en-US" sz="2400" b="1" dirty="0"/>
              <a:t>Repeatable Read – </a:t>
            </a:r>
            <a:r>
              <a:rPr lang="en-US" sz="2400" dirty="0"/>
              <a:t>This is the most restrictive isolation level. The transaction holds read locks on all rows it references and writes locks on all rows it inserts, updates, or deletes. Since other transaction cannot read, update or delete these rows, consequently it avoids non-repeatable read</a:t>
            </a:r>
            <a:r>
              <a:rPr lang="en-US" sz="2400" dirty="0" smtClean="0"/>
              <a:t>.</a:t>
            </a:r>
          </a:p>
          <a:p>
            <a:pPr marL="0" indent="0" algn="just">
              <a:buNone/>
            </a:pPr>
            <a:endParaRPr lang="en-US" sz="2400" dirty="0"/>
          </a:p>
          <a:p>
            <a:pPr algn="just"/>
            <a:r>
              <a:rPr lang="en-US" sz="2400" b="1" dirty="0" err="1"/>
              <a:t>Serializable</a:t>
            </a:r>
            <a:r>
              <a:rPr lang="en-US" sz="2400" b="1" dirty="0"/>
              <a:t> – </a:t>
            </a:r>
            <a:r>
              <a:rPr lang="en-US" sz="2400" dirty="0"/>
              <a:t>This is the Highest isolation level. A </a:t>
            </a:r>
            <a:r>
              <a:rPr lang="en-US" sz="2400" i="1" dirty="0" err="1"/>
              <a:t>serializable</a:t>
            </a:r>
            <a:r>
              <a:rPr lang="en-US" sz="2400" dirty="0"/>
              <a:t> execution is guaranteed to be </a:t>
            </a:r>
            <a:r>
              <a:rPr lang="en-US" sz="2400" dirty="0" err="1"/>
              <a:t>serializable</a:t>
            </a:r>
            <a:r>
              <a:rPr lang="en-US" sz="2400" dirty="0"/>
              <a:t>. </a:t>
            </a:r>
            <a:r>
              <a:rPr lang="en-US" sz="2400" dirty="0" err="1"/>
              <a:t>Serializable</a:t>
            </a:r>
            <a:r>
              <a:rPr lang="en-US" sz="2400" dirty="0"/>
              <a:t> execution is defined to be an execution of operations in which concurrently executing transactions appears to be serially executing.</a:t>
            </a:r>
          </a:p>
          <a:p>
            <a:endParaRPr lang="en-US" sz="2400" dirty="0" smtClean="0"/>
          </a:p>
        </p:txBody>
      </p:sp>
    </p:spTree>
    <p:extLst>
      <p:ext uri="{BB962C8B-B14F-4D97-AF65-F5344CB8AC3E}">
        <p14:creationId xmlns:p14="http://schemas.microsoft.com/office/powerpoint/2010/main" val="373101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4"/>
          <p:cNvSpPr>
            <a:spLocks noGrp="1" noChangeArrowheads="1"/>
          </p:cNvSpPr>
          <p:nvPr>
            <p:ph type="title"/>
          </p:nvPr>
        </p:nvSpPr>
        <p:spPr/>
        <p:txBody>
          <a:bodyPr/>
          <a:lstStyle/>
          <a:p>
            <a:pPr eaLnBrk="1" hangingPunct="1"/>
            <a:r>
              <a:rPr lang="en-US" b="1" dirty="0" smtClean="0"/>
              <a:t>Transaction Support in SQL</a:t>
            </a:r>
          </a:p>
        </p:txBody>
      </p:sp>
      <p:sp>
        <p:nvSpPr>
          <p:cNvPr id="118788" name="Rectangle 5"/>
          <p:cNvSpPr>
            <a:spLocks noGrp="1" noChangeArrowheads="1"/>
          </p:cNvSpPr>
          <p:nvPr>
            <p:ph type="body" idx="1"/>
          </p:nvPr>
        </p:nvSpPr>
        <p:spPr>
          <a:xfrm>
            <a:off x="1232508" y="1944710"/>
            <a:ext cx="9787944" cy="3794372"/>
          </a:xfrm>
        </p:spPr>
        <p:txBody>
          <a:bodyPr>
            <a:noAutofit/>
          </a:bodyPr>
          <a:lstStyle/>
          <a:p>
            <a:pPr eaLnBrk="1" hangingPunct="1">
              <a:lnSpc>
                <a:spcPct val="80000"/>
              </a:lnSpc>
            </a:pPr>
            <a:r>
              <a:rPr lang="en-US" sz="2400" dirty="0"/>
              <a:t>Possible violation of </a:t>
            </a:r>
            <a:r>
              <a:rPr lang="en-US" sz="2400" dirty="0" err="1"/>
              <a:t>serializabilty</a:t>
            </a:r>
            <a:r>
              <a:rPr lang="en-US" sz="2400" dirty="0"/>
              <a:t>:</a:t>
            </a:r>
          </a:p>
          <a:p>
            <a:pPr eaLnBrk="1" hangingPunct="1">
              <a:lnSpc>
                <a:spcPct val="80000"/>
              </a:lnSpc>
              <a:buFont typeface="Wingdings" panose="05000000000000000000" pitchFamily="2" charset="2"/>
              <a:buNone/>
            </a:pPr>
            <a:r>
              <a:rPr lang="en-US" sz="2400" dirty="0"/>
              <a:t>					Type of Violation </a:t>
            </a:r>
          </a:p>
          <a:p>
            <a:pPr eaLnBrk="1" hangingPunct="1">
              <a:lnSpc>
                <a:spcPct val="80000"/>
              </a:lnSpc>
              <a:buFont typeface="Wingdings" panose="05000000000000000000" pitchFamily="2" charset="2"/>
              <a:buNone/>
            </a:pPr>
            <a:r>
              <a:rPr lang="en-US" sz="2400" dirty="0"/>
              <a:t>Isolation                           </a:t>
            </a:r>
            <a:r>
              <a:rPr lang="en-US" sz="2400" dirty="0" smtClean="0"/>
              <a:t>     Dirty            </a:t>
            </a:r>
            <a:r>
              <a:rPr lang="en-US" sz="2400" dirty="0" smtClean="0"/>
              <a:t> </a:t>
            </a:r>
            <a:r>
              <a:rPr lang="en-US" sz="2400" dirty="0" err="1" smtClean="0"/>
              <a:t>nonrepeatable</a:t>
            </a:r>
            <a:r>
              <a:rPr lang="en-US" sz="2400" dirty="0" smtClean="0"/>
              <a:t>         </a:t>
            </a:r>
            <a:endParaRPr lang="en-US" sz="2400" dirty="0"/>
          </a:p>
          <a:p>
            <a:pPr eaLnBrk="1" hangingPunct="1">
              <a:lnSpc>
                <a:spcPct val="80000"/>
              </a:lnSpc>
              <a:buFont typeface="Wingdings" panose="05000000000000000000" pitchFamily="2" charset="2"/>
              <a:buNone/>
            </a:pPr>
            <a:r>
              <a:rPr lang="en-US" sz="2400" dirty="0"/>
              <a:t>   level                                   </a:t>
            </a:r>
            <a:r>
              <a:rPr lang="en-US" sz="2400" dirty="0" smtClean="0"/>
              <a:t> read           </a:t>
            </a:r>
            <a:r>
              <a:rPr lang="en-US" sz="2400" dirty="0" smtClean="0"/>
              <a:t>    </a:t>
            </a:r>
            <a:r>
              <a:rPr lang="en-US" sz="2400" dirty="0" err="1"/>
              <a:t>read</a:t>
            </a:r>
            <a:r>
              <a:rPr lang="en-US" sz="2400" dirty="0"/>
              <a:t>                    </a:t>
            </a:r>
            <a:r>
              <a:rPr lang="en-US" sz="2400" dirty="0" smtClean="0"/>
              <a:t>    </a:t>
            </a:r>
            <a:r>
              <a:rPr lang="en-US" sz="2400" dirty="0"/>
              <a:t>phantom   </a:t>
            </a:r>
          </a:p>
          <a:p>
            <a:pPr eaLnBrk="1" hangingPunct="1">
              <a:lnSpc>
                <a:spcPct val="80000"/>
              </a:lnSpc>
              <a:buFont typeface="Wingdings" panose="05000000000000000000" pitchFamily="2" charset="2"/>
              <a:buNone/>
            </a:pPr>
            <a:r>
              <a:rPr lang="en-US" sz="2400" dirty="0"/>
              <a:t>_______________________________________________________</a:t>
            </a:r>
          </a:p>
          <a:p>
            <a:pPr eaLnBrk="1" hangingPunct="1">
              <a:lnSpc>
                <a:spcPct val="80000"/>
              </a:lnSpc>
              <a:buFont typeface="Wingdings" panose="05000000000000000000" pitchFamily="2" charset="2"/>
              <a:buNone/>
            </a:pPr>
            <a:r>
              <a:rPr lang="en-US" sz="2400" dirty="0"/>
              <a:t>READ UNCOMMITTED           yes                </a:t>
            </a:r>
            <a:r>
              <a:rPr lang="en-US" sz="2400" dirty="0" err="1"/>
              <a:t>yes</a:t>
            </a:r>
            <a:r>
              <a:rPr lang="en-US" sz="2400" dirty="0"/>
              <a:t>                            </a:t>
            </a:r>
            <a:r>
              <a:rPr lang="en-US" sz="2400" dirty="0" err="1"/>
              <a:t>yes</a:t>
            </a:r>
            <a:r>
              <a:rPr lang="en-US" sz="2400" dirty="0"/>
              <a:t>   </a:t>
            </a:r>
          </a:p>
          <a:p>
            <a:pPr eaLnBrk="1" hangingPunct="1">
              <a:lnSpc>
                <a:spcPct val="80000"/>
              </a:lnSpc>
              <a:buFont typeface="Wingdings" panose="05000000000000000000" pitchFamily="2" charset="2"/>
              <a:buNone/>
            </a:pPr>
            <a:r>
              <a:rPr lang="en-US" sz="2400" dirty="0"/>
              <a:t>READ COMMITTED                 no                 yes                            </a:t>
            </a:r>
            <a:r>
              <a:rPr lang="en-US" sz="2400" dirty="0" err="1"/>
              <a:t>yes</a:t>
            </a:r>
            <a:r>
              <a:rPr lang="en-US" sz="2400" dirty="0"/>
              <a:t>    </a:t>
            </a:r>
          </a:p>
          <a:p>
            <a:pPr eaLnBrk="1" hangingPunct="1">
              <a:lnSpc>
                <a:spcPct val="80000"/>
              </a:lnSpc>
              <a:buFont typeface="Wingdings" panose="05000000000000000000" pitchFamily="2" charset="2"/>
              <a:buNone/>
            </a:pPr>
            <a:r>
              <a:rPr lang="en-US" sz="2400" dirty="0"/>
              <a:t>REPEATABLE READ                </a:t>
            </a:r>
            <a:r>
              <a:rPr lang="en-US" sz="2400" dirty="0" smtClean="0"/>
              <a:t>  no                  </a:t>
            </a:r>
            <a:r>
              <a:rPr lang="en-US" sz="2400" dirty="0" err="1"/>
              <a:t>no</a:t>
            </a:r>
            <a:r>
              <a:rPr lang="en-US" sz="2400" dirty="0"/>
              <a:t>                             yes   </a:t>
            </a:r>
          </a:p>
          <a:p>
            <a:pPr eaLnBrk="1" hangingPunct="1">
              <a:lnSpc>
                <a:spcPct val="80000"/>
              </a:lnSpc>
              <a:buFont typeface="Wingdings" panose="05000000000000000000" pitchFamily="2" charset="2"/>
              <a:buNone/>
            </a:pPr>
            <a:r>
              <a:rPr lang="en-US" sz="2400" dirty="0"/>
              <a:t>SERIALIZABLE                          no                </a:t>
            </a:r>
            <a:r>
              <a:rPr lang="en-US" sz="2400" dirty="0" smtClean="0"/>
              <a:t>  </a:t>
            </a:r>
            <a:r>
              <a:rPr lang="en-US" sz="2400" dirty="0" err="1"/>
              <a:t>no</a:t>
            </a:r>
            <a:r>
              <a:rPr lang="en-US" sz="2400" dirty="0"/>
              <a:t>                              </a:t>
            </a:r>
            <a:r>
              <a:rPr lang="en-US" sz="2400" dirty="0" err="1"/>
              <a:t>no</a:t>
            </a:r>
            <a:r>
              <a:rPr lang="en-US" sz="2400" dirty="0"/>
              <a:t> </a:t>
            </a:r>
          </a:p>
          <a:p>
            <a:pPr eaLnBrk="1" hangingPunct="1">
              <a:lnSpc>
                <a:spcPct val="80000"/>
              </a:lnSpc>
            </a:pPr>
            <a:endParaRPr lang="en-US" dirty="0"/>
          </a:p>
        </p:txBody>
      </p:sp>
    </p:spTree>
    <p:extLst>
      <p:ext uri="{BB962C8B-B14F-4D97-AF65-F5344CB8AC3E}">
        <p14:creationId xmlns:p14="http://schemas.microsoft.com/office/powerpoint/2010/main" val="243276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837127" y="257176"/>
            <a:ext cx="10676586" cy="1371600"/>
          </a:xfrm>
        </p:spPr>
        <p:txBody>
          <a:bodyPr>
            <a:normAutofit/>
          </a:bodyPr>
          <a:lstStyle/>
          <a:p>
            <a:r>
              <a:rPr lang="en-US" sz="3200" b="1" dirty="0"/>
              <a:t>Which of the following Schedules is conflict serializable? For each serializable schedule , determine equivalent serial schedules</a:t>
            </a:r>
          </a:p>
        </p:txBody>
      </p:sp>
      <p:sp>
        <p:nvSpPr>
          <p:cNvPr id="79875" name="Content Placeholder 2"/>
          <p:cNvSpPr>
            <a:spLocks noGrp="1"/>
          </p:cNvSpPr>
          <p:nvPr>
            <p:ph idx="1"/>
          </p:nvPr>
        </p:nvSpPr>
        <p:spPr>
          <a:xfrm>
            <a:off x="1524000" y="1628776"/>
            <a:ext cx="8534400" cy="4543425"/>
          </a:xfrm>
        </p:spPr>
        <p:txBody>
          <a:bodyPr/>
          <a:lstStyle/>
          <a:p>
            <a:endParaRPr lang="pt-BR" smtClean="0"/>
          </a:p>
          <a:p>
            <a:r>
              <a:rPr lang="pt-BR" smtClean="0"/>
              <a:t>a). r1(X); r3(X); w1(X); r2(X); w3(X);</a:t>
            </a:r>
          </a:p>
          <a:p>
            <a:r>
              <a:rPr lang="pt-BR" smtClean="0"/>
              <a:t>b). r1(X); r3(X); w3(X); w1(X); r2(X);</a:t>
            </a:r>
          </a:p>
          <a:p>
            <a:r>
              <a:rPr lang="pt-BR" smtClean="0"/>
              <a:t>c). r3(X); r2(X); w3(X); r1(X); w1(X);</a:t>
            </a:r>
          </a:p>
          <a:p>
            <a:r>
              <a:rPr lang="pt-BR" smtClean="0"/>
              <a:t>d). r3(X); r2(X); r1(X); w3(X); w1(X);</a:t>
            </a:r>
            <a:endParaRPr lang="en-US" smtClean="0"/>
          </a:p>
        </p:txBody>
      </p:sp>
    </p:spTree>
    <p:extLst>
      <p:ext uri="{BB962C8B-B14F-4D97-AF65-F5344CB8AC3E}">
        <p14:creationId xmlns:p14="http://schemas.microsoft.com/office/powerpoint/2010/main" val="353266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Solution</a:t>
            </a:r>
          </a:p>
        </p:txBody>
      </p:sp>
      <p:pic>
        <p:nvPicPr>
          <p:cNvPr id="8089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57364" y="1865313"/>
            <a:ext cx="3875087" cy="2932112"/>
          </a:xfrm>
        </p:spPr>
      </p:pic>
      <p:pic>
        <p:nvPicPr>
          <p:cNvPr id="8090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7126" y="1719263"/>
            <a:ext cx="41560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Box 6"/>
          <p:cNvSpPr txBox="1">
            <a:spLocks noChangeArrowheads="1"/>
          </p:cNvSpPr>
          <p:nvPr/>
        </p:nvSpPr>
        <p:spPr bwMode="auto">
          <a:xfrm>
            <a:off x="2711451" y="3429001"/>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3" name="TextBox 7"/>
          <p:cNvSpPr txBox="1">
            <a:spLocks noChangeArrowheads="1"/>
          </p:cNvSpPr>
          <p:nvPr/>
        </p:nvSpPr>
        <p:spPr bwMode="auto">
          <a:xfrm>
            <a:off x="3786188" y="3014664"/>
            <a:ext cx="360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4" name="TextBox 8"/>
          <p:cNvSpPr txBox="1">
            <a:spLocks noChangeArrowheads="1"/>
          </p:cNvSpPr>
          <p:nvPr/>
        </p:nvSpPr>
        <p:spPr bwMode="auto">
          <a:xfrm>
            <a:off x="4799013" y="3429001"/>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5" name="TextBox 9"/>
          <p:cNvSpPr txBox="1">
            <a:spLocks noChangeArrowheads="1"/>
          </p:cNvSpPr>
          <p:nvPr/>
        </p:nvSpPr>
        <p:spPr bwMode="auto">
          <a:xfrm>
            <a:off x="4205288" y="2266951"/>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6" name="TextBox 10"/>
          <p:cNvSpPr txBox="1">
            <a:spLocks noChangeArrowheads="1"/>
          </p:cNvSpPr>
          <p:nvPr/>
        </p:nvSpPr>
        <p:spPr bwMode="auto">
          <a:xfrm>
            <a:off x="8745539" y="2266951"/>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7" name="TextBox 11"/>
          <p:cNvSpPr txBox="1">
            <a:spLocks noChangeArrowheads="1"/>
          </p:cNvSpPr>
          <p:nvPr/>
        </p:nvSpPr>
        <p:spPr bwMode="auto">
          <a:xfrm>
            <a:off x="9074151" y="3475038"/>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8" name="TextBox 12"/>
          <p:cNvSpPr txBox="1">
            <a:spLocks noChangeArrowheads="1"/>
          </p:cNvSpPr>
          <p:nvPr/>
        </p:nvSpPr>
        <p:spPr bwMode="auto">
          <a:xfrm>
            <a:off x="8215314" y="3027363"/>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0909" name="TextBox 13"/>
          <p:cNvSpPr txBox="1">
            <a:spLocks noChangeArrowheads="1"/>
          </p:cNvSpPr>
          <p:nvPr/>
        </p:nvSpPr>
        <p:spPr bwMode="auto">
          <a:xfrm>
            <a:off x="7231063" y="3429001"/>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Tree>
    <p:extLst>
      <p:ext uri="{BB962C8B-B14F-4D97-AF65-F5344CB8AC3E}">
        <p14:creationId xmlns:p14="http://schemas.microsoft.com/office/powerpoint/2010/main" val="156069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Solution</a:t>
            </a:r>
          </a:p>
        </p:txBody>
      </p:sp>
      <p:pic>
        <p:nvPicPr>
          <p:cNvPr id="8192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84425" y="1989138"/>
            <a:ext cx="7094538" cy="3816350"/>
          </a:xfrm>
        </p:spPr>
      </p:pic>
      <p:sp>
        <p:nvSpPr>
          <p:cNvPr id="81925" name="TextBox 5"/>
          <p:cNvSpPr txBox="1">
            <a:spLocks noChangeArrowheads="1"/>
          </p:cNvSpPr>
          <p:nvPr/>
        </p:nvSpPr>
        <p:spPr bwMode="auto">
          <a:xfrm>
            <a:off x="3648076" y="3954463"/>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1926" name="TextBox 6"/>
          <p:cNvSpPr txBox="1">
            <a:spLocks noChangeArrowheads="1"/>
          </p:cNvSpPr>
          <p:nvPr/>
        </p:nvSpPr>
        <p:spPr bwMode="auto">
          <a:xfrm>
            <a:off x="5530851" y="2492376"/>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1927" name="TextBox 7"/>
          <p:cNvSpPr txBox="1">
            <a:spLocks noChangeArrowheads="1"/>
          </p:cNvSpPr>
          <p:nvPr/>
        </p:nvSpPr>
        <p:spPr bwMode="auto">
          <a:xfrm>
            <a:off x="5930901" y="3727451"/>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Tree>
    <p:extLst>
      <p:ext uri="{BB962C8B-B14F-4D97-AF65-F5344CB8AC3E}">
        <p14:creationId xmlns:p14="http://schemas.microsoft.com/office/powerpoint/2010/main" val="75201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Solution</a:t>
            </a:r>
          </a:p>
        </p:txBody>
      </p:sp>
      <p:pic>
        <p:nvPicPr>
          <p:cNvPr id="8294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75050" y="1916113"/>
            <a:ext cx="4872038" cy="1255712"/>
          </a:xfrm>
        </p:spPr>
      </p:pic>
      <p:pic>
        <p:nvPicPr>
          <p:cNvPr id="8294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3125" y="3011489"/>
            <a:ext cx="4554538"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TextBox 6"/>
          <p:cNvSpPr txBox="1">
            <a:spLocks noChangeArrowheads="1"/>
          </p:cNvSpPr>
          <p:nvPr/>
        </p:nvSpPr>
        <p:spPr bwMode="auto">
          <a:xfrm>
            <a:off x="5832476" y="2781301"/>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2951" name="TextBox 7"/>
          <p:cNvSpPr txBox="1">
            <a:spLocks noChangeArrowheads="1"/>
          </p:cNvSpPr>
          <p:nvPr/>
        </p:nvSpPr>
        <p:spPr bwMode="auto">
          <a:xfrm>
            <a:off x="4656138" y="4267201"/>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2952" name="TextBox 8"/>
          <p:cNvSpPr txBox="1">
            <a:spLocks noChangeArrowheads="1"/>
          </p:cNvSpPr>
          <p:nvPr/>
        </p:nvSpPr>
        <p:spPr bwMode="auto">
          <a:xfrm>
            <a:off x="6959601" y="4284663"/>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
        <p:nvSpPr>
          <p:cNvPr id="82953" name="TextBox 9"/>
          <p:cNvSpPr txBox="1">
            <a:spLocks noChangeArrowheads="1"/>
          </p:cNvSpPr>
          <p:nvPr/>
        </p:nvSpPr>
        <p:spPr bwMode="auto">
          <a:xfrm>
            <a:off x="5861051" y="3990976"/>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sz="2400">
                <a:solidFill>
                  <a:schemeClr val="tx1"/>
                </a:solidFill>
              </a:rPr>
              <a:t>X</a:t>
            </a:r>
          </a:p>
        </p:txBody>
      </p:sp>
    </p:spTree>
    <p:extLst>
      <p:ext uri="{BB962C8B-B14F-4D97-AF65-F5344CB8AC3E}">
        <p14:creationId xmlns:p14="http://schemas.microsoft.com/office/powerpoint/2010/main" val="210638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A03D13D-0AF5-4B48-8187-B9955F4F58BC}"/>
              </a:ext>
            </a:extLst>
          </p:cNvPr>
          <p:cNvSpPr>
            <a:spLocks noGrp="1"/>
          </p:cNvSpPr>
          <p:nvPr>
            <p:ph type="title"/>
          </p:nvPr>
        </p:nvSpPr>
        <p:spPr>
          <a:xfrm>
            <a:off x="1066800" y="2496403"/>
            <a:ext cx="10058400" cy="1450757"/>
          </a:xfrm>
        </p:spPr>
        <p:txBody>
          <a:bodyPr/>
          <a:lstStyle/>
          <a:p>
            <a:pPr algn="ctr"/>
            <a:r>
              <a:rPr lang="en-IN" dirty="0"/>
              <a:t>Thank you </a:t>
            </a:r>
          </a:p>
        </p:txBody>
      </p:sp>
      <p:sp>
        <p:nvSpPr>
          <p:cNvPr id="2" name="Date Placeholder 1"/>
          <p:cNvSpPr>
            <a:spLocks noGrp="1"/>
          </p:cNvSpPr>
          <p:nvPr>
            <p:ph type="dt" sz="half" idx="10"/>
          </p:nvPr>
        </p:nvSpPr>
        <p:spPr/>
        <p:txBody>
          <a:bodyPr/>
          <a:lstStyle/>
          <a:p>
            <a:fld id="{63EEA23F-1258-4CDD-B0AE-D7AA4C94D112}" type="datetime8">
              <a:rPr lang="en-IN" smtClean="0"/>
              <a:t>02-03-2022 09:17</a:t>
            </a:fld>
            <a:endParaRPr lang="en-IN" dirty="0"/>
          </a:p>
        </p:txBody>
      </p:sp>
    </p:spTree>
    <p:extLst>
      <p:ext uri="{BB962C8B-B14F-4D97-AF65-F5344CB8AC3E}">
        <p14:creationId xmlns:p14="http://schemas.microsoft.com/office/powerpoint/2010/main" val="54137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536" y="463638"/>
            <a:ext cx="9747015" cy="6055281"/>
          </a:xfrm>
          <a:prstGeom prst="rect">
            <a:avLst/>
          </a:prstGeom>
        </p:spPr>
      </p:pic>
    </p:spTree>
    <p:extLst>
      <p:ext uri="{BB962C8B-B14F-4D97-AF65-F5344CB8AC3E}">
        <p14:creationId xmlns:p14="http://schemas.microsoft.com/office/powerpoint/2010/main" val="3672531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6221" y="595312"/>
            <a:ext cx="9491728" cy="5845375"/>
          </a:xfrm>
          <a:prstGeom prst="rect">
            <a:avLst/>
          </a:prstGeom>
        </p:spPr>
      </p:pic>
    </p:spTree>
    <p:extLst>
      <p:ext uri="{BB962C8B-B14F-4D97-AF65-F5344CB8AC3E}">
        <p14:creationId xmlns:p14="http://schemas.microsoft.com/office/powerpoint/2010/main" val="270329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3342" y="114992"/>
            <a:ext cx="9206046" cy="6147696"/>
          </a:xfrm>
          <a:prstGeom prst="rect">
            <a:avLst/>
          </a:prstGeom>
        </p:spPr>
      </p:pic>
    </p:spTree>
    <p:extLst>
      <p:ext uri="{BB962C8B-B14F-4D97-AF65-F5344CB8AC3E}">
        <p14:creationId xmlns:p14="http://schemas.microsoft.com/office/powerpoint/2010/main" val="235390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2732" y="203658"/>
            <a:ext cx="9685718" cy="5868530"/>
          </a:xfrm>
          <a:prstGeom prst="rect">
            <a:avLst/>
          </a:prstGeom>
        </p:spPr>
      </p:pic>
    </p:spTree>
    <p:extLst>
      <p:ext uri="{BB962C8B-B14F-4D97-AF65-F5344CB8AC3E}">
        <p14:creationId xmlns:p14="http://schemas.microsoft.com/office/powerpoint/2010/main" val="412656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7583" y="322800"/>
            <a:ext cx="9355629" cy="5825588"/>
          </a:xfrm>
          <a:prstGeom prst="rect">
            <a:avLst/>
          </a:prstGeom>
        </p:spPr>
      </p:pic>
    </p:spTree>
    <p:extLst>
      <p:ext uri="{BB962C8B-B14F-4D97-AF65-F5344CB8AC3E}">
        <p14:creationId xmlns:p14="http://schemas.microsoft.com/office/powerpoint/2010/main" val="554908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ChangeArrowheads="1"/>
          </p:cNvSpPr>
          <p:nvPr>
            <p:ph type="title"/>
          </p:nvPr>
        </p:nvSpPr>
        <p:spPr>
          <a:xfrm>
            <a:off x="592428" y="286603"/>
            <a:ext cx="11088710" cy="1450757"/>
          </a:xfrm>
        </p:spPr>
        <p:txBody>
          <a:bodyPr>
            <a:normAutofit/>
          </a:bodyPr>
          <a:lstStyle/>
          <a:p>
            <a:pPr eaLnBrk="1" hangingPunct="1"/>
            <a:r>
              <a:rPr lang="en-US" sz="4400" b="1" dirty="0" smtClean="0"/>
              <a:t>Characterizing Schedules based on Recoverability</a:t>
            </a:r>
          </a:p>
        </p:txBody>
      </p:sp>
      <p:sp>
        <p:nvSpPr>
          <p:cNvPr id="61444" name="Rectangle 5"/>
          <p:cNvSpPr>
            <a:spLocks noGrp="1" noChangeArrowheads="1"/>
          </p:cNvSpPr>
          <p:nvPr>
            <p:ph type="body" idx="1"/>
          </p:nvPr>
        </p:nvSpPr>
        <p:spPr>
          <a:xfrm>
            <a:off x="862192" y="1906073"/>
            <a:ext cx="10381063" cy="4330522"/>
          </a:xfrm>
        </p:spPr>
        <p:txBody>
          <a:bodyPr/>
          <a:lstStyle/>
          <a:p>
            <a:pPr eaLnBrk="1" hangingPunct="1">
              <a:lnSpc>
                <a:spcPct val="80000"/>
              </a:lnSpc>
              <a:buFont typeface="Wingdings" panose="05000000000000000000" pitchFamily="2" charset="2"/>
              <a:buNone/>
            </a:pPr>
            <a:r>
              <a:rPr lang="en-US" dirty="0" smtClean="0"/>
              <a:t>Schedules classified on recoverability:</a:t>
            </a:r>
          </a:p>
          <a:p>
            <a:pPr eaLnBrk="1" hangingPunct="1">
              <a:lnSpc>
                <a:spcPct val="80000"/>
              </a:lnSpc>
            </a:pPr>
            <a:r>
              <a:rPr lang="en-US" b="1" dirty="0" smtClean="0"/>
              <a:t>Recoverable schedule</a:t>
            </a:r>
            <a:r>
              <a:rPr lang="en-US" dirty="0" smtClean="0"/>
              <a:t>:</a:t>
            </a:r>
          </a:p>
          <a:p>
            <a:pPr lvl="1" eaLnBrk="1" hangingPunct="1">
              <a:lnSpc>
                <a:spcPct val="80000"/>
              </a:lnSpc>
            </a:pPr>
            <a:r>
              <a:rPr lang="en-US" sz="2800" dirty="0"/>
              <a:t>One where no transaction needs to be rolled back. </a:t>
            </a:r>
          </a:p>
          <a:p>
            <a:pPr lvl="1" eaLnBrk="1" hangingPunct="1">
              <a:lnSpc>
                <a:spcPct val="80000"/>
              </a:lnSpc>
            </a:pPr>
            <a:r>
              <a:rPr lang="en-US" sz="2800" dirty="0"/>
              <a:t>A schedule S is recoverable </a:t>
            </a:r>
            <a:r>
              <a:rPr lang="en-US" sz="2800" b="1" dirty="0"/>
              <a:t>if no transaction T in S commits </a:t>
            </a:r>
            <a:r>
              <a:rPr lang="en-US" sz="2800" dirty="0"/>
              <a:t>until all transactions T’ that have written an item that T reads have committed.</a:t>
            </a:r>
          </a:p>
          <a:p>
            <a:pPr eaLnBrk="1" hangingPunct="1">
              <a:lnSpc>
                <a:spcPct val="80000"/>
              </a:lnSpc>
            </a:pPr>
            <a:r>
              <a:rPr lang="en-US" b="1" dirty="0" err="1" smtClean="0"/>
              <a:t>Cascadeless</a:t>
            </a:r>
            <a:r>
              <a:rPr lang="en-US" b="1" dirty="0" smtClean="0"/>
              <a:t> schedule</a:t>
            </a:r>
            <a:r>
              <a:rPr lang="en-US" dirty="0" smtClean="0"/>
              <a:t>:</a:t>
            </a:r>
          </a:p>
          <a:p>
            <a:pPr lvl="1" eaLnBrk="1" hangingPunct="1">
              <a:lnSpc>
                <a:spcPct val="80000"/>
              </a:lnSpc>
            </a:pPr>
            <a:r>
              <a:rPr lang="en-US" sz="2800" dirty="0"/>
              <a:t>One where </a:t>
            </a:r>
            <a:r>
              <a:rPr lang="en-US" sz="2800" b="1" dirty="0"/>
              <a:t>every transaction reads only  the items</a:t>
            </a:r>
            <a:r>
              <a:rPr lang="en-US" sz="2800" dirty="0"/>
              <a:t> that are </a:t>
            </a:r>
            <a:r>
              <a:rPr lang="en-US" sz="2800" b="1" dirty="0"/>
              <a:t>written by committed transactions.</a:t>
            </a:r>
          </a:p>
        </p:txBody>
      </p:sp>
    </p:spTree>
    <p:extLst>
      <p:ext uri="{BB962C8B-B14F-4D97-AF65-F5344CB8AC3E}">
        <p14:creationId xmlns:p14="http://schemas.microsoft.com/office/powerpoint/2010/main" val="1891605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2266</TotalTime>
  <Words>430</Words>
  <Application>Microsoft Office PowerPoint</Application>
  <PresentationFormat>Widescreen</PresentationFormat>
  <Paragraphs>105</Paragraphs>
  <Slides>36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Tahoma</vt:lpstr>
      <vt:lpstr>Wingdings</vt:lpstr>
      <vt:lpstr>Retrospect</vt:lpstr>
      <vt:lpstr> Course Name: Database Systems Course Code: CS52 Credits: 3:1:0 UNIT 5  Term: October 2021 – February 2022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Characterizing Schedules based on Recoverability</vt:lpstr>
      <vt:lpstr>Characterizing Schedules based on Recoverability </vt:lpstr>
      <vt:lpstr>Characterizing Schedules Based on Recoverability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 Serializability</vt:lpstr>
      <vt:lpstr>View Serializability</vt:lpstr>
      <vt:lpstr>Characterizing Schedules Based on Serializability (cont’d.)</vt:lpstr>
      <vt:lpstr>Constructing the Precedence Graphs</vt:lpstr>
      <vt:lpstr>Constructing the precedence graphs for schedules A and D to test for conflict serializability. (c) Precedence graph for schedule C (not serializable).  (d) Precedence graph for schedule D (serializable, equivalent to schedule A).</vt:lpstr>
      <vt:lpstr>Another example of serializability Testing</vt:lpstr>
      <vt:lpstr>Another Example of Serializability Testing</vt:lpstr>
      <vt:lpstr>Another Example of Serializability Testing</vt:lpstr>
      <vt:lpstr>Isolation levels in Transaction Processing</vt:lpstr>
      <vt:lpstr>Isolation levels in Transaction Processing</vt:lpstr>
      <vt:lpstr>Isolation levels in Transaction Processing</vt:lpstr>
      <vt:lpstr>Transaction Support in SQL</vt:lpstr>
      <vt:lpstr>Which of the following Schedules is conflict serializable? For each serializable schedule , determine equivalent serial schedules</vt:lpstr>
      <vt:lpstr>Solution</vt:lpstr>
      <vt:lpstr>Solution</vt:lpstr>
      <vt:lpstr>Solution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CSE-PG</cp:lastModifiedBy>
  <cp:revision>387</cp:revision>
  <dcterms:created xsi:type="dcterms:W3CDTF">2020-08-26T05:56:20Z</dcterms:created>
  <dcterms:modified xsi:type="dcterms:W3CDTF">2022-03-02T04:15:03Z</dcterms:modified>
</cp:coreProperties>
</file>