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58"/>
  </p:notesMasterIdLst>
  <p:sldIdLst>
    <p:sldId id="256" r:id="rId4"/>
    <p:sldId id="257" r:id="rId5"/>
    <p:sldId id="263" r:id="rId6"/>
    <p:sldId id="258" r:id="rId7"/>
    <p:sldId id="259" r:id="rId8"/>
    <p:sldId id="264" r:id="rId9"/>
    <p:sldId id="260" r:id="rId10"/>
    <p:sldId id="261" r:id="rId11"/>
    <p:sldId id="273" r:id="rId12"/>
    <p:sldId id="268" r:id="rId13"/>
    <p:sldId id="265" r:id="rId14"/>
    <p:sldId id="269" r:id="rId15"/>
    <p:sldId id="262" r:id="rId16"/>
    <p:sldId id="270" r:id="rId17"/>
    <p:sldId id="274" r:id="rId18"/>
    <p:sldId id="275" r:id="rId19"/>
    <p:sldId id="276" r:id="rId20"/>
    <p:sldId id="277" r:id="rId21"/>
    <p:sldId id="266" r:id="rId22"/>
    <p:sldId id="271" r:id="rId23"/>
    <p:sldId id="278" r:id="rId24"/>
    <p:sldId id="279" r:id="rId25"/>
    <p:sldId id="272" r:id="rId26"/>
    <p:sldId id="267"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499" autoAdjust="0"/>
  </p:normalViewPr>
  <p:slideViewPr>
    <p:cSldViewPr snapToGrid="0">
      <p:cViewPr varScale="1">
        <p:scale>
          <a:sx n="92" d="100"/>
          <a:sy n="92" d="100"/>
        </p:scale>
        <p:origin x="20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9"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140"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141"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142"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143"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144"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8EEBA371-6BFE-4B64-853D-C5B402AAF9E3}"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3884760" y="8685360"/>
            <a:ext cx="2971440" cy="458280"/>
          </a:xfrm>
          <a:prstGeom prst="rect">
            <a:avLst/>
          </a:prstGeom>
          <a:noFill/>
          <a:ln>
            <a:noFill/>
          </a:ln>
        </p:spPr>
        <p:txBody>
          <a:bodyPr anchor="b">
            <a:noAutofit/>
          </a:bodyPr>
          <a:lstStyle/>
          <a:p>
            <a:pPr algn="r">
              <a:lnSpc>
                <a:spcPct val="100000"/>
              </a:lnSpc>
            </a:pPr>
            <a:fld id="{DD6AB22F-CCE7-4CC1-8385-70F0B99A5210}" type="slidenum">
              <a:rPr lang="en-CA" sz="1200" b="0" strike="noStrike" spc="-1">
                <a:solidFill>
                  <a:srgbClr val="000000"/>
                </a:solidFill>
                <a:latin typeface="Tahoma"/>
              </a:rPr>
              <a:t>8</a:t>
            </a:fld>
            <a:endParaRPr lang="en-IN" sz="1200" b="0" strike="noStrike" spc="-1">
              <a:latin typeface="Times New Roman"/>
            </a:endParaRPr>
          </a:p>
        </p:txBody>
      </p:sp>
      <p:sp>
        <p:nvSpPr>
          <p:cNvPr id="270" name="PlaceHolder 2"/>
          <p:cNvSpPr>
            <a:spLocks noGrp="1" noRot="1" noChangeAspect="1"/>
          </p:cNvSpPr>
          <p:nvPr>
            <p:ph type="sldImg"/>
          </p:nvPr>
        </p:nvSpPr>
        <p:spPr>
          <a:xfrm>
            <a:off x="685800" y="1143000"/>
            <a:ext cx="5486400" cy="3086100"/>
          </a:xfrm>
          <a:prstGeom prst="rect">
            <a:avLst/>
          </a:prstGeom>
        </p:spPr>
      </p:sp>
      <p:sp>
        <p:nvSpPr>
          <p:cNvPr id="271" name="PlaceHolder 3"/>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4BECE-F4C4-0549-81F3-140C18601652}"/>
            </a:ext>
          </a:extLst>
        </p:cNvPr>
        <p:cNvGrpSpPr/>
        <p:nvPr/>
      </p:nvGrpSpPr>
      <p:grpSpPr>
        <a:xfrm>
          <a:off x="0" y="0"/>
          <a:ext cx="0" cy="0"/>
          <a:chOff x="0" y="0"/>
          <a:chExt cx="0" cy="0"/>
        </a:xfrm>
      </p:grpSpPr>
      <p:sp>
        <p:nvSpPr>
          <p:cNvPr id="269" name="TextShape 1">
            <a:extLst>
              <a:ext uri="{FF2B5EF4-FFF2-40B4-BE49-F238E27FC236}">
                <a16:creationId xmlns:a16="http://schemas.microsoft.com/office/drawing/2014/main" id="{22613673-D5FD-2207-7726-9AB37B7BA886}"/>
              </a:ext>
            </a:extLst>
          </p:cNvPr>
          <p:cNvSpPr txBox="1"/>
          <p:nvPr/>
        </p:nvSpPr>
        <p:spPr>
          <a:xfrm>
            <a:off x="3884760" y="8685360"/>
            <a:ext cx="2971440" cy="458280"/>
          </a:xfrm>
          <a:prstGeom prst="rect">
            <a:avLst/>
          </a:prstGeom>
          <a:noFill/>
          <a:ln>
            <a:noFill/>
          </a:ln>
        </p:spPr>
        <p:txBody>
          <a:bodyPr anchor="b">
            <a:noAutofit/>
          </a:bodyPr>
          <a:lstStyle/>
          <a:p>
            <a:pPr algn="r">
              <a:lnSpc>
                <a:spcPct val="100000"/>
              </a:lnSpc>
            </a:pPr>
            <a:fld id="{DD6AB22F-CCE7-4CC1-8385-70F0B99A5210}" type="slidenum">
              <a:rPr lang="en-CA" sz="1200" b="0" strike="noStrike" spc="-1">
                <a:solidFill>
                  <a:srgbClr val="000000"/>
                </a:solidFill>
                <a:latin typeface="Tahoma"/>
              </a:rPr>
              <a:t>23</a:t>
            </a:fld>
            <a:endParaRPr lang="en-IN" sz="1200" b="0" strike="noStrike" spc="-1">
              <a:latin typeface="Times New Roman"/>
            </a:endParaRPr>
          </a:p>
        </p:txBody>
      </p:sp>
      <p:sp>
        <p:nvSpPr>
          <p:cNvPr id="270" name="PlaceHolder 2">
            <a:extLst>
              <a:ext uri="{FF2B5EF4-FFF2-40B4-BE49-F238E27FC236}">
                <a16:creationId xmlns:a16="http://schemas.microsoft.com/office/drawing/2014/main" id="{BCACEB6F-CD8D-88E9-FD9F-55514475D0FE}"/>
              </a:ext>
            </a:extLst>
          </p:cNvPr>
          <p:cNvSpPr>
            <a:spLocks noGrp="1" noRot="1" noChangeAspect="1"/>
          </p:cNvSpPr>
          <p:nvPr>
            <p:ph type="sldImg"/>
          </p:nvPr>
        </p:nvSpPr>
        <p:spPr>
          <a:xfrm>
            <a:off x="685800" y="1143000"/>
            <a:ext cx="5486400" cy="3086100"/>
          </a:xfrm>
          <a:prstGeom prst="rect">
            <a:avLst/>
          </a:prstGeom>
        </p:spPr>
      </p:sp>
      <p:sp>
        <p:nvSpPr>
          <p:cNvPr id="271" name="PlaceHolder 3">
            <a:extLst>
              <a:ext uri="{FF2B5EF4-FFF2-40B4-BE49-F238E27FC236}">
                <a16:creationId xmlns:a16="http://schemas.microsoft.com/office/drawing/2014/main" id="{9B971C8E-CFBC-DDF1-65BE-4086B6B95EA3}"/>
              </a:ext>
            </a:extLst>
          </p:cNvPr>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extLst>
      <p:ext uri="{BB962C8B-B14F-4D97-AF65-F5344CB8AC3E}">
        <p14:creationId xmlns:p14="http://schemas.microsoft.com/office/powerpoint/2010/main" val="3495960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34A1D-E6F4-2EC9-77BD-E8B6D986CBC2}"/>
            </a:ext>
          </a:extLst>
        </p:cNvPr>
        <p:cNvGrpSpPr/>
        <p:nvPr/>
      </p:nvGrpSpPr>
      <p:grpSpPr>
        <a:xfrm>
          <a:off x="0" y="0"/>
          <a:ext cx="0" cy="0"/>
          <a:chOff x="0" y="0"/>
          <a:chExt cx="0" cy="0"/>
        </a:xfrm>
      </p:grpSpPr>
      <p:sp>
        <p:nvSpPr>
          <p:cNvPr id="269" name="TextShape 1">
            <a:extLst>
              <a:ext uri="{FF2B5EF4-FFF2-40B4-BE49-F238E27FC236}">
                <a16:creationId xmlns:a16="http://schemas.microsoft.com/office/drawing/2014/main" id="{4C35DBD3-9B00-E007-F50C-467F01813564}"/>
              </a:ext>
            </a:extLst>
          </p:cNvPr>
          <p:cNvSpPr txBox="1"/>
          <p:nvPr/>
        </p:nvSpPr>
        <p:spPr>
          <a:xfrm>
            <a:off x="3884760" y="8685360"/>
            <a:ext cx="2971440" cy="458280"/>
          </a:xfrm>
          <a:prstGeom prst="rect">
            <a:avLst/>
          </a:prstGeom>
          <a:noFill/>
          <a:ln>
            <a:noFill/>
          </a:ln>
        </p:spPr>
        <p:txBody>
          <a:bodyPr anchor="b">
            <a:noAutofit/>
          </a:bodyPr>
          <a:lstStyle/>
          <a:p>
            <a:pPr algn="r">
              <a:lnSpc>
                <a:spcPct val="100000"/>
              </a:lnSpc>
            </a:pPr>
            <a:fld id="{DD6AB22F-CCE7-4CC1-8385-70F0B99A5210}" type="slidenum">
              <a:rPr lang="en-CA" sz="1200" b="0" strike="noStrike" spc="-1">
                <a:solidFill>
                  <a:srgbClr val="000000"/>
                </a:solidFill>
                <a:latin typeface="Tahoma"/>
              </a:rPr>
              <a:t>24</a:t>
            </a:fld>
            <a:endParaRPr lang="en-IN" sz="1200" b="0" strike="noStrike" spc="-1">
              <a:latin typeface="Times New Roman"/>
            </a:endParaRPr>
          </a:p>
        </p:txBody>
      </p:sp>
      <p:sp>
        <p:nvSpPr>
          <p:cNvPr id="270" name="PlaceHolder 2">
            <a:extLst>
              <a:ext uri="{FF2B5EF4-FFF2-40B4-BE49-F238E27FC236}">
                <a16:creationId xmlns:a16="http://schemas.microsoft.com/office/drawing/2014/main" id="{C782FAF5-6B73-2B49-231E-C963E75D760E}"/>
              </a:ext>
            </a:extLst>
          </p:cNvPr>
          <p:cNvSpPr>
            <a:spLocks noGrp="1" noRot="1" noChangeAspect="1"/>
          </p:cNvSpPr>
          <p:nvPr>
            <p:ph type="sldImg"/>
          </p:nvPr>
        </p:nvSpPr>
        <p:spPr>
          <a:xfrm>
            <a:off x="685800" y="1143000"/>
            <a:ext cx="5486400" cy="3086100"/>
          </a:xfrm>
          <a:prstGeom prst="rect">
            <a:avLst/>
          </a:prstGeom>
        </p:spPr>
      </p:sp>
      <p:sp>
        <p:nvSpPr>
          <p:cNvPr id="271" name="PlaceHolder 3">
            <a:extLst>
              <a:ext uri="{FF2B5EF4-FFF2-40B4-BE49-F238E27FC236}">
                <a16:creationId xmlns:a16="http://schemas.microsoft.com/office/drawing/2014/main" id="{0034C144-AFFD-5A2A-5BEC-78E21647B2B0}"/>
              </a:ext>
            </a:extLst>
          </p:cNvPr>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extLst>
      <p:ext uri="{BB962C8B-B14F-4D97-AF65-F5344CB8AC3E}">
        <p14:creationId xmlns:p14="http://schemas.microsoft.com/office/powerpoint/2010/main" val="4282926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97069-3EE6-5424-ADF8-CFC7556C4ED8}"/>
            </a:ext>
          </a:extLst>
        </p:cNvPr>
        <p:cNvGrpSpPr/>
        <p:nvPr/>
      </p:nvGrpSpPr>
      <p:grpSpPr>
        <a:xfrm>
          <a:off x="0" y="0"/>
          <a:ext cx="0" cy="0"/>
          <a:chOff x="0" y="0"/>
          <a:chExt cx="0" cy="0"/>
        </a:xfrm>
      </p:grpSpPr>
      <p:sp>
        <p:nvSpPr>
          <p:cNvPr id="269" name="TextShape 1">
            <a:extLst>
              <a:ext uri="{FF2B5EF4-FFF2-40B4-BE49-F238E27FC236}">
                <a16:creationId xmlns:a16="http://schemas.microsoft.com/office/drawing/2014/main" id="{7ADAAEAC-4FD7-8C06-F4FA-F1C06A7C0A65}"/>
              </a:ext>
            </a:extLst>
          </p:cNvPr>
          <p:cNvSpPr txBox="1"/>
          <p:nvPr/>
        </p:nvSpPr>
        <p:spPr>
          <a:xfrm>
            <a:off x="3884760" y="8685360"/>
            <a:ext cx="2971440" cy="458280"/>
          </a:xfrm>
          <a:prstGeom prst="rect">
            <a:avLst/>
          </a:prstGeom>
          <a:noFill/>
          <a:ln>
            <a:noFill/>
          </a:ln>
        </p:spPr>
        <p:txBody>
          <a:bodyPr anchor="b">
            <a:noAutofit/>
          </a:bodyPr>
          <a:lstStyle/>
          <a:p>
            <a:pPr algn="r">
              <a:lnSpc>
                <a:spcPct val="100000"/>
              </a:lnSpc>
            </a:pPr>
            <a:fld id="{DD6AB22F-CCE7-4CC1-8385-70F0B99A5210}" type="slidenum">
              <a:rPr lang="en-CA" sz="1200" b="0" strike="noStrike" spc="-1">
                <a:solidFill>
                  <a:srgbClr val="000000"/>
                </a:solidFill>
                <a:latin typeface="Tahoma"/>
              </a:rPr>
              <a:t>25</a:t>
            </a:fld>
            <a:endParaRPr lang="en-IN" sz="1200" b="0" strike="noStrike" spc="-1">
              <a:latin typeface="Times New Roman"/>
            </a:endParaRPr>
          </a:p>
        </p:txBody>
      </p:sp>
      <p:sp>
        <p:nvSpPr>
          <p:cNvPr id="270" name="PlaceHolder 2">
            <a:extLst>
              <a:ext uri="{FF2B5EF4-FFF2-40B4-BE49-F238E27FC236}">
                <a16:creationId xmlns:a16="http://schemas.microsoft.com/office/drawing/2014/main" id="{7742505B-0DC7-19E9-8B48-C0300DF79EF0}"/>
              </a:ext>
            </a:extLst>
          </p:cNvPr>
          <p:cNvSpPr>
            <a:spLocks noGrp="1" noRot="1" noChangeAspect="1"/>
          </p:cNvSpPr>
          <p:nvPr>
            <p:ph type="sldImg"/>
          </p:nvPr>
        </p:nvSpPr>
        <p:spPr>
          <a:xfrm>
            <a:off x="685800" y="1143000"/>
            <a:ext cx="5486400" cy="3086100"/>
          </a:xfrm>
          <a:prstGeom prst="rect">
            <a:avLst/>
          </a:prstGeom>
        </p:spPr>
      </p:sp>
      <p:sp>
        <p:nvSpPr>
          <p:cNvPr id="271" name="PlaceHolder 3">
            <a:extLst>
              <a:ext uri="{FF2B5EF4-FFF2-40B4-BE49-F238E27FC236}">
                <a16:creationId xmlns:a16="http://schemas.microsoft.com/office/drawing/2014/main" id="{B31224B5-A6D5-FF7B-49FA-EDA6BFA64F1A}"/>
              </a:ext>
            </a:extLst>
          </p:cNvPr>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extLst>
      <p:ext uri="{BB962C8B-B14F-4D97-AF65-F5344CB8AC3E}">
        <p14:creationId xmlns:p14="http://schemas.microsoft.com/office/powerpoint/2010/main" val="2757210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FF903-6F40-BDEF-2615-0B2DCE3B85B3}"/>
            </a:ext>
          </a:extLst>
        </p:cNvPr>
        <p:cNvGrpSpPr/>
        <p:nvPr/>
      </p:nvGrpSpPr>
      <p:grpSpPr>
        <a:xfrm>
          <a:off x="0" y="0"/>
          <a:ext cx="0" cy="0"/>
          <a:chOff x="0" y="0"/>
          <a:chExt cx="0" cy="0"/>
        </a:xfrm>
      </p:grpSpPr>
      <p:sp>
        <p:nvSpPr>
          <p:cNvPr id="269" name="TextShape 1">
            <a:extLst>
              <a:ext uri="{FF2B5EF4-FFF2-40B4-BE49-F238E27FC236}">
                <a16:creationId xmlns:a16="http://schemas.microsoft.com/office/drawing/2014/main" id="{7E9EF05A-45CF-25C5-B82D-D4FCB6936CDB}"/>
              </a:ext>
            </a:extLst>
          </p:cNvPr>
          <p:cNvSpPr txBox="1"/>
          <p:nvPr/>
        </p:nvSpPr>
        <p:spPr>
          <a:xfrm>
            <a:off x="3884760" y="8685360"/>
            <a:ext cx="2971440" cy="458280"/>
          </a:xfrm>
          <a:prstGeom prst="rect">
            <a:avLst/>
          </a:prstGeom>
          <a:noFill/>
          <a:ln>
            <a:noFill/>
          </a:ln>
        </p:spPr>
        <p:txBody>
          <a:bodyPr anchor="b">
            <a:noAutofit/>
          </a:bodyPr>
          <a:lstStyle/>
          <a:p>
            <a:pPr algn="r">
              <a:lnSpc>
                <a:spcPct val="100000"/>
              </a:lnSpc>
            </a:pPr>
            <a:fld id="{DD6AB22F-CCE7-4CC1-8385-70F0B99A5210}" type="slidenum">
              <a:rPr lang="en-CA" sz="1200" b="0" strike="noStrike" spc="-1">
                <a:solidFill>
                  <a:srgbClr val="000000"/>
                </a:solidFill>
                <a:latin typeface="Tahoma"/>
              </a:rPr>
              <a:t>26</a:t>
            </a:fld>
            <a:endParaRPr lang="en-IN" sz="1200" b="0" strike="noStrike" spc="-1">
              <a:latin typeface="Times New Roman"/>
            </a:endParaRPr>
          </a:p>
        </p:txBody>
      </p:sp>
      <p:sp>
        <p:nvSpPr>
          <p:cNvPr id="270" name="PlaceHolder 2">
            <a:extLst>
              <a:ext uri="{FF2B5EF4-FFF2-40B4-BE49-F238E27FC236}">
                <a16:creationId xmlns:a16="http://schemas.microsoft.com/office/drawing/2014/main" id="{C1AE2063-6F09-EA18-A71F-4F7C0861C4E4}"/>
              </a:ext>
            </a:extLst>
          </p:cNvPr>
          <p:cNvSpPr>
            <a:spLocks noGrp="1" noRot="1" noChangeAspect="1"/>
          </p:cNvSpPr>
          <p:nvPr>
            <p:ph type="sldImg"/>
          </p:nvPr>
        </p:nvSpPr>
        <p:spPr>
          <a:xfrm>
            <a:off x="685800" y="1143000"/>
            <a:ext cx="5486400" cy="3086100"/>
          </a:xfrm>
          <a:prstGeom prst="rect">
            <a:avLst/>
          </a:prstGeom>
        </p:spPr>
      </p:sp>
      <p:sp>
        <p:nvSpPr>
          <p:cNvPr id="271" name="PlaceHolder 3">
            <a:extLst>
              <a:ext uri="{FF2B5EF4-FFF2-40B4-BE49-F238E27FC236}">
                <a16:creationId xmlns:a16="http://schemas.microsoft.com/office/drawing/2014/main" id="{D0E04A95-595B-2797-91A9-C9C2E393DAB4}"/>
              </a:ext>
            </a:extLst>
          </p:cNvPr>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extLst>
      <p:ext uri="{BB962C8B-B14F-4D97-AF65-F5344CB8AC3E}">
        <p14:creationId xmlns:p14="http://schemas.microsoft.com/office/powerpoint/2010/main" val="3456253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36C38-676A-327F-C50B-EF99B739BA9E}"/>
            </a:ext>
          </a:extLst>
        </p:cNvPr>
        <p:cNvGrpSpPr/>
        <p:nvPr/>
      </p:nvGrpSpPr>
      <p:grpSpPr>
        <a:xfrm>
          <a:off x="0" y="0"/>
          <a:ext cx="0" cy="0"/>
          <a:chOff x="0" y="0"/>
          <a:chExt cx="0" cy="0"/>
        </a:xfrm>
      </p:grpSpPr>
      <p:sp>
        <p:nvSpPr>
          <p:cNvPr id="269" name="TextShape 1">
            <a:extLst>
              <a:ext uri="{FF2B5EF4-FFF2-40B4-BE49-F238E27FC236}">
                <a16:creationId xmlns:a16="http://schemas.microsoft.com/office/drawing/2014/main" id="{309C6550-6645-FC25-ABC7-A48C57CF09A8}"/>
              </a:ext>
            </a:extLst>
          </p:cNvPr>
          <p:cNvSpPr txBox="1"/>
          <p:nvPr/>
        </p:nvSpPr>
        <p:spPr>
          <a:xfrm>
            <a:off x="3884760" y="8685360"/>
            <a:ext cx="2971440" cy="458280"/>
          </a:xfrm>
          <a:prstGeom prst="rect">
            <a:avLst/>
          </a:prstGeom>
          <a:noFill/>
          <a:ln>
            <a:noFill/>
          </a:ln>
        </p:spPr>
        <p:txBody>
          <a:bodyPr anchor="b">
            <a:noAutofit/>
          </a:bodyPr>
          <a:lstStyle/>
          <a:p>
            <a:pPr algn="r">
              <a:lnSpc>
                <a:spcPct val="100000"/>
              </a:lnSpc>
            </a:pPr>
            <a:fld id="{DD6AB22F-CCE7-4CC1-8385-70F0B99A5210}" type="slidenum">
              <a:rPr lang="en-CA" sz="1200" b="0" strike="noStrike" spc="-1">
                <a:solidFill>
                  <a:srgbClr val="000000"/>
                </a:solidFill>
                <a:latin typeface="Tahoma"/>
              </a:rPr>
              <a:t>27</a:t>
            </a:fld>
            <a:endParaRPr lang="en-IN" sz="1200" b="0" strike="noStrike" spc="-1">
              <a:latin typeface="Times New Roman"/>
            </a:endParaRPr>
          </a:p>
        </p:txBody>
      </p:sp>
      <p:sp>
        <p:nvSpPr>
          <p:cNvPr id="270" name="PlaceHolder 2">
            <a:extLst>
              <a:ext uri="{FF2B5EF4-FFF2-40B4-BE49-F238E27FC236}">
                <a16:creationId xmlns:a16="http://schemas.microsoft.com/office/drawing/2014/main" id="{53EFE09D-3A4B-EC23-E850-A677415D2EAF}"/>
              </a:ext>
            </a:extLst>
          </p:cNvPr>
          <p:cNvSpPr>
            <a:spLocks noGrp="1" noRot="1" noChangeAspect="1"/>
          </p:cNvSpPr>
          <p:nvPr>
            <p:ph type="sldImg"/>
          </p:nvPr>
        </p:nvSpPr>
        <p:spPr>
          <a:xfrm>
            <a:off x="685800" y="1143000"/>
            <a:ext cx="5486400" cy="3086100"/>
          </a:xfrm>
          <a:prstGeom prst="rect">
            <a:avLst/>
          </a:prstGeom>
        </p:spPr>
      </p:sp>
      <p:sp>
        <p:nvSpPr>
          <p:cNvPr id="271" name="PlaceHolder 3">
            <a:extLst>
              <a:ext uri="{FF2B5EF4-FFF2-40B4-BE49-F238E27FC236}">
                <a16:creationId xmlns:a16="http://schemas.microsoft.com/office/drawing/2014/main" id="{721783BE-E1DE-6673-C796-C6C4483AF246}"/>
              </a:ext>
            </a:extLst>
          </p:cNvPr>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extLst>
      <p:ext uri="{BB962C8B-B14F-4D97-AF65-F5344CB8AC3E}">
        <p14:creationId xmlns:p14="http://schemas.microsoft.com/office/powerpoint/2010/main" val="1655319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944D2-8F96-A733-1C90-F912A7733C88}"/>
            </a:ext>
          </a:extLst>
        </p:cNvPr>
        <p:cNvGrpSpPr/>
        <p:nvPr/>
      </p:nvGrpSpPr>
      <p:grpSpPr>
        <a:xfrm>
          <a:off x="0" y="0"/>
          <a:ext cx="0" cy="0"/>
          <a:chOff x="0" y="0"/>
          <a:chExt cx="0" cy="0"/>
        </a:xfrm>
      </p:grpSpPr>
      <p:sp>
        <p:nvSpPr>
          <p:cNvPr id="269" name="TextShape 1">
            <a:extLst>
              <a:ext uri="{FF2B5EF4-FFF2-40B4-BE49-F238E27FC236}">
                <a16:creationId xmlns:a16="http://schemas.microsoft.com/office/drawing/2014/main" id="{01A5DBE2-B11D-D935-1FBF-AF240D544A60}"/>
              </a:ext>
            </a:extLst>
          </p:cNvPr>
          <p:cNvSpPr txBox="1"/>
          <p:nvPr/>
        </p:nvSpPr>
        <p:spPr>
          <a:xfrm>
            <a:off x="3884760" y="8685360"/>
            <a:ext cx="2971440" cy="458280"/>
          </a:xfrm>
          <a:prstGeom prst="rect">
            <a:avLst/>
          </a:prstGeom>
          <a:noFill/>
          <a:ln>
            <a:noFill/>
          </a:ln>
        </p:spPr>
        <p:txBody>
          <a:bodyPr anchor="b">
            <a:noAutofit/>
          </a:bodyPr>
          <a:lstStyle/>
          <a:p>
            <a:pPr algn="r">
              <a:lnSpc>
                <a:spcPct val="100000"/>
              </a:lnSpc>
            </a:pPr>
            <a:fld id="{DD6AB22F-CCE7-4CC1-8385-70F0B99A5210}" type="slidenum">
              <a:rPr lang="en-CA" sz="1200" b="0" strike="noStrike" spc="-1">
                <a:solidFill>
                  <a:srgbClr val="000000"/>
                </a:solidFill>
                <a:latin typeface="Tahoma"/>
              </a:rPr>
              <a:t>28</a:t>
            </a:fld>
            <a:endParaRPr lang="en-IN" sz="1200" b="0" strike="noStrike" spc="-1">
              <a:latin typeface="Times New Roman"/>
            </a:endParaRPr>
          </a:p>
        </p:txBody>
      </p:sp>
      <p:sp>
        <p:nvSpPr>
          <p:cNvPr id="270" name="PlaceHolder 2">
            <a:extLst>
              <a:ext uri="{FF2B5EF4-FFF2-40B4-BE49-F238E27FC236}">
                <a16:creationId xmlns:a16="http://schemas.microsoft.com/office/drawing/2014/main" id="{8F70021B-B8C7-35E7-B533-5F5D514B5B65}"/>
              </a:ext>
            </a:extLst>
          </p:cNvPr>
          <p:cNvSpPr>
            <a:spLocks noGrp="1" noRot="1" noChangeAspect="1"/>
          </p:cNvSpPr>
          <p:nvPr>
            <p:ph type="sldImg"/>
          </p:nvPr>
        </p:nvSpPr>
        <p:spPr>
          <a:xfrm>
            <a:off x="685800" y="1143000"/>
            <a:ext cx="5486400" cy="3086100"/>
          </a:xfrm>
          <a:prstGeom prst="rect">
            <a:avLst/>
          </a:prstGeom>
        </p:spPr>
      </p:sp>
      <p:sp>
        <p:nvSpPr>
          <p:cNvPr id="271" name="PlaceHolder 3">
            <a:extLst>
              <a:ext uri="{FF2B5EF4-FFF2-40B4-BE49-F238E27FC236}">
                <a16:creationId xmlns:a16="http://schemas.microsoft.com/office/drawing/2014/main" id="{8604AD58-6BA3-AAAF-BD71-0C7CE3826CAB}"/>
              </a:ext>
            </a:extLst>
          </p:cNvPr>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extLst>
      <p:ext uri="{BB962C8B-B14F-4D97-AF65-F5344CB8AC3E}">
        <p14:creationId xmlns:p14="http://schemas.microsoft.com/office/powerpoint/2010/main" val="1589870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88DE5-84EA-D52D-96D7-68B86E10F430}"/>
            </a:ext>
          </a:extLst>
        </p:cNvPr>
        <p:cNvGrpSpPr/>
        <p:nvPr/>
      </p:nvGrpSpPr>
      <p:grpSpPr>
        <a:xfrm>
          <a:off x="0" y="0"/>
          <a:ext cx="0" cy="0"/>
          <a:chOff x="0" y="0"/>
          <a:chExt cx="0" cy="0"/>
        </a:xfrm>
      </p:grpSpPr>
      <p:sp>
        <p:nvSpPr>
          <p:cNvPr id="269" name="TextShape 1">
            <a:extLst>
              <a:ext uri="{FF2B5EF4-FFF2-40B4-BE49-F238E27FC236}">
                <a16:creationId xmlns:a16="http://schemas.microsoft.com/office/drawing/2014/main" id="{16520E30-D3D0-6FAA-8045-AF69DBAF6A91}"/>
              </a:ext>
            </a:extLst>
          </p:cNvPr>
          <p:cNvSpPr txBox="1"/>
          <p:nvPr/>
        </p:nvSpPr>
        <p:spPr>
          <a:xfrm>
            <a:off x="3884760" y="8685360"/>
            <a:ext cx="2971440" cy="458280"/>
          </a:xfrm>
          <a:prstGeom prst="rect">
            <a:avLst/>
          </a:prstGeom>
          <a:noFill/>
          <a:ln>
            <a:noFill/>
          </a:ln>
        </p:spPr>
        <p:txBody>
          <a:bodyPr anchor="b">
            <a:noAutofit/>
          </a:bodyPr>
          <a:lstStyle/>
          <a:p>
            <a:pPr algn="r">
              <a:lnSpc>
                <a:spcPct val="100000"/>
              </a:lnSpc>
            </a:pPr>
            <a:fld id="{DD6AB22F-CCE7-4CC1-8385-70F0B99A5210}" type="slidenum">
              <a:rPr lang="en-CA" sz="1200" b="0" strike="noStrike" spc="-1">
                <a:solidFill>
                  <a:srgbClr val="000000"/>
                </a:solidFill>
                <a:latin typeface="Tahoma"/>
              </a:rPr>
              <a:t>29</a:t>
            </a:fld>
            <a:endParaRPr lang="en-IN" sz="1200" b="0" strike="noStrike" spc="-1">
              <a:latin typeface="Times New Roman"/>
            </a:endParaRPr>
          </a:p>
        </p:txBody>
      </p:sp>
      <p:sp>
        <p:nvSpPr>
          <p:cNvPr id="270" name="PlaceHolder 2">
            <a:extLst>
              <a:ext uri="{FF2B5EF4-FFF2-40B4-BE49-F238E27FC236}">
                <a16:creationId xmlns:a16="http://schemas.microsoft.com/office/drawing/2014/main" id="{71067AA0-9BF0-3D83-6A49-BD81425F1310}"/>
              </a:ext>
            </a:extLst>
          </p:cNvPr>
          <p:cNvSpPr>
            <a:spLocks noGrp="1" noRot="1" noChangeAspect="1"/>
          </p:cNvSpPr>
          <p:nvPr>
            <p:ph type="sldImg"/>
          </p:nvPr>
        </p:nvSpPr>
        <p:spPr>
          <a:xfrm>
            <a:off x="685800" y="1143000"/>
            <a:ext cx="5486400" cy="3086100"/>
          </a:xfrm>
          <a:prstGeom prst="rect">
            <a:avLst/>
          </a:prstGeom>
        </p:spPr>
      </p:sp>
      <p:sp>
        <p:nvSpPr>
          <p:cNvPr id="271" name="PlaceHolder 3">
            <a:extLst>
              <a:ext uri="{FF2B5EF4-FFF2-40B4-BE49-F238E27FC236}">
                <a16:creationId xmlns:a16="http://schemas.microsoft.com/office/drawing/2014/main" id="{978AF6CA-AE53-E641-3B76-A60AAB7C5ED5}"/>
              </a:ext>
            </a:extLst>
          </p:cNvPr>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extLst>
      <p:ext uri="{BB962C8B-B14F-4D97-AF65-F5344CB8AC3E}">
        <p14:creationId xmlns:p14="http://schemas.microsoft.com/office/powerpoint/2010/main" val="2636362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8EEBA371-6BFE-4B64-853D-C5B402AAF9E3}" type="slidenum">
              <a:rPr lang="en-IN" sz="1400" b="0" strike="noStrike" spc="-1" smtClean="0">
                <a:latin typeface="Times New Roman"/>
              </a:rPr>
              <a:t>41</a:t>
            </a:fld>
            <a:endParaRPr lang="en-IN" sz="1400" b="0" strike="noStrike" spc="-1">
              <a:latin typeface="Times New Roman"/>
            </a:endParaRPr>
          </a:p>
        </p:txBody>
      </p:sp>
    </p:spTree>
    <p:extLst>
      <p:ext uri="{BB962C8B-B14F-4D97-AF65-F5344CB8AC3E}">
        <p14:creationId xmlns:p14="http://schemas.microsoft.com/office/powerpoint/2010/main" val="3066007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6921C-289E-6CAC-5853-B512D7F39B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F4A9AE-A311-D2C9-C472-4D7DD714845B}"/>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98213BB8-3079-C9B6-E45E-06234BF7C6A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BA45C68-D095-7DE2-C0FF-C77C2265A62A}"/>
              </a:ext>
            </a:extLst>
          </p:cNvPr>
          <p:cNvSpPr>
            <a:spLocks noGrp="1"/>
          </p:cNvSpPr>
          <p:nvPr>
            <p:ph type="sldNum"/>
          </p:nvPr>
        </p:nvSpPr>
        <p:spPr/>
        <p:txBody>
          <a:bodyPr/>
          <a:lstStyle/>
          <a:p>
            <a:pPr algn="r"/>
            <a:fld id="{8EEBA371-6BFE-4B64-853D-C5B402AAF9E3}" type="slidenum">
              <a:rPr lang="en-IN" sz="1400" b="0" strike="noStrike" spc="-1" smtClean="0">
                <a:latin typeface="Times New Roman"/>
              </a:rPr>
              <a:t>42</a:t>
            </a:fld>
            <a:endParaRPr lang="en-IN" sz="1400" b="0" strike="noStrike" spc="-1">
              <a:latin typeface="Times New Roman"/>
            </a:endParaRPr>
          </a:p>
        </p:txBody>
      </p:sp>
    </p:spTree>
    <p:extLst>
      <p:ext uri="{BB962C8B-B14F-4D97-AF65-F5344CB8AC3E}">
        <p14:creationId xmlns:p14="http://schemas.microsoft.com/office/powerpoint/2010/main" val="3367131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A34428-A577-6D98-9A33-18984A372B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688BB0-0A62-62B7-E0B8-F92628173596}"/>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EA4EA7EB-122F-20CB-353C-CBFFD676A55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0AD0E34-4D34-5AE5-4BE6-8EE8253FDD87}"/>
              </a:ext>
            </a:extLst>
          </p:cNvPr>
          <p:cNvSpPr>
            <a:spLocks noGrp="1"/>
          </p:cNvSpPr>
          <p:nvPr>
            <p:ph type="sldNum"/>
          </p:nvPr>
        </p:nvSpPr>
        <p:spPr/>
        <p:txBody>
          <a:bodyPr/>
          <a:lstStyle/>
          <a:p>
            <a:pPr algn="r"/>
            <a:fld id="{8EEBA371-6BFE-4B64-853D-C5B402AAF9E3}" type="slidenum">
              <a:rPr lang="en-IN" sz="1400" b="0" strike="noStrike" spc="-1" smtClean="0">
                <a:latin typeface="Times New Roman"/>
              </a:rPr>
              <a:t>43</a:t>
            </a:fld>
            <a:endParaRPr lang="en-IN" sz="1400" b="0" strike="noStrike" spc="-1">
              <a:latin typeface="Times New Roman"/>
            </a:endParaRPr>
          </a:p>
        </p:txBody>
      </p:sp>
    </p:spTree>
    <p:extLst>
      <p:ext uri="{BB962C8B-B14F-4D97-AF65-F5344CB8AC3E}">
        <p14:creationId xmlns:p14="http://schemas.microsoft.com/office/powerpoint/2010/main" val="68851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F8BB9-AF35-B533-F062-6B4A5E9F2440}"/>
            </a:ext>
          </a:extLst>
        </p:cNvPr>
        <p:cNvGrpSpPr/>
        <p:nvPr/>
      </p:nvGrpSpPr>
      <p:grpSpPr>
        <a:xfrm>
          <a:off x="0" y="0"/>
          <a:ext cx="0" cy="0"/>
          <a:chOff x="0" y="0"/>
          <a:chExt cx="0" cy="0"/>
        </a:xfrm>
      </p:grpSpPr>
      <p:sp>
        <p:nvSpPr>
          <p:cNvPr id="269" name="TextShape 1">
            <a:extLst>
              <a:ext uri="{FF2B5EF4-FFF2-40B4-BE49-F238E27FC236}">
                <a16:creationId xmlns:a16="http://schemas.microsoft.com/office/drawing/2014/main" id="{4EAF4153-2CD1-9672-DFC4-E905AA68C399}"/>
              </a:ext>
            </a:extLst>
          </p:cNvPr>
          <p:cNvSpPr txBox="1"/>
          <p:nvPr/>
        </p:nvSpPr>
        <p:spPr>
          <a:xfrm>
            <a:off x="3884760" y="8685360"/>
            <a:ext cx="2971440" cy="458280"/>
          </a:xfrm>
          <a:prstGeom prst="rect">
            <a:avLst/>
          </a:prstGeom>
          <a:noFill/>
          <a:ln>
            <a:noFill/>
          </a:ln>
        </p:spPr>
        <p:txBody>
          <a:bodyPr anchor="b">
            <a:noAutofit/>
          </a:bodyPr>
          <a:lstStyle/>
          <a:p>
            <a:pPr algn="r">
              <a:lnSpc>
                <a:spcPct val="100000"/>
              </a:lnSpc>
            </a:pPr>
            <a:fld id="{DD6AB22F-CCE7-4CC1-8385-70F0B99A5210}" type="slidenum">
              <a:rPr lang="en-CA" sz="1200" b="0" strike="noStrike" spc="-1">
                <a:solidFill>
                  <a:srgbClr val="000000"/>
                </a:solidFill>
                <a:latin typeface="Tahoma"/>
              </a:rPr>
              <a:t>9</a:t>
            </a:fld>
            <a:endParaRPr lang="en-IN" sz="1200" b="0" strike="noStrike" spc="-1">
              <a:latin typeface="Times New Roman"/>
            </a:endParaRPr>
          </a:p>
        </p:txBody>
      </p:sp>
      <p:sp>
        <p:nvSpPr>
          <p:cNvPr id="270" name="PlaceHolder 2">
            <a:extLst>
              <a:ext uri="{FF2B5EF4-FFF2-40B4-BE49-F238E27FC236}">
                <a16:creationId xmlns:a16="http://schemas.microsoft.com/office/drawing/2014/main" id="{3AD680A8-EBB4-3670-50BD-7F6FF45E49EE}"/>
              </a:ext>
            </a:extLst>
          </p:cNvPr>
          <p:cNvSpPr>
            <a:spLocks noGrp="1" noRot="1" noChangeAspect="1"/>
          </p:cNvSpPr>
          <p:nvPr>
            <p:ph type="sldImg"/>
          </p:nvPr>
        </p:nvSpPr>
        <p:spPr>
          <a:xfrm>
            <a:off x="685800" y="1143000"/>
            <a:ext cx="5486400" cy="3086100"/>
          </a:xfrm>
          <a:prstGeom prst="rect">
            <a:avLst/>
          </a:prstGeom>
        </p:spPr>
      </p:sp>
      <p:sp>
        <p:nvSpPr>
          <p:cNvPr id="271" name="PlaceHolder 3">
            <a:extLst>
              <a:ext uri="{FF2B5EF4-FFF2-40B4-BE49-F238E27FC236}">
                <a16:creationId xmlns:a16="http://schemas.microsoft.com/office/drawing/2014/main" id="{98EE4C7D-3BE1-B728-03B9-26804C0E019A}"/>
              </a:ext>
            </a:extLst>
          </p:cNvPr>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extLst>
      <p:ext uri="{BB962C8B-B14F-4D97-AF65-F5344CB8AC3E}">
        <p14:creationId xmlns:p14="http://schemas.microsoft.com/office/powerpoint/2010/main" val="4074688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8299C-065B-DDD8-E24B-27719B9350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FE7806-827A-90C0-8E2F-C72B2DB097C4}"/>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E07C9E90-D9FE-23BE-6C48-23A0BCD9457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07A728D-BECA-9CB1-F79C-D36851BC474B}"/>
              </a:ext>
            </a:extLst>
          </p:cNvPr>
          <p:cNvSpPr>
            <a:spLocks noGrp="1"/>
          </p:cNvSpPr>
          <p:nvPr>
            <p:ph type="sldNum"/>
          </p:nvPr>
        </p:nvSpPr>
        <p:spPr/>
        <p:txBody>
          <a:bodyPr/>
          <a:lstStyle/>
          <a:p>
            <a:pPr algn="r"/>
            <a:fld id="{8EEBA371-6BFE-4B64-853D-C5B402AAF9E3}" type="slidenum">
              <a:rPr lang="en-IN" sz="1400" b="0" strike="noStrike" spc="-1" smtClean="0">
                <a:latin typeface="Times New Roman"/>
              </a:rPr>
              <a:t>44</a:t>
            </a:fld>
            <a:endParaRPr lang="en-IN" sz="1400" b="0" strike="noStrike" spc="-1">
              <a:latin typeface="Times New Roman"/>
            </a:endParaRPr>
          </a:p>
        </p:txBody>
      </p:sp>
    </p:spTree>
    <p:extLst>
      <p:ext uri="{BB962C8B-B14F-4D97-AF65-F5344CB8AC3E}">
        <p14:creationId xmlns:p14="http://schemas.microsoft.com/office/powerpoint/2010/main" val="3422452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2BC3C-2B49-F450-C4B0-5682B0C2DC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A50E04-B24B-1971-0745-1EB3FD8A7598}"/>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538AAFC0-57E8-C25D-B7D7-932530EBCFD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A133C81-0E59-3536-27B8-BF38AE05BB66}"/>
              </a:ext>
            </a:extLst>
          </p:cNvPr>
          <p:cNvSpPr>
            <a:spLocks noGrp="1"/>
          </p:cNvSpPr>
          <p:nvPr>
            <p:ph type="sldNum"/>
          </p:nvPr>
        </p:nvSpPr>
        <p:spPr/>
        <p:txBody>
          <a:bodyPr/>
          <a:lstStyle/>
          <a:p>
            <a:pPr algn="r"/>
            <a:fld id="{8EEBA371-6BFE-4B64-853D-C5B402AAF9E3}" type="slidenum">
              <a:rPr lang="en-IN" sz="1400" b="0" strike="noStrike" spc="-1" smtClean="0">
                <a:latin typeface="Times New Roman"/>
              </a:rPr>
              <a:t>45</a:t>
            </a:fld>
            <a:endParaRPr lang="en-IN" sz="1400" b="0" strike="noStrike" spc="-1">
              <a:latin typeface="Times New Roman"/>
            </a:endParaRPr>
          </a:p>
        </p:txBody>
      </p:sp>
    </p:spTree>
    <p:extLst>
      <p:ext uri="{BB962C8B-B14F-4D97-AF65-F5344CB8AC3E}">
        <p14:creationId xmlns:p14="http://schemas.microsoft.com/office/powerpoint/2010/main" val="20616438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40045-6333-C637-62D2-6D751A1AFD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0C9DDC-E52D-A3F0-1270-B8372E750A7D}"/>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D02C5E48-AE6A-3188-E179-729D9A48669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F578C65-7E7F-BC5B-85D1-76C22A84102A}"/>
              </a:ext>
            </a:extLst>
          </p:cNvPr>
          <p:cNvSpPr>
            <a:spLocks noGrp="1"/>
          </p:cNvSpPr>
          <p:nvPr>
            <p:ph type="sldNum"/>
          </p:nvPr>
        </p:nvSpPr>
        <p:spPr/>
        <p:txBody>
          <a:bodyPr/>
          <a:lstStyle/>
          <a:p>
            <a:pPr algn="r"/>
            <a:fld id="{8EEBA371-6BFE-4B64-853D-C5B402AAF9E3}" type="slidenum">
              <a:rPr lang="en-IN" sz="1400" b="0" strike="noStrike" spc="-1" smtClean="0">
                <a:latin typeface="Times New Roman"/>
              </a:rPr>
              <a:t>46</a:t>
            </a:fld>
            <a:endParaRPr lang="en-IN" sz="1400" b="0" strike="noStrike" spc="-1">
              <a:latin typeface="Times New Roman"/>
            </a:endParaRPr>
          </a:p>
        </p:txBody>
      </p:sp>
    </p:spTree>
    <p:extLst>
      <p:ext uri="{BB962C8B-B14F-4D97-AF65-F5344CB8AC3E}">
        <p14:creationId xmlns:p14="http://schemas.microsoft.com/office/powerpoint/2010/main" val="2714803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CDA1C-EA17-0A26-8916-5B8BCC3A85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BD8BF9-63C1-A672-A837-A98806A764CD}"/>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266DBFA6-FE98-7F2C-65C7-C9969A06B21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40709DD-86DC-A916-0B88-0A25B5DC8A48}"/>
              </a:ext>
            </a:extLst>
          </p:cNvPr>
          <p:cNvSpPr>
            <a:spLocks noGrp="1"/>
          </p:cNvSpPr>
          <p:nvPr>
            <p:ph type="sldNum"/>
          </p:nvPr>
        </p:nvSpPr>
        <p:spPr/>
        <p:txBody>
          <a:bodyPr/>
          <a:lstStyle/>
          <a:p>
            <a:pPr algn="r"/>
            <a:fld id="{8EEBA371-6BFE-4B64-853D-C5B402AAF9E3}" type="slidenum">
              <a:rPr lang="en-IN" sz="1400" b="0" strike="noStrike" spc="-1" smtClean="0">
                <a:latin typeface="Times New Roman"/>
              </a:rPr>
              <a:t>47</a:t>
            </a:fld>
            <a:endParaRPr lang="en-IN" sz="1400" b="0" strike="noStrike" spc="-1">
              <a:latin typeface="Times New Roman"/>
            </a:endParaRPr>
          </a:p>
        </p:txBody>
      </p:sp>
    </p:spTree>
    <p:extLst>
      <p:ext uri="{BB962C8B-B14F-4D97-AF65-F5344CB8AC3E}">
        <p14:creationId xmlns:p14="http://schemas.microsoft.com/office/powerpoint/2010/main" val="6065689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652C5-87CC-0D19-2D59-BA89D462E3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DFDBD3-5A1C-067C-5B9D-1147D505E8C6}"/>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BA17BC5E-F44B-892D-8908-44C000EF158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63A9B44-95E8-8C3C-50B4-E2218F9B089A}"/>
              </a:ext>
            </a:extLst>
          </p:cNvPr>
          <p:cNvSpPr>
            <a:spLocks noGrp="1"/>
          </p:cNvSpPr>
          <p:nvPr>
            <p:ph type="sldNum"/>
          </p:nvPr>
        </p:nvSpPr>
        <p:spPr/>
        <p:txBody>
          <a:bodyPr/>
          <a:lstStyle/>
          <a:p>
            <a:pPr algn="r"/>
            <a:fld id="{8EEBA371-6BFE-4B64-853D-C5B402AAF9E3}" type="slidenum">
              <a:rPr lang="en-IN" sz="1400" b="0" strike="noStrike" spc="-1" smtClean="0">
                <a:latin typeface="Times New Roman"/>
              </a:rPr>
              <a:t>48</a:t>
            </a:fld>
            <a:endParaRPr lang="en-IN" sz="1400" b="0" strike="noStrike" spc="-1">
              <a:latin typeface="Times New Roman"/>
            </a:endParaRPr>
          </a:p>
        </p:txBody>
      </p:sp>
    </p:spTree>
    <p:extLst>
      <p:ext uri="{BB962C8B-B14F-4D97-AF65-F5344CB8AC3E}">
        <p14:creationId xmlns:p14="http://schemas.microsoft.com/office/powerpoint/2010/main" val="3408151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1AB13-F576-657E-33D6-FBCDF22396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2674BA-D544-6E22-7F96-A4711B791FCE}"/>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2579F3DC-B783-995A-C9FE-5B0FA3845AD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78EEF56-F718-CF5D-DD77-67BFBB86CB98}"/>
              </a:ext>
            </a:extLst>
          </p:cNvPr>
          <p:cNvSpPr>
            <a:spLocks noGrp="1"/>
          </p:cNvSpPr>
          <p:nvPr>
            <p:ph type="sldNum"/>
          </p:nvPr>
        </p:nvSpPr>
        <p:spPr/>
        <p:txBody>
          <a:bodyPr/>
          <a:lstStyle/>
          <a:p>
            <a:pPr algn="r"/>
            <a:fld id="{8EEBA371-6BFE-4B64-853D-C5B402AAF9E3}" type="slidenum">
              <a:rPr lang="en-IN" sz="1400" b="0" strike="noStrike" spc="-1" smtClean="0">
                <a:latin typeface="Times New Roman"/>
              </a:rPr>
              <a:t>49</a:t>
            </a:fld>
            <a:endParaRPr lang="en-IN" sz="1400" b="0" strike="noStrike" spc="-1">
              <a:latin typeface="Times New Roman"/>
            </a:endParaRPr>
          </a:p>
        </p:txBody>
      </p:sp>
    </p:spTree>
    <p:extLst>
      <p:ext uri="{BB962C8B-B14F-4D97-AF65-F5344CB8AC3E}">
        <p14:creationId xmlns:p14="http://schemas.microsoft.com/office/powerpoint/2010/main" val="34164810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67356-A37B-8044-B046-3F3EE7C303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36AF06-79BC-5073-1FD0-E8627023638E}"/>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DB3C25BC-7DEA-6550-4CC8-E868FAE49FE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DBC57AD-70C7-C22D-4B78-11E59263F7D1}"/>
              </a:ext>
            </a:extLst>
          </p:cNvPr>
          <p:cNvSpPr>
            <a:spLocks noGrp="1"/>
          </p:cNvSpPr>
          <p:nvPr>
            <p:ph type="sldNum"/>
          </p:nvPr>
        </p:nvSpPr>
        <p:spPr/>
        <p:txBody>
          <a:bodyPr/>
          <a:lstStyle/>
          <a:p>
            <a:pPr algn="r"/>
            <a:fld id="{8EEBA371-6BFE-4B64-853D-C5B402AAF9E3}" type="slidenum">
              <a:rPr lang="en-IN" sz="1400" b="0" strike="noStrike" spc="-1" smtClean="0">
                <a:latin typeface="Times New Roman"/>
              </a:rPr>
              <a:t>50</a:t>
            </a:fld>
            <a:endParaRPr lang="en-IN" sz="1400" b="0" strike="noStrike" spc="-1">
              <a:latin typeface="Times New Roman"/>
            </a:endParaRPr>
          </a:p>
        </p:txBody>
      </p:sp>
    </p:spTree>
    <p:extLst>
      <p:ext uri="{BB962C8B-B14F-4D97-AF65-F5344CB8AC3E}">
        <p14:creationId xmlns:p14="http://schemas.microsoft.com/office/powerpoint/2010/main" val="23837657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1BE8E-F072-C429-0BFD-1F85333901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432285-8AB5-2085-D4C4-AAF7997E96C8}"/>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882F9924-A672-B051-CE4C-2E85EBC17D4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74C83DF-333D-CE5E-716D-DC36D66B4A2D}"/>
              </a:ext>
            </a:extLst>
          </p:cNvPr>
          <p:cNvSpPr>
            <a:spLocks noGrp="1"/>
          </p:cNvSpPr>
          <p:nvPr>
            <p:ph type="sldNum"/>
          </p:nvPr>
        </p:nvSpPr>
        <p:spPr/>
        <p:txBody>
          <a:bodyPr/>
          <a:lstStyle/>
          <a:p>
            <a:pPr algn="r"/>
            <a:fld id="{8EEBA371-6BFE-4B64-853D-C5B402AAF9E3}" type="slidenum">
              <a:rPr lang="en-IN" sz="1400" b="0" strike="noStrike" spc="-1" smtClean="0">
                <a:latin typeface="Times New Roman"/>
              </a:rPr>
              <a:t>51</a:t>
            </a:fld>
            <a:endParaRPr lang="en-IN" sz="1400" b="0" strike="noStrike" spc="-1">
              <a:latin typeface="Times New Roman"/>
            </a:endParaRPr>
          </a:p>
        </p:txBody>
      </p:sp>
    </p:spTree>
    <p:extLst>
      <p:ext uri="{BB962C8B-B14F-4D97-AF65-F5344CB8AC3E}">
        <p14:creationId xmlns:p14="http://schemas.microsoft.com/office/powerpoint/2010/main" val="2530474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B426D5-FBF0-5B59-5C3B-340AF1BAD0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B4BA9A-7247-DAF7-4C20-8B16BFDC248A}"/>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10E1B4E3-C5F3-22A8-EEDD-46F6949C76E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639D57E-7228-958E-7F81-B4D6AEEF5A5B}"/>
              </a:ext>
            </a:extLst>
          </p:cNvPr>
          <p:cNvSpPr>
            <a:spLocks noGrp="1"/>
          </p:cNvSpPr>
          <p:nvPr>
            <p:ph type="sldNum"/>
          </p:nvPr>
        </p:nvSpPr>
        <p:spPr/>
        <p:txBody>
          <a:bodyPr/>
          <a:lstStyle/>
          <a:p>
            <a:pPr algn="r"/>
            <a:fld id="{8EEBA371-6BFE-4B64-853D-C5B402AAF9E3}" type="slidenum">
              <a:rPr lang="en-IN" sz="1400" b="0" strike="noStrike" spc="-1" smtClean="0">
                <a:latin typeface="Times New Roman"/>
              </a:rPr>
              <a:t>52</a:t>
            </a:fld>
            <a:endParaRPr lang="en-IN" sz="1400" b="0" strike="noStrike" spc="-1">
              <a:latin typeface="Times New Roman"/>
            </a:endParaRPr>
          </a:p>
        </p:txBody>
      </p:sp>
    </p:spTree>
    <p:extLst>
      <p:ext uri="{BB962C8B-B14F-4D97-AF65-F5344CB8AC3E}">
        <p14:creationId xmlns:p14="http://schemas.microsoft.com/office/powerpoint/2010/main" val="28004414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F0613-F7B6-3847-EAAC-B4AE100B24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BD211D-CD74-A8B4-37E0-1CDC28DACAD4}"/>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AF0D806E-0BB0-B3BC-BA44-32ADEFAB6F1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F3AF31D-3CFD-65CA-58F6-84C21416B0BD}"/>
              </a:ext>
            </a:extLst>
          </p:cNvPr>
          <p:cNvSpPr>
            <a:spLocks noGrp="1"/>
          </p:cNvSpPr>
          <p:nvPr>
            <p:ph type="sldNum"/>
          </p:nvPr>
        </p:nvSpPr>
        <p:spPr/>
        <p:txBody>
          <a:bodyPr/>
          <a:lstStyle/>
          <a:p>
            <a:pPr algn="r"/>
            <a:fld id="{8EEBA371-6BFE-4B64-853D-C5B402AAF9E3}" type="slidenum">
              <a:rPr lang="en-IN" sz="1400" b="0" strike="noStrike" spc="-1" smtClean="0">
                <a:latin typeface="Times New Roman"/>
              </a:rPr>
              <a:t>53</a:t>
            </a:fld>
            <a:endParaRPr lang="en-IN" sz="1400" b="0" strike="noStrike" spc="-1">
              <a:latin typeface="Times New Roman"/>
            </a:endParaRPr>
          </a:p>
        </p:txBody>
      </p:sp>
    </p:spTree>
    <p:extLst>
      <p:ext uri="{BB962C8B-B14F-4D97-AF65-F5344CB8AC3E}">
        <p14:creationId xmlns:p14="http://schemas.microsoft.com/office/powerpoint/2010/main" val="3069243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23E919-8E89-EAE6-1A23-9366736A5118}"/>
            </a:ext>
          </a:extLst>
        </p:cNvPr>
        <p:cNvGrpSpPr/>
        <p:nvPr/>
      </p:nvGrpSpPr>
      <p:grpSpPr>
        <a:xfrm>
          <a:off x="0" y="0"/>
          <a:ext cx="0" cy="0"/>
          <a:chOff x="0" y="0"/>
          <a:chExt cx="0" cy="0"/>
        </a:xfrm>
      </p:grpSpPr>
      <p:sp>
        <p:nvSpPr>
          <p:cNvPr id="269" name="TextShape 1">
            <a:extLst>
              <a:ext uri="{FF2B5EF4-FFF2-40B4-BE49-F238E27FC236}">
                <a16:creationId xmlns:a16="http://schemas.microsoft.com/office/drawing/2014/main" id="{CF213798-527B-AC7B-CD2F-92C843C14BB5}"/>
              </a:ext>
            </a:extLst>
          </p:cNvPr>
          <p:cNvSpPr txBox="1"/>
          <p:nvPr/>
        </p:nvSpPr>
        <p:spPr>
          <a:xfrm>
            <a:off x="3884760" y="8685360"/>
            <a:ext cx="2971440" cy="458280"/>
          </a:xfrm>
          <a:prstGeom prst="rect">
            <a:avLst/>
          </a:prstGeom>
          <a:noFill/>
          <a:ln>
            <a:noFill/>
          </a:ln>
        </p:spPr>
        <p:txBody>
          <a:bodyPr anchor="b">
            <a:noAutofit/>
          </a:bodyPr>
          <a:lstStyle/>
          <a:p>
            <a:pPr algn="r">
              <a:lnSpc>
                <a:spcPct val="100000"/>
              </a:lnSpc>
            </a:pPr>
            <a:fld id="{DD6AB22F-CCE7-4CC1-8385-70F0B99A5210}" type="slidenum">
              <a:rPr lang="en-CA" sz="1200" b="0" strike="noStrike" spc="-1">
                <a:solidFill>
                  <a:srgbClr val="000000"/>
                </a:solidFill>
                <a:latin typeface="Tahoma"/>
              </a:rPr>
              <a:t>10</a:t>
            </a:fld>
            <a:endParaRPr lang="en-IN" sz="1200" b="0" strike="noStrike" spc="-1">
              <a:latin typeface="Times New Roman"/>
            </a:endParaRPr>
          </a:p>
        </p:txBody>
      </p:sp>
      <p:sp>
        <p:nvSpPr>
          <p:cNvPr id="270" name="PlaceHolder 2">
            <a:extLst>
              <a:ext uri="{FF2B5EF4-FFF2-40B4-BE49-F238E27FC236}">
                <a16:creationId xmlns:a16="http://schemas.microsoft.com/office/drawing/2014/main" id="{437F3915-9136-1B30-35D0-22D3C009D82E}"/>
              </a:ext>
            </a:extLst>
          </p:cNvPr>
          <p:cNvSpPr>
            <a:spLocks noGrp="1" noRot="1" noChangeAspect="1"/>
          </p:cNvSpPr>
          <p:nvPr>
            <p:ph type="sldImg"/>
          </p:nvPr>
        </p:nvSpPr>
        <p:spPr>
          <a:xfrm>
            <a:off x="685800" y="1143000"/>
            <a:ext cx="5486400" cy="3086100"/>
          </a:xfrm>
          <a:prstGeom prst="rect">
            <a:avLst/>
          </a:prstGeom>
        </p:spPr>
      </p:sp>
      <p:sp>
        <p:nvSpPr>
          <p:cNvPr id="271" name="PlaceHolder 3">
            <a:extLst>
              <a:ext uri="{FF2B5EF4-FFF2-40B4-BE49-F238E27FC236}">
                <a16:creationId xmlns:a16="http://schemas.microsoft.com/office/drawing/2014/main" id="{430DA8A5-376D-87FD-6D2D-E57FF0170ECB}"/>
              </a:ext>
            </a:extLst>
          </p:cNvPr>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extLst>
      <p:ext uri="{BB962C8B-B14F-4D97-AF65-F5344CB8AC3E}">
        <p14:creationId xmlns:p14="http://schemas.microsoft.com/office/powerpoint/2010/main" val="33721019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95CB55-94E7-D355-DB90-02D5B9196D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301F40-AD01-6597-1935-C00F2F51D541}"/>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38357ADB-8B79-AEC0-29ED-DFDA2CC89E0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7DD7C17-5CA6-FB9D-4F11-348AC0DA1E67}"/>
              </a:ext>
            </a:extLst>
          </p:cNvPr>
          <p:cNvSpPr>
            <a:spLocks noGrp="1"/>
          </p:cNvSpPr>
          <p:nvPr>
            <p:ph type="sldNum"/>
          </p:nvPr>
        </p:nvSpPr>
        <p:spPr/>
        <p:txBody>
          <a:bodyPr/>
          <a:lstStyle/>
          <a:p>
            <a:pPr algn="r"/>
            <a:fld id="{8EEBA371-6BFE-4B64-853D-C5B402AAF9E3}" type="slidenum">
              <a:rPr lang="en-IN" sz="1400" b="0" strike="noStrike" spc="-1" smtClean="0">
                <a:latin typeface="Times New Roman"/>
              </a:rPr>
              <a:t>54</a:t>
            </a:fld>
            <a:endParaRPr lang="en-IN" sz="1400" b="0" strike="noStrike" spc="-1">
              <a:latin typeface="Times New Roman"/>
            </a:endParaRPr>
          </a:p>
        </p:txBody>
      </p:sp>
    </p:spTree>
    <p:extLst>
      <p:ext uri="{BB962C8B-B14F-4D97-AF65-F5344CB8AC3E}">
        <p14:creationId xmlns:p14="http://schemas.microsoft.com/office/powerpoint/2010/main" val="1068428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82B8F-D840-7176-69D8-6D8EEF1C141B}"/>
            </a:ext>
          </a:extLst>
        </p:cNvPr>
        <p:cNvGrpSpPr/>
        <p:nvPr/>
      </p:nvGrpSpPr>
      <p:grpSpPr>
        <a:xfrm>
          <a:off x="0" y="0"/>
          <a:ext cx="0" cy="0"/>
          <a:chOff x="0" y="0"/>
          <a:chExt cx="0" cy="0"/>
        </a:xfrm>
      </p:grpSpPr>
      <p:sp>
        <p:nvSpPr>
          <p:cNvPr id="269" name="TextShape 1">
            <a:extLst>
              <a:ext uri="{FF2B5EF4-FFF2-40B4-BE49-F238E27FC236}">
                <a16:creationId xmlns:a16="http://schemas.microsoft.com/office/drawing/2014/main" id="{DEA018DA-30DA-4825-86E2-804E30FE1AF1}"/>
              </a:ext>
            </a:extLst>
          </p:cNvPr>
          <p:cNvSpPr txBox="1"/>
          <p:nvPr/>
        </p:nvSpPr>
        <p:spPr>
          <a:xfrm>
            <a:off x="3884760" y="8685360"/>
            <a:ext cx="2971440" cy="458280"/>
          </a:xfrm>
          <a:prstGeom prst="rect">
            <a:avLst/>
          </a:prstGeom>
          <a:noFill/>
          <a:ln>
            <a:noFill/>
          </a:ln>
        </p:spPr>
        <p:txBody>
          <a:bodyPr anchor="b">
            <a:noAutofit/>
          </a:bodyPr>
          <a:lstStyle/>
          <a:p>
            <a:pPr algn="r">
              <a:lnSpc>
                <a:spcPct val="100000"/>
              </a:lnSpc>
            </a:pPr>
            <a:fld id="{DD6AB22F-CCE7-4CC1-8385-70F0B99A5210}" type="slidenum">
              <a:rPr lang="en-CA" sz="1200" b="0" strike="noStrike" spc="-1">
                <a:solidFill>
                  <a:srgbClr val="000000"/>
                </a:solidFill>
                <a:latin typeface="Tahoma"/>
              </a:rPr>
              <a:t>11</a:t>
            </a:fld>
            <a:endParaRPr lang="en-IN" sz="1200" b="0" strike="noStrike" spc="-1">
              <a:latin typeface="Times New Roman"/>
            </a:endParaRPr>
          </a:p>
        </p:txBody>
      </p:sp>
      <p:sp>
        <p:nvSpPr>
          <p:cNvPr id="270" name="PlaceHolder 2">
            <a:extLst>
              <a:ext uri="{FF2B5EF4-FFF2-40B4-BE49-F238E27FC236}">
                <a16:creationId xmlns:a16="http://schemas.microsoft.com/office/drawing/2014/main" id="{02AFC2AE-43FE-1E66-5E28-C227E64E120F}"/>
              </a:ext>
            </a:extLst>
          </p:cNvPr>
          <p:cNvSpPr>
            <a:spLocks noGrp="1" noRot="1" noChangeAspect="1"/>
          </p:cNvSpPr>
          <p:nvPr>
            <p:ph type="sldImg"/>
          </p:nvPr>
        </p:nvSpPr>
        <p:spPr>
          <a:xfrm>
            <a:off x="685800" y="1143000"/>
            <a:ext cx="5486400" cy="3086100"/>
          </a:xfrm>
          <a:prstGeom prst="rect">
            <a:avLst/>
          </a:prstGeom>
        </p:spPr>
      </p:sp>
      <p:sp>
        <p:nvSpPr>
          <p:cNvPr id="271" name="PlaceHolder 3">
            <a:extLst>
              <a:ext uri="{FF2B5EF4-FFF2-40B4-BE49-F238E27FC236}">
                <a16:creationId xmlns:a16="http://schemas.microsoft.com/office/drawing/2014/main" id="{5C3DC11F-4C9A-B7C6-6CD7-25FF46394695}"/>
              </a:ext>
            </a:extLst>
          </p:cNvPr>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extLst>
      <p:ext uri="{BB962C8B-B14F-4D97-AF65-F5344CB8AC3E}">
        <p14:creationId xmlns:p14="http://schemas.microsoft.com/office/powerpoint/2010/main" val="2889954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69538-EE6A-FBDA-3DD8-03AFB253DCFB}"/>
            </a:ext>
          </a:extLst>
        </p:cNvPr>
        <p:cNvGrpSpPr/>
        <p:nvPr/>
      </p:nvGrpSpPr>
      <p:grpSpPr>
        <a:xfrm>
          <a:off x="0" y="0"/>
          <a:ext cx="0" cy="0"/>
          <a:chOff x="0" y="0"/>
          <a:chExt cx="0" cy="0"/>
        </a:xfrm>
      </p:grpSpPr>
      <p:sp>
        <p:nvSpPr>
          <p:cNvPr id="269" name="TextShape 1">
            <a:extLst>
              <a:ext uri="{FF2B5EF4-FFF2-40B4-BE49-F238E27FC236}">
                <a16:creationId xmlns:a16="http://schemas.microsoft.com/office/drawing/2014/main" id="{ED3E8B12-6890-4377-A48A-ABE09E693B21}"/>
              </a:ext>
            </a:extLst>
          </p:cNvPr>
          <p:cNvSpPr txBox="1"/>
          <p:nvPr/>
        </p:nvSpPr>
        <p:spPr>
          <a:xfrm>
            <a:off x="3884760" y="8685360"/>
            <a:ext cx="2971440" cy="458280"/>
          </a:xfrm>
          <a:prstGeom prst="rect">
            <a:avLst/>
          </a:prstGeom>
          <a:noFill/>
          <a:ln>
            <a:noFill/>
          </a:ln>
        </p:spPr>
        <p:txBody>
          <a:bodyPr anchor="b">
            <a:noAutofit/>
          </a:bodyPr>
          <a:lstStyle/>
          <a:p>
            <a:pPr algn="r">
              <a:lnSpc>
                <a:spcPct val="100000"/>
              </a:lnSpc>
            </a:pPr>
            <a:fld id="{DD6AB22F-CCE7-4CC1-8385-70F0B99A5210}" type="slidenum">
              <a:rPr lang="en-CA" sz="1200" b="0" strike="noStrike" spc="-1">
                <a:solidFill>
                  <a:srgbClr val="000000"/>
                </a:solidFill>
                <a:latin typeface="Tahoma"/>
              </a:rPr>
              <a:t>12</a:t>
            </a:fld>
            <a:endParaRPr lang="en-IN" sz="1200" b="0" strike="noStrike" spc="-1">
              <a:latin typeface="Times New Roman"/>
            </a:endParaRPr>
          </a:p>
        </p:txBody>
      </p:sp>
      <p:sp>
        <p:nvSpPr>
          <p:cNvPr id="270" name="PlaceHolder 2">
            <a:extLst>
              <a:ext uri="{FF2B5EF4-FFF2-40B4-BE49-F238E27FC236}">
                <a16:creationId xmlns:a16="http://schemas.microsoft.com/office/drawing/2014/main" id="{0AFFAAAD-82F3-CB8C-EF6E-D1E82A7A5648}"/>
              </a:ext>
            </a:extLst>
          </p:cNvPr>
          <p:cNvSpPr>
            <a:spLocks noGrp="1" noRot="1" noChangeAspect="1"/>
          </p:cNvSpPr>
          <p:nvPr>
            <p:ph type="sldImg"/>
          </p:nvPr>
        </p:nvSpPr>
        <p:spPr>
          <a:xfrm>
            <a:off x="685800" y="1143000"/>
            <a:ext cx="5486400" cy="3086100"/>
          </a:xfrm>
          <a:prstGeom prst="rect">
            <a:avLst/>
          </a:prstGeom>
        </p:spPr>
      </p:sp>
      <p:sp>
        <p:nvSpPr>
          <p:cNvPr id="271" name="PlaceHolder 3">
            <a:extLst>
              <a:ext uri="{FF2B5EF4-FFF2-40B4-BE49-F238E27FC236}">
                <a16:creationId xmlns:a16="http://schemas.microsoft.com/office/drawing/2014/main" id="{7496624E-6A84-812F-3EF3-B616B7C62590}"/>
              </a:ext>
            </a:extLst>
          </p:cNvPr>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extLst>
      <p:ext uri="{BB962C8B-B14F-4D97-AF65-F5344CB8AC3E}">
        <p14:creationId xmlns:p14="http://schemas.microsoft.com/office/powerpoint/2010/main" val="98961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75535C-5801-B01E-90E6-5A98FBCD5B54}"/>
            </a:ext>
          </a:extLst>
        </p:cNvPr>
        <p:cNvGrpSpPr/>
        <p:nvPr/>
      </p:nvGrpSpPr>
      <p:grpSpPr>
        <a:xfrm>
          <a:off x="0" y="0"/>
          <a:ext cx="0" cy="0"/>
          <a:chOff x="0" y="0"/>
          <a:chExt cx="0" cy="0"/>
        </a:xfrm>
      </p:grpSpPr>
      <p:sp>
        <p:nvSpPr>
          <p:cNvPr id="269" name="TextShape 1">
            <a:extLst>
              <a:ext uri="{FF2B5EF4-FFF2-40B4-BE49-F238E27FC236}">
                <a16:creationId xmlns:a16="http://schemas.microsoft.com/office/drawing/2014/main" id="{34E71DB8-8A0C-50A2-0FE4-3C3D4C604241}"/>
              </a:ext>
            </a:extLst>
          </p:cNvPr>
          <p:cNvSpPr txBox="1"/>
          <p:nvPr/>
        </p:nvSpPr>
        <p:spPr>
          <a:xfrm>
            <a:off x="3884760" y="8685360"/>
            <a:ext cx="2971440" cy="458280"/>
          </a:xfrm>
          <a:prstGeom prst="rect">
            <a:avLst/>
          </a:prstGeom>
          <a:noFill/>
          <a:ln>
            <a:noFill/>
          </a:ln>
        </p:spPr>
        <p:txBody>
          <a:bodyPr anchor="b">
            <a:noAutofit/>
          </a:bodyPr>
          <a:lstStyle/>
          <a:p>
            <a:pPr algn="r">
              <a:lnSpc>
                <a:spcPct val="100000"/>
              </a:lnSpc>
            </a:pPr>
            <a:fld id="{DD6AB22F-CCE7-4CC1-8385-70F0B99A5210}" type="slidenum">
              <a:rPr lang="en-CA" sz="1200" b="0" strike="noStrike" spc="-1">
                <a:solidFill>
                  <a:srgbClr val="000000"/>
                </a:solidFill>
                <a:latin typeface="Tahoma"/>
              </a:rPr>
              <a:t>19</a:t>
            </a:fld>
            <a:endParaRPr lang="en-IN" sz="1200" b="0" strike="noStrike" spc="-1">
              <a:latin typeface="Times New Roman"/>
            </a:endParaRPr>
          </a:p>
        </p:txBody>
      </p:sp>
      <p:sp>
        <p:nvSpPr>
          <p:cNvPr id="270" name="PlaceHolder 2">
            <a:extLst>
              <a:ext uri="{FF2B5EF4-FFF2-40B4-BE49-F238E27FC236}">
                <a16:creationId xmlns:a16="http://schemas.microsoft.com/office/drawing/2014/main" id="{A0C113B0-6A8F-FF82-322C-8812ED3F23C3}"/>
              </a:ext>
            </a:extLst>
          </p:cNvPr>
          <p:cNvSpPr>
            <a:spLocks noGrp="1" noRot="1" noChangeAspect="1"/>
          </p:cNvSpPr>
          <p:nvPr>
            <p:ph type="sldImg"/>
          </p:nvPr>
        </p:nvSpPr>
        <p:spPr>
          <a:xfrm>
            <a:off x="685800" y="1143000"/>
            <a:ext cx="5486400" cy="3086100"/>
          </a:xfrm>
          <a:prstGeom prst="rect">
            <a:avLst/>
          </a:prstGeom>
        </p:spPr>
      </p:sp>
      <p:sp>
        <p:nvSpPr>
          <p:cNvPr id="271" name="PlaceHolder 3">
            <a:extLst>
              <a:ext uri="{FF2B5EF4-FFF2-40B4-BE49-F238E27FC236}">
                <a16:creationId xmlns:a16="http://schemas.microsoft.com/office/drawing/2014/main" id="{CE672EE9-6D91-C9AF-1BC8-9C6B1ACF98EC}"/>
              </a:ext>
            </a:extLst>
          </p:cNvPr>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extLst>
      <p:ext uri="{BB962C8B-B14F-4D97-AF65-F5344CB8AC3E}">
        <p14:creationId xmlns:p14="http://schemas.microsoft.com/office/powerpoint/2010/main" val="50164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9285E0-8178-B296-CB4B-6AC0957B70DD}"/>
            </a:ext>
          </a:extLst>
        </p:cNvPr>
        <p:cNvGrpSpPr/>
        <p:nvPr/>
      </p:nvGrpSpPr>
      <p:grpSpPr>
        <a:xfrm>
          <a:off x="0" y="0"/>
          <a:ext cx="0" cy="0"/>
          <a:chOff x="0" y="0"/>
          <a:chExt cx="0" cy="0"/>
        </a:xfrm>
      </p:grpSpPr>
      <p:sp>
        <p:nvSpPr>
          <p:cNvPr id="269" name="TextShape 1">
            <a:extLst>
              <a:ext uri="{FF2B5EF4-FFF2-40B4-BE49-F238E27FC236}">
                <a16:creationId xmlns:a16="http://schemas.microsoft.com/office/drawing/2014/main" id="{B5497A71-39F4-8386-B171-32B313836C9B}"/>
              </a:ext>
            </a:extLst>
          </p:cNvPr>
          <p:cNvSpPr txBox="1"/>
          <p:nvPr/>
        </p:nvSpPr>
        <p:spPr>
          <a:xfrm>
            <a:off x="3884760" y="8685360"/>
            <a:ext cx="2971440" cy="458280"/>
          </a:xfrm>
          <a:prstGeom prst="rect">
            <a:avLst/>
          </a:prstGeom>
          <a:noFill/>
          <a:ln>
            <a:noFill/>
          </a:ln>
        </p:spPr>
        <p:txBody>
          <a:bodyPr anchor="b">
            <a:noAutofit/>
          </a:bodyPr>
          <a:lstStyle/>
          <a:p>
            <a:pPr algn="r">
              <a:lnSpc>
                <a:spcPct val="100000"/>
              </a:lnSpc>
            </a:pPr>
            <a:fld id="{DD6AB22F-CCE7-4CC1-8385-70F0B99A5210}" type="slidenum">
              <a:rPr lang="en-CA" sz="1200" b="0" strike="noStrike" spc="-1">
                <a:solidFill>
                  <a:srgbClr val="000000"/>
                </a:solidFill>
                <a:latin typeface="Tahoma"/>
              </a:rPr>
              <a:t>20</a:t>
            </a:fld>
            <a:endParaRPr lang="en-IN" sz="1200" b="0" strike="noStrike" spc="-1">
              <a:latin typeface="Times New Roman"/>
            </a:endParaRPr>
          </a:p>
        </p:txBody>
      </p:sp>
      <p:sp>
        <p:nvSpPr>
          <p:cNvPr id="270" name="PlaceHolder 2">
            <a:extLst>
              <a:ext uri="{FF2B5EF4-FFF2-40B4-BE49-F238E27FC236}">
                <a16:creationId xmlns:a16="http://schemas.microsoft.com/office/drawing/2014/main" id="{B883BE73-F75F-58E2-9CE8-C8A1224BAFB2}"/>
              </a:ext>
            </a:extLst>
          </p:cNvPr>
          <p:cNvSpPr>
            <a:spLocks noGrp="1" noRot="1" noChangeAspect="1"/>
          </p:cNvSpPr>
          <p:nvPr>
            <p:ph type="sldImg"/>
          </p:nvPr>
        </p:nvSpPr>
        <p:spPr>
          <a:xfrm>
            <a:off x="685800" y="1143000"/>
            <a:ext cx="5486400" cy="3086100"/>
          </a:xfrm>
          <a:prstGeom prst="rect">
            <a:avLst/>
          </a:prstGeom>
        </p:spPr>
      </p:sp>
      <p:sp>
        <p:nvSpPr>
          <p:cNvPr id="271" name="PlaceHolder 3">
            <a:extLst>
              <a:ext uri="{FF2B5EF4-FFF2-40B4-BE49-F238E27FC236}">
                <a16:creationId xmlns:a16="http://schemas.microsoft.com/office/drawing/2014/main" id="{EC45E649-0082-639B-8198-BC7B3BA2DC11}"/>
              </a:ext>
            </a:extLst>
          </p:cNvPr>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extLst>
      <p:ext uri="{BB962C8B-B14F-4D97-AF65-F5344CB8AC3E}">
        <p14:creationId xmlns:p14="http://schemas.microsoft.com/office/powerpoint/2010/main" val="2691327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791C9-E974-6150-7F72-0CDC0AD5D129}"/>
            </a:ext>
          </a:extLst>
        </p:cNvPr>
        <p:cNvGrpSpPr/>
        <p:nvPr/>
      </p:nvGrpSpPr>
      <p:grpSpPr>
        <a:xfrm>
          <a:off x="0" y="0"/>
          <a:ext cx="0" cy="0"/>
          <a:chOff x="0" y="0"/>
          <a:chExt cx="0" cy="0"/>
        </a:xfrm>
      </p:grpSpPr>
      <p:sp>
        <p:nvSpPr>
          <p:cNvPr id="269" name="TextShape 1">
            <a:extLst>
              <a:ext uri="{FF2B5EF4-FFF2-40B4-BE49-F238E27FC236}">
                <a16:creationId xmlns:a16="http://schemas.microsoft.com/office/drawing/2014/main" id="{879B38D7-97E1-842E-A309-38194734B2CC}"/>
              </a:ext>
            </a:extLst>
          </p:cNvPr>
          <p:cNvSpPr txBox="1"/>
          <p:nvPr/>
        </p:nvSpPr>
        <p:spPr>
          <a:xfrm>
            <a:off x="3884760" y="8685360"/>
            <a:ext cx="2971440" cy="458280"/>
          </a:xfrm>
          <a:prstGeom prst="rect">
            <a:avLst/>
          </a:prstGeom>
          <a:noFill/>
          <a:ln>
            <a:noFill/>
          </a:ln>
        </p:spPr>
        <p:txBody>
          <a:bodyPr anchor="b">
            <a:noAutofit/>
          </a:bodyPr>
          <a:lstStyle/>
          <a:p>
            <a:pPr algn="r">
              <a:lnSpc>
                <a:spcPct val="100000"/>
              </a:lnSpc>
            </a:pPr>
            <a:fld id="{DD6AB22F-CCE7-4CC1-8385-70F0B99A5210}" type="slidenum">
              <a:rPr lang="en-CA" sz="1200" b="0" strike="noStrike" spc="-1">
                <a:solidFill>
                  <a:srgbClr val="000000"/>
                </a:solidFill>
                <a:latin typeface="Tahoma"/>
              </a:rPr>
              <a:t>21</a:t>
            </a:fld>
            <a:endParaRPr lang="en-IN" sz="1200" b="0" strike="noStrike" spc="-1">
              <a:latin typeface="Times New Roman"/>
            </a:endParaRPr>
          </a:p>
        </p:txBody>
      </p:sp>
      <p:sp>
        <p:nvSpPr>
          <p:cNvPr id="270" name="PlaceHolder 2">
            <a:extLst>
              <a:ext uri="{FF2B5EF4-FFF2-40B4-BE49-F238E27FC236}">
                <a16:creationId xmlns:a16="http://schemas.microsoft.com/office/drawing/2014/main" id="{684150DD-5588-95E8-8448-EEEEFBD9285B}"/>
              </a:ext>
            </a:extLst>
          </p:cNvPr>
          <p:cNvSpPr>
            <a:spLocks noGrp="1" noRot="1" noChangeAspect="1"/>
          </p:cNvSpPr>
          <p:nvPr>
            <p:ph type="sldImg"/>
          </p:nvPr>
        </p:nvSpPr>
        <p:spPr>
          <a:xfrm>
            <a:off x="685800" y="1143000"/>
            <a:ext cx="5486400" cy="3086100"/>
          </a:xfrm>
          <a:prstGeom prst="rect">
            <a:avLst/>
          </a:prstGeom>
        </p:spPr>
      </p:sp>
      <p:sp>
        <p:nvSpPr>
          <p:cNvPr id="271" name="PlaceHolder 3">
            <a:extLst>
              <a:ext uri="{FF2B5EF4-FFF2-40B4-BE49-F238E27FC236}">
                <a16:creationId xmlns:a16="http://schemas.microsoft.com/office/drawing/2014/main" id="{36F55B51-CDB0-DF63-B0A6-150B3E2B3555}"/>
              </a:ext>
            </a:extLst>
          </p:cNvPr>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extLst>
      <p:ext uri="{BB962C8B-B14F-4D97-AF65-F5344CB8AC3E}">
        <p14:creationId xmlns:p14="http://schemas.microsoft.com/office/powerpoint/2010/main" val="1213871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CE4889-BD11-7234-5C9F-44427068FEF8}"/>
            </a:ext>
          </a:extLst>
        </p:cNvPr>
        <p:cNvGrpSpPr/>
        <p:nvPr/>
      </p:nvGrpSpPr>
      <p:grpSpPr>
        <a:xfrm>
          <a:off x="0" y="0"/>
          <a:ext cx="0" cy="0"/>
          <a:chOff x="0" y="0"/>
          <a:chExt cx="0" cy="0"/>
        </a:xfrm>
      </p:grpSpPr>
      <p:sp>
        <p:nvSpPr>
          <p:cNvPr id="269" name="TextShape 1">
            <a:extLst>
              <a:ext uri="{FF2B5EF4-FFF2-40B4-BE49-F238E27FC236}">
                <a16:creationId xmlns:a16="http://schemas.microsoft.com/office/drawing/2014/main" id="{546DDBC3-D7DF-CDCF-8DF4-C88B1F3FF475}"/>
              </a:ext>
            </a:extLst>
          </p:cNvPr>
          <p:cNvSpPr txBox="1"/>
          <p:nvPr/>
        </p:nvSpPr>
        <p:spPr>
          <a:xfrm>
            <a:off x="3884760" y="8685360"/>
            <a:ext cx="2971440" cy="458280"/>
          </a:xfrm>
          <a:prstGeom prst="rect">
            <a:avLst/>
          </a:prstGeom>
          <a:noFill/>
          <a:ln>
            <a:noFill/>
          </a:ln>
        </p:spPr>
        <p:txBody>
          <a:bodyPr anchor="b">
            <a:noAutofit/>
          </a:bodyPr>
          <a:lstStyle/>
          <a:p>
            <a:pPr algn="r">
              <a:lnSpc>
                <a:spcPct val="100000"/>
              </a:lnSpc>
            </a:pPr>
            <a:fld id="{DD6AB22F-CCE7-4CC1-8385-70F0B99A5210}" type="slidenum">
              <a:rPr lang="en-CA" sz="1200" b="0" strike="noStrike" spc="-1">
                <a:solidFill>
                  <a:srgbClr val="000000"/>
                </a:solidFill>
                <a:latin typeface="Tahoma"/>
              </a:rPr>
              <a:t>22</a:t>
            </a:fld>
            <a:endParaRPr lang="en-IN" sz="1200" b="0" strike="noStrike" spc="-1">
              <a:latin typeface="Times New Roman"/>
            </a:endParaRPr>
          </a:p>
        </p:txBody>
      </p:sp>
      <p:sp>
        <p:nvSpPr>
          <p:cNvPr id="270" name="PlaceHolder 2">
            <a:extLst>
              <a:ext uri="{FF2B5EF4-FFF2-40B4-BE49-F238E27FC236}">
                <a16:creationId xmlns:a16="http://schemas.microsoft.com/office/drawing/2014/main" id="{ADED1E81-4FF0-04A6-25CC-55D66AF2EB3B}"/>
              </a:ext>
            </a:extLst>
          </p:cNvPr>
          <p:cNvSpPr>
            <a:spLocks noGrp="1" noRot="1" noChangeAspect="1"/>
          </p:cNvSpPr>
          <p:nvPr>
            <p:ph type="sldImg"/>
          </p:nvPr>
        </p:nvSpPr>
        <p:spPr>
          <a:xfrm>
            <a:off x="685800" y="1143000"/>
            <a:ext cx="5486400" cy="3086100"/>
          </a:xfrm>
          <a:prstGeom prst="rect">
            <a:avLst/>
          </a:prstGeom>
        </p:spPr>
      </p:sp>
      <p:sp>
        <p:nvSpPr>
          <p:cNvPr id="271" name="PlaceHolder 3">
            <a:extLst>
              <a:ext uri="{FF2B5EF4-FFF2-40B4-BE49-F238E27FC236}">
                <a16:creationId xmlns:a16="http://schemas.microsoft.com/office/drawing/2014/main" id="{F3EEF9B9-856C-6E63-AE05-F70557EF3E81}"/>
              </a:ext>
            </a:extLst>
          </p:cNvPr>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Tree>
    <p:extLst>
      <p:ext uri="{BB962C8B-B14F-4D97-AF65-F5344CB8AC3E}">
        <p14:creationId xmlns:p14="http://schemas.microsoft.com/office/powerpoint/2010/main" val="335126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4" name="PlaceHolder 2"/>
          <p:cNvSpPr>
            <a:spLocks noGrp="1"/>
          </p:cNvSpPr>
          <p:nvPr>
            <p:ph type="body"/>
          </p:nvPr>
        </p:nvSpPr>
        <p:spPr>
          <a:xfrm>
            <a:off x="1097280" y="184572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5" name="PlaceHolder 3"/>
          <p:cNvSpPr>
            <a:spLocks noGrp="1"/>
          </p:cNvSpPr>
          <p:nvPr>
            <p:ph type="body"/>
          </p:nvPr>
        </p:nvSpPr>
        <p:spPr>
          <a:xfrm>
            <a:off x="1097280" y="394704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8"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9" name="PlaceHolder 4"/>
          <p:cNvSpPr>
            <a:spLocks noGrp="1"/>
          </p:cNvSpPr>
          <p:nvPr>
            <p:ph type="body"/>
          </p:nvPr>
        </p:nvSpPr>
        <p:spPr>
          <a:xfrm>
            <a:off x="109728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0" name="PlaceHolder 5"/>
          <p:cNvSpPr>
            <a:spLocks noGrp="1"/>
          </p:cNvSpPr>
          <p:nvPr>
            <p:ph type="body"/>
          </p:nvPr>
        </p:nvSpPr>
        <p:spPr>
          <a:xfrm>
            <a:off x="625140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2" name="PlaceHolder 2"/>
          <p:cNvSpPr>
            <a:spLocks noGrp="1"/>
          </p:cNvSpPr>
          <p:nvPr>
            <p:ph type="body"/>
          </p:nvPr>
        </p:nvSpPr>
        <p:spPr>
          <a:xfrm>
            <a:off x="109728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3" name="PlaceHolder 3"/>
          <p:cNvSpPr>
            <a:spLocks noGrp="1"/>
          </p:cNvSpPr>
          <p:nvPr>
            <p:ph type="body"/>
          </p:nvPr>
        </p:nvSpPr>
        <p:spPr>
          <a:xfrm>
            <a:off x="449820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4" name="PlaceHolder 4"/>
          <p:cNvSpPr>
            <a:spLocks noGrp="1"/>
          </p:cNvSpPr>
          <p:nvPr>
            <p:ph type="body"/>
          </p:nvPr>
        </p:nvSpPr>
        <p:spPr>
          <a:xfrm>
            <a:off x="789912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5" name="PlaceHolder 5"/>
          <p:cNvSpPr>
            <a:spLocks noGrp="1"/>
          </p:cNvSpPr>
          <p:nvPr>
            <p:ph type="body"/>
          </p:nvPr>
        </p:nvSpPr>
        <p:spPr>
          <a:xfrm>
            <a:off x="109728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6" name="PlaceHolder 6"/>
          <p:cNvSpPr>
            <a:spLocks noGrp="1"/>
          </p:cNvSpPr>
          <p:nvPr>
            <p:ph type="body"/>
          </p:nvPr>
        </p:nvSpPr>
        <p:spPr>
          <a:xfrm>
            <a:off x="449820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7" name="PlaceHolder 7"/>
          <p:cNvSpPr>
            <a:spLocks noGrp="1"/>
          </p:cNvSpPr>
          <p:nvPr>
            <p:ph type="body"/>
          </p:nvPr>
        </p:nvSpPr>
        <p:spPr>
          <a:xfrm>
            <a:off x="789912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8" name="PlaceHolder 2"/>
          <p:cNvSpPr>
            <a:spLocks noGrp="1"/>
          </p:cNvSpPr>
          <p:nvPr>
            <p:ph type="subTitle"/>
          </p:nvPr>
        </p:nvSpPr>
        <p:spPr>
          <a:xfrm>
            <a:off x="1097280" y="1845720"/>
            <a:ext cx="10058040" cy="40230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1097280" y="1845720"/>
            <a:ext cx="100580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2" name="PlaceHolder 2"/>
          <p:cNvSpPr>
            <a:spLocks noGrp="1"/>
          </p:cNvSpPr>
          <p:nvPr>
            <p:ph type="body"/>
          </p:nvPr>
        </p:nvSpPr>
        <p:spPr>
          <a:xfrm>
            <a:off x="109728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63" name="PlaceHolder 3"/>
          <p:cNvSpPr>
            <a:spLocks noGrp="1"/>
          </p:cNvSpPr>
          <p:nvPr>
            <p:ph type="body"/>
          </p:nvPr>
        </p:nvSpPr>
        <p:spPr>
          <a:xfrm>
            <a:off x="625140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1097280" y="286560"/>
            <a:ext cx="10058040" cy="67248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7"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68" name="PlaceHolder 3"/>
          <p:cNvSpPr>
            <a:spLocks noGrp="1"/>
          </p:cNvSpPr>
          <p:nvPr>
            <p:ph type="body"/>
          </p:nvPr>
        </p:nvSpPr>
        <p:spPr>
          <a:xfrm>
            <a:off x="625140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69" name="PlaceHolder 4"/>
          <p:cNvSpPr>
            <a:spLocks noGrp="1"/>
          </p:cNvSpPr>
          <p:nvPr>
            <p:ph type="body"/>
          </p:nvPr>
        </p:nvSpPr>
        <p:spPr>
          <a:xfrm>
            <a:off x="109728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3" name="PlaceHolder 2"/>
          <p:cNvSpPr>
            <a:spLocks noGrp="1"/>
          </p:cNvSpPr>
          <p:nvPr>
            <p:ph type="subTitle"/>
          </p:nvPr>
        </p:nvSpPr>
        <p:spPr>
          <a:xfrm>
            <a:off x="1097280" y="1845720"/>
            <a:ext cx="10058040" cy="40230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109728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2"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3" name="PlaceHolder 4"/>
          <p:cNvSpPr>
            <a:spLocks noGrp="1"/>
          </p:cNvSpPr>
          <p:nvPr>
            <p:ph type="body"/>
          </p:nvPr>
        </p:nvSpPr>
        <p:spPr>
          <a:xfrm>
            <a:off x="625140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5"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6"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7" name="PlaceHolder 4"/>
          <p:cNvSpPr>
            <a:spLocks noGrp="1"/>
          </p:cNvSpPr>
          <p:nvPr>
            <p:ph type="body"/>
          </p:nvPr>
        </p:nvSpPr>
        <p:spPr>
          <a:xfrm>
            <a:off x="1097280" y="394704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9" name="PlaceHolder 2"/>
          <p:cNvSpPr>
            <a:spLocks noGrp="1"/>
          </p:cNvSpPr>
          <p:nvPr>
            <p:ph type="body"/>
          </p:nvPr>
        </p:nvSpPr>
        <p:spPr>
          <a:xfrm>
            <a:off x="1097280" y="184572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0" name="PlaceHolder 3"/>
          <p:cNvSpPr>
            <a:spLocks noGrp="1"/>
          </p:cNvSpPr>
          <p:nvPr>
            <p:ph type="body"/>
          </p:nvPr>
        </p:nvSpPr>
        <p:spPr>
          <a:xfrm>
            <a:off x="1097280" y="394704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2"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3"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4" name="PlaceHolder 4"/>
          <p:cNvSpPr>
            <a:spLocks noGrp="1"/>
          </p:cNvSpPr>
          <p:nvPr>
            <p:ph type="body"/>
          </p:nvPr>
        </p:nvSpPr>
        <p:spPr>
          <a:xfrm>
            <a:off x="109728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5" name="PlaceHolder 5"/>
          <p:cNvSpPr>
            <a:spLocks noGrp="1"/>
          </p:cNvSpPr>
          <p:nvPr>
            <p:ph type="body"/>
          </p:nvPr>
        </p:nvSpPr>
        <p:spPr>
          <a:xfrm>
            <a:off x="625140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7" name="PlaceHolder 2"/>
          <p:cNvSpPr>
            <a:spLocks noGrp="1"/>
          </p:cNvSpPr>
          <p:nvPr>
            <p:ph type="body"/>
          </p:nvPr>
        </p:nvSpPr>
        <p:spPr>
          <a:xfrm>
            <a:off x="109728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8" name="PlaceHolder 3"/>
          <p:cNvSpPr>
            <a:spLocks noGrp="1"/>
          </p:cNvSpPr>
          <p:nvPr>
            <p:ph type="body"/>
          </p:nvPr>
        </p:nvSpPr>
        <p:spPr>
          <a:xfrm>
            <a:off x="449820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9" name="PlaceHolder 4"/>
          <p:cNvSpPr>
            <a:spLocks noGrp="1"/>
          </p:cNvSpPr>
          <p:nvPr>
            <p:ph type="body"/>
          </p:nvPr>
        </p:nvSpPr>
        <p:spPr>
          <a:xfrm>
            <a:off x="789912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90" name="PlaceHolder 5"/>
          <p:cNvSpPr>
            <a:spLocks noGrp="1"/>
          </p:cNvSpPr>
          <p:nvPr>
            <p:ph type="body"/>
          </p:nvPr>
        </p:nvSpPr>
        <p:spPr>
          <a:xfrm>
            <a:off x="109728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91" name="PlaceHolder 6"/>
          <p:cNvSpPr>
            <a:spLocks noGrp="1"/>
          </p:cNvSpPr>
          <p:nvPr>
            <p:ph type="body"/>
          </p:nvPr>
        </p:nvSpPr>
        <p:spPr>
          <a:xfrm>
            <a:off x="449820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92" name="PlaceHolder 7"/>
          <p:cNvSpPr>
            <a:spLocks noGrp="1"/>
          </p:cNvSpPr>
          <p:nvPr>
            <p:ph type="body"/>
          </p:nvPr>
        </p:nvSpPr>
        <p:spPr>
          <a:xfrm>
            <a:off x="789912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3"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4" name="PlaceHolder 2"/>
          <p:cNvSpPr>
            <a:spLocks noGrp="1"/>
          </p:cNvSpPr>
          <p:nvPr>
            <p:ph type="subTitle"/>
          </p:nvPr>
        </p:nvSpPr>
        <p:spPr>
          <a:xfrm>
            <a:off x="1097280" y="1845720"/>
            <a:ext cx="10058040" cy="40230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6" name="PlaceHolder 2"/>
          <p:cNvSpPr>
            <a:spLocks noGrp="1"/>
          </p:cNvSpPr>
          <p:nvPr>
            <p:ph type="body"/>
          </p:nvPr>
        </p:nvSpPr>
        <p:spPr>
          <a:xfrm>
            <a:off x="1097280" y="1845720"/>
            <a:ext cx="100580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8" name="PlaceHolder 2"/>
          <p:cNvSpPr>
            <a:spLocks noGrp="1"/>
          </p:cNvSpPr>
          <p:nvPr>
            <p:ph type="body"/>
          </p:nvPr>
        </p:nvSpPr>
        <p:spPr>
          <a:xfrm>
            <a:off x="109728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09" name="PlaceHolder 3"/>
          <p:cNvSpPr>
            <a:spLocks noGrp="1"/>
          </p:cNvSpPr>
          <p:nvPr>
            <p:ph type="body"/>
          </p:nvPr>
        </p:nvSpPr>
        <p:spPr>
          <a:xfrm>
            <a:off x="625140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0"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1097280" y="1845720"/>
            <a:ext cx="100580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1" name="PlaceHolder 1"/>
          <p:cNvSpPr>
            <a:spLocks noGrp="1"/>
          </p:cNvSpPr>
          <p:nvPr>
            <p:ph type="subTitle"/>
          </p:nvPr>
        </p:nvSpPr>
        <p:spPr>
          <a:xfrm>
            <a:off x="1097280" y="286560"/>
            <a:ext cx="10058040" cy="67248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3"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14" name="PlaceHolder 3"/>
          <p:cNvSpPr>
            <a:spLocks noGrp="1"/>
          </p:cNvSpPr>
          <p:nvPr>
            <p:ph type="body"/>
          </p:nvPr>
        </p:nvSpPr>
        <p:spPr>
          <a:xfrm>
            <a:off x="625140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15" name="PlaceHolder 4"/>
          <p:cNvSpPr>
            <a:spLocks noGrp="1"/>
          </p:cNvSpPr>
          <p:nvPr>
            <p:ph type="body"/>
          </p:nvPr>
        </p:nvSpPr>
        <p:spPr>
          <a:xfrm>
            <a:off x="109728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7" name="PlaceHolder 2"/>
          <p:cNvSpPr>
            <a:spLocks noGrp="1"/>
          </p:cNvSpPr>
          <p:nvPr>
            <p:ph type="body"/>
          </p:nvPr>
        </p:nvSpPr>
        <p:spPr>
          <a:xfrm>
            <a:off x="109728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18"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19" name="PlaceHolder 4"/>
          <p:cNvSpPr>
            <a:spLocks noGrp="1"/>
          </p:cNvSpPr>
          <p:nvPr>
            <p:ph type="body"/>
          </p:nvPr>
        </p:nvSpPr>
        <p:spPr>
          <a:xfrm>
            <a:off x="625140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1"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22"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23" name="PlaceHolder 4"/>
          <p:cNvSpPr>
            <a:spLocks noGrp="1"/>
          </p:cNvSpPr>
          <p:nvPr>
            <p:ph type="body"/>
          </p:nvPr>
        </p:nvSpPr>
        <p:spPr>
          <a:xfrm>
            <a:off x="1097280" y="394704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5" name="PlaceHolder 2"/>
          <p:cNvSpPr>
            <a:spLocks noGrp="1"/>
          </p:cNvSpPr>
          <p:nvPr>
            <p:ph type="body"/>
          </p:nvPr>
        </p:nvSpPr>
        <p:spPr>
          <a:xfrm>
            <a:off x="1097280" y="184572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26" name="PlaceHolder 3"/>
          <p:cNvSpPr>
            <a:spLocks noGrp="1"/>
          </p:cNvSpPr>
          <p:nvPr>
            <p:ph type="body"/>
          </p:nvPr>
        </p:nvSpPr>
        <p:spPr>
          <a:xfrm>
            <a:off x="1097280" y="394704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8"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29"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30" name="PlaceHolder 4"/>
          <p:cNvSpPr>
            <a:spLocks noGrp="1"/>
          </p:cNvSpPr>
          <p:nvPr>
            <p:ph type="body"/>
          </p:nvPr>
        </p:nvSpPr>
        <p:spPr>
          <a:xfrm>
            <a:off x="109728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31" name="PlaceHolder 5"/>
          <p:cNvSpPr>
            <a:spLocks noGrp="1"/>
          </p:cNvSpPr>
          <p:nvPr>
            <p:ph type="body"/>
          </p:nvPr>
        </p:nvSpPr>
        <p:spPr>
          <a:xfrm>
            <a:off x="625140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33" name="PlaceHolder 2"/>
          <p:cNvSpPr>
            <a:spLocks noGrp="1"/>
          </p:cNvSpPr>
          <p:nvPr>
            <p:ph type="body"/>
          </p:nvPr>
        </p:nvSpPr>
        <p:spPr>
          <a:xfrm>
            <a:off x="109728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34" name="PlaceHolder 3"/>
          <p:cNvSpPr>
            <a:spLocks noGrp="1"/>
          </p:cNvSpPr>
          <p:nvPr>
            <p:ph type="body"/>
          </p:nvPr>
        </p:nvSpPr>
        <p:spPr>
          <a:xfrm>
            <a:off x="449820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35" name="PlaceHolder 4"/>
          <p:cNvSpPr>
            <a:spLocks noGrp="1"/>
          </p:cNvSpPr>
          <p:nvPr>
            <p:ph type="body"/>
          </p:nvPr>
        </p:nvSpPr>
        <p:spPr>
          <a:xfrm>
            <a:off x="7899120" y="184572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36" name="PlaceHolder 5"/>
          <p:cNvSpPr>
            <a:spLocks noGrp="1"/>
          </p:cNvSpPr>
          <p:nvPr>
            <p:ph type="body"/>
          </p:nvPr>
        </p:nvSpPr>
        <p:spPr>
          <a:xfrm>
            <a:off x="109728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37" name="PlaceHolder 6"/>
          <p:cNvSpPr>
            <a:spLocks noGrp="1"/>
          </p:cNvSpPr>
          <p:nvPr>
            <p:ph type="body"/>
          </p:nvPr>
        </p:nvSpPr>
        <p:spPr>
          <a:xfrm>
            <a:off x="449820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38" name="PlaceHolder 7"/>
          <p:cNvSpPr>
            <a:spLocks noGrp="1"/>
          </p:cNvSpPr>
          <p:nvPr>
            <p:ph type="body"/>
          </p:nvPr>
        </p:nvSpPr>
        <p:spPr>
          <a:xfrm>
            <a:off x="7899120" y="3947040"/>
            <a:ext cx="323856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type="body"/>
          </p:nvPr>
        </p:nvSpPr>
        <p:spPr>
          <a:xfrm>
            <a:off x="109728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8" name="PlaceHolder 3"/>
          <p:cNvSpPr>
            <a:spLocks noGrp="1"/>
          </p:cNvSpPr>
          <p:nvPr>
            <p:ph type="body"/>
          </p:nvPr>
        </p:nvSpPr>
        <p:spPr>
          <a:xfrm>
            <a:off x="625140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1097280" y="286560"/>
            <a:ext cx="10058040" cy="67248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2"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3" name="PlaceHolder 3"/>
          <p:cNvSpPr>
            <a:spLocks noGrp="1"/>
          </p:cNvSpPr>
          <p:nvPr>
            <p:ph type="body"/>
          </p:nvPr>
        </p:nvSpPr>
        <p:spPr>
          <a:xfrm>
            <a:off x="625140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4" name="PlaceHolder 4"/>
          <p:cNvSpPr>
            <a:spLocks noGrp="1"/>
          </p:cNvSpPr>
          <p:nvPr>
            <p:ph type="body"/>
          </p:nvPr>
        </p:nvSpPr>
        <p:spPr>
          <a:xfrm>
            <a:off x="109728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6" name="PlaceHolder 2"/>
          <p:cNvSpPr>
            <a:spLocks noGrp="1"/>
          </p:cNvSpPr>
          <p:nvPr>
            <p:ph type="body"/>
          </p:nvPr>
        </p:nvSpPr>
        <p:spPr>
          <a:xfrm>
            <a:off x="1097280" y="1845720"/>
            <a:ext cx="4908240" cy="40230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7"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8" name="PlaceHolder 4"/>
          <p:cNvSpPr>
            <a:spLocks noGrp="1"/>
          </p:cNvSpPr>
          <p:nvPr>
            <p:ph type="body"/>
          </p:nvPr>
        </p:nvSpPr>
        <p:spPr>
          <a:xfrm>
            <a:off x="6251400" y="394704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97280" y="286560"/>
            <a:ext cx="10058040" cy="14504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109728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1" name="PlaceHolder 3"/>
          <p:cNvSpPr>
            <a:spLocks noGrp="1"/>
          </p:cNvSpPr>
          <p:nvPr>
            <p:ph type="body"/>
          </p:nvPr>
        </p:nvSpPr>
        <p:spPr>
          <a:xfrm>
            <a:off x="6251400" y="1845720"/>
            <a:ext cx="49082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2" name="PlaceHolder 4"/>
          <p:cNvSpPr>
            <a:spLocks noGrp="1"/>
          </p:cNvSpPr>
          <p:nvPr>
            <p:ph type="body"/>
          </p:nvPr>
        </p:nvSpPr>
        <p:spPr>
          <a:xfrm>
            <a:off x="1097280" y="3947040"/>
            <a:ext cx="10058040" cy="191880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CustomShape 1" hidden="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3" name="CustomShape 2" hidden="1"/>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PlaceHolder 6"/>
          <p:cNvSpPr>
            <a:spLocks noGrp="1"/>
          </p:cNvSpPr>
          <p:nvPr>
            <p:ph type="title"/>
          </p:nvPr>
        </p:nvSpPr>
        <p:spPr>
          <a:xfrm>
            <a:off x="1097280" y="758880"/>
            <a:ext cx="10058040" cy="3565800"/>
          </a:xfrm>
          <a:prstGeom prst="rect">
            <a:avLst/>
          </a:prstGeom>
        </p:spPr>
        <p:txBody>
          <a:bodyPr anchor="b">
            <a:normAutofit/>
          </a:bodyPr>
          <a:lstStyle/>
          <a:p>
            <a:pPr>
              <a:lnSpc>
                <a:spcPct val="85000"/>
              </a:lnSpc>
            </a:pPr>
            <a:r>
              <a:rPr lang="en-US" sz="8000" b="0" strike="noStrike" spc="-52">
                <a:solidFill>
                  <a:srgbClr val="262626"/>
                </a:solidFill>
                <a:latin typeface="Calibri Light"/>
              </a:rPr>
              <a:t>Click to edit Master title style</a:t>
            </a:r>
            <a:endParaRPr lang="en-US" sz="8000" b="0" strike="noStrike" spc="-1">
              <a:solidFill>
                <a:srgbClr val="000000"/>
              </a:solidFill>
              <a:latin typeface="Calibri"/>
            </a:endParaRPr>
          </a:p>
        </p:txBody>
      </p:sp>
      <p:sp>
        <p:nvSpPr>
          <p:cNvPr id="6" name="PlaceHolder 7"/>
          <p:cNvSpPr>
            <a:spLocks noGrp="1"/>
          </p:cNvSpPr>
          <p:nvPr>
            <p:ph type="dt"/>
          </p:nvPr>
        </p:nvSpPr>
        <p:spPr>
          <a:xfrm>
            <a:off x="1097280" y="6459840"/>
            <a:ext cx="2471760" cy="364680"/>
          </a:xfrm>
          <a:prstGeom prst="rect">
            <a:avLst/>
          </a:prstGeom>
        </p:spPr>
        <p:txBody>
          <a:bodyPr anchor="ctr">
            <a:noAutofit/>
          </a:bodyPr>
          <a:lstStyle/>
          <a:p>
            <a:pPr>
              <a:lnSpc>
                <a:spcPct val="100000"/>
              </a:lnSpc>
            </a:pPr>
            <a:fld id="{9A009454-4073-4436-8486-C90FAB4D2836}" type="datetime">
              <a:rPr lang="en-IN" sz="900" b="0" strike="noStrike" spc="-1">
                <a:solidFill>
                  <a:srgbClr val="FFFFFF"/>
                </a:solidFill>
                <a:latin typeface="Calibri"/>
              </a:rPr>
              <a:t>07-12-2024</a:t>
            </a:fld>
            <a:r>
              <a:rPr lang="en-IN" sz="900" b="0" strike="noStrike" spc="-1">
                <a:solidFill>
                  <a:srgbClr val="FFFFFF"/>
                </a:solidFill>
                <a:latin typeface="Calibri"/>
              </a:rPr>
              <a:t> </a:t>
            </a:r>
            <a:fld id="{F37C0A57-ED96-4A2E-A2AD-20A669471D6C}" type="datetime12">
              <a:rPr lang="en-IN" sz="900" b="0" strike="noStrike" spc="-1">
                <a:solidFill>
                  <a:srgbClr val="FFFFFF"/>
                </a:solidFill>
                <a:latin typeface="Calibri"/>
              </a:rPr>
              <a:t>11:47 PM</a:t>
            </a:fld>
            <a:endParaRPr lang="en-IN" sz="900" b="0" strike="noStrike" spc="-1">
              <a:latin typeface="Times New Roman"/>
            </a:endParaRPr>
          </a:p>
        </p:txBody>
      </p:sp>
      <p:sp>
        <p:nvSpPr>
          <p:cNvPr id="7" name="PlaceHolder 8"/>
          <p:cNvSpPr>
            <a:spLocks noGrp="1"/>
          </p:cNvSpPr>
          <p:nvPr>
            <p:ph type="ftr"/>
          </p:nvPr>
        </p:nvSpPr>
        <p:spPr>
          <a:xfrm>
            <a:off x="3686040" y="6459840"/>
            <a:ext cx="4822560" cy="364680"/>
          </a:xfrm>
          <a:prstGeom prst="rect">
            <a:avLst/>
          </a:prstGeom>
        </p:spPr>
        <p:txBody>
          <a:bodyPr anchor="ctr">
            <a:noAutofit/>
          </a:bodyPr>
          <a:lstStyle/>
          <a:p>
            <a:pPr algn="ctr">
              <a:lnSpc>
                <a:spcPct val="100000"/>
              </a:lnSpc>
            </a:pPr>
            <a:r>
              <a:rPr lang="en-US" sz="900" b="0" strike="noStrike" cap="all" spc="-1">
                <a:solidFill>
                  <a:srgbClr val="FFFFFF"/>
                </a:solidFill>
                <a:latin typeface="Calibri"/>
              </a:rPr>
              <a:t>Department of Computer Science and Engineering</a:t>
            </a:r>
            <a:endParaRPr lang="en-IN" sz="900" b="0" strike="noStrike" spc="-1">
              <a:latin typeface="Times New Roman"/>
            </a:endParaRPr>
          </a:p>
        </p:txBody>
      </p:sp>
      <p:sp>
        <p:nvSpPr>
          <p:cNvPr id="8" name="PlaceHolder 9"/>
          <p:cNvSpPr>
            <a:spLocks noGrp="1"/>
          </p:cNvSpPr>
          <p:nvPr>
            <p:ph type="sldNum"/>
          </p:nvPr>
        </p:nvSpPr>
        <p:spPr>
          <a:xfrm>
            <a:off x="9900360" y="6459840"/>
            <a:ext cx="1311840" cy="364680"/>
          </a:xfrm>
          <a:prstGeom prst="rect">
            <a:avLst/>
          </a:prstGeom>
        </p:spPr>
        <p:txBody>
          <a:bodyPr anchor="ctr">
            <a:noAutofit/>
          </a:bodyPr>
          <a:lstStyle/>
          <a:p>
            <a:pPr algn="r">
              <a:lnSpc>
                <a:spcPct val="100000"/>
              </a:lnSpc>
            </a:pPr>
            <a:fld id="{1966E27E-4A65-4F72-9E7C-BA459A06F29A}" type="slidenum">
              <a:rPr lang="en-IN" sz="1050" b="0" strike="noStrike" spc="-1">
                <a:solidFill>
                  <a:srgbClr val="FFFFFF"/>
                </a:solidFill>
                <a:latin typeface="Calibri"/>
              </a:rPr>
              <a:t>‹#›</a:t>
            </a:fld>
            <a:endParaRPr lang="en-IN" sz="1050" b="0" strike="noStrike" spc="-1">
              <a:latin typeface="Times New Roman"/>
            </a:endParaRPr>
          </a:p>
        </p:txBody>
      </p:sp>
      <p:sp>
        <p:nvSpPr>
          <p:cNvPr id="9" name="Line 10"/>
          <p:cNvSpPr/>
          <p:nvPr/>
        </p:nvSpPr>
        <p:spPr>
          <a:xfrm>
            <a:off x="1207440" y="4343400"/>
            <a:ext cx="987552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pic>
        <p:nvPicPr>
          <p:cNvPr id="10" name="Picture 2" descr="C:\Users\Srinidhi\Desktop\logo.png"/>
          <p:cNvPicPr/>
          <p:nvPr/>
        </p:nvPicPr>
        <p:blipFill>
          <a:blip r:embed="rId14"/>
          <a:stretch/>
        </p:blipFill>
        <p:spPr>
          <a:xfrm>
            <a:off x="0" y="-61920"/>
            <a:ext cx="2437920" cy="976680"/>
          </a:xfrm>
          <a:prstGeom prst="rect">
            <a:avLst/>
          </a:prstGeom>
          <a:ln>
            <a:noFill/>
          </a:ln>
        </p:spPr>
      </p:pic>
      <p:sp>
        <p:nvSpPr>
          <p:cNvPr id="11" name="PlaceHolder 11"/>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404040"/>
                </a:solidFill>
                <a:latin typeface="Calibri"/>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Calibri"/>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404040"/>
                </a:solidFill>
                <a:latin typeface="Calibri"/>
              </a:rPr>
              <a:t>Third Outline Level</a:t>
            </a:r>
          </a:p>
          <a:p>
            <a:pPr marL="1728000" lvl="3" indent="-216000">
              <a:spcBef>
                <a:spcPts val="567"/>
              </a:spcBef>
              <a:buClr>
                <a:srgbClr val="000000"/>
              </a:buClr>
              <a:buSzPct val="75000"/>
              <a:buFont typeface="Symbol" charset="2"/>
              <a:buChar char=""/>
            </a:pPr>
            <a:r>
              <a:rPr lang="en-US" sz="1400" b="0" strike="noStrike" spc="-1">
                <a:solidFill>
                  <a:srgbClr val="40404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 name="CustomShape 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9" name="CustomShape 2"/>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0"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51" name="PlaceHolder 4"/>
          <p:cNvSpPr>
            <a:spLocks noGrp="1"/>
          </p:cNvSpPr>
          <p:nvPr>
            <p:ph type="title"/>
          </p:nvPr>
        </p:nvSpPr>
        <p:spPr>
          <a:xfrm>
            <a:off x="1097280" y="286560"/>
            <a:ext cx="10058040" cy="1450440"/>
          </a:xfrm>
          <a:prstGeom prst="rect">
            <a:avLst/>
          </a:prstGeom>
        </p:spPr>
        <p:txBody>
          <a:bodyPr anchor="b">
            <a:noAutofit/>
          </a:bodyPr>
          <a:lstStyle/>
          <a:p>
            <a:pPr>
              <a:lnSpc>
                <a:spcPct val="85000"/>
              </a:lnSpc>
            </a:pPr>
            <a:r>
              <a:rPr lang="en-US" sz="4800" b="0" strike="noStrike" spc="-52">
                <a:solidFill>
                  <a:srgbClr val="404040"/>
                </a:solidFill>
                <a:latin typeface="Calibri Light"/>
              </a:rPr>
              <a:t>Click to edit Master title style</a:t>
            </a:r>
            <a:endParaRPr lang="en-US" sz="4800" b="0" strike="noStrike" spc="-1">
              <a:solidFill>
                <a:srgbClr val="000000"/>
              </a:solidFill>
              <a:latin typeface="Calibri"/>
            </a:endParaRPr>
          </a:p>
        </p:txBody>
      </p:sp>
      <p:sp>
        <p:nvSpPr>
          <p:cNvPr id="52" name="PlaceHolder 5"/>
          <p:cNvSpPr>
            <a:spLocks noGrp="1"/>
          </p:cNvSpPr>
          <p:nvPr>
            <p:ph type="body"/>
          </p:nvPr>
        </p:nvSpPr>
        <p:spPr>
          <a:xfrm>
            <a:off x="1097280" y="1845720"/>
            <a:ext cx="10058040" cy="4023000"/>
          </a:xfrm>
          <a:prstGeom prst="rect">
            <a:avLst/>
          </a:prstGeom>
        </p:spPr>
        <p:txBody>
          <a:bodyPr lIns="0" rIns="0">
            <a:noAutofit/>
          </a:bodyPr>
          <a:lstStyle/>
          <a:p>
            <a:pPr marL="91440" indent="-91080">
              <a:lnSpc>
                <a:spcPct val="90000"/>
              </a:lnSpc>
              <a:spcBef>
                <a:spcPts val="1199"/>
              </a:spcBef>
              <a:spcAft>
                <a:spcPts val="201"/>
              </a:spcAft>
              <a:buClr>
                <a:srgbClr val="94B6D2"/>
              </a:buClr>
              <a:buFont typeface="Calibri"/>
              <a:buChar char=" "/>
            </a:pPr>
            <a:r>
              <a:rPr lang="en-US" sz="2000" b="0" strike="noStrike" spc="-1">
                <a:solidFill>
                  <a:srgbClr val="404040"/>
                </a:solidFill>
                <a:latin typeface="Calibri"/>
              </a:rPr>
              <a:t>Click to edit Master text styles</a:t>
            </a:r>
          </a:p>
          <a:p>
            <a:pPr marL="384120" lvl="1" indent="-182520">
              <a:lnSpc>
                <a:spcPct val="90000"/>
              </a:lnSpc>
              <a:spcBef>
                <a:spcPts val="201"/>
              </a:spcBef>
              <a:spcAft>
                <a:spcPts val="400"/>
              </a:spcAft>
              <a:buClr>
                <a:srgbClr val="94B6D2"/>
              </a:buClr>
              <a:buFont typeface="Calibri"/>
              <a:buChar char="◦"/>
            </a:pPr>
            <a:r>
              <a:rPr lang="en-US" sz="1800" b="0" strike="noStrike" spc="-1">
                <a:solidFill>
                  <a:srgbClr val="404040"/>
                </a:solidFill>
                <a:latin typeface="Calibri"/>
              </a:rPr>
              <a:t>Second level</a:t>
            </a:r>
          </a:p>
          <a:p>
            <a:pPr marL="567000" lvl="2" indent="-182520">
              <a:lnSpc>
                <a:spcPct val="90000"/>
              </a:lnSpc>
              <a:spcBef>
                <a:spcPts val="201"/>
              </a:spcBef>
              <a:spcAft>
                <a:spcPts val="400"/>
              </a:spcAft>
              <a:buClr>
                <a:srgbClr val="94B6D2"/>
              </a:buClr>
              <a:buFont typeface="Calibri"/>
              <a:buChar char="◦"/>
            </a:pPr>
            <a:r>
              <a:rPr lang="en-US" sz="1400" b="0" strike="noStrike" spc="-1">
                <a:solidFill>
                  <a:srgbClr val="404040"/>
                </a:solidFill>
                <a:latin typeface="Calibri"/>
              </a:rPr>
              <a:t>Third level</a:t>
            </a:r>
          </a:p>
          <a:p>
            <a:pPr marL="749880" lvl="3" indent="-182520">
              <a:lnSpc>
                <a:spcPct val="90000"/>
              </a:lnSpc>
              <a:spcBef>
                <a:spcPts val="201"/>
              </a:spcBef>
              <a:spcAft>
                <a:spcPts val="400"/>
              </a:spcAft>
              <a:buClr>
                <a:srgbClr val="94B6D2"/>
              </a:buClr>
              <a:buFont typeface="Calibri"/>
              <a:buChar char="◦"/>
            </a:pPr>
            <a:r>
              <a:rPr lang="en-US" sz="1400" b="0" strike="noStrike" spc="-1">
                <a:solidFill>
                  <a:srgbClr val="404040"/>
                </a:solidFill>
                <a:latin typeface="Calibri"/>
              </a:rPr>
              <a:t>Fourth level</a:t>
            </a:r>
          </a:p>
          <a:p>
            <a:pPr marL="932760" lvl="4" indent="-182520">
              <a:lnSpc>
                <a:spcPct val="90000"/>
              </a:lnSpc>
              <a:spcBef>
                <a:spcPts val="201"/>
              </a:spcBef>
              <a:spcAft>
                <a:spcPts val="400"/>
              </a:spcAft>
              <a:buClr>
                <a:srgbClr val="94B6D2"/>
              </a:buClr>
              <a:buFont typeface="Calibri"/>
              <a:buChar char="◦"/>
            </a:pPr>
            <a:r>
              <a:rPr lang="en-US" sz="1400" b="0" strike="noStrike" spc="-1">
                <a:solidFill>
                  <a:srgbClr val="404040"/>
                </a:solidFill>
                <a:latin typeface="Calibri"/>
              </a:rPr>
              <a:t>Fifth level</a:t>
            </a:r>
          </a:p>
        </p:txBody>
      </p:sp>
      <p:sp>
        <p:nvSpPr>
          <p:cNvPr id="53" name="PlaceHolder 6"/>
          <p:cNvSpPr>
            <a:spLocks noGrp="1"/>
          </p:cNvSpPr>
          <p:nvPr>
            <p:ph type="dt"/>
          </p:nvPr>
        </p:nvSpPr>
        <p:spPr>
          <a:xfrm>
            <a:off x="1097280" y="6459840"/>
            <a:ext cx="2471760" cy="364680"/>
          </a:xfrm>
          <a:prstGeom prst="rect">
            <a:avLst/>
          </a:prstGeom>
        </p:spPr>
        <p:txBody>
          <a:bodyPr anchor="ctr">
            <a:noAutofit/>
          </a:bodyPr>
          <a:lstStyle/>
          <a:p>
            <a:pPr>
              <a:lnSpc>
                <a:spcPct val="100000"/>
              </a:lnSpc>
            </a:pPr>
            <a:fld id="{3C74BC20-AEBE-4617-AEA6-3F3E23C27D12}" type="datetime">
              <a:rPr lang="en-IN" sz="900" b="0" strike="noStrike" spc="-1">
                <a:solidFill>
                  <a:srgbClr val="FFFFFF"/>
                </a:solidFill>
                <a:latin typeface="Calibri"/>
              </a:rPr>
              <a:t>07-12-2024</a:t>
            </a:fld>
            <a:r>
              <a:rPr lang="en-IN" sz="900" b="0" strike="noStrike" spc="-1">
                <a:solidFill>
                  <a:srgbClr val="FFFFFF"/>
                </a:solidFill>
                <a:latin typeface="Calibri"/>
              </a:rPr>
              <a:t> </a:t>
            </a:r>
            <a:fld id="{54A6207F-824C-412C-8EE0-E17D389E039A}" type="datetime12">
              <a:rPr lang="en-IN" sz="900" b="0" strike="noStrike" spc="-1">
                <a:solidFill>
                  <a:srgbClr val="FFFFFF"/>
                </a:solidFill>
                <a:latin typeface="Calibri"/>
              </a:rPr>
              <a:t>11:47 PM</a:t>
            </a:fld>
            <a:endParaRPr lang="en-IN" sz="900" b="0" strike="noStrike" spc="-1">
              <a:latin typeface="Times New Roman"/>
            </a:endParaRPr>
          </a:p>
        </p:txBody>
      </p:sp>
      <p:sp>
        <p:nvSpPr>
          <p:cNvPr id="54" name="PlaceHolder 7"/>
          <p:cNvSpPr>
            <a:spLocks noGrp="1"/>
          </p:cNvSpPr>
          <p:nvPr>
            <p:ph type="ftr"/>
          </p:nvPr>
        </p:nvSpPr>
        <p:spPr>
          <a:xfrm>
            <a:off x="3686040" y="6459840"/>
            <a:ext cx="4822560" cy="364680"/>
          </a:xfrm>
          <a:prstGeom prst="rect">
            <a:avLst/>
          </a:prstGeom>
        </p:spPr>
        <p:txBody>
          <a:bodyPr anchor="ctr">
            <a:noAutofit/>
          </a:bodyPr>
          <a:lstStyle/>
          <a:p>
            <a:pPr algn="ctr">
              <a:lnSpc>
                <a:spcPct val="100000"/>
              </a:lnSpc>
            </a:pPr>
            <a:r>
              <a:rPr lang="en-US" sz="900" b="0" strike="noStrike" cap="all" spc="-1">
                <a:solidFill>
                  <a:srgbClr val="FFFFFF"/>
                </a:solidFill>
                <a:latin typeface="Calibri"/>
              </a:rPr>
              <a:t>Department of Computer Science and Engineering</a:t>
            </a:r>
            <a:endParaRPr lang="en-IN" sz="900" b="0" strike="noStrike" spc="-1">
              <a:latin typeface="Times New Roman"/>
            </a:endParaRPr>
          </a:p>
        </p:txBody>
      </p:sp>
      <p:sp>
        <p:nvSpPr>
          <p:cNvPr id="55" name="PlaceHolder 8"/>
          <p:cNvSpPr>
            <a:spLocks noGrp="1"/>
          </p:cNvSpPr>
          <p:nvPr>
            <p:ph type="sldNum"/>
          </p:nvPr>
        </p:nvSpPr>
        <p:spPr>
          <a:xfrm>
            <a:off x="9900360" y="6459840"/>
            <a:ext cx="1311840" cy="364680"/>
          </a:xfrm>
          <a:prstGeom prst="rect">
            <a:avLst/>
          </a:prstGeom>
        </p:spPr>
        <p:txBody>
          <a:bodyPr anchor="ctr">
            <a:noAutofit/>
          </a:bodyPr>
          <a:lstStyle/>
          <a:p>
            <a:pPr algn="r">
              <a:lnSpc>
                <a:spcPct val="100000"/>
              </a:lnSpc>
            </a:pPr>
            <a:fld id="{6B0D825E-3A0D-473B-9AC7-812260B0D77B}" type="slidenum">
              <a:rPr lang="en-IN" sz="1050" b="0" strike="noStrike" spc="-1">
                <a:solidFill>
                  <a:srgbClr val="FFFFFF"/>
                </a:solidFill>
                <a:latin typeface="Calibri"/>
              </a:rPr>
              <a:t>‹#›</a:t>
            </a:fld>
            <a:endParaRPr lang="en-IN" sz="1050" b="0" strike="noStrike" spc="-1">
              <a:latin typeface="Times New Roman"/>
            </a:endParaRPr>
          </a:p>
        </p:txBody>
      </p:sp>
      <p:pic>
        <p:nvPicPr>
          <p:cNvPr id="56" name="Picture 2" descr="C:\Users\Srinidhi\Desktop\logo.png"/>
          <p:cNvPicPr/>
          <p:nvPr/>
        </p:nvPicPr>
        <p:blipFill>
          <a:blip r:embed="rId14"/>
          <a:stretch/>
        </p:blipFill>
        <p:spPr>
          <a:xfrm>
            <a:off x="175680" y="33120"/>
            <a:ext cx="2437920" cy="976680"/>
          </a:xfrm>
          <a:prstGeom prst="rect">
            <a:avLst/>
          </a:prstGeom>
          <a:ln>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 name="CustomShape 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4" name="CustomShape 2"/>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5"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96" name="PlaceHolder 4"/>
          <p:cNvSpPr>
            <a:spLocks noGrp="1"/>
          </p:cNvSpPr>
          <p:nvPr>
            <p:ph type="title"/>
          </p:nvPr>
        </p:nvSpPr>
        <p:spPr>
          <a:xfrm>
            <a:off x="1097280" y="286560"/>
            <a:ext cx="10058040" cy="1450440"/>
          </a:xfrm>
          <a:prstGeom prst="rect">
            <a:avLst/>
          </a:prstGeom>
        </p:spPr>
        <p:txBody>
          <a:bodyPr anchor="b">
            <a:noAutofit/>
          </a:bodyPr>
          <a:lstStyle/>
          <a:p>
            <a:pPr>
              <a:lnSpc>
                <a:spcPct val="85000"/>
              </a:lnSpc>
            </a:pPr>
            <a:r>
              <a:rPr lang="en-US" sz="4800" b="0" strike="noStrike" spc="-52">
                <a:solidFill>
                  <a:srgbClr val="404040"/>
                </a:solidFill>
                <a:latin typeface="Calibri Light"/>
              </a:rPr>
              <a:t>Click to edit Master title style</a:t>
            </a:r>
            <a:endParaRPr lang="en-US" sz="4800" b="0" strike="noStrike" spc="-1">
              <a:solidFill>
                <a:srgbClr val="000000"/>
              </a:solidFill>
              <a:latin typeface="Calibri"/>
            </a:endParaRPr>
          </a:p>
        </p:txBody>
      </p:sp>
      <p:sp>
        <p:nvSpPr>
          <p:cNvPr id="97" name="PlaceHolder 5"/>
          <p:cNvSpPr>
            <a:spLocks noGrp="1"/>
          </p:cNvSpPr>
          <p:nvPr>
            <p:ph type="body"/>
          </p:nvPr>
        </p:nvSpPr>
        <p:spPr>
          <a:xfrm>
            <a:off x="1097280" y="1845720"/>
            <a:ext cx="4937400" cy="4023000"/>
          </a:xfrm>
          <a:prstGeom prst="rect">
            <a:avLst/>
          </a:prstGeom>
        </p:spPr>
        <p:txBody>
          <a:bodyPr lIns="0" rIns="0">
            <a:noAutofit/>
          </a:bodyPr>
          <a:lstStyle/>
          <a:p>
            <a:pPr marL="91440" indent="-91080">
              <a:lnSpc>
                <a:spcPct val="90000"/>
              </a:lnSpc>
              <a:spcBef>
                <a:spcPts val="1199"/>
              </a:spcBef>
              <a:spcAft>
                <a:spcPts val="201"/>
              </a:spcAft>
              <a:buClr>
                <a:srgbClr val="94B6D2"/>
              </a:buClr>
              <a:buFont typeface="Calibri"/>
              <a:buChar char=" "/>
            </a:pPr>
            <a:r>
              <a:rPr lang="en-US" sz="2000" b="0" strike="noStrike" spc="-1">
                <a:solidFill>
                  <a:srgbClr val="404040"/>
                </a:solidFill>
                <a:latin typeface="Calibri"/>
              </a:rPr>
              <a:t>Click to edit Master text styles</a:t>
            </a:r>
          </a:p>
          <a:p>
            <a:pPr marL="384120" lvl="1" indent="-182520">
              <a:lnSpc>
                <a:spcPct val="90000"/>
              </a:lnSpc>
              <a:spcBef>
                <a:spcPts val="201"/>
              </a:spcBef>
              <a:spcAft>
                <a:spcPts val="400"/>
              </a:spcAft>
              <a:buClr>
                <a:srgbClr val="94B6D2"/>
              </a:buClr>
              <a:buFont typeface="Calibri"/>
              <a:buChar char="◦"/>
            </a:pPr>
            <a:r>
              <a:rPr lang="en-US" sz="1800" b="0" strike="noStrike" spc="-1">
                <a:solidFill>
                  <a:srgbClr val="404040"/>
                </a:solidFill>
                <a:latin typeface="Calibri"/>
              </a:rPr>
              <a:t>Second level</a:t>
            </a:r>
          </a:p>
          <a:p>
            <a:pPr marL="567000" lvl="2" indent="-182520">
              <a:lnSpc>
                <a:spcPct val="90000"/>
              </a:lnSpc>
              <a:spcBef>
                <a:spcPts val="201"/>
              </a:spcBef>
              <a:spcAft>
                <a:spcPts val="400"/>
              </a:spcAft>
              <a:buClr>
                <a:srgbClr val="94B6D2"/>
              </a:buClr>
              <a:buFont typeface="Calibri"/>
              <a:buChar char="◦"/>
            </a:pPr>
            <a:r>
              <a:rPr lang="en-US" sz="1400" b="0" strike="noStrike" spc="-1">
                <a:solidFill>
                  <a:srgbClr val="404040"/>
                </a:solidFill>
                <a:latin typeface="Calibri"/>
              </a:rPr>
              <a:t>Third level</a:t>
            </a:r>
          </a:p>
          <a:p>
            <a:pPr marL="749880" lvl="3" indent="-182520">
              <a:lnSpc>
                <a:spcPct val="90000"/>
              </a:lnSpc>
              <a:spcBef>
                <a:spcPts val="201"/>
              </a:spcBef>
              <a:spcAft>
                <a:spcPts val="400"/>
              </a:spcAft>
              <a:buClr>
                <a:srgbClr val="94B6D2"/>
              </a:buClr>
              <a:buFont typeface="Calibri"/>
              <a:buChar char="◦"/>
            </a:pPr>
            <a:r>
              <a:rPr lang="en-US" sz="1400" b="0" strike="noStrike" spc="-1">
                <a:solidFill>
                  <a:srgbClr val="404040"/>
                </a:solidFill>
                <a:latin typeface="Calibri"/>
              </a:rPr>
              <a:t>Fourth level</a:t>
            </a:r>
          </a:p>
          <a:p>
            <a:pPr marL="932760" lvl="4" indent="-182520">
              <a:lnSpc>
                <a:spcPct val="90000"/>
              </a:lnSpc>
              <a:spcBef>
                <a:spcPts val="201"/>
              </a:spcBef>
              <a:spcAft>
                <a:spcPts val="400"/>
              </a:spcAft>
              <a:buClr>
                <a:srgbClr val="94B6D2"/>
              </a:buClr>
              <a:buFont typeface="Calibri"/>
              <a:buChar char="◦"/>
            </a:pPr>
            <a:r>
              <a:rPr lang="en-US" sz="1400" b="0" strike="noStrike" spc="-1">
                <a:solidFill>
                  <a:srgbClr val="404040"/>
                </a:solidFill>
                <a:latin typeface="Calibri"/>
              </a:rPr>
              <a:t>Fifth level</a:t>
            </a:r>
          </a:p>
        </p:txBody>
      </p:sp>
      <p:sp>
        <p:nvSpPr>
          <p:cNvPr id="98" name="PlaceHolder 6"/>
          <p:cNvSpPr>
            <a:spLocks noGrp="1"/>
          </p:cNvSpPr>
          <p:nvPr>
            <p:ph type="body"/>
          </p:nvPr>
        </p:nvSpPr>
        <p:spPr>
          <a:xfrm>
            <a:off x="6217920" y="1845720"/>
            <a:ext cx="4937400" cy="4023000"/>
          </a:xfrm>
          <a:prstGeom prst="rect">
            <a:avLst/>
          </a:prstGeom>
        </p:spPr>
        <p:txBody>
          <a:bodyPr lIns="0" rIns="0">
            <a:noAutofit/>
          </a:bodyPr>
          <a:lstStyle/>
          <a:p>
            <a:pPr marL="91440" indent="-91080">
              <a:lnSpc>
                <a:spcPct val="90000"/>
              </a:lnSpc>
              <a:spcBef>
                <a:spcPts val="1199"/>
              </a:spcBef>
              <a:spcAft>
                <a:spcPts val="201"/>
              </a:spcAft>
              <a:buClr>
                <a:srgbClr val="94B6D2"/>
              </a:buClr>
              <a:buFont typeface="Calibri"/>
              <a:buChar char=" "/>
            </a:pPr>
            <a:r>
              <a:rPr lang="en-US" sz="2000" b="0" strike="noStrike" spc="-1">
                <a:solidFill>
                  <a:srgbClr val="404040"/>
                </a:solidFill>
                <a:latin typeface="Calibri"/>
              </a:rPr>
              <a:t>Click to edit Master text styles</a:t>
            </a:r>
          </a:p>
          <a:p>
            <a:pPr marL="384120" lvl="1" indent="-182520">
              <a:lnSpc>
                <a:spcPct val="90000"/>
              </a:lnSpc>
              <a:spcBef>
                <a:spcPts val="201"/>
              </a:spcBef>
              <a:spcAft>
                <a:spcPts val="400"/>
              </a:spcAft>
              <a:buClr>
                <a:srgbClr val="94B6D2"/>
              </a:buClr>
              <a:buFont typeface="Calibri"/>
              <a:buChar char="◦"/>
            </a:pPr>
            <a:r>
              <a:rPr lang="en-US" sz="1800" b="0" strike="noStrike" spc="-1">
                <a:solidFill>
                  <a:srgbClr val="404040"/>
                </a:solidFill>
                <a:latin typeface="Calibri"/>
              </a:rPr>
              <a:t>Second level</a:t>
            </a:r>
          </a:p>
          <a:p>
            <a:pPr marL="567000" lvl="2" indent="-182520">
              <a:lnSpc>
                <a:spcPct val="90000"/>
              </a:lnSpc>
              <a:spcBef>
                <a:spcPts val="201"/>
              </a:spcBef>
              <a:spcAft>
                <a:spcPts val="400"/>
              </a:spcAft>
              <a:buClr>
                <a:srgbClr val="94B6D2"/>
              </a:buClr>
              <a:buFont typeface="Calibri"/>
              <a:buChar char="◦"/>
            </a:pPr>
            <a:r>
              <a:rPr lang="en-US" sz="1400" b="0" strike="noStrike" spc="-1">
                <a:solidFill>
                  <a:srgbClr val="404040"/>
                </a:solidFill>
                <a:latin typeface="Calibri"/>
              </a:rPr>
              <a:t>Third level</a:t>
            </a:r>
          </a:p>
          <a:p>
            <a:pPr marL="749880" lvl="3" indent="-182520">
              <a:lnSpc>
                <a:spcPct val="90000"/>
              </a:lnSpc>
              <a:spcBef>
                <a:spcPts val="201"/>
              </a:spcBef>
              <a:spcAft>
                <a:spcPts val="400"/>
              </a:spcAft>
              <a:buClr>
                <a:srgbClr val="94B6D2"/>
              </a:buClr>
              <a:buFont typeface="Calibri"/>
              <a:buChar char="◦"/>
            </a:pPr>
            <a:r>
              <a:rPr lang="en-US" sz="1400" b="0" strike="noStrike" spc="-1">
                <a:solidFill>
                  <a:srgbClr val="404040"/>
                </a:solidFill>
                <a:latin typeface="Calibri"/>
              </a:rPr>
              <a:t>Fourth level</a:t>
            </a:r>
          </a:p>
          <a:p>
            <a:pPr marL="932760" lvl="4" indent="-182520">
              <a:lnSpc>
                <a:spcPct val="90000"/>
              </a:lnSpc>
              <a:spcBef>
                <a:spcPts val="201"/>
              </a:spcBef>
              <a:spcAft>
                <a:spcPts val="400"/>
              </a:spcAft>
              <a:buClr>
                <a:srgbClr val="94B6D2"/>
              </a:buClr>
              <a:buFont typeface="Calibri"/>
              <a:buChar char="◦"/>
            </a:pPr>
            <a:r>
              <a:rPr lang="en-US" sz="1400" b="0" strike="noStrike" spc="-1">
                <a:solidFill>
                  <a:srgbClr val="404040"/>
                </a:solidFill>
                <a:latin typeface="Calibri"/>
              </a:rPr>
              <a:t>Fifth level</a:t>
            </a:r>
          </a:p>
        </p:txBody>
      </p:sp>
      <p:sp>
        <p:nvSpPr>
          <p:cNvPr id="99" name="PlaceHolder 7"/>
          <p:cNvSpPr>
            <a:spLocks noGrp="1"/>
          </p:cNvSpPr>
          <p:nvPr>
            <p:ph type="dt"/>
          </p:nvPr>
        </p:nvSpPr>
        <p:spPr>
          <a:xfrm>
            <a:off x="1097280" y="6459840"/>
            <a:ext cx="2471760" cy="364680"/>
          </a:xfrm>
          <a:prstGeom prst="rect">
            <a:avLst/>
          </a:prstGeom>
        </p:spPr>
        <p:txBody>
          <a:bodyPr anchor="ctr">
            <a:noAutofit/>
          </a:bodyPr>
          <a:lstStyle/>
          <a:p>
            <a:pPr>
              <a:lnSpc>
                <a:spcPct val="100000"/>
              </a:lnSpc>
            </a:pPr>
            <a:fld id="{0D3318EC-6AF8-4E87-8AD9-BA8632E48F18}" type="datetime">
              <a:rPr lang="en-IN" sz="900" b="0" strike="noStrike" spc="-1">
                <a:solidFill>
                  <a:srgbClr val="FFFFFF"/>
                </a:solidFill>
                <a:latin typeface="Calibri"/>
              </a:rPr>
              <a:t>07-12-2024</a:t>
            </a:fld>
            <a:r>
              <a:rPr lang="en-IN" sz="900" b="0" strike="noStrike" spc="-1">
                <a:solidFill>
                  <a:srgbClr val="FFFFFF"/>
                </a:solidFill>
                <a:latin typeface="Calibri"/>
              </a:rPr>
              <a:t> </a:t>
            </a:r>
            <a:fld id="{6FE2DCFE-85BE-4D31-A4C3-ADC5D07D089B}" type="datetime12">
              <a:rPr lang="en-IN" sz="900" b="0" strike="noStrike" spc="-1">
                <a:solidFill>
                  <a:srgbClr val="FFFFFF"/>
                </a:solidFill>
                <a:latin typeface="Calibri"/>
              </a:rPr>
              <a:t>11:47 PM</a:t>
            </a:fld>
            <a:endParaRPr lang="en-IN" sz="900" b="0" strike="noStrike" spc="-1">
              <a:latin typeface="Times New Roman"/>
            </a:endParaRPr>
          </a:p>
        </p:txBody>
      </p:sp>
      <p:sp>
        <p:nvSpPr>
          <p:cNvPr id="100" name="PlaceHolder 8"/>
          <p:cNvSpPr>
            <a:spLocks noGrp="1"/>
          </p:cNvSpPr>
          <p:nvPr>
            <p:ph type="ftr"/>
          </p:nvPr>
        </p:nvSpPr>
        <p:spPr>
          <a:xfrm>
            <a:off x="3686040" y="6459840"/>
            <a:ext cx="4822560" cy="364680"/>
          </a:xfrm>
          <a:prstGeom prst="rect">
            <a:avLst/>
          </a:prstGeom>
        </p:spPr>
        <p:txBody>
          <a:bodyPr anchor="ctr">
            <a:noAutofit/>
          </a:bodyPr>
          <a:lstStyle/>
          <a:p>
            <a:pPr algn="ctr">
              <a:lnSpc>
                <a:spcPct val="100000"/>
              </a:lnSpc>
            </a:pPr>
            <a:r>
              <a:rPr lang="en-US" sz="900" b="0" strike="noStrike" cap="all" spc="-1">
                <a:solidFill>
                  <a:srgbClr val="FFFFFF"/>
                </a:solidFill>
                <a:latin typeface="Calibri"/>
              </a:rPr>
              <a:t>Department of Computer Science and Engineering</a:t>
            </a:r>
            <a:endParaRPr lang="en-IN" sz="900" b="0" strike="noStrike" spc="-1">
              <a:latin typeface="Times New Roman"/>
            </a:endParaRPr>
          </a:p>
        </p:txBody>
      </p:sp>
      <p:sp>
        <p:nvSpPr>
          <p:cNvPr id="101" name="PlaceHolder 9"/>
          <p:cNvSpPr>
            <a:spLocks noGrp="1"/>
          </p:cNvSpPr>
          <p:nvPr>
            <p:ph type="sldNum"/>
          </p:nvPr>
        </p:nvSpPr>
        <p:spPr>
          <a:xfrm>
            <a:off x="9900360" y="6459840"/>
            <a:ext cx="1311840" cy="364680"/>
          </a:xfrm>
          <a:prstGeom prst="rect">
            <a:avLst/>
          </a:prstGeom>
        </p:spPr>
        <p:txBody>
          <a:bodyPr anchor="ctr">
            <a:noAutofit/>
          </a:bodyPr>
          <a:lstStyle/>
          <a:p>
            <a:pPr algn="r">
              <a:lnSpc>
                <a:spcPct val="100000"/>
              </a:lnSpc>
            </a:pPr>
            <a:fld id="{E47D18BA-7FE7-41E7-A485-2C4370B6D9B1}" type="slidenum">
              <a:rPr lang="en-IN" sz="1050" b="0" strike="noStrike" spc="-1">
                <a:solidFill>
                  <a:srgbClr val="FFFFFF"/>
                </a:solidFill>
                <a:latin typeface="Calibri"/>
              </a:rPr>
              <a:t>‹#›</a:t>
            </a:fld>
            <a:endParaRPr lang="en-IN" sz="1050" b="0" strike="noStrike" spc="-1">
              <a:latin typeface="Times New Roman"/>
            </a:endParaRPr>
          </a:p>
        </p:txBody>
      </p:sp>
      <p:pic>
        <p:nvPicPr>
          <p:cNvPr id="102" name="Picture 2" descr="C:\Users\Srinidhi\Desktop\logo.png"/>
          <p:cNvPicPr/>
          <p:nvPr/>
        </p:nvPicPr>
        <p:blipFill>
          <a:blip r:embed="rId14"/>
          <a:stretch/>
        </p:blipFill>
        <p:spPr>
          <a:xfrm>
            <a:off x="0" y="-29160"/>
            <a:ext cx="2437920" cy="976680"/>
          </a:xfrm>
          <a:prstGeom prst="rect">
            <a:avLst/>
          </a:prstGeom>
          <a:ln>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46.png"/><Relationship Id="rId4" Type="http://schemas.openxmlformats.org/officeDocument/2006/relationships/image" Target="../media/image45.png"/></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49.png"/><Relationship Id="rId4" Type="http://schemas.openxmlformats.org/officeDocument/2006/relationships/image" Target="../media/image48.png"/></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52.png"/><Relationship Id="rId4" Type="http://schemas.openxmlformats.org/officeDocument/2006/relationships/image" Target="../media/image51.png"/></Relationships>
</file>

<file path=ppt/slides/_rels/slide4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54.png"/></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56.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59.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6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971640" y="3515400"/>
            <a:ext cx="10848600" cy="1119240"/>
          </a:xfrm>
          <a:prstGeom prst="rect">
            <a:avLst/>
          </a:prstGeom>
          <a:noFill/>
          <a:ln>
            <a:noFill/>
          </a:ln>
        </p:spPr>
        <p:txBody>
          <a:bodyPr anchor="b">
            <a:noAutofit/>
          </a:bodyPr>
          <a:lstStyle/>
          <a:p>
            <a:pPr algn="ctr">
              <a:lnSpc>
                <a:spcPct val="100000"/>
              </a:lnSpc>
            </a:pPr>
            <a:br>
              <a:rPr dirty="0"/>
            </a:br>
            <a:r>
              <a:rPr lang="en-IN" sz="3200" b="1" strike="noStrike" spc="-52" dirty="0">
                <a:solidFill>
                  <a:srgbClr val="262626"/>
                </a:solidFill>
                <a:latin typeface="Calibri Light"/>
              </a:rPr>
              <a:t>Course Name: Database Management Systems</a:t>
            </a:r>
            <a:br>
              <a:rPr dirty="0"/>
            </a:br>
            <a:r>
              <a:rPr lang="en-IN" sz="3200" b="1" strike="noStrike" spc="-52" dirty="0">
                <a:solidFill>
                  <a:srgbClr val="262626"/>
                </a:solidFill>
                <a:latin typeface="Calibri Light"/>
              </a:rPr>
              <a:t>Course Code: CI32</a:t>
            </a:r>
            <a:br>
              <a:rPr dirty="0"/>
            </a:br>
            <a:r>
              <a:rPr lang="en-IN" sz="3200" b="1" strike="noStrike" spc="-52" dirty="0">
                <a:solidFill>
                  <a:srgbClr val="262626"/>
                </a:solidFill>
                <a:latin typeface="Calibri Light"/>
              </a:rPr>
              <a:t>Credits: 3:0:1</a:t>
            </a:r>
            <a:br>
              <a:rPr dirty="0"/>
            </a:br>
            <a:r>
              <a:rPr lang="en-IN" sz="3200" b="1" strike="noStrike" spc="-52" dirty="0">
                <a:solidFill>
                  <a:srgbClr val="262626"/>
                </a:solidFill>
                <a:latin typeface="Calibri Light"/>
              </a:rPr>
              <a:t>UNIT 3</a:t>
            </a:r>
            <a:br>
              <a:rPr dirty="0"/>
            </a:br>
            <a:br>
              <a:rPr dirty="0"/>
            </a:br>
            <a:endParaRPr lang="en-US" sz="3200" b="0" strike="noStrike" spc="-1" dirty="0">
              <a:solidFill>
                <a:srgbClr val="000000"/>
              </a:solidFill>
              <a:latin typeface="Calibri"/>
            </a:endParaRPr>
          </a:p>
        </p:txBody>
      </p:sp>
      <p:sp>
        <p:nvSpPr>
          <p:cNvPr id="146" name="CustomShape 2"/>
          <p:cNvSpPr/>
          <p:nvPr/>
        </p:nvSpPr>
        <p:spPr>
          <a:xfrm>
            <a:off x="1866960" y="314280"/>
            <a:ext cx="8229240" cy="11426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000" b="1" strike="noStrike" spc="-1" dirty="0">
                <a:solidFill>
                  <a:srgbClr val="000000"/>
                </a:solidFill>
                <a:latin typeface="Calibri Light"/>
              </a:rPr>
              <a:t>M.S. Ramaiah Institute of Technology</a:t>
            </a:r>
            <a:endParaRPr lang="en-IN" sz="2000" b="0" strike="noStrike" spc="-1" dirty="0">
              <a:latin typeface="Arial"/>
            </a:endParaRPr>
          </a:p>
          <a:p>
            <a:pPr algn="ctr">
              <a:lnSpc>
                <a:spcPct val="100000"/>
              </a:lnSpc>
            </a:pPr>
            <a:r>
              <a:rPr lang="en-US" sz="2000" b="1" strike="noStrike" spc="-1" dirty="0">
                <a:solidFill>
                  <a:srgbClr val="000000"/>
                </a:solidFill>
                <a:latin typeface="Calibri Light"/>
              </a:rPr>
              <a:t>(Autonomous Institute, Affiliated to VTU)</a:t>
            </a:r>
            <a:endParaRPr lang="en-IN" sz="2000" b="0" strike="noStrike" spc="-1" dirty="0">
              <a:latin typeface="Arial"/>
            </a:endParaRPr>
          </a:p>
          <a:p>
            <a:pPr algn="ctr">
              <a:lnSpc>
                <a:spcPct val="100000"/>
              </a:lnSpc>
            </a:pPr>
            <a:r>
              <a:rPr lang="en-US" sz="2000" b="1" strike="noStrike" spc="-1" dirty="0">
                <a:solidFill>
                  <a:srgbClr val="000000"/>
                </a:solidFill>
                <a:latin typeface="Calibri Light"/>
              </a:rPr>
              <a:t>Department of CSE (AIML) and CSE (Cyber Security)</a:t>
            </a:r>
            <a:endParaRPr lang="en-IN" sz="2000" b="0" strike="noStrike" spc="-1" dirty="0">
              <a:latin typeface="Arial"/>
            </a:endParaRPr>
          </a:p>
        </p:txBody>
      </p:sp>
      <p:sp>
        <p:nvSpPr>
          <p:cNvPr id="147" name="CustomShape 3"/>
          <p:cNvSpPr/>
          <p:nvPr/>
        </p:nvSpPr>
        <p:spPr>
          <a:xfrm>
            <a:off x="5574182" y="4753080"/>
            <a:ext cx="5645938" cy="92187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IN" sz="1800" b="0" strike="noStrike" spc="-1" dirty="0">
                <a:solidFill>
                  <a:srgbClr val="000000"/>
                </a:solidFill>
                <a:latin typeface="Calibri"/>
              </a:rPr>
              <a:t>Reference:</a:t>
            </a:r>
            <a:endParaRPr lang="en-IN" sz="1800" b="0" strike="noStrike" spc="-1" dirty="0">
              <a:latin typeface="Arial"/>
            </a:endParaRPr>
          </a:p>
          <a:p>
            <a:pPr>
              <a:lnSpc>
                <a:spcPct val="100000"/>
              </a:lnSpc>
            </a:pPr>
            <a:r>
              <a:rPr lang="en-US" spc="-1" dirty="0">
                <a:solidFill>
                  <a:srgbClr val="222222"/>
                </a:solidFill>
                <a:latin typeface="Arial"/>
              </a:rPr>
              <a:t>Abraham </a:t>
            </a:r>
            <a:r>
              <a:rPr lang="en-US" spc="-1" dirty="0" err="1">
                <a:solidFill>
                  <a:srgbClr val="222222"/>
                </a:solidFill>
                <a:latin typeface="Arial"/>
              </a:rPr>
              <a:t>Silberschatz</a:t>
            </a:r>
            <a:r>
              <a:rPr lang="en-US" spc="-1" dirty="0">
                <a:solidFill>
                  <a:srgbClr val="222222"/>
                </a:solidFill>
                <a:latin typeface="Arial"/>
              </a:rPr>
              <a:t>, Henry F Korth, S. Sudarshan</a:t>
            </a:r>
            <a:endParaRPr lang="en-US" i="1" spc="-1" dirty="0">
              <a:solidFill>
                <a:srgbClr val="222222"/>
              </a:solidFill>
              <a:latin typeface="Arial"/>
            </a:endParaRPr>
          </a:p>
          <a:p>
            <a:pPr>
              <a:lnSpc>
                <a:spcPct val="100000"/>
              </a:lnSpc>
            </a:pPr>
            <a:r>
              <a:rPr lang="en-US" sz="1800" b="0" i="1" strike="noStrike" spc="-1" dirty="0">
                <a:solidFill>
                  <a:srgbClr val="222222"/>
                </a:solidFill>
                <a:latin typeface="Arial"/>
              </a:rPr>
              <a:t>Database System Concepts (7</a:t>
            </a:r>
            <a:r>
              <a:rPr lang="en-US" sz="1800" b="0" i="1" strike="noStrike" spc="-1" baseline="30000" dirty="0">
                <a:solidFill>
                  <a:srgbClr val="222222"/>
                </a:solidFill>
                <a:latin typeface="Arial"/>
              </a:rPr>
              <a:t>th</a:t>
            </a:r>
            <a:r>
              <a:rPr lang="en-US" sz="1800" b="0" i="1" strike="noStrike" spc="-1" dirty="0">
                <a:solidFill>
                  <a:srgbClr val="222222"/>
                </a:solidFill>
                <a:latin typeface="Arial"/>
              </a:rPr>
              <a:t> Edition)</a:t>
            </a:r>
            <a:endParaRPr lang="en-IN" sz="18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7CB59-8E94-C1BB-5D4B-1BBE8DCB61EC}"/>
            </a:ext>
          </a:extLst>
        </p:cNvPr>
        <p:cNvGrpSpPr/>
        <p:nvPr/>
      </p:nvGrpSpPr>
      <p:grpSpPr>
        <a:xfrm>
          <a:off x="0" y="0"/>
          <a:ext cx="0" cy="0"/>
          <a:chOff x="0" y="0"/>
          <a:chExt cx="0" cy="0"/>
        </a:xfrm>
      </p:grpSpPr>
      <p:sp>
        <p:nvSpPr>
          <p:cNvPr id="165" name="TextShape 1">
            <a:extLst>
              <a:ext uri="{FF2B5EF4-FFF2-40B4-BE49-F238E27FC236}">
                <a16:creationId xmlns:a16="http://schemas.microsoft.com/office/drawing/2014/main" id="{1F873201-068A-B790-75FD-DB0EA30E6DAF}"/>
              </a:ext>
            </a:extLst>
          </p:cNvPr>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000" b="0" strike="noStrike" spc="-52" dirty="0">
                <a:solidFill>
                  <a:srgbClr val="404040"/>
                </a:solidFill>
                <a:latin typeface="Calibri Light"/>
              </a:rPr>
              <a:t>Basic Types</a:t>
            </a:r>
            <a:endParaRPr lang="en-US" sz="4000" b="0" strike="noStrike" spc="-1" dirty="0">
              <a:solidFill>
                <a:srgbClr val="000000"/>
              </a:solidFill>
              <a:latin typeface="Calibri"/>
            </a:endParaRPr>
          </a:p>
        </p:txBody>
      </p:sp>
      <p:sp>
        <p:nvSpPr>
          <p:cNvPr id="166" name="TextShape 2">
            <a:extLst>
              <a:ext uri="{FF2B5EF4-FFF2-40B4-BE49-F238E27FC236}">
                <a16:creationId xmlns:a16="http://schemas.microsoft.com/office/drawing/2014/main" id="{74518086-0F1F-AC83-1E18-353BC1327952}"/>
              </a:ext>
            </a:extLst>
          </p:cNvPr>
          <p:cNvSpPr txBox="1"/>
          <p:nvPr/>
        </p:nvSpPr>
        <p:spPr>
          <a:xfrm>
            <a:off x="1097280" y="1845720"/>
            <a:ext cx="10058040" cy="4023000"/>
          </a:xfrm>
          <a:prstGeom prst="rect">
            <a:avLst/>
          </a:prstGeom>
          <a:noFill/>
          <a:ln>
            <a:noFill/>
          </a:ln>
        </p:spPr>
        <p:txBody>
          <a:bodyPr lIns="0" rIns="0">
            <a:noAutofit/>
          </a:bodyPr>
          <a:lstStyle/>
          <a:p>
            <a:pPr marL="91440" indent="-91080">
              <a:lnSpc>
                <a:spcPct val="90000"/>
              </a:lnSpc>
              <a:spcBef>
                <a:spcPts val="1199"/>
              </a:spcBef>
              <a:spcAft>
                <a:spcPts val="201"/>
              </a:spcAft>
              <a:buClr>
                <a:srgbClr val="94B6D2"/>
              </a:buClr>
              <a:buFont typeface="Calibri"/>
              <a:buChar char=" "/>
            </a:pPr>
            <a:endParaRPr lang="en-US" sz="2400" b="0" strike="noStrike" spc="-1" dirty="0">
              <a:solidFill>
                <a:srgbClr val="404040"/>
              </a:solidFill>
              <a:latin typeface="Calibri"/>
            </a:endParaRPr>
          </a:p>
        </p:txBody>
      </p:sp>
      <p:sp>
        <p:nvSpPr>
          <p:cNvPr id="3" name="TextBox 2">
            <a:extLst>
              <a:ext uri="{FF2B5EF4-FFF2-40B4-BE49-F238E27FC236}">
                <a16:creationId xmlns:a16="http://schemas.microsoft.com/office/drawing/2014/main" id="{32AA60EC-B974-0A07-B9BC-5CDE25B890DA}"/>
              </a:ext>
            </a:extLst>
          </p:cNvPr>
          <p:cNvSpPr txBox="1"/>
          <p:nvPr/>
        </p:nvSpPr>
        <p:spPr>
          <a:xfrm>
            <a:off x="2368296" y="6456024"/>
            <a:ext cx="6097218" cy="230832"/>
          </a:xfrm>
          <a:prstGeom prst="rect">
            <a:avLst/>
          </a:prstGeom>
          <a:noFill/>
        </p:spPr>
        <p:txBody>
          <a:bodyPr wrap="square">
            <a:spAutoFit/>
          </a:bodyPr>
          <a:lstStyle/>
          <a:p>
            <a:pPr algn="ctr">
              <a:lnSpc>
                <a:spcPct val="100000"/>
              </a:lnSpc>
            </a:pPr>
            <a:r>
              <a:rPr lang="en-US" sz="900" cap="all" spc="-1" dirty="0">
                <a:solidFill>
                  <a:srgbClr val="FFFFFF"/>
                </a:solidFill>
                <a:latin typeface="Calibri"/>
              </a:rPr>
              <a:t>Prepared By reshma Rachel cherish, Department of CSE (</a:t>
            </a:r>
            <a:r>
              <a:rPr lang="en-US" sz="900" cap="all" spc="-1" dirty="0" err="1">
                <a:solidFill>
                  <a:srgbClr val="FFFFFF"/>
                </a:solidFill>
                <a:latin typeface="Calibri"/>
              </a:rPr>
              <a:t>ai&amp;ml</a:t>
            </a:r>
            <a:r>
              <a:rPr lang="en-US" sz="900" cap="all" spc="-1" dirty="0">
                <a:solidFill>
                  <a:srgbClr val="FFFFFF"/>
                </a:solidFill>
                <a:latin typeface="Calibri"/>
              </a:rPr>
              <a:t>) and CSE (Cyber security)</a:t>
            </a:r>
            <a:endParaRPr lang="en-IN" sz="900" cap="all" spc="-1" dirty="0">
              <a:solidFill>
                <a:srgbClr val="FFFFFF"/>
              </a:solidFill>
              <a:latin typeface="Calibri"/>
            </a:endParaRPr>
          </a:p>
        </p:txBody>
      </p:sp>
      <p:pic>
        <p:nvPicPr>
          <p:cNvPr id="4" name="Picture 3">
            <a:extLst>
              <a:ext uri="{FF2B5EF4-FFF2-40B4-BE49-F238E27FC236}">
                <a16:creationId xmlns:a16="http://schemas.microsoft.com/office/drawing/2014/main" id="{8D36C591-38B3-C43C-6FC7-DC0B9C89E644}"/>
              </a:ext>
            </a:extLst>
          </p:cNvPr>
          <p:cNvPicPr>
            <a:picLocks noChangeAspect="1"/>
          </p:cNvPicPr>
          <p:nvPr/>
        </p:nvPicPr>
        <p:blipFill>
          <a:blip r:embed="rId3"/>
          <a:stretch>
            <a:fillRect/>
          </a:stretch>
        </p:blipFill>
        <p:spPr>
          <a:xfrm>
            <a:off x="1502735" y="1845720"/>
            <a:ext cx="7391474" cy="4448621"/>
          </a:xfrm>
          <a:prstGeom prst="rect">
            <a:avLst/>
          </a:prstGeom>
        </p:spPr>
      </p:pic>
    </p:spTree>
    <p:extLst>
      <p:ext uri="{BB962C8B-B14F-4D97-AF65-F5344CB8AC3E}">
        <p14:creationId xmlns:p14="http://schemas.microsoft.com/office/powerpoint/2010/main" val="592893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AEA7A-EB8D-B2A2-F10A-66532E3E09E0}"/>
            </a:ext>
          </a:extLst>
        </p:cNvPr>
        <p:cNvGrpSpPr/>
        <p:nvPr/>
      </p:nvGrpSpPr>
      <p:grpSpPr>
        <a:xfrm>
          <a:off x="0" y="0"/>
          <a:ext cx="0" cy="0"/>
          <a:chOff x="0" y="0"/>
          <a:chExt cx="0" cy="0"/>
        </a:xfrm>
      </p:grpSpPr>
      <p:sp>
        <p:nvSpPr>
          <p:cNvPr id="165" name="TextShape 1">
            <a:extLst>
              <a:ext uri="{FF2B5EF4-FFF2-40B4-BE49-F238E27FC236}">
                <a16:creationId xmlns:a16="http://schemas.microsoft.com/office/drawing/2014/main" id="{914BA8E0-5F13-E43C-401A-6D8C0F60A802}"/>
              </a:ext>
            </a:extLst>
          </p:cNvPr>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000" b="0" strike="noStrike" spc="-52" dirty="0">
                <a:solidFill>
                  <a:srgbClr val="404040"/>
                </a:solidFill>
                <a:latin typeface="Calibri Light"/>
              </a:rPr>
              <a:t>Basic Schema Definition</a:t>
            </a:r>
            <a:endParaRPr lang="en-US" sz="4000" b="0" strike="noStrike" spc="-1" dirty="0">
              <a:solidFill>
                <a:srgbClr val="000000"/>
              </a:solidFill>
              <a:latin typeface="Calibri"/>
            </a:endParaRPr>
          </a:p>
        </p:txBody>
      </p:sp>
      <p:sp>
        <p:nvSpPr>
          <p:cNvPr id="166" name="TextShape 2">
            <a:extLst>
              <a:ext uri="{FF2B5EF4-FFF2-40B4-BE49-F238E27FC236}">
                <a16:creationId xmlns:a16="http://schemas.microsoft.com/office/drawing/2014/main" id="{92204497-260A-96BD-BCF5-1EDEA188710B}"/>
              </a:ext>
            </a:extLst>
          </p:cNvPr>
          <p:cNvSpPr txBox="1"/>
          <p:nvPr/>
        </p:nvSpPr>
        <p:spPr>
          <a:xfrm>
            <a:off x="1097280" y="1845720"/>
            <a:ext cx="10058040" cy="4023000"/>
          </a:xfrm>
          <a:prstGeom prst="rect">
            <a:avLst/>
          </a:prstGeom>
          <a:noFill/>
          <a:ln>
            <a:noFill/>
          </a:ln>
        </p:spPr>
        <p:txBody>
          <a:bodyPr lIns="0" rIns="0">
            <a:noAutofit/>
          </a:bodyPr>
          <a:lstStyle/>
          <a:p>
            <a:pPr marL="343260" indent="-342900">
              <a:lnSpc>
                <a:spcPct val="90000"/>
              </a:lnSpc>
              <a:spcBef>
                <a:spcPts val="1199"/>
              </a:spcBef>
              <a:spcAft>
                <a:spcPts val="201"/>
              </a:spcAft>
              <a:buClr>
                <a:srgbClr val="94B6D2"/>
              </a:buClr>
              <a:buFont typeface="Arial" panose="020B0604020202020204" pitchFamily="34" charset="0"/>
              <a:buChar char="•"/>
            </a:pPr>
            <a:r>
              <a:rPr lang="en-US" sz="2000" b="1" spc="-1" dirty="0">
                <a:latin typeface="Calibri"/>
              </a:rPr>
              <a:t>Relational Schema and Attribute values: </a:t>
            </a:r>
            <a:r>
              <a:rPr lang="en-US" sz="2000" spc="-1" dirty="0">
                <a:latin typeface="Calibri"/>
              </a:rPr>
              <a:t>An SQL relation is defined by using the </a:t>
            </a:r>
            <a:r>
              <a:rPr lang="en-US" sz="2000" b="1" spc="-1" dirty="0">
                <a:solidFill>
                  <a:srgbClr val="00B050"/>
                </a:solidFill>
                <a:latin typeface="Calibri"/>
              </a:rPr>
              <a:t>create table </a:t>
            </a:r>
            <a:r>
              <a:rPr lang="en-US" sz="2000" spc="-1" dirty="0">
                <a:latin typeface="Calibri"/>
              </a:rPr>
              <a:t>command.</a:t>
            </a:r>
          </a:p>
          <a:p>
            <a:pPr marL="343260" indent="-342900">
              <a:lnSpc>
                <a:spcPct val="90000"/>
              </a:lnSpc>
              <a:spcBef>
                <a:spcPts val="1199"/>
              </a:spcBef>
              <a:spcAft>
                <a:spcPts val="201"/>
              </a:spcAft>
              <a:buClr>
                <a:srgbClr val="94B6D2"/>
              </a:buClr>
              <a:buFont typeface="Arial" panose="020B0604020202020204" pitchFamily="34" charset="0"/>
              <a:buChar char="•"/>
            </a:pPr>
            <a:r>
              <a:rPr lang="en-US" sz="2000" b="1" u="sng" spc="-1" dirty="0">
                <a:latin typeface="Calibri"/>
              </a:rPr>
              <a:t>Table Creation: </a:t>
            </a:r>
            <a:r>
              <a:rPr lang="en-US" sz="2000" spc="-1" dirty="0">
                <a:latin typeface="Calibri"/>
              </a:rPr>
              <a:t>The general form of the create table command is:</a:t>
            </a:r>
          </a:p>
          <a:p>
            <a:pPr marL="360" algn="just">
              <a:lnSpc>
                <a:spcPct val="90000"/>
              </a:lnSpc>
              <a:spcBef>
                <a:spcPts val="1199"/>
              </a:spcBef>
              <a:spcAft>
                <a:spcPts val="201"/>
              </a:spcAft>
              <a:buClr>
                <a:srgbClr val="94B6D2"/>
              </a:buClr>
            </a:pPr>
            <a:r>
              <a:rPr lang="en-US" sz="2000" spc="-1" dirty="0">
                <a:latin typeface="Calibri"/>
              </a:rPr>
              <a:t>		</a:t>
            </a:r>
            <a:r>
              <a:rPr lang="en-US" sz="2000" spc="-1" dirty="0">
                <a:solidFill>
                  <a:schemeClr val="accent2"/>
                </a:solidFill>
                <a:latin typeface="Calibri"/>
              </a:rPr>
              <a:t>create table r</a:t>
            </a:r>
          </a:p>
          <a:p>
            <a:pPr marL="360" algn="just">
              <a:lnSpc>
                <a:spcPct val="90000"/>
              </a:lnSpc>
              <a:spcBef>
                <a:spcPts val="1199"/>
              </a:spcBef>
              <a:spcAft>
                <a:spcPts val="201"/>
              </a:spcAft>
              <a:buClr>
                <a:srgbClr val="94B6D2"/>
              </a:buClr>
            </a:pPr>
            <a:r>
              <a:rPr lang="en-US" sz="2000" spc="-1" dirty="0">
                <a:solidFill>
                  <a:schemeClr val="accent2"/>
                </a:solidFill>
                <a:latin typeface="Calibri"/>
              </a:rPr>
              <a:t>		            (A1 D1,</a:t>
            </a:r>
          </a:p>
          <a:p>
            <a:pPr marL="360" algn="just">
              <a:lnSpc>
                <a:spcPct val="90000"/>
              </a:lnSpc>
              <a:spcBef>
                <a:spcPts val="1199"/>
              </a:spcBef>
              <a:spcAft>
                <a:spcPts val="201"/>
              </a:spcAft>
              <a:buClr>
                <a:srgbClr val="94B6D2"/>
              </a:buClr>
            </a:pPr>
            <a:r>
              <a:rPr lang="en-US" sz="2000" spc="-1" dirty="0">
                <a:solidFill>
                  <a:schemeClr val="accent2"/>
                </a:solidFill>
                <a:latin typeface="Calibri"/>
              </a:rPr>
              <a:t>                                              A2 D2,</a:t>
            </a:r>
          </a:p>
          <a:p>
            <a:pPr marL="360" algn="just">
              <a:lnSpc>
                <a:spcPct val="90000"/>
              </a:lnSpc>
              <a:spcBef>
                <a:spcPts val="1199"/>
              </a:spcBef>
              <a:spcAft>
                <a:spcPts val="201"/>
              </a:spcAft>
              <a:buClr>
                <a:srgbClr val="94B6D2"/>
              </a:buClr>
            </a:pPr>
            <a:r>
              <a:rPr lang="en-US" sz="2000" spc="-1" dirty="0">
                <a:solidFill>
                  <a:schemeClr val="accent2"/>
                </a:solidFill>
                <a:latin typeface="Calibri"/>
              </a:rPr>
              <a:t>                                              . . . ,</a:t>
            </a:r>
          </a:p>
          <a:p>
            <a:pPr marL="360" algn="just">
              <a:lnSpc>
                <a:spcPct val="90000"/>
              </a:lnSpc>
              <a:spcBef>
                <a:spcPts val="1199"/>
              </a:spcBef>
              <a:spcAft>
                <a:spcPts val="201"/>
              </a:spcAft>
              <a:buClr>
                <a:srgbClr val="94B6D2"/>
              </a:buClr>
            </a:pPr>
            <a:r>
              <a:rPr lang="en-US" sz="2000" spc="-1" dirty="0">
                <a:solidFill>
                  <a:schemeClr val="accent2"/>
                </a:solidFill>
                <a:latin typeface="Calibri"/>
              </a:rPr>
              <a:t>                                              An </a:t>
            </a:r>
            <a:r>
              <a:rPr lang="en-US" sz="2000" spc="-1" dirty="0" err="1">
                <a:solidFill>
                  <a:schemeClr val="accent2"/>
                </a:solidFill>
                <a:latin typeface="Calibri"/>
              </a:rPr>
              <a:t>Dn</a:t>
            </a:r>
            <a:r>
              <a:rPr lang="en-US" sz="2000" spc="-1" dirty="0">
                <a:solidFill>
                  <a:schemeClr val="accent2"/>
                </a:solidFill>
                <a:latin typeface="Calibri"/>
              </a:rPr>
              <a:t>,</a:t>
            </a:r>
          </a:p>
          <a:p>
            <a:pPr marL="360" algn="just">
              <a:lnSpc>
                <a:spcPct val="90000"/>
              </a:lnSpc>
              <a:spcBef>
                <a:spcPts val="1199"/>
              </a:spcBef>
              <a:spcAft>
                <a:spcPts val="201"/>
              </a:spcAft>
              <a:buClr>
                <a:srgbClr val="94B6D2"/>
              </a:buClr>
            </a:pPr>
            <a:r>
              <a:rPr lang="en-US" sz="2000" spc="-1" dirty="0">
                <a:solidFill>
                  <a:schemeClr val="accent2"/>
                </a:solidFill>
                <a:latin typeface="Calibri"/>
              </a:rPr>
              <a:t>                                              &lt;integrity-constraint</a:t>
            </a:r>
            <a:r>
              <a:rPr lang="en-US" spc="-1" dirty="0">
                <a:solidFill>
                  <a:schemeClr val="accent2"/>
                </a:solidFill>
                <a:latin typeface="Calibri"/>
              </a:rPr>
              <a:t>1&gt;,</a:t>
            </a:r>
          </a:p>
          <a:p>
            <a:pPr marL="360" algn="just">
              <a:lnSpc>
                <a:spcPct val="90000"/>
              </a:lnSpc>
              <a:spcBef>
                <a:spcPts val="1199"/>
              </a:spcBef>
              <a:spcAft>
                <a:spcPts val="201"/>
              </a:spcAft>
              <a:buClr>
                <a:srgbClr val="94B6D2"/>
              </a:buClr>
            </a:pPr>
            <a:r>
              <a:rPr lang="en-US" sz="2000" spc="-1" dirty="0">
                <a:solidFill>
                  <a:schemeClr val="accent2"/>
                </a:solidFill>
                <a:latin typeface="Calibri"/>
              </a:rPr>
              <a:t>                                               . . . , &lt;integrity-</a:t>
            </a:r>
            <a:r>
              <a:rPr lang="en-US" sz="2000" spc="-1" dirty="0" err="1">
                <a:solidFill>
                  <a:schemeClr val="accent2"/>
                </a:solidFill>
                <a:latin typeface="Calibri"/>
              </a:rPr>
              <a:t>constraintk</a:t>
            </a:r>
            <a:r>
              <a:rPr lang="en-US" sz="2000" spc="-1" dirty="0">
                <a:solidFill>
                  <a:schemeClr val="accent2"/>
                </a:solidFill>
                <a:latin typeface="Calibri"/>
              </a:rPr>
              <a:t>&gt;);</a:t>
            </a:r>
          </a:p>
        </p:txBody>
      </p:sp>
      <p:sp>
        <p:nvSpPr>
          <p:cNvPr id="3" name="TextBox 2">
            <a:extLst>
              <a:ext uri="{FF2B5EF4-FFF2-40B4-BE49-F238E27FC236}">
                <a16:creationId xmlns:a16="http://schemas.microsoft.com/office/drawing/2014/main" id="{04574AD7-5D50-A303-BC3B-127DFA4E4D15}"/>
              </a:ext>
            </a:extLst>
          </p:cNvPr>
          <p:cNvSpPr txBox="1"/>
          <p:nvPr/>
        </p:nvSpPr>
        <p:spPr>
          <a:xfrm>
            <a:off x="2368296" y="6456024"/>
            <a:ext cx="6097218" cy="230832"/>
          </a:xfrm>
          <a:prstGeom prst="rect">
            <a:avLst/>
          </a:prstGeom>
          <a:noFill/>
        </p:spPr>
        <p:txBody>
          <a:bodyPr wrap="square">
            <a:spAutoFit/>
          </a:bodyPr>
          <a:lstStyle/>
          <a:p>
            <a:pPr algn="ctr">
              <a:lnSpc>
                <a:spcPct val="100000"/>
              </a:lnSpc>
            </a:pPr>
            <a:r>
              <a:rPr lang="en-US" sz="900" cap="all" spc="-1" dirty="0">
                <a:solidFill>
                  <a:srgbClr val="FFFFFF"/>
                </a:solidFill>
                <a:latin typeface="Calibri"/>
              </a:rPr>
              <a:t>Prepared By reshma Rachel cherish, Department of CSE (</a:t>
            </a:r>
            <a:r>
              <a:rPr lang="en-US" sz="900" cap="all" spc="-1" dirty="0" err="1">
                <a:solidFill>
                  <a:srgbClr val="FFFFFF"/>
                </a:solidFill>
                <a:latin typeface="Calibri"/>
              </a:rPr>
              <a:t>ai&amp;ml</a:t>
            </a:r>
            <a:r>
              <a:rPr lang="en-US" sz="900" cap="all" spc="-1" dirty="0">
                <a:solidFill>
                  <a:srgbClr val="FFFFFF"/>
                </a:solidFill>
                <a:latin typeface="Calibri"/>
              </a:rPr>
              <a:t>) and CSE (Cyber security)</a:t>
            </a:r>
            <a:endParaRPr lang="en-IN" sz="900" cap="all" spc="-1" dirty="0">
              <a:solidFill>
                <a:srgbClr val="FFFFFF"/>
              </a:solidFill>
              <a:latin typeface="Calibri"/>
            </a:endParaRPr>
          </a:p>
        </p:txBody>
      </p:sp>
      <p:sp>
        <p:nvSpPr>
          <p:cNvPr id="2" name="TextShape 2">
            <a:extLst>
              <a:ext uri="{FF2B5EF4-FFF2-40B4-BE49-F238E27FC236}">
                <a16:creationId xmlns:a16="http://schemas.microsoft.com/office/drawing/2014/main" id="{17A1856B-7F57-D1C6-53FB-4B2DC1FB243B}"/>
              </a:ext>
            </a:extLst>
          </p:cNvPr>
          <p:cNvSpPr txBox="1"/>
          <p:nvPr/>
        </p:nvSpPr>
        <p:spPr>
          <a:xfrm>
            <a:off x="7109636" y="2856614"/>
            <a:ext cx="4198083" cy="3164506"/>
          </a:xfrm>
          <a:prstGeom prst="rect">
            <a:avLst/>
          </a:prstGeom>
          <a:noFill/>
          <a:ln>
            <a:noFill/>
          </a:ln>
        </p:spPr>
        <p:txBody>
          <a:bodyPr lIns="0" rIns="0">
            <a:noAutofit/>
          </a:bodyPr>
          <a:lstStyle/>
          <a:p>
            <a:pPr algn="l"/>
            <a:r>
              <a:rPr lang="en-US" sz="2000" spc="-1" dirty="0">
                <a:latin typeface="Calibri"/>
              </a:rPr>
              <a:t>where</a:t>
            </a:r>
          </a:p>
          <a:p>
            <a:pPr marL="342900" indent="-342900" algn="l">
              <a:buFont typeface="Arial" panose="020B0604020202020204" pitchFamily="34" charset="0"/>
              <a:buChar char="•"/>
            </a:pPr>
            <a:r>
              <a:rPr lang="en-US" sz="2000" spc="-1" dirty="0">
                <a:latin typeface="Calibri"/>
              </a:rPr>
              <a:t> r is the name of the relation, </a:t>
            </a:r>
          </a:p>
          <a:p>
            <a:pPr marL="342900" indent="-342900" algn="l">
              <a:buFont typeface="Arial" panose="020B0604020202020204" pitchFamily="34" charset="0"/>
              <a:buChar char="•"/>
            </a:pPr>
            <a:r>
              <a:rPr lang="en-US" sz="2000" spc="-1" dirty="0">
                <a:latin typeface="Calibri"/>
              </a:rPr>
              <a:t>each Ai is the name of an attribute in the schema of relation r, </a:t>
            </a:r>
          </a:p>
          <a:p>
            <a:pPr marL="342900" indent="-342900" algn="l">
              <a:buFont typeface="Arial" panose="020B0604020202020204" pitchFamily="34" charset="0"/>
              <a:buChar char="•"/>
            </a:pPr>
            <a:r>
              <a:rPr lang="en-US" sz="2000" spc="-1" dirty="0">
                <a:latin typeface="Calibri"/>
              </a:rPr>
              <a:t>Di is the domain of attribute Ai (Di specifies the type of attribute Ai along with optional constraints that restrict the set of allowed </a:t>
            </a:r>
            <a:r>
              <a:rPr lang="en-IN" sz="2000" spc="-1" dirty="0">
                <a:latin typeface="Calibri"/>
              </a:rPr>
              <a:t>values for Ai).</a:t>
            </a:r>
          </a:p>
          <a:p>
            <a:pPr marL="342900" indent="-342900" algn="l">
              <a:buFont typeface="Arial" panose="020B0604020202020204" pitchFamily="34" charset="0"/>
              <a:buChar char="•"/>
            </a:pPr>
            <a:r>
              <a:rPr lang="en-IN" sz="2000" spc="-1" dirty="0">
                <a:latin typeface="Calibri"/>
              </a:rPr>
              <a:t>; is used to indicate the </a:t>
            </a:r>
            <a:r>
              <a:rPr lang="en-US" sz="2000" spc="-1" dirty="0">
                <a:latin typeface="Calibri"/>
              </a:rPr>
              <a:t>end of the create table statements</a:t>
            </a:r>
          </a:p>
        </p:txBody>
      </p:sp>
    </p:spTree>
    <p:extLst>
      <p:ext uri="{BB962C8B-B14F-4D97-AF65-F5344CB8AC3E}">
        <p14:creationId xmlns:p14="http://schemas.microsoft.com/office/powerpoint/2010/main" val="512675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FD31D-D9E8-B370-1BA3-FF8F7FB68245}"/>
            </a:ext>
          </a:extLst>
        </p:cNvPr>
        <p:cNvGrpSpPr/>
        <p:nvPr/>
      </p:nvGrpSpPr>
      <p:grpSpPr>
        <a:xfrm>
          <a:off x="0" y="0"/>
          <a:ext cx="0" cy="0"/>
          <a:chOff x="0" y="0"/>
          <a:chExt cx="0" cy="0"/>
        </a:xfrm>
      </p:grpSpPr>
      <p:sp>
        <p:nvSpPr>
          <p:cNvPr id="165" name="TextShape 1">
            <a:extLst>
              <a:ext uri="{FF2B5EF4-FFF2-40B4-BE49-F238E27FC236}">
                <a16:creationId xmlns:a16="http://schemas.microsoft.com/office/drawing/2014/main" id="{1DD5DE53-1575-182D-7D48-EC917321C2F1}"/>
              </a:ext>
            </a:extLst>
          </p:cNvPr>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000" b="0" strike="noStrike" spc="-52" dirty="0">
                <a:solidFill>
                  <a:srgbClr val="404040"/>
                </a:solidFill>
                <a:latin typeface="Calibri Light"/>
              </a:rPr>
              <a:t>Basic Schema Definition</a:t>
            </a:r>
            <a:endParaRPr lang="en-US" sz="4000" b="0" strike="noStrike" spc="-1" dirty="0">
              <a:solidFill>
                <a:srgbClr val="000000"/>
              </a:solidFill>
              <a:latin typeface="Calibri"/>
            </a:endParaRPr>
          </a:p>
        </p:txBody>
      </p:sp>
      <p:sp>
        <p:nvSpPr>
          <p:cNvPr id="166" name="TextShape 2">
            <a:extLst>
              <a:ext uri="{FF2B5EF4-FFF2-40B4-BE49-F238E27FC236}">
                <a16:creationId xmlns:a16="http://schemas.microsoft.com/office/drawing/2014/main" id="{63156A7B-3C81-7591-EED2-CB3500316C9C}"/>
              </a:ext>
            </a:extLst>
          </p:cNvPr>
          <p:cNvSpPr txBox="1"/>
          <p:nvPr/>
        </p:nvSpPr>
        <p:spPr>
          <a:xfrm>
            <a:off x="1097280" y="1845720"/>
            <a:ext cx="10058040" cy="4023000"/>
          </a:xfrm>
          <a:prstGeom prst="rect">
            <a:avLst/>
          </a:prstGeom>
          <a:noFill/>
          <a:ln>
            <a:noFill/>
          </a:ln>
        </p:spPr>
        <p:txBody>
          <a:bodyPr lIns="0" rIns="0">
            <a:noAutofit/>
          </a:bodyPr>
          <a:lstStyle/>
          <a:p>
            <a:pPr algn="just"/>
            <a:r>
              <a:rPr lang="en-US" sz="2000" b="1" strike="noStrike" spc="-1" dirty="0">
                <a:latin typeface="Calibri"/>
              </a:rPr>
              <a:t>Integrity constraints (Attribute constraints/relation</a:t>
            </a:r>
            <a:r>
              <a:rPr lang="en-US" sz="2000" b="1" spc="-1" dirty="0">
                <a:latin typeface="Calibri"/>
              </a:rPr>
              <a:t> constraints): </a:t>
            </a:r>
            <a:r>
              <a:rPr lang="en-US" sz="2000" spc="-1" dirty="0">
                <a:latin typeface="Calibri"/>
              </a:rPr>
              <a:t>SQL supports a number of different integrity constraints.</a:t>
            </a:r>
          </a:p>
          <a:p>
            <a:pPr marL="342900" indent="-342900" algn="just">
              <a:buFont typeface="Arial" panose="020B0604020202020204" pitchFamily="34" charset="0"/>
              <a:buChar char="•"/>
            </a:pPr>
            <a:r>
              <a:rPr lang="en-US" sz="2000" b="1" spc="-1" dirty="0">
                <a:latin typeface="Calibri"/>
              </a:rPr>
              <a:t>Primary Key </a:t>
            </a:r>
            <a:r>
              <a:rPr lang="en-US" sz="2000" spc="-1" dirty="0">
                <a:latin typeface="Calibri"/>
              </a:rPr>
              <a:t>– The primary-key specification says that attributes Aj1 , Aj2, . . . , </a:t>
            </a:r>
            <a:r>
              <a:rPr lang="en-US" sz="2000" spc="-1" dirty="0" err="1">
                <a:latin typeface="Calibri"/>
              </a:rPr>
              <a:t>Ajm</a:t>
            </a:r>
            <a:r>
              <a:rPr lang="en-US" sz="2000" spc="-1" dirty="0">
                <a:latin typeface="Calibri"/>
              </a:rPr>
              <a:t> form the primary key for the relation</a:t>
            </a:r>
          </a:p>
          <a:p>
            <a:pPr marL="800100" lvl="1" indent="-342900" algn="just">
              <a:buFont typeface="Arial" panose="020B0604020202020204" pitchFamily="34" charset="0"/>
              <a:buChar char="•"/>
            </a:pPr>
            <a:r>
              <a:rPr lang="en-US" sz="2000" spc="-1" dirty="0">
                <a:latin typeface="Calibri"/>
              </a:rPr>
              <a:t>The primary key attributes are required to be </a:t>
            </a:r>
            <a:r>
              <a:rPr lang="en-US" sz="2000" b="1" spc="-1" dirty="0">
                <a:solidFill>
                  <a:schemeClr val="accent2"/>
                </a:solidFill>
                <a:latin typeface="Calibri"/>
              </a:rPr>
              <a:t>non-null</a:t>
            </a:r>
            <a:r>
              <a:rPr lang="en-US" sz="2000" spc="-1" dirty="0">
                <a:latin typeface="Calibri"/>
              </a:rPr>
              <a:t> and </a:t>
            </a:r>
            <a:r>
              <a:rPr lang="en-US" sz="2000" b="1" spc="-1" dirty="0">
                <a:solidFill>
                  <a:srgbClr val="00B050"/>
                </a:solidFill>
                <a:latin typeface="Calibri"/>
              </a:rPr>
              <a:t>unique</a:t>
            </a:r>
          </a:p>
          <a:p>
            <a:pPr marL="800100" lvl="1" indent="-342900" algn="just">
              <a:buFont typeface="Arial" panose="020B0604020202020204" pitchFamily="34" charset="0"/>
              <a:buChar char="•"/>
            </a:pPr>
            <a:r>
              <a:rPr lang="en-US" sz="2000" spc="-1" dirty="0">
                <a:latin typeface="Calibri"/>
              </a:rPr>
              <a:t>No tuple can have a null value for a primary-key attribute</a:t>
            </a:r>
          </a:p>
          <a:p>
            <a:pPr marL="800100" lvl="1" indent="-342900" algn="just">
              <a:buFont typeface="Arial" panose="020B0604020202020204" pitchFamily="34" charset="0"/>
              <a:buChar char="•"/>
            </a:pPr>
            <a:r>
              <a:rPr lang="en-US" sz="2000" spc="-1" dirty="0">
                <a:latin typeface="Calibri"/>
              </a:rPr>
              <a:t>No two tuples in the relation can be equal on all the primary-key attributes</a:t>
            </a:r>
          </a:p>
          <a:p>
            <a:pPr marL="342900" indent="-342900" algn="just">
              <a:buFont typeface="Arial" panose="020B0604020202020204" pitchFamily="34" charset="0"/>
              <a:buChar char="•"/>
            </a:pPr>
            <a:r>
              <a:rPr lang="en-US" sz="2000" b="1" spc="-1" dirty="0">
                <a:latin typeface="Calibri"/>
              </a:rPr>
              <a:t>Foreign Key</a:t>
            </a:r>
            <a:r>
              <a:rPr lang="en-US" sz="2000" spc="-1" dirty="0">
                <a:latin typeface="Calibri"/>
              </a:rPr>
              <a:t> – The </a:t>
            </a:r>
            <a:r>
              <a:rPr lang="en-US" sz="2000" spc="-1" dirty="0">
                <a:solidFill>
                  <a:srgbClr val="00B050"/>
                </a:solidFill>
                <a:latin typeface="Calibri"/>
              </a:rPr>
              <a:t>foreign key </a:t>
            </a:r>
            <a:r>
              <a:rPr lang="en-US" sz="2000" spc="-1" dirty="0">
                <a:latin typeface="Calibri"/>
              </a:rPr>
              <a:t>specification says that the values of attributes (Ak1 , Ak2, . . . , </a:t>
            </a:r>
            <a:r>
              <a:rPr lang="en-US" sz="2000" spc="-1" dirty="0" err="1">
                <a:latin typeface="Calibri"/>
              </a:rPr>
              <a:t>Akn</a:t>
            </a:r>
            <a:r>
              <a:rPr lang="en-US" sz="2000" spc="-1" dirty="0">
                <a:latin typeface="Calibri"/>
              </a:rPr>
              <a:t> ) for any tuple </a:t>
            </a:r>
            <a:r>
              <a:rPr lang="en-US" sz="2000" spc="-1" dirty="0">
                <a:solidFill>
                  <a:srgbClr val="00B050"/>
                </a:solidFill>
                <a:latin typeface="Calibri"/>
              </a:rPr>
              <a:t>in the relation must correspond to values of the primary key </a:t>
            </a:r>
            <a:r>
              <a:rPr lang="en-US" sz="2000" spc="-1" dirty="0">
                <a:latin typeface="Calibri"/>
              </a:rPr>
              <a:t>attributes of some tuple in relation s.</a:t>
            </a:r>
          </a:p>
          <a:p>
            <a:pPr marL="342900" indent="-342900" algn="just">
              <a:buFont typeface="Arial" panose="020B0604020202020204" pitchFamily="34" charset="0"/>
              <a:buChar char="•"/>
            </a:pPr>
            <a:r>
              <a:rPr lang="en-US" sz="2000" b="1" spc="-1" dirty="0">
                <a:latin typeface="Calibri"/>
              </a:rPr>
              <a:t>Not Null </a:t>
            </a:r>
            <a:r>
              <a:rPr lang="en-US" sz="2000" spc="-1" dirty="0">
                <a:latin typeface="Calibri"/>
              </a:rPr>
              <a:t>– The not null constraint on an attribute </a:t>
            </a:r>
            <a:r>
              <a:rPr lang="en-US" sz="2000" spc="-1" dirty="0">
                <a:solidFill>
                  <a:srgbClr val="00B050"/>
                </a:solidFill>
                <a:latin typeface="Calibri"/>
              </a:rPr>
              <a:t>specifies that the null value is not allowed </a:t>
            </a:r>
            <a:r>
              <a:rPr lang="en-US" sz="2000" spc="-1" dirty="0">
                <a:latin typeface="Calibri"/>
              </a:rPr>
              <a:t>for that attribute</a:t>
            </a:r>
          </a:p>
        </p:txBody>
      </p:sp>
      <p:sp>
        <p:nvSpPr>
          <p:cNvPr id="3" name="TextBox 2">
            <a:extLst>
              <a:ext uri="{FF2B5EF4-FFF2-40B4-BE49-F238E27FC236}">
                <a16:creationId xmlns:a16="http://schemas.microsoft.com/office/drawing/2014/main" id="{A977965C-E4F3-6D81-3138-03DADC500996}"/>
              </a:ext>
            </a:extLst>
          </p:cNvPr>
          <p:cNvSpPr txBox="1"/>
          <p:nvPr/>
        </p:nvSpPr>
        <p:spPr>
          <a:xfrm>
            <a:off x="2368296" y="6456024"/>
            <a:ext cx="6097218" cy="230832"/>
          </a:xfrm>
          <a:prstGeom prst="rect">
            <a:avLst/>
          </a:prstGeom>
          <a:noFill/>
        </p:spPr>
        <p:txBody>
          <a:bodyPr wrap="square">
            <a:spAutoFit/>
          </a:bodyPr>
          <a:lstStyle/>
          <a:p>
            <a:pPr algn="ctr">
              <a:lnSpc>
                <a:spcPct val="100000"/>
              </a:lnSpc>
            </a:pPr>
            <a:r>
              <a:rPr lang="en-US" sz="900" cap="all" spc="-1" dirty="0">
                <a:solidFill>
                  <a:srgbClr val="FFFFFF"/>
                </a:solidFill>
                <a:latin typeface="Calibri"/>
              </a:rPr>
              <a:t>Prepared By reshma Rachel cherish, Department of CSE (</a:t>
            </a:r>
            <a:r>
              <a:rPr lang="en-US" sz="900" cap="all" spc="-1" dirty="0" err="1">
                <a:solidFill>
                  <a:srgbClr val="FFFFFF"/>
                </a:solidFill>
                <a:latin typeface="Calibri"/>
              </a:rPr>
              <a:t>ai&amp;ml</a:t>
            </a:r>
            <a:r>
              <a:rPr lang="en-US" sz="900" cap="all" spc="-1" dirty="0">
                <a:solidFill>
                  <a:srgbClr val="FFFFFF"/>
                </a:solidFill>
                <a:latin typeface="Calibri"/>
              </a:rPr>
              <a:t>) and CSE (Cyber security)</a:t>
            </a:r>
            <a:endParaRPr lang="en-IN" sz="900" cap="all" spc="-1" dirty="0">
              <a:solidFill>
                <a:srgbClr val="FFFFFF"/>
              </a:solidFill>
              <a:latin typeface="Calibri"/>
            </a:endParaRPr>
          </a:p>
        </p:txBody>
      </p:sp>
    </p:spTree>
    <p:extLst>
      <p:ext uri="{BB962C8B-B14F-4D97-AF65-F5344CB8AC3E}">
        <p14:creationId xmlns:p14="http://schemas.microsoft.com/office/powerpoint/2010/main" val="3658534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2"/>
          <p:cNvSpPr txBox="1"/>
          <p:nvPr/>
        </p:nvSpPr>
        <p:spPr>
          <a:xfrm>
            <a:off x="1097280" y="1845720"/>
            <a:ext cx="10058040" cy="4516560"/>
          </a:xfrm>
          <a:prstGeom prst="rect">
            <a:avLst/>
          </a:prstGeom>
          <a:noFill/>
          <a:ln>
            <a:noFill/>
          </a:ln>
        </p:spPr>
        <p:txBody>
          <a:bodyPr lIns="0" rIns="0">
            <a:normAutofit/>
          </a:bodyPr>
          <a:lstStyle/>
          <a:p>
            <a:pPr algn="just">
              <a:spcBef>
                <a:spcPts val="1199"/>
              </a:spcBef>
              <a:spcAft>
                <a:spcPts val="201"/>
              </a:spcAft>
            </a:pPr>
            <a:r>
              <a:rPr lang="en-US" sz="2000" b="1" u="sng" spc="-1" dirty="0">
                <a:solidFill>
                  <a:srgbClr val="404040"/>
                </a:solidFill>
                <a:latin typeface="Calibri"/>
              </a:rPr>
              <a:t>What will happen if the constraints specified for a table are violated?</a:t>
            </a:r>
          </a:p>
          <a:p>
            <a:pPr marL="342900" indent="-342900" algn="just">
              <a:spcBef>
                <a:spcPts val="1199"/>
              </a:spcBef>
              <a:spcAft>
                <a:spcPts val="201"/>
              </a:spcAft>
              <a:buFont typeface="Arial" panose="020B0604020202020204" pitchFamily="34" charset="0"/>
              <a:buChar char="•"/>
            </a:pPr>
            <a:r>
              <a:rPr lang="en-US" sz="2000" b="0" strike="noStrike" spc="-1" dirty="0">
                <a:solidFill>
                  <a:srgbClr val="404040"/>
                </a:solidFill>
                <a:latin typeface="Calibri"/>
              </a:rPr>
              <a:t>SQL </a:t>
            </a:r>
            <a:r>
              <a:rPr lang="en-US" sz="2000" b="0" strike="noStrike" spc="-1" dirty="0">
                <a:solidFill>
                  <a:srgbClr val="FF0000"/>
                </a:solidFill>
                <a:latin typeface="Calibri"/>
              </a:rPr>
              <a:t>prevents any update or modification to the database </a:t>
            </a:r>
            <a:r>
              <a:rPr lang="en-US" sz="2000" b="0" strike="noStrike" spc="-1" dirty="0">
                <a:solidFill>
                  <a:srgbClr val="404040"/>
                </a:solidFill>
                <a:latin typeface="Calibri"/>
              </a:rPr>
              <a:t>that violates an integrity constraint.</a:t>
            </a:r>
          </a:p>
          <a:p>
            <a:pPr marL="342900" indent="-342900" algn="just">
              <a:spcBef>
                <a:spcPts val="1199"/>
              </a:spcBef>
              <a:spcAft>
                <a:spcPts val="201"/>
              </a:spcAft>
              <a:buFont typeface="Arial" panose="020B0604020202020204" pitchFamily="34" charset="0"/>
              <a:buChar char="•"/>
            </a:pPr>
            <a:r>
              <a:rPr lang="en-US" sz="2000" b="0" strike="noStrike" spc="-1" dirty="0">
                <a:solidFill>
                  <a:srgbClr val="404040"/>
                </a:solidFill>
                <a:latin typeface="Calibri"/>
              </a:rPr>
              <a:t>Example: </a:t>
            </a:r>
          </a:p>
          <a:p>
            <a:pPr marL="800100" lvl="1" indent="-342900" algn="just">
              <a:spcBef>
                <a:spcPts val="1199"/>
              </a:spcBef>
              <a:spcAft>
                <a:spcPts val="201"/>
              </a:spcAft>
              <a:buFont typeface="Arial" panose="020B0604020202020204" pitchFamily="34" charset="0"/>
              <a:buChar char="•"/>
            </a:pPr>
            <a:r>
              <a:rPr lang="en-US" sz="2000" b="1" u="sng" strike="noStrike" spc="-1" dirty="0">
                <a:solidFill>
                  <a:srgbClr val="404040"/>
                </a:solidFill>
                <a:latin typeface="Calibri"/>
              </a:rPr>
              <a:t>For </a:t>
            </a:r>
            <a:r>
              <a:rPr lang="en-US" sz="2000" b="1" u="sng" strike="noStrike" spc="-1" dirty="0" err="1">
                <a:solidFill>
                  <a:srgbClr val="404040"/>
                </a:solidFill>
                <a:latin typeface="Calibri"/>
              </a:rPr>
              <a:t>Updation</a:t>
            </a:r>
            <a:r>
              <a:rPr lang="en-US" sz="2000" b="0" strike="noStrike" spc="-1" dirty="0">
                <a:solidFill>
                  <a:srgbClr val="404040"/>
                </a:solidFill>
                <a:latin typeface="Calibri"/>
              </a:rPr>
              <a:t>: If a newly inserted or modified tuple in a relation has null values for any primary-key attribute, or if the tuple has the same value on the primary-key attributes as does another tuple in the relation, SQL flags an error and prevents the update.</a:t>
            </a:r>
          </a:p>
          <a:p>
            <a:pPr marL="800100" lvl="1" indent="-342900" algn="just">
              <a:spcBef>
                <a:spcPts val="1199"/>
              </a:spcBef>
              <a:spcAft>
                <a:spcPts val="201"/>
              </a:spcAft>
              <a:buFont typeface="Arial" panose="020B0604020202020204" pitchFamily="34" charset="0"/>
              <a:buChar char="•"/>
            </a:pPr>
            <a:r>
              <a:rPr lang="en-US" sz="2000" b="1" u="sng" spc="-1" dirty="0">
                <a:solidFill>
                  <a:srgbClr val="404040"/>
                </a:solidFill>
                <a:latin typeface="Calibri"/>
              </a:rPr>
              <a:t>For Insertion</a:t>
            </a:r>
            <a:r>
              <a:rPr lang="en-US" sz="2000" spc="-1" dirty="0">
                <a:solidFill>
                  <a:srgbClr val="404040"/>
                </a:solidFill>
                <a:latin typeface="Calibri"/>
              </a:rPr>
              <a:t>: an insertion of a </a:t>
            </a:r>
            <a:r>
              <a:rPr lang="en-US" sz="2000" i="1" spc="-1" dirty="0">
                <a:solidFill>
                  <a:srgbClr val="404040"/>
                </a:solidFill>
                <a:latin typeface="Calibri"/>
              </a:rPr>
              <a:t>course</a:t>
            </a:r>
            <a:r>
              <a:rPr lang="en-US" sz="2000" spc="-1" dirty="0">
                <a:solidFill>
                  <a:srgbClr val="404040"/>
                </a:solidFill>
                <a:latin typeface="Calibri"/>
              </a:rPr>
              <a:t> tuple with a </a:t>
            </a:r>
            <a:r>
              <a:rPr lang="en-US" sz="2000" i="1" spc="-1" dirty="0">
                <a:solidFill>
                  <a:srgbClr val="404040"/>
                </a:solidFill>
                <a:latin typeface="Calibri"/>
              </a:rPr>
              <a:t>dept name </a:t>
            </a:r>
            <a:r>
              <a:rPr lang="en-US" sz="2000" spc="-1" dirty="0">
                <a:solidFill>
                  <a:srgbClr val="404040"/>
                </a:solidFill>
                <a:latin typeface="Calibri"/>
              </a:rPr>
              <a:t>value that does not appear in the department relation would violate the foreign-key constraint on </a:t>
            </a:r>
            <a:r>
              <a:rPr lang="en-US" sz="2000" i="1" spc="-1" dirty="0">
                <a:solidFill>
                  <a:srgbClr val="404040"/>
                </a:solidFill>
                <a:latin typeface="Calibri"/>
              </a:rPr>
              <a:t>course</a:t>
            </a:r>
            <a:r>
              <a:rPr lang="en-US" sz="2000" spc="-1" dirty="0">
                <a:solidFill>
                  <a:srgbClr val="404040"/>
                </a:solidFill>
                <a:latin typeface="Calibri"/>
              </a:rPr>
              <a:t>, and SQL prevents such an insertion from taking place.</a:t>
            </a:r>
          </a:p>
          <a:p>
            <a:pPr lvl="1" algn="just">
              <a:spcBef>
                <a:spcPts val="1199"/>
              </a:spcBef>
              <a:spcAft>
                <a:spcPts val="201"/>
              </a:spcAft>
            </a:pPr>
            <a:endParaRPr lang="en-US" sz="2000" b="0" strike="noStrike" spc="-1" dirty="0">
              <a:solidFill>
                <a:srgbClr val="404040"/>
              </a:solidFill>
              <a:latin typeface="Calibri"/>
            </a:endParaRPr>
          </a:p>
        </p:txBody>
      </p:sp>
      <p:sp>
        <p:nvSpPr>
          <p:cNvPr id="169" name="TextShape 3"/>
          <p:cNvSpPr txBox="1"/>
          <p:nvPr/>
        </p:nvSpPr>
        <p:spPr>
          <a:xfrm>
            <a:off x="9900360" y="6459840"/>
            <a:ext cx="1311840" cy="364680"/>
          </a:xfrm>
          <a:prstGeom prst="rect">
            <a:avLst/>
          </a:prstGeom>
          <a:noFill/>
          <a:ln>
            <a:noFill/>
          </a:ln>
        </p:spPr>
        <p:txBody>
          <a:bodyPr anchor="ctr">
            <a:noAutofit/>
          </a:bodyPr>
          <a:lstStyle/>
          <a:p>
            <a:pPr algn="r">
              <a:lnSpc>
                <a:spcPct val="100000"/>
              </a:lnSpc>
            </a:pPr>
            <a:fld id="{36BEA81F-1AE6-4324-B88D-6892205051DF}" type="slidenum">
              <a:rPr lang="en-IN" sz="1050" b="0" strike="noStrike" spc="-1">
                <a:solidFill>
                  <a:srgbClr val="FFFFFF"/>
                </a:solidFill>
                <a:latin typeface="Calibri"/>
              </a:rPr>
              <a:t>13</a:t>
            </a:fld>
            <a:endParaRPr lang="en-IN" sz="1050" b="0" strike="noStrike" spc="-1">
              <a:latin typeface="Times New Roman"/>
            </a:endParaRPr>
          </a:p>
        </p:txBody>
      </p:sp>
      <p:sp>
        <p:nvSpPr>
          <p:cNvPr id="170" name="TextShape 4"/>
          <p:cNvSpPr txBox="1"/>
          <p:nvPr/>
        </p:nvSpPr>
        <p:spPr>
          <a:xfrm>
            <a:off x="3686040" y="646020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
        <p:nvSpPr>
          <p:cNvPr id="2" name="TextShape 1">
            <a:extLst>
              <a:ext uri="{FF2B5EF4-FFF2-40B4-BE49-F238E27FC236}">
                <a16:creationId xmlns:a16="http://schemas.microsoft.com/office/drawing/2014/main" id="{A0398C78-0C60-EFB7-ABE2-68A54F73513D}"/>
              </a:ext>
            </a:extLst>
          </p:cNvPr>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000" b="0" strike="noStrike" spc="-52" dirty="0">
                <a:solidFill>
                  <a:srgbClr val="404040"/>
                </a:solidFill>
                <a:latin typeface="Calibri Light"/>
              </a:rPr>
              <a:t>Basic Schema Definition</a:t>
            </a:r>
            <a:endParaRPr lang="en-US" sz="4000" b="0" strike="noStrike" spc="-1" dirty="0">
              <a:solidFill>
                <a:srgbClr val="000000"/>
              </a:solidFill>
              <a:latin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E8F5B-3003-0EB0-15C6-4967CC4649B3}"/>
            </a:ext>
          </a:extLst>
        </p:cNvPr>
        <p:cNvGrpSpPr/>
        <p:nvPr/>
      </p:nvGrpSpPr>
      <p:grpSpPr>
        <a:xfrm>
          <a:off x="0" y="0"/>
          <a:ext cx="0" cy="0"/>
          <a:chOff x="0" y="0"/>
          <a:chExt cx="0" cy="0"/>
        </a:xfrm>
      </p:grpSpPr>
      <p:sp>
        <p:nvSpPr>
          <p:cNvPr id="168" name="TextShape 2">
            <a:extLst>
              <a:ext uri="{FF2B5EF4-FFF2-40B4-BE49-F238E27FC236}">
                <a16:creationId xmlns:a16="http://schemas.microsoft.com/office/drawing/2014/main" id="{5FA10ED6-0E78-89CA-6489-C2C7F611D546}"/>
              </a:ext>
            </a:extLst>
          </p:cNvPr>
          <p:cNvSpPr txBox="1"/>
          <p:nvPr/>
        </p:nvSpPr>
        <p:spPr>
          <a:xfrm>
            <a:off x="1097280" y="1845720"/>
            <a:ext cx="10058040" cy="4516560"/>
          </a:xfrm>
          <a:prstGeom prst="rect">
            <a:avLst/>
          </a:prstGeom>
          <a:noFill/>
          <a:ln>
            <a:noFill/>
          </a:ln>
        </p:spPr>
        <p:txBody>
          <a:bodyPr lIns="0" rIns="0">
            <a:normAutofit lnSpcReduction="10000"/>
          </a:bodyPr>
          <a:lstStyle/>
          <a:p>
            <a:pPr algn="just">
              <a:lnSpc>
                <a:spcPct val="90000"/>
              </a:lnSpc>
              <a:spcBef>
                <a:spcPts val="1199"/>
              </a:spcBef>
              <a:spcAft>
                <a:spcPts val="201"/>
              </a:spcAft>
            </a:pPr>
            <a:r>
              <a:rPr lang="en-US" sz="2000" b="1" u="sng" spc="-1" dirty="0">
                <a:latin typeface="Calibri"/>
              </a:rPr>
              <a:t>Inserting records/tuple or row creation for a relation:</a:t>
            </a:r>
          </a:p>
          <a:p>
            <a:pPr marL="285750" indent="-285750" algn="just">
              <a:lnSpc>
                <a:spcPct val="90000"/>
              </a:lnSpc>
              <a:spcBef>
                <a:spcPts val="1199"/>
              </a:spcBef>
              <a:spcAft>
                <a:spcPts val="201"/>
              </a:spcAft>
              <a:buFont typeface="Arial" panose="020B0604020202020204" pitchFamily="34" charset="0"/>
              <a:buChar char="•"/>
            </a:pPr>
            <a:r>
              <a:rPr lang="en-US" sz="2000" b="0" strike="noStrike" spc="-1" dirty="0">
                <a:solidFill>
                  <a:srgbClr val="404040"/>
                </a:solidFill>
                <a:latin typeface="Calibri"/>
              </a:rPr>
              <a:t>A newly created relation is </a:t>
            </a:r>
            <a:r>
              <a:rPr lang="en-US" sz="2000" b="0" strike="noStrike" spc="-1" dirty="0">
                <a:solidFill>
                  <a:srgbClr val="00B050"/>
                </a:solidFill>
                <a:latin typeface="Calibri"/>
              </a:rPr>
              <a:t>empty initially</a:t>
            </a:r>
            <a:r>
              <a:rPr lang="en-US" sz="2000" b="0" strike="noStrike" spc="-1" dirty="0">
                <a:solidFill>
                  <a:srgbClr val="404040"/>
                </a:solidFill>
                <a:latin typeface="Calibri"/>
              </a:rPr>
              <a:t>.</a:t>
            </a:r>
          </a:p>
          <a:p>
            <a:pPr marL="343260" indent="-342900" algn="just">
              <a:lnSpc>
                <a:spcPct val="90000"/>
              </a:lnSpc>
              <a:spcBef>
                <a:spcPts val="1199"/>
              </a:spcBef>
              <a:spcAft>
                <a:spcPts val="201"/>
              </a:spcAft>
              <a:buClr>
                <a:srgbClr val="94B6D2"/>
              </a:buClr>
              <a:buFont typeface="Arial" panose="020B0604020202020204" pitchFamily="34" charset="0"/>
              <a:buChar char="•"/>
            </a:pPr>
            <a:r>
              <a:rPr lang="en-US" sz="2000" b="1" u="sng" spc="-1" dirty="0">
                <a:latin typeface="Calibri"/>
              </a:rPr>
              <a:t>Insertion Syntax:</a:t>
            </a:r>
            <a:r>
              <a:rPr lang="en-US" sz="2000" spc="-1" dirty="0">
                <a:latin typeface="Calibri"/>
              </a:rPr>
              <a:t> The general form of the create table command is:</a:t>
            </a:r>
          </a:p>
          <a:p>
            <a:pPr marL="360" algn="just">
              <a:lnSpc>
                <a:spcPct val="90000"/>
              </a:lnSpc>
              <a:spcBef>
                <a:spcPts val="1199"/>
              </a:spcBef>
              <a:spcAft>
                <a:spcPts val="201"/>
              </a:spcAft>
              <a:buClr>
                <a:srgbClr val="94B6D2"/>
              </a:buClr>
            </a:pPr>
            <a:r>
              <a:rPr lang="en-US" sz="2000" spc="-1" dirty="0">
                <a:latin typeface="Calibri"/>
              </a:rPr>
              <a:t>		</a:t>
            </a:r>
            <a:r>
              <a:rPr lang="en-US" sz="2000" spc="-1" dirty="0">
                <a:solidFill>
                  <a:schemeClr val="accent2"/>
                </a:solidFill>
                <a:latin typeface="Calibri"/>
              </a:rPr>
              <a:t>insert into r values (V1, V2 V3, ….,</a:t>
            </a:r>
            <a:r>
              <a:rPr lang="en-US" sz="2000" spc="-1" dirty="0" err="1">
                <a:solidFill>
                  <a:schemeClr val="accent2"/>
                </a:solidFill>
                <a:latin typeface="Calibri"/>
              </a:rPr>
              <a:t>Vn</a:t>
            </a:r>
            <a:r>
              <a:rPr lang="en-US" sz="2000" spc="-1" dirty="0">
                <a:solidFill>
                  <a:schemeClr val="accent2"/>
                </a:solidFill>
                <a:latin typeface="Calibri"/>
              </a:rPr>
              <a:t>); </a:t>
            </a:r>
          </a:p>
          <a:p>
            <a:pPr marL="360" algn="just">
              <a:lnSpc>
                <a:spcPct val="90000"/>
              </a:lnSpc>
              <a:spcBef>
                <a:spcPts val="1199"/>
              </a:spcBef>
              <a:spcAft>
                <a:spcPts val="201"/>
              </a:spcAft>
              <a:buClr>
                <a:srgbClr val="94B6D2"/>
              </a:buClr>
            </a:pPr>
            <a:r>
              <a:rPr lang="en-US" sz="2000" b="0" strike="noStrike" spc="-1" dirty="0">
                <a:latin typeface="Calibri"/>
              </a:rPr>
              <a:t> 	where ‘r’ is the name of the relation and V1, V2, V3 are the attribute values.</a:t>
            </a:r>
          </a:p>
          <a:p>
            <a:pPr marL="285750" indent="-285750" algn="just">
              <a:lnSpc>
                <a:spcPct val="90000"/>
              </a:lnSpc>
              <a:spcBef>
                <a:spcPts val="1199"/>
              </a:spcBef>
              <a:spcAft>
                <a:spcPts val="201"/>
              </a:spcAft>
              <a:buFont typeface="Arial" panose="020B0604020202020204" pitchFamily="34" charset="0"/>
              <a:buChar char="•"/>
            </a:pPr>
            <a:r>
              <a:rPr lang="en-US" sz="2000" spc="-1" dirty="0">
                <a:solidFill>
                  <a:srgbClr val="404040"/>
                </a:solidFill>
                <a:latin typeface="Calibri"/>
              </a:rPr>
              <a:t>The </a:t>
            </a:r>
            <a:r>
              <a:rPr lang="en-US" sz="2000" b="1" spc="-1" dirty="0">
                <a:solidFill>
                  <a:schemeClr val="accent2"/>
                </a:solidFill>
                <a:latin typeface="Calibri"/>
              </a:rPr>
              <a:t>insert</a:t>
            </a:r>
            <a:r>
              <a:rPr lang="en-US" sz="2000" spc="-1" dirty="0">
                <a:solidFill>
                  <a:srgbClr val="404040"/>
                </a:solidFill>
                <a:latin typeface="Calibri"/>
              </a:rPr>
              <a:t> command is used to load data into the relation. </a:t>
            </a:r>
          </a:p>
          <a:p>
            <a:pPr marL="285750" indent="-285750" algn="just">
              <a:lnSpc>
                <a:spcPct val="90000"/>
              </a:lnSpc>
              <a:spcBef>
                <a:spcPts val="1199"/>
              </a:spcBef>
              <a:spcAft>
                <a:spcPts val="201"/>
              </a:spcAft>
              <a:buFont typeface="Arial" panose="020B0604020202020204" pitchFamily="34" charset="0"/>
              <a:buChar char="•"/>
            </a:pPr>
            <a:r>
              <a:rPr lang="en-US" sz="2000" spc="-1" dirty="0">
                <a:solidFill>
                  <a:srgbClr val="404040"/>
                </a:solidFill>
                <a:latin typeface="Calibri"/>
              </a:rPr>
              <a:t>Example: To add an instructor named Smith in the Biology department with instructor id 10211 and a salary of $66,000, the query will be</a:t>
            </a:r>
          </a:p>
          <a:p>
            <a:pPr algn="just">
              <a:lnSpc>
                <a:spcPct val="90000"/>
              </a:lnSpc>
              <a:spcBef>
                <a:spcPts val="1199"/>
              </a:spcBef>
              <a:spcAft>
                <a:spcPts val="201"/>
              </a:spcAft>
            </a:pPr>
            <a:r>
              <a:rPr lang="en-US" sz="2000" b="0" strike="noStrike" spc="-1" dirty="0">
                <a:solidFill>
                  <a:srgbClr val="404040"/>
                </a:solidFill>
                <a:latin typeface="Calibri"/>
              </a:rPr>
              <a:t>	</a:t>
            </a:r>
            <a:r>
              <a:rPr lang="en-US" sz="2000" b="0" strike="noStrike" spc="-1" dirty="0">
                <a:solidFill>
                  <a:srgbClr val="00B050"/>
                </a:solidFill>
                <a:latin typeface="Calibri"/>
              </a:rPr>
              <a:t>insert into instructor values (10211, ’Smith’, ’Biology’, 66000);</a:t>
            </a:r>
          </a:p>
          <a:p>
            <a:pPr marL="285750" indent="-285750" algn="just">
              <a:lnSpc>
                <a:spcPct val="90000"/>
              </a:lnSpc>
              <a:spcBef>
                <a:spcPts val="1199"/>
              </a:spcBef>
              <a:spcAft>
                <a:spcPts val="201"/>
              </a:spcAft>
              <a:buFont typeface="Arial" panose="020B0604020202020204" pitchFamily="34" charset="0"/>
              <a:buChar char="•"/>
            </a:pPr>
            <a:r>
              <a:rPr lang="en-US" sz="2000" b="0" strike="noStrike" spc="-1" dirty="0">
                <a:latin typeface="Calibri"/>
              </a:rPr>
              <a:t>The </a:t>
            </a:r>
            <a:r>
              <a:rPr lang="en-US" sz="2000" b="0" strike="noStrike" spc="-1" dirty="0">
                <a:solidFill>
                  <a:srgbClr val="FF0000"/>
                </a:solidFill>
                <a:latin typeface="Calibri"/>
              </a:rPr>
              <a:t>values are specified in the order in which the corresponding attributes are listed </a:t>
            </a:r>
            <a:r>
              <a:rPr lang="en-US" sz="2000" b="0" strike="noStrike" spc="-1" dirty="0">
                <a:latin typeface="Calibri"/>
              </a:rPr>
              <a:t>in the relation schema</a:t>
            </a:r>
          </a:p>
        </p:txBody>
      </p:sp>
      <p:sp>
        <p:nvSpPr>
          <p:cNvPr id="169" name="TextShape 3">
            <a:extLst>
              <a:ext uri="{FF2B5EF4-FFF2-40B4-BE49-F238E27FC236}">
                <a16:creationId xmlns:a16="http://schemas.microsoft.com/office/drawing/2014/main" id="{C65C1CCF-F710-D2D8-8634-80F04379FABB}"/>
              </a:ext>
            </a:extLst>
          </p:cNvPr>
          <p:cNvSpPr txBox="1"/>
          <p:nvPr/>
        </p:nvSpPr>
        <p:spPr>
          <a:xfrm>
            <a:off x="9900360" y="6459840"/>
            <a:ext cx="1311840" cy="364680"/>
          </a:xfrm>
          <a:prstGeom prst="rect">
            <a:avLst/>
          </a:prstGeom>
          <a:noFill/>
          <a:ln>
            <a:noFill/>
          </a:ln>
        </p:spPr>
        <p:txBody>
          <a:bodyPr anchor="ctr">
            <a:noAutofit/>
          </a:bodyPr>
          <a:lstStyle/>
          <a:p>
            <a:pPr algn="r">
              <a:lnSpc>
                <a:spcPct val="100000"/>
              </a:lnSpc>
            </a:pPr>
            <a:fld id="{36BEA81F-1AE6-4324-B88D-6892205051DF}" type="slidenum">
              <a:rPr lang="en-IN" sz="1050" b="0" strike="noStrike" spc="-1">
                <a:solidFill>
                  <a:srgbClr val="FFFFFF"/>
                </a:solidFill>
                <a:latin typeface="Calibri"/>
              </a:rPr>
              <a:t>14</a:t>
            </a:fld>
            <a:endParaRPr lang="en-IN" sz="1050" b="0" strike="noStrike" spc="-1">
              <a:latin typeface="Times New Roman"/>
            </a:endParaRPr>
          </a:p>
        </p:txBody>
      </p:sp>
      <p:sp>
        <p:nvSpPr>
          <p:cNvPr id="170" name="TextShape 4">
            <a:extLst>
              <a:ext uri="{FF2B5EF4-FFF2-40B4-BE49-F238E27FC236}">
                <a16:creationId xmlns:a16="http://schemas.microsoft.com/office/drawing/2014/main" id="{781675ED-A7D8-F88A-4263-1E60545B0C71}"/>
              </a:ext>
            </a:extLst>
          </p:cNvPr>
          <p:cNvSpPr txBox="1"/>
          <p:nvPr/>
        </p:nvSpPr>
        <p:spPr>
          <a:xfrm>
            <a:off x="3686040" y="646020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
        <p:nvSpPr>
          <p:cNvPr id="2" name="TextShape 1">
            <a:extLst>
              <a:ext uri="{FF2B5EF4-FFF2-40B4-BE49-F238E27FC236}">
                <a16:creationId xmlns:a16="http://schemas.microsoft.com/office/drawing/2014/main" id="{6BDEA13E-368B-5EC7-696D-4ED10BE9CA09}"/>
              </a:ext>
            </a:extLst>
          </p:cNvPr>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000" b="0" strike="noStrike" spc="-52" dirty="0">
                <a:solidFill>
                  <a:srgbClr val="404040"/>
                </a:solidFill>
                <a:latin typeface="Calibri Light"/>
              </a:rPr>
              <a:t>Basic Schema Definition</a:t>
            </a:r>
            <a:endParaRPr lang="en-US" sz="4000" b="0" strike="noStrike" spc="-1" dirty="0">
              <a:solidFill>
                <a:srgbClr val="000000"/>
              </a:solidFill>
              <a:latin typeface="Calibri"/>
            </a:endParaRPr>
          </a:p>
        </p:txBody>
      </p:sp>
    </p:spTree>
    <p:extLst>
      <p:ext uri="{BB962C8B-B14F-4D97-AF65-F5344CB8AC3E}">
        <p14:creationId xmlns:p14="http://schemas.microsoft.com/office/powerpoint/2010/main" val="3377464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795DD-732F-27A9-21F0-FCAD42AFDCC1}"/>
            </a:ext>
          </a:extLst>
        </p:cNvPr>
        <p:cNvGrpSpPr/>
        <p:nvPr/>
      </p:nvGrpSpPr>
      <p:grpSpPr>
        <a:xfrm>
          <a:off x="0" y="0"/>
          <a:ext cx="0" cy="0"/>
          <a:chOff x="0" y="0"/>
          <a:chExt cx="0" cy="0"/>
        </a:xfrm>
      </p:grpSpPr>
      <p:sp>
        <p:nvSpPr>
          <p:cNvPr id="168" name="TextShape 2">
            <a:extLst>
              <a:ext uri="{FF2B5EF4-FFF2-40B4-BE49-F238E27FC236}">
                <a16:creationId xmlns:a16="http://schemas.microsoft.com/office/drawing/2014/main" id="{377DFA6F-B86A-9FAD-9092-2703C3F853A4}"/>
              </a:ext>
            </a:extLst>
          </p:cNvPr>
          <p:cNvSpPr txBox="1"/>
          <p:nvPr/>
        </p:nvSpPr>
        <p:spPr>
          <a:xfrm>
            <a:off x="1097280" y="1845720"/>
            <a:ext cx="10058040" cy="4516560"/>
          </a:xfrm>
          <a:prstGeom prst="rect">
            <a:avLst/>
          </a:prstGeom>
          <a:noFill/>
          <a:ln>
            <a:noFill/>
          </a:ln>
        </p:spPr>
        <p:txBody>
          <a:bodyPr lIns="0" rIns="0">
            <a:normAutofit lnSpcReduction="10000"/>
          </a:bodyPr>
          <a:lstStyle/>
          <a:p>
            <a:pPr algn="just">
              <a:lnSpc>
                <a:spcPct val="90000"/>
              </a:lnSpc>
              <a:spcBef>
                <a:spcPts val="1199"/>
              </a:spcBef>
              <a:spcAft>
                <a:spcPts val="201"/>
              </a:spcAft>
            </a:pPr>
            <a:r>
              <a:rPr lang="en-US" sz="2000" b="1" u="sng" spc="-1" dirty="0">
                <a:latin typeface="Calibri"/>
              </a:rPr>
              <a:t>Deleting records/tuple or row creation from a relation:</a:t>
            </a:r>
          </a:p>
          <a:p>
            <a:pPr marL="285750" indent="-285750" algn="just">
              <a:lnSpc>
                <a:spcPct val="90000"/>
              </a:lnSpc>
              <a:spcBef>
                <a:spcPts val="1199"/>
              </a:spcBef>
              <a:spcAft>
                <a:spcPts val="201"/>
              </a:spcAft>
              <a:buFont typeface="Arial" panose="020B0604020202020204" pitchFamily="34" charset="0"/>
              <a:buChar char="•"/>
            </a:pPr>
            <a:r>
              <a:rPr lang="en-US" sz="2000" b="0" strike="noStrike" spc="-1" dirty="0">
                <a:solidFill>
                  <a:srgbClr val="404040"/>
                </a:solidFill>
                <a:latin typeface="Calibri"/>
              </a:rPr>
              <a:t>the delete command is used to delete tuples from a relation.</a:t>
            </a:r>
          </a:p>
          <a:p>
            <a:pPr marL="343260" indent="-342900" algn="just">
              <a:lnSpc>
                <a:spcPct val="90000"/>
              </a:lnSpc>
              <a:spcBef>
                <a:spcPts val="1199"/>
              </a:spcBef>
              <a:spcAft>
                <a:spcPts val="201"/>
              </a:spcAft>
              <a:buClr>
                <a:srgbClr val="94B6D2"/>
              </a:buClr>
              <a:buFont typeface="Arial" panose="020B0604020202020204" pitchFamily="34" charset="0"/>
              <a:buChar char="•"/>
            </a:pPr>
            <a:r>
              <a:rPr lang="en-US" sz="2000" b="1" u="sng" spc="-1" dirty="0">
                <a:latin typeface="Calibri"/>
              </a:rPr>
              <a:t>Deletion Syntax: </a:t>
            </a:r>
            <a:r>
              <a:rPr lang="en-US" sz="2000" spc="-1" dirty="0">
                <a:latin typeface="Calibri"/>
              </a:rPr>
              <a:t>The general form of the delete command is:</a:t>
            </a:r>
          </a:p>
          <a:p>
            <a:pPr marL="360" algn="just">
              <a:lnSpc>
                <a:spcPct val="90000"/>
              </a:lnSpc>
              <a:spcBef>
                <a:spcPts val="1199"/>
              </a:spcBef>
              <a:spcAft>
                <a:spcPts val="201"/>
              </a:spcAft>
              <a:buClr>
                <a:srgbClr val="94B6D2"/>
              </a:buClr>
            </a:pPr>
            <a:r>
              <a:rPr lang="en-US" sz="2000" spc="-1" dirty="0">
                <a:latin typeface="Calibri"/>
              </a:rPr>
              <a:t>		</a:t>
            </a:r>
            <a:r>
              <a:rPr lang="en-US" sz="2000" spc="-1" dirty="0">
                <a:solidFill>
                  <a:schemeClr val="accent2"/>
                </a:solidFill>
                <a:latin typeface="Calibri"/>
              </a:rPr>
              <a:t>delete from r;		</a:t>
            </a:r>
          </a:p>
          <a:p>
            <a:pPr marL="360" algn="just">
              <a:lnSpc>
                <a:spcPct val="90000"/>
              </a:lnSpc>
              <a:spcBef>
                <a:spcPts val="1199"/>
              </a:spcBef>
              <a:spcAft>
                <a:spcPts val="201"/>
              </a:spcAft>
              <a:buClr>
                <a:srgbClr val="94B6D2"/>
              </a:buClr>
            </a:pPr>
            <a:r>
              <a:rPr lang="en-US" sz="2000" spc="-1" dirty="0">
                <a:latin typeface="Calibri"/>
              </a:rPr>
              <a:t>	where ‘r’ is the name of the relation</a:t>
            </a:r>
            <a:endParaRPr lang="en-US" sz="2000" b="0" strike="noStrike" spc="-1" dirty="0">
              <a:latin typeface="Calibri"/>
            </a:endParaRPr>
          </a:p>
          <a:p>
            <a:pPr marL="285750" indent="-285750" algn="just">
              <a:lnSpc>
                <a:spcPct val="90000"/>
              </a:lnSpc>
              <a:spcBef>
                <a:spcPts val="1199"/>
              </a:spcBef>
              <a:spcAft>
                <a:spcPts val="201"/>
              </a:spcAft>
              <a:buFont typeface="Arial" panose="020B0604020202020204" pitchFamily="34" charset="0"/>
              <a:buChar char="•"/>
            </a:pPr>
            <a:r>
              <a:rPr lang="en-US" sz="2000" spc="-1" dirty="0">
                <a:solidFill>
                  <a:srgbClr val="404040"/>
                </a:solidFill>
                <a:latin typeface="Calibri"/>
              </a:rPr>
              <a:t>The above </a:t>
            </a:r>
            <a:r>
              <a:rPr lang="en-US" sz="2000" b="1" spc="-1" dirty="0">
                <a:solidFill>
                  <a:schemeClr val="accent2"/>
                </a:solidFill>
                <a:latin typeface="Calibri"/>
              </a:rPr>
              <a:t>delete</a:t>
            </a:r>
            <a:r>
              <a:rPr lang="en-US" sz="2000" spc="-1" dirty="0">
                <a:solidFill>
                  <a:srgbClr val="404040"/>
                </a:solidFill>
                <a:latin typeface="Calibri"/>
              </a:rPr>
              <a:t> command is used to delete all tuples/rows/records from a relation. </a:t>
            </a:r>
          </a:p>
          <a:p>
            <a:pPr marL="285750" indent="-285750" algn="just">
              <a:lnSpc>
                <a:spcPct val="90000"/>
              </a:lnSpc>
              <a:spcBef>
                <a:spcPts val="1199"/>
              </a:spcBef>
              <a:spcAft>
                <a:spcPts val="201"/>
              </a:spcAft>
              <a:buFont typeface="Arial" panose="020B0604020202020204" pitchFamily="34" charset="0"/>
              <a:buChar char="•"/>
            </a:pPr>
            <a:r>
              <a:rPr lang="en-US" sz="2000" spc="-1" dirty="0">
                <a:solidFill>
                  <a:srgbClr val="404040"/>
                </a:solidFill>
                <a:latin typeface="Calibri"/>
              </a:rPr>
              <a:t>Example: To add an instructor named Smith in the Biology department with instructor id 10211 and a salary of $66,000, the query will be</a:t>
            </a:r>
          </a:p>
          <a:p>
            <a:pPr algn="just">
              <a:lnSpc>
                <a:spcPct val="90000"/>
              </a:lnSpc>
              <a:spcBef>
                <a:spcPts val="1199"/>
              </a:spcBef>
              <a:spcAft>
                <a:spcPts val="201"/>
              </a:spcAft>
            </a:pPr>
            <a:r>
              <a:rPr lang="en-US" sz="2000" b="0" strike="noStrike" spc="-1" dirty="0">
                <a:solidFill>
                  <a:srgbClr val="404040"/>
                </a:solidFill>
                <a:latin typeface="Calibri"/>
              </a:rPr>
              <a:t>	</a:t>
            </a:r>
            <a:r>
              <a:rPr lang="en-US" sz="2000" b="0" strike="noStrike" spc="-1" dirty="0">
                <a:solidFill>
                  <a:srgbClr val="00B050"/>
                </a:solidFill>
                <a:latin typeface="Calibri"/>
              </a:rPr>
              <a:t>insert into instructor values (10211, ’Smith’, ’Biology’, 66000);</a:t>
            </a:r>
          </a:p>
          <a:p>
            <a:pPr marL="285750" indent="-285750" algn="just">
              <a:lnSpc>
                <a:spcPct val="90000"/>
              </a:lnSpc>
              <a:spcBef>
                <a:spcPts val="1199"/>
              </a:spcBef>
              <a:spcAft>
                <a:spcPts val="201"/>
              </a:spcAft>
              <a:buFont typeface="Arial" panose="020B0604020202020204" pitchFamily="34" charset="0"/>
              <a:buChar char="•"/>
            </a:pPr>
            <a:r>
              <a:rPr lang="en-US" sz="2000" b="0" strike="noStrike" spc="-1" dirty="0">
                <a:latin typeface="Calibri"/>
              </a:rPr>
              <a:t>The </a:t>
            </a:r>
            <a:r>
              <a:rPr lang="en-US" sz="2000" b="0" strike="noStrike" spc="-1" dirty="0">
                <a:solidFill>
                  <a:srgbClr val="FF0000"/>
                </a:solidFill>
                <a:latin typeface="Calibri"/>
              </a:rPr>
              <a:t>values are specified in the order in which the corresponding attributes are listed </a:t>
            </a:r>
            <a:r>
              <a:rPr lang="en-US" sz="2000" b="0" strike="noStrike" spc="-1" dirty="0">
                <a:latin typeface="Calibri"/>
              </a:rPr>
              <a:t>in the relation schema</a:t>
            </a:r>
          </a:p>
        </p:txBody>
      </p:sp>
      <p:sp>
        <p:nvSpPr>
          <p:cNvPr id="169" name="TextShape 3">
            <a:extLst>
              <a:ext uri="{FF2B5EF4-FFF2-40B4-BE49-F238E27FC236}">
                <a16:creationId xmlns:a16="http://schemas.microsoft.com/office/drawing/2014/main" id="{4E32161C-A845-C8C0-7B74-DE4B5D9EFFB7}"/>
              </a:ext>
            </a:extLst>
          </p:cNvPr>
          <p:cNvSpPr txBox="1"/>
          <p:nvPr/>
        </p:nvSpPr>
        <p:spPr>
          <a:xfrm>
            <a:off x="9900360" y="6459840"/>
            <a:ext cx="1311840" cy="364680"/>
          </a:xfrm>
          <a:prstGeom prst="rect">
            <a:avLst/>
          </a:prstGeom>
          <a:noFill/>
          <a:ln>
            <a:noFill/>
          </a:ln>
        </p:spPr>
        <p:txBody>
          <a:bodyPr anchor="ctr">
            <a:noAutofit/>
          </a:bodyPr>
          <a:lstStyle/>
          <a:p>
            <a:pPr algn="r">
              <a:lnSpc>
                <a:spcPct val="100000"/>
              </a:lnSpc>
            </a:pPr>
            <a:fld id="{36BEA81F-1AE6-4324-B88D-6892205051DF}" type="slidenum">
              <a:rPr lang="en-IN" sz="1050" b="0" strike="noStrike" spc="-1">
                <a:solidFill>
                  <a:srgbClr val="FFFFFF"/>
                </a:solidFill>
                <a:latin typeface="Calibri"/>
              </a:rPr>
              <a:t>15</a:t>
            </a:fld>
            <a:endParaRPr lang="en-IN" sz="1050" b="0" strike="noStrike" spc="-1">
              <a:latin typeface="Times New Roman"/>
            </a:endParaRPr>
          </a:p>
        </p:txBody>
      </p:sp>
      <p:sp>
        <p:nvSpPr>
          <p:cNvPr id="170" name="TextShape 4">
            <a:extLst>
              <a:ext uri="{FF2B5EF4-FFF2-40B4-BE49-F238E27FC236}">
                <a16:creationId xmlns:a16="http://schemas.microsoft.com/office/drawing/2014/main" id="{E67B6DAC-F016-C8EA-D67D-D136E5A20170}"/>
              </a:ext>
            </a:extLst>
          </p:cNvPr>
          <p:cNvSpPr txBox="1"/>
          <p:nvPr/>
        </p:nvSpPr>
        <p:spPr>
          <a:xfrm>
            <a:off x="3686040" y="646020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
        <p:nvSpPr>
          <p:cNvPr id="2" name="TextShape 1">
            <a:extLst>
              <a:ext uri="{FF2B5EF4-FFF2-40B4-BE49-F238E27FC236}">
                <a16:creationId xmlns:a16="http://schemas.microsoft.com/office/drawing/2014/main" id="{50A22ACE-A0F7-E74C-3146-2084446F67F5}"/>
              </a:ext>
            </a:extLst>
          </p:cNvPr>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000" b="0" strike="noStrike" spc="-52" dirty="0">
                <a:solidFill>
                  <a:srgbClr val="404040"/>
                </a:solidFill>
                <a:latin typeface="Calibri Light"/>
              </a:rPr>
              <a:t>Basic Schema Definition</a:t>
            </a:r>
            <a:endParaRPr lang="en-US" sz="4000" b="0" strike="noStrike" spc="-1" dirty="0">
              <a:solidFill>
                <a:srgbClr val="000000"/>
              </a:solidFill>
              <a:latin typeface="Calibri"/>
            </a:endParaRPr>
          </a:p>
        </p:txBody>
      </p:sp>
    </p:spTree>
    <p:extLst>
      <p:ext uri="{BB962C8B-B14F-4D97-AF65-F5344CB8AC3E}">
        <p14:creationId xmlns:p14="http://schemas.microsoft.com/office/powerpoint/2010/main" val="3072534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4BB7E-7CE0-7C7A-2FEA-DB4B5A628996}"/>
            </a:ext>
          </a:extLst>
        </p:cNvPr>
        <p:cNvGrpSpPr/>
        <p:nvPr/>
      </p:nvGrpSpPr>
      <p:grpSpPr>
        <a:xfrm>
          <a:off x="0" y="0"/>
          <a:ext cx="0" cy="0"/>
          <a:chOff x="0" y="0"/>
          <a:chExt cx="0" cy="0"/>
        </a:xfrm>
      </p:grpSpPr>
      <p:sp>
        <p:nvSpPr>
          <p:cNvPr id="168" name="TextShape 2">
            <a:extLst>
              <a:ext uri="{FF2B5EF4-FFF2-40B4-BE49-F238E27FC236}">
                <a16:creationId xmlns:a16="http://schemas.microsoft.com/office/drawing/2014/main" id="{0ECBDD08-42B9-DAA0-EAF2-D0EFB37A79FE}"/>
              </a:ext>
            </a:extLst>
          </p:cNvPr>
          <p:cNvSpPr txBox="1"/>
          <p:nvPr/>
        </p:nvSpPr>
        <p:spPr>
          <a:xfrm>
            <a:off x="1097280" y="1845720"/>
            <a:ext cx="10058040" cy="4516560"/>
          </a:xfrm>
          <a:prstGeom prst="rect">
            <a:avLst/>
          </a:prstGeom>
          <a:noFill/>
          <a:ln>
            <a:noFill/>
          </a:ln>
        </p:spPr>
        <p:txBody>
          <a:bodyPr lIns="0" rIns="0">
            <a:normAutofit fontScale="92500" lnSpcReduction="10000"/>
          </a:bodyPr>
          <a:lstStyle/>
          <a:p>
            <a:pPr algn="just">
              <a:lnSpc>
                <a:spcPct val="90000"/>
              </a:lnSpc>
              <a:spcBef>
                <a:spcPts val="1199"/>
              </a:spcBef>
              <a:spcAft>
                <a:spcPts val="201"/>
              </a:spcAft>
            </a:pPr>
            <a:r>
              <a:rPr lang="en-US" sz="2400" b="1" u="sng" spc="-1" dirty="0">
                <a:latin typeface="Calibri"/>
              </a:rPr>
              <a:t>To remove a relation from SQL database:</a:t>
            </a:r>
          </a:p>
          <a:p>
            <a:pPr marL="285750" indent="-285750" algn="just">
              <a:lnSpc>
                <a:spcPct val="90000"/>
              </a:lnSpc>
              <a:spcBef>
                <a:spcPts val="1199"/>
              </a:spcBef>
              <a:spcAft>
                <a:spcPts val="201"/>
              </a:spcAft>
              <a:buFont typeface="Arial" panose="020B0604020202020204" pitchFamily="34" charset="0"/>
              <a:buChar char="•"/>
            </a:pPr>
            <a:r>
              <a:rPr lang="en-US" sz="2400" spc="-1" dirty="0">
                <a:solidFill>
                  <a:srgbClr val="404040"/>
                </a:solidFill>
                <a:latin typeface="Calibri"/>
              </a:rPr>
              <a:t>T</a:t>
            </a:r>
            <a:r>
              <a:rPr lang="en-US" sz="2400" b="0" strike="noStrike" spc="-1" dirty="0">
                <a:solidFill>
                  <a:srgbClr val="404040"/>
                </a:solidFill>
                <a:latin typeface="Calibri"/>
              </a:rPr>
              <a:t>he </a:t>
            </a:r>
            <a:r>
              <a:rPr lang="en-US" sz="2400" b="1" strike="noStrike" spc="-1" dirty="0">
                <a:solidFill>
                  <a:srgbClr val="7030A0"/>
                </a:solidFill>
                <a:latin typeface="Calibri"/>
              </a:rPr>
              <a:t>drop table </a:t>
            </a:r>
            <a:r>
              <a:rPr lang="en-US" sz="2400" b="0" strike="noStrike" spc="-1" dirty="0">
                <a:solidFill>
                  <a:srgbClr val="404040"/>
                </a:solidFill>
                <a:latin typeface="Calibri"/>
              </a:rPr>
              <a:t>command is used to remove the relation or table from the database.</a:t>
            </a:r>
          </a:p>
          <a:p>
            <a:pPr marL="343260" indent="-342900" algn="just">
              <a:lnSpc>
                <a:spcPct val="90000"/>
              </a:lnSpc>
              <a:spcBef>
                <a:spcPts val="1199"/>
              </a:spcBef>
              <a:spcAft>
                <a:spcPts val="201"/>
              </a:spcAft>
              <a:buClr>
                <a:srgbClr val="94B6D2"/>
              </a:buClr>
              <a:buFont typeface="Arial" panose="020B0604020202020204" pitchFamily="34" charset="0"/>
              <a:buChar char="•"/>
            </a:pPr>
            <a:r>
              <a:rPr lang="en-US" sz="2400" b="1" u="sng" spc="-1" dirty="0">
                <a:latin typeface="Calibri"/>
              </a:rPr>
              <a:t>Deletion Syntax: </a:t>
            </a:r>
            <a:r>
              <a:rPr lang="en-US" sz="2400" spc="-1" dirty="0">
                <a:latin typeface="Calibri"/>
              </a:rPr>
              <a:t>The general form of the delete command is:</a:t>
            </a:r>
          </a:p>
          <a:p>
            <a:pPr marL="360" algn="just">
              <a:lnSpc>
                <a:spcPct val="90000"/>
              </a:lnSpc>
              <a:spcBef>
                <a:spcPts val="1199"/>
              </a:spcBef>
              <a:spcAft>
                <a:spcPts val="201"/>
              </a:spcAft>
              <a:buClr>
                <a:srgbClr val="94B6D2"/>
              </a:buClr>
            </a:pPr>
            <a:r>
              <a:rPr lang="en-US" sz="2400" spc="-1" dirty="0">
                <a:latin typeface="Calibri"/>
              </a:rPr>
              <a:t>		</a:t>
            </a:r>
            <a:r>
              <a:rPr lang="en-US" sz="2400" spc="-1" dirty="0">
                <a:solidFill>
                  <a:schemeClr val="accent2"/>
                </a:solidFill>
                <a:latin typeface="Calibri"/>
              </a:rPr>
              <a:t>drop table r;		</a:t>
            </a:r>
          </a:p>
          <a:p>
            <a:pPr marL="360" algn="just">
              <a:lnSpc>
                <a:spcPct val="90000"/>
              </a:lnSpc>
              <a:spcBef>
                <a:spcPts val="1199"/>
              </a:spcBef>
              <a:spcAft>
                <a:spcPts val="201"/>
              </a:spcAft>
              <a:buClr>
                <a:srgbClr val="94B6D2"/>
              </a:buClr>
            </a:pPr>
            <a:r>
              <a:rPr lang="en-US" sz="2400" spc="-1" dirty="0">
                <a:latin typeface="Calibri"/>
              </a:rPr>
              <a:t>	where ‘r’ is the name of the relation</a:t>
            </a:r>
            <a:endParaRPr lang="en-US" sz="2400" b="0" strike="noStrike" spc="-1" dirty="0">
              <a:latin typeface="Calibri"/>
            </a:endParaRPr>
          </a:p>
          <a:p>
            <a:pPr marL="285750" indent="-285750" algn="just">
              <a:lnSpc>
                <a:spcPct val="90000"/>
              </a:lnSpc>
              <a:spcBef>
                <a:spcPts val="1199"/>
              </a:spcBef>
              <a:spcAft>
                <a:spcPts val="201"/>
              </a:spcAft>
              <a:buFont typeface="Arial" panose="020B0604020202020204" pitchFamily="34" charset="0"/>
              <a:buChar char="•"/>
            </a:pPr>
            <a:r>
              <a:rPr lang="en-US" sz="2400" spc="-1" dirty="0">
                <a:latin typeface="Calibri"/>
              </a:rPr>
              <a:t>The above command deletes not only all tuples of r, but also the schema for r. After r is dropped, no tuples can be inserted into r unless it is re-created with the create table command.</a:t>
            </a:r>
          </a:p>
          <a:p>
            <a:pPr algn="just">
              <a:lnSpc>
                <a:spcPct val="90000"/>
              </a:lnSpc>
              <a:spcBef>
                <a:spcPts val="1199"/>
              </a:spcBef>
              <a:spcAft>
                <a:spcPts val="201"/>
              </a:spcAft>
            </a:pPr>
            <a:r>
              <a:rPr lang="en-US" sz="2400" b="1" u="sng" spc="-1" dirty="0">
                <a:latin typeface="Calibri"/>
              </a:rPr>
              <a:t>To add attributes to an existing relation:</a:t>
            </a:r>
          </a:p>
          <a:p>
            <a:pPr marL="285750" indent="-285750" algn="just">
              <a:lnSpc>
                <a:spcPct val="90000"/>
              </a:lnSpc>
              <a:spcBef>
                <a:spcPts val="1199"/>
              </a:spcBef>
              <a:spcAft>
                <a:spcPts val="201"/>
              </a:spcAft>
              <a:buFont typeface="Arial" panose="020B0604020202020204" pitchFamily="34" charset="0"/>
              <a:buChar char="•"/>
            </a:pPr>
            <a:r>
              <a:rPr lang="en-US" sz="2400" spc="-1" dirty="0">
                <a:latin typeface="Calibri"/>
              </a:rPr>
              <a:t>The </a:t>
            </a:r>
            <a:r>
              <a:rPr lang="en-US" sz="2400" b="1" spc="-1" dirty="0">
                <a:solidFill>
                  <a:srgbClr val="7030A0"/>
                </a:solidFill>
                <a:latin typeface="Calibri"/>
              </a:rPr>
              <a:t>alter</a:t>
            </a:r>
            <a:r>
              <a:rPr lang="en-US" sz="2400" spc="-1" dirty="0">
                <a:latin typeface="Calibri"/>
              </a:rPr>
              <a:t> </a:t>
            </a:r>
            <a:r>
              <a:rPr lang="en-US" sz="2400" b="1" spc="-1" dirty="0">
                <a:solidFill>
                  <a:srgbClr val="7030A0"/>
                </a:solidFill>
                <a:latin typeface="Calibri"/>
              </a:rPr>
              <a:t>table</a:t>
            </a:r>
            <a:r>
              <a:rPr lang="en-US" sz="2400" spc="-1" dirty="0">
                <a:latin typeface="Calibri"/>
              </a:rPr>
              <a:t> command is used to add attributes to an existing relation.</a:t>
            </a:r>
          </a:p>
          <a:p>
            <a:pPr marL="285750" indent="-285750" algn="just">
              <a:lnSpc>
                <a:spcPct val="90000"/>
              </a:lnSpc>
              <a:spcBef>
                <a:spcPts val="1199"/>
              </a:spcBef>
              <a:spcAft>
                <a:spcPts val="201"/>
              </a:spcAft>
              <a:buFont typeface="Arial" panose="020B0604020202020204" pitchFamily="34" charset="0"/>
              <a:buChar char="•"/>
            </a:pPr>
            <a:r>
              <a:rPr lang="en-US" sz="2400" spc="-1" dirty="0">
                <a:solidFill>
                  <a:srgbClr val="FF0000"/>
                </a:solidFill>
                <a:latin typeface="Calibri"/>
              </a:rPr>
              <a:t>All tuples in the relation are assigned null as the value for the new attribute.</a:t>
            </a:r>
          </a:p>
          <a:p>
            <a:pPr algn="just">
              <a:lnSpc>
                <a:spcPct val="90000"/>
              </a:lnSpc>
              <a:spcBef>
                <a:spcPts val="1199"/>
              </a:spcBef>
              <a:spcAft>
                <a:spcPts val="201"/>
              </a:spcAft>
            </a:pPr>
            <a:endParaRPr lang="en-US" sz="2000" spc="-1" dirty="0">
              <a:solidFill>
                <a:srgbClr val="404040"/>
              </a:solidFill>
              <a:latin typeface="Calibri"/>
            </a:endParaRPr>
          </a:p>
          <a:p>
            <a:pPr algn="just">
              <a:lnSpc>
                <a:spcPct val="90000"/>
              </a:lnSpc>
              <a:spcBef>
                <a:spcPts val="1199"/>
              </a:spcBef>
              <a:spcAft>
                <a:spcPts val="201"/>
              </a:spcAft>
            </a:pPr>
            <a:endParaRPr lang="en-US" sz="2000" spc="-1" dirty="0">
              <a:solidFill>
                <a:srgbClr val="404040"/>
              </a:solidFill>
              <a:latin typeface="Calibri"/>
            </a:endParaRPr>
          </a:p>
        </p:txBody>
      </p:sp>
      <p:sp>
        <p:nvSpPr>
          <p:cNvPr id="169" name="TextShape 3">
            <a:extLst>
              <a:ext uri="{FF2B5EF4-FFF2-40B4-BE49-F238E27FC236}">
                <a16:creationId xmlns:a16="http://schemas.microsoft.com/office/drawing/2014/main" id="{63504B7A-7069-4203-C536-4DF4642EAB49}"/>
              </a:ext>
            </a:extLst>
          </p:cNvPr>
          <p:cNvSpPr txBox="1"/>
          <p:nvPr/>
        </p:nvSpPr>
        <p:spPr>
          <a:xfrm>
            <a:off x="9900360" y="6459840"/>
            <a:ext cx="1311840" cy="364680"/>
          </a:xfrm>
          <a:prstGeom prst="rect">
            <a:avLst/>
          </a:prstGeom>
          <a:noFill/>
          <a:ln>
            <a:noFill/>
          </a:ln>
        </p:spPr>
        <p:txBody>
          <a:bodyPr anchor="ctr">
            <a:noAutofit/>
          </a:bodyPr>
          <a:lstStyle/>
          <a:p>
            <a:pPr algn="r">
              <a:lnSpc>
                <a:spcPct val="100000"/>
              </a:lnSpc>
            </a:pPr>
            <a:fld id="{36BEA81F-1AE6-4324-B88D-6892205051DF}" type="slidenum">
              <a:rPr lang="en-IN" sz="1050" b="0" strike="noStrike" spc="-1">
                <a:solidFill>
                  <a:srgbClr val="FFFFFF"/>
                </a:solidFill>
                <a:latin typeface="Calibri"/>
              </a:rPr>
              <a:t>16</a:t>
            </a:fld>
            <a:endParaRPr lang="en-IN" sz="1050" b="0" strike="noStrike" spc="-1">
              <a:latin typeface="Times New Roman"/>
            </a:endParaRPr>
          </a:p>
        </p:txBody>
      </p:sp>
      <p:sp>
        <p:nvSpPr>
          <p:cNvPr id="170" name="TextShape 4">
            <a:extLst>
              <a:ext uri="{FF2B5EF4-FFF2-40B4-BE49-F238E27FC236}">
                <a16:creationId xmlns:a16="http://schemas.microsoft.com/office/drawing/2014/main" id="{541C0DB5-F9D5-AE3F-A325-27382F833181}"/>
              </a:ext>
            </a:extLst>
          </p:cNvPr>
          <p:cNvSpPr txBox="1"/>
          <p:nvPr/>
        </p:nvSpPr>
        <p:spPr>
          <a:xfrm>
            <a:off x="3686040" y="646020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
        <p:nvSpPr>
          <p:cNvPr id="2" name="TextShape 1">
            <a:extLst>
              <a:ext uri="{FF2B5EF4-FFF2-40B4-BE49-F238E27FC236}">
                <a16:creationId xmlns:a16="http://schemas.microsoft.com/office/drawing/2014/main" id="{3DD65A40-8F1F-62DD-C526-D7A0057ED130}"/>
              </a:ext>
            </a:extLst>
          </p:cNvPr>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000" b="0" strike="noStrike" spc="-52" dirty="0">
                <a:solidFill>
                  <a:srgbClr val="404040"/>
                </a:solidFill>
                <a:latin typeface="Calibri Light"/>
              </a:rPr>
              <a:t>Basic Schema Definition</a:t>
            </a:r>
            <a:endParaRPr lang="en-US" sz="4000" b="0" strike="noStrike" spc="-1" dirty="0">
              <a:solidFill>
                <a:srgbClr val="000000"/>
              </a:solidFill>
              <a:latin typeface="Calibri"/>
            </a:endParaRPr>
          </a:p>
        </p:txBody>
      </p:sp>
    </p:spTree>
    <p:extLst>
      <p:ext uri="{BB962C8B-B14F-4D97-AF65-F5344CB8AC3E}">
        <p14:creationId xmlns:p14="http://schemas.microsoft.com/office/powerpoint/2010/main" val="3829737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58F17-C8F2-8A11-E47C-970F6DB8929C}"/>
            </a:ext>
          </a:extLst>
        </p:cNvPr>
        <p:cNvGrpSpPr/>
        <p:nvPr/>
      </p:nvGrpSpPr>
      <p:grpSpPr>
        <a:xfrm>
          <a:off x="0" y="0"/>
          <a:ext cx="0" cy="0"/>
          <a:chOff x="0" y="0"/>
          <a:chExt cx="0" cy="0"/>
        </a:xfrm>
      </p:grpSpPr>
      <p:sp>
        <p:nvSpPr>
          <p:cNvPr id="168" name="TextShape 2">
            <a:extLst>
              <a:ext uri="{FF2B5EF4-FFF2-40B4-BE49-F238E27FC236}">
                <a16:creationId xmlns:a16="http://schemas.microsoft.com/office/drawing/2014/main" id="{9155A3B8-C267-377B-73E6-F6F262CEBE38}"/>
              </a:ext>
            </a:extLst>
          </p:cNvPr>
          <p:cNvSpPr txBox="1"/>
          <p:nvPr/>
        </p:nvSpPr>
        <p:spPr>
          <a:xfrm>
            <a:off x="1097280" y="1845720"/>
            <a:ext cx="10058040" cy="4516560"/>
          </a:xfrm>
          <a:prstGeom prst="rect">
            <a:avLst/>
          </a:prstGeom>
          <a:noFill/>
          <a:ln>
            <a:noFill/>
          </a:ln>
        </p:spPr>
        <p:txBody>
          <a:bodyPr lIns="0" rIns="0">
            <a:normAutofit/>
          </a:bodyPr>
          <a:lstStyle/>
          <a:p>
            <a:pPr marL="360" algn="just">
              <a:lnSpc>
                <a:spcPct val="90000"/>
              </a:lnSpc>
              <a:spcBef>
                <a:spcPts val="1199"/>
              </a:spcBef>
              <a:spcAft>
                <a:spcPts val="201"/>
              </a:spcAft>
              <a:buClr>
                <a:srgbClr val="94B6D2"/>
              </a:buClr>
            </a:pPr>
            <a:r>
              <a:rPr lang="en-US" sz="2000" b="1" u="sng" spc="-1" dirty="0">
                <a:latin typeface="Calibri"/>
              </a:rPr>
              <a:t>ALTER Syntax: </a:t>
            </a:r>
          </a:p>
          <a:p>
            <a:pPr marL="360" algn="just">
              <a:lnSpc>
                <a:spcPct val="90000"/>
              </a:lnSpc>
              <a:spcBef>
                <a:spcPts val="1199"/>
              </a:spcBef>
              <a:spcAft>
                <a:spcPts val="201"/>
              </a:spcAft>
              <a:buClr>
                <a:srgbClr val="94B6D2"/>
              </a:buClr>
            </a:pPr>
            <a:r>
              <a:rPr lang="en-US" sz="2000" spc="-1" dirty="0">
                <a:latin typeface="Calibri"/>
              </a:rPr>
              <a:t>The general form of the ALTER command </a:t>
            </a:r>
            <a:r>
              <a:rPr lang="en-US" sz="2000" i="1" u="sng" spc="-1" dirty="0">
                <a:latin typeface="Calibri"/>
              </a:rPr>
              <a:t>to add attributes </a:t>
            </a:r>
            <a:r>
              <a:rPr lang="en-US" sz="2000" spc="-1" dirty="0">
                <a:latin typeface="Calibri"/>
              </a:rPr>
              <a:t>is:</a:t>
            </a:r>
          </a:p>
          <a:p>
            <a:pPr marL="360" algn="just">
              <a:lnSpc>
                <a:spcPct val="90000"/>
              </a:lnSpc>
              <a:spcBef>
                <a:spcPts val="1199"/>
              </a:spcBef>
              <a:spcAft>
                <a:spcPts val="201"/>
              </a:spcAft>
              <a:buClr>
                <a:srgbClr val="94B6D2"/>
              </a:buClr>
            </a:pPr>
            <a:r>
              <a:rPr lang="en-US" sz="2000" spc="-1" dirty="0">
                <a:latin typeface="Calibri"/>
              </a:rPr>
              <a:t>		</a:t>
            </a:r>
            <a:r>
              <a:rPr lang="en-US" sz="2000" spc="-1" dirty="0">
                <a:solidFill>
                  <a:schemeClr val="accent2"/>
                </a:solidFill>
                <a:latin typeface="Calibri"/>
              </a:rPr>
              <a:t>alter table r add A D;</a:t>
            </a:r>
            <a:endParaRPr lang="en-US" sz="2000" b="0" strike="noStrike" spc="-1" dirty="0">
              <a:solidFill>
                <a:srgbClr val="404040"/>
              </a:solidFill>
              <a:latin typeface="Calibri"/>
            </a:endParaRPr>
          </a:p>
          <a:p>
            <a:pPr lvl="1" algn="just">
              <a:lnSpc>
                <a:spcPct val="90000"/>
              </a:lnSpc>
              <a:spcBef>
                <a:spcPts val="1199"/>
              </a:spcBef>
              <a:spcAft>
                <a:spcPts val="201"/>
              </a:spcAft>
            </a:pPr>
            <a:r>
              <a:rPr lang="en-US" sz="2000" spc="-1" dirty="0">
                <a:latin typeface="Calibri"/>
              </a:rPr>
              <a:t>where ‘r’ is the name of the existing relation, </a:t>
            </a:r>
          </a:p>
          <a:p>
            <a:pPr lvl="1" algn="just">
              <a:lnSpc>
                <a:spcPct val="90000"/>
              </a:lnSpc>
              <a:spcBef>
                <a:spcPts val="1199"/>
              </a:spcBef>
              <a:spcAft>
                <a:spcPts val="201"/>
              </a:spcAft>
            </a:pPr>
            <a:r>
              <a:rPr lang="en-US" sz="2000" spc="-1" dirty="0">
                <a:latin typeface="Calibri"/>
              </a:rPr>
              <a:t>	      A is the name of the attribute to be added, and </a:t>
            </a:r>
          </a:p>
          <a:p>
            <a:pPr lvl="1" algn="just">
              <a:lnSpc>
                <a:spcPct val="90000"/>
              </a:lnSpc>
              <a:spcBef>
                <a:spcPts val="1199"/>
              </a:spcBef>
              <a:spcAft>
                <a:spcPts val="201"/>
              </a:spcAft>
            </a:pPr>
            <a:r>
              <a:rPr lang="en-US" sz="2000" spc="-1" dirty="0">
                <a:latin typeface="Calibri"/>
              </a:rPr>
              <a:t>              D is the type of the added attribute.</a:t>
            </a:r>
          </a:p>
          <a:p>
            <a:pPr marL="360" algn="just">
              <a:lnSpc>
                <a:spcPct val="90000"/>
              </a:lnSpc>
              <a:spcBef>
                <a:spcPts val="1199"/>
              </a:spcBef>
              <a:spcAft>
                <a:spcPts val="201"/>
              </a:spcAft>
              <a:buClr>
                <a:srgbClr val="94B6D2"/>
              </a:buClr>
            </a:pPr>
            <a:r>
              <a:rPr lang="en-US" sz="2000" spc="-1" dirty="0">
                <a:latin typeface="Calibri"/>
              </a:rPr>
              <a:t>The general form of the ALTER command </a:t>
            </a:r>
            <a:r>
              <a:rPr lang="en-US" sz="2000" i="1" u="sng" spc="-1" dirty="0">
                <a:latin typeface="Calibri"/>
              </a:rPr>
              <a:t>to drop attributes </a:t>
            </a:r>
            <a:r>
              <a:rPr lang="en-US" sz="2000" spc="-1" dirty="0">
                <a:latin typeface="Calibri"/>
              </a:rPr>
              <a:t>is:</a:t>
            </a:r>
          </a:p>
          <a:p>
            <a:pPr marL="360" algn="just">
              <a:lnSpc>
                <a:spcPct val="90000"/>
              </a:lnSpc>
              <a:spcBef>
                <a:spcPts val="1199"/>
              </a:spcBef>
              <a:spcAft>
                <a:spcPts val="201"/>
              </a:spcAft>
              <a:buClr>
                <a:srgbClr val="94B6D2"/>
              </a:buClr>
            </a:pPr>
            <a:r>
              <a:rPr lang="en-US" sz="2000" spc="-1" dirty="0">
                <a:latin typeface="Calibri"/>
              </a:rPr>
              <a:t>		</a:t>
            </a:r>
            <a:r>
              <a:rPr lang="en-US" sz="2000" spc="-1" dirty="0">
                <a:solidFill>
                  <a:schemeClr val="accent2"/>
                </a:solidFill>
                <a:latin typeface="Calibri"/>
              </a:rPr>
              <a:t>alter table r drop A;</a:t>
            </a:r>
            <a:endParaRPr lang="en-US" sz="2000" b="0" strike="noStrike" spc="-1" dirty="0">
              <a:solidFill>
                <a:srgbClr val="404040"/>
              </a:solidFill>
              <a:latin typeface="Calibri"/>
            </a:endParaRPr>
          </a:p>
          <a:p>
            <a:pPr algn="just">
              <a:lnSpc>
                <a:spcPct val="90000"/>
              </a:lnSpc>
              <a:spcBef>
                <a:spcPts val="1199"/>
              </a:spcBef>
              <a:spcAft>
                <a:spcPts val="201"/>
              </a:spcAft>
            </a:pPr>
            <a:r>
              <a:rPr lang="en-US" sz="2000" spc="-1" dirty="0">
                <a:latin typeface="Calibri"/>
              </a:rPr>
              <a:t>	where ‘r’ is the name of the existing relation, </a:t>
            </a:r>
          </a:p>
          <a:p>
            <a:pPr algn="just">
              <a:lnSpc>
                <a:spcPct val="90000"/>
              </a:lnSpc>
              <a:spcBef>
                <a:spcPts val="1199"/>
              </a:spcBef>
              <a:spcAft>
                <a:spcPts val="201"/>
              </a:spcAft>
            </a:pPr>
            <a:r>
              <a:rPr lang="en-US" sz="2000" spc="-1" dirty="0">
                <a:latin typeface="Calibri"/>
              </a:rPr>
              <a:t>                             A is the name of the attribute to be dropped.</a:t>
            </a:r>
          </a:p>
          <a:p>
            <a:pPr marL="285750" indent="-285750" algn="just">
              <a:lnSpc>
                <a:spcPct val="90000"/>
              </a:lnSpc>
              <a:spcBef>
                <a:spcPts val="1199"/>
              </a:spcBef>
              <a:spcAft>
                <a:spcPts val="201"/>
              </a:spcAft>
              <a:buFont typeface="Arial" panose="020B0604020202020204" pitchFamily="34" charset="0"/>
              <a:buChar char="•"/>
            </a:pPr>
            <a:endParaRPr lang="en-US" sz="2000" spc="-1" dirty="0">
              <a:latin typeface="Calibri"/>
            </a:endParaRPr>
          </a:p>
          <a:p>
            <a:pPr algn="just">
              <a:lnSpc>
                <a:spcPct val="90000"/>
              </a:lnSpc>
              <a:spcBef>
                <a:spcPts val="1199"/>
              </a:spcBef>
              <a:spcAft>
                <a:spcPts val="201"/>
              </a:spcAft>
            </a:pPr>
            <a:endParaRPr lang="en-US" spc="-1" dirty="0">
              <a:solidFill>
                <a:srgbClr val="404040"/>
              </a:solidFill>
              <a:latin typeface="Calibri"/>
            </a:endParaRPr>
          </a:p>
          <a:p>
            <a:pPr algn="just">
              <a:lnSpc>
                <a:spcPct val="90000"/>
              </a:lnSpc>
              <a:spcBef>
                <a:spcPts val="1199"/>
              </a:spcBef>
              <a:spcAft>
                <a:spcPts val="201"/>
              </a:spcAft>
            </a:pPr>
            <a:endParaRPr lang="en-US" spc="-1" dirty="0">
              <a:solidFill>
                <a:srgbClr val="404040"/>
              </a:solidFill>
              <a:latin typeface="Calibri"/>
            </a:endParaRPr>
          </a:p>
        </p:txBody>
      </p:sp>
      <p:sp>
        <p:nvSpPr>
          <p:cNvPr id="169" name="TextShape 3">
            <a:extLst>
              <a:ext uri="{FF2B5EF4-FFF2-40B4-BE49-F238E27FC236}">
                <a16:creationId xmlns:a16="http://schemas.microsoft.com/office/drawing/2014/main" id="{A6767E3A-F3F9-EA8D-BC94-B89BBEA1FE69}"/>
              </a:ext>
            </a:extLst>
          </p:cNvPr>
          <p:cNvSpPr txBox="1"/>
          <p:nvPr/>
        </p:nvSpPr>
        <p:spPr>
          <a:xfrm>
            <a:off x="9900360" y="6459840"/>
            <a:ext cx="1311840" cy="364680"/>
          </a:xfrm>
          <a:prstGeom prst="rect">
            <a:avLst/>
          </a:prstGeom>
          <a:noFill/>
          <a:ln>
            <a:noFill/>
          </a:ln>
        </p:spPr>
        <p:txBody>
          <a:bodyPr anchor="ctr">
            <a:noAutofit/>
          </a:bodyPr>
          <a:lstStyle/>
          <a:p>
            <a:pPr algn="r">
              <a:lnSpc>
                <a:spcPct val="100000"/>
              </a:lnSpc>
            </a:pPr>
            <a:fld id="{36BEA81F-1AE6-4324-B88D-6892205051DF}" type="slidenum">
              <a:rPr lang="en-IN" sz="1050" b="0" strike="noStrike" spc="-1">
                <a:solidFill>
                  <a:srgbClr val="FFFFFF"/>
                </a:solidFill>
                <a:latin typeface="Calibri"/>
              </a:rPr>
              <a:t>17</a:t>
            </a:fld>
            <a:endParaRPr lang="en-IN" sz="1050" b="0" strike="noStrike" spc="-1">
              <a:latin typeface="Times New Roman"/>
            </a:endParaRPr>
          </a:p>
        </p:txBody>
      </p:sp>
      <p:sp>
        <p:nvSpPr>
          <p:cNvPr id="170" name="TextShape 4">
            <a:extLst>
              <a:ext uri="{FF2B5EF4-FFF2-40B4-BE49-F238E27FC236}">
                <a16:creationId xmlns:a16="http://schemas.microsoft.com/office/drawing/2014/main" id="{7F47FBE8-A9FE-E20A-0D44-652236FF4809}"/>
              </a:ext>
            </a:extLst>
          </p:cNvPr>
          <p:cNvSpPr txBox="1"/>
          <p:nvPr/>
        </p:nvSpPr>
        <p:spPr>
          <a:xfrm>
            <a:off x="3686040" y="646020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
        <p:nvSpPr>
          <p:cNvPr id="2" name="TextShape 1">
            <a:extLst>
              <a:ext uri="{FF2B5EF4-FFF2-40B4-BE49-F238E27FC236}">
                <a16:creationId xmlns:a16="http://schemas.microsoft.com/office/drawing/2014/main" id="{927D8CB3-F628-6348-07E0-F4BAEFCEF1C1}"/>
              </a:ext>
            </a:extLst>
          </p:cNvPr>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000" b="0" strike="noStrike" spc="-52" dirty="0">
                <a:solidFill>
                  <a:srgbClr val="404040"/>
                </a:solidFill>
                <a:latin typeface="Calibri Light"/>
              </a:rPr>
              <a:t>Basic Schema Definition</a:t>
            </a:r>
            <a:endParaRPr lang="en-US" sz="4000" b="0" strike="noStrike" spc="-1" dirty="0">
              <a:solidFill>
                <a:srgbClr val="000000"/>
              </a:solidFill>
              <a:latin typeface="Calibri"/>
            </a:endParaRPr>
          </a:p>
        </p:txBody>
      </p:sp>
    </p:spTree>
    <p:extLst>
      <p:ext uri="{BB962C8B-B14F-4D97-AF65-F5344CB8AC3E}">
        <p14:creationId xmlns:p14="http://schemas.microsoft.com/office/powerpoint/2010/main" val="3669010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1BE9C-4ECC-2D2F-A472-85C4A489EE55}"/>
            </a:ext>
          </a:extLst>
        </p:cNvPr>
        <p:cNvGrpSpPr/>
        <p:nvPr/>
      </p:nvGrpSpPr>
      <p:grpSpPr>
        <a:xfrm>
          <a:off x="0" y="0"/>
          <a:ext cx="0" cy="0"/>
          <a:chOff x="0" y="0"/>
          <a:chExt cx="0" cy="0"/>
        </a:xfrm>
      </p:grpSpPr>
      <p:sp>
        <p:nvSpPr>
          <p:cNvPr id="161" name="TextShape 1">
            <a:extLst>
              <a:ext uri="{FF2B5EF4-FFF2-40B4-BE49-F238E27FC236}">
                <a16:creationId xmlns:a16="http://schemas.microsoft.com/office/drawing/2014/main" id="{30462B99-F83F-7923-C4B3-1EE2BAC7A08A}"/>
              </a:ext>
            </a:extLst>
          </p:cNvPr>
          <p:cNvSpPr txBox="1"/>
          <p:nvPr/>
        </p:nvSpPr>
        <p:spPr>
          <a:xfrm>
            <a:off x="999018" y="633891"/>
            <a:ext cx="10058040" cy="968040"/>
          </a:xfrm>
          <a:prstGeom prst="rect">
            <a:avLst/>
          </a:prstGeom>
          <a:noFill/>
          <a:ln>
            <a:noFill/>
          </a:ln>
        </p:spPr>
        <p:txBody>
          <a:bodyPr anchor="b">
            <a:noAutofit/>
          </a:bodyPr>
          <a:lstStyle/>
          <a:p>
            <a:pPr algn="ctr">
              <a:lnSpc>
                <a:spcPct val="85000"/>
              </a:lnSpc>
            </a:pPr>
            <a:r>
              <a:rPr lang="en-IN" sz="4800" b="0" strike="noStrike" spc="-52" dirty="0">
                <a:solidFill>
                  <a:srgbClr val="404040"/>
                </a:solidFill>
                <a:latin typeface="Calibri Light"/>
              </a:rPr>
              <a:t>BASIC STRUCTURE OF SQL QUERIES(3)</a:t>
            </a:r>
            <a:endParaRPr lang="en-US" sz="4800" b="0" strike="noStrike" spc="-1" dirty="0">
              <a:solidFill>
                <a:srgbClr val="000000"/>
              </a:solidFill>
              <a:latin typeface="Calibri"/>
            </a:endParaRPr>
          </a:p>
        </p:txBody>
      </p:sp>
      <p:sp>
        <p:nvSpPr>
          <p:cNvPr id="162" name="TextShape 2">
            <a:extLst>
              <a:ext uri="{FF2B5EF4-FFF2-40B4-BE49-F238E27FC236}">
                <a16:creationId xmlns:a16="http://schemas.microsoft.com/office/drawing/2014/main" id="{0DC78B6D-292F-007A-C4A8-6DC6388723B9}"/>
              </a:ext>
            </a:extLst>
          </p:cNvPr>
          <p:cNvSpPr txBox="1"/>
          <p:nvPr/>
        </p:nvSpPr>
        <p:spPr>
          <a:xfrm>
            <a:off x="679239" y="1793358"/>
            <a:ext cx="10697598" cy="4146246"/>
          </a:xfrm>
          <a:prstGeom prst="rect">
            <a:avLst/>
          </a:prstGeom>
          <a:noFill/>
          <a:ln>
            <a:noFill/>
          </a:ln>
        </p:spPr>
        <p:txBody>
          <a:bodyPr lIns="0" rIns="0">
            <a:noAutofit/>
          </a:bodyPr>
          <a:lstStyle/>
          <a:p>
            <a:pPr marL="342900" indent="-342900" algn="just">
              <a:lnSpc>
                <a:spcPct val="90000"/>
              </a:lnSpc>
              <a:spcBef>
                <a:spcPts val="1199"/>
              </a:spcBef>
              <a:spcAft>
                <a:spcPts val="201"/>
              </a:spcAft>
              <a:buFont typeface="Arial" panose="020B0604020202020204" pitchFamily="34" charset="0"/>
              <a:buChar char="•"/>
            </a:pPr>
            <a:r>
              <a:rPr lang="en-US" sz="1600" spc="-1" dirty="0">
                <a:latin typeface="Calibri"/>
              </a:rPr>
              <a:t>The basic structure of an SQL query consists of 3 clauses:</a:t>
            </a:r>
          </a:p>
          <a:p>
            <a:pPr marL="800100" lvl="1" indent="-342900" algn="just">
              <a:lnSpc>
                <a:spcPct val="90000"/>
              </a:lnSpc>
              <a:spcBef>
                <a:spcPts val="1199"/>
              </a:spcBef>
              <a:spcAft>
                <a:spcPts val="201"/>
              </a:spcAft>
              <a:buFont typeface="Arial" panose="020B0604020202020204" pitchFamily="34" charset="0"/>
              <a:buChar char="•"/>
            </a:pPr>
            <a:r>
              <a:rPr lang="en-US" sz="1600" b="1" spc="-1" dirty="0">
                <a:solidFill>
                  <a:srgbClr val="7030A0"/>
                </a:solidFill>
                <a:latin typeface="Calibri"/>
              </a:rPr>
              <a:t>select</a:t>
            </a:r>
            <a:r>
              <a:rPr lang="en-US" sz="1600" spc="-1" dirty="0">
                <a:latin typeface="Calibri"/>
              </a:rPr>
              <a:t> clause – used to list the attributes desired in the </a:t>
            </a:r>
            <a:r>
              <a:rPr lang="en-US" sz="1600" spc="-1" dirty="0">
                <a:solidFill>
                  <a:srgbClr val="00B050"/>
                </a:solidFill>
                <a:latin typeface="Calibri"/>
              </a:rPr>
              <a:t>result of a query</a:t>
            </a:r>
            <a:r>
              <a:rPr lang="en-US" sz="1600" spc="-1" dirty="0">
                <a:latin typeface="Calibri"/>
              </a:rPr>
              <a:t>.</a:t>
            </a:r>
          </a:p>
          <a:p>
            <a:pPr marL="800100" lvl="1" indent="-342900" algn="just">
              <a:lnSpc>
                <a:spcPct val="90000"/>
              </a:lnSpc>
              <a:spcBef>
                <a:spcPts val="1199"/>
              </a:spcBef>
              <a:spcAft>
                <a:spcPts val="201"/>
              </a:spcAft>
              <a:buFont typeface="Arial" panose="020B0604020202020204" pitchFamily="34" charset="0"/>
              <a:buChar char="•"/>
            </a:pPr>
            <a:r>
              <a:rPr lang="en-US" sz="1600" b="1" spc="-1" dirty="0">
                <a:solidFill>
                  <a:srgbClr val="7030A0"/>
                </a:solidFill>
                <a:latin typeface="Calibri"/>
              </a:rPr>
              <a:t>from</a:t>
            </a:r>
            <a:r>
              <a:rPr lang="en-US" sz="1600" spc="-1" dirty="0">
                <a:latin typeface="Calibri"/>
              </a:rPr>
              <a:t> clause – is a </a:t>
            </a:r>
            <a:r>
              <a:rPr lang="en-US" sz="1600" spc="-1" dirty="0">
                <a:solidFill>
                  <a:srgbClr val="00B050"/>
                </a:solidFill>
                <a:latin typeface="Calibri"/>
              </a:rPr>
              <a:t>list of the relations </a:t>
            </a:r>
            <a:r>
              <a:rPr lang="en-US" sz="1600" spc="-1" dirty="0">
                <a:latin typeface="Calibri"/>
              </a:rPr>
              <a:t>to be accessed in the evaluation of the query.</a:t>
            </a:r>
          </a:p>
          <a:p>
            <a:pPr marL="800100" lvl="1" indent="-342900" algn="just">
              <a:lnSpc>
                <a:spcPct val="90000"/>
              </a:lnSpc>
              <a:spcBef>
                <a:spcPts val="1199"/>
              </a:spcBef>
              <a:spcAft>
                <a:spcPts val="201"/>
              </a:spcAft>
              <a:buFont typeface="Arial" panose="020B0604020202020204" pitchFamily="34" charset="0"/>
              <a:buChar char="•"/>
            </a:pPr>
            <a:r>
              <a:rPr lang="en-US" sz="1600" b="1" spc="-1" dirty="0">
                <a:solidFill>
                  <a:srgbClr val="7030A0"/>
                </a:solidFill>
                <a:latin typeface="Calibri"/>
              </a:rPr>
              <a:t>where</a:t>
            </a:r>
            <a:r>
              <a:rPr lang="en-US" sz="1600" spc="-1" dirty="0">
                <a:latin typeface="Calibri"/>
              </a:rPr>
              <a:t> clause – is a </a:t>
            </a:r>
            <a:r>
              <a:rPr lang="en-US" sz="1600" spc="-1" dirty="0">
                <a:solidFill>
                  <a:srgbClr val="00B050"/>
                </a:solidFill>
                <a:latin typeface="Calibri"/>
              </a:rPr>
              <a:t>predicate</a:t>
            </a:r>
            <a:r>
              <a:rPr lang="en-US" sz="1600" spc="-1" dirty="0">
                <a:latin typeface="Calibri"/>
              </a:rPr>
              <a:t> </a:t>
            </a:r>
            <a:r>
              <a:rPr lang="en-US" sz="1600" spc="-1" dirty="0">
                <a:solidFill>
                  <a:srgbClr val="00B050"/>
                </a:solidFill>
                <a:latin typeface="Calibri"/>
              </a:rPr>
              <a:t>involving attributes of the relation </a:t>
            </a:r>
            <a:r>
              <a:rPr lang="en-US" sz="1600" spc="-1" dirty="0">
                <a:latin typeface="Calibri"/>
              </a:rPr>
              <a:t>in the from clause.</a:t>
            </a:r>
          </a:p>
          <a:p>
            <a:pPr marL="342900" indent="-342900" algn="just">
              <a:lnSpc>
                <a:spcPct val="90000"/>
              </a:lnSpc>
              <a:spcBef>
                <a:spcPts val="1199"/>
              </a:spcBef>
              <a:spcAft>
                <a:spcPts val="201"/>
              </a:spcAft>
              <a:buFont typeface="Arial" panose="020B0604020202020204" pitchFamily="34" charset="0"/>
              <a:buChar char="•"/>
            </a:pPr>
            <a:r>
              <a:rPr lang="en-US" sz="1600" spc="-1" dirty="0">
                <a:solidFill>
                  <a:srgbClr val="FF0000"/>
                </a:solidFill>
                <a:latin typeface="Calibri"/>
              </a:rPr>
              <a:t>Clauses must be written in the following order in an SQL query.</a:t>
            </a:r>
          </a:p>
          <a:p>
            <a:pPr marL="800100" lvl="1" indent="-342900" algn="just">
              <a:lnSpc>
                <a:spcPct val="90000"/>
              </a:lnSpc>
              <a:spcBef>
                <a:spcPts val="1199"/>
              </a:spcBef>
              <a:spcAft>
                <a:spcPts val="201"/>
              </a:spcAft>
              <a:buFont typeface="+mj-lt"/>
              <a:buAutoNum type="arabicPeriod"/>
            </a:pPr>
            <a:r>
              <a:rPr lang="en-US" sz="1600" b="1" spc="-1" dirty="0">
                <a:solidFill>
                  <a:schemeClr val="accent2"/>
                </a:solidFill>
                <a:latin typeface="Calibri"/>
              </a:rPr>
              <a:t>SELECT</a:t>
            </a:r>
            <a:r>
              <a:rPr lang="en-US" sz="1600" spc="-1" dirty="0">
                <a:solidFill>
                  <a:schemeClr val="accent2"/>
                </a:solidFill>
                <a:latin typeface="Calibri"/>
              </a:rPr>
              <a:t> – Returns the final data</a:t>
            </a:r>
          </a:p>
          <a:p>
            <a:pPr marL="800100" lvl="1" indent="-342900" algn="just">
              <a:lnSpc>
                <a:spcPct val="90000"/>
              </a:lnSpc>
              <a:spcBef>
                <a:spcPts val="1199"/>
              </a:spcBef>
              <a:spcAft>
                <a:spcPts val="201"/>
              </a:spcAft>
              <a:buFont typeface="+mj-lt"/>
              <a:buAutoNum type="arabicPeriod"/>
            </a:pPr>
            <a:r>
              <a:rPr lang="en-US" sz="1600" b="1" spc="-1" dirty="0">
                <a:solidFill>
                  <a:schemeClr val="accent2"/>
                </a:solidFill>
                <a:latin typeface="Calibri"/>
              </a:rPr>
              <a:t>FROM</a:t>
            </a:r>
            <a:r>
              <a:rPr lang="en-US" sz="1600" spc="-1" dirty="0">
                <a:solidFill>
                  <a:schemeClr val="accent2"/>
                </a:solidFill>
                <a:latin typeface="Calibri"/>
              </a:rPr>
              <a:t> – choose and join tables to get the base data</a:t>
            </a:r>
          </a:p>
          <a:p>
            <a:pPr marL="800100" lvl="1" indent="-342900" algn="just">
              <a:lnSpc>
                <a:spcPct val="90000"/>
              </a:lnSpc>
              <a:spcBef>
                <a:spcPts val="1199"/>
              </a:spcBef>
              <a:spcAft>
                <a:spcPts val="201"/>
              </a:spcAft>
              <a:buFont typeface="+mj-lt"/>
              <a:buAutoNum type="arabicPeriod"/>
            </a:pPr>
            <a:r>
              <a:rPr lang="en-US" sz="1600" b="1" spc="-1" dirty="0">
                <a:solidFill>
                  <a:schemeClr val="accent2"/>
                </a:solidFill>
                <a:latin typeface="Calibri"/>
              </a:rPr>
              <a:t>WHERE</a:t>
            </a:r>
            <a:r>
              <a:rPr lang="en-US" sz="1600" spc="-1" dirty="0">
                <a:solidFill>
                  <a:schemeClr val="accent2"/>
                </a:solidFill>
                <a:latin typeface="Calibri"/>
              </a:rPr>
              <a:t> – Filters the base data</a:t>
            </a:r>
          </a:p>
          <a:p>
            <a:pPr marL="800100" lvl="1" indent="-342900" algn="just">
              <a:lnSpc>
                <a:spcPct val="90000"/>
              </a:lnSpc>
              <a:spcBef>
                <a:spcPts val="1199"/>
              </a:spcBef>
              <a:spcAft>
                <a:spcPts val="201"/>
              </a:spcAft>
              <a:buFont typeface="+mj-lt"/>
              <a:buAutoNum type="arabicPeriod"/>
            </a:pPr>
            <a:r>
              <a:rPr lang="en-US" sz="1600" b="1" spc="-1" dirty="0">
                <a:solidFill>
                  <a:schemeClr val="accent2"/>
                </a:solidFill>
                <a:latin typeface="Calibri"/>
              </a:rPr>
              <a:t>GROUP</a:t>
            </a:r>
            <a:r>
              <a:rPr lang="en-US" sz="1600" spc="-1" dirty="0">
                <a:solidFill>
                  <a:schemeClr val="accent2"/>
                </a:solidFill>
                <a:latin typeface="Calibri"/>
              </a:rPr>
              <a:t> </a:t>
            </a:r>
            <a:r>
              <a:rPr lang="en-US" sz="1600" b="1" spc="-1" dirty="0">
                <a:solidFill>
                  <a:schemeClr val="accent2"/>
                </a:solidFill>
                <a:latin typeface="Calibri"/>
              </a:rPr>
              <a:t>BY</a:t>
            </a:r>
            <a:r>
              <a:rPr lang="en-US" sz="1600" spc="-1" dirty="0">
                <a:solidFill>
                  <a:schemeClr val="accent2"/>
                </a:solidFill>
                <a:latin typeface="Calibri"/>
              </a:rPr>
              <a:t> – Aggregates the base data</a:t>
            </a:r>
          </a:p>
          <a:p>
            <a:pPr marL="800100" lvl="1" indent="-342900" algn="just">
              <a:lnSpc>
                <a:spcPct val="90000"/>
              </a:lnSpc>
              <a:spcBef>
                <a:spcPts val="1199"/>
              </a:spcBef>
              <a:spcAft>
                <a:spcPts val="201"/>
              </a:spcAft>
              <a:buFont typeface="+mj-lt"/>
              <a:buAutoNum type="arabicPeriod"/>
            </a:pPr>
            <a:r>
              <a:rPr lang="en-US" sz="1600" b="1" spc="-1" dirty="0">
                <a:solidFill>
                  <a:schemeClr val="accent2"/>
                </a:solidFill>
                <a:latin typeface="Calibri"/>
              </a:rPr>
              <a:t>HAVING</a:t>
            </a:r>
            <a:r>
              <a:rPr lang="en-US" sz="1600" spc="-1" dirty="0">
                <a:solidFill>
                  <a:schemeClr val="accent2"/>
                </a:solidFill>
                <a:latin typeface="Calibri"/>
              </a:rPr>
              <a:t> – Filters the aggregated data</a:t>
            </a:r>
          </a:p>
          <a:p>
            <a:pPr marL="800100" lvl="1" indent="-342900" algn="just">
              <a:lnSpc>
                <a:spcPct val="90000"/>
              </a:lnSpc>
              <a:spcBef>
                <a:spcPts val="1199"/>
              </a:spcBef>
              <a:spcAft>
                <a:spcPts val="201"/>
              </a:spcAft>
              <a:buFont typeface="+mj-lt"/>
              <a:buAutoNum type="arabicPeriod"/>
            </a:pPr>
            <a:r>
              <a:rPr lang="en-US" sz="1600" b="1" spc="-1" dirty="0">
                <a:solidFill>
                  <a:schemeClr val="accent2"/>
                </a:solidFill>
                <a:latin typeface="Calibri"/>
              </a:rPr>
              <a:t>ORDER</a:t>
            </a:r>
            <a:r>
              <a:rPr lang="en-US" sz="1600" spc="-1" dirty="0">
                <a:solidFill>
                  <a:schemeClr val="accent2"/>
                </a:solidFill>
                <a:latin typeface="Calibri"/>
              </a:rPr>
              <a:t> </a:t>
            </a:r>
            <a:r>
              <a:rPr lang="en-US" sz="1600" b="1" spc="-1" dirty="0">
                <a:solidFill>
                  <a:schemeClr val="accent2"/>
                </a:solidFill>
                <a:latin typeface="Calibri"/>
              </a:rPr>
              <a:t>BY</a:t>
            </a:r>
            <a:r>
              <a:rPr lang="en-US" sz="1600" spc="-1" dirty="0">
                <a:solidFill>
                  <a:schemeClr val="accent2"/>
                </a:solidFill>
                <a:latin typeface="Calibri"/>
              </a:rPr>
              <a:t> – Sorts the final data</a:t>
            </a:r>
          </a:p>
        </p:txBody>
      </p:sp>
      <p:sp>
        <p:nvSpPr>
          <p:cNvPr id="163" name="TextShape 3">
            <a:extLst>
              <a:ext uri="{FF2B5EF4-FFF2-40B4-BE49-F238E27FC236}">
                <a16:creationId xmlns:a16="http://schemas.microsoft.com/office/drawing/2014/main" id="{B00B131B-B4C6-FECF-A8B4-408E79DD6235}"/>
              </a:ext>
            </a:extLst>
          </p:cNvPr>
          <p:cNvSpPr txBox="1"/>
          <p:nvPr/>
        </p:nvSpPr>
        <p:spPr>
          <a:xfrm>
            <a:off x="3686040" y="645984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
        <p:nvSpPr>
          <p:cNvPr id="164" name="TextShape 4">
            <a:extLst>
              <a:ext uri="{FF2B5EF4-FFF2-40B4-BE49-F238E27FC236}">
                <a16:creationId xmlns:a16="http://schemas.microsoft.com/office/drawing/2014/main" id="{C11E86EC-2E5B-C5A9-85B0-8F6178765E2F}"/>
              </a:ext>
            </a:extLst>
          </p:cNvPr>
          <p:cNvSpPr txBox="1"/>
          <p:nvPr/>
        </p:nvSpPr>
        <p:spPr>
          <a:xfrm>
            <a:off x="9900360" y="6459840"/>
            <a:ext cx="1311840" cy="364680"/>
          </a:xfrm>
          <a:prstGeom prst="rect">
            <a:avLst/>
          </a:prstGeom>
          <a:noFill/>
          <a:ln>
            <a:noFill/>
          </a:ln>
        </p:spPr>
        <p:txBody>
          <a:bodyPr anchor="ctr">
            <a:noAutofit/>
          </a:bodyPr>
          <a:lstStyle/>
          <a:p>
            <a:pPr algn="r">
              <a:lnSpc>
                <a:spcPct val="100000"/>
              </a:lnSpc>
            </a:pPr>
            <a:fld id="{C695B38D-795B-4A49-BEAD-F11406BEAE39}" type="slidenum">
              <a:rPr lang="en-IN" sz="1050" b="0" strike="noStrike" spc="-1">
                <a:solidFill>
                  <a:srgbClr val="FFFFFF"/>
                </a:solidFill>
                <a:latin typeface="Calibri"/>
              </a:rPr>
              <a:t>18</a:t>
            </a:fld>
            <a:endParaRPr lang="en-IN" sz="1050" b="0" strike="noStrike" spc="-1">
              <a:latin typeface="Times New Roman"/>
            </a:endParaRPr>
          </a:p>
        </p:txBody>
      </p:sp>
      <p:pic>
        <p:nvPicPr>
          <p:cNvPr id="4098" name="Picture 2" descr="The Essential Guide to SQL's Execution Order - KDnuggets">
            <a:extLst>
              <a:ext uri="{FF2B5EF4-FFF2-40B4-BE49-F238E27FC236}">
                <a16:creationId xmlns:a16="http://schemas.microsoft.com/office/drawing/2014/main" id="{6047EE75-6A53-8BB6-BA6B-EE5CCFEB15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3158770"/>
            <a:ext cx="6094458" cy="313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964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F61F8-A794-7D9E-724A-6C16B508A4C4}"/>
            </a:ext>
          </a:extLst>
        </p:cNvPr>
        <p:cNvGrpSpPr/>
        <p:nvPr/>
      </p:nvGrpSpPr>
      <p:grpSpPr>
        <a:xfrm>
          <a:off x="0" y="0"/>
          <a:ext cx="0" cy="0"/>
          <a:chOff x="0" y="0"/>
          <a:chExt cx="0" cy="0"/>
        </a:xfrm>
      </p:grpSpPr>
      <p:sp>
        <p:nvSpPr>
          <p:cNvPr id="165" name="TextShape 1">
            <a:extLst>
              <a:ext uri="{FF2B5EF4-FFF2-40B4-BE49-F238E27FC236}">
                <a16:creationId xmlns:a16="http://schemas.microsoft.com/office/drawing/2014/main" id="{4A9CB9CA-F6BF-96B3-B433-62E90ECA80E9}"/>
              </a:ext>
            </a:extLst>
          </p:cNvPr>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000" b="0" strike="noStrike" spc="-52" dirty="0">
                <a:solidFill>
                  <a:srgbClr val="404040"/>
                </a:solidFill>
                <a:latin typeface="Calibri Light"/>
              </a:rPr>
              <a:t>Queries on a Single Relation</a:t>
            </a:r>
            <a:endParaRPr lang="en-US" sz="4000" b="0" strike="noStrike" spc="-1" dirty="0">
              <a:solidFill>
                <a:srgbClr val="000000"/>
              </a:solidFill>
              <a:latin typeface="Calibri"/>
            </a:endParaRPr>
          </a:p>
        </p:txBody>
      </p:sp>
      <p:sp>
        <p:nvSpPr>
          <p:cNvPr id="166" name="TextShape 2">
            <a:extLst>
              <a:ext uri="{FF2B5EF4-FFF2-40B4-BE49-F238E27FC236}">
                <a16:creationId xmlns:a16="http://schemas.microsoft.com/office/drawing/2014/main" id="{6185FD96-E84F-DA50-BA07-38E910F85453}"/>
              </a:ext>
            </a:extLst>
          </p:cNvPr>
          <p:cNvSpPr txBox="1"/>
          <p:nvPr/>
        </p:nvSpPr>
        <p:spPr>
          <a:xfrm>
            <a:off x="1066980" y="1852808"/>
            <a:ext cx="10316946" cy="4023000"/>
          </a:xfrm>
          <a:prstGeom prst="rect">
            <a:avLst/>
          </a:prstGeom>
          <a:noFill/>
          <a:ln>
            <a:noFill/>
          </a:ln>
        </p:spPr>
        <p:txBody>
          <a:bodyPr lIns="0" rIns="0">
            <a:noAutofit/>
          </a:bodyPr>
          <a:lstStyle/>
          <a:p>
            <a:pPr marL="91440" indent="-91080" algn="just">
              <a:lnSpc>
                <a:spcPct val="90000"/>
              </a:lnSpc>
              <a:spcBef>
                <a:spcPts val="1199"/>
              </a:spcBef>
              <a:spcAft>
                <a:spcPts val="201"/>
              </a:spcAft>
              <a:buClr>
                <a:srgbClr val="94B6D2"/>
              </a:buClr>
              <a:buFont typeface="Calibri"/>
              <a:buChar char=" "/>
            </a:pPr>
            <a:r>
              <a:rPr lang="en-US" sz="2000" b="1" u="sng" strike="noStrike" spc="-1" dirty="0">
                <a:solidFill>
                  <a:srgbClr val="404040"/>
                </a:solidFill>
                <a:latin typeface="Calibri"/>
              </a:rPr>
              <a:t>SELECT </a:t>
            </a:r>
            <a:r>
              <a:rPr lang="en-US" sz="2000" b="1" strike="noStrike" spc="-1" dirty="0">
                <a:solidFill>
                  <a:srgbClr val="404040"/>
                </a:solidFill>
                <a:latin typeface="Calibri"/>
              </a:rPr>
              <a:t>clause</a:t>
            </a:r>
            <a:endParaRPr lang="en-US" sz="2000" b="1" u="sng" strike="noStrike" spc="-1" dirty="0">
              <a:solidFill>
                <a:srgbClr val="404040"/>
              </a:solidFill>
              <a:latin typeface="Calibri"/>
            </a:endParaRPr>
          </a:p>
          <a:p>
            <a:pPr marL="91440" indent="-91080" algn="just">
              <a:lnSpc>
                <a:spcPct val="90000"/>
              </a:lnSpc>
              <a:spcBef>
                <a:spcPts val="1199"/>
              </a:spcBef>
              <a:spcAft>
                <a:spcPts val="201"/>
              </a:spcAft>
              <a:buClr>
                <a:srgbClr val="94B6D2"/>
              </a:buClr>
              <a:buFont typeface="Calibri"/>
              <a:buChar char=" "/>
            </a:pPr>
            <a:r>
              <a:rPr lang="en-US" sz="2000" b="1" u="sng" strike="noStrike" spc="-1" dirty="0">
                <a:solidFill>
                  <a:srgbClr val="404040"/>
                </a:solidFill>
                <a:latin typeface="Calibri"/>
              </a:rPr>
              <a:t>Example 1: </a:t>
            </a:r>
            <a:r>
              <a:rPr lang="en-US" sz="2000" strike="noStrike" spc="-1" dirty="0">
                <a:solidFill>
                  <a:srgbClr val="404040"/>
                </a:solidFill>
                <a:latin typeface="Calibri"/>
              </a:rPr>
              <a:t>Consider a University database, </a:t>
            </a:r>
          </a:p>
          <a:p>
            <a:pPr marL="91440" indent="-91080" algn="just">
              <a:lnSpc>
                <a:spcPct val="90000"/>
              </a:lnSpc>
              <a:spcBef>
                <a:spcPts val="1199"/>
              </a:spcBef>
              <a:spcAft>
                <a:spcPts val="201"/>
              </a:spcAft>
              <a:buClr>
                <a:srgbClr val="94B6D2"/>
              </a:buClr>
              <a:buFont typeface="Calibri"/>
              <a:buChar char=" "/>
            </a:pPr>
            <a:r>
              <a:rPr lang="en-US" sz="2000" i="1" u="sng" spc="-1" dirty="0">
                <a:solidFill>
                  <a:srgbClr val="404040"/>
                </a:solidFill>
                <a:latin typeface="Calibri"/>
              </a:rPr>
              <a:t>Ask?</a:t>
            </a:r>
            <a:r>
              <a:rPr lang="en-US" sz="2000" spc="-1" dirty="0">
                <a:solidFill>
                  <a:srgbClr val="404040"/>
                </a:solidFill>
                <a:latin typeface="Calibri"/>
              </a:rPr>
              <a:t> </a:t>
            </a:r>
            <a:r>
              <a:rPr lang="en-US" sz="2000" strike="noStrike" spc="-1" dirty="0">
                <a:solidFill>
                  <a:srgbClr val="404040"/>
                </a:solidFill>
                <a:latin typeface="Calibri"/>
              </a:rPr>
              <a:t>suppose we want to “</a:t>
            </a:r>
            <a:r>
              <a:rPr lang="en-US" sz="2000" strike="noStrike" spc="-1" dirty="0">
                <a:solidFill>
                  <a:srgbClr val="00B050"/>
                </a:solidFill>
                <a:latin typeface="Calibri"/>
              </a:rPr>
              <a:t>Find the names of all instructors</a:t>
            </a:r>
            <a:r>
              <a:rPr lang="en-US" sz="2000" strike="noStrike" spc="-1" dirty="0">
                <a:solidFill>
                  <a:srgbClr val="404040"/>
                </a:solidFill>
                <a:latin typeface="Calibri"/>
              </a:rPr>
              <a:t>.”</a:t>
            </a:r>
          </a:p>
          <a:p>
            <a:pPr marL="91440" indent="-91080" algn="just">
              <a:lnSpc>
                <a:spcPct val="90000"/>
              </a:lnSpc>
              <a:spcBef>
                <a:spcPts val="1199"/>
              </a:spcBef>
              <a:spcAft>
                <a:spcPts val="201"/>
              </a:spcAft>
              <a:buClr>
                <a:srgbClr val="94B6D2"/>
              </a:buClr>
              <a:buFont typeface="Calibri"/>
              <a:buChar char=" "/>
            </a:pPr>
            <a:r>
              <a:rPr lang="en-US" sz="2000" i="1" u="sng" strike="noStrike" spc="-1" dirty="0">
                <a:solidFill>
                  <a:srgbClr val="404040"/>
                </a:solidFill>
                <a:latin typeface="Calibri"/>
              </a:rPr>
              <a:t>Given:</a:t>
            </a:r>
            <a:r>
              <a:rPr lang="en-US" sz="2000" i="1" strike="noStrike" spc="-1" dirty="0">
                <a:solidFill>
                  <a:srgbClr val="404040"/>
                </a:solidFill>
                <a:latin typeface="Calibri"/>
              </a:rPr>
              <a:t> </a:t>
            </a:r>
            <a:r>
              <a:rPr lang="en-US" sz="2000" strike="noStrike" spc="-1" dirty="0">
                <a:solidFill>
                  <a:srgbClr val="7030A0"/>
                </a:solidFill>
                <a:latin typeface="Calibri"/>
              </a:rPr>
              <a:t>Instructor names </a:t>
            </a:r>
            <a:r>
              <a:rPr lang="en-US" sz="2000" strike="noStrike" spc="-1" dirty="0">
                <a:solidFill>
                  <a:srgbClr val="404040"/>
                </a:solidFill>
                <a:latin typeface="Calibri"/>
              </a:rPr>
              <a:t>are found in the </a:t>
            </a:r>
            <a:r>
              <a:rPr lang="en-US" sz="2000" strike="noStrike" spc="-1" dirty="0">
                <a:solidFill>
                  <a:srgbClr val="7030A0"/>
                </a:solidFill>
                <a:latin typeface="Calibri"/>
              </a:rPr>
              <a:t>instructor relation</a:t>
            </a:r>
            <a:r>
              <a:rPr lang="en-US" sz="2000" strike="noStrike" spc="-1" dirty="0">
                <a:solidFill>
                  <a:srgbClr val="404040"/>
                </a:solidFill>
                <a:latin typeface="Calibri"/>
              </a:rPr>
              <a:t>.</a:t>
            </a:r>
          </a:p>
          <a:p>
            <a:pPr marL="91440" indent="-91080" algn="just">
              <a:lnSpc>
                <a:spcPct val="90000"/>
              </a:lnSpc>
              <a:spcBef>
                <a:spcPts val="1199"/>
              </a:spcBef>
              <a:spcAft>
                <a:spcPts val="201"/>
              </a:spcAft>
              <a:buClr>
                <a:srgbClr val="94B6D2"/>
              </a:buClr>
              <a:buFont typeface="Calibri"/>
              <a:buChar char=" "/>
            </a:pPr>
            <a:r>
              <a:rPr lang="en-US" sz="2000" spc="-1" dirty="0">
                <a:solidFill>
                  <a:srgbClr val="404040"/>
                </a:solidFill>
                <a:latin typeface="Calibri"/>
              </a:rPr>
              <a:t>So, in this scenario, </a:t>
            </a:r>
          </a:p>
          <a:p>
            <a:pPr marL="343260" indent="-342900" algn="just">
              <a:lnSpc>
                <a:spcPct val="90000"/>
              </a:lnSpc>
              <a:spcBef>
                <a:spcPts val="1199"/>
              </a:spcBef>
              <a:spcAft>
                <a:spcPts val="201"/>
              </a:spcAft>
              <a:buClr>
                <a:srgbClr val="94B6D2"/>
              </a:buClr>
              <a:buFont typeface="Wingdings" panose="05000000000000000000" pitchFamily="2" charset="2"/>
              <a:buChar char="q"/>
            </a:pPr>
            <a:r>
              <a:rPr lang="en-US" sz="2000" spc="-1" dirty="0">
                <a:solidFill>
                  <a:srgbClr val="404040"/>
                </a:solidFill>
                <a:latin typeface="Calibri"/>
              </a:rPr>
              <a:t>the instructor’s name is available in the NAME attribute. So, this NAME attribute is used along with the SELECT clause.</a:t>
            </a:r>
          </a:p>
          <a:p>
            <a:pPr marL="343260" indent="-342900" algn="just">
              <a:lnSpc>
                <a:spcPct val="90000"/>
              </a:lnSpc>
              <a:spcBef>
                <a:spcPts val="1199"/>
              </a:spcBef>
              <a:spcAft>
                <a:spcPts val="201"/>
              </a:spcAft>
              <a:buClr>
                <a:srgbClr val="94B6D2"/>
              </a:buClr>
              <a:buFont typeface="Wingdings" panose="05000000000000000000" pitchFamily="2" charset="2"/>
              <a:buChar char="q"/>
            </a:pPr>
            <a:r>
              <a:rPr lang="en-US" sz="2000" spc="-1" dirty="0">
                <a:solidFill>
                  <a:srgbClr val="404040"/>
                </a:solidFill>
                <a:latin typeface="Calibri"/>
              </a:rPr>
              <a:t>the NAME attribute is available in the INSTRUCTOR relation. So, this INSTRUCTOR relation is used along with the FROM clause.</a:t>
            </a:r>
          </a:p>
          <a:p>
            <a:pPr marL="343260" indent="-342900" algn="just">
              <a:lnSpc>
                <a:spcPct val="90000"/>
              </a:lnSpc>
              <a:spcBef>
                <a:spcPts val="1199"/>
              </a:spcBef>
              <a:spcAft>
                <a:spcPts val="201"/>
              </a:spcAft>
              <a:buClr>
                <a:srgbClr val="94B6D2"/>
              </a:buClr>
              <a:buFont typeface="Wingdings" panose="05000000000000000000" pitchFamily="2" charset="2"/>
              <a:buChar char="q"/>
            </a:pPr>
            <a:r>
              <a:rPr lang="en-US" sz="2000" strike="noStrike" spc="-1" dirty="0">
                <a:solidFill>
                  <a:srgbClr val="404040"/>
                </a:solidFill>
                <a:latin typeface="Calibri"/>
              </a:rPr>
              <a:t>So, the </a:t>
            </a:r>
            <a:r>
              <a:rPr lang="en-US" sz="2000" spc="-1" dirty="0">
                <a:solidFill>
                  <a:srgbClr val="404040"/>
                </a:solidFill>
                <a:latin typeface="Calibri"/>
              </a:rPr>
              <a:t>select query for this scenario will be written as </a:t>
            </a:r>
            <a:r>
              <a:rPr lang="en-US" sz="2000" b="1" spc="-1" dirty="0">
                <a:solidFill>
                  <a:srgbClr val="00B050"/>
                </a:solidFill>
                <a:latin typeface="Calibri"/>
              </a:rPr>
              <a:t>select name from instructor;</a:t>
            </a:r>
          </a:p>
          <a:p>
            <a:pPr marL="343260" indent="-342900" algn="just">
              <a:lnSpc>
                <a:spcPct val="90000"/>
              </a:lnSpc>
              <a:spcBef>
                <a:spcPts val="1199"/>
              </a:spcBef>
              <a:spcAft>
                <a:spcPts val="201"/>
              </a:spcAft>
              <a:buClr>
                <a:srgbClr val="94B6D2"/>
              </a:buClr>
              <a:buFont typeface="Wingdings" panose="05000000000000000000" pitchFamily="2" charset="2"/>
              <a:buChar char="q"/>
            </a:pPr>
            <a:r>
              <a:rPr lang="en-US" sz="2000" b="1" strike="noStrike" spc="-1" dirty="0">
                <a:solidFill>
                  <a:srgbClr val="00B050"/>
                </a:solidFill>
                <a:latin typeface="Calibri"/>
              </a:rPr>
              <a:t>T</a:t>
            </a:r>
            <a:r>
              <a:rPr lang="en-US" sz="2000" b="1" spc="-1" dirty="0">
                <a:solidFill>
                  <a:srgbClr val="00B050"/>
                </a:solidFill>
                <a:latin typeface="Calibri"/>
              </a:rPr>
              <a:t>he result is a relation consisting of a single attribute with the heading </a:t>
            </a:r>
            <a:r>
              <a:rPr lang="en-US" sz="2000" b="1" i="1" spc="-1" dirty="0">
                <a:solidFill>
                  <a:srgbClr val="00B050"/>
                </a:solidFill>
                <a:latin typeface="Calibri"/>
              </a:rPr>
              <a:t>name</a:t>
            </a:r>
            <a:r>
              <a:rPr lang="en-US" sz="2000" b="1" spc="-1" dirty="0">
                <a:solidFill>
                  <a:srgbClr val="00B050"/>
                </a:solidFill>
                <a:latin typeface="Calibri"/>
              </a:rPr>
              <a:t>.</a:t>
            </a:r>
            <a:endParaRPr lang="en-US" sz="2000" b="1" strike="noStrike" spc="-1" dirty="0">
              <a:solidFill>
                <a:srgbClr val="00B050"/>
              </a:solidFill>
              <a:latin typeface="Calibri"/>
            </a:endParaRPr>
          </a:p>
          <a:p>
            <a:pPr marL="91440" indent="-91080" algn="just">
              <a:lnSpc>
                <a:spcPct val="90000"/>
              </a:lnSpc>
              <a:spcBef>
                <a:spcPts val="1199"/>
              </a:spcBef>
              <a:spcAft>
                <a:spcPts val="201"/>
              </a:spcAft>
              <a:buClr>
                <a:srgbClr val="94B6D2"/>
              </a:buClr>
              <a:buFont typeface="Calibri"/>
              <a:buChar char=" "/>
            </a:pPr>
            <a:endParaRPr lang="en-US" sz="2000" strike="noStrike" spc="-1" dirty="0">
              <a:solidFill>
                <a:srgbClr val="404040"/>
              </a:solidFill>
              <a:latin typeface="Calibri"/>
            </a:endParaRPr>
          </a:p>
        </p:txBody>
      </p:sp>
      <p:sp>
        <p:nvSpPr>
          <p:cNvPr id="3" name="TextBox 2">
            <a:extLst>
              <a:ext uri="{FF2B5EF4-FFF2-40B4-BE49-F238E27FC236}">
                <a16:creationId xmlns:a16="http://schemas.microsoft.com/office/drawing/2014/main" id="{F0B565FF-ABFA-A263-445D-2C824EA1A57D}"/>
              </a:ext>
            </a:extLst>
          </p:cNvPr>
          <p:cNvSpPr txBox="1"/>
          <p:nvPr/>
        </p:nvSpPr>
        <p:spPr>
          <a:xfrm>
            <a:off x="2368296" y="6456024"/>
            <a:ext cx="6097218" cy="230832"/>
          </a:xfrm>
          <a:prstGeom prst="rect">
            <a:avLst/>
          </a:prstGeom>
          <a:noFill/>
        </p:spPr>
        <p:txBody>
          <a:bodyPr wrap="square">
            <a:spAutoFit/>
          </a:bodyPr>
          <a:lstStyle/>
          <a:p>
            <a:pPr algn="ctr">
              <a:lnSpc>
                <a:spcPct val="100000"/>
              </a:lnSpc>
            </a:pPr>
            <a:r>
              <a:rPr lang="en-US" sz="900" cap="all" spc="-1" dirty="0">
                <a:solidFill>
                  <a:srgbClr val="FFFFFF"/>
                </a:solidFill>
                <a:latin typeface="Calibri"/>
              </a:rPr>
              <a:t>Prepared By reshma Rachel cherish, Department of CSE (</a:t>
            </a:r>
            <a:r>
              <a:rPr lang="en-US" sz="900" cap="all" spc="-1" dirty="0" err="1">
                <a:solidFill>
                  <a:srgbClr val="FFFFFF"/>
                </a:solidFill>
                <a:latin typeface="Calibri"/>
              </a:rPr>
              <a:t>ai&amp;ml</a:t>
            </a:r>
            <a:r>
              <a:rPr lang="en-US" sz="900" cap="all" spc="-1" dirty="0">
                <a:solidFill>
                  <a:srgbClr val="FFFFFF"/>
                </a:solidFill>
                <a:latin typeface="Calibri"/>
              </a:rPr>
              <a:t>) and CSE (Cyber security)</a:t>
            </a:r>
            <a:endParaRPr lang="en-IN" sz="900" cap="all" spc="-1" dirty="0">
              <a:solidFill>
                <a:srgbClr val="FFFFFF"/>
              </a:solidFill>
              <a:latin typeface="Calibri"/>
            </a:endParaRPr>
          </a:p>
        </p:txBody>
      </p:sp>
      <p:pic>
        <p:nvPicPr>
          <p:cNvPr id="6" name="Picture 5">
            <a:extLst>
              <a:ext uri="{FF2B5EF4-FFF2-40B4-BE49-F238E27FC236}">
                <a16:creationId xmlns:a16="http://schemas.microsoft.com/office/drawing/2014/main" id="{413EC480-CA36-3282-FF53-4A0DF6A0E70A}"/>
              </a:ext>
            </a:extLst>
          </p:cNvPr>
          <p:cNvPicPr>
            <a:picLocks noChangeAspect="1"/>
          </p:cNvPicPr>
          <p:nvPr/>
        </p:nvPicPr>
        <p:blipFill>
          <a:blip r:embed="rId3"/>
          <a:stretch>
            <a:fillRect/>
          </a:stretch>
        </p:blipFill>
        <p:spPr>
          <a:xfrm>
            <a:off x="8938534" y="383636"/>
            <a:ext cx="2624599" cy="3138878"/>
          </a:xfrm>
          <a:prstGeom prst="rect">
            <a:avLst/>
          </a:prstGeom>
        </p:spPr>
      </p:pic>
    </p:spTree>
    <p:extLst>
      <p:ext uri="{BB962C8B-B14F-4D97-AF65-F5344CB8AC3E}">
        <p14:creationId xmlns:p14="http://schemas.microsoft.com/office/powerpoint/2010/main" val="3783696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dirty="0">
                <a:solidFill>
                  <a:srgbClr val="404040"/>
                </a:solidFill>
                <a:latin typeface="Calibri Light"/>
              </a:rPr>
              <a:t>Introduction to SQL</a:t>
            </a:r>
            <a:endParaRPr lang="en-US" sz="4800" b="0" strike="noStrike" spc="-1" dirty="0">
              <a:solidFill>
                <a:srgbClr val="000000"/>
              </a:solidFill>
              <a:latin typeface="Calibri"/>
            </a:endParaRPr>
          </a:p>
        </p:txBody>
      </p:sp>
      <p:sp>
        <p:nvSpPr>
          <p:cNvPr id="149" name="TextShape 2"/>
          <p:cNvSpPr txBox="1"/>
          <p:nvPr/>
        </p:nvSpPr>
        <p:spPr>
          <a:xfrm>
            <a:off x="1154160" y="1860351"/>
            <a:ext cx="10513584" cy="4023000"/>
          </a:xfrm>
          <a:prstGeom prst="rect">
            <a:avLst/>
          </a:prstGeom>
          <a:noFill/>
          <a:ln>
            <a:noFill/>
          </a:ln>
        </p:spPr>
        <p:txBody>
          <a:bodyPr lIns="0" rIns="0">
            <a:noAutofit/>
          </a:bodyPr>
          <a:lstStyle/>
          <a:p>
            <a:pPr marL="343260" indent="-342900" algn="just">
              <a:lnSpc>
                <a:spcPct val="90000"/>
              </a:lnSpc>
              <a:spcBef>
                <a:spcPts val="1199"/>
              </a:spcBef>
              <a:spcAft>
                <a:spcPts val="201"/>
              </a:spcAft>
              <a:buClr>
                <a:srgbClr val="94B6D2"/>
              </a:buClr>
              <a:buFont typeface="Arial" panose="020B0604020202020204" pitchFamily="34" charset="0"/>
              <a:buChar char="•"/>
            </a:pPr>
            <a:r>
              <a:rPr lang="en-US" sz="2000" spc="-1" dirty="0">
                <a:solidFill>
                  <a:srgbClr val="404040"/>
                </a:solidFill>
                <a:latin typeface="Calibri"/>
              </a:rPr>
              <a:t>SQL stands for Structured Query Language.</a:t>
            </a:r>
          </a:p>
          <a:p>
            <a:pPr marL="343260" indent="-342900" algn="just">
              <a:lnSpc>
                <a:spcPct val="90000"/>
              </a:lnSpc>
              <a:spcBef>
                <a:spcPts val="1199"/>
              </a:spcBef>
              <a:spcAft>
                <a:spcPts val="201"/>
              </a:spcAft>
              <a:buClr>
                <a:srgbClr val="94B6D2"/>
              </a:buClr>
              <a:buFont typeface="Arial" panose="020B0604020202020204" pitchFamily="34" charset="0"/>
              <a:buChar char="•"/>
            </a:pPr>
            <a:r>
              <a:rPr lang="en-US" sz="2000" spc="-1" dirty="0">
                <a:solidFill>
                  <a:srgbClr val="404040"/>
                </a:solidFill>
                <a:latin typeface="Calibri"/>
              </a:rPr>
              <a:t>Although SQL language is referred to as a “query language”, the language can be used to do much more than querying from a database.</a:t>
            </a:r>
          </a:p>
          <a:p>
            <a:pPr marL="343260" indent="-342900" algn="just">
              <a:lnSpc>
                <a:spcPct val="90000"/>
              </a:lnSpc>
              <a:spcBef>
                <a:spcPts val="1199"/>
              </a:spcBef>
              <a:spcAft>
                <a:spcPts val="201"/>
              </a:spcAft>
              <a:buClr>
                <a:srgbClr val="94B6D2"/>
              </a:buClr>
              <a:buFont typeface="Arial" panose="020B0604020202020204" pitchFamily="34" charset="0"/>
              <a:buChar char="•"/>
            </a:pPr>
            <a:r>
              <a:rPr lang="en-US" sz="2000" b="0" strike="noStrike" spc="-1" dirty="0">
                <a:solidFill>
                  <a:srgbClr val="404040"/>
                </a:solidFill>
                <a:latin typeface="Calibri"/>
              </a:rPr>
              <a:t>SQL can be used to </a:t>
            </a:r>
          </a:p>
          <a:p>
            <a:pPr marL="800460" lvl="1" indent="-342900" algn="just">
              <a:lnSpc>
                <a:spcPct val="90000"/>
              </a:lnSpc>
              <a:spcBef>
                <a:spcPts val="1199"/>
              </a:spcBef>
              <a:spcAft>
                <a:spcPts val="201"/>
              </a:spcAft>
              <a:buClr>
                <a:srgbClr val="94B6D2"/>
              </a:buClr>
              <a:buFont typeface="Arial" panose="020B0604020202020204" pitchFamily="34" charset="0"/>
              <a:buChar char="•"/>
            </a:pPr>
            <a:r>
              <a:rPr lang="en-US" sz="2000" b="0" strike="noStrike" spc="-1" dirty="0">
                <a:solidFill>
                  <a:srgbClr val="FF0000"/>
                </a:solidFill>
                <a:latin typeface="Calibri"/>
              </a:rPr>
              <a:t>define</a:t>
            </a:r>
            <a:r>
              <a:rPr lang="en-US" sz="2000" b="0" strike="noStrike" spc="-1" dirty="0">
                <a:solidFill>
                  <a:srgbClr val="404040"/>
                </a:solidFill>
                <a:latin typeface="Calibri"/>
              </a:rPr>
              <a:t> </a:t>
            </a:r>
            <a:r>
              <a:rPr lang="en-US" sz="2000" b="0" strike="noStrike" spc="-1" dirty="0">
                <a:solidFill>
                  <a:srgbClr val="FF0000"/>
                </a:solidFill>
                <a:latin typeface="Calibri"/>
              </a:rPr>
              <a:t>the structure of the data in the database, </a:t>
            </a:r>
          </a:p>
          <a:p>
            <a:pPr marL="800460" lvl="1" indent="-342900" algn="just">
              <a:lnSpc>
                <a:spcPct val="90000"/>
              </a:lnSpc>
              <a:spcBef>
                <a:spcPts val="1199"/>
              </a:spcBef>
              <a:spcAft>
                <a:spcPts val="201"/>
              </a:spcAft>
              <a:buClr>
                <a:srgbClr val="94B6D2"/>
              </a:buClr>
              <a:buFont typeface="Arial" panose="020B0604020202020204" pitchFamily="34" charset="0"/>
              <a:buChar char="•"/>
            </a:pPr>
            <a:r>
              <a:rPr lang="en-US" sz="2000" b="0" strike="noStrike" spc="-1" dirty="0">
                <a:solidFill>
                  <a:srgbClr val="FF0000"/>
                </a:solidFill>
                <a:latin typeface="Calibri"/>
              </a:rPr>
              <a:t>modify the data in the database, and</a:t>
            </a:r>
          </a:p>
          <a:p>
            <a:pPr marL="800460" lvl="1" indent="-342900" algn="just">
              <a:lnSpc>
                <a:spcPct val="90000"/>
              </a:lnSpc>
              <a:spcBef>
                <a:spcPts val="1199"/>
              </a:spcBef>
              <a:spcAft>
                <a:spcPts val="201"/>
              </a:spcAft>
              <a:buClr>
                <a:srgbClr val="94B6D2"/>
              </a:buClr>
              <a:buFont typeface="Arial" panose="020B0604020202020204" pitchFamily="34" charset="0"/>
              <a:buChar char="•"/>
            </a:pPr>
            <a:r>
              <a:rPr lang="en-US" sz="2000" spc="-1" dirty="0">
                <a:solidFill>
                  <a:srgbClr val="FF0000"/>
                </a:solidFill>
                <a:latin typeface="Calibri"/>
              </a:rPr>
              <a:t>specify security constraints for the data in the database.</a:t>
            </a:r>
          </a:p>
          <a:p>
            <a:pPr marL="343260" indent="-342900" algn="just">
              <a:lnSpc>
                <a:spcPct val="90000"/>
              </a:lnSpc>
              <a:spcBef>
                <a:spcPts val="1199"/>
              </a:spcBef>
              <a:spcAft>
                <a:spcPts val="201"/>
              </a:spcAft>
              <a:buClr>
                <a:srgbClr val="94B6D2"/>
              </a:buClr>
              <a:buFont typeface="Arial" panose="020B0604020202020204" pitchFamily="34" charset="0"/>
              <a:buChar char="•"/>
            </a:pPr>
            <a:r>
              <a:rPr lang="en-US" sz="2000" b="0" strike="noStrike" spc="-1" dirty="0">
                <a:latin typeface="Calibri"/>
              </a:rPr>
              <a:t> Many implementations of the SQL differ in details or support only a subset of the full language.</a:t>
            </a:r>
          </a:p>
          <a:p>
            <a:pPr marL="343260" indent="-342900" algn="just">
              <a:lnSpc>
                <a:spcPct val="90000"/>
              </a:lnSpc>
              <a:spcBef>
                <a:spcPts val="1199"/>
              </a:spcBef>
              <a:spcAft>
                <a:spcPts val="201"/>
              </a:spcAft>
              <a:buClr>
                <a:srgbClr val="94B6D2"/>
              </a:buClr>
              <a:buFont typeface="Arial" panose="020B0604020202020204" pitchFamily="34" charset="0"/>
              <a:buChar char="•"/>
            </a:pPr>
            <a:r>
              <a:rPr lang="en-US" sz="2000" b="0" strike="noStrike" spc="-1" dirty="0">
                <a:latin typeface="Calibri"/>
              </a:rPr>
              <a:t>SQL (Structured Query Language) is a </a:t>
            </a:r>
            <a:r>
              <a:rPr lang="en-US" sz="2000" b="0" strike="noStrike" spc="-1" dirty="0">
                <a:solidFill>
                  <a:schemeClr val="accent2"/>
                </a:solidFill>
                <a:latin typeface="Calibri"/>
              </a:rPr>
              <a:t>standardized programming language </a:t>
            </a:r>
            <a:r>
              <a:rPr lang="en-US" sz="2000" b="0" strike="noStrike" spc="-1" dirty="0">
                <a:solidFill>
                  <a:srgbClr val="00B050"/>
                </a:solidFill>
                <a:latin typeface="Calibri"/>
              </a:rPr>
              <a:t>used for managing and manipulating relational databases.</a:t>
            </a:r>
          </a:p>
        </p:txBody>
      </p:sp>
      <p:sp>
        <p:nvSpPr>
          <p:cNvPr id="150" name="TextShape 3"/>
          <p:cNvSpPr txBox="1"/>
          <p:nvPr/>
        </p:nvSpPr>
        <p:spPr>
          <a:xfrm>
            <a:off x="9900360" y="6459840"/>
            <a:ext cx="1311840" cy="364680"/>
          </a:xfrm>
          <a:prstGeom prst="rect">
            <a:avLst/>
          </a:prstGeom>
          <a:noFill/>
          <a:ln>
            <a:noFill/>
          </a:ln>
        </p:spPr>
        <p:txBody>
          <a:bodyPr anchor="ctr">
            <a:noAutofit/>
          </a:bodyPr>
          <a:lstStyle/>
          <a:p>
            <a:pPr algn="r">
              <a:lnSpc>
                <a:spcPct val="100000"/>
              </a:lnSpc>
            </a:pPr>
            <a:r>
              <a:rPr lang="en-US" sz="1050" b="0" strike="noStrike" spc="-1">
                <a:solidFill>
                  <a:srgbClr val="FFFFFF"/>
                </a:solidFill>
                <a:latin typeface="Calibri"/>
              </a:rPr>
              <a:t>Slide 1- </a:t>
            </a:r>
            <a:fld id="{4C987958-2AFE-4B0B-927F-277F693FE1FE}" type="slidenum">
              <a:rPr lang="en-US" sz="1050" b="0" strike="noStrike" spc="-1">
                <a:solidFill>
                  <a:srgbClr val="FFFFFF"/>
                </a:solidFill>
                <a:latin typeface="Calibri"/>
              </a:rPr>
              <a:t>2</a:t>
            </a:fld>
            <a:endParaRPr lang="en-IN" sz="1050" b="0" strike="noStrike" spc="-1">
              <a:latin typeface="Times New Roman"/>
            </a:endParaRPr>
          </a:p>
        </p:txBody>
      </p:sp>
      <p:sp>
        <p:nvSpPr>
          <p:cNvPr id="151" name="TextShape 4"/>
          <p:cNvSpPr txBox="1"/>
          <p:nvPr/>
        </p:nvSpPr>
        <p:spPr>
          <a:xfrm>
            <a:off x="3686040" y="6460200"/>
            <a:ext cx="4822560" cy="364680"/>
          </a:xfrm>
          <a:prstGeom prst="rect">
            <a:avLst/>
          </a:prstGeom>
          <a:noFill/>
          <a:ln>
            <a:noFill/>
          </a:ln>
        </p:spPr>
        <p:txBody>
          <a:bodyPr anchor="ctr">
            <a:noAutofit/>
          </a:bodyPr>
          <a:lstStyle/>
          <a:p>
            <a:pPr algn="ctr">
              <a:lnSpc>
                <a:spcPct val="100000"/>
              </a:lnSpc>
            </a:pP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6AFD6-87B1-786D-5A1A-EFE37885B63E}"/>
            </a:ext>
          </a:extLst>
        </p:cNvPr>
        <p:cNvGrpSpPr/>
        <p:nvPr/>
      </p:nvGrpSpPr>
      <p:grpSpPr>
        <a:xfrm>
          <a:off x="0" y="0"/>
          <a:ext cx="0" cy="0"/>
          <a:chOff x="0" y="0"/>
          <a:chExt cx="0" cy="0"/>
        </a:xfrm>
      </p:grpSpPr>
      <p:sp>
        <p:nvSpPr>
          <p:cNvPr id="165" name="TextShape 1">
            <a:extLst>
              <a:ext uri="{FF2B5EF4-FFF2-40B4-BE49-F238E27FC236}">
                <a16:creationId xmlns:a16="http://schemas.microsoft.com/office/drawing/2014/main" id="{4AA99923-1F40-350F-51AC-9458685BEEE6}"/>
              </a:ext>
            </a:extLst>
          </p:cNvPr>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000" b="0" strike="noStrike" spc="-52" dirty="0">
                <a:solidFill>
                  <a:srgbClr val="404040"/>
                </a:solidFill>
                <a:latin typeface="Calibri Light"/>
              </a:rPr>
              <a:t>Queries on a Single Relation</a:t>
            </a:r>
            <a:endParaRPr lang="en-US" sz="4000" b="0" strike="noStrike" spc="-1" dirty="0">
              <a:solidFill>
                <a:srgbClr val="000000"/>
              </a:solidFill>
              <a:latin typeface="Calibri"/>
            </a:endParaRPr>
          </a:p>
        </p:txBody>
      </p:sp>
      <p:sp>
        <p:nvSpPr>
          <p:cNvPr id="166" name="TextShape 2">
            <a:extLst>
              <a:ext uri="{FF2B5EF4-FFF2-40B4-BE49-F238E27FC236}">
                <a16:creationId xmlns:a16="http://schemas.microsoft.com/office/drawing/2014/main" id="{77E1B200-BFF9-BC8F-46BB-2B8B985EDBFA}"/>
              </a:ext>
            </a:extLst>
          </p:cNvPr>
          <p:cNvSpPr txBox="1"/>
          <p:nvPr/>
        </p:nvSpPr>
        <p:spPr>
          <a:xfrm>
            <a:off x="1097280" y="1845720"/>
            <a:ext cx="10058040" cy="4023000"/>
          </a:xfrm>
          <a:prstGeom prst="rect">
            <a:avLst/>
          </a:prstGeom>
          <a:noFill/>
          <a:ln>
            <a:noFill/>
          </a:ln>
        </p:spPr>
        <p:txBody>
          <a:bodyPr lIns="0" rIns="0">
            <a:noAutofit/>
          </a:bodyPr>
          <a:lstStyle/>
          <a:p>
            <a:pPr marL="91440" indent="-91080" algn="just">
              <a:lnSpc>
                <a:spcPct val="90000"/>
              </a:lnSpc>
              <a:spcBef>
                <a:spcPts val="1199"/>
              </a:spcBef>
              <a:spcAft>
                <a:spcPts val="201"/>
              </a:spcAft>
              <a:buClr>
                <a:srgbClr val="94B6D2"/>
              </a:buClr>
              <a:buFont typeface="Calibri"/>
              <a:buChar char=" "/>
            </a:pPr>
            <a:r>
              <a:rPr lang="en-US" sz="2000" b="1" u="sng" strike="noStrike" spc="-1" dirty="0">
                <a:solidFill>
                  <a:srgbClr val="404040"/>
                </a:solidFill>
                <a:latin typeface="Calibri"/>
              </a:rPr>
              <a:t>Example 2:</a:t>
            </a:r>
            <a:r>
              <a:rPr lang="en-US" sz="2000" strike="noStrike" spc="-1" dirty="0">
                <a:solidFill>
                  <a:srgbClr val="404040"/>
                </a:solidFill>
                <a:latin typeface="Calibri"/>
              </a:rPr>
              <a:t> Consider a University database, </a:t>
            </a:r>
          </a:p>
          <a:p>
            <a:pPr marL="91440" indent="-91080" algn="just">
              <a:lnSpc>
                <a:spcPct val="90000"/>
              </a:lnSpc>
              <a:spcBef>
                <a:spcPts val="1199"/>
              </a:spcBef>
              <a:spcAft>
                <a:spcPts val="201"/>
              </a:spcAft>
              <a:buClr>
                <a:srgbClr val="94B6D2"/>
              </a:buClr>
              <a:buFont typeface="Calibri"/>
              <a:buChar char=" "/>
            </a:pPr>
            <a:r>
              <a:rPr lang="en-US" sz="2000" i="1" u="sng" spc="-1" dirty="0">
                <a:solidFill>
                  <a:srgbClr val="404040"/>
                </a:solidFill>
                <a:latin typeface="Calibri"/>
              </a:rPr>
              <a:t>Ask?</a:t>
            </a:r>
            <a:r>
              <a:rPr lang="en-US" sz="2000" spc="-1" dirty="0">
                <a:solidFill>
                  <a:srgbClr val="404040"/>
                </a:solidFill>
                <a:latin typeface="Calibri"/>
              </a:rPr>
              <a:t> </a:t>
            </a:r>
            <a:r>
              <a:rPr lang="en-US" sz="2000" strike="noStrike" spc="-1" dirty="0">
                <a:solidFill>
                  <a:srgbClr val="404040"/>
                </a:solidFill>
                <a:latin typeface="Calibri"/>
              </a:rPr>
              <a:t>suppose we want to “</a:t>
            </a:r>
            <a:r>
              <a:rPr lang="en-US" sz="2000" strike="noStrike" spc="-1" dirty="0">
                <a:solidFill>
                  <a:srgbClr val="00B050"/>
                </a:solidFill>
                <a:latin typeface="Calibri"/>
              </a:rPr>
              <a:t>Find the department names of all instructors</a:t>
            </a:r>
            <a:r>
              <a:rPr lang="en-US" sz="2000" strike="noStrike" spc="-1" dirty="0">
                <a:solidFill>
                  <a:srgbClr val="404040"/>
                </a:solidFill>
                <a:latin typeface="Calibri"/>
              </a:rPr>
              <a:t>”</a:t>
            </a:r>
          </a:p>
          <a:p>
            <a:pPr marL="91440" indent="-91080" algn="just">
              <a:lnSpc>
                <a:spcPct val="90000"/>
              </a:lnSpc>
              <a:spcBef>
                <a:spcPts val="1199"/>
              </a:spcBef>
              <a:spcAft>
                <a:spcPts val="201"/>
              </a:spcAft>
              <a:buClr>
                <a:srgbClr val="94B6D2"/>
              </a:buClr>
              <a:buFont typeface="Calibri"/>
              <a:buChar char=" "/>
            </a:pPr>
            <a:r>
              <a:rPr lang="en-US" sz="2000" spc="-1" dirty="0">
                <a:solidFill>
                  <a:srgbClr val="404040"/>
                </a:solidFill>
                <a:latin typeface="Calibri"/>
              </a:rPr>
              <a:t>So, in this scenario, </a:t>
            </a:r>
            <a:r>
              <a:rPr lang="en-US" sz="2000" strike="noStrike" spc="-1" dirty="0">
                <a:solidFill>
                  <a:srgbClr val="404040"/>
                </a:solidFill>
                <a:latin typeface="Calibri"/>
              </a:rPr>
              <a:t>the </a:t>
            </a:r>
            <a:r>
              <a:rPr lang="en-US" sz="2000" spc="-1" dirty="0">
                <a:solidFill>
                  <a:srgbClr val="404040"/>
                </a:solidFill>
                <a:latin typeface="Calibri"/>
              </a:rPr>
              <a:t>select query will be written as </a:t>
            </a:r>
            <a:r>
              <a:rPr lang="en-US" sz="2000" b="1" spc="-1" dirty="0">
                <a:solidFill>
                  <a:srgbClr val="00B050"/>
                </a:solidFill>
                <a:latin typeface="Calibri"/>
              </a:rPr>
              <a:t>select </a:t>
            </a:r>
            <a:r>
              <a:rPr lang="en-US" sz="2000" b="1" spc="-1" dirty="0" err="1">
                <a:solidFill>
                  <a:srgbClr val="00B050"/>
                </a:solidFill>
                <a:latin typeface="Calibri"/>
              </a:rPr>
              <a:t>dept_name</a:t>
            </a:r>
            <a:r>
              <a:rPr lang="en-US" sz="2000" b="1" spc="-1" dirty="0">
                <a:solidFill>
                  <a:srgbClr val="00B050"/>
                </a:solidFill>
                <a:latin typeface="Calibri"/>
              </a:rPr>
              <a:t> from instructor;</a:t>
            </a:r>
          </a:p>
          <a:p>
            <a:pPr marL="91440" indent="-91080" algn="just">
              <a:lnSpc>
                <a:spcPct val="90000"/>
              </a:lnSpc>
              <a:spcBef>
                <a:spcPts val="1199"/>
              </a:spcBef>
              <a:spcAft>
                <a:spcPts val="201"/>
              </a:spcAft>
              <a:buClr>
                <a:srgbClr val="94B6D2"/>
              </a:buClr>
              <a:buFont typeface="Calibri"/>
              <a:buChar char=" "/>
            </a:pPr>
            <a:r>
              <a:rPr lang="en-US" sz="2000" i="1" u="sng" strike="noStrike" spc="-1" dirty="0">
                <a:solidFill>
                  <a:srgbClr val="404040"/>
                </a:solidFill>
                <a:latin typeface="Calibri"/>
              </a:rPr>
              <a:t>Inferences:</a:t>
            </a:r>
            <a:r>
              <a:rPr lang="en-US" sz="2000" strike="noStrike" spc="-1" dirty="0">
                <a:solidFill>
                  <a:srgbClr val="404040"/>
                </a:solidFill>
                <a:latin typeface="Calibri"/>
              </a:rPr>
              <a:t> </a:t>
            </a:r>
            <a:r>
              <a:rPr lang="en-US" sz="2000" strike="noStrike" spc="-1" dirty="0">
                <a:solidFill>
                  <a:schemeClr val="accent2"/>
                </a:solidFill>
                <a:latin typeface="Calibri"/>
              </a:rPr>
              <a:t>More than one instructor</a:t>
            </a:r>
            <a:r>
              <a:rPr lang="en-US" sz="2000" strike="noStrike" spc="-1" dirty="0">
                <a:solidFill>
                  <a:srgbClr val="404040"/>
                </a:solidFill>
                <a:latin typeface="Calibri"/>
              </a:rPr>
              <a:t> can belong to </a:t>
            </a:r>
            <a:r>
              <a:rPr lang="en-US" sz="2000" strike="noStrike" spc="-1" dirty="0">
                <a:solidFill>
                  <a:schemeClr val="accent2"/>
                </a:solidFill>
                <a:latin typeface="Calibri"/>
              </a:rPr>
              <a:t>one department</a:t>
            </a:r>
          </a:p>
          <a:p>
            <a:pPr marL="91440" indent="-91080" algn="just">
              <a:lnSpc>
                <a:spcPct val="90000"/>
              </a:lnSpc>
              <a:spcBef>
                <a:spcPts val="1199"/>
              </a:spcBef>
              <a:spcAft>
                <a:spcPts val="201"/>
              </a:spcAft>
              <a:buClr>
                <a:srgbClr val="94B6D2"/>
              </a:buClr>
              <a:buFont typeface="Calibri"/>
              <a:buChar char=" "/>
            </a:pPr>
            <a:r>
              <a:rPr lang="en-US" sz="2000" spc="-1" dirty="0">
                <a:solidFill>
                  <a:srgbClr val="404040"/>
                </a:solidFill>
                <a:latin typeface="Calibri"/>
              </a:rPr>
              <a:t>                    A </a:t>
            </a:r>
            <a:r>
              <a:rPr lang="en-US" sz="2000" spc="-1" dirty="0">
                <a:solidFill>
                  <a:schemeClr val="accent2"/>
                </a:solidFill>
                <a:latin typeface="Calibri"/>
              </a:rPr>
              <a:t>department name </a:t>
            </a:r>
            <a:r>
              <a:rPr lang="en-US" sz="2000" spc="-1" dirty="0">
                <a:solidFill>
                  <a:srgbClr val="404040"/>
                </a:solidFill>
                <a:latin typeface="Calibri"/>
              </a:rPr>
              <a:t>could appear </a:t>
            </a:r>
            <a:r>
              <a:rPr lang="en-US" sz="2000" spc="-1" dirty="0">
                <a:solidFill>
                  <a:schemeClr val="accent2"/>
                </a:solidFill>
                <a:latin typeface="Calibri"/>
              </a:rPr>
              <a:t>more than once </a:t>
            </a:r>
            <a:r>
              <a:rPr lang="en-US" sz="2000" spc="-1" dirty="0">
                <a:solidFill>
                  <a:srgbClr val="404040"/>
                </a:solidFill>
                <a:latin typeface="Calibri"/>
              </a:rPr>
              <a:t>in the </a:t>
            </a:r>
            <a:r>
              <a:rPr lang="en-US" sz="2000" spc="-1" dirty="0">
                <a:solidFill>
                  <a:schemeClr val="accent2"/>
                </a:solidFill>
                <a:latin typeface="Calibri"/>
              </a:rPr>
              <a:t>instructor</a:t>
            </a:r>
            <a:r>
              <a:rPr lang="en-US" sz="2000" spc="-1" dirty="0">
                <a:solidFill>
                  <a:srgbClr val="404040"/>
                </a:solidFill>
                <a:latin typeface="Calibri"/>
              </a:rPr>
              <a:t> </a:t>
            </a:r>
            <a:r>
              <a:rPr lang="en-US" sz="2000" spc="-1" dirty="0">
                <a:solidFill>
                  <a:schemeClr val="accent2"/>
                </a:solidFill>
                <a:latin typeface="Calibri"/>
              </a:rPr>
              <a:t>relation</a:t>
            </a:r>
          </a:p>
          <a:p>
            <a:pPr marL="91440" indent="-91080" algn="just">
              <a:lnSpc>
                <a:spcPct val="90000"/>
              </a:lnSpc>
              <a:spcBef>
                <a:spcPts val="1199"/>
              </a:spcBef>
              <a:spcAft>
                <a:spcPts val="201"/>
              </a:spcAft>
              <a:buClr>
                <a:srgbClr val="94B6D2"/>
              </a:buClr>
              <a:buFont typeface="Calibri"/>
              <a:buChar char=" "/>
            </a:pPr>
            <a:endParaRPr lang="en-US" sz="2000" spc="-1" dirty="0">
              <a:solidFill>
                <a:schemeClr val="accent2"/>
              </a:solidFill>
              <a:latin typeface="Calibri"/>
            </a:endParaRPr>
          </a:p>
          <a:p>
            <a:pPr marL="91440" indent="-91080" algn="just">
              <a:lnSpc>
                <a:spcPct val="90000"/>
              </a:lnSpc>
              <a:spcBef>
                <a:spcPts val="1199"/>
              </a:spcBef>
              <a:spcAft>
                <a:spcPts val="201"/>
              </a:spcAft>
              <a:buClr>
                <a:srgbClr val="94B6D2"/>
              </a:buClr>
              <a:buFont typeface="Calibri"/>
              <a:buChar char=" "/>
            </a:pPr>
            <a:endParaRPr lang="en-US" sz="2000" b="1" spc="-1" dirty="0">
              <a:solidFill>
                <a:srgbClr val="00B050"/>
              </a:solidFill>
              <a:latin typeface="Calibri"/>
            </a:endParaRPr>
          </a:p>
          <a:p>
            <a:pPr marL="91440" indent="-91080" algn="just">
              <a:lnSpc>
                <a:spcPct val="90000"/>
              </a:lnSpc>
              <a:spcBef>
                <a:spcPts val="1199"/>
              </a:spcBef>
              <a:spcAft>
                <a:spcPts val="201"/>
              </a:spcAft>
              <a:buClr>
                <a:srgbClr val="94B6D2"/>
              </a:buClr>
              <a:buFont typeface="Calibri"/>
              <a:buChar char=" "/>
            </a:pPr>
            <a:endParaRPr lang="en-US" sz="2000" spc="-1" dirty="0">
              <a:solidFill>
                <a:srgbClr val="404040"/>
              </a:solidFill>
              <a:latin typeface="Calibri"/>
            </a:endParaRPr>
          </a:p>
          <a:p>
            <a:pPr marL="91440" indent="-91080" algn="just">
              <a:lnSpc>
                <a:spcPct val="90000"/>
              </a:lnSpc>
              <a:spcBef>
                <a:spcPts val="1199"/>
              </a:spcBef>
              <a:spcAft>
                <a:spcPts val="201"/>
              </a:spcAft>
              <a:buClr>
                <a:srgbClr val="94B6D2"/>
              </a:buClr>
              <a:buFont typeface="Calibri"/>
              <a:buChar char=" "/>
            </a:pPr>
            <a:endParaRPr lang="en-US" sz="2000" strike="noStrike" spc="-1" dirty="0">
              <a:solidFill>
                <a:srgbClr val="404040"/>
              </a:solidFill>
              <a:latin typeface="Calibri"/>
            </a:endParaRPr>
          </a:p>
          <a:p>
            <a:pPr marL="91440" indent="-91080" algn="just">
              <a:lnSpc>
                <a:spcPct val="90000"/>
              </a:lnSpc>
              <a:spcBef>
                <a:spcPts val="1199"/>
              </a:spcBef>
              <a:spcAft>
                <a:spcPts val="201"/>
              </a:spcAft>
              <a:buClr>
                <a:srgbClr val="94B6D2"/>
              </a:buClr>
              <a:buFont typeface="Calibri"/>
              <a:buChar char=" "/>
            </a:pPr>
            <a:endParaRPr lang="en-US" sz="2000" b="0" strike="noStrike" spc="-1" dirty="0">
              <a:solidFill>
                <a:srgbClr val="404040"/>
              </a:solidFill>
              <a:latin typeface="Calibri"/>
            </a:endParaRPr>
          </a:p>
        </p:txBody>
      </p:sp>
      <p:sp>
        <p:nvSpPr>
          <p:cNvPr id="3" name="TextBox 2">
            <a:extLst>
              <a:ext uri="{FF2B5EF4-FFF2-40B4-BE49-F238E27FC236}">
                <a16:creationId xmlns:a16="http://schemas.microsoft.com/office/drawing/2014/main" id="{4A2E9A48-D1F3-E0BB-8CAE-8FFECE107F23}"/>
              </a:ext>
            </a:extLst>
          </p:cNvPr>
          <p:cNvSpPr txBox="1"/>
          <p:nvPr/>
        </p:nvSpPr>
        <p:spPr>
          <a:xfrm>
            <a:off x="2368296" y="6456024"/>
            <a:ext cx="6097218" cy="230832"/>
          </a:xfrm>
          <a:prstGeom prst="rect">
            <a:avLst/>
          </a:prstGeom>
          <a:noFill/>
        </p:spPr>
        <p:txBody>
          <a:bodyPr wrap="square">
            <a:spAutoFit/>
          </a:bodyPr>
          <a:lstStyle/>
          <a:p>
            <a:pPr algn="ctr">
              <a:lnSpc>
                <a:spcPct val="100000"/>
              </a:lnSpc>
            </a:pPr>
            <a:r>
              <a:rPr lang="en-US" sz="900" cap="all" spc="-1" dirty="0">
                <a:solidFill>
                  <a:srgbClr val="FFFFFF"/>
                </a:solidFill>
                <a:latin typeface="Calibri"/>
              </a:rPr>
              <a:t>Prepared By reshma Rachel cherish, Department of CSE (</a:t>
            </a:r>
            <a:r>
              <a:rPr lang="en-US" sz="900" cap="all" spc="-1" dirty="0" err="1">
                <a:solidFill>
                  <a:srgbClr val="FFFFFF"/>
                </a:solidFill>
                <a:latin typeface="Calibri"/>
              </a:rPr>
              <a:t>ai&amp;ml</a:t>
            </a:r>
            <a:r>
              <a:rPr lang="en-US" sz="900" cap="all" spc="-1" dirty="0">
                <a:solidFill>
                  <a:srgbClr val="FFFFFF"/>
                </a:solidFill>
                <a:latin typeface="Calibri"/>
              </a:rPr>
              <a:t>) and CSE (Cyber security)</a:t>
            </a:r>
            <a:endParaRPr lang="en-IN" sz="900" cap="all" spc="-1" dirty="0">
              <a:solidFill>
                <a:srgbClr val="FFFFFF"/>
              </a:solidFill>
              <a:latin typeface="Calibri"/>
            </a:endParaRPr>
          </a:p>
        </p:txBody>
      </p:sp>
      <p:pic>
        <p:nvPicPr>
          <p:cNvPr id="8" name="Picture 7">
            <a:extLst>
              <a:ext uri="{FF2B5EF4-FFF2-40B4-BE49-F238E27FC236}">
                <a16:creationId xmlns:a16="http://schemas.microsoft.com/office/drawing/2014/main" id="{1CE6F8F0-1AB1-A68E-85A0-E203E22443BD}"/>
              </a:ext>
            </a:extLst>
          </p:cNvPr>
          <p:cNvPicPr>
            <a:picLocks noChangeAspect="1"/>
          </p:cNvPicPr>
          <p:nvPr/>
        </p:nvPicPr>
        <p:blipFill>
          <a:blip r:embed="rId3"/>
          <a:stretch>
            <a:fillRect/>
          </a:stretch>
        </p:blipFill>
        <p:spPr>
          <a:xfrm>
            <a:off x="3544186" y="3922544"/>
            <a:ext cx="2089292" cy="2373595"/>
          </a:xfrm>
          <a:prstGeom prst="rect">
            <a:avLst/>
          </a:prstGeom>
        </p:spPr>
      </p:pic>
    </p:spTree>
    <p:extLst>
      <p:ext uri="{BB962C8B-B14F-4D97-AF65-F5344CB8AC3E}">
        <p14:creationId xmlns:p14="http://schemas.microsoft.com/office/powerpoint/2010/main" val="2566046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FFFDD-858B-FF4D-F02B-0915C4804EB7}"/>
            </a:ext>
          </a:extLst>
        </p:cNvPr>
        <p:cNvGrpSpPr/>
        <p:nvPr/>
      </p:nvGrpSpPr>
      <p:grpSpPr>
        <a:xfrm>
          <a:off x="0" y="0"/>
          <a:ext cx="0" cy="0"/>
          <a:chOff x="0" y="0"/>
          <a:chExt cx="0" cy="0"/>
        </a:xfrm>
      </p:grpSpPr>
      <p:sp>
        <p:nvSpPr>
          <p:cNvPr id="165" name="TextShape 1">
            <a:extLst>
              <a:ext uri="{FF2B5EF4-FFF2-40B4-BE49-F238E27FC236}">
                <a16:creationId xmlns:a16="http://schemas.microsoft.com/office/drawing/2014/main" id="{DEBBE9C5-F2DB-388A-0862-59AB416192F6}"/>
              </a:ext>
            </a:extLst>
          </p:cNvPr>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000" b="0" strike="noStrike" spc="-52" dirty="0">
                <a:solidFill>
                  <a:srgbClr val="404040"/>
                </a:solidFill>
                <a:latin typeface="Calibri Light"/>
              </a:rPr>
              <a:t>Queries on a Single Relation</a:t>
            </a:r>
            <a:endParaRPr lang="en-US" sz="4000" b="0" strike="noStrike" spc="-1" dirty="0">
              <a:solidFill>
                <a:srgbClr val="000000"/>
              </a:solidFill>
              <a:latin typeface="Calibri"/>
            </a:endParaRPr>
          </a:p>
        </p:txBody>
      </p:sp>
      <p:sp>
        <p:nvSpPr>
          <p:cNvPr id="166" name="TextShape 2">
            <a:extLst>
              <a:ext uri="{FF2B5EF4-FFF2-40B4-BE49-F238E27FC236}">
                <a16:creationId xmlns:a16="http://schemas.microsoft.com/office/drawing/2014/main" id="{62192C5F-3B56-AB52-50DE-2C1B5FE819F6}"/>
              </a:ext>
            </a:extLst>
          </p:cNvPr>
          <p:cNvSpPr txBox="1"/>
          <p:nvPr/>
        </p:nvSpPr>
        <p:spPr>
          <a:xfrm>
            <a:off x="1097280" y="1845720"/>
            <a:ext cx="10058040" cy="4023000"/>
          </a:xfrm>
          <a:prstGeom prst="rect">
            <a:avLst/>
          </a:prstGeom>
          <a:noFill/>
          <a:ln>
            <a:noFill/>
          </a:ln>
        </p:spPr>
        <p:txBody>
          <a:bodyPr lIns="0" rIns="0">
            <a:noAutofit/>
          </a:bodyPr>
          <a:lstStyle/>
          <a:p>
            <a:pPr marL="343260" indent="-342900" algn="just">
              <a:lnSpc>
                <a:spcPct val="90000"/>
              </a:lnSpc>
              <a:spcBef>
                <a:spcPts val="1199"/>
              </a:spcBef>
              <a:spcAft>
                <a:spcPts val="201"/>
              </a:spcAft>
              <a:buClr>
                <a:srgbClr val="94B6D2"/>
              </a:buClr>
              <a:buFont typeface="Arial" panose="020B0604020202020204" pitchFamily="34" charset="0"/>
              <a:buChar char="•"/>
            </a:pPr>
            <a:r>
              <a:rPr lang="en-US" sz="2000" b="1" spc="-1" dirty="0">
                <a:solidFill>
                  <a:schemeClr val="accent2"/>
                </a:solidFill>
                <a:latin typeface="Calibri"/>
              </a:rPr>
              <a:t>DISTINCT </a:t>
            </a:r>
            <a:r>
              <a:rPr lang="en-US" sz="2000" b="1" spc="-1" dirty="0">
                <a:latin typeface="Calibri"/>
              </a:rPr>
              <a:t>keyword</a:t>
            </a:r>
            <a:r>
              <a:rPr lang="en-US" sz="2000" b="1" spc="-1" dirty="0">
                <a:solidFill>
                  <a:schemeClr val="accent2"/>
                </a:solidFill>
                <a:latin typeface="Calibri"/>
              </a:rPr>
              <a:t> </a:t>
            </a:r>
            <a:r>
              <a:rPr lang="en-US" sz="2000" spc="-1" dirty="0">
                <a:solidFill>
                  <a:schemeClr val="accent2"/>
                </a:solidFill>
                <a:latin typeface="Calibri"/>
              </a:rPr>
              <a:t>- </a:t>
            </a:r>
            <a:r>
              <a:rPr lang="en-US" sz="2000" spc="-1" dirty="0">
                <a:latin typeface="Calibri"/>
              </a:rPr>
              <a:t>to force the elimination of duplicates, we insert the keyword </a:t>
            </a:r>
            <a:r>
              <a:rPr lang="en-US" sz="2000" b="1" i="1" spc="-1" dirty="0">
                <a:latin typeface="Calibri"/>
              </a:rPr>
              <a:t>distinct</a:t>
            </a:r>
            <a:r>
              <a:rPr lang="en-US" sz="2000" spc="-1" dirty="0">
                <a:latin typeface="Calibri"/>
              </a:rPr>
              <a:t> after select. So, the above query can be rewritten as </a:t>
            </a:r>
          </a:p>
          <a:p>
            <a:pPr marL="548640" lvl="1" indent="-91080" algn="just">
              <a:lnSpc>
                <a:spcPct val="90000"/>
              </a:lnSpc>
              <a:spcBef>
                <a:spcPts val="1199"/>
              </a:spcBef>
              <a:spcAft>
                <a:spcPts val="201"/>
              </a:spcAft>
              <a:buClr>
                <a:srgbClr val="94B6D2"/>
              </a:buClr>
              <a:buFont typeface="Calibri"/>
              <a:buChar char=" "/>
            </a:pPr>
            <a:r>
              <a:rPr lang="en-US" sz="2000" b="1" spc="-1" dirty="0">
                <a:solidFill>
                  <a:srgbClr val="00B050"/>
                </a:solidFill>
                <a:latin typeface="Calibri"/>
              </a:rPr>
              <a:t>select distinct </a:t>
            </a:r>
            <a:r>
              <a:rPr lang="en-US" sz="2000" b="1" spc="-1" dirty="0" err="1">
                <a:solidFill>
                  <a:srgbClr val="00B050"/>
                </a:solidFill>
                <a:latin typeface="Calibri"/>
              </a:rPr>
              <a:t>dept_name</a:t>
            </a:r>
            <a:r>
              <a:rPr lang="en-US" sz="2000" b="1" spc="-1" dirty="0">
                <a:solidFill>
                  <a:srgbClr val="00B050"/>
                </a:solidFill>
                <a:latin typeface="Calibri"/>
              </a:rPr>
              <a:t> from instructor;</a:t>
            </a:r>
          </a:p>
          <a:p>
            <a:pPr marL="91440" indent="-91080" algn="just">
              <a:lnSpc>
                <a:spcPct val="90000"/>
              </a:lnSpc>
              <a:spcBef>
                <a:spcPts val="1199"/>
              </a:spcBef>
              <a:spcAft>
                <a:spcPts val="201"/>
              </a:spcAft>
              <a:buClr>
                <a:srgbClr val="94B6D2"/>
              </a:buClr>
              <a:buFont typeface="Calibri"/>
              <a:buChar char=" "/>
            </a:pPr>
            <a:r>
              <a:rPr lang="en-US" sz="2000" i="1" spc="-1" dirty="0">
                <a:latin typeface="Calibri"/>
              </a:rPr>
              <a:t>The result of the above rewritten query would contain each department name </a:t>
            </a:r>
            <a:r>
              <a:rPr lang="en-US" sz="2000" i="1" spc="-1" dirty="0">
                <a:solidFill>
                  <a:srgbClr val="FF0000"/>
                </a:solidFill>
                <a:latin typeface="Calibri"/>
              </a:rPr>
              <a:t>at most once</a:t>
            </a:r>
            <a:r>
              <a:rPr lang="en-US" sz="2000" i="1" spc="-1" dirty="0">
                <a:latin typeface="Calibri"/>
              </a:rPr>
              <a:t>.</a:t>
            </a:r>
          </a:p>
          <a:p>
            <a:pPr marL="343260" indent="-342900" algn="just">
              <a:lnSpc>
                <a:spcPct val="90000"/>
              </a:lnSpc>
              <a:spcBef>
                <a:spcPts val="1199"/>
              </a:spcBef>
              <a:spcAft>
                <a:spcPts val="201"/>
              </a:spcAft>
              <a:buClr>
                <a:srgbClr val="94B6D2"/>
              </a:buClr>
              <a:buFont typeface="Arial" panose="020B0604020202020204" pitchFamily="34" charset="0"/>
              <a:buChar char="•"/>
            </a:pPr>
            <a:r>
              <a:rPr lang="en-US" sz="2000" b="1" spc="-1" dirty="0">
                <a:solidFill>
                  <a:schemeClr val="accent2"/>
                </a:solidFill>
                <a:latin typeface="Calibri"/>
              </a:rPr>
              <a:t>ALL </a:t>
            </a:r>
            <a:r>
              <a:rPr lang="en-US" sz="2000" b="1" spc="-1" dirty="0">
                <a:latin typeface="Calibri"/>
              </a:rPr>
              <a:t>keyword</a:t>
            </a:r>
            <a:r>
              <a:rPr lang="en-US" sz="2000" spc="-1" dirty="0">
                <a:latin typeface="Calibri"/>
              </a:rPr>
              <a:t> </a:t>
            </a:r>
            <a:r>
              <a:rPr lang="en-US" sz="2000" spc="-1" dirty="0">
                <a:solidFill>
                  <a:schemeClr val="accent2"/>
                </a:solidFill>
                <a:latin typeface="Calibri"/>
              </a:rPr>
              <a:t>– </a:t>
            </a:r>
            <a:r>
              <a:rPr lang="en-US" sz="2000" spc="-1" dirty="0">
                <a:latin typeface="Calibri"/>
              </a:rPr>
              <a:t>use this keyword to specify explicitly that duplicates are not removed.</a:t>
            </a:r>
            <a:endParaRPr lang="en-US" sz="2000" b="1" spc="-1" dirty="0">
              <a:latin typeface="Calibri"/>
            </a:endParaRPr>
          </a:p>
          <a:p>
            <a:pPr marL="548640" lvl="1" indent="-91080" algn="just">
              <a:lnSpc>
                <a:spcPct val="90000"/>
              </a:lnSpc>
              <a:spcBef>
                <a:spcPts val="1199"/>
              </a:spcBef>
              <a:spcAft>
                <a:spcPts val="201"/>
              </a:spcAft>
              <a:buClr>
                <a:srgbClr val="94B6D2"/>
              </a:buClr>
              <a:buFont typeface="Calibri"/>
              <a:buChar char=" "/>
            </a:pPr>
            <a:r>
              <a:rPr lang="en-US" sz="2000" b="1" spc="-1" dirty="0">
                <a:solidFill>
                  <a:srgbClr val="00B050"/>
                </a:solidFill>
                <a:latin typeface="Calibri"/>
              </a:rPr>
              <a:t>select all </a:t>
            </a:r>
            <a:r>
              <a:rPr lang="en-US" sz="2000" b="1" spc="-1" dirty="0" err="1">
                <a:solidFill>
                  <a:srgbClr val="00B050"/>
                </a:solidFill>
                <a:latin typeface="Calibri"/>
              </a:rPr>
              <a:t>dept_name</a:t>
            </a:r>
            <a:r>
              <a:rPr lang="en-US" sz="2000" b="1" spc="-1" dirty="0">
                <a:solidFill>
                  <a:srgbClr val="00B050"/>
                </a:solidFill>
                <a:latin typeface="Calibri"/>
              </a:rPr>
              <a:t> from instructor;</a:t>
            </a:r>
          </a:p>
          <a:p>
            <a:pPr marL="343260" indent="-342900" algn="just">
              <a:lnSpc>
                <a:spcPct val="90000"/>
              </a:lnSpc>
              <a:spcBef>
                <a:spcPts val="1199"/>
              </a:spcBef>
              <a:spcAft>
                <a:spcPts val="201"/>
              </a:spcAft>
              <a:buClr>
                <a:srgbClr val="94B6D2"/>
              </a:buClr>
              <a:buFont typeface="Arial" panose="020B0604020202020204" pitchFamily="34" charset="0"/>
              <a:buChar char="•"/>
            </a:pPr>
            <a:r>
              <a:rPr lang="en-US" sz="2000" b="1" spc="-1" dirty="0">
                <a:latin typeface="Calibri"/>
              </a:rPr>
              <a:t>SELECT with arithmetic expressions (with operators +, −, ∗, and /) </a:t>
            </a:r>
            <a:r>
              <a:rPr lang="en-US" sz="2000" spc="-1" dirty="0">
                <a:latin typeface="Calibri"/>
              </a:rPr>
              <a:t>– Example consider the query, </a:t>
            </a:r>
          </a:p>
          <a:p>
            <a:pPr marL="360" algn="just">
              <a:lnSpc>
                <a:spcPct val="90000"/>
              </a:lnSpc>
              <a:spcBef>
                <a:spcPts val="1199"/>
              </a:spcBef>
              <a:spcAft>
                <a:spcPts val="201"/>
              </a:spcAft>
              <a:buClr>
                <a:srgbClr val="94B6D2"/>
              </a:buClr>
            </a:pPr>
            <a:r>
              <a:rPr lang="en-US" sz="2000" spc="-1" dirty="0">
                <a:latin typeface="Calibri"/>
              </a:rPr>
              <a:t>	</a:t>
            </a:r>
            <a:r>
              <a:rPr lang="en-US" sz="2000" b="1" spc="-1" dirty="0">
                <a:solidFill>
                  <a:srgbClr val="00B050"/>
                </a:solidFill>
                <a:latin typeface="Calibri"/>
              </a:rPr>
              <a:t>select ID, name, dept name, salary * 1.1 from instructor;</a:t>
            </a:r>
          </a:p>
          <a:p>
            <a:pPr marL="343260" indent="-342900" algn="just">
              <a:lnSpc>
                <a:spcPct val="90000"/>
              </a:lnSpc>
              <a:spcBef>
                <a:spcPts val="1199"/>
              </a:spcBef>
              <a:spcAft>
                <a:spcPts val="201"/>
              </a:spcAft>
              <a:buClr>
                <a:srgbClr val="94B6D2"/>
              </a:buClr>
              <a:buFont typeface="Arial" panose="020B0604020202020204" pitchFamily="34" charset="0"/>
              <a:buChar char="•"/>
            </a:pPr>
            <a:endParaRPr lang="en-US" sz="2000" b="1" spc="-1" dirty="0">
              <a:solidFill>
                <a:srgbClr val="00B050"/>
              </a:solidFill>
              <a:latin typeface="Calibri"/>
            </a:endParaRPr>
          </a:p>
          <a:p>
            <a:pPr marL="91440" indent="-91080" algn="just">
              <a:lnSpc>
                <a:spcPct val="90000"/>
              </a:lnSpc>
              <a:spcBef>
                <a:spcPts val="1199"/>
              </a:spcBef>
              <a:spcAft>
                <a:spcPts val="201"/>
              </a:spcAft>
              <a:buClr>
                <a:srgbClr val="94B6D2"/>
              </a:buClr>
              <a:buFont typeface="Calibri"/>
              <a:buChar char=" "/>
            </a:pPr>
            <a:endParaRPr lang="en-US" sz="2000" b="1" spc="-1" dirty="0">
              <a:solidFill>
                <a:srgbClr val="00B050"/>
              </a:solidFill>
              <a:latin typeface="Calibri"/>
            </a:endParaRPr>
          </a:p>
          <a:p>
            <a:pPr marL="91440" indent="-91080" algn="just">
              <a:lnSpc>
                <a:spcPct val="90000"/>
              </a:lnSpc>
              <a:spcBef>
                <a:spcPts val="1199"/>
              </a:spcBef>
              <a:spcAft>
                <a:spcPts val="201"/>
              </a:spcAft>
              <a:buClr>
                <a:srgbClr val="94B6D2"/>
              </a:buClr>
              <a:buFont typeface="Calibri"/>
              <a:buChar char=" "/>
            </a:pPr>
            <a:endParaRPr lang="en-US" sz="2000" b="1" spc="-1" dirty="0">
              <a:solidFill>
                <a:srgbClr val="00B050"/>
              </a:solidFill>
              <a:latin typeface="Calibri"/>
            </a:endParaRPr>
          </a:p>
          <a:p>
            <a:pPr marL="91440" indent="-91080" algn="just">
              <a:lnSpc>
                <a:spcPct val="90000"/>
              </a:lnSpc>
              <a:spcBef>
                <a:spcPts val="1199"/>
              </a:spcBef>
              <a:spcAft>
                <a:spcPts val="201"/>
              </a:spcAft>
              <a:buClr>
                <a:srgbClr val="94B6D2"/>
              </a:buClr>
              <a:buFont typeface="Calibri"/>
              <a:buChar char=" "/>
            </a:pPr>
            <a:endParaRPr lang="en-US" sz="2000" spc="-1" dirty="0">
              <a:solidFill>
                <a:srgbClr val="404040"/>
              </a:solidFill>
              <a:latin typeface="Calibri"/>
            </a:endParaRPr>
          </a:p>
          <a:p>
            <a:pPr marL="91440" indent="-91080" algn="just">
              <a:lnSpc>
                <a:spcPct val="90000"/>
              </a:lnSpc>
              <a:spcBef>
                <a:spcPts val="1199"/>
              </a:spcBef>
              <a:spcAft>
                <a:spcPts val="201"/>
              </a:spcAft>
              <a:buClr>
                <a:srgbClr val="94B6D2"/>
              </a:buClr>
              <a:buFont typeface="Calibri"/>
              <a:buChar char=" "/>
            </a:pPr>
            <a:endParaRPr lang="en-US" sz="2000" strike="noStrike" spc="-1" dirty="0">
              <a:solidFill>
                <a:srgbClr val="404040"/>
              </a:solidFill>
              <a:latin typeface="Calibri"/>
            </a:endParaRPr>
          </a:p>
          <a:p>
            <a:pPr marL="91440" indent="-91080" algn="just">
              <a:lnSpc>
                <a:spcPct val="90000"/>
              </a:lnSpc>
              <a:spcBef>
                <a:spcPts val="1199"/>
              </a:spcBef>
              <a:spcAft>
                <a:spcPts val="201"/>
              </a:spcAft>
              <a:buClr>
                <a:srgbClr val="94B6D2"/>
              </a:buClr>
              <a:buFont typeface="Calibri"/>
              <a:buChar char=" "/>
            </a:pPr>
            <a:endParaRPr lang="en-US" sz="2000" b="0" strike="noStrike" spc="-1" dirty="0">
              <a:solidFill>
                <a:srgbClr val="404040"/>
              </a:solidFill>
              <a:latin typeface="Calibri"/>
            </a:endParaRPr>
          </a:p>
        </p:txBody>
      </p:sp>
      <p:sp>
        <p:nvSpPr>
          <p:cNvPr id="3" name="TextBox 2">
            <a:extLst>
              <a:ext uri="{FF2B5EF4-FFF2-40B4-BE49-F238E27FC236}">
                <a16:creationId xmlns:a16="http://schemas.microsoft.com/office/drawing/2014/main" id="{FD3C0725-2A15-BB09-89F8-348B0C9F238E}"/>
              </a:ext>
            </a:extLst>
          </p:cNvPr>
          <p:cNvSpPr txBox="1"/>
          <p:nvPr/>
        </p:nvSpPr>
        <p:spPr>
          <a:xfrm>
            <a:off x="2368296" y="6456024"/>
            <a:ext cx="6097218" cy="230832"/>
          </a:xfrm>
          <a:prstGeom prst="rect">
            <a:avLst/>
          </a:prstGeom>
          <a:noFill/>
        </p:spPr>
        <p:txBody>
          <a:bodyPr wrap="square">
            <a:spAutoFit/>
          </a:bodyPr>
          <a:lstStyle/>
          <a:p>
            <a:pPr algn="ctr">
              <a:lnSpc>
                <a:spcPct val="100000"/>
              </a:lnSpc>
            </a:pPr>
            <a:r>
              <a:rPr lang="en-US" sz="900" cap="all" spc="-1" dirty="0">
                <a:solidFill>
                  <a:srgbClr val="FFFFFF"/>
                </a:solidFill>
                <a:latin typeface="Calibri"/>
              </a:rPr>
              <a:t>Prepared By reshma Rachel cherish, Department of CSE (</a:t>
            </a:r>
            <a:r>
              <a:rPr lang="en-US" sz="900" cap="all" spc="-1" dirty="0" err="1">
                <a:solidFill>
                  <a:srgbClr val="FFFFFF"/>
                </a:solidFill>
                <a:latin typeface="Calibri"/>
              </a:rPr>
              <a:t>ai&amp;ml</a:t>
            </a:r>
            <a:r>
              <a:rPr lang="en-US" sz="900" cap="all" spc="-1" dirty="0">
                <a:solidFill>
                  <a:srgbClr val="FFFFFF"/>
                </a:solidFill>
                <a:latin typeface="Calibri"/>
              </a:rPr>
              <a:t>) and CSE (Cyber security)</a:t>
            </a:r>
            <a:endParaRPr lang="en-IN" sz="900" cap="all" spc="-1" dirty="0">
              <a:solidFill>
                <a:srgbClr val="FFFFFF"/>
              </a:solidFill>
              <a:latin typeface="Calibri"/>
            </a:endParaRPr>
          </a:p>
        </p:txBody>
      </p:sp>
    </p:spTree>
    <p:extLst>
      <p:ext uri="{BB962C8B-B14F-4D97-AF65-F5344CB8AC3E}">
        <p14:creationId xmlns:p14="http://schemas.microsoft.com/office/powerpoint/2010/main" val="1616145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423E3-BAFE-CA5D-8314-32FAD6F6C4BC}"/>
            </a:ext>
          </a:extLst>
        </p:cNvPr>
        <p:cNvGrpSpPr/>
        <p:nvPr/>
      </p:nvGrpSpPr>
      <p:grpSpPr>
        <a:xfrm>
          <a:off x="0" y="0"/>
          <a:ext cx="0" cy="0"/>
          <a:chOff x="0" y="0"/>
          <a:chExt cx="0" cy="0"/>
        </a:xfrm>
      </p:grpSpPr>
      <p:sp>
        <p:nvSpPr>
          <p:cNvPr id="165" name="TextShape 1">
            <a:extLst>
              <a:ext uri="{FF2B5EF4-FFF2-40B4-BE49-F238E27FC236}">
                <a16:creationId xmlns:a16="http://schemas.microsoft.com/office/drawing/2014/main" id="{85EC764E-01EC-1032-B136-6535FE56423D}"/>
              </a:ext>
            </a:extLst>
          </p:cNvPr>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000" b="0" strike="noStrike" spc="-52" dirty="0">
                <a:solidFill>
                  <a:srgbClr val="404040"/>
                </a:solidFill>
                <a:latin typeface="Calibri Light"/>
              </a:rPr>
              <a:t>Queries on a Single Relation</a:t>
            </a:r>
            <a:endParaRPr lang="en-US" sz="4000" b="0" strike="noStrike" spc="-1" dirty="0">
              <a:solidFill>
                <a:srgbClr val="000000"/>
              </a:solidFill>
              <a:latin typeface="Calibri"/>
            </a:endParaRPr>
          </a:p>
        </p:txBody>
      </p:sp>
      <p:sp>
        <p:nvSpPr>
          <p:cNvPr id="166" name="TextShape 2">
            <a:extLst>
              <a:ext uri="{FF2B5EF4-FFF2-40B4-BE49-F238E27FC236}">
                <a16:creationId xmlns:a16="http://schemas.microsoft.com/office/drawing/2014/main" id="{087A4F7E-6A08-C7AF-0E06-6C5C8655F2AF}"/>
              </a:ext>
            </a:extLst>
          </p:cNvPr>
          <p:cNvSpPr txBox="1"/>
          <p:nvPr/>
        </p:nvSpPr>
        <p:spPr>
          <a:xfrm>
            <a:off x="1097280" y="1845720"/>
            <a:ext cx="10058040" cy="4023000"/>
          </a:xfrm>
          <a:prstGeom prst="rect">
            <a:avLst/>
          </a:prstGeom>
          <a:noFill/>
          <a:ln>
            <a:noFill/>
          </a:ln>
        </p:spPr>
        <p:txBody>
          <a:bodyPr lIns="0" rIns="0">
            <a:noAutofit/>
          </a:bodyPr>
          <a:lstStyle/>
          <a:p>
            <a:pPr marL="343260" indent="-342900" algn="just">
              <a:lnSpc>
                <a:spcPct val="90000"/>
              </a:lnSpc>
              <a:spcBef>
                <a:spcPts val="1199"/>
              </a:spcBef>
              <a:spcAft>
                <a:spcPts val="201"/>
              </a:spcAft>
              <a:buClr>
                <a:srgbClr val="94B6D2"/>
              </a:buClr>
              <a:buFont typeface="Arial" panose="020B0604020202020204" pitchFamily="34" charset="0"/>
              <a:buChar char="•"/>
            </a:pPr>
            <a:r>
              <a:rPr lang="en-US" sz="2000" b="1" u="sng" spc="-1" dirty="0">
                <a:solidFill>
                  <a:srgbClr val="404040"/>
                </a:solidFill>
                <a:latin typeface="Calibri"/>
              </a:rPr>
              <a:t>where </a:t>
            </a:r>
            <a:r>
              <a:rPr lang="en-US" sz="2000" b="1" spc="-1" dirty="0">
                <a:solidFill>
                  <a:srgbClr val="404040"/>
                </a:solidFill>
                <a:latin typeface="Calibri"/>
              </a:rPr>
              <a:t>clause </a:t>
            </a:r>
          </a:p>
          <a:p>
            <a:pPr marL="343260" indent="-342900" algn="just">
              <a:lnSpc>
                <a:spcPct val="90000"/>
              </a:lnSpc>
              <a:spcBef>
                <a:spcPts val="1199"/>
              </a:spcBef>
              <a:spcAft>
                <a:spcPts val="201"/>
              </a:spcAft>
              <a:buClr>
                <a:srgbClr val="94B6D2"/>
              </a:buClr>
              <a:buFont typeface="Arial" panose="020B0604020202020204" pitchFamily="34" charset="0"/>
              <a:buChar char="•"/>
            </a:pPr>
            <a:r>
              <a:rPr lang="en-US" sz="2000" spc="-1" dirty="0">
                <a:latin typeface="Calibri"/>
              </a:rPr>
              <a:t>It allows us to select </a:t>
            </a:r>
            <a:r>
              <a:rPr lang="en-US" sz="2000" spc="-1" dirty="0">
                <a:solidFill>
                  <a:srgbClr val="00B050"/>
                </a:solidFill>
                <a:latin typeface="Calibri"/>
              </a:rPr>
              <a:t>only those rows in the result relation</a:t>
            </a:r>
            <a:r>
              <a:rPr lang="en-US" sz="2000" spc="-1" dirty="0">
                <a:latin typeface="Calibri"/>
              </a:rPr>
              <a:t> of the from clause that </a:t>
            </a:r>
            <a:r>
              <a:rPr lang="en-US" sz="2000" b="1" spc="-1" dirty="0">
                <a:solidFill>
                  <a:srgbClr val="00B050"/>
                </a:solidFill>
                <a:latin typeface="Calibri"/>
              </a:rPr>
              <a:t>satisfy a specified predicate</a:t>
            </a:r>
            <a:r>
              <a:rPr lang="en-US" sz="2000" spc="-1" dirty="0">
                <a:latin typeface="Calibri"/>
              </a:rPr>
              <a:t>.</a:t>
            </a:r>
          </a:p>
          <a:p>
            <a:pPr marL="343260" indent="-342900" algn="just">
              <a:lnSpc>
                <a:spcPct val="90000"/>
              </a:lnSpc>
              <a:spcBef>
                <a:spcPts val="1199"/>
              </a:spcBef>
              <a:spcAft>
                <a:spcPts val="201"/>
              </a:spcAft>
              <a:buClr>
                <a:srgbClr val="94B6D2"/>
              </a:buClr>
              <a:buFont typeface="Arial" panose="020B0604020202020204" pitchFamily="34" charset="0"/>
              <a:buChar char="•"/>
            </a:pPr>
            <a:r>
              <a:rPr lang="en-US" sz="2000" b="1" u="sng" spc="-1" dirty="0">
                <a:solidFill>
                  <a:srgbClr val="404040"/>
                </a:solidFill>
                <a:latin typeface="Calibri"/>
              </a:rPr>
              <a:t>Example 3: </a:t>
            </a:r>
            <a:r>
              <a:rPr lang="en-US" sz="2000" spc="-1" dirty="0">
                <a:solidFill>
                  <a:srgbClr val="404040"/>
                </a:solidFill>
                <a:latin typeface="Calibri"/>
              </a:rPr>
              <a:t>“</a:t>
            </a:r>
            <a:r>
              <a:rPr lang="en-US" sz="2000" spc="-1" dirty="0">
                <a:solidFill>
                  <a:schemeClr val="accent2"/>
                </a:solidFill>
                <a:latin typeface="Calibri"/>
              </a:rPr>
              <a:t>Find the names of all instructors in the Computer Science department who have salary greater than $70,000</a:t>
            </a:r>
            <a:r>
              <a:rPr lang="en-US" sz="2000" spc="-1" dirty="0">
                <a:solidFill>
                  <a:srgbClr val="404040"/>
                </a:solidFill>
                <a:latin typeface="Calibri"/>
              </a:rPr>
              <a:t>.”</a:t>
            </a:r>
          </a:p>
          <a:p>
            <a:pPr marL="343260" indent="-342900" algn="just">
              <a:lnSpc>
                <a:spcPct val="90000"/>
              </a:lnSpc>
              <a:spcBef>
                <a:spcPts val="1199"/>
              </a:spcBef>
              <a:spcAft>
                <a:spcPts val="201"/>
              </a:spcAft>
              <a:buClr>
                <a:srgbClr val="94B6D2"/>
              </a:buClr>
              <a:buFont typeface="Arial" panose="020B0604020202020204" pitchFamily="34" charset="0"/>
              <a:buChar char="•"/>
            </a:pPr>
            <a:r>
              <a:rPr lang="en-US" sz="2000" spc="-1" dirty="0">
                <a:solidFill>
                  <a:srgbClr val="404040"/>
                </a:solidFill>
                <a:latin typeface="Calibri"/>
              </a:rPr>
              <a:t>So, the query can be written as </a:t>
            </a:r>
          </a:p>
          <a:p>
            <a:pPr marL="343260" indent="-342900" algn="just">
              <a:lnSpc>
                <a:spcPct val="90000"/>
              </a:lnSpc>
              <a:spcBef>
                <a:spcPts val="1199"/>
              </a:spcBef>
              <a:spcAft>
                <a:spcPts val="201"/>
              </a:spcAft>
              <a:buClr>
                <a:srgbClr val="94B6D2"/>
              </a:buClr>
              <a:buFont typeface="Arial" panose="020B0604020202020204" pitchFamily="34" charset="0"/>
              <a:buChar char="•"/>
            </a:pPr>
            <a:endParaRPr lang="en-US" sz="2000" spc="-1" dirty="0">
              <a:solidFill>
                <a:srgbClr val="404040"/>
              </a:solidFill>
              <a:latin typeface="Calibri"/>
            </a:endParaRPr>
          </a:p>
          <a:p>
            <a:pPr marL="360" algn="just">
              <a:lnSpc>
                <a:spcPct val="90000"/>
              </a:lnSpc>
              <a:spcBef>
                <a:spcPts val="1199"/>
              </a:spcBef>
              <a:spcAft>
                <a:spcPts val="201"/>
              </a:spcAft>
              <a:buClr>
                <a:srgbClr val="94B6D2"/>
              </a:buClr>
            </a:pPr>
            <a:r>
              <a:rPr lang="en-US" sz="2000" spc="-1" dirty="0">
                <a:solidFill>
                  <a:srgbClr val="404040"/>
                </a:solidFill>
                <a:latin typeface="Calibri"/>
              </a:rPr>
              <a:t>	</a:t>
            </a:r>
            <a:r>
              <a:rPr lang="en-US" sz="2000" b="1" spc="-1" dirty="0">
                <a:solidFill>
                  <a:srgbClr val="00B050"/>
                </a:solidFill>
                <a:latin typeface="Calibri"/>
              </a:rPr>
              <a:t>select name from instructor </a:t>
            </a:r>
            <a:r>
              <a:rPr lang="en-US" sz="2000" b="1" spc="-1" dirty="0">
                <a:solidFill>
                  <a:schemeClr val="accent2"/>
                </a:solidFill>
                <a:latin typeface="Calibri"/>
              </a:rPr>
              <a:t>where</a:t>
            </a:r>
            <a:r>
              <a:rPr lang="en-US" sz="2000" b="1" spc="-1" dirty="0">
                <a:solidFill>
                  <a:srgbClr val="FF0000"/>
                </a:solidFill>
                <a:latin typeface="Calibri"/>
              </a:rPr>
              <a:t> dept name = ’Comp. Sci.’ </a:t>
            </a:r>
            <a:r>
              <a:rPr lang="en-US" sz="2000" b="1" spc="-1" dirty="0">
                <a:solidFill>
                  <a:srgbClr val="00B0F0"/>
                </a:solidFill>
                <a:latin typeface="Calibri"/>
              </a:rPr>
              <a:t>AND</a:t>
            </a:r>
            <a:r>
              <a:rPr lang="en-US" sz="2000" b="1" spc="-1" dirty="0">
                <a:solidFill>
                  <a:srgbClr val="FF0000"/>
                </a:solidFill>
                <a:latin typeface="Calibri"/>
              </a:rPr>
              <a:t> salary &gt; 70000;</a:t>
            </a:r>
          </a:p>
          <a:p>
            <a:pPr marL="343260" indent="-342900" algn="just">
              <a:lnSpc>
                <a:spcPct val="90000"/>
              </a:lnSpc>
              <a:spcBef>
                <a:spcPts val="1199"/>
              </a:spcBef>
              <a:spcAft>
                <a:spcPts val="201"/>
              </a:spcAft>
              <a:buClr>
                <a:srgbClr val="94B6D2"/>
              </a:buClr>
              <a:buFont typeface="Arial" panose="020B0604020202020204" pitchFamily="34" charset="0"/>
              <a:buChar char="•"/>
            </a:pPr>
            <a:r>
              <a:rPr lang="en-US" sz="2000" b="1" u="sng" spc="-1" dirty="0">
                <a:solidFill>
                  <a:srgbClr val="404040"/>
                </a:solidFill>
                <a:latin typeface="Calibri"/>
              </a:rPr>
              <a:t>where </a:t>
            </a:r>
            <a:r>
              <a:rPr lang="en-US" sz="2000" b="1" spc="-1" dirty="0">
                <a:solidFill>
                  <a:srgbClr val="404040"/>
                </a:solidFill>
                <a:latin typeface="Calibri"/>
              </a:rPr>
              <a:t>clause along with logical connectives AND, OR, and NOT</a:t>
            </a:r>
            <a:endParaRPr lang="en-US" sz="2000" b="1" spc="-1" dirty="0">
              <a:latin typeface="Calibri"/>
            </a:endParaRPr>
          </a:p>
          <a:p>
            <a:pPr marL="343260" indent="-342900" algn="just">
              <a:lnSpc>
                <a:spcPct val="90000"/>
              </a:lnSpc>
              <a:spcBef>
                <a:spcPts val="1199"/>
              </a:spcBef>
              <a:spcAft>
                <a:spcPts val="201"/>
              </a:spcAft>
              <a:buClr>
                <a:srgbClr val="94B6D2"/>
              </a:buClr>
              <a:buFont typeface="Arial" panose="020B0604020202020204" pitchFamily="34" charset="0"/>
              <a:buChar char="•"/>
            </a:pPr>
            <a:r>
              <a:rPr lang="en-US" sz="2000" spc="-1" dirty="0">
                <a:solidFill>
                  <a:srgbClr val="404040"/>
                </a:solidFill>
                <a:latin typeface="Calibri"/>
              </a:rPr>
              <a:t>The operands of the logical connectives can be expressions involving the comparison operators &lt;, &lt;=, &gt;, &gt;=, =, and &lt;&gt;.</a:t>
            </a:r>
          </a:p>
          <a:p>
            <a:pPr marL="91440" indent="-91080" algn="just">
              <a:lnSpc>
                <a:spcPct val="90000"/>
              </a:lnSpc>
              <a:spcBef>
                <a:spcPts val="1199"/>
              </a:spcBef>
              <a:spcAft>
                <a:spcPts val="201"/>
              </a:spcAft>
              <a:buClr>
                <a:srgbClr val="94B6D2"/>
              </a:buClr>
              <a:buFont typeface="Calibri"/>
              <a:buChar char=" "/>
            </a:pPr>
            <a:endParaRPr lang="en-US" sz="2000" spc="-1" dirty="0">
              <a:solidFill>
                <a:srgbClr val="00B050"/>
              </a:solidFill>
              <a:latin typeface="Calibri"/>
            </a:endParaRPr>
          </a:p>
          <a:p>
            <a:pPr marL="91440" indent="-91080" algn="just">
              <a:lnSpc>
                <a:spcPct val="90000"/>
              </a:lnSpc>
              <a:spcBef>
                <a:spcPts val="1199"/>
              </a:spcBef>
              <a:spcAft>
                <a:spcPts val="201"/>
              </a:spcAft>
              <a:buClr>
                <a:srgbClr val="94B6D2"/>
              </a:buClr>
              <a:buFont typeface="Calibri"/>
              <a:buChar char=" "/>
            </a:pPr>
            <a:endParaRPr lang="en-US" sz="2000" b="1" spc="-1" dirty="0">
              <a:solidFill>
                <a:srgbClr val="00B050"/>
              </a:solidFill>
              <a:latin typeface="Calibri"/>
            </a:endParaRPr>
          </a:p>
          <a:p>
            <a:pPr marL="91440" indent="-91080" algn="just">
              <a:lnSpc>
                <a:spcPct val="90000"/>
              </a:lnSpc>
              <a:spcBef>
                <a:spcPts val="1199"/>
              </a:spcBef>
              <a:spcAft>
                <a:spcPts val="201"/>
              </a:spcAft>
              <a:buClr>
                <a:srgbClr val="94B6D2"/>
              </a:buClr>
              <a:buFont typeface="Calibri"/>
              <a:buChar char=" "/>
            </a:pPr>
            <a:endParaRPr lang="en-US" sz="2000" spc="-1" dirty="0">
              <a:solidFill>
                <a:srgbClr val="404040"/>
              </a:solidFill>
              <a:latin typeface="Calibri"/>
            </a:endParaRPr>
          </a:p>
          <a:p>
            <a:pPr marL="91440" indent="-91080" algn="just">
              <a:lnSpc>
                <a:spcPct val="90000"/>
              </a:lnSpc>
              <a:spcBef>
                <a:spcPts val="1199"/>
              </a:spcBef>
              <a:spcAft>
                <a:spcPts val="201"/>
              </a:spcAft>
              <a:buClr>
                <a:srgbClr val="94B6D2"/>
              </a:buClr>
              <a:buFont typeface="Calibri"/>
              <a:buChar char=" "/>
            </a:pPr>
            <a:endParaRPr lang="en-US" sz="2000" strike="noStrike" spc="-1" dirty="0">
              <a:solidFill>
                <a:srgbClr val="404040"/>
              </a:solidFill>
              <a:latin typeface="Calibri"/>
            </a:endParaRPr>
          </a:p>
          <a:p>
            <a:pPr marL="91440" indent="-91080" algn="just">
              <a:lnSpc>
                <a:spcPct val="90000"/>
              </a:lnSpc>
              <a:spcBef>
                <a:spcPts val="1199"/>
              </a:spcBef>
              <a:spcAft>
                <a:spcPts val="201"/>
              </a:spcAft>
              <a:buClr>
                <a:srgbClr val="94B6D2"/>
              </a:buClr>
              <a:buFont typeface="Calibri"/>
              <a:buChar char=" "/>
            </a:pPr>
            <a:endParaRPr lang="en-US" sz="2000" b="0" strike="noStrike" spc="-1" dirty="0">
              <a:solidFill>
                <a:srgbClr val="404040"/>
              </a:solidFill>
              <a:latin typeface="Calibri"/>
            </a:endParaRPr>
          </a:p>
        </p:txBody>
      </p:sp>
      <p:sp>
        <p:nvSpPr>
          <p:cNvPr id="3" name="TextBox 2">
            <a:extLst>
              <a:ext uri="{FF2B5EF4-FFF2-40B4-BE49-F238E27FC236}">
                <a16:creationId xmlns:a16="http://schemas.microsoft.com/office/drawing/2014/main" id="{1833A3F6-B200-FD3B-B425-4C7B032F890D}"/>
              </a:ext>
            </a:extLst>
          </p:cNvPr>
          <p:cNvSpPr txBox="1"/>
          <p:nvPr/>
        </p:nvSpPr>
        <p:spPr>
          <a:xfrm>
            <a:off x="2368296" y="6456024"/>
            <a:ext cx="6097218" cy="230832"/>
          </a:xfrm>
          <a:prstGeom prst="rect">
            <a:avLst/>
          </a:prstGeom>
          <a:noFill/>
        </p:spPr>
        <p:txBody>
          <a:bodyPr wrap="square">
            <a:spAutoFit/>
          </a:bodyPr>
          <a:lstStyle/>
          <a:p>
            <a:pPr algn="ctr">
              <a:lnSpc>
                <a:spcPct val="100000"/>
              </a:lnSpc>
            </a:pPr>
            <a:r>
              <a:rPr lang="en-US" sz="900" cap="all" spc="-1" dirty="0">
                <a:solidFill>
                  <a:srgbClr val="FFFFFF"/>
                </a:solidFill>
                <a:latin typeface="Calibri"/>
              </a:rPr>
              <a:t>Prepared By reshma Rachel cherish, Department of CSE (</a:t>
            </a:r>
            <a:r>
              <a:rPr lang="en-US" sz="900" cap="all" spc="-1" dirty="0" err="1">
                <a:solidFill>
                  <a:srgbClr val="FFFFFF"/>
                </a:solidFill>
                <a:latin typeface="Calibri"/>
              </a:rPr>
              <a:t>ai&amp;ml</a:t>
            </a:r>
            <a:r>
              <a:rPr lang="en-US" sz="900" cap="all" spc="-1" dirty="0">
                <a:solidFill>
                  <a:srgbClr val="FFFFFF"/>
                </a:solidFill>
                <a:latin typeface="Calibri"/>
              </a:rPr>
              <a:t>) and CSE (Cyber security)</a:t>
            </a:r>
            <a:endParaRPr lang="en-IN" sz="900" cap="all" spc="-1" dirty="0">
              <a:solidFill>
                <a:srgbClr val="FFFFFF"/>
              </a:solidFill>
              <a:latin typeface="Calibri"/>
            </a:endParaRPr>
          </a:p>
        </p:txBody>
      </p:sp>
      <p:pic>
        <p:nvPicPr>
          <p:cNvPr id="4" name="Picture 3">
            <a:extLst>
              <a:ext uri="{FF2B5EF4-FFF2-40B4-BE49-F238E27FC236}">
                <a16:creationId xmlns:a16="http://schemas.microsoft.com/office/drawing/2014/main" id="{4939C9EF-7829-6456-C453-E9A4137669D6}"/>
              </a:ext>
            </a:extLst>
          </p:cNvPr>
          <p:cNvPicPr>
            <a:picLocks noChangeAspect="1"/>
          </p:cNvPicPr>
          <p:nvPr/>
        </p:nvPicPr>
        <p:blipFill>
          <a:blip r:embed="rId3"/>
          <a:stretch>
            <a:fillRect/>
          </a:stretch>
        </p:blipFill>
        <p:spPr>
          <a:xfrm>
            <a:off x="5720316" y="3511164"/>
            <a:ext cx="3778444" cy="1047804"/>
          </a:xfrm>
          <a:prstGeom prst="rect">
            <a:avLst/>
          </a:prstGeom>
        </p:spPr>
      </p:pic>
    </p:spTree>
    <p:extLst>
      <p:ext uri="{BB962C8B-B14F-4D97-AF65-F5344CB8AC3E}">
        <p14:creationId xmlns:p14="http://schemas.microsoft.com/office/powerpoint/2010/main" val="1021245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C2B88-3422-E249-17AF-CBE29F4014DB}"/>
            </a:ext>
          </a:extLst>
        </p:cNvPr>
        <p:cNvGrpSpPr/>
        <p:nvPr/>
      </p:nvGrpSpPr>
      <p:grpSpPr>
        <a:xfrm>
          <a:off x="0" y="0"/>
          <a:ext cx="0" cy="0"/>
          <a:chOff x="0" y="0"/>
          <a:chExt cx="0" cy="0"/>
        </a:xfrm>
      </p:grpSpPr>
      <p:sp>
        <p:nvSpPr>
          <p:cNvPr id="165" name="TextShape 1">
            <a:extLst>
              <a:ext uri="{FF2B5EF4-FFF2-40B4-BE49-F238E27FC236}">
                <a16:creationId xmlns:a16="http://schemas.microsoft.com/office/drawing/2014/main" id="{15A4E3C1-C5F5-5AE4-222E-0B4D617938D2}"/>
              </a:ext>
            </a:extLst>
          </p:cNvPr>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000" b="0" strike="noStrike" spc="-52" dirty="0">
                <a:solidFill>
                  <a:srgbClr val="404040"/>
                </a:solidFill>
                <a:latin typeface="Calibri Light"/>
              </a:rPr>
              <a:t>Queries on </a:t>
            </a:r>
            <a:r>
              <a:rPr lang="en-US" sz="4000" spc="-52" dirty="0">
                <a:solidFill>
                  <a:srgbClr val="404040"/>
                </a:solidFill>
                <a:latin typeface="Calibri Light"/>
              </a:rPr>
              <a:t>Multiple </a:t>
            </a:r>
            <a:r>
              <a:rPr lang="en-US" sz="4000" b="0" strike="noStrike" spc="-52" dirty="0">
                <a:solidFill>
                  <a:srgbClr val="404040"/>
                </a:solidFill>
                <a:latin typeface="Calibri Light"/>
              </a:rPr>
              <a:t>Relations</a:t>
            </a:r>
            <a:endParaRPr lang="en-US" sz="4000" b="0" strike="noStrike" spc="-1" dirty="0">
              <a:solidFill>
                <a:srgbClr val="000000"/>
              </a:solidFill>
              <a:latin typeface="Calibri"/>
            </a:endParaRPr>
          </a:p>
        </p:txBody>
      </p:sp>
      <p:sp>
        <p:nvSpPr>
          <p:cNvPr id="166" name="TextShape 2">
            <a:extLst>
              <a:ext uri="{FF2B5EF4-FFF2-40B4-BE49-F238E27FC236}">
                <a16:creationId xmlns:a16="http://schemas.microsoft.com/office/drawing/2014/main" id="{763254C4-AC88-DFA1-F343-CF97290264F3}"/>
              </a:ext>
            </a:extLst>
          </p:cNvPr>
          <p:cNvSpPr txBox="1"/>
          <p:nvPr/>
        </p:nvSpPr>
        <p:spPr>
          <a:xfrm>
            <a:off x="1097280" y="1845720"/>
            <a:ext cx="10058040" cy="4023000"/>
          </a:xfrm>
          <a:prstGeom prst="rect">
            <a:avLst/>
          </a:prstGeom>
          <a:noFill/>
          <a:ln>
            <a:noFill/>
          </a:ln>
        </p:spPr>
        <p:txBody>
          <a:bodyPr lIns="0" rIns="0">
            <a:noAutofit/>
          </a:bodyPr>
          <a:lstStyle/>
          <a:p>
            <a:pPr marL="91440" indent="-91080">
              <a:lnSpc>
                <a:spcPct val="90000"/>
              </a:lnSpc>
              <a:spcBef>
                <a:spcPts val="1199"/>
              </a:spcBef>
              <a:spcAft>
                <a:spcPts val="201"/>
              </a:spcAft>
              <a:buClr>
                <a:srgbClr val="94B6D2"/>
              </a:buClr>
              <a:buFont typeface="Calibri"/>
              <a:buChar char=" "/>
            </a:pPr>
            <a:r>
              <a:rPr lang="en-US" sz="2000" b="1" strike="noStrike" spc="-1" dirty="0">
                <a:solidFill>
                  <a:srgbClr val="404040"/>
                </a:solidFill>
                <a:latin typeface="Calibri"/>
              </a:rPr>
              <a:t>General Syntax:</a:t>
            </a:r>
          </a:p>
          <a:p>
            <a:pPr marL="1463040" lvl="3" indent="-91080">
              <a:lnSpc>
                <a:spcPct val="90000"/>
              </a:lnSpc>
              <a:spcBef>
                <a:spcPts val="1199"/>
              </a:spcBef>
              <a:spcAft>
                <a:spcPts val="201"/>
              </a:spcAft>
              <a:buClr>
                <a:srgbClr val="94B6D2"/>
              </a:buClr>
              <a:buFont typeface="Calibri"/>
              <a:buChar char=" "/>
            </a:pPr>
            <a:r>
              <a:rPr lang="en-US" sz="2000" strike="noStrike" spc="-1" dirty="0">
                <a:solidFill>
                  <a:srgbClr val="00B0F0"/>
                </a:solidFill>
                <a:latin typeface="Calibri"/>
              </a:rPr>
              <a:t>select A1, A2, . . . , An</a:t>
            </a:r>
          </a:p>
          <a:p>
            <a:pPr marL="1463040" lvl="3" indent="-91080">
              <a:lnSpc>
                <a:spcPct val="90000"/>
              </a:lnSpc>
              <a:spcBef>
                <a:spcPts val="1199"/>
              </a:spcBef>
              <a:spcAft>
                <a:spcPts val="201"/>
              </a:spcAft>
              <a:buClr>
                <a:srgbClr val="94B6D2"/>
              </a:buClr>
              <a:buFont typeface="Calibri"/>
              <a:buChar char=" "/>
            </a:pPr>
            <a:r>
              <a:rPr lang="en-US" sz="2000" strike="noStrike" spc="-1" dirty="0">
                <a:solidFill>
                  <a:srgbClr val="00B0F0"/>
                </a:solidFill>
                <a:latin typeface="Calibri"/>
              </a:rPr>
              <a:t>from r1, r2, . . . , rm</a:t>
            </a:r>
          </a:p>
          <a:p>
            <a:pPr marL="1463040" lvl="3" indent="-91080">
              <a:lnSpc>
                <a:spcPct val="90000"/>
              </a:lnSpc>
              <a:spcBef>
                <a:spcPts val="1199"/>
              </a:spcBef>
              <a:spcAft>
                <a:spcPts val="201"/>
              </a:spcAft>
              <a:buClr>
                <a:srgbClr val="94B6D2"/>
              </a:buClr>
              <a:buFont typeface="Calibri"/>
              <a:buChar char=" "/>
            </a:pPr>
            <a:r>
              <a:rPr lang="en-US" sz="2000" strike="noStrike" spc="-1" dirty="0">
                <a:solidFill>
                  <a:srgbClr val="00B0F0"/>
                </a:solidFill>
                <a:latin typeface="Calibri"/>
              </a:rPr>
              <a:t>where P;</a:t>
            </a:r>
          </a:p>
          <a:p>
            <a:pPr marL="343260" indent="-342900">
              <a:lnSpc>
                <a:spcPct val="90000"/>
              </a:lnSpc>
              <a:spcBef>
                <a:spcPts val="1199"/>
              </a:spcBef>
              <a:spcAft>
                <a:spcPts val="201"/>
              </a:spcAft>
              <a:buClr>
                <a:srgbClr val="94B6D2"/>
              </a:buClr>
              <a:buFont typeface="Arial" panose="020B0604020202020204" pitchFamily="34" charset="0"/>
              <a:buChar char="•"/>
            </a:pPr>
            <a:r>
              <a:rPr lang="en-US" sz="2000" strike="noStrike" spc="-1" dirty="0">
                <a:latin typeface="Calibri"/>
              </a:rPr>
              <a:t>Each A</a:t>
            </a:r>
            <a:r>
              <a:rPr lang="en-US" sz="2000" strike="noStrike" spc="-1" baseline="-25000" dirty="0">
                <a:latin typeface="Calibri"/>
              </a:rPr>
              <a:t>i</a:t>
            </a:r>
            <a:r>
              <a:rPr lang="en-US" sz="2000" strike="noStrike" spc="-1" dirty="0">
                <a:latin typeface="Calibri"/>
              </a:rPr>
              <a:t> represents an attribute, where </a:t>
            </a:r>
            <a:r>
              <a:rPr lang="en-US" sz="2000" strike="noStrike" spc="-1" dirty="0" err="1">
                <a:latin typeface="Calibri"/>
              </a:rPr>
              <a:t>i</a:t>
            </a:r>
            <a:r>
              <a:rPr lang="en-US" sz="2000" strike="noStrike" spc="-1" dirty="0">
                <a:latin typeface="Calibri"/>
              </a:rPr>
              <a:t> ranges from 1 to n</a:t>
            </a:r>
          </a:p>
          <a:p>
            <a:pPr marL="343260" indent="-342900">
              <a:lnSpc>
                <a:spcPct val="90000"/>
              </a:lnSpc>
              <a:spcBef>
                <a:spcPts val="1199"/>
              </a:spcBef>
              <a:spcAft>
                <a:spcPts val="201"/>
              </a:spcAft>
              <a:buClr>
                <a:srgbClr val="94B6D2"/>
              </a:buClr>
              <a:buFont typeface="Arial" panose="020B0604020202020204" pitchFamily="34" charset="0"/>
              <a:buChar char="•"/>
            </a:pPr>
            <a:r>
              <a:rPr lang="en-US" sz="2000" spc="-1" dirty="0">
                <a:latin typeface="Calibri"/>
              </a:rPr>
              <a:t>E</a:t>
            </a:r>
            <a:r>
              <a:rPr lang="en-US" sz="2000" strike="noStrike" spc="-1" dirty="0">
                <a:latin typeface="Calibri"/>
              </a:rPr>
              <a:t>ach </a:t>
            </a:r>
            <a:r>
              <a:rPr lang="en-US" sz="2000" strike="noStrike" spc="-1" dirty="0" err="1">
                <a:latin typeface="Calibri"/>
              </a:rPr>
              <a:t>r</a:t>
            </a:r>
            <a:r>
              <a:rPr lang="en-US" sz="2000" strike="noStrike" spc="-1" baseline="-25000" dirty="0" err="1">
                <a:latin typeface="Calibri"/>
              </a:rPr>
              <a:t>i</a:t>
            </a:r>
            <a:r>
              <a:rPr lang="en-US" sz="2000" strike="noStrike" spc="-1" dirty="0">
                <a:latin typeface="Calibri"/>
              </a:rPr>
              <a:t> a relation, where </a:t>
            </a:r>
            <a:r>
              <a:rPr lang="en-US" sz="2000" strike="noStrike" spc="-1" dirty="0" err="1">
                <a:latin typeface="Calibri"/>
              </a:rPr>
              <a:t>i</a:t>
            </a:r>
            <a:r>
              <a:rPr lang="en-US" sz="2000" strike="noStrike" spc="-1" dirty="0">
                <a:latin typeface="Calibri"/>
              </a:rPr>
              <a:t> ranges from 1 to m</a:t>
            </a:r>
          </a:p>
          <a:p>
            <a:pPr marL="343260" indent="-342900">
              <a:lnSpc>
                <a:spcPct val="90000"/>
              </a:lnSpc>
              <a:spcBef>
                <a:spcPts val="1199"/>
              </a:spcBef>
              <a:spcAft>
                <a:spcPts val="201"/>
              </a:spcAft>
              <a:buClr>
                <a:srgbClr val="94B6D2"/>
              </a:buClr>
              <a:buFont typeface="Arial" panose="020B0604020202020204" pitchFamily="34" charset="0"/>
              <a:buChar char="•"/>
            </a:pPr>
            <a:r>
              <a:rPr lang="en-US" sz="2000" spc="-1" dirty="0">
                <a:latin typeface="Calibri"/>
              </a:rPr>
              <a:t>P is a predicate (the criteria or condition to be applied on the attribute/attribute values of the relation).</a:t>
            </a:r>
            <a:endParaRPr lang="en-US" sz="2000" strike="noStrike" spc="-1" dirty="0">
              <a:latin typeface="Calibri"/>
            </a:endParaRPr>
          </a:p>
        </p:txBody>
      </p:sp>
      <p:sp>
        <p:nvSpPr>
          <p:cNvPr id="3" name="TextBox 2">
            <a:extLst>
              <a:ext uri="{FF2B5EF4-FFF2-40B4-BE49-F238E27FC236}">
                <a16:creationId xmlns:a16="http://schemas.microsoft.com/office/drawing/2014/main" id="{925D5588-800B-D750-A906-80001BF4048E}"/>
              </a:ext>
            </a:extLst>
          </p:cNvPr>
          <p:cNvSpPr txBox="1"/>
          <p:nvPr/>
        </p:nvSpPr>
        <p:spPr>
          <a:xfrm>
            <a:off x="2368296" y="6456024"/>
            <a:ext cx="6097218" cy="230832"/>
          </a:xfrm>
          <a:prstGeom prst="rect">
            <a:avLst/>
          </a:prstGeom>
          <a:noFill/>
        </p:spPr>
        <p:txBody>
          <a:bodyPr wrap="square">
            <a:spAutoFit/>
          </a:bodyPr>
          <a:lstStyle/>
          <a:p>
            <a:pPr algn="ctr">
              <a:lnSpc>
                <a:spcPct val="100000"/>
              </a:lnSpc>
            </a:pPr>
            <a:r>
              <a:rPr lang="en-US" sz="900" cap="all" spc="-1" dirty="0">
                <a:solidFill>
                  <a:srgbClr val="FFFFFF"/>
                </a:solidFill>
                <a:latin typeface="Calibri"/>
              </a:rPr>
              <a:t>Prepared By reshma Rachel cherish, Department of CSE (</a:t>
            </a:r>
            <a:r>
              <a:rPr lang="en-US" sz="900" cap="all" spc="-1" dirty="0" err="1">
                <a:solidFill>
                  <a:srgbClr val="FFFFFF"/>
                </a:solidFill>
                <a:latin typeface="Calibri"/>
              </a:rPr>
              <a:t>ai&amp;ml</a:t>
            </a:r>
            <a:r>
              <a:rPr lang="en-US" sz="900" cap="all" spc="-1" dirty="0">
                <a:solidFill>
                  <a:srgbClr val="FFFFFF"/>
                </a:solidFill>
                <a:latin typeface="Calibri"/>
              </a:rPr>
              <a:t>) and CSE (Cyber security)</a:t>
            </a:r>
            <a:endParaRPr lang="en-IN" sz="900" cap="all" spc="-1" dirty="0">
              <a:solidFill>
                <a:srgbClr val="FFFFFF"/>
              </a:solidFill>
              <a:latin typeface="Calibri"/>
            </a:endParaRPr>
          </a:p>
        </p:txBody>
      </p:sp>
    </p:spTree>
    <p:extLst>
      <p:ext uri="{BB962C8B-B14F-4D97-AF65-F5344CB8AC3E}">
        <p14:creationId xmlns:p14="http://schemas.microsoft.com/office/powerpoint/2010/main" val="1480983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A95C5-BAC0-7502-AB16-34937D546F25}"/>
            </a:ext>
          </a:extLst>
        </p:cNvPr>
        <p:cNvGrpSpPr/>
        <p:nvPr/>
      </p:nvGrpSpPr>
      <p:grpSpPr>
        <a:xfrm>
          <a:off x="0" y="0"/>
          <a:ext cx="0" cy="0"/>
          <a:chOff x="0" y="0"/>
          <a:chExt cx="0" cy="0"/>
        </a:xfrm>
      </p:grpSpPr>
      <p:sp>
        <p:nvSpPr>
          <p:cNvPr id="165" name="TextShape 1">
            <a:extLst>
              <a:ext uri="{FF2B5EF4-FFF2-40B4-BE49-F238E27FC236}">
                <a16:creationId xmlns:a16="http://schemas.microsoft.com/office/drawing/2014/main" id="{B6BAA23A-8835-EFA5-B17B-10C21B5F928E}"/>
              </a:ext>
            </a:extLst>
          </p:cNvPr>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000" b="0" strike="noStrike" spc="-52" dirty="0">
                <a:solidFill>
                  <a:srgbClr val="404040"/>
                </a:solidFill>
                <a:latin typeface="Calibri Light"/>
              </a:rPr>
              <a:t>Queries on </a:t>
            </a:r>
            <a:r>
              <a:rPr lang="en-US" sz="4000" spc="-52" dirty="0">
                <a:solidFill>
                  <a:srgbClr val="404040"/>
                </a:solidFill>
                <a:latin typeface="Calibri Light"/>
              </a:rPr>
              <a:t>Multiple </a:t>
            </a:r>
            <a:r>
              <a:rPr lang="en-US" sz="4000" b="0" strike="noStrike" spc="-52" dirty="0">
                <a:solidFill>
                  <a:srgbClr val="404040"/>
                </a:solidFill>
                <a:latin typeface="Calibri Light"/>
              </a:rPr>
              <a:t>Relations</a:t>
            </a:r>
            <a:endParaRPr lang="en-US" sz="4000" b="0" strike="noStrike" spc="-1" dirty="0">
              <a:solidFill>
                <a:srgbClr val="000000"/>
              </a:solidFill>
              <a:latin typeface="Calibri"/>
            </a:endParaRPr>
          </a:p>
        </p:txBody>
      </p:sp>
      <p:sp>
        <p:nvSpPr>
          <p:cNvPr id="166" name="TextShape 2">
            <a:extLst>
              <a:ext uri="{FF2B5EF4-FFF2-40B4-BE49-F238E27FC236}">
                <a16:creationId xmlns:a16="http://schemas.microsoft.com/office/drawing/2014/main" id="{F2F51D95-353F-5BB1-B87E-D1218C1888CF}"/>
              </a:ext>
            </a:extLst>
          </p:cNvPr>
          <p:cNvSpPr txBox="1"/>
          <p:nvPr/>
        </p:nvSpPr>
        <p:spPr>
          <a:xfrm>
            <a:off x="1097280" y="1845720"/>
            <a:ext cx="10058040" cy="4023000"/>
          </a:xfrm>
          <a:prstGeom prst="rect">
            <a:avLst/>
          </a:prstGeom>
          <a:noFill/>
          <a:ln>
            <a:noFill/>
          </a:ln>
        </p:spPr>
        <p:txBody>
          <a:bodyPr lIns="0" rIns="0">
            <a:noAutofit/>
          </a:bodyPr>
          <a:lstStyle/>
          <a:p>
            <a:pPr marL="91440" indent="-91080">
              <a:lnSpc>
                <a:spcPct val="90000"/>
              </a:lnSpc>
              <a:spcBef>
                <a:spcPts val="1199"/>
              </a:spcBef>
              <a:spcAft>
                <a:spcPts val="201"/>
              </a:spcAft>
              <a:buClr>
                <a:srgbClr val="94B6D2"/>
              </a:buClr>
              <a:buFont typeface="Calibri"/>
              <a:buChar char=" "/>
            </a:pPr>
            <a:r>
              <a:rPr lang="en-US" sz="2000" b="1" u="sng" spc="-1" dirty="0">
                <a:solidFill>
                  <a:srgbClr val="404040"/>
                </a:solidFill>
                <a:latin typeface="Calibri"/>
              </a:rPr>
              <a:t>Example 4: </a:t>
            </a:r>
            <a:r>
              <a:rPr lang="en-US" sz="2000" spc="-1" dirty="0">
                <a:solidFill>
                  <a:srgbClr val="00B050"/>
                </a:solidFill>
                <a:latin typeface="Calibri"/>
              </a:rPr>
              <a:t>“Retrieve the </a:t>
            </a:r>
            <a:r>
              <a:rPr lang="en-US" sz="2000" spc="-1" dirty="0">
                <a:solidFill>
                  <a:schemeClr val="accent2"/>
                </a:solidFill>
                <a:latin typeface="Calibri"/>
              </a:rPr>
              <a:t>names of all instructors</a:t>
            </a:r>
            <a:r>
              <a:rPr lang="en-US" sz="2000" spc="-1" dirty="0">
                <a:solidFill>
                  <a:srgbClr val="00B050"/>
                </a:solidFill>
                <a:latin typeface="Calibri"/>
              </a:rPr>
              <a:t>, along with their </a:t>
            </a:r>
            <a:r>
              <a:rPr lang="en-US" sz="2000" spc="-1" dirty="0">
                <a:solidFill>
                  <a:schemeClr val="accent2"/>
                </a:solidFill>
                <a:latin typeface="Calibri"/>
              </a:rPr>
              <a:t>department names </a:t>
            </a:r>
            <a:r>
              <a:rPr lang="en-US" sz="2000" spc="-1" dirty="0">
                <a:solidFill>
                  <a:srgbClr val="00B050"/>
                </a:solidFill>
                <a:latin typeface="Calibri"/>
              </a:rPr>
              <a:t>and </a:t>
            </a:r>
            <a:r>
              <a:rPr lang="en-US" sz="2000" spc="-1" dirty="0">
                <a:solidFill>
                  <a:schemeClr val="accent2"/>
                </a:solidFill>
                <a:latin typeface="Calibri"/>
              </a:rPr>
              <a:t>department building name</a:t>
            </a:r>
            <a:r>
              <a:rPr lang="en-US" sz="2000" spc="-1" dirty="0">
                <a:solidFill>
                  <a:srgbClr val="00B050"/>
                </a:solidFill>
                <a:latin typeface="Calibri"/>
              </a:rPr>
              <a:t>.”</a:t>
            </a:r>
          </a:p>
          <a:p>
            <a:pPr marL="457560" indent="-457200">
              <a:lnSpc>
                <a:spcPct val="90000"/>
              </a:lnSpc>
              <a:spcBef>
                <a:spcPts val="1199"/>
              </a:spcBef>
              <a:spcAft>
                <a:spcPts val="201"/>
              </a:spcAft>
              <a:buClr>
                <a:srgbClr val="94B6D2"/>
              </a:buClr>
              <a:buFont typeface="+mj-lt"/>
              <a:buAutoNum type="arabicPeriod"/>
            </a:pPr>
            <a:r>
              <a:rPr lang="en-US" sz="2000" spc="-1" dirty="0">
                <a:solidFill>
                  <a:srgbClr val="00B050"/>
                </a:solidFill>
                <a:latin typeface="Calibri"/>
              </a:rPr>
              <a:t>Instructor relation schema - </a:t>
            </a:r>
            <a:r>
              <a:rPr lang="en-US" sz="2000" spc="-1" dirty="0">
                <a:latin typeface="Calibri"/>
              </a:rPr>
              <a:t>the department name is got from the attribute </a:t>
            </a:r>
            <a:r>
              <a:rPr lang="en-US" sz="2000" b="1" i="1" spc="-1" dirty="0">
                <a:latin typeface="Calibri"/>
              </a:rPr>
              <a:t>dept name</a:t>
            </a:r>
          </a:p>
          <a:p>
            <a:pPr marL="457560" indent="-457200">
              <a:lnSpc>
                <a:spcPct val="90000"/>
              </a:lnSpc>
              <a:spcBef>
                <a:spcPts val="1199"/>
              </a:spcBef>
              <a:spcAft>
                <a:spcPts val="201"/>
              </a:spcAft>
              <a:buClr>
                <a:srgbClr val="94B6D2"/>
              </a:buClr>
              <a:buFont typeface="+mj-lt"/>
              <a:buAutoNum type="arabicPeriod"/>
            </a:pPr>
            <a:r>
              <a:rPr lang="en-US" sz="2000" spc="-1" dirty="0">
                <a:solidFill>
                  <a:srgbClr val="00B050"/>
                </a:solidFill>
                <a:latin typeface="Calibri"/>
              </a:rPr>
              <a:t>Department relation schema – </a:t>
            </a:r>
            <a:r>
              <a:rPr lang="en-US" sz="2000" spc="-1" dirty="0">
                <a:latin typeface="Calibri"/>
              </a:rPr>
              <a:t>the department building name is got from the attribute </a:t>
            </a:r>
            <a:r>
              <a:rPr lang="en-US" sz="2000" b="1" spc="-1" dirty="0">
                <a:latin typeface="Calibri"/>
              </a:rPr>
              <a:t>building</a:t>
            </a:r>
          </a:p>
          <a:p>
            <a:pPr marL="360">
              <a:lnSpc>
                <a:spcPct val="90000"/>
              </a:lnSpc>
              <a:spcBef>
                <a:spcPts val="1199"/>
              </a:spcBef>
              <a:spcAft>
                <a:spcPts val="201"/>
              </a:spcAft>
              <a:buClr>
                <a:srgbClr val="94B6D2"/>
              </a:buClr>
            </a:pPr>
            <a:r>
              <a:rPr lang="en-US" sz="2000" spc="-1" dirty="0">
                <a:latin typeface="Calibri"/>
              </a:rPr>
              <a:t>To answer the above query, each tuple in the </a:t>
            </a:r>
            <a:r>
              <a:rPr lang="en-US" sz="2000" spc="-1" dirty="0">
                <a:solidFill>
                  <a:srgbClr val="00B050"/>
                </a:solidFill>
                <a:latin typeface="Calibri"/>
              </a:rPr>
              <a:t>instructor relation </a:t>
            </a:r>
            <a:r>
              <a:rPr lang="en-US" sz="2000" spc="-1" dirty="0">
                <a:latin typeface="Calibri"/>
              </a:rPr>
              <a:t>must be matched with the tuple in the </a:t>
            </a:r>
            <a:r>
              <a:rPr lang="en-US" sz="2000" i="1" spc="-1" dirty="0">
                <a:solidFill>
                  <a:srgbClr val="00B050"/>
                </a:solidFill>
                <a:latin typeface="Calibri"/>
              </a:rPr>
              <a:t>department</a:t>
            </a:r>
            <a:r>
              <a:rPr lang="en-US" sz="2000" spc="-1" dirty="0">
                <a:solidFill>
                  <a:srgbClr val="00B050"/>
                </a:solidFill>
                <a:latin typeface="Calibri"/>
              </a:rPr>
              <a:t> relation</a:t>
            </a:r>
            <a:r>
              <a:rPr lang="en-US" sz="2000" spc="-1" dirty="0">
                <a:latin typeface="Calibri"/>
              </a:rPr>
              <a:t> whose dept name value matches the </a:t>
            </a:r>
            <a:r>
              <a:rPr lang="en-US" sz="2000" i="1" spc="-1" dirty="0" err="1">
                <a:solidFill>
                  <a:srgbClr val="00B050"/>
                </a:solidFill>
                <a:latin typeface="Calibri"/>
              </a:rPr>
              <a:t>dept_name</a:t>
            </a:r>
            <a:r>
              <a:rPr lang="en-US" sz="2000" i="1" spc="-1" dirty="0">
                <a:solidFill>
                  <a:srgbClr val="00B050"/>
                </a:solidFill>
                <a:latin typeface="Calibri"/>
              </a:rPr>
              <a:t> </a:t>
            </a:r>
            <a:r>
              <a:rPr lang="en-US" sz="2000" spc="-1" dirty="0">
                <a:latin typeface="Calibri"/>
              </a:rPr>
              <a:t>value of the </a:t>
            </a:r>
            <a:r>
              <a:rPr lang="en-US" sz="2000" i="1" spc="-1" dirty="0">
                <a:solidFill>
                  <a:srgbClr val="00B050"/>
                </a:solidFill>
                <a:latin typeface="Calibri"/>
              </a:rPr>
              <a:t>instructor</a:t>
            </a:r>
            <a:r>
              <a:rPr lang="en-US" sz="2000" spc="-1" dirty="0">
                <a:latin typeface="Calibri"/>
              </a:rPr>
              <a:t> tuple.</a:t>
            </a:r>
          </a:p>
          <a:p>
            <a:pPr marL="360">
              <a:lnSpc>
                <a:spcPct val="90000"/>
              </a:lnSpc>
              <a:spcBef>
                <a:spcPts val="1199"/>
              </a:spcBef>
              <a:spcAft>
                <a:spcPts val="201"/>
              </a:spcAft>
              <a:buClr>
                <a:srgbClr val="94B6D2"/>
              </a:buClr>
            </a:pPr>
            <a:r>
              <a:rPr lang="en-US" sz="2000" spc="-1" dirty="0">
                <a:latin typeface="Calibri"/>
              </a:rPr>
              <a:t>So, the query is written as, </a:t>
            </a:r>
          </a:p>
          <a:p>
            <a:pPr marL="360">
              <a:buClr>
                <a:srgbClr val="94B6D2"/>
              </a:buClr>
            </a:pPr>
            <a:r>
              <a:rPr lang="en-US" sz="2000" spc="-1" dirty="0">
                <a:solidFill>
                  <a:schemeClr val="accent2"/>
                </a:solidFill>
                <a:latin typeface="Calibri"/>
              </a:rPr>
              <a:t>	select </a:t>
            </a:r>
            <a:r>
              <a:rPr lang="en-US" sz="2000" i="1" spc="-1" dirty="0">
                <a:solidFill>
                  <a:srgbClr val="00B050"/>
                </a:solidFill>
                <a:latin typeface="Calibri"/>
              </a:rPr>
              <a:t>name, </a:t>
            </a:r>
            <a:r>
              <a:rPr lang="en-US" sz="2000" i="1" spc="-1" dirty="0" err="1">
                <a:solidFill>
                  <a:srgbClr val="00B050"/>
                </a:solidFill>
                <a:latin typeface="Calibri"/>
              </a:rPr>
              <a:t>instructor.dept</a:t>
            </a:r>
            <a:r>
              <a:rPr lang="en-US" sz="2000" i="1" spc="-1" dirty="0">
                <a:solidFill>
                  <a:srgbClr val="00B050"/>
                </a:solidFill>
                <a:latin typeface="Calibri"/>
              </a:rPr>
              <a:t> name, building</a:t>
            </a:r>
            <a:r>
              <a:rPr lang="en-US" sz="2000" spc="-1" dirty="0">
                <a:solidFill>
                  <a:schemeClr val="accent2"/>
                </a:solidFill>
                <a:latin typeface="Calibri"/>
              </a:rPr>
              <a:t> </a:t>
            </a:r>
          </a:p>
          <a:p>
            <a:pPr marL="360">
              <a:buClr>
                <a:srgbClr val="94B6D2"/>
              </a:buClr>
            </a:pPr>
            <a:r>
              <a:rPr lang="en-US" sz="2000" spc="-1" dirty="0">
                <a:solidFill>
                  <a:schemeClr val="accent2"/>
                </a:solidFill>
                <a:latin typeface="Calibri"/>
              </a:rPr>
              <a:t>	from </a:t>
            </a:r>
            <a:r>
              <a:rPr lang="en-US" sz="2000" i="1" spc="-1" dirty="0">
                <a:solidFill>
                  <a:srgbClr val="FF0000"/>
                </a:solidFill>
                <a:latin typeface="Calibri"/>
              </a:rPr>
              <a:t>instructor, department</a:t>
            </a:r>
          </a:p>
          <a:p>
            <a:pPr marL="360">
              <a:buClr>
                <a:srgbClr val="94B6D2"/>
              </a:buClr>
            </a:pPr>
            <a:r>
              <a:rPr lang="en-US" sz="2000" spc="-1" dirty="0">
                <a:solidFill>
                  <a:schemeClr val="accent2"/>
                </a:solidFill>
                <a:latin typeface="Calibri"/>
              </a:rPr>
              <a:t>	where </a:t>
            </a:r>
            <a:r>
              <a:rPr lang="en-US" sz="2000" i="1" spc="-1" dirty="0" err="1">
                <a:solidFill>
                  <a:srgbClr val="00B0F0"/>
                </a:solidFill>
                <a:latin typeface="Calibri"/>
              </a:rPr>
              <a:t>instructor.dept_name</a:t>
            </a:r>
            <a:r>
              <a:rPr lang="en-US" sz="2000" i="1" spc="-1" dirty="0">
                <a:solidFill>
                  <a:srgbClr val="00B0F0"/>
                </a:solidFill>
                <a:latin typeface="Calibri"/>
              </a:rPr>
              <a:t> = </a:t>
            </a:r>
            <a:r>
              <a:rPr lang="en-US" sz="2000" i="1" spc="-1" dirty="0" err="1">
                <a:solidFill>
                  <a:srgbClr val="00B0F0"/>
                </a:solidFill>
                <a:latin typeface="Calibri"/>
              </a:rPr>
              <a:t>department.dept_name</a:t>
            </a:r>
            <a:r>
              <a:rPr lang="en-US" sz="2000" spc="-1" dirty="0">
                <a:solidFill>
                  <a:schemeClr val="accent2"/>
                </a:solidFill>
                <a:latin typeface="Calibri"/>
              </a:rPr>
              <a:t>;</a:t>
            </a:r>
          </a:p>
        </p:txBody>
      </p:sp>
      <p:sp>
        <p:nvSpPr>
          <p:cNvPr id="3" name="TextBox 2">
            <a:extLst>
              <a:ext uri="{FF2B5EF4-FFF2-40B4-BE49-F238E27FC236}">
                <a16:creationId xmlns:a16="http://schemas.microsoft.com/office/drawing/2014/main" id="{B9B69C96-0B1E-168A-3112-C880DF6538B2}"/>
              </a:ext>
            </a:extLst>
          </p:cNvPr>
          <p:cNvSpPr txBox="1"/>
          <p:nvPr/>
        </p:nvSpPr>
        <p:spPr>
          <a:xfrm>
            <a:off x="2368296" y="6456024"/>
            <a:ext cx="6097218" cy="230832"/>
          </a:xfrm>
          <a:prstGeom prst="rect">
            <a:avLst/>
          </a:prstGeom>
          <a:noFill/>
        </p:spPr>
        <p:txBody>
          <a:bodyPr wrap="square">
            <a:spAutoFit/>
          </a:bodyPr>
          <a:lstStyle/>
          <a:p>
            <a:pPr algn="ctr">
              <a:lnSpc>
                <a:spcPct val="100000"/>
              </a:lnSpc>
            </a:pPr>
            <a:r>
              <a:rPr lang="en-US" sz="900" cap="all" spc="-1" dirty="0">
                <a:solidFill>
                  <a:srgbClr val="FFFFFF"/>
                </a:solidFill>
                <a:latin typeface="Calibri"/>
              </a:rPr>
              <a:t>Prepared By reshma Rachel cherish, Department of CSE (</a:t>
            </a:r>
            <a:r>
              <a:rPr lang="en-US" sz="900" cap="all" spc="-1" dirty="0" err="1">
                <a:solidFill>
                  <a:srgbClr val="FFFFFF"/>
                </a:solidFill>
                <a:latin typeface="Calibri"/>
              </a:rPr>
              <a:t>ai&amp;ml</a:t>
            </a:r>
            <a:r>
              <a:rPr lang="en-US" sz="900" cap="all" spc="-1" dirty="0">
                <a:solidFill>
                  <a:srgbClr val="FFFFFF"/>
                </a:solidFill>
                <a:latin typeface="Calibri"/>
              </a:rPr>
              <a:t>) and CSE (Cyber security)</a:t>
            </a:r>
            <a:endParaRPr lang="en-IN" sz="900" cap="all" spc="-1" dirty="0">
              <a:solidFill>
                <a:srgbClr val="FFFFFF"/>
              </a:solidFill>
              <a:latin typeface="Calibri"/>
            </a:endParaRPr>
          </a:p>
        </p:txBody>
      </p:sp>
    </p:spTree>
    <p:extLst>
      <p:ext uri="{BB962C8B-B14F-4D97-AF65-F5344CB8AC3E}">
        <p14:creationId xmlns:p14="http://schemas.microsoft.com/office/powerpoint/2010/main" val="324011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C0CB2-730A-1021-06F4-C8C94345C9F9}"/>
            </a:ext>
          </a:extLst>
        </p:cNvPr>
        <p:cNvGrpSpPr/>
        <p:nvPr/>
      </p:nvGrpSpPr>
      <p:grpSpPr>
        <a:xfrm>
          <a:off x="0" y="0"/>
          <a:ext cx="0" cy="0"/>
          <a:chOff x="0" y="0"/>
          <a:chExt cx="0" cy="0"/>
        </a:xfrm>
      </p:grpSpPr>
      <p:sp>
        <p:nvSpPr>
          <p:cNvPr id="165" name="TextShape 1">
            <a:extLst>
              <a:ext uri="{FF2B5EF4-FFF2-40B4-BE49-F238E27FC236}">
                <a16:creationId xmlns:a16="http://schemas.microsoft.com/office/drawing/2014/main" id="{978B7B59-1BDA-D5A2-FA72-1F6D6897E3BA}"/>
              </a:ext>
            </a:extLst>
          </p:cNvPr>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000" b="0" strike="noStrike" spc="-52" dirty="0">
                <a:solidFill>
                  <a:srgbClr val="404040"/>
                </a:solidFill>
                <a:latin typeface="Calibri Light"/>
              </a:rPr>
              <a:t>Queries on </a:t>
            </a:r>
            <a:r>
              <a:rPr lang="en-US" sz="4000" spc="-52" dirty="0">
                <a:solidFill>
                  <a:srgbClr val="404040"/>
                </a:solidFill>
                <a:latin typeface="Calibri Light"/>
              </a:rPr>
              <a:t>Multiple </a:t>
            </a:r>
            <a:r>
              <a:rPr lang="en-US" sz="4000" b="0" strike="noStrike" spc="-52" dirty="0">
                <a:solidFill>
                  <a:srgbClr val="404040"/>
                </a:solidFill>
                <a:latin typeface="Calibri Light"/>
              </a:rPr>
              <a:t>Relations</a:t>
            </a:r>
            <a:endParaRPr lang="en-US" sz="4000" b="0" strike="noStrike" spc="-1" dirty="0">
              <a:solidFill>
                <a:srgbClr val="000000"/>
              </a:solidFill>
              <a:latin typeface="Calibri"/>
            </a:endParaRPr>
          </a:p>
        </p:txBody>
      </p:sp>
      <p:sp>
        <p:nvSpPr>
          <p:cNvPr id="166" name="TextShape 2">
            <a:extLst>
              <a:ext uri="{FF2B5EF4-FFF2-40B4-BE49-F238E27FC236}">
                <a16:creationId xmlns:a16="http://schemas.microsoft.com/office/drawing/2014/main" id="{D0F1A0E3-9B6E-4341-B269-66DA31431BEE}"/>
              </a:ext>
            </a:extLst>
          </p:cNvPr>
          <p:cNvSpPr txBox="1"/>
          <p:nvPr/>
        </p:nvSpPr>
        <p:spPr>
          <a:xfrm>
            <a:off x="1097280" y="1845720"/>
            <a:ext cx="10058040" cy="4023000"/>
          </a:xfrm>
          <a:prstGeom prst="rect">
            <a:avLst/>
          </a:prstGeom>
          <a:noFill/>
          <a:ln>
            <a:noFill/>
          </a:ln>
        </p:spPr>
        <p:txBody>
          <a:bodyPr lIns="0" rIns="0">
            <a:noAutofit/>
          </a:bodyPr>
          <a:lstStyle/>
          <a:p>
            <a:pPr marL="91440" indent="-91080">
              <a:lnSpc>
                <a:spcPct val="90000"/>
              </a:lnSpc>
              <a:spcBef>
                <a:spcPts val="1199"/>
              </a:spcBef>
              <a:spcAft>
                <a:spcPts val="201"/>
              </a:spcAft>
              <a:buClr>
                <a:srgbClr val="94B6D2"/>
              </a:buClr>
              <a:buFont typeface="Calibri"/>
              <a:buChar char=" "/>
            </a:pPr>
            <a:endParaRPr lang="en-US" sz="2000" spc="-1" dirty="0">
              <a:solidFill>
                <a:schemeClr val="accent2"/>
              </a:solidFill>
              <a:latin typeface="Calibri"/>
            </a:endParaRPr>
          </a:p>
        </p:txBody>
      </p:sp>
      <p:sp>
        <p:nvSpPr>
          <p:cNvPr id="3" name="TextBox 2">
            <a:extLst>
              <a:ext uri="{FF2B5EF4-FFF2-40B4-BE49-F238E27FC236}">
                <a16:creationId xmlns:a16="http://schemas.microsoft.com/office/drawing/2014/main" id="{37843F8B-862A-0822-5FD6-8D40137E0532}"/>
              </a:ext>
            </a:extLst>
          </p:cNvPr>
          <p:cNvSpPr txBox="1"/>
          <p:nvPr/>
        </p:nvSpPr>
        <p:spPr>
          <a:xfrm>
            <a:off x="2368296" y="6456024"/>
            <a:ext cx="6097218" cy="230832"/>
          </a:xfrm>
          <a:prstGeom prst="rect">
            <a:avLst/>
          </a:prstGeom>
          <a:noFill/>
        </p:spPr>
        <p:txBody>
          <a:bodyPr wrap="square">
            <a:spAutoFit/>
          </a:bodyPr>
          <a:lstStyle/>
          <a:p>
            <a:pPr algn="ctr">
              <a:lnSpc>
                <a:spcPct val="100000"/>
              </a:lnSpc>
            </a:pPr>
            <a:r>
              <a:rPr lang="en-US" sz="900" cap="all" spc="-1" dirty="0">
                <a:solidFill>
                  <a:srgbClr val="FFFFFF"/>
                </a:solidFill>
                <a:latin typeface="Calibri"/>
              </a:rPr>
              <a:t>Prepared By reshma Rachel cherish, Department of CSE (</a:t>
            </a:r>
            <a:r>
              <a:rPr lang="en-US" sz="900" cap="all" spc="-1" dirty="0" err="1">
                <a:solidFill>
                  <a:srgbClr val="FFFFFF"/>
                </a:solidFill>
                <a:latin typeface="Calibri"/>
              </a:rPr>
              <a:t>ai&amp;ml</a:t>
            </a:r>
            <a:r>
              <a:rPr lang="en-US" sz="900" cap="all" spc="-1" dirty="0">
                <a:solidFill>
                  <a:srgbClr val="FFFFFF"/>
                </a:solidFill>
                <a:latin typeface="Calibri"/>
              </a:rPr>
              <a:t>) and CSE (Cyber security)</a:t>
            </a:r>
            <a:endParaRPr lang="en-IN" sz="900" cap="all" spc="-1" dirty="0">
              <a:solidFill>
                <a:srgbClr val="FFFFFF"/>
              </a:solidFill>
              <a:latin typeface="Calibri"/>
            </a:endParaRPr>
          </a:p>
        </p:txBody>
      </p:sp>
      <p:pic>
        <p:nvPicPr>
          <p:cNvPr id="4" name="Picture 3">
            <a:extLst>
              <a:ext uri="{FF2B5EF4-FFF2-40B4-BE49-F238E27FC236}">
                <a16:creationId xmlns:a16="http://schemas.microsoft.com/office/drawing/2014/main" id="{DE97C525-E94E-362E-89EF-D251356EBBF1}"/>
              </a:ext>
            </a:extLst>
          </p:cNvPr>
          <p:cNvPicPr>
            <a:picLocks noChangeAspect="1"/>
          </p:cNvPicPr>
          <p:nvPr/>
        </p:nvPicPr>
        <p:blipFill>
          <a:blip r:embed="rId3"/>
          <a:stretch>
            <a:fillRect/>
          </a:stretch>
        </p:blipFill>
        <p:spPr>
          <a:xfrm>
            <a:off x="886868" y="2175840"/>
            <a:ext cx="3588196" cy="3362759"/>
          </a:xfrm>
          <a:prstGeom prst="rect">
            <a:avLst/>
          </a:prstGeom>
        </p:spPr>
      </p:pic>
      <p:pic>
        <p:nvPicPr>
          <p:cNvPr id="6" name="Picture 5">
            <a:extLst>
              <a:ext uri="{FF2B5EF4-FFF2-40B4-BE49-F238E27FC236}">
                <a16:creationId xmlns:a16="http://schemas.microsoft.com/office/drawing/2014/main" id="{EF1A26A2-31B0-EAA8-F55C-22529B9D61AE}"/>
              </a:ext>
            </a:extLst>
          </p:cNvPr>
          <p:cNvPicPr>
            <a:picLocks noChangeAspect="1"/>
          </p:cNvPicPr>
          <p:nvPr/>
        </p:nvPicPr>
        <p:blipFill>
          <a:blip r:embed="rId4"/>
          <a:stretch>
            <a:fillRect/>
          </a:stretch>
        </p:blipFill>
        <p:spPr>
          <a:xfrm>
            <a:off x="4475064" y="2511593"/>
            <a:ext cx="3043191" cy="2572698"/>
          </a:xfrm>
          <a:prstGeom prst="rect">
            <a:avLst/>
          </a:prstGeom>
        </p:spPr>
      </p:pic>
      <p:pic>
        <p:nvPicPr>
          <p:cNvPr id="8" name="Picture 7">
            <a:extLst>
              <a:ext uri="{FF2B5EF4-FFF2-40B4-BE49-F238E27FC236}">
                <a16:creationId xmlns:a16="http://schemas.microsoft.com/office/drawing/2014/main" id="{C5F71870-E54C-875A-29FB-A4B9503D368F}"/>
              </a:ext>
            </a:extLst>
          </p:cNvPr>
          <p:cNvPicPr>
            <a:picLocks noChangeAspect="1"/>
          </p:cNvPicPr>
          <p:nvPr/>
        </p:nvPicPr>
        <p:blipFill>
          <a:blip r:embed="rId5"/>
          <a:stretch>
            <a:fillRect/>
          </a:stretch>
        </p:blipFill>
        <p:spPr>
          <a:xfrm>
            <a:off x="7720644" y="2561289"/>
            <a:ext cx="3645087" cy="2451226"/>
          </a:xfrm>
          <a:prstGeom prst="rect">
            <a:avLst/>
          </a:prstGeom>
        </p:spPr>
      </p:pic>
    </p:spTree>
    <p:extLst>
      <p:ext uri="{BB962C8B-B14F-4D97-AF65-F5344CB8AC3E}">
        <p14:creationId xmlns:p14="http://schemas.microsoft.com/office/powerpoint/2010/main" val="3128040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46C16-B9E3-8EE5-CE56-6462511799CF}"/>
            </a:ext>
          </a:extLst>
        </p:cNvPr>
        <p:cNvGrpSpPr/>
        <p:nvPr/>
      </p:nvGrpSpPr>
      <p:grpSpPr>
        <a:xfrm>
          <a:off x="0" y="0"/>
          <a:ext cx="0" cy="0"/>
          <a:chOff x="0" y="0"/>
          <a:chExt cx="0" cy="0"/>
        </a:xfrm>
      </p:grpSpPr>
      <p:sp>
        <p:nvSpPr>
          <p:cNvPr id="165" name="TextShape 1">
            <a:extLst>
              <a:ext uri="{FF2B5EF4-FFF2-40B4-BE49-F238E27FC236}">
                <a16:creationId xmlns:a16="http://schemas.microsoft.com/office/drawing/2014/main" id="{F62DF3BD-C3AA-7878-4443-A194D16FAEED}"/>
              </a:ext>
            </a:extLst>
          </p:cNvPr>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000" b="0" strike="noStrike" spc="-52" dirty="0">
                <a:solidFill>
                  <a:srgbClr val="404040"/>
                </a:solidFill>
                <a:latin typeface="Calibri Light"/>
              </a:rPr>
              <a:t>Queries on </a:t>
            </a:r>
            <a:r>
              <a:rPr lang="en-US" sz="4000" spc="-52" dirty="0">
                <a:solidFill>
                  <a:srgbClr val="404040"/>
                </a:solidFill>
                <a:latin typeface="Calibri Light"/>
              </a:rPr>
              <a:t>Multiple </a:t>
            </a:r>
            <a:r>
              <a:rPr lang="en-US" sz="4000" b="0" strike="noStrike" spc="-52" dirty="0">
                <a:solidFill>
                  <a:srgbClr val="404040"/>
                </a:solidFill>
                <a:latin typeface="Calibri Light"/>
              </a:rPr>
              <a:t>Relations</a:t>
            </a:r>
            <a:endParaRPr lang="en-US" sz="4000" b="0" strike="noStrike" spc="-1" dirty="0">
              <a:solidFill>
                <a:srgbClr val="000000"/>
              </a:solidFill>
              <a:latin typeface="Calibri"/>
            </a:endParaRPr>
          </a:p>
        </p:txBody>
      </p:sp>
      <p:sp>
        <p:nvSpPr>
          <p:cNvPr id="166" name="TextShape 2">
            <a:extLst>
              <a:ext uri="{FF2B5EF4-FFF2-40B4-BE49-F238E27FC236}">
                <a16:creationId xmlns:a16="http://schemas.microsoft.com/office/drawing/2014/main" id="{870AAD0B-328B-A4E8-1537-2A76A93659B5}"/>
              </a:ext>
            </a:extLst>
          </p:cNvPr>
          <p:cNvSpPr txBox="1"/>
          <p:nvPr/>
        </p:nvSpPr>
        <p:spPr>
          <a:xfrm>
            <a:off x="1066980" y="1831089"/>
            <a:ext cx="10058040" cy="4023000"/>
          </a:xfrm>
          <a:prstGeom prst="rect">
            <a:avLst/>
          </a:prstGeom>
          <a:noFill/>
          <a:ln>
            <a:noFill/>
          </a:ln>
        </p:spPr>
        <p:txBody>
          <a:bodyPr lIns="0" rIns="0">
            <a:noAutofit/>
          </a:bodyPr>
          <a:lstStyle/>
          <a:p>
            <a:pPr marL="91440" indent="-91080">
              <a:lnSpc>
                <a:spcPct val="90000"/>
              </a:lnSpc>
              <a:spcBef>
                <a:spcPts val="1199"/>
              </a:spcBef>
              <a:spcAft>
                <a:spcPts val="201"/>
              </a:spcAft>
              <a:buClr>
                <a:srgbClr val="94B6D2"/>
              </a:buClr>
              <a:buFont typeface="Calibri"/>
              <a:buChar char=" "/>
            </a:pPr>
            <a:r>
              <a:rPr lang="en-US" sz="2000" b="1" u="sng" spc="-1" dirty="0">
                <a:solidFill>
                  <a:srgbClr val="404040"/>
                </a:solidFill>
                <a:latin typeface="Calibri"/>
              </a:rPr>
              <a:t>Example 5:  </a:t>
            </a:r>
            <a:r>
              <a:rPr lang="en-US" sz="2000" spc="-1" dirty="0">
                <a:solidFill>
                  <a:srgbClr val="404040"/>
                </a:solidFill>
                <a:latin typeface="Calibri"/>
              </a:rPr>
              <a:t>The relation schema for the cartesian product of the relations </a:t>
            </a:r>
            <a:r>
              <a:rPr lang="en-US" sz="2000" i="1" spc="-1" dirty="0">
                <a:solidFill>
                  <a:srgbClr val="404040"/>
                </a:solidFill>
                <a:latin typeface="Calibri"/>
              </a:rPr>
              <a:t>instructor</a:t>
            </a:r>
            <a:r>
              <a:rPr lang="en-US" sz="2000" spc="-1" dirty="0">
                <a:solidFill>
                  <a:srgbClr val="404040"/>
                </a:solidFill>
                <a:latin typeface="Calibri"/>
              </a:rPr>
              <a:t> and </a:t>
            </a:r>
            <a:r>
              <a:rPr lang="en-US" sz="2000" i="1" spc="-1" dirty="0">
                <a:solidFill>
                  <a:srgbClr val="404040"/>
                </a:solidFill>
                <a:latin typeface="Calibri"/>
              </a:rPr>
              <a:t>teaches</a:t>
            </a:r>
            <a:r>
              <a:rPr lang="en-US" sz="2000" spc="-1" dirty="0">
                <a:solidFill>
                  <a:srgbClr val="404040"/>
                </a:solidFill>
                <a:latin typeface="Calibri"/>
              </a:rPr>
              <a:t> is:</a:t>
            </a:r>
            <a:endParaRPr lang="en-US" sz="2000" spc="-1" dirty="0">
              <a:solidFill>
                <a:schemeClr val="accent2"/>
              </a:solidFill>
              <a:latin typeface="Calibri"/>
            </a:endParaRPr>
          </a:p>
          <a:p>
            <a:pPr marL="457560" lvl="1">
              <a:buClr>
                <a:srgbClr val="94B6D2"/>
              </a:buClr>
            </a:pPr>
            <a:r>
              <a:rPr lang="en-US" sz="2000" spc="-1" dirty="0">
                <a:solidFill>
                  <a:schemeClr val="accent2"/>
                </a:solidFill>
                <a:latin typeface="Calibri"/>
              </a:rPr>
              <a:t>(</a:t>
            </a:r>
            <a:r>
              <a:rPr lang="en-US" sz="2000" spc="-1" dirty="0">
                <a:solidFill>
                  <a:srgbClr val="00B050"/>
                </a:solidFill>
                <a:latin typeface="Calibri"/>
              </a:rPr>
              <a:t>instructor</a:t>
            </a:r>
            <a:r>
              <a:rPr lang="en-US" sz="2000" spc="-1" dirty="0">
                <a:solidFill>
                  <a:schemeClr val="accent2"/>
                </a:solidFill>
                <a:latin typeface="Calibri"/>
              </a:rPr>
              <a:t>.ID, </a:t>
            </a:r>
            <a:r>
              <a:rPr lang="en-US" sz="2000" spc="-1" dirty="0">
                <a:solidFill>
                  <a:srgbClr val="00B050"/>
                </a:solidFill>
                <a:latin typeface="Calibri"/>
              </a:rPr>
              <a:t>instructor</a:t>
            </a:r>
            <a:r>
              <a:rPr lang="en-US" sz="2000" spc="-1" dirty="0">
                <a:solidFill>
                  <a:schemeClr val="accent2"/>
                </a:solidFill>
                <a:latin typeface="Calibri"/>
              </a:rPr>
              <a:t>.name, </a:t>
            </a:r>
            <a:r>
              <a:rPr lang="en-US" sz="2000" spc="-1" dirty="0" err="1">
                <a:solidFill>
                  <a:srgbClr val="00B050"/>
                </a:solidFill>
                <a:latin typeface="Calibri"/>
              </a:rPr>
              <a:t>instructor</a:t>
            </a:r>
            <a:r>
              <a:rPr lang="en-US" sz="2000" spc="-1" dirty="0" err="1">
                <a:solidFill>
                  <a:schemeClr val="accent2"/>
                </a:solidFill>
                <a:latin typeface="Calibri"/>
              </a:rPr>
              <a:t>.dept</a:t>
            </a:r>
            <a:r>
              <a:rPr lang="en-US" sz="2000" spc="-1" dirty="0">
                <a:solidFill>
                  <a:schemeClr val="accent2"/>
                </a:solidFill>
                <a:latin typeface="Calibri"/>
              </a:rPr>
              <a:t> name, </a:t>
            </a:r>
            <a:r>
              <a:rPr lang="en-US" sz="2000" spc="-1" dirty="0" err="1">
                <a:solidFill>
                  <a:srgbClr val="00B050"/>
                </a:solidFill>
                <a:latin typeface="Calibri"/>
              </a:rPr>
              <a:t>instructor</a:t>
            </a:r>
            <a:r>
              <a:rPr lang="en-US" sz="2000" spc="-1" dirty="0" err="1">
                <a:solidFill>
                  <a:schemeClr val="accent2"/>
                </a:solidFill>
                <a:latin typeface="Calibri"/>
              </a:rPr>
              <a:t>.salary</a:t>
            </a:r>
            <a:endParaRPr lang="en-US" sz="2000" spc="-1" dirty="0">
              <a:solidFill>
                <a:schemeClr val="accent2"/>
              </a:solidFill>
              <a:latin typeface="Calibri"/>
            </a:endParaRPr>
          </a:p>
          <a:p>
            <a:pPr marL="457560" lvl="1">
              <a:buClr>
                <a:srgbClr val="94B6D2"/>
              </a:buClr>
            </a:pPr>
            <a:r>
              <a:rPr lang="en-US" sz="2000" spc="-1" dirty="0">
                <a:solidFill>
                  <a:srgbClr val="FF0000"/>
                </a:solidFill>
                <a:latin typeface="Calibri"/>
              </a:rPr>
              <a:t>teaches</a:t>
            </a:r>
            <a:r>
              <a:rPr lang="en-US" sz="2000" spc="-1" dirty="0">
                <a:solidFill>
                  <a:schemeClr val="accent2"/>
                </a:solidFill>
                <a:latin typeface="Calibri"/>
              </a:rPr>
              <a:t>.ID, </a:t>
            </a:r>
            <a:r>
              <a:rPr lang="en-US" sz="2000" spc="-1" dirty="0" err="1">
                <a:solidFill>
                  <a:srgbClr val="FF0000"/>
                </a:solidFill>
                <a:latin typeface="Calibri"/>
              </a:rPr>
              <a:t>teaches</a:t>
            </a:r>
            <a:r>
              <a:rPr lang="en-US" sz="2000" spc="-1" dirty="0" err="1">
                <a:solidFill>
                  <a:schemeClr val="accent2"/>
                </a:solidFill>
                <a:latin typeface="Calibri"/>
              </a:rPr>
              <a:t>.course</a:t>
            </a:r>
            <a:r>
              <a:rPr lang="en-US" sz="2000" spc="-1" dirty="0">
                <a:solidFill>
                  <a:schemeClr val="accent2"/>
                </a:solidFill>
                <a:latin typeface="Calibri"/>
              </a:rPr>
              <a:t> id, </a:t>
            </a:r>
            <a:r>
              <a:rPr lang="en-US" sz="2000" spc="-1" dirty="0" err="1">
                <a:solidFill>
                  <a:srgbClr val="FF0000"/>
                </a:solidFill>
                <a:latin typeface="Calibri"/>
              </a:rPr>
              <a:t>teaches</a:t>
            </a:r>
            <a:r>
              <a:rPr lang="en-US" sz="2000" spc="-1" dirty="0" err="1">
                <a:solidFill>
                  <a:schemeClr val="accent2"/>
                </a:solidFill>
                <a:latin typeface="Calibri"/>
              </a:rPr>
              <a:t>.sec</a:t>
            </a:r>
            <a:r>
              <a:rPr lang="en-US" sz="2000" spc="-1" dirty="0">
                <a:solidFill>
                  <a:schemeClr val="accent2"/>
                </a:solidFill>
                <a:latin typeface="Calibri"/>
              </a:rPr>
              <a:t> id, </a:t>
            </a:r>
            <a:r>
              <a:rPr lang="en-US" sz="2000" spc="-1" dirty="0" err="1">
                <a:solidFill>
                  <a:srgbClr val="FF0000"/>
                </a:solidFill>
                <a:latin typeface="Calibri"/>
              </a:rPr>
              <a:t>teaches</a:t>
            </a:r>
            <a:r>
              <a:rPr lang="en-US" sz="2000" spc="-1" dirty="0" err="1">
                <a:solidFill>
                  <a:schemeClr val="accent2"/>
                </a:solidFill>
                <a:latin typeface="Calibri"/>
              </a:rPr>
              <a:t>.semester</a:t>
            </a:r>
            <a:r>
              <a:rPr lang="en-US" sz="2000" spc="-1" dirty="0">
                <a:solidFill>
                  <a:schemeClr val="accent2"/>
                </a:solidFill>
                <a:latin typeface="Calibri"/>
              </a:rPr>
              <a:t>, </a:t>
            </a:r>
            <a:r>
              <a:rPr lang="en-US" sz="2000" spc="-1" dirty="0" err="1">
                <a:solidFill>
                  <a:srgbClr val="FF0000"/>
                </a:solidFill>
                <a:latin typeface="Calibri"/>
              </a:rPr>
              <a:t>teaches</a:t>
            </a:r>
            <a:r>
              <a:rPr lang="en-US" sz="2000" spc="-1" dirty="0" err="1">
                <a:solidFill>
                  <a:schemeClr val="accent2"/>
                </a:solidFill>
                <a:latin typeface="Calibri"/>
              </a:rPr>
              <a:t>.year</a:t>
            </a:r>
            <a:r>
              <a:rPr lang="en-US" sz="2000" spc="-1" dirty="0">
                <a:solidFill>
                  <a:schemeClr val="accent2"/>
                </a:solidFill>
                <a:latin typeface="Calibri"/>
              </a:rPr>
              <a:t>)</a:t>
            </a:r>
          </a:p>
          <a:p>
            <a:pPr marL="360">
              <a:buClr>
                <a:srgbClr val="94B6D2"/>
              </a:buClr>
            </a:pPr>
            <a:endParaRPr lang="en-US" sz="2000" spc="-1" dirty="0">
              <a:solidFill>
                <a:schemeClr val="accent2"/>
              </a:solidFill>
              <a:latin typeface="Calibri"/>
            </a:endParaRPr>
          </a:p>
          <a:p>
            <a:pPr marL="360">
              <a:buClr>
                <a:srgbClr val="94B6D2"/>
              </a:buClr>
            </a:pPr>
            <a:endParaRPr lang="en-US" sz="2000" spc="-1" dirty="0">
              <a:solidFill>
                <a:schemeClr val="accent2"/>
              </a:solidFill>
              <a:latin typeface="Calibri"/>
            </a:endParaRPr>
          </a:p>
        </p:txBody>
      </p:sp>
      <p:sp>
        <p:nvSpPr>
          <p:cNvPr id="3" name="TextBox 2">
            <a:extLst>
              <a:ext uri="{FF2B5EF4-FFF2-40B4-BE49-F238E27FC236}">
                <a16:creationId xmlns:a16="http://schemas.microsoft.com/office/drawing/2014/main" id="{1202D258-14AA-E5FD-4FD9-EAC76D0576C3}"/>
              </a:ext>
            </a:extLst>
          </p:cNvPr>
          <p:cNvSpPr txBox="1"/>
          <p:nvPr/>
        </p:nvSpPr>
        <p:spPr>
          <a:xfrm>
            <a:off x="2368296" y="6456024"/>
            <a:ext cx="6097218" cy="230832"/>
          </a:xfrm>
          <a:prstGeom prst="rect">
            <a:avLst/>
          </a:prstGeom>
          <a:noFill/>
        </p:spPr>
        <p:txBody>
          <a:bodyPr wrap="square">
            <a:spAutoFit/>
          </a:bodyPr>
          <a:lstStyle/>
          <a:p>
            <a:pPr algn="ctr">
              <a:lnSpc>
                <a:spcPct val="100000"/>
              </a:lnSpc>
            </a:pPr>
            <a:r>
              <a:rPr lang="en-US" sz="900" cap="all" spc="-1" dirty="0">
                <a:solidFill>
                  <a:srgbClr val="FFFFFF"/>
                </a:solidFill>
                <a:latin typeface="Calibri"/>
              </a:rPr>
              <a:t>Prepared By reshma Rachel cherish, Department of CSE (</a:t>
            </a:r>
            <a:r>
              <a:rPr lang="en-US" sz="900" cap="all" spc="-1" dirty="0" err="1">
                <a:solidFill>
                  <a:srgbClr val="FFFFFF"/>
                </a:solidFill>
                <a:latin typeface="Calibri"/>
              </a:rPr>
              <a:t>ai&amp;ml</a:t>
            </a:r>
            <a:r>
              <a:rPr lang="en-US" sz="900" cap="all" spc="-1" dirty="0">
                <a:solidFill>
                  <a:srgbClr val="FFFFFF"/>
                </a:solidFill>
                <a:latin typeface="Calibri"/>
              </a:rPr>
              <a:t>) and CSE (Cyber security)</a:t>
            </a:r>
            <a:endParaRPr lang="en-IN" sz="900" cap="all" spc="-1" dirty="0">
              <a:solidFill>
                <a:srgbClr val="FFFFFF"/>
              </a:solidFill>
              <a:latin typeface="Calibri"/>
            </a:endParaRPr>
          </a:p>
        </p:txBody>
      </p:sp>
      <p:pic>
        <p:nvPicPr>
          <p:cNvPr id="4" name="Picture 3">
            <a:extLst>
              <a:ext uri="{FF2B5EF4-FFF2-40B4-BE49-F238E27FC236}">
                <a16:creationId xmlns:a16="http://schemas.microsoft.com/office/drawing/2014/main" id="{94E7B018-FD1A-97B9-E96A-669F0A2F8D36}"/>
              </a:ext>
            </a:extLst>
          </p:cNvPr>
          <p:cNvPicPr>
            <a:picLocks noChangeAspect="1"/>
          </p:cNvPicPr>
          <p:nvPr/>
        </p:nvPicPr>
        <p:blipFill>
          <a:blip r:embed="rId3"/>
          <a:stretch>
            <a:fillRect/>
          </a:stretch>
        </p:blipFill>
        <p:spPr>
          <a:xfrm>
            <a:off x="4574766" y="3199287"/>
            <a:ext cx="3042467" cy="3000884"/>
          </a:xfrm>
          <a:prstGeom prst="rect">
            <a:avLst/>
          </a:prstGeom>
        </p:spPr>
      </p:pic>
      <p:pic>
        <p:nvPicPr>
          <p:cNvPr id="5" name="Picture 4">
            <a:extLst>
              <a:ext uri="{FF2B5EF4-FFF2-40B4-BE49-F238E27FC236}">
                <a16:creationId xmlns:a16="http://schemas.microsoft.com/office/drawing/2014/main" id="{1CC89E6C-FF77-B11E-741C-5B92BEC709B0}"/>
              </a:ext>
            </a:extLst>
          </p:cNvPr>
          <p:cNvPicPr>
            <a:picLocks noChangeAspect="1"/>
          </p:cNvPicPr>
          <p:nvPr/>
        </p:nvPicPr>
        <p:blipFill>
          <a:blip r:embed="rId4"/>
          <a:stretch>
            <a:fillRect/>
          </a:stretch>
        </p:blipFill>
        <p:spPr>
          <a:xfrm>
            <a:off x="1269961" y="3108334"/>
            <a:ext cx="3396162" cy="3182790"/>
          </a:xfrm>
          <a:prstGeom prst="rect">
            <a:avLst/>
          </a:prstGeom>
        </p:spPr>
      </p:pic>
    </p:spTree>
    <p:extLst>
      <p:ext uri="{BB962C8B-B14F-4D97-AF65-F5344CB8AC3E}">
        <p14:creationId xmlns:p14="http://schemas.microsoft.com/office/powerpoint/2010/main" val="1482141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BF4D7-7142-B617-C696-E700EA4A5043}"/>
            </a:ext>
          </a:extLst>
        </p:cNvPr>
        <p:cNvGrpSpPr/>
        <p:nvPr/>
      </p:nvGrpSpPr>
      <p:grpSpPr>
        <a:xfrm>
          <a:off x="0" y="0"/>
          <a:ext cx="0" cy="0"/>
          <a:chOff x="0" y="0"/>
          <a:chExt cx="0" cy="0"/>
        </a:xfrm>
      </p:grpSpPr>
      <p:sp>
        <p:nvSpPr>
          <p:cNvPr id="165" name="TextShape 1">
            <a:extLst>
              <a:ext uri="{FF2B5EF4-FFF2-40B4-BE49-F238E27FC236}">
                <a16:creationId xmlns:a16="http://schemas.microsoft.com/office/drawing/2014/main" id="{9D0D8B62-1CF7-BE8C-9857-24B8BB5C72DB}"/>
              </a:ext>
            </a:extLst>
          </p:cNvPr>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000" b="0" strike="noStrike" spc="-52" dirty="0">
                <a:solidFill>
                  <a:srgbClr val="404040"/>
                </a:solidFill>
                <a:latin typeface="Calibri Light"/>
              </a:rPr>
              <a:t>Queries on </a:t>
            </a:r>
            <a:r>
              <a:rPr lang="en-US" sz="4000" spc="-52" dirty="0">
                <a:solidFill>
                  <a:srgbClr val="404040"/>
                </a:solidFill>
                <a:latin typeface="Calibri Light"/>
              </a:rPr>
              <a:t>Multiple </a:t>
            </a:r>
            <a:r>
              <a:rPr lang="en-US" sz="4000" b="0" strike="noStrike" spc="-52" dirty="0">
                <a:solidFill>
                  <a:srgbClr val="404040"/>
                </a:solidFill>
                <a:latin typeface="Calibri Light"/>
              </a:rPr>
              <a:t>Relations</a:t>
            </a:r>
            <a:endParaRPr lang="en-US" sz="4000" b="0" strike="noStrike" spc="-1" dirty="0">
              <a:solidFill>
                <a:srgbClr val="000000"/>
              </a:solidFill>
              <a:latin typeface="Calibri"/>
            </a:endParaRPr>
          </a:p>
        </p:txBody>
      </p:sp>
      <p:sp>
        <p:nvSpPr>
          <p:cNvPr id="166" name="TextShape 2">
            <a:extLst>
              <a:ext uri="{FF2B5EF4-FFF2-40B4-BE49-F238E27FC236}">
                <a16:creationId xmlns:a16="http://schemas.microsoft.com/office/drawing/2014/main" id="{EFBA843A-B04A-3142-A740-BD6C2976DF38}"/>
              </a:ext>
            </a:extLst>
          </p:cNvPr>
          <p:cNvSpPr txBox="1"/>
          <p:nvPr/>
        </p:nvSpPr>
        <p:spPr>
          <a:xfrm>
            <a:off x="1066980" y="1831089"/>
            <a:ext cx="10058040" cy="4023000"/>
          </a:xfrm>
          <a:prstGeom prst="rect">
            <a:avLst/>
          </a:prstGeom>
          <a:noFill/>
          <a:ln>
            <a:noFill/>
          </a:ln>
        </p:spPr>
        <p:txBody>
          <a:bodyPr lIns="0" rIns="0">
            <a:noAutofit/>
          </a:bodyPr>
          <a:lstStyle/>
          <a:p>
            <a:pPr marL="91440" indent="-91080">
              <a:lnSpc>
                <a:spcPct val="90000"/>
              </a:lnSpc>
              <a:spcBef>
                <a:spcPts val="1199"/>
              </a:spcBef>
              <a:spcAft>
                <a:spcPts val="201"/>
              </a:spcAft>
              <a:buClr>
                <a:srgbClr val="94B6D2"/>
              </a:buClr>
              <a:buFont typeface="Calibri"/>
              <a:buChar char=" "/>
            </a:pPr>
            <a:r>
              <a:rPr lang="en-US" sz="2000" b="1" u="sng" spc="-1" dirty="0">
                <a:solidFill>
                  <a:srgbClr val="404040"/>
                </a:solidFill>
                <a:latin typeface="Calibri"/>
              </a:rPr>
              <a:t>Example 6: </a:t>
            </a:r>
            <a:r>
              <a:rPr lang="en-US" sz="2000" spc="-1" dirty="0">
                <a:solidFill>
                  <a:srgbClr val="404040"/>
                </a:solidFill>
                <a:latin typeface="Calibri"/>
              </a:rPr>
              <a:t>We can drop the relation-name prefix for those attributes that appear in only one of the two schemas. </a:t>
            </a:r>
          </a:p>
          <a:p>
            <a:pPr marL="91440" indent="-91080">
              <a:lnSpc>
                <a:spcPct val="90000"/>
              </a:lnSpc>
              <a:spcBef>
                <a:spcPts val="1199"/>
              </a:spcBef>
              <a:spcAft>
                <a:spcPts val="201"/>
              </a:spcAft>
              <a:buClr>
                <a:srgbClr val="94B6D2"/>
              </a:buClr>
              <a:buFont typeface="Calibri"/>
              <a:buChar char=" "/>
            </a:pPr>
            <a:r>
              <a:rPr lang="en-US" sz="2000" spc="-1" dirty="0">
                <a:latin typeface="Calibri"/>
              </a:rPr>
              <a:t>We can rewrite the relation schema as: (</a:t>
            </a:r>
            <a:r>
              <a:rPr lang="en-US" sz="2000" spc="-1" dirty="0">
                <a:solidFill>
                  <a:srgbClr val="00B050"/>
                </a:solidFill>
                <a:latin typeface="Calibri"/>
              </a:rPr>
              <a:t>instructor</a:t>
            </a:r>
            <a:r>
              <a:rPr lang="en-US" sz="2000" spc="-1" dirty="0">
                <a:latin typeface="Calibri"/>
              </a:rPr>
              <a:t>.ID, name, </a:t>
            </a:r>
            <a:r>
              <a:rPr lang="en-US" sz="2000" spc="-1" dirty="0" err="1">
                <a:latin typeface="Calibri"/>
              </a:rPr>
              <a:t>dept_name</a:t>
            </a:r>
            <a:r>
              <a:rPr lang="en-US" sz="2000" spc="-1" dirty="0">
                <a:latin typeface="Calibri"/>
              </a:rPr>
              <a:t>, salary, </a:t>
            </a:r>
            <a:r>
              <a:rPr lang="en-US" sz="2000" spc="-1" dirty="0">
                <a:solidFill>
                  <a:srgbClr val="00B050"/>
                </a:solidFill>
                <a:latin typeface="Calibri"/>
              </a:rPr>
              <a:t>teaches</a:t>
            </a:r>
            <a:r>
              <a:rPr lang="en-US" sz="2000" spc="-1" dirty="0">
                <a:latin typeface="Calibri"/>
              </a:rPr>
              <a:t>.ID, </a:t>
            </a:r>
            <a:r>
              <a:rPr lang="en-US" sz="2000" spc="-1" dirty="0" err="1">
                <a:latin typeface="Calibri"/>
              </a:rPr>
              <a:t>course_id</a:t>
            </a:r>
            <a:r>
              <a:rPr lang="en-US" sz="2000" spc="-1" dirty="0">
                <a:latin typeface="Calibri"/>
              </a:rPr>
              <a:t>, </a:t>
            </a:r>
            <a:r>
              <a:rPr lang="en-US" sz="2000" spc="-1" dirty="0" err="1">
                <a:latin typeface="Calibri"/>
              </a:rPr>
              <a:t>sec_id</a:t>
            </a:r>
            <a:r>
              <a:rPr lang="en-US" sz="2000" spc="-1" dirty="0">
                <a:latin typeface="Calibri"/>
              </a:rPr>
              <a:t>, semester, year)</a:t>
            </a:r>
          </a:p>
        </p:txBody>
      </p:sp>
      <p:sp>
        <p:nvSpPr>
          <p:cNvPr id="3" name="TextBox 2">
            <a:extLst>
              <a:ext uri="{FF2B5EF4-FFF2-40B4-BE49-F238E27FC236}">
                <a16:creationId xmlns:a16="http://schemas.microsoft.com/office/drawing/2014/main" id="{9D9FB482-800C-1C0A-1E4D-4A67921D74FD}"/>
              </a:ext>
            </a:extLst>
          </p:cNvPr>
          <p:cNvSpPr txBox="1"/>
          <p:nvPr/>
        </p:nvSpPr>
        <p:spPr>
          <a:xfrm>
            <a:off x="2368296" y="6456024"/>
            <a:ext cx="6097218" cy="230832"/>
          </a:xfrm>
          <a:prstGeom prst="rect">
            <a:avLst/>
          </a:prstGeom>
          <a:noFill/>
        </p:spPr>
        <p:txBody>
          <a:bodyPr wrap="square">
            <a:spAutoFit/>
          </a:bodyPr>
          <a:lstStyle/>
          <a:p>
            <a:pPr algn="ctr">
              <a:lnSpc>
                <a:spcPct val="100000"/>
              </a:lnSpc>
            </a:pPr>
            <a:r>
              <a:rPr lang="en-US" sz="900" cap="all" spc="-1" dirty="0">
                <a:solidFill>
                  <a:srgbClr val="FFFFFF"/>
                </a:solidFill>
                <a:latin typeface="Calibri"/>
              </a:rPr>
              <a:t>Prepared By reshma Rachel cherish, Department of CSE (</a:t>
            </a:r>
            <a:r>
              <a:rPr lang="en-US" sz="900" cap="all" spc="-1" dirty="0" err="1">
                <a:solidFill>
                  <a:srgbClr val="FFFFFF"/>
                </a:solidFill>
                <a:latin typeface="Calibri"/>
              </a:rPr>
              <a:t>ai&amp;ml</a:t>
            </a:r>
            <a:r>
              <a:rPr lang="en-US" sz="900" cap="all" spc="-1" dirty="0">
                <a:solidFill>
                  <a:srgbClr val="FFFFFF"/>
                </a:solidFill>
                <a:latin typeface="Calibri"/>
              </a:rPr>
              <a:t>) and CSE (Cyber security)</a:t>
            </a:r>
            <a:endParaRPr lang="en-IN" sz="900" cap="all" spc="-1" dirty="0">
              <a:solidFill>
                <a:srgbClr val="FFFFFF"/>
              </a:solidFill>
              <a:latin typeface="Calibri"/>
            </a:endParaRPr>
          </a:p>
        </p:txBody>
      </p:sp>
      <p:pic>
        <p:nvPicPr>
          <p:cNvPr id="4" name="Picture 3">
            <a:extLst>
              <a:ext uri="{FF2B5EF4-FFF2-40B4-BE49-F238E27FC236}">
                <a16:creationId xmlns:a16="http://schemas.microsoft.com/office/drawing/2014/main" id="{645B97A4-8578-6C85-A001-66064025BC89}"/>
              </a:ext>
            </a:extLst>
          </p:cNvPr>
          <p:cNvPicPr>
            <a:picLocks noChangeAspect="1"/>
          </p:cNvPicPr>
          <p:nvPr/>
        </p:nvPicPr>
        <p:blipFill>
          <a:blip r:embed="rId3"/>
          <a:stretch>
            <a:fillRect/>
          </a:stretch>
        </p:blipFill>
        <p:spPr>
          <a:xfrm>
            <a:off x="6593242" y="3161488"/>
            <a:ext cx="3042467" cy="3000884"/>
          </a:xfrm>
          <a:prstGeom prst="rect">
            <a:avLst/>
          </a:prstGeom>
        </p:spPr>
      </p:pic>
      <p:pic>
        <p:nvPicPr>
          <p:cNvPr id="5" name="Picture 4">
            <a:extLst>
              <a:ext uri="{FF2B5EF4-FFF2-40B4-BE49-F238E27FC236}">
                <a16:creationId xmlns:a16="http://schemas.microsoft.com/office/drawing/2014/main" id="{0F927565-7AB1-70B5-9D14-DBDD8EC894D8}"/>
              </a:ext>
            </a:extLst>
          </p:cNvPr>
          <p:cNvPicPr>
            <a:picLocks noChangeAspect="1"/>
          </p:cNvPicPr>
          <p:nvPr/>
        </p:nvPicPr>
        <p:blipFill>
          <a:blip r:embed="rId4"/>
          <a:stretch>
            <a:fillRect/>
          </a:stretch>
        </p:blipFill>
        <p:spPr>
          <a:xfrm>
            <a:off x="1938528" y="3188867"/>
            <a:ext cx="3269896" cy="3064457"/>
          </a:xfrm>
          <a:prstGeom prst="rect">
            <a:avLst/>
          </a:prstGeom>
        </p:spPr>
      </p:pic>
    </p:spTree>
    <p:extLst>
      <p:ext uri="{BB962C8B-B14F-4D97-AF65-F5344CB8AC3E}">
        <p14:creationId xmlns:p14="http://schemas.microsoft.com/office/powerpoint/2010/main" val="2485528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D7856-85AE-593B-5E47-DA6C79C424AE}"/>
            </a:ext>
          </a:extLst>
        </p:cNvPr>
        <p:cNvGrpSpPr/>
        <p:nvPr/>
      </p:nvGrpSpPr>
      <p:grpSpPr>
        <a:xfrm>
          <a:off x="0" y="0"/>
          <a:ext cx="0" cy="0"/>
          <a:chOff x="0" y="0"/>
          <a:chExt cx="0" cy="0"/>
        </a:xfrm>
      </p:grpSpPr>
      <p:sp>
        <p:nvSpPr>
          <p:cNvPr id="165" name="TextShape 1">
            <a:extLst>
              <a:ext uri="{FF2B5EF4-FFF2-40B4-BE49-F238E27FC236}">
                <a16:creationId xmlns:a16="http://schemas.microsoft.com/office/drawing/2014/main" id="{1EFABFCC-D4CF-E9F9-4B06-EAFD7C7928FE}"/>
              </a:ext>
            </a:extLst>
          </p:cNvPr>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000" b="0" strike="noStrike" spc="-52" dirty="0">
                <a:solidFill>
                  <a:srgbClr val="404040"/>
                </a:solidFill>
                <a:latin typeface="Calibri Light"/>
              </a:rPr>
              <a:t>Queries on </a:t>
            </a:r>
            <a:r>
              <a:rPr lang="en-US" sz="4000" spc="-52" dirty="0">
                <a:solidFill>
                  <a:srgbClr val="404040"/>
                </a:solidFill>
                <a:latin typeface="Calibri Light"/>
              </a:rPr>
              <a:t>Multiple </a:t>
            </a:r>
            <a:r>
              <a:rPr lang="en-US" sz="4000" b="0" strike="noStrike" spc="-52" dirty="0">
                <a:solidFill>
                  <a:srgbClr val="404040"/>
                </a:solidFill>
                <a:latin typeface="Calibri Light"/>
              </a:rPr>
              <a:t>Relations</a:t>
            </a:r>
            <a:endParaRPr lang="en-US" sz="4000" b="0" strike="noStrike" spc="-1" dirty="0">
              <a:solidFill>
                <a:srgbClr val="000000"/>
              </a:solidFill>
              <a:latin typeface="Calibri"/>
            </a:endParaRPr>
          </a:p>
        </p:txBody>
      </p:sp>
      <p:sp>
        <p:nvSpPr>
          <p:cNvPr id="166" name="TextShape 2">
            <a:extLst>
              <a:ext uri="{FF2B5EF4-FFF2-40B4-BE49-F238E27FC236}">
                <a16:creationId xmlns:a16="http://schemas.microsoft.com/office/drawing/2014/main" id="{8A477D43-FBA9-BABF-D77B-F914889AF124}"/>
              </a:ext>
            </a:extLst>
          </p:cNvPr>
          <p:cNvSpPr txBox="1"/>
          <p:nvPr/>
        </p:nvSpPr>
        <p:spPr>
          <a:xfrm>
            <a:off x="1066980" y="1831089"/>
            <a:ext cx="10058040" cy="4023000"/>
          </a:xfrm>
          <a:prstGeom prst="rect">
            <a:avLst/>
          </a:prstGeom>
          <a:noFill/>
          <a:ln>
            <a:noFill/>
          </a:ln>
        </p:spPr>
        <p:txBody>
          <a:bodyPr lIns="0" rIns="0">
            <a:noAutofit/>
          </a:bodyPr>
          <a:lstStyle/>
          <a:p>
            <a:pPr marL="91440" indent="-91080">
              <a:lnSpc>
                <a:spcPct val="90000"/>
              </a:lnSpc>
              <a:spcBef>
                <a:spcPts val="1199"/>
              </a:spcBef>
              <a:spcAft>
                <a:spcPts val="201"/>
              </a:spcAft>
              <a:buClr>
                <a:srgbClr val="94B6D2"/>
              </a:buClr>
              <a:buFont typeface="Calibri"/>
              <a:buChar char=" "/>
            </a:pPr>
            <a:endParaRPr lang="en-US" sz="2000" spc="-1" dirty="0">
              <a:solidFill>
                <a:schemeClr val="accent2"/>
              </a:solidFill>
              <a:latin typeface="Calibri"/>
            </a:endParaRPr>
          </a:p>
          <a:p>
            <a:pPr marL="360">
              <a:buClr>
                <a:srgbClr val="94B6D2"/>
              </a:buClr>
            </a:pPr>
            <a:endParaRPr lang="en-US" sz="2000" spc="-1" dirty="0">
              <a:solidFill>
                <a:schemeClr val="accent2"/>
              </a:solidFill>
              <a:latin typeface="Calibri"/>
            </a:endParaRPr>
          </a:p>
          <a:p>
            <a:pPr marL="360">
              <a:buClr>
                <a:srgbClr val="94B6D2"/>
              </a:buClr>
            </a:pPr>
            <a:endParaRPr lang="en-US" sz="2000" spc="-1" dirty="0">
              <a:solidFill>
                <a:schemeClr val="accent2"/>
              </a:solidFill>
              <a:latin typeface="Calibri"/>
            </a:endParaRPr>
          </a:p>
        </p:txBody>
      </p:sp>
      <p:sp>
        <p:nvSpPr>
          <p:cNvPr id="3" name="TextBox 2">
            <a:extLst>
              <a:ext uri="{FF2B5EF4-FFF2-40B4-BE49-F238E27FC236}">
                <a16:creationId xmlns:a16="http://schemas.microsoft.com/office/drawing/2014/main" id="{3F078EB1-3A68-52A9-5122-22262624FBFB}"/>
              </a:ext>
            </a:extLst>
          </p:cNvPr>
          <p:cNvSpPr txBox="1"/>
          <p:nvPr/>
        </p:nvSpPr>
        <p:spPr>
          <a:xfrm>
            <a:off x="2368296" y="6456024"/>
            <a:ext cx="6097218" cy="230832"/>
          </a:xfrm>
          <a:prstGeom prst="rect">
            <a:avLst/>
          </a:prstGeom>
          <a:noFill/>
        </p:spPr>
        <p:txBody>
          <a:bodyPr wrap="square">
            <a:spAutoFit/>
          </a:bodyPr>
          <a:lstStyle/>
          <a:p>
            <a:pPr algn="ctr">
              <a:lnSpc>
                <a:spcPct val="100000"/>
              </a:lnSpc>
            </a:pPr>
            <a:r>
              <a:rPr lang="en-US" sz="900" cap="all" spc="-1" dirty="0">
                <a:solidFill>
                  <a:srgbClr val="FFFFFF"/>
                </a:solidFill>
                <a:latin typeface="Calibri"/>
              </a:rPr>
              <a:t>Prepared By reshma Rachel cherish, Department of CSE (</a:t>
            </a:r>
            <a:r>
              <a:rPr lang="en-US" sz="900" cap="all" spc="-1" dirty="0" err="1">
                <a:solidFill>
                  <a:srgbClr val="FFFFFF"/>
                </a:solidFill>
                <a:latin typeface="Calibri"/>
              </a:rPr>
              <a:t>ai&amp;ml</a:t>
            </a:r>
            <a:r>
              <a:rPr lang="en-US" sz="900" cap="all" spc="-1" dirty="0">
                <a:solidFill>
                  <a:srgbClr val="FFFFFF"/>
                </a:solidFill>
                <a:latin typeface="Calibri"/>
              </a:rPr>
              <a:t>) and CSE (Cyber security)</a:t>
            </a:r>
            <a:endParaRPr lang="en-IN" sz="900" cap="all" spc="-1" dirty="0">
              <a:solidFill>
                <a:srgbClr val="FFFFFF"/>
              </a:solidFill>
              <a:latin typeface="Calibri"/>
            </a:endParaRPr>
          </a:p>
        </p:txBody>
      </p:sp>
      <p:pic>
        <p:nvPicPr>
          <p:cNvPr id="6" name="Picture 5">
            <a:extLst>
              <a:ext uri="{FF2B5EF4-FFF2-40B4-BE49-F238E27FC236}">
                <a16:creationId xmlns:a16="http://schemas.microsoft.com/office/drawing/2014/main" id="{2B134295-71C2-3E56-1B47-FF9D345A7BBA}"/>
              </a:ext>
            </a:extLst>
          </p:cNvPr>
          <p:cNvPicPr>
            <a:picLocks noChangeAspect="1"/>
          </p:cNvPicPr>
          <p:nvPr/>
        </p:nvPicPr>
        <p:blipFill>
          <a:blip r:embed="rId3"/>
          <a:stretch>
            <a:fillRect/>
          </a:stretch>
        </p:blipFill>
        <p:spPr>
          <a:xfrm>
            <a:off x="2216506" y="1831858"/>
            <a:ext cx="3796588" cy="4443541"/>
          </a:xfrm>
          <a:prstGeom prst="rect">
            <a:avLst/>
          </a:prstGeom>
        </p:spPr>
      </p:pic>
    </p:spTree>
    <p:extLst>
      <p:ext uri="{BB962C8B-B14F-4D97-AF65-F5344CB8AC3E}">
        <p14:creationId xmlns:p14="http://schemas.microsoft.com/office/powerpoint/2010/main" val="3338409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D8D3D-2BF7-975B-9878-53213AC66030}"/>
            </a:ext>
          </a:extLst>
        </p:cNvPr>
        <p:cNvGrpSpPr/>
        <p:nvPr/>
      </p:nvGrpSpPr>
      <p:grpSpPr>
        <a:xfrm>
          <a:off x="0" y="0"/>
          <a:ext cx="0" cy="0"/>
          <a:chOff x="0" y="0"/>
          <a:chExt cx="0" cy="0"/>
        </a:xfrm>
      </p:grpSpPr>
      <p:sp>
        <p:nvSpPr>
          <p:cNvPr id="165" name="TextShape 1">
            <a:extLst>
              <a:ext uri="{FF2B5EF4-FFF2-40B4-BE49-F238E27FC236}">
                <a16:creationId xmlns:a16="http://schemas.microsoft.com/office/drawing/2014/main" id="{F8651217-59FB-66B0-6AF5-DBC80AEFF6FB}"/>
              </a:ext>
            </a:extLst>
          </p:cNvPr>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000" b="0" strike="noStrike" spc="-52" dirty="0">
                <a:solidFill>
                  <a:srgbClr val="404040"/>
                </a:solidFill>
                <a:latin typeface="Calibri Light"/>
              </a:rPr>
              <a:t>Queries on </a:t>
            </a:r>
            <a:r>
              <a:rPr lang="en-US" sz="4000" spc="-52" dirty="0">
                <a:solidFill>
                  <a:srgbClr val="404040"/>
                </a:solidFill>
                <a:latin typeface="Calibri Light"/>
              </a:rPr>
              <a:t>Multiple </a:t>
            </a:r>
            <a:r>
              <a:rPr lang="en-US" sz="4000" b="0" strike="noStrike" spc="-52" dirty="0">
                <a:solidFill>
                  <a:srgbClr val="404040"/>
                </a:solidFill>
                <a:latin typeface="Calibri Light"/>
              </a:rPr>
              <a:t>Relations</a:t>
            </a:r>
            <a:endParaRPr lang="en-US" sz="4000" b="0" strike="noStrike" spc="-1" dirty="0">
              <a:solidFill>
                <a:srgbClr val="000000"/>
              </a:solidFill>
              <a:latin typeface="Calibri"/>
            </a:endParaRPr>
          </a:p>
        </p:txBody>
      </p:sp>
      <p:sp>
        <p:nvSpPr>
          <p:cNvPr id="166" name="TextShape 2">
            <a:extLst>
              <a:ext uri="{FF2B5EF4-FFF2-40B4-BE49-F238E27FC236}">
                <a16:creationId xmlns:a16="http://schemas.microsoft.com/office/drawing/2014/main" id="{88D21BB1-6C0B-7B40-B648-537C2C96D889}"/>
              </a:ext>
            </a:extLst>
          </p:cNvPr>
          <p:cNvSpPr txBox="1"/>
          <p:nvPr/>
        </p:nvSpPr>
        <p:spPr>
          <a:xfrm>
            <a:off x="1066980" y="1831089"/>
            <a:ext cx="10058040" cy="4023000"/>
          </a:xfrm>
          <a:prstGeom prst="rect">
            <a:avLst/>
          </a:prstGeom>
          <a:noFill/>
          <a:ln>
            <a:noFill/>
          </a:ln>
        </p:spPr>
        <p:txBody>
          <a:bodyPr lIns="0" rIns="0">
            <a:noAutofit/>
          </a:bodyPr>
          <a:lstStyle/>
          <a:p>
            <a:pPr marL="343260" indent="-342900" algn="just">
              <a:lnSpc>
                <a:spcPct val="90000"/>
              </a:lnSpc>
              <a:spcBef>
                <a:spcPts val="1199"/>
              </a:spcBef>
              <a:spcAft>
                <a:spcPts val="201"/>
              </a:spcAft>
              <a:buClr>
                <a:srgbClr val="94B6D2"/>
              </a:buClr>
              <a:buFont typeface="Arial" panose="020B0604020202020204" pitchFamily="34" charset="0"/>
              <a:buChar char="•"/>
            </a:pPr>
            <a:r>
              <a:rPr lang="en-US" sz="2000" spc="-1" dirty="0">
                <a:latin typeface="Calibri"/>
              </a:rPr>
              <a:t>The Cartesian product by itself combines tuples from </a:t>
            </a:r>
            <a:r>
              <a:rPr lang="en-US" sz="2000" spc="-1" dirty="0">
                <a:solidFill>
                  <a:srgbClr val="00B050"/>
                </a:solidFill>
                <a:latin typeface="Calibri"/>
              </a:rPr>
              <a:t>instructor</a:t>
            </a:r>
            <a:r>
              <a:rPr lang="en-US" sz="2000" spc="-1" dirty="0">
                <a:latin typeface="Calibri"/>
              </a:rPr>
              <a:t> and </a:t>
            </a:r>
            <a:r>
              <a:rPr lang="en-US" sz="2000" spc="-1" dirty="0">
                <a:solidFill>
                  <a:srgbClr val="00B050"/>
                </a:solidFill>
                <a:latin typeface="Calibri"/>
              </a:rPr>
              <a:t>teaches</a:t>
            </a:r>
            <a:r>
              <a:rPr lang="en-US" sz="2000" spc="-1" dirty="0">
                <a:latin typeface="Calibri"/>
              </a:rPr>
              <a:t> that are unrelated to each other. </a:t>
            </a:r>
          </a:p>
          <a:p>
            <a:pPr marL="343260" indent="-342900" algn="just">
              <a:lnSpc>
                <a:spcPct val="90000"/>
              </a:lnSpc>
              <a:spcBef>
                <a:spcPts val="1199"/>
              </a:spcBef>
              <a:spcAft>
                <a:spcPts val="201"/>
              </a:spcAft>
              <a:buClr>
                <a:srgbClr val="94B6D2"/>
              </a:buClr>
              <a:buFont typeface="Arial" panose="020B0604020202020204" pitchFamily="34" charset="0"/>
              <a:buChar char="•"/>
            </a:pPr>
            <a:r>
              <a:rPr lang="en-US" sz="2000" spc="-1" dirty="0">
                <a:solidFill>
                  <a:srgbClr val="FF0000"/>
                </a:solidFill>
                <a:latin typeface="Calibri"/>
              </a:rPr>
              <a:t>Each tuple in instructor is combined with every tuple in teaches, even those that refer to a different instructor. </a:t>
            </a:r>
            <a:r>
              <a:rPr lang="en-US" sz="2000" spc="-1" dirty="0">
                <a:latin typeface="Calibri"/>
              </a:rPr>
              <a:t>The result can be an </a:t>
            </a:r>
            <a:r>
              <a:rPr lang="en-US" sz="2000" spc="-1" dirty="0">
                <a:solidFill>
                  <a:srgbClr val="FF0000"/>
                </a:solidFill>
                <a:latin typeface="Calibri"/>
              </a:rPr>
              <a:t>extremely large relation</a:t>
            </a:r>
            <a:r>
              <a:rPr lang="en-US" sz="2000" spc="-1" dirty="0">
                <a:latin typeface="Calibri"/>
              </a:rPr>
              <a:t>, and creating such a </a:t>
            </a:r>
            <a:r>
              <a:rPr lang="en-US" sz="2000" spc="-1" dirty="0">
                <a:solidFill>
                  <a:srgbClr val="FF0000"/>
                </a:solidFill>
                <a:latin typeface="Calibri"/>
              </a:rPr>
              <a:t>cartesian product rarely makes sense</a:t>
            </a:r>
            <a:r>
              <a:rPr lang="en-US" sz="2000" spc="-1" dirty="0">
                <a:latin typeface="Calibri"/>
              </a:rPr>
              <a:t>.</a:t>
            </a:r>
          </a:p>
          <a:p>
            <a:pPr marL="360" algn="just">
              <a:lnSpc>
                <a:spcPct val="90000"/>
              </a:lnSpc>
              <a:spcBef>
                <a:spcPts val="1199"/>
              </a:spcBef>
              <a:spcAft>
                <a:spcPts val="201"/>
              </a:spcAft>
              <a:buClr>
                <a:srgbClr val="94B6D2"/>
              </a:buClr>
            </a:pPr>
            <a:r>
              <a:rPr lang="en-US" sz="2000" b="1" spc="-1" dirty="0">
                <a:latin typeface="Calibri"/>
              </a:rPr>
              <a:t>How to restrict the non-meaningful combinations created by the cartesian product?</a:t>
            </a:r>
          </a:p>
          <a:p>
            <a:pPr marL="343260" indent="-342900" algn="just">
              <a:lnSpc>
                <a:spcPct val="90000"/>
              </a:lnSpc>
              <a:spcBef>
                <a:spcPts val="1199"/>
              </a:spcBef>
              <a:spcAft>
                <a:spcPts val="201"/>
              </a:spcAft>
              <a:buClr>
                <a:srgbClr val="94B6D2"/>
              </a:buClr>
              <a:buFont typeface="Arial" panose="020B0604020202020204" pitchFamily="34" charset="0"/>
              <a:buChar char="•"/>
            </a:pPr>
            <a:r>
              <a:rPr lang="en-US" sz="2000" spc="-1" dirty="0">
                <a:latin typeface="Calibri"/>
              </a:rPr>
              <a:t>By using the </a:t>
            </a:r>
            <a:r>
              <a:rPr lang="en-US" sz="2000" i="1" spc="-1" dirty="0">
                <a:solidFill>
                  <a:schemeClr val="accent2"/>
                </a:solidFill>
                <a:latin typeface="Calibri"/>
              </a:rPr>
              <a:t>predicate</a:t>
            </a:r>
            <a:r>
              <a:rPr lang="en-US" sz="2000" spc="-1" dirty="0">
                <a:latin typeface="Calibri"/>
              </a:rPr>
              <a:t> in the </a:t>
            </a:r>
            <a:r>
              <a:rPr lang="en-US" sz="2000" b="1" spc="-1" dirty="0">
                <a:solidFill>
                  <a:schemeClr val="accent2"/>
                </a:solidFill>
                <a:latin typeface="Calibri"/>
              </a:rPr>
              <a:t>WHERE</a:t>
            </a:r>
            <a:r>
              <a:rPr lang="en-US" sz="2000" spc="-1" dirty="0">
                <a:latin typeface="Calibri"/>
              </a:rPr>
              <a:t> clause. Consider the below query, I can rewrite the SQL query as below:</a:t>
            </a:r>
          </a:p>
          <a:p>
            <a:pPr marL="343260" indent="-342900" algn="just">
              <a:buClr>
                <a:srgbClr val="94B6D2"/>
              </a:buClr>
              <a:buFont typeface="Arial" panose="020B0604020202020204" pitchFamily="34" charset="0"/>
              <a:buChar char="•"/>
            </a:pPr>
            <a:r>
              <a:rPr lang="en-US" sz="2000" spc="-1" dirty="0">
                <a:solidFill>
                  <a:srgbClr val="7030A0"/>
                </a:solidFill>
                <a:latin typeface="Calibri"/>
              </a:rPr>
              <a:t>“All instructors in the university who have taught some course, find their names and the course ID of all courses they taught”.</a:t>
            </a:r>
          </a:p>
          <a:p>
            <a:pPr marL="360" algn="just">
              <a:buClr>
                <a:srgbClr val="94B6D2"/>
              </a:buClr>
            </a:pPr>
            <a:r>
              <a:rPr lang="en-US" sz="2000" b="1" spc="-1" dirty="0">
                <a:solidFill>
                  <a:srgbClr val="7030A0"/>
                </a:solidFill>
                <a:latin typeface="Calibri"/>
              </a:rPr>
              <a:t>			</a:t>
            </a:r>
            <a:r>
              <a:rPr lang="en-US" b="1" spc="-1" dirty="0">
                <a:solidFill>
                  <a:srgbClr val="00B050"/>
                </a:solidFill>
                <a:latin typeface="Calibri"/>
              </a:rPr>
              <a:t>SELECT</a:t>
            </a:r>
            <a:r>
              <a:rPr lang="en-US" spc="-1" dirty="0">
                <a:latin typeface="Calibri"/>
              </a:rPr>
              <a:t> name, </a:t>
            </a:r>
            <a:r>
              <a:rPr lang="en-US" spc="-1" dirty="0" err="1">
                <a:latin typeface="Calibri"/>
              </a:rPr>
              <a:t>course_id</a:t>
            </a:r>
            <a:endParaRPr lang="en-US" spc="-1" dirty="0">
              <a:latin typeface="Calibri"/>
            </a:endParaRPr>
          </a:p>
          <a:p>
            <a:pPr marL="2743560" lvl="6" algn="just">
              <a:buClr>
                <a:srgbClr val="94B6D2"/>
              </a:buClr>
            </a:pPr>
            <a:r>
              <a:rPr lang="en-US" b="1" spc="-1" dirty="0">
                <a:solidFill>
                  <a:srgbClr val="00B050"/>
                </a:solidFill>
                <a:latin typeface="Calibri"/>
              </a:rPr>
              <a:t>FROM</a:t>
            </a:r>
            <a:r>
              <a:rPr lang="en-US" spc="-1" dirty="0">
                <a:latin typeface="Calibri"/>
              </a:rPr>
              <a:t> </a:t>
            </a:r>
            <a:r>
              <a:rPr lang="en-US" b="1" spc="-1" dirty="0">
                <a:solidFill>
                  <a:srgbClr val="7030A0"/>
                </a:solidFill>
                <a:latin typeface="Calibri"/>
              </a:rPr>
              <a:t>instructor</a:t>
            </a:r>
            <a:r>
              <a:rPr lang="en-US" spc="-1" dirty="0">
                <a:latin typeface="Calibri"/>
              </a:rPr>
              <a:t>, </a:t>
            </a:r>
            <a:r>
              <a:rPr lang="en-US" b="1" spc="-1" dirty="0">
                <a:solidFill>
                  <a:srgbClr val="7030A0"/>
                </a:solidFill>
                <a:latin typeface="Calibri"/>
              </a:rPr>
              <a:t>teaches</a:t>
            </a:r>
          </a:p>
          <a:p>
            <a:pPr marL="2743560" lvl="6" algn="just">
              <a:buClr>
                <a:srgbClr val="94B6D2"/>
              </a:buClr>
            </a:pPr>
            <a:r>
              <a:rPr lang="en-US" b="1" spc="-1" dirty="0">
                <a:solidFill>
                  <a:srgbClr val="00B050"/>
                </a:solidFill>
                <a:latin typeface="Calibri"/>
              </a:rPr>
              <a:t>WHERE</a:t>
            </a:r>
            <a:r>
              <a:rPr lang="en-US" spc="-1" dirty="0">
                <a:latin typeface="Calibri"/>
              </a:rPr>
              <a:t> instructor.ID = teaches.ID;</a:t>
            </a:r>
          </a:p>
          <a:p>
            <a:pPr marL="343260" indent="-342900" algn="just">
              <a:lnSpc>
                <a:spcPct val="90000"/>
              </a:lnSpc>
              <a:spcBef>
                <a:spcPts val="1199"/>
              </a:spcBef>
              <a:spcAft>
                <a:spcPts val="201"/>
              </a:spcAft>
              <a:buClr>
                <a:srgbClr val="94B6D2"/>
              </a:buClr>
              <a:buFont typeface="Arial" panose="020B0604020202020204" pitchFamily="34" charset="0"/>
              <a:buChar char="•"/>
            </a:pPr>
            <a:endParaRPr lang="en-US" sz="2000" spc="-1" dirty="0">
              <a:latin typeface="Calibri"/>
            </a:endParaRPr>
          </a:p>
        </p:txBody>
      </p:sp>
      <p:sp>
        <p:nvSpPr>
          <p:cNvPr id="3" name="TextBox 2">
            <a:extLst>
              <a:ext uri="{FF2B5EF4-FFF2-40B4-BE49-F238E27FC236}">
                <a16:creationId xmlns:a16="http://schemas.microsoft.com/office/drawing/2014/main" id="{B4FB1089-51A5-A009-025E-724FCE43C25D}"/>
              </a:ext>
            </a:extLst>
          </p:cNvPr>
          <p:cNvSpPr txBox="1"/>
          <p:nvPr/>
        </p:nvSpPr>
        <p:spPr>
          <a:xfrm>
            <a:off x="2368296" y="6456024"/>
            <a:ext cx="6097218" cy="230832"/>
          </a:xfrm>
          <a:prstGeom prst="rect">
            <a:avLst/>
          </a:prstGeom>
          <a:noFill/>
        </p:spPr>
        <p:txBody>
          <a:bodyPr wrap="square">
            <a:spAutoFit/>
          </a:bodyPr>
          <a:lstStyle/>
          <a:p>
            <a:pPr algn="ctr">
              <a:lnSpc>
                <a:spcPct val="100000"/>
              </a:lnSpc>
            </a:pPr>
            <a:r>
              <a:rPr lang="en-US" sz="900" cap="all" spc="-1" dirty="0">
                <a:solidFill>
                  <a:srgbClr val="FFFFFF"/>
                </a:solidFill>
                <a:latin typeface="Calibri"/>
              </a:rPr>
              <a:t>Prepared By reshma Rachel cherish, Department of CSE (</a:t>
            </a:r>
            <a:r>
              <a:rPr lang="en-US" sz="900" cap="all" spc="-1" dirty="0" err="1">
                <a:solidFill>
                  <a:srgbClr val="FFFFFF"/>
                </a:solidFill>
                <a:latin typeface="Calibri"/>
              </a:rPr>
              <a:t>ai&amp;ml</a:t>
            </a:r>
            <a:r>
              <a:rPr lang="en-US" sz="900" cap="all" spc="-1" dirty="0">
                <a:solidFill>
                  <a:srgbClr val="FFFFFF"/>
                </a:solidFill>
                <a:latin typeface="Calibri"/>
              </a:rPr>
              <a:t>) and CSE (Cyber security)</a:t>
            </a:r>
            <a:endParaRPr lang="en-IN" sz="900" cap="all" spc="-1" dirty="0">
              <a:solidFill>
                <a:srgbClr val="FFFFFF"/>
              </a:solidFill>
              <a:latin typeface="Calibri"/>
            </a:endParaRPr>
          </a:p>
        </p:txBody>
      </p:sp>
      <p:sp>
        <p:nvSpPr>
          <p:cNvPr id="2" name="Rectangle 1">
            <a:extLst>
              <a:ext uri="{FF2B5EF4-FFF2-40B4-BE49-F238E27FC236}">
                <a16:creationId xmlns:a16="http://schemas.microsoft.com/office/drawing/2014/main" id="{6EEEB7CA-DE89-E4C6-F833-FB5BAB55965A}"/>
              </a:ext>
            </a:extLst>
          </p:cNvPr>
          <p:cNvSpPr/>
          <p:nvPr/>
        </p:nvSpPr>
        <p:spPr>
          <a:xfrm>
            <a:off x="3730753" y="5824829"/>
            <a:ext cx="3291840" cy="3199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rgbClr val="FF0000"/>
                </a:solidFill>
              </a:ln>
              <a:noFill/>
            </a:endParaRPr>
          </a:p>
        </p:txBody>
      </p:sp>
    </p:spTree>
    <p:extLst>
      <p:ext uri="{BB962C8B-B14F-4D97-AF65-F5344CB8AC3E}">
        <p14:creationId xmlns:p14="http://schemas.microsoft.com/office/powerpoint/2010/main" val="798358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7ACCA5-8BB8-D465-0BF7-2E3653F6D05D}"/>
            </a:ext>
          </a:extLst>
        </p:cNvPr>
        <p:cNvGrpSpPr/>
        <p:nvPr/>
      </p:nvGrpSpPr>
      <p:grpSpPr>
        <a:xfrm>
          <a:off x="0" y="0"/>
          <a:ext cx="0" cy="0"/>
          <a:chOff x="0" y="0"/>
          <a:chExt cx="0" cy="0"/>
        </a:xfrm>
      </p:grpSpPr>
      <p:sp>
        <p:nvSpPr>
          <p:cNvPr id="148" name="TextShape 1">
            <a:extLst>
              <a:ext uri="{FF2B5EF4-FFF2-40B4-BE49-F238E27FC236}">
                <a16:creationId xmlns:a16="http://schemas.microsoft.com/office/drawing/2014/main" id="{343C6DDA-78AB-AF88-C800-19DD0610E771}"/>
              </a:ext>
            </a:extLst>
          </p:cNvPr>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spc="-52" dirty="0">
                <a:solidFill>
                  <a:srgbClr val="404040"/>
                </a:solidFill>
                <a:latin typeface="Calibri Light"/>
              </a:rPr>
              <a:t>Introduction to SQL (contd.)</a:t>
            </a:r>
            <a:endParaRPr lang="en-US" sz="4800" b="0" strike="noStrike" spc="-1" dirty="0">
              <a:solidFill>
                <a:srgbClr val="000000"/>
              </a:solidFill>
              <a:latin typeface="Calibri"/>
            </a:endParaRPr>
          </a:p>
        </p:txBody>
      </p:sp>
      <p:sp>
        <p:nvSpPr>
          <p:cNvPr id="149" name="TextShape 2">
            <a:extLst>
              <a:ext uri="{FF2B5EF4-FFF2-40B4-BE49-F238E27FC236}">
                <a16:creationId xmlns:a16="http://schemas.microsoft.com/office/drawing/2014/main" id="{2CB5F023-C9AB-31F7-045F-EA9C789C8DCB}"/>
              </a:ext>
            </a:extLst>
          </p:cNvPr>
          <p:cNvSpPr txBox="1"/>
          <p:nvPr/>
        </p:nvSpPr>
        <p:spPr>
          <a:xfrm>
            <a:off x="760781" y="1860350"/>
            <a:ext cx="10906963" cy="4408775"/>
          </a:xfrm>
          <a:prstGeom prst="rect">
            <a:avLst/>
          </a:prstGeom>
          <a:noFill/>
          <a:ln>
            <a:noFill/>
          </a:ln>
        </p:spPr>
        <p:txBody>
          <a:bodyPr lIns="0" rIns="0">
            <a:noAutofit/>
          </a:bodyPr>
          <a:lstStyle/>
          <a:p>
            <a:pPr marL="343260" indent="-342900" algn="just">
              <a:lnSpc>
                <a:spcPct val="90000"/>
              </a:lnSpc>
              <a:spcBef>
                <a:spcPts val="1199"/>
              </a:spcBef>
              <a:spcAft>
                <a:spcPts val="201"/>
              </a:spcAft>
              <a:buClr>
                <a:srgbClr val="94B6D2"/>
              </a:buClr>
              <a:buFont typeface="Arial" panose="020B0604020202020204" pitchFamily="34" charset="0"/>
              <a:buChar char="•"/>
            </a:pPr>
            <a:r>
              <a:rPr lang="en-US" sz="2000" spc="-1" dirty="0">
                <a:latin typeface="Calibri" panose="020F0502020204030204" pitchFamily="34" charset="0"/>
                <a:ea typeface="Calibri" panose="020F0502020204030204" pitchFamily="34" charset="0"/>
                <a:cs typeface="Calibri" panose="020F0502020204030204" pitchFamily="34" charset="0"/>
              </a:rPr>
              <a:t>V</a:t>
            </a:r>
            <a:r>
              <a:rPr lang="en-US" sz="2000" b="0" strike="noStrike" spc="-1" dirty="0">
                <a:latin typeface="Calibri" panose="020F0502020204030204" pitchFamily="34" charset="0"/>
                <a:ea typeface="Calibri" panose="020F0502020204030204" pitchFamily="34" charset="0"/>
                <a:cs typeface="Calibri" panose="020F0502020204030204" pitchFamily="34" charset="0"/>
              </a:rPr>
              <a:t>arious database management systems (DBMS) implement SQL with </a:t>
            </a:r>
            <a:r>
              <a:rPr lang="en-US" sz="2000" b="0" strike="noStrike" spc="-1" dirty="0">
                <a:solidFill>
                  <a:schemeClr val="accent2"/>
                </a:solidFill>
                <a:latin typeface="Calibri" panose="020F0502020204030204" pitchFamily="34" charset="0"/>
                <a:ea typeface="Calibri" panose="020F0502020204030204" pitchFamily="34" charset="0"/>
                <a:cs typeface="Calibri" panose="020F0502020204030204" pitchFamily="34" charset="0"/>
              </a:rPr>
              <a:t>slight variations, optimizations, and additional features</a:t>
            </a:r>
            <a:r>
              <a:rPr lang="en-US" sz="2000" b="0" strike="noStrike" spc="-1" dirty="0">
                <a:latin typeface="Calibri" panose="020F0502020204030204" pitchFamily="34" charset="0"/>
                <a:ea typeface="Calibri" panose="020F0502020204030204" pitchFamily="34" charset="0"/>
                <a:cs typeface="Calibri" panose="020F0502020204030204" pitchFamily="34" charset="0"/>
              </a:rPr>
              <a:t>.</a:t>
            </a:r>
          </a:p>
          <a:p>
            <a:pPr marL="343260" indent="-342900" algn="just">
              <a:lnSpc>
                <a:spcPct val="90000"/>
              </a:lnSpc>
              <a:spcBef>
                <a:spcPts val="1199"/>
              </a:spcBef>
              <a:spcAft>
                <a:spcPts val="201"/>
              </a:spcAft>
              <a:buClr>
                <a:srgbClr val="94B6D2"/>
              </a:buCl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Different implementations often align with the same basic principles of SQL but may offer</a:t>
            </a:r>
            <a:r>
              <a:rPr lang="en-US" sz="2000" b="0" strike="noStrike" spc="-1" dirty="0">
                <a:latin typeface="Calibri" panose="020F0502020204030204" pitchFamily="34" charset="0"/>
                <a:ea typeface="Calibri" panose="020F0502020204030204" pitchFamily="34" charset="0"/>
                <a:cs typeface="Calibri" panose="020F0502020204030204" pitchFamily="34" charset="0"/>
              </a:rPr>
              <a:t> </a:t>
            </a:r>
            <a:r>
              <a:rPr lang="en-US" sz="2000" b="0" strike="noStrike" spc="-1" dirty="0">
                <a:solidFill>
                  <a:srgbClr val="00B050"/>
                </a:solidFill>
                <a:latin typeface="Calibri" panose="020F0502020204030204" pitchFamily="34" charset="0"/>
                <a:ea typeface="Calibri" panose="020F0502020204030204" pitchFamily="34" charset="0"/>
                <a:cs typeface="Calibri" panose="020F0502020204030204" pitchFamily="34" charset="0"/>
              </a:rPr>
              <a:t>unique syntax, functionality, and capabilities</a:t>
            </a:r>
            <a:r>
              <a:rPr lang="en-US" sz="2000" b="0" strike="noStrike" spc="-1" dirty="0">
                <a:latin typeface="Calibri" panose="020F0502020204030204" pitchFamily="34" charset="0"/>
                <a:ea typeface="Calibri" panose="020F0502020204030204" pitchFamily="34" charset="0"/>
                <a:cs typeface="Calibri" panose="020F0502020204030204" pitchFamily="34" charset="0"/>
              </a:rPr>
              <a:t>.</a:t>
            </a:r>
          </a:p>
          <a:p>
            <a:pPr marL="343260" indent="-342900" algn="just">
              <a:lnSpc>
                <a:spcPct val="90000"/>
              </a:lnSpc>
              <a:spcBef>
                <a:spcPts val="1199"/>
              </a:spcBef>
              <a:spcAft>
                <a:spcPts val="201"/>
              </a:spcAft>
              <a:buClr>
                <a:srgbClr val="94B6D2"/>
              </a:buClr>
              <a:buFont typeface="Arial" panose="020B0604020202020204" pitchFamily="34" charset="0"/>
              <a:buChar char="•"/>
            </a:pPr>
            <a:r>
              <a:rPr lang="en-US" sz="2000" spc="-1" dirty="0">
                <a:latin typeface="Calibri" panose="020F0502020204030204" pitchFamily="34" charset="0"/>
                <a:ea typeface="Calibri" panose="020F0502020204030204" pitchFamily="34" charset="0"/>
                <a:cs typeface="Calibri" panose="020F0502020204030204" pitchFamily="34" charset="0"/>
              </a:rPr>
              <a:t>S</a:t>
            </a:r>
            <a:r>
              <a:rPr lang="en-US" sz="2000" b="0" strike="noStrike" spc="-1" dirty="0">
                <a:latin typeface="Calibri" panose="020F0502020204030204" pitchFamily="34" charset="0"/>
                <a:ea typeface="Calibri" panose="020F0502020204030204" pitchFamily="34" charset="0"/>
                <a:cs typeface="Calibri" panose="020F0502020204030204" pitchFamily="34" charset="0"/>
              </a:rPr>
              <a:t>ome of the most widely used SQL implementations are:</a:t>
            </a:r>
          </a:p>
          <a:p>
            <a:pPr marL="914760" lvl="1" indent="-457200" algn="just">
              <a:lnSpc>
                <a:spcPct val="90000"/>
              </a:lnSpc>
              <a:spcBef>
                <a:spcPts val="1199"/>
              </a:spcBef>
              <a:spcAft>
                <a:spcPts val="201"/>
              </a:spcAft>
              <a:buClr>
                <a:srgbClr val="94B6D2"/>
              </a:buClr>
              <a:buFont typeface="+mj-lt"/>
              <a:buAutoNum type="arabicPeriod"/>
            </a:pPr>
            <a:r>
              <a:rPr lang="en-US" sz="2000" spc="-1" dirty="0">
                <a:solidFill>
                  <a:srgbClr val="0070C0"/>
                </a:solidFill>
                <a:latin typeface="Calibri"/>
              </a:rPr>
              <a:t>My SQL				7. IBM Db2</a:t>
            </a:r>
          </a:p>
          <a:p>
            <a:pPr marL="914760" lvl="1" indent="-457200" algn="just">
              <a:lnSpc>
                <a:spcPct val="90000"/>
              </a:lnSpc>
              <a:spcBef>
                <a:spcPts val="1199"/>
              </a:spcBef>
              <a:spcAft>
                <a:spcPts val="201"/>
              </a:spcAft>
              <a:buClr>
                <a:srgbClr val="94B6D2"/>
              </a:buClr>
              <a:buFont typeface="+mj-lt"/>
              <a:buAutoNum type="arabicPeriod"/>
            </a:pPr>
            <a:r>
              <a:rPr lang="en-US" sz="2000" spc="-1" dirty="0">
                <a:solidFill>
                  <a:srgbClr val="0070C0"/>
                </a:solidFill>
                <a:latin typeface="Calibri"/>
              </a:rPr>
              <a:t>PostgreSQL			8. Amazon Aurora</a:t>
            </a:r>
          </a:p>
          <a:p>
            <a:pPr marL="914760" lvl="1" indent="-457200" algn="just">
              <a:lnSpc>
                <a:spcPct val="90000"/>
              </a:lnSpc>
              <a:spcBef>
                <a:spcPts val="1199"/>
              </a:spcBef>
              <a:spcAft>
                <a:spcPts val="201"/>
              </a:spcAft>
              <a:buClr>
                <a:srgbClr val="94B6D2"/>
              </a:buClr>
              <a:buFont typeface="+mj-lt"/>
              <a:buAutoNum type="arabicPeriod"/>
            </a:pPr>
            <a:r>
              <a:rPr lang="en-US" sz="2000" spc="-1" dirty="0">
                <a:solidFill>
                  <a:srgbClr val="0070C0"/>
                </a:solidFill>
                <a:latin typeface="Calibri"/>
              </a:rPr>
              <a:t>Microsoft SQL Server (T-SQL)	9. Google Cloud SQL </a:t>
            </a:r>
          </a:p>
          <a:p>
            <a:pPr marL="914760" lvl="1" indent="-457200" algn="just">
              <a:lnSpc>
                <a:spcPct val="90000"/>
              </a:lnSpc>
              <a:spcBef>
                <a:spcPts val="1199"/>
              </a:spcBef>
              <a:spcAft>
                <a:spcPts val="201"/>
              </a:spcAft>
              <a:buClr>
                <a:srgbClr val="94B6D2"/>
              </a:buClr>
              <a:buFont typeface="+mj-lt"/>
              <a:buAutoNum type="arabicPeriod"/>
            </a:pPr>
            <a:r>
              <a:rPr lang="en-US" sz="2000" spc="-1" dirty="0">
                <a:solidFill>
                  <a:srgbClr val="0070C0"/>
                </a:solidFill>
                <a:latin typeface="Calibri"/>
              </a:rPr>
              <a:t>Oracle Database (PL/SQL)		10. </a:t>
            </a:r>
            <a:r>
              <a:rPr lang="en-US" sz="2000" spc="-1" dirty="0" err="1">
                <a:solidFill>
                  <a:srgbClr val="0070C0"/>
                </a:solidFill>
                <a:latin typeface="Calibri"/>
              </a:rPr>
              <a:t>CockroachDB</a:t>
            </a:r>
            <a:endParaRPr lang="en-US" sz="2000" spc="-1" dirty="0">
              <a:solidFill>
                <a:srgbClr val="0070C0"/>
              </a:solidFill>
              <a:latin typeface="Calibri"/>
            </a:endParaRPr>
          </a:p>
          <a:p>
            <a:pPr marL="914760" lvl="1" indent="-457200" algn="just">
              <a:lnSpc>
                <a:spcPct val="90000"/>
              </a:lnSpc>
              <a:spcBef>
                <a:spcPts val="1199"/>
              </a:spcBef>
              <a:spcAft>
                <a:spcPts val="201"/>
              </a:spcAft>
              <a:buClr>
                <a:srgbClr val="94B6D2"/>
              </a:buClr>
              <a:buFont typeface="+mj-lt"/>
              <a:buAutoNum type="arabicPeriod"/>
            </a:pPr>
            <a:r>
              <a:rPr lang="en-US" sz="2000" spc="-1" dirty="0">
                <a:solidFill>
                  <a:srgbClr val="0070C0"/>
                </a:solidFill>
                <a:latin typeface="Calibri"/>
              </a:rPr>
              <a:t>SQLite</a:t>
            </a:r>
          </a:p>
          <a:p>
            <a:pPr marL="914760" lvl="1" indent="-457200" algn="just">
              <a:lnSpc>
                <a:spcPct val="90000"/>
              </a:lnSpc>
              <a:spcBef>
                <a:spcPts val="1199"/>
              </a:spcBef>
              <a:spcAft>
                <a:spcPts val="201"/>
              </a:spcAft>
              <a:buClr>
                <a:srgbClr val="94B6D2"/>
              </a:buClr>
              <a:buFont typeface="+mj-lt"/>
              <a:buAutoNum type="arabicPeriod"/>
            </a:pPr>
            <a:r>
              <a:rPr lang="en-US" sz="2000" spc="-1" dirty="0">
                <a:solidFill>
                  <a:srgbClr val="0070C0"/>
                </a:solidFill>
                <a:latin typeface="Calibri"/>
              </a:rPr>
              <a:t>MariaDB</a:t>
            </a:r>
          </a:p>
          <a:p>
            <a:pPr marL="914760" lvl="1" indent="-457200" algn="just">
              <a:lnSpc>
                <a:spcPct val="90000"/>
              </a:lnSpc>
              <a:spcBef>
                <a:spcPts val="1199"/>
              </a:spcBef>
              <a:spcAft>
                <a:spcPts val="201"/>
              </a:spcAft>
              <a:buClr>
                <a:srgbClr val="94B6D2"/>
              </a:buClr>
              <a:buFont typeface="+mj-lt"/>
              <a:buAutoNum type="arabicPeriod"/>
            </a:pPr>
            <a:endParaRPr lang="en-US" sz="2000" b="0" strike="noStrike" spc="-1" dirty="0">
              <a:latin typeface="Calibri"/>
            </a:endParaRPr>
          </a:p>
        </p:txBody>
      </p:sp>
      <p:sp>
        <p:nvSpPr>
          <p:cNvPr id="150" name="TextShape 3">
            <a:extLst>
              <a:ext uri="{FF2B5EF4-FFF2-40B4-BE49-F238E27FC236}">
                <a16:creationId xmlns:a16="http://schemas.microsoft.com/office/drawing/2014/main" id="{D1B07C28-6480-5D19-530E-90C0A4DE797C}"/>
              </a:ext>
            </a:extLst>
          </p:cNvPr>
          <p:cNvSpPr txBox="1"/>
          <p:nvPr/>
        </p:nvSpPr>
        <p:spPr>
          <a:xfrm>
            <a:off x="9900360" y="6459840"/>
            <a:ext cx="1311840" cy="364680"/>
          </a:xfrm>
          <a:prstGeom prst="rect">
            <a:avLst/>
          </a:prstGeom>
          <a:noFill/>
          <a:ln>
            <a:noFill/>
          </a:ln>
        </p:spPr>
        <p:txBody>
          <a:bodyPr anchor="ctr">
            <a:noAutofit/>
          </a:bodyPr>
          <a:lstStyle/>
          <a:p>
            <a:pPr algn="r">
              <a:lnSpc>
                <a:spcPct val="100000"/>
              </a:lnSpc>
            </a:pPr>
            <a:r>
              <a:rPr lang="en-US" sz="1050" b="0" strike="noStrike" spc="-1">
                <a:solidFill>
                  <a:srgbClr val="FFFFFF"/>
                </a:solidFill>
                <a:latin typeface="Calibri"/>
              </a:rPr>
              <a:t>Slide 1- </a:t>
            </a:r>
            <a:fld id="{4C987958-2AFE-4B0B-927F-277F693FE1FE}" type="slidenum">
              <a:rPr lang="en-US" sz="1050" b="0" strike="noStrike" spc="-1">
                <a:solidFill>
                  <a:srgbClr val="FFFFFF"/>
                </a:solidFill>
                <a:latin typeface="Calibri"/>
              </a:rPr>
              <a:t>3</a:t>
            </a:fld>
            <a:endParaRPr lang="en-IN" sz="1050" b="0" strike="noStrike" spc="-1">
              <a:latin typeface="Times New Roman"/>
            </a:endParaRPr>
          </a:p>
        </p:txBody>
      </p:sp>
      <p:sp>
        <p:nvSpPr>
          <p:cNvPr id="151" name="TextShape 4">
            <a:extLst>
              <a:ext uri="{FF2B5EF4-FFF2-40B4-BE49-F238E27FC236}">
                <a16:creationId xmlns:a16="http://schemas.microsoft.com/office/drawing/2014/main" id="{A1B56DFF-6FF2-4231-5233-0EEADFEE9A4B}"/>
              </a:ext>
            </a:extLst>
          </p:cNvPr>
          <p:cNvSpPr txBox="1"/>
          <p:nvPr/>
        </p:nvSpPr>
        <p:spPr>
          <a:xfrm>
            <a:off x="3686040" y="6460200"/>
            <a:ext cx="4822560" cy="364680"/>
          </a:xfrm>
          <a:prstGeom prst="rect">
            <a:avLst/>
          </a:prstGeom>
          <a:noFill/>
          <a:ln>
            <a:noFill/>
          </a:ln>
        </p:spPr>
        <p:txBody>
          <a:bodyPr anchor="ctr">
            <a:noAutofit/>
          </a:bodyPr>
          <a:lstStyle/>
          <a:p>
            <a:pPr algn="ctr">
              <a:lnSpc>
                <a:spcPct val="100000"/>
              </a:lnSpc>
            </a:pP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p:txBody>
      </p:sp>
      <p:grpSp>
        <p:nvGrpSpPr>
          <p:cNvPr id="22" name="Group 21">
            <a:extLst>
              <a:ext uri="{FF2B5EF4-FFF2-40B4-BE49-F238E27FC236}">
                <a16:creationId xmlns:a16="http://schemas.microsoft.com/office/drawing/2014/main" id="{F48D1213-8C2D-5C1B-81FE-87EB4F4FBA95}"/>
              </a:ext>
            </a:extLst>
          </p:cNvPr>
          <p:cNvGrpSpPr/>
          <p:nvPr/>
        </p:nvGrpSpPr>
        <p:grpSpPr>
          <a:xfrm>
            <a:off x="7691157" y="3429000"/>
            <a:ext cx="3740062" cy="2555957"/>
            <a:chOff x="7691157" y="3672268"/>
            <a:chExt cx="3740062" cy="2555957"/>
          </a:xfrm>
        </p:grpSpPr>
        <p:pic>
          <p:nvPicPr>
            <p:cNvPr id="3" name="Picture 2">
              <a:extLst>
                <a:ext uri="{FF2B5EF4-FFF2-40B4-BE49-F238E27FC236}">
                  <a16:creationId xmlns:a16="http://schemas.microsoft.com/office/drawing/2014/main" id="{97EB37A7-43CE-5C4A-010B-3F97D21ACEDC}"/>
                </a:ext>
              </a:extLst>
            </p:cNvPr>
            <p:cNvPicPr>
              <a:picLocks noChangeAspect="1"/>
            </p:cNvPicPr>
            <p:nvPr/>
          </p:nvPicPr>
          <p:blipFill>
            <a:blip r:embed="rId2"/>
            <a:stretch>
              <a:fillRect/>
            </a:stretch>
          </p:blipFill>
          <p:spPr>
            <a:xfrm>
              <a:off x="7739476" y="3684982"/>
              <a:ext cx="769124" cy="759510"/>
            </a:xfrm>
            <a:prstGeom prst="rect">
              <a:avLst/>
            </a:prstGeom>
          </p:spPr>
        </p:pic>
        <p:pic>
          <p:nvPicPr>
            <p:cNvPr id="5" name="Picture 4">
              <a:extLst>
                <a:ext uri="{FF2B5EF4-FFF2-40B4-BE49-F238E27FC236}">
                  <a16:creationId xmlns:a16="http://schemas.microsoft.com/office/drawing/2014/main" id="{6F8AD115-D5D2-3CD4-DDBF-7FBA12FB680E}"/>
                </a:ext>
              </a:extLst>
            </p:cNvPr>
            <p:cNvPicPr>
              <a:picLocks noChangeAspect="1"/>
            </p:cNvPicPr>
            <p:nvPr/>
          </p:nvPicPr>
          <p:blipFill>
            <a:blip r:embed="rId3"/>
            <a:stretch>
              <a:fillRect/>
            </a:stretch>
          </p:blipFill>
          <p:spPr>
            <a:xfrm>
              <a:off x="8639251" y="3672268"/>
              <a:ext cx="769124" cy="772276"/>
            </a:xfrm>
            <a:prstGeom prst="rect">
              <a:avLst/>
            </a:prstGeom>
          </p:spPr>
        </p:pic>
        <p:pic>
          <p:nvPicPr>
            <p:cNvPr id="7" name="Picture 6">
              <a:extLst>
                <a:ext uri="{FF2B5EF4-FFF2-40B4-BE49-F238E27FC236}">
                  <a16:creationId xmlns:a16="http://schemas.microsoft.com/office/drawing/2014/main" id="{2DD0C17D-F0DE-3A95-5B36-2FC1037B85B2}"/>
                </a:ext>
              </a:extLst>
            </p:cNvPr>
            <p:cNvPicPr>
              <a:picLocks noChangeAspect="1"/>
            </p:cNvPicPr>
            <p:nvPr/>
          </p:nvPicPr>
          <p:blipFill>
            <a:blip r:embed="rId4"/>
            <a:stretch>
              <a:fillRect/>
            </a:stretch>
          </p:blipFill>
          <p:spPr>
            <a:xfrm>
              <a:off x="9410928" y="3723376"/>
              <a:ext cx="978864" cy="721116"/>
            </a:xfrm>
            <a:prstGeom prst="rect">
              <a:avLst/>
            </a:prstGeom>
          </p:spPr>
        </p:pic>
        <p:pic>
          <p:nvPicPr>
            <p:cNvPr id="9" name="Picture 8">
              <a:extLst>
                <a:ext uri="{FF2B5EF4-FFF2-40B4-BE49-F238E27FC236}">
                  <a16:creationId xmlns:a16="http://schemas.microsoft.com/office/drawing/2014/main" id="{A8E21499-C510-8770-1F7E-656E74D5C65D}"/>
                </a:ext>
              </a:extLst>
            </p:cNvPr>
            <p:cNvPicPr>
              <a:picLocks noChangeAspect="1"/>
            </p:cNvPicPr>
            <p:nvPr/>
          </p:nvPicPr>
          <p:blipFill>
            <a:blip r:embed="rId5"/>
            <a:stretch>
              <a:fillRect/>
            </a:stretch>
          </p:blipFill>
          <p:spPr>
            <a:xfrm>
              <a:off x="10524775" y="3684983"/>
              <a:ext cx="769124" cy="891268"/>
            </a:xfrm>
            <a:prstGeom prst="rect">
              <a:avLst/>
            </a:prstGeom>
          </p:spPr>
        </p:pic>
        <p:pic>
          <p:nvPicPr>
            <p:cNvPr id="11" name="Picture 10">
              <a:extLst>
                <a:ext uri="{FF2B5EF4-FFF2-40B4-BE49-F238E27FC236}">
                  <a16:creationId xmlns:a16="http://schemas.microsoft.com/office/drawing/2014/main" id="{A604A0F4-05D1-E0D5-7E3D-4E7D83509043}"/>
                </a:ext>
              </a:extLst>
            </p:cNvPr>
            <p:cNvPicPr>
              <a:picLocks noChangeAspect="1"/>
            </p:cNvPicPr>
            <p:nvPr/>
          </p:nvPicPr>
          <p:blipFill>
            <a:blip r:embed="rId6"/>
            <a:stretch>
              <a:fillRect/>
            </a:stretch>
          </p:blipFill>
          <p:spPr>
            <a:xfrm>
              <a:off x="7720757" y="4635567"/>
              <a:ext cx="1179373" cy="532795"/>
            </a:xfrm>
            <a:prstGeom prst="rect">
              <a:avLst/>
            </a:prstGeom>
          </p:spPr>
        </p:pic>
        <p:pic>
          <p:nvPicPr>
            <p:cNvPr id="13" name="Picture 12">
              <a:extLst>
                <a:ext uri="{FF2B5EF4-FFF2-40B4-BE49-F238E27FC236}">
                  <a16:creationId xmlns:a16="http://schemas.microsoft.com/office/drawing/2014/main" id="{D3400405-6E86-8D2C-630E-0B1D76AB10EC}"/>
                </a:ext>
              </a:extLst>
            </p:cNvPr>
            <p:cNvPicPr>
              <a:picLocks noChangeAspect="1"/>
            </p:cNvPicPr>
            <p:nvPr/>
          </p:nvPicPr>
          <p:blipFill>
            <a:blip r:embed="rId7"/>
            <a:stretch>
              <a:fillRect/>
            </a:stretch>
          </p:blipFill>
          <p:spPr>
            <a:xfrm>
              <a:off x="9023813" y="4812198"/>
              <a:ext cx="1309354" cy="334158"/>
            </a:xfrm>
            <a:prstGeom prst="rect">
              <a:avLst/>
            </a:prstGeom>
          </p:spPr>
        </p:pic>
        <p:pic>
          <p:nvPicPr>
            <p:cNvPr id="15" name="Picture 14">
              <a:extLst>
                <a:ext uri="{FF2B5EF4-FFF2-40B4-BE49-F238E27FC236}">
                  <a16:creationId xmlns:a16="http://schemas.microsoft.com/office/drawing/2014/main" id="{6BF781DF-BACB-7B60-AB27-6DC53E037775}"/>
                </a:ext>
              </a:extLst>
            </p:cNvPr>
            <p:cNvPicPr>
              <a:picLocks noChangeAspect="1"/>
            </p:cNvPicPr>
            <p:nvPr/>
          </p:nvPicPr>
          <p:blipFill>
            <a:blip r:embed="rId8"/>
            <a:stretch>
              <a:fillRect/>
            </a:stretch>
          </p:blipFill>
          <p:spPr>
            <a:xfrm>
              <a:off x="10668161" y="4764624"/>
              <a:ext cx="763058" cy="719377"/>
            </a:xfrm>
            <a:prstGeom prst="rect">
              <a:avLst/>
            </a:prstGeom>
          </p:spPr>
        </p:pic>
        <p:pic>
          <p:nvPicPr>
            <p:cNvPr id="17" name="Picture 16">
              <a:extLst>
                <a:ext uri="{FF2B5EF4-FFF2-40B4-BE49-F238E27FC236}">
                  <a16:creationId xmlns:a16="http://schemas.microsoft.com/office/drawing/2014/main" id="{10B4DAC7-7B4A-4D0B-F743-2EECE9C2645A}"/>
                </a:ext>
              </a:extLst>
            </p:cNvPr>
            <p:cNvPicPr>
              <a:picLocks noChangeAspect="1"/>
            </p:cNvPicPr>
            <p:nvPr/>
          </p:nvPicPr>
          <p:blipFill>
            <a:blip r:embed="rId9"/>
            <a:stretch>
              <a:fillRect/>
            </a:stretch>
          </p:blipFill>
          <p:spPr>
            <a:xfrm>
              <a:off x="7691157" y="5507109"/>
              <a:ext cx="1258171" cy="721116"/>
            </a:xfrm>
            <a:prstGeom prst="rect">
              <a:avLst/>
            </a:prstGeom>
          </p:spPr>
        </p:pic>
        <p:pic>
          <p:nvPicPr>
            <p:cNvPr id="19" name="Picture 18">
              <a:extLst>
                <a:ext uri="{FF2B5EF4-FFF2-40B4-BE49-F238E27FC236}">
                  <a16:creationId xmlns:a16="http://schemas.microsoft.com/office/drawing/2014/main" id="{E0C30AD4-3908-1B0E-5C21-29457418B40C}"/>
                </a:ext>
              </a:extLst>
            </p:cNvPr>
            <p:cNvPicPr>
              <a:picLocks noChangeAspect="1"/>
            </p:cNvPicPr>
            <p:nvPr/>
          </p:nvPicPr>
          <p:blipFill>
            <a:blip r:embed="rId10"/>
            <a:stretch>
              <a:fillRect/>
            </a:stretch>
          </p:blipFill>
          <p:spPr>
            <a:xfrm flipH="1">
              <a:off x="9239754" y="5484001"/>
              <a:ext cx="607793" cy="665356"/>
            </a:xfrm>
            <a:prstGeom prst="rect">
              <a:avLst/>
            </a:prstGeom>
          </p:spPr>
        </p:pic>
        <p:pic>
          <p:nvPicPr>
            <p:cNvPr id="21" name="Picture 20">
              <a:extLst>
                <a:ext uri="{FF2B5EF4-FFF2-40B4-BE49-F238E27FC236}">
                  <a16:creationId xmlns:a16="http://schemas.microsoft.com/office/drawing/2014/main" id="{93EB5331-8897-64C3-C35C-20E5D58F9D1B}"/>
                </a:ext>
              </a:extLst>
            </p:cNvPr>
            <p:cNvPicPr>
              <a:picLocks noChangeAspect="1"/>
            </p:cNvPicPr>
            <p:nvPr/>
          </p:nvPicPr>
          <p:blipFill>
            <a:blip r:embed="rId11"/>
            <a:stretch>
              <a:fillRect/>
            </a:stretch>
          </p:blipFill>
          <p:spPr>
            <a:xfrm>
              <a:off x="10073768" y="5562869"/>
              <a:ext cx="902013" cy="665356"/>
            </a:xfrm>
            <a:prstGeom prst="rect">
              <a:avLst/>
            </a:prstGeom>
          </p:spPr>
        </p:pic>
      </p:grpSp>
    </p:spTree>
    <p:extLst>
      <p:ext uri="{BB962C8B-B14F-4D97-AF65-F5344CB8AC3E}">
        <p14:creationId xmlns:p14="http://schemas.microsoft.com/office/powerpoint/2010/main" val="10732732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73254E-6DC2-A488-142A-05BAD08FF36F}"/>
            </a:ext>
          </a:extLst>
        </p:cNvPr>
        <p:cNvGrpSpPr/>
        <p:nvPr/>
      </p:nvGrpSpPr>
      <p:grpSpPr>
        <a:xfrm>
          <a:off x="0" y="0"/>
          <a:ext cx="0" cy="0"/>
          <a:chOff x="0" y="0"/>
          <a:chExt cx="0" cy="0"/>
        </a:xfrm>
      </p:grpSpPr>
      <p:sp>
        <p:nvSpPr>
          <p:cNvPr id="161" name="TextShape 1">
            <a:extLst>
              <a:ext uri="{FF2B5EF4-FFF2-40B4-BE49-F238E27FC236}">
                <a16:creationId xmlns:a16="http://schemas.microsoft.com/office/drawing/2014/main" id="{88D8A9DE-E7D4-744F-2D39-58E5C75CE897}"/>
              </a:ext>
            </a:extLst>
          </p:cNvPr>
          <p:cNvSpPr txBox="1"/>
          <p:nvPr/>
        </p:nvSpPr>
        <p:spPr>
          <a:xfrm>
            <a:off x="999018" y="633891"/>
            <a:ext cx="10058040" cy="968040"/>
          </a:xfrm>
          <a:prstGeom prst="rect">
            <a:avLst/>
          </a:prstGeom>
          <a:noFill/>
          <a:ln>
            <a:noFill/>
          </a:ln>
        </p:spPr>
        <p:txBody>
          <a:bodyPr anchor="b">
            <a:noAutofit/>
          </a:bodyPr>
          <a:lstStyle/>
          <a:p>
            <a:pPr algn="ctr">
              <a:lnSpc>
                <a:spcPct val="85000"/>
              </a:lnSpc>
            </a:pPr>
            <a:r>
              <a:rPr lang="en-IN" sz="4800" b="0" strike="noStrike" spc="-52" dirty="0">
                <a:solidFill>
                  <a:srgbClr val="404040"/>
                </a:solidFill>
                <a:latin typeface="Calibri Light"/>
              </a:rPr>
              <a:t>ADDITIONAL BASIC OPERATIONS (4)</a:t>
            </a:r>
            <a:endParaRPr lang="en-US" sz="4800" b="0" strike="noStrike" spc="-1" dirty="0">
              <a:solidFill>
                <a:srgbClr val="000000"/>
              </a:solidFill>
              <a:latin typeface="Calibri"/>
            </a:endParaRPr>
          </a:p>
        </p:txBody>
      </p:sp>
      <p:sp>
        <p:nvSpPr>
          <p:cNvPr id="162" name="TextShape 2">
            <a:extLst>
              <a:ext uri="{FF2B5EF4-FFF2-40B4-BE49-F238E27FC236}">
                <a16:creationId xmlns:a16="http://schemas.microsoft.com/office/drawing/2014/main" id="{5BDFCF6D-CB40-8615-3DFF-8BF4677389B9}"/>
              </a:ext>
            </a:extLst>
          </p:cNvPr>
          <p:cNvSpPr txBox="1"/>
          <p:nvPr/>
        </p:nvSpPr>
        <p:spPr>
          <a:xfrm>
            <a:off x="679239" y="1793358"/>
            <a:ext cx="10697598" cy="4146246"/>
          </a:xfrm>
          <a:prstGeom prst="rect">
            <a:avLst/>
          </a:prstGeom>
          <a:noFill/>
          <a:ln>
            <a:noFill/>
          </a:ln>
        </p:spPr>
        <p:txBody>
          <a:bodyPr lIns="0" rIns="0">
            <a:noAutofit/>
          </a:bodyPr>
          <a:lstStyle/>
          <a:p>
            <a:pPr marL="342900" indent="-342900" algn="just">
              <a:lnSpc>
                <a:spcPct val="90000"/>
              </a:lnSpc>
              <a:spcBef>
                <a:spcPts val="1199"/>
              </a:spcBef>
              <a:spcAft>
                <a:spcPts val="201"/>
              </a:spcAft>
              <a:buFont typeface="Arial" panose="020B0604020202020204" pitchFamily="34" charset="0"/>
              <a:buChar char="•"/>
            </a:pPr>
            <a:r>
              <a:rPr lang="en-US" sz="2400" spc="-1" dirty="0">
                <a:latin typeface="Calibri"/>
              </a:rPr>
              <a:t>The</a:t>
            </a:r>
            <a:r>
              <a:rPr lang="en-US" sz="2400" b="1" spc="-1" dirty="0">
                <a:latin typeface="Calibri"/>
              </a:rPr>
              <a:t> RENAME </a:t>
            </a:r>
            <a:r>
              <a:rPr lang="en-US" sz="2400" spc="-1" dirty="0">
                <a:latin typeface="Calibri"/>
              </a:rPr>
              <a:t>Operation: </a:t>
            </a:r>
            <a:r>
              <a:rPr lang="en-US" sz="2000" spc="-1" dirty="0">
                <a:latin typeface="Calibri"/>
              </a:rPr>
              <a:t>Consider the query</a:t>
            </a:r>
          </a:p>
          <a:p>
            <a:pPr marL="360" algn="just">
              <a:buClr>
                <a:srgbClr val="94B6D2"/>
              </a:buClr>
            </a:pPr>
            <a:r>
              <a:rPr lang="en-US" sz="2000" spc="-1" dirty="0">
                <a:latin typeface="Calibri"/>
              </a:rPr>
              <a:t>		</a:t>
            </a:r>
            <a:r>
              <a:rPr lang="en-US" b="1" spc="-1" dirty="0">
                <a:solidFill>
                  <a:srgbClr val="00B050"/>
                </a:solidFill>
                <a:latin typeface="Calibri"/>
              </a:rPr>
              <a:t>SELECT</a:t>
            </a:r>
            <a:r>
              <a:rPr lang="en-US" spc="-1" dirty="0">
                <a:latin typeface="Calibri"/>
              </a:rPr>
              <a:t> name, </a:t>
            </a:r>
            <a:r>
              <a:rPr lang="en-US" spc="-1" dirty="0" err="1">
                <a:latin typeface="Calibri"/>
              </a:rPr>
              <a:t>course_id</a:t>
            </a:r>
            <a:endParaRPr lang="en-US" spc="-1" dirty="0">
              <a:latin typeface="Calibri"/>
            </a:endParaRPr>
          </a:p>
          <a:p>
            <a:pPr marL="360" algn="just">
              <a:buClr>
                <a:srgbClr val="94B6D2"/>
              </a:buClr>
            </a:pPr>
            <a:r>
              <a:rPr lang="en-US" b="1" spc="-1" dirty="0">
                <a:solidFill>
                  <a:srgbClr val="00B050"/>
                </a:solidFill>
                <a:latin typeface="Calibri"/>
              </a:rPr>
              <a:t>		FROM</a:t>
            </a:r>
            <a:r>
              <a:rPr lang="en-US" spc="-1" dirty="0">
                <a:latin typeface="Calibri"/>
              </a:rPr>
              <a:t> </a:t>
            </a:r>
            <a:r>
              <a:rPr lang="en-US" b="1" spc="-1" dirty="0">
                <a:solidFill>
                  <a:srgbClr val="7030A0"/>
                </a:solidFill>
                <a:latin typeface="Calibri"/>
              </a:rPr>
              <a:t>instructor</a:t>
            </a:r>
            <a:r>
              <a:rPr lang="en-US" spc="-1" dirty="0">
                <a:latin typeface="Calibri"/>
              </a:rPr>
              <a:t>, </a:t>
            </a:r>
            <a:r>
              <a:rPr lang="en-US" b="1" spc="-1" dirty="0">
                <a:solidFill>
                  <a:srgbClr val="7030A0"/>
                </a:solidFill>
                <a:latin typeface="Calibri"/>
              </a:rPr>
              <a:t>teaches</a:t>
            </a:r>
          </a:p>
          <a:p>
            <a:pPr marL="360" algn="just">
              <a:buClr>
                <a:srgbClr val="94B6D2"/>
              </a:buClr>
            </a:pPr>
            <a:r>
              <a:rPr lang="en-US" b="1" spc="-1" dirty="0">
                <a:solidFill>
                  <a:srgbClr val="7030A0"/>
                </a:solidFill>
                <a:latin typeface="Calibri"/>
              </a:rPr>
              <a:t>		</a:t>
            </a:r>
            <a:r>
              <a:rPr lang="en-US" b="1" spc="-1" dirty="0">
                <a:solidFill>
                  <a:srgbClr val="00B050"/>
                </a:solidFill>
                <a:latin typeface="Calibri"/>
              </a:rPr>
              <a:t>WHERE</a:t>
            </a:r>
            <a:r>
              <a:rPr lang="en-US" spc="-1" dirty="0">
                <a:latin typeface="Calibri"/>
              </a:rPr>
              <a:t> instructor.ID = teaches.ID;</a:t>
            </a:r>
          </a:p>
          <a:p>
            <a:pPr marL="360" algn="just">
              <a:buClr>
                <a:srgbClr val="94B6D2"/>
              </a:buClr>
            </a:pPr>
            <a:r>
              <a:rPr lang="en-US" sz="2000" spc="-1" dirty="0">
                <a:latin typeface="Calibri"/>
              </a:rPr>
              <a:t>	The result of this query is a relation with the attributes: </a:t>
            </a:r>
            <a:r>
              <a:rPr lang="en-US" sz="2000" b="1" spc="-1" dirty="0">
                <a:solidFill>
                  <a:srgbClr val="7030A0"/>
                </a:solidFill>
                <a:latin typeface="Calibri"/>
              </a:rPr>
              <a:t>name, </a:t>
            </a:r>
            <a:r>
              <a:rPr lang="en-US" sz="2000" b="1" spc="-1" dirty="0" err="1">
                <a:solidFill>
                  <a:srgbClr val="7030A0"/>
                </a:solidFill>
                <a:latin typeface="Calibri"/>
              </a:rPr>
              <a:t>course_id</a:t>
            </a:r>
            <a:endParaRPr lang="en-US" sz="2000" b="1" spc="-1" dirty="0">
              <a:solidFill>
                <a:srgbClr val="7030A0"/>
              </a:solidFill>
              <a:latin typeface="Calibri"/>
            </a:endParaRPr>
          </a:p>
          <a:p>
            <a:pPr marL="800100" lvl="1" indent="-342900" algn="just">
              <a:lnSpc>
                <a:spcPct val="90000"/>
              </a:lnSpc>
              <a:spcBef>
                <a:spcPts val="1199"/>
              </a:spcBef>
              <a:spcAft>
                <a:spcPts val="201"/>
              </a:spcAft>
              <a:buFont typeface="Arial" panose="020B0604020202020204" pitchFamily="34" charset="0"/>
              <a:buChar char="•"/>
            </a:pPr>
            <a:r>
              <a:rPr lang="en-US" sz="2000" b="1" u="sng" spc="-1" dirty="0">
                <a:latin typeface="Calibri"/>
              </a:rPr>
              <a:t>Why should we go for the rename operation?</a:t>
            </a:r>
          </a:p>
          <a:p>
            <a:pPr marL="1371600" lvl="2" indent="-457200" algn="just">
              <a:lnSpc>
                <a:spcPct val="90000"/>
              </a:lnSpc>
              <a:spcBef>
                <a:spcPts val="1199"/>
              </a:spcBef>
              <a:spcAft>
                <a:spcPts val="201"/>
              </a:spcAft>
              <a:buFont typeface="+mj-lt"/>
              <a:buAutoNum type="arabicPeriod"/>
            </a:pPr>
            <a:r>
              <a:rPr lang="en-US" sz="2000" spc="-1" dirty="0">
                <a:latin typeface="Calibri"/>
              </a:rPr>
              <a:t>When two relations in the </a:t>
            </a:r>
            <a:r>
              <a:rPr lang="en-US" sz="2000" b="1" spc="-1" dirty="0">
                <a:latin typeface="Calibri"/>
              </a:rPr>
              <a:t>from</a:t>
            </a:r>
            <a:r>
              <a:rPr lang="en-US" sz="2000" spc="-1" dirty="0">
                <a:latin typeface="Calibri"/>
              </a:rPr>
              <a:t> clause may have attributes with the same name, the </a:t>
            </a:r>
            <a:r>
              <a:rPr lang="en-US" sz="2000" spc="-1" dirty="0">
                <a:solidFill>
                  <a:srgbClr val="FF0000"/>
                </a:solidFill>
                <a:latin typeface="Calibri"/>
              </a:rPr>
              <a:t>attribute name is duplicated in the result</a:t>
            </a:r>
            <a:r>
              <a:rPr lang="en-US" sz="2000" spc="-1" dirty="0">
                <a:latin typeface="Calibri"/>
              </a:rPr>
              <a:t>.</a:t>
            </a:r>
          </a:p>
          <a:p>
            <a:pPr marL="1371600" lvl="2" indent="-457200" algn="just">
              <a:lnSpc>
                <a:spcPct val="90000"/>
              </a:lnSpc>
              <a:spcBef>
                <a:spcPts val="1199"/>
              </a:spcBef>
              <a:spcAft>
                <a:spcPts val="201"/>
              </a:spcAft>
              <a:buFont typeface="+mj-lt"/>
              <a:buAutoNum type="arabicPeriod"/>
            </a:pPr>
            <a:r>
              <a:rPr lang="en-US" sz="2000" spc="-1" dirty="0">
                <a:latin typeface="Calibri"/>
              </a:rPr>
              <a:t>When an </a:t>
            </a:r>
            <a:r>
              <a:rPr lang="en-US" sz="2000" spc="-1" dirty="0">
                <a:solidFill>
                  <a:srgbClr val="FF0000"/>
                </a:solidFill>
                <a:latin typeface="Calibri"/>
              </a:rPr>
              <a:t>arithmetic expression is used </a:t>
            </a:r>
            <a:r>
              <a:rPr lang="en-US" sz="2000" spc="-1" dirty="0">
                <a:latin typeface="Calibri"/>
              </a:rPr>
              <a:t>in the </a:t>
            </a:r>
            <a:r>
              <a:rPr lang="en-US" sz="2000" b="1" spc="-1" dirty="0">
                <a:latin typeface="Calibri"/>
              </a:rPr>
              <a:t>select</a:t>
            </a:r>
            <a:r>
              <a:rPr lang="en-US" sz="2000" spc="-1" dirty="0">
                <a:latin typeface="Calibri"/>
              </a:rPr>
              <a:t> clause, the </a:t>
            </a:r>
            <a:r>
              <a:rPr lang="en-US" sz="2000" spc="-1" dirty="0">
                <a:solidFill>
                  <a:srgbClr val="FF0000"/>
                </a:solidFill>
                <a:latin typeface="Calibri"/>
              </a:rPr>
              <a:t>resultant attribute does not have a name</a:t>
            </a:r>
            <a:r>
              <a:rPr lang="en-US" sz="2000" spc="-1" dirty="0">
                <a:latin typeface="Calibri"/>
              </a:rPr>
              <a:t>.</a:t>
            </a:r>
          </a:p>
          <a:p>
            <a:pPr marL="1371600" lvl="2" indent="-457200" algn="just">
              <a:lnSpc>
                <a:spcPct val="90000"/>
              </a:lnSpc>
              <a:spcBef>
                <a:spcPts val="1199"/>
              </a:spcBef>
              <a:spcAft>
                <a:spcPts val="201"/>
              </a:spcAft>
              <a:buFont typeface="+mj-lt"/>
              <a:buAutoNum type="arabicPeriod"/>
            </a:pPr>
            <a:r>
              <a:rPr lang="en-US" sz="2000" spc="-1" dirty="0">
                <a:latin typeface="Calibri"/>
              </a:rPr>
              <a:t>Simply, making a </a:t>
            </a:r>
            <a:r>
              <a:rPr lang="en-US" sz="2000" spc="-1" dirty="0">
                <a:solidFill>
                  <a:srgbClr val="FF0000"/>
                </a:solidFill>
                <a:latin typeface="Calibri"/>
              </a:rPr>
              <a:t>choice to select another name for the attribute names </a:t>
            </a:r>
            <a:r>
              <a:rPr lang="en-US" sz="2000" spc="-1" dirty="0">
                <a:latin typeface="Calibri"/>
              </a:rPr>
              <a:t>derived from the existing relation.</a:t>
            </a:r>
          </a:p>
        </p:txBody>
      </p:sp>
      <p:sp>
        <p:nvSpPr>
          <p:cNvPr id="163" name="TextShape 3">
            <a:extLst>
              <a:ext uri="{FF2B5EF4-FFF2-40B4-BE49-F238E27FC236}">
                <a16:creationId xmlns:a16="http://schemas.microsoft.com/office/drawing/2014/main" id="{966310C0-F997-6EC5-E78E-EC7F662E6275}"/>
              </a:ext>
            </a:extLst>
          </p:cNvPr>
          <p:cNvSpPr txBox="1"/>
          <p:nvPr/>
        </p:nvSpPr>
        <p:spPr>
          <a:xfrm>
            <a:off x="3686040" y="645984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
        <p:nvSpPr>
          <p:cNvPr id="164" name="TextShape 4">
            <a:extLst>
              <a:ext uri="{FF2B5EF4-FFF2-40B4-BE49-F238E27FC236}">
                <a16:creationId xmlns:a16="http://schemas.microsoft.com/office/drawing/2014/main" id="{BAA81E02-B421-619F-6FDB-B80C23A5F754}"/>
              </a:ext>
            </a:extLst>
          </p:cNvPr>
          <p:cNvSpPr txBox="1"/>
          <p:nvPr/>
        </p:nvSpPr>
        <p:spPr>
          <a:xfrm>
            <a:off x="9900360" y="6459840"/>
            <a:ext cx="1311840" cy="364680"/>
          </a:xfrm>
          <a:prstGeom prst="rect">
            <a:avLst/>
          </a:prstGeom>
          <a:noFill/>
          <a:ln>
            <a:noFill/>
          </a:ln>
        </p:spPr>
        <p:txBody>
          <a:bodyPr anchor="ctr">
            <a:noAutofit/>
          </a:bodyPr>
          <a:lstStyle/>
          <a:p>
            <a:pPr algn="r">
              <a:lnSpc>
                <a:spcPct val="100000"/>
              </a:lnSpc>
            </a:pPr>
            <a:fld id="{C695B38D-795B-4A49-BEAD-F11406BEAE39}" type="slidenum">
              <a:rPr lang="en-IN" sz="1050" b="0" strike="noStrike" spc="-1">
                <a:solidFill>
                  <a:srgbClr val="FFFFFF"/>
                </a:solidFill>
                <a:latin typeface="Calibri"/>
              </a:rPr>
              <a:t>30</a:t>
            </a:fld>
            <a:endParaRPr lang="en-IN" sz="1050" b="0" strike="noStrike" spc="-1">
              <a:latin typeface="Times New Roman"/>
            </a:endParaRPr>
          </a:p>
        </p:txBody>
      </p:sp>
    </p:spTree>
    <p:extLst>
      <p:ext uri="{BB962C8B-B14F-4D97-AF65-F5344CB8AC3E}">
        <p14:creationId xmlns:p14="http://schemas.microsoft.com/office/powerpoint/2010/main" val="3726792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B2BAC-3C69-D12E-9E9C-73C073CFC4D6}"/>
            </a:ext>
          </a:extLst>
        </p:cNvPr>
        <p:cNvGrpSpPr/>
        <p:nvPr/>
      </p:nvGrpSpPr>
      <p:grpSpPr>
        <a:xfrm>
          <a:off x="0" y="0"/>
          <a:ext cx="0" cy="0"/>
          <a:chOff x="0" y="0"/>
          <a:chExt cx="0" cy="0"/>
        </a:xfrm>
      </p:grpSpPr>
      <p:sp>
        <p:nvSpPr>
          <p:cNvPr id="161" name="TextShape 1">
            <a:extLst>
              <a:ext uri="{FF2B5EF4-FFF2-40B4-BE49-F238E27FC236}">
                <a16:creationId xmlns:a16="http://schemas.microsoft.com/office/drawing/2014/main" id="{649226D9-4B46-BB7A-078F-79FCCEE7BC4E}"/>
              </a:ext>
            </a:extLst>
          </p:cNvPr>
          <p:cNvSpPr txBox="1"/>
          <p:nvPr/>
        </p:nvSpPr>
        <p:spPr>
          <a:xfrm>
            <a:off x="999018" y="633891"/>
            <a:ext cx="10058040" cy="968040"/>
          </a:xfrm>
          <a:prstGeom prst="rect">
            <a:avLst/>
          </a:prstGeom>
          <a:noFill/>
          <a:ln>
            <a:noFill/>
          </a:ln>
        </p:spPr>
        <p:txBody>
          <a:bodyPr anchor="b">
            <a:noAutofit/>
          </a:bodyPr>
          <a:lstStyle/>
          <a:p>
            <a:pPr algn="ctr">
              <a:lnSpc>
                <a:spcPct val="85000"/>
              </a:lnSpc>
            </a:pPr>
            <a:r>
              <a:rPr lang="en-IN" sz="4800" b="0" strike="noStrike" spc="-52" dirty="0">
                <a:solidFill>
                  <a:srgbClr val="404040"/>
                </a:solidFill>
                <a:latin typeface="Calibri Light"/>
              </a:rPr>
              <a:t>ADDITIONAL BASIC OPERATIONS (4)</a:t>
            </a:r>
            <a:endParaRPr lang="en-US" sz="4800" b="0" strike="noStrike" spc="-1" dirty="0">
              <a:solidFill>
                <a:srgbClr val="000000"/>
              </a:solidFill>
              <a:latin typeface="Calibri"/>
            </a:endParaRPr>
          </a:p>
        </p:txBody>
      </p:sp>
      <p:sp>
        <p:nvSpPr>
          <p:cNvPr id="162" name="TextShape 2">
            <a:extLst>
              <a:ext uri="{FF2B5EF4-FFF2-40B4-BE49-F238E27FC236}">
                <a16:creationId xmlns:a16="http://schemas.microsoft.com/office/drawing/2014/main" id="{738FE7A2-045A-3B5D-CCC4-C1E31AA7DAE5}"/>
              </a:ext>
            </a:extLst>
          </p:cNvPr>
          <p:cNvSpPr txBox="1"/>
          <p:nvPr/>
        </p:nvSpPr>
        <p:spPr>
          <a:xfrm>
            <a:off x="679239" y="1793358"/>
            <a:ext cx="10697598" cy="4146246"/>
          </a:xfrm>
          <a:prstGeom prst="rect">
            <a:avLst/>
          </a:prstGeom>
          <a:noFill/>
          <a:ln>
            <a:noFill/>
          </a:ln>
        </p:spPr>
        <p:txBody>
          <a:bodyPr lIns="0" rIns="0">
            <a:noAutofit/>
          </a:bodyPr>
          <a:lstStyle/>
          <a:p>
            <a:pPr marL="342900" indent="-342900" algn="just">
              <a:lnSpc>
                <a:spcPct val="90000"/>
              </a:lnSpc>
              <a:spcBef>
                <a:spcPts val="1199"/>
              </a:spcBef>
              <a:spcAft>
                <a:spcPts val="201"/>
              </a:spcAft>
              <a:buFont typeface="Arial" panose="020B0604020202020204" pitchFamily="34" charset="0"/>
              <a:buChar char="•"/>
            </a:pPr>
            <a:r>
              <a:rPr lang="en-US" sz="2400" spc="-1" dirty="0">
                <a:latin typeface="Calibri"/>
              </a:rPr>
              <a:t>The</a:t>
            </a:r>
            <a:r>
              <a:rPr lang="en-US" sz="2400" b="1" spc="-1" dirty="0">
                <a:latin typeface="Calibri"/>
              </a:rPr>
              <a:t> RENAME </a:t>
            </a:r>
            <a:r>
              <a:rPr lang="en-US" sz="2400" spc="-1" dirty="0">
                <a:latin typeface="Calibri"/>
              </a:rPr>
              <a:t>Operation: </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SQL uses the </a:t>
            </a:r>
            <a:r>
              <a:rPr lang="en-US" sz="2000" b="1" i="1" u="sng" spc="-1" dirty="0">
                <a:solidFill>
                  <a:srgbClr val="7030A0"/>
                </a:solidFill>
                <a:latin typeface="Calibri"/>
              </a:rPr>
              <a:t>as</a:t>
            </a:r>
            <a:r>
              <a:rPr lang="en-US" sz="2000" spc="-1" dirty="0">
                <a:latin typeface="Calibri"/>
              </a:rPr>
              <a:t> clause to rename the attributes of a result relation.</a:t>
            </a:r>
          </a:p>
          <a:p>
            <a:pPr marL="800100" lvl="1" indent="-342900" algn="just">
              <a:lnSpc>
                <a:spcPct val="90000"/>
              </a:lnSpc>
              <a:spcBef>
                <a:spcPts val="1199"/>
              </a:spcBef>
              <a:spcAft>
                <a:spcPts val="201"/>
              </a:spcAft>
              <a:buFont typeface="Arial" panose="020B0604020202020204" pitchFamily="34" charset="0"/>
              <a:buChar char="•"/>
            </a:pPr>
            <a:r>
              <a:rPr lang="en-US" sz="2000" b="1" u="sng" spc="-1" dirty="0">
                <a:latin typeface="Calibri"/>
              </a:rPr>
              <a:t>Form:</a:t>
            </a:r>
            <a:r>
              <a:rPr lang="en-US" sz="2000" spc="-1" dirty="0">
                <a:latin typeface="Calibri"/>
              </a:rPr>
              <a:t> &lt;old-name&gt; as &lt;new-name&gt;</a:t>
            </a:r>
          </a:p>
          <a:p>
            <a:pPr lvl="1" algn="just">
              <a:lnSpc>
                <a:spcPct val="90000"/>
              </a:lnSpc>
              <a:spcBef>
                <a:spcPts val="1199"/>
              </a:spcBef>
              <a:spcAft>
                <a:spcPts val="201"/>
              </a:spcAft>
            </a:pPr>
            <a:r>
              <a:rPr lang="en-US" sz="2000" spc="-1" dirty="0">
                <a:latin typeface="Calibri"/>
              </a:rPr>
              <a:t>		where &lt;old-name&gt;      = name of the attribute in the base relation</a:t>
            </a:r>
          </a:p>
          <a:p>
            <a:pPr lvl="1" algn="just"/>
            <a:r>
              <a:rPr lang="en-US" sz="2000" spc="-1" dirty="0">
                <a:latin typeface="Calibri"/>
              </a:rPr>
              <a:t>			&lt;new-name&gt; = new name to be assigned for the attribute in the 					            result relation</a:t>
            </a:r>
          </a:p>
          <a:p>
            <a:pPr marL="800100" lvl="1" indent="-342900" algn="just">
              <a:lnSpc>
                <a:spcPct val="90000"/>
              </a:lnSpc>
              <a:spcBef>
                <a:spcPts val="1199"/>
              </a:spcBef>
              <a:spcAft>
                <a:spcPts val="201"/>
              </a:spcAft>
              <a:buFont typeface="Arial" panose="020B0604020202020204" pitchFamily="34" charset="0"/>
              <a:buChar char="•"/>
            </a:pPr>
            <a:r>
              <a:rPr lang="en-US" sz="2000" b="1" u="sng" spc="-1" dirty="0">
                <a:solidFill>
                  <a:schemeClr val="accent5">
                    <a:lumMod val="75000"/>
                  </a:schemeClr>
                </a:solidFill>
                <a:latin typeface="Calibri"/>
              </a:rPr>
              <a:t>Note</a:t>
            </a:r>
            <a:r>
              <a:rPr lang="en-US" sz="2000" b="1" spc="-1" dirty="0">
                <a:solidFill>
                  <a:schemeClr val="accent5">
                    <a:lumMod val="75000"/>
                  </a:schemeClr>
                </a:solidFill>
                <a:latin typeface="Calibri"/>
              </a:rPr>
              <a:t>: </a:t>
            </a:r>
            <a:r>
              <a:rPr lang="en-US" sz="2000" spc="-1" dirty="0">
                <a:solidFill>
                  <a:srgbClr val="FF0000"/>
                </a:solidFill>
                <a:latin typeface="Calibri"/>
              </a:rPr>
              <a:t>The “as” clause can be used for both the select and from clauses (meaning it can be used to rename the attribute names as well as the relation or table names)</a:t>
            </a:r>
            <a:endParaRPr lang="en-US" sz="2000" b="1" spc="-1" dirty="0">
              <a:solidFill>
                <a:srgbClr val="FF0000"/>
              </a:solidFill>
              <a:latin typeface="Calibri"/>
            </a:endParaRPr>
          </a:p>
        </p:txBody>
      </p:sp>
      <p:sp>
        <p:nvSpPr>
          <p:cNvPr id="163" name="TextShape 3">
            <a:extLst>
              <a:ext uri="{FF2B5EF4-FFF2-40B4-BE49-F238E27FC236}">
                <a16:creationId xmlns:a16="http://schemas.microsoft.com/office/drawing/2014/main" id="{347BD5D4-9C7B-18FC-56C4-91DAFE162702}"/>
              </a:ext>
            </a:extLst>
          </p:cNvPr>
          <p:cNvSpPr txBox="1"/>
          <p:nvPr/>
        </p:nvSpPr>
        <p:spPr>
          <a:xfrm>
            <a:off x="3686040" y="645984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
        <p:nvSpPr>
          <p:cNvPr id="164" name="TextShape 4">
            <a:extLst>
              <a:ext uri="{FF2B5EF4-FFF2-40B4-BE49-F238E27FC236}">
                <a16:creationId xmlns:a16="http://schemas.microsoft.com/office/drawing/2014/main" id="{704E2CB2-1AD0-5577-B409-95B838E6A0B4}"/>
              </a:ext>
            </a:extLst>
          </p:cNvPr>
          <p:cNvSpPr txBox="1"/>
          <p:nvPr/>
        </p:nvSpPr>
        <p:spPr>
          <a:xfrm>
            <a:off x="9900360" y="6459840"/>
            <a:ext cx="1311840" cy="364680"/>
          </a:xfrm>
          <a:prstGeom prst="rect">
            <a:avLst/>
          </a:prstGeom>
          <a:noFill/>
          <a:ln>
            <a:noFill/>
          </a:ln>
        </p:spPr>
        <p:txBody>
          <a:bodyPr anchor="ctr">
            <a:noAutofit/>
          </a:bodyPr>
          <a:lstStyle/>
          <a:p>
            <a:pPr algn="r">
              <a:lnSpc>
                <a:spcPct val="100000"/>
              </a:lnSpc>
            </a:pPr>
            <a:fld id="{C695B38D-795B-4A49-BEAD-F11406BEAE39}" type="slidenum">
              <a:rPr lang="en-IN" sz="1050" b="0" strike="noStrike" spc="-1">
                <a:solidFill>
                  <a:srgbClr val="FFFFFF"/>
                </a:solidFill>
                <a:latin typeface="Calibri"/>
              </a:rPr>
              <a:t>31</a:t>
            </a:fld>
            <a:endParaRPr lang="en-IN" sz="1050" b="0" strike="noStrike" spc="-1">
              <a:latin typeface="Times New Roman"/>
            </a:endParaRPr>
          </a:p>
        </p:txBody>
      </p:sp>
      <p:pic>
        <p:nvPicPr>
          <p:cNvPr id="3" name="Picture 2">
            <a:extLst>
              <a:ext uri="{FF2B5EF4-FFF2-40B4-BE49-F238E27FC236}">
                <a16:creationId xmlns:a16="http://schemas.microsoft.com/office/drawing/2014/main" id="{A76833E6-431D-5263-4907-E3A6DF4D3A4F}"/>
              </a:ext>
            </a:extLst>
          </p:cNvPr>
          <p:cNvPicPr>
            <a:picLocks noChangeAspect="1"/>
          </p:cNvPicPr>
          <p:nvPr/>
        </p:nvPicPr>
        <p:blipFill>
          <a:blip r:embed="rId2"/>
          <a:stretch>
            <a:fillRect/>
          </a:stretch>
        </p:blipFill>
        <p:spPr>
          <a:xfrm>
            <a:off x="3626090" y="4924378"/>
            <a:ext cx="3995786" cy="810739"/>
          </a:xfrm>
          <a:prstGeom prst="rect">
            <a:avLst/>
          </a:prstGeom>
        </p:spPr>
      </p:pic>
    </p:spTree>
    <p:extLst>
      <p:ext uri="{BB962C8B-B14F-4D97-AF65-F5344CB8AC3E}">
        <p14:creationId xmlns:p14="http://schemas.microsoft.com/office/powerpoint/2010/main" val="3618448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C644D-7A2B-933A-9E71-7759EAD18253}"/>
            </a:ext>
          </a:extLst>
        </p:cNvPr>
        <p:cNvGrpSpPr/>
        <p:nvPr/>
      </p:nvGrpSpPr>
      <p:grpSpPr>
        <a:xfrm>
          <a:off x="0" y="0"/>
          <a:ext cx="0" cy="0"/>
          <a:chOff x="0" y="0"/>
          <a:chExt cx="0" cy="0"/>
        </a:xfrm>
      </p:grpSpPr>
      <p:sp>
        <p:nvSpPr>
          <p:cNvPr id="161" name="TextShape 1">
            <a:extLst>
              <a:ext uri="{FF2B5EF4-FFF2-40B4-BE49-F238E27FC236}">
                <a16:creationId xmlns:a16="http://schemas.microsoft.com/office/drawing/2014/main" id="{FE14FB5A-5809-4F9E-1A35-2A74B3CE1AC0}"/>
              </a:ext>
            </a:extLst>
          </p:cNvPr>
          <p:cNvSpPr txBox="1"/>
          <p:nvPr/>
        </p:nvSpPr>
        <p:spPr>
          <a:xfrm>
            <a:off x="999018" y="633891"/>
            <a:ext cx="10058040" cy="968040"/>
          </a:xfrm>
          <a:prstGeom prst="rect">
            <a:avLst/>
          </a:prstGeom>
          <a:noFill/>
          <a:ln>
            <a:noFill/>
          </a:ln>
        </p:spPr>
        <p:txBody>
          <a:bodyPr anchor="b">
            <a:noAutofit/>
          </a:bodyPr>
          <a:lstStyle/>
          <a:p>
            <a:pPr algn="ctr">
              <a:lnSpc>
                <a:spcPct val="85000"/>
              </a:lnSpc>
            </a:pPr>
            <a:r>
              <a:rPr lang="en-IN" sz="4800" b="0" strike="noStrike" spc="-52" dirty="0">
                <a:solidFill>
                  <a:srgbClr val="404040"/>
                </a:solidFill>
                <a:latin typeface="Calibri Light"/>
              </a:rPr>
              <a:t>ADDITIONAL BASIC OPERATIONS (4)</a:t>
            </a:r>
            <a:endParaRPr lang="en-US" sz="4800" b="0" strike="noStrike" spc="-1" dirty="0">
              <a:solidFill>
                <a:srgbClr val="000000"/>
              </a:solidFill>
              <a:latin typeface="Calibri"/>
            </a:endParaRPr>
          </a:p>
        </p:txBody>
      </p:sp>
      <p:sp>
        <p:nvSpPr>
          <p:cNvPr id="162" name="TextShape 2">
            <a:extLst>
              <a:ext uri="{FF2B5EF4-FFF2-40B4-BE49-F238E27FC236}">
                <a16:creationId xmlns:a16="http://schemas.microsoft.com/office/drawing/2014/main" id="{E98A4ED8-0F15-68A4-2ADD-BE5B559DFD01}"/>
              </a:ext>
            </a:extLst>
          </p:cNvPr>
          <p:cNvSpPr txBox="1"/>
          <p:nvPr/>
        </p:nvSpPr>
        <p:spPr>
          <a:xfrm>
            <a:off x="679239" y="1793358"/>
            <a:ext cx="10697598" cy="4146246"/>
          </a:xfrm>
          <a:prstGeom prst="rect">
            <a:avLst/>
          </a:prstGeom>
          <a:noFill/>
          <a:ln>
            <a:noFill/>
          </a:ln>
        </p:spPr>
        <p:txBody>
          <a:bodyPr lIns="0" rIns="0">
            <a:noAutofit/>
          </a:bodyPr>
          <a:lstStyle/>
          <a:p>
            <a:pPr marL="342900" indent="-342900" algn="just">
              <a:lnSpc>
                <a:spcPct val="90000"/>
              </a:lnSpc>
              <a:spcBef>
                <a:spcPts val="1199"/>
              </a:spcBef>
              <a:spcAft>
                <a:spcPts val="201"/>
              </a:spcAft>
              <a:buFont typeface="Arial" panose="020B0604020202020204" pitchFamily="34" charset="0"/>
              <a:buChar char="•"/>
            </a:pPr>
            <a:r>
              <a:rPr lang="en-US" sz="2400" spc="-1" dirty="0">
                <a:latin typeface="Calibri"/>
              </a:rPr>
              <a:t>The</a:t>
            </a:r>
            <a:r>
              <a:rPr lang="en-US" sz="2400" b="1" spc="-1" dirty="0">
                <a:latin typeface="Calibri"/>
              </a:rPr>
              <a:t> RENAME </a:t>
            </a:r>
            <a:r>
              <a:rPr lang="en-US" sz="2400" spc="-1" dirty="0">
                <a:latin typeface="Calibri"/>
              </a:rPr>
              <a:t>Operation: </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Using the “as” clause to rename the name of a table or relation is referred to as CORRELATION NAME or TABLE ALIAS or CORRELATION VARIABLE or a TUPLE VARIABLE.</a:t>
            </a:r>
          </a:p>
          <a:p>
            <a:pPr marL="800100" lvl="1" indent="-342900" algn="just">
              <a:lnSpc>
                <a:spcPct val="90000"/>
              </a:lnSpc>
              <a:spcBef>
                <a:spcPts val="1199"/>
              </a:spcBef>
              <a:spcAft>
                <a:spcPts val="201"/>
              </a:spcAft>
              <a:buFont typeface="Arial" panose="020B0604020202020204" pitchFamily="34" charset="0"/>
              <a:buChar char="•"/>
            </a:pPr>
            <a:endParaRPr lang="en-US" sz="2000" spc="-1" dirty="0">
              <a:latin typeface="Calibri"/>
            </a:endParaRPr>
          </a:p>
          <a:p>
            <a:pPr marL="800100" lvl="1" indent="-342900" algn="just">
              <a:lnSpc>
                <a:spcPct val="90000"/>
              </a:lnSpc>
              <a:spcBef>
                <a:spcPts val="1199"/>
              </a:spcBef>
              <a:spcAft>
                <a:spcPts val="201"/>
              </a:spcAft>
              <a:buFont typeface="Arial" panose="020B0604020202020204" pitchFamily="34" charset="0"/>
              <a:buChar char="•"/>
            </a:pPr>
            <a:endParaRPr lang="en-US" sz="2000" spc="-1" dirty="0">
              <a:latin typeface="Calibri"/>
            </a:endParaRP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Ask? </a:t>
            </a:r>
          </a:p>
          <a:p>
            <a:pPr lvl="2" algn="just">
              <a:lnSpc>
                <a:spcPct val="90000"/>
              </a:lnSpc>
              <a:spcBef>
                <a:spcPts val="1199"/>
              </a:spcBef>
              <a:spcAft>
                <a:spcPts val="201"/>
              </a:spcAft>
            </a:pPr>
            <a:r>
              <a:rPr lang="en-US" sz="2000" spc="-1" dirty="0">
                <a:solidFill>
                  <a:srgbClr val="00B050"/>
                </a:solidFill>
                <a:latin typeface="Calibri"/>
              </a:rPr>
              <a:t>“Find the names of all instructors whose salary is greater than at least one instructor in the Biology department.”</a:t>
            </a:r>
          </a:p>
          <a:p>
            <a:pPr lvl="2" algn="just">
              <a:lnSpc>
                <a:spcPct val="90000"/>
              </a:lnSpc>
              <a:spcBef>
                <a:spcPts val="1199"/>
              </a:spcBef>
              <a:spcAft>
                <a:spcPts val="201"/>
              </a:spcAft>
            </a:pPr>
            <a:endParaRPr lang="en-US" sz="2000" spc="-1" dirty="0">
              <a:latin typeface="Calibri"/>
            </a:endParaRPr>
          </a:p>
        </p:txBody>
      </p:sp>
      <p:sp>
        <p:nvSpPr>
          <p:cNvPr id="163" name="TextShape 3">
            <a:extLst>
              <a:ext uri="{FF2B5EF4-FFF2-40B4-BE49-F238E27FC236}">
                <a16:creationId xmlns:a16="http://schemas.microsoft.com/office/drawing/2014/main" id="{C1A76E85-751D-CC19-41EA-D75201FED33A}"/>
              </a:ext>
            </a:extLst>
          </p:cNvPr>
          <p:cNvSpPr txBox="1"/>
          <p:nvPr/>
        </p:nvSpPr>
        <p:spPr>
          <a:xfrm>
            <a:off x="3686040" y="645984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
        <p:nvSpPr>
          <p:cNvPr id="164" name="TextShape 4">
            <a:extLst>
              <a:ext uri="{FF2B5EF4-FFF2-40B4-BE49-F238E27FC236}">
                <a16:creationId xmlns:a16="http://schemas.microsoft.com/office/drawing/2014/main" id="{65CFD8F4-0092-4BDF-A92D-EAAF6CE2A97D}"/>
              </a:ext>
            </a:extLst>
          </p:cNvPr>
          <p:cNvSpPr txBox="1"/>
          <p:nvPr/>
        </p:nvSpPr>
        <p:spPr>
          <a:xfrm>
            <a:off x="9900360" y="6459840"/>
            <a:ext cx="1311840" cy="364680"/>
          </a:xfrm>
          <a:prstGeom prst="rect">
            <a:avLst/>
          </a:prstGeom>
          <a:noFill/>
          <a:ln>
            <a:noFill/>
          </a:ln>
        </p:spPr>
        <p:txBody>
          <a:bodyPr anchor="ctr">
            <a:noAutofit/>
          </a:bodyPr>
          <a:lstStyle/>
          <a:p>
            <a:pPr algn="r">
              <a:lnSpc>
                <a:spcPct val="100000"/>
              </a:lnSpc>
            </a:pPr>
            <a:fld id="{C695B38D-795B-4A49-BEAD-F11406BEAE39}" type="slidenum">
              <a:rPr lang="en-IN" sz="1050" b="0" strike="noStrike" spc="-1">
                <a:solidFill>
                  <a:srgbClr val="FFFFFF"/>
                </a:solidFill>
                <a:latin typeface="Calibri"/>
              </a:rPr>
              <a:t>32</a:t>
            </a:fld>
            <a:endParaRPr lang="en-IN" sz="1050" b="0" strike="noStrike" spc="-1">
              <a:latin typeface="Times New Roman"/>
            </a:endParaRPr>
          </a:p>
        </p:txBody>
      </p:sp>
      <p:pic>
        <p:nvPicPr>
          <p:cNvPr id="5" name="Picture 4">
            <a:extLst>
              <a:ext uri="{FF2B5EF4-FFF2-40B4-BE49-F238E27FC236}">
                <a16:creationId xmlns:a16="http://schemas.microsoft.com/office/drawing/2014/main" id="{728DE7C4-B326-839C-B6FF-5A28A063FBCC}"/>
              </a:ext>
            </a:extLst>
          </p:cNvPr>
          <p:cNvPicPr>
            <a:picLocks noChangeAspect="1"/>
          </p:cNvPicPr>
          <p:nvPr/>
        </p:nvPicPr>
        <p:blipFill>
          <a:blip r:embed="rId2"/>
          <a:stretch>
            <a:fillRect/>
          </a:stretch>
        </p:blipFill>
        <p:spPr>
          <a:xfrm>
            <a:off x="1434238" y="3024979"/>
            <a:ext cx="3454623" cy="866707"/>
          </a:xfrm>
          <a:prstGeom prst="rect">
            <a:avLst/>
          </a:prstGeom>
        </p:spPr>
      </p:pic>
      <p:pic>
        <p:nvPicPr>
          <p:cNvPr id="7" name="Picture 6">
            <a:extLst>
              <a:ext uri="{FF2B5EF4-FFF2-40B4-BE49-F238E27FC236}">
                <a16:creationId xmlns:a16="http://schemas.microsoft.com/office/drawing/2014/main" id="{12D7AEFB-0D8A-AC8C-0023-329CBF2931BD}"/>
              </a:ext>
            </a:extLst>
          </p:cNvPr>
          <p:cNvPicPr>
            <a:picLocks noChangeAspect="1"/>
          </p:cNvPicPr>
          <p:nvPr/>
        </p:nvPicPr>
        <p:blipFill>
          <a:blip r:embed="rId3"/>
          <a:stretch>
            <a:fillRect/>
          </a:stretch>
        </p:blipFill>
        <p:spPr>
          <a:xfrm>
            <a:off x="5468368" y="2915251"/>
            <a:ext cx="3174175" cy="866707"/>
          </a:xfrm>
          <a:prstGeom prst="rect">
            <a:avLst/>
          </a:prstGeom>
        </p:spPr>
      </p:pic>
      <p:pic>
        <p:nvPicPr>
          <p:cNvPr id="9" name="Picture 8">
            <a:extLst>
              <a:ext uri="{FF2B5EF4-FFF2-40B4-BE49-F238E27FC236}">
                <a16:creationId xmlns:a16="http://schemas.microsoft.com/office/drawing/2014/main" id="{D31E4C0F-76C7-6821-AD4F-881E526D3E9D}"/>
              </a:ext>
            </a:extLst>
          </p:cNvPr>
          <p:cNvPicPr>
            <a:picLocks noChangeAspect="1"/>
          </p:cNvPicPr>
          <p:nvPr/>
        </p:nvPicPr>
        <p:blipFill>
          <a:blip r:embed="rId4"/>
          <a:stretch>
            <a:fillRect/>
          </a:stretch>
        </p:blipFill>
        <p:spPr>
          <a:xfrm>
            <a:off x="3108951" y="5013579"/>
            <a:ext cx="4496427" cy="724001"/>
          </a:xfrm>
          <a:prstGeom prst="rect">
            <a:avLst/>
          </a:prstGeom>
        </p:spPr>
      </p:pic>
    </p:spTree>
    <p:extLst>
      <p:ext uri="{BB962C8B-B14F-4D97-AF65-F5344CB8AC3E}">
        <p14:creationId xmlns:p14="http://schemas.microsoft.com/office/powerpoint/2010/main" val="2992788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FDAA25-9B11-3223-219F-BD6FBC19FED5}"/>
            </a:ext>
          </a:extLst>
        </p:cNvPr>
        <p:cNvGrpSpPr/>
        <p:nvPr/>
      </p:nvGrpSpPr>
      <p:grpSpPr>
        <a:xfrm>
          <a:off x="0" y="0"/>
          <a:ext cx="0" cy="0"/>
          <a:chOff x="0" y="0"/>
          <a:chExt cx="0" cy="0"/>
        </a:xfrm>
      </p:grpSpPr>
      <p:sp>
        <p:nvSpPr>
          <p:cNvPr id="161" name="TextShape 1">
            <a:extLst>
              <a:ext uri="{FF2B5EF4-FFF2-40B4-BE49-F238E27FC236}">
                <a16:creationId xmlns:a16="http://schemas.microsoft.com/office/drawing/2014/main" id="{EB741C97-2638-4FB8-A247-47AC0668C4A9}"/>
              </a:ext>
            </a:extLst>
          </p:cNvPr>
          <p:cNvSpPr txBox="1"/>
          <p:nvPr/>
        </p:nvSpPr>
        <p:spPr>
          <a:xfrm>
            <a:off x="999018" y="633891"/>
            <a:ext cx="10058040" cy="968040"/>
          </a:xfrm>
          <a:prstGeom prst="rect">
            <a:avLst/>
          </a:prstGeom>
          <a:noFill/>
          <a:ln>
            <a:noFill/>
          </a:ln>
        </p:spPr>
        <p:txBody>
          <a:bodyPr anchor="b">
            <a:noAutofit/>
          </a:bodyPr>
          <a:lstStyle/>
          <a:p>
            <a:pPr algn="ctr">
              <a:lnSpc>
                <a:spcPct val="85000"/>
              </a:lnSpc>
            </a:pPr>
            <a:r>
              <a:rPr lang="en-IN" sz="4800" b="0" strike="noStrike" spc="-52" dirty="0">
                <a:solidFill>
                  <a:srgbClr val="404040"/>
                </a:solidFill>
                <a:latin typeface="Calibri Light"/>
              </a:rPr>
              <a:t>ADDITIONAL BASIC OPERATIONS (4)</a:t>
            </a:r>
            <a:endParaRPr lang="en-US" sz="4800" b="0" strike="noStrike" spc="-1" dirty="0">
              <a:solidFill>
                <a:srgbClr val="000000"/>
              </a:solidFill>
              <a:latin typeface="Calibri"/>
            </a:endParaRPr>
          </a:p>
        </p:txBody>
      </p:sp>
      <p:sp>
        <p:nvSpPr>
          <p:cNvPr id="162" name="TextShape 2">
            <a:extLst>
              <a:ext uri="{FF2B5EF4-FFF2-40B4-BE49-F238E27FC236}">
                <a16:creationId xmlns:a16="http://schemas.microsoft.com/office/drawing/2014/main" id="{29A219E5-8EB7-0B97-5BC7-D01B339C1E4E}"/>
              </a:ext>
            </a:extLst>
          </p:cNvPr>
          <p:cNvSpPr txBox="1"/>
          <p:nvPr/>
        </p:nvSpPr>
        <p:spPr>
          <a:xfrm>
            <a:off x="679239" y="1793358"/>
            <a:ext cx="10697598" cy="4146246"/>
          </a:xfrm>
          <a:prstGeom prst="rect">
            <a:avLst/>
          </a:prstGeom>
          <a:noFill/>
          <a:ln>
            <a:noFill/>
          </a:ln>
        </p:spPr>
        <p:txBody>
          <a:bodyPr lIns="0" rIns="0">
            <a:noAutofit/>
          </a:bodyPr>
          <a:lstStyle/>
          <a:p>
            <a:pPr marL="342900" indent="-342900" algn="just">
              <a:lnSpc>
                <a:spcPct val="90000"/>
              </a:lnSpc>
              <a:spcBef>
                <a:spcPts val="1199"/>
              </a:spcBef>
              <a:spcAft>
                <a:spcPts val="201"/>
              </a:spcAft>
              <a:buFont typeface="Arial" panose="020B0604020202020204" pitchFamily="34" charset="0"/>
              <a:buChar char="•"/>
            </a:pPr>
            <a:r>
              <a:rPr lang="en-US" sz="2400" spc="-1" dirty="0">
                <a:latin typeface="Calibri"/>
              </a:rPr>
              <a:t>The</a:t>
            </a:r>
            <a:r>
              <a:rPr lang="en-US" sz="2400" b="1" spc="-1" dirty="0">
                <a:latin typeface="Calibri"/>
              </a:rPr>
              <a:t> STRING </a:t>
            </a:r>
            <a:r>
              <a:rPr lang="en-US" sz="2400" spc="-1" dirty="0">
                <a:latin typeface="Calibri"/>
              </a:rPr>
              <a:t>Operations:</a:t>
            </a:r>
          </a:p>
          <a:p>
            <a:pPr marL="342900" indent="-342900" algn="just">
              <a:lnSpc>
                <a:spcPct val="90000"/>
              </a:lnSpc>
              <a:spcBef>
                <a:spcPts val="1199"/>
              </a:spcBef>
              <a:spcAft>
                <a:spcPts val="201"/>
              </a:spcAft>
              <a:buFont typeface="Arial" panose="020B0604020202020204" pitchFamily="34" charset="0"/>
              <a:buChar char="•"/>
            </a:pPr>
            <a:r>
              <a:rPr lang="en-US" sz="2000" spc="-1" dirty="0">
                <a:latin typeface="Calibri"/>
              </a:rPr>
              <a:t>SQL specifies </a:t>
            </a:r>
            <a:r>
              <a:rPr lang="en-US" sz="2000" spc="-1" dirty="0">
                <a:solidFill>
                  <a:srgbClr val="00B050"/>
                </a:solidFill>
                <a:latin typeface="Calibri"/>
              </a:rPr>
              <a:t>strings</a:t>
            </a:r>
            <a:r>
              <a:rPr lang="en-US" sz="2000" spc="-1" dirty="0">
                <a:latin typeface="Calibri"/>
              </a:rPr>
              <a:t> by enclosing them in </a:t>
            </a:r>
            <a:r>
              <a:rPr lang="en-US" sz="2000" spc="-1" dirty="0">
                <a:solidFill>
                  <a:schemeClr val="accent2"/>
                </a:solidFill>
                <a:latin typeface="Calibri"/>
              </a:rPr>
              <a:t>single</a:t>
            </a:r>
            <a:r>
              <a:rPr lang="en-US" sz="2000" spc="-1" dirty="0">
                <a:solidFill>
                  <a:srgbClr val="FF0000"/>
                </a:solidFill>
                <a:latin typeface="Calibri"/>
              </a:rPr>
              <a:t> </a:t>
            </a:r>
            <a:r>
              <a:rPr lang="en-US" sz="2000" spc="-1" dirty="0">
                <a:solidFill>
                  <a:schemeClr val="accent2"/>
                </a:solidFill>
                <a:latin typeface="Calibri"/>
              </a:rPr>
              <a:t>quotes</a:t>
            </a:r>
          </a:p>
          <a:p>
            <a:pPr marL="342900" indent="-342900" algn="just">
              <a:lnSpc>
                <a:spcPct val="90000"/>
              </a:lnSpc>
              <a:spcBef>
                <a:spcPts val="1199"/>
              </a:spcBef>
              <a:spcAft>
                <a:spcPts val="201"/>
              </a:spcAft>
              <a:buFont typeface="Arial" panose="020B0604020202020204" pitchFamily="34" charset="0"/>
              <a:buChar char="•"/>
            </a:pPr>
            <a:r>
              <a:rPr lang="en-US" sz="2000" spc="-1" dirty="0">
                <a:latin typeface="Calibri"/>
              </a:rPr>
              <a:t>Consider the scenario of having a single quote character in a string expression. </a:t>
            </a:r>
          </a:p>
          <a:p>
            <a:pPr marL="342900" indent="-342900" algn="just">
              <a:lnSpc>
                <a:spcPct val="90000"/>
              </a:lnSpc>
              <a:spcBef>
                <a:spcPts val="1199"/>
              </a:spcBef>
              <a:spcAft>
                <a:spcPts val="201"/>
              </a:spcAft>
              <a:buFont typeface="Arial" panose="020B0604020202020204" pitchFamily="34" charset="0"/>
              <a:buChar char="•"/>
            </a:pPr>
            <a:r>
              <a:rPr lang="en-US" sz="2000" spc="-1" dirty="0" err="1">
                <a:latin typeface="Calibri"/>
              </a:rPr>
              <a:t>Eg</a:t>
            </a:r>
            <a:r>
              <a:rPr lang="en-US" sz="2000" spc="-1" dirty="0">
                <a:latin typeface="Calibri"/>
              </a:rPr>
              <a:t>: ‘It’s right’. How will you specify it as part of a string operation in SQL?</a:t>
            </a:r>
          </a:p>
          <a:p>
            <a:pPr lvl="2" algn="just">
              <a:lnSpc>
                <a:spcPct val="90000"/>
              </a:lnSpc>
              <a:spcBef>
                <a:spcPts val="1199"/>
              </a:spcBef>
              <a:spcAft>
                <a:spcPts val="201"/>
              </a:spcAft>
            </a:pPr>
            <a:r>
              <a:rPr lang="en-US" sz="2000" spc="-1" dirty="0">
                <a:solidFill>
                  <a:srgbClr val="00B050"/>
                </a:solidFill>
                <a:latin typeface="Calibri"/>
              </a:rPr>
              <a:t>‘</a:t>
            </a:r>
            <a:r>
              <a:rPr lang="en-US" sz="2000" spc="-1" dirty="0" err="1">
                <a:solidFill>
                  <a:srgbClr val="00B050"/>
                </a:solidFill>
                <a:latin typeface="Calibri"/>
              </a:rPr>
              <a:t>It”s</a:t>
            </a:r>
            <a:r>
              <a:rPr lang="en-US" sz="2000" spc="-1" dirty="0">
                <a:solidFill>
                  <a:srgbClr val="00B050"/>
                </a:solidFill>
                <a:latin typeface="Calibri"/>
              </a:rPr>
              <a:t> right’</a:t>
            </a:r>
          </a:p>
          <a:p>
            <a:pPr lvl="2" algn="just">
              <a:lnSpc>
                <a:spcPct val="90000"/>
              </a:lnSpc>
              <a:spcBef>
                <a:spcPts val="1199"/>
              </a:spcBef>
              <a:spcAft>
                <a:spcPts val="201"/>
              </a:spcAft>
            </a:pPr>
            <a:r>
              <a:rPr lang="en-US" sz="2000" b="1" spc="-1" dirty="0">
                <a:solidFill>
                  <a:schemeClr val="accent2">
                    <a:lumMod val="75000"/>
                  </a:schemeClr>
                </a:solidFill>
                <a:latin typeface="Calibri"/>
              </a:rPr>
              <a:t>Note :</a:t>
            </a:r>
            <a:r>
              <a:rPr lang="en-US" sz="2000" spc="-1" dirty="0">
                <a:solidFill>
                  <a:schemeClr val="accent2">
                    <a:lumMod val="75000"/>
                  </a:schemeClr>
                </a:solidFill>
                <a:latin typeface="Calibri"/>
              </a:rPr>
              <a:t> Every single quote character that is part of a string can be </a:t>
            </a:r>
            <a:r>
              <a:rPr lang="en-US" sz="2000" b="1" u="sng" spc="-1" dirty="0">
                <a:solidFill>
                  <a:schemeClr val="accent2">
                    <a:lumMod val="75000"/>
                  </a:schemeClr>
                </a:solidFill>
                <a:latin typeface="Calibri"/>
              </a:rPr>
              <a:t>specified by using two single quote characters</a:t>
            </a:r>
          </a:p>
          <a:p>
            <a:pPr marL="342900" indent="-342900" algn="just">
              <a:lnSpc>
                <a:spcPct val="90000"/>
              </a:lnSpc>
              <a:spcBef>
                <a:spcPts val="1199"/>
              </a:spcBef>
              <a:spcAft>
                <a:spcPts val="201"/>
              </a:spcAft>
              <a:buFont typeface="Arial" panose="020B0604020202020204" pitchFamily="34" charset="0"/>
              <a:buChar char="•"/>
            </a:pPr>
            <a:r>
              <a:rPr lang="en-US" sz="2000" spc="-1" dirty="0">
                <a:latin typeface="Calibri"/>
              </a:rPr>
              <a:t>The </a:t>
            </a:r>
            <a:r>
              <a:rPr lang="en-US" sz="2000" spc="-1" dirty="0">
                <a:solidFill>
                  <a:schemeClr val="accent2">
                    <a:lumMod val="75000"/>
                  </a:schemeClr>
                </a:solidFill>
                <a:latin typeface="Calibri"/>
              </a:rPr>
              <a:t>Equality operation </a:t>
            </a:r>
            <a:r>
              <a:rPr lang="en-US" sz="2000" spc="-1" dirty="0">
                <a:latin typeface="Calibri"/>
              </a:rPr>
              <a:t>on strings is </a:t>
            </a:r>
            <a:r>
              <a:rPr lang="en-US" sz="2000" spc="-1" dirty="0">
                <a:solidFill>
                  <a:srgbClr val="FF0000"/>
                </a:solidFill>
                <a:latin typeface="Calibri"/>
              </a:rPr>
              <a:t>case sensitive. </a:t>
            </a:r>
            <a:r>
              <a:rPr lang="en-US" sz="2000" spc="-1" dirty="0" err="1">
                <a:latin typeface="Calibri"/>
              </a:rPr>
              <a:t>Eg</a:t>
            </a:r>
            <a:r>
              <a:rPr lang="en-US" sz="2000" spc="-1" dirty="0">
                <a:latin typeface="Calibri"/>
              </a:rPr>
              <a:t>: ‘Computer Science’ is not equal to ‘computer science’ or ‘comp. sci.’ is not equal to ‘Comp. Sci.’</a:t>
            </a:r>
          </a:p>
          <a:p>
            <a:pPr lvl="1" algn="just">
              <a:lnSpc>
                <a:spcPct val="90000"/>
              </a:lnSpc>
              <a:spcBef>
                <a:spcPts val="1199"/>
              </a:spcBef>
              <a:spcAft>
                <a:spcPts val="201"/>
              </a:spcAft>
            </a:pPr>
            <a:r>
              <a:rPr lang="en-US" sz="2000" b="1" spc="-1" dirty="0">
                <a:solidFill>
                  <a:schemeClr val="accent2">
                    <a:lumMod val="75000"/>
                  </a:schemeClr>
                </a:solidFill>
                <a:latin typeface="Calibri"/>
              </a:rPr>
              <a:t>Note :</a:t>
            </a:r>
            <a:r>
              <a:rPr lang="en-US" sz="2000" spc="-1" dirty="0">
                <a:solidFill>
                  <a:schemeClr val="accent2">
                    <a:lumMod val="75000"/>
                  </a:schemeClr>
                </a:solidFill>
                <a:latin typeface="Calibri"/>
              </a:rPr>
              <a:t> However this default </a:t>
            </a:r>
            <a:r>
              <a:rPr lang="en-US" sz="2000" spc="-1" dirty="0" err="1">
                <a:solidFill>
                  <a:schemeClr val="accent2">
                    <a:lumMod val="75000"/>
                  </a:schemeClr>
                </a:solidFill>
                <a:latin typeface="Calibri"/>
              </a:rPr>
              <a:t>behaviour</a:t>
            </a:r>
            <a:r>
              <a:rPr lang="en-US" sz="2000" spc="-1" dirty="0">
                <a:solidFill>
                  <a:schemeClr val="accent2">
                    <a:lumMod val="75000"/>
                  </a:schemeClr>
                </a:solidFill>
                <a:latin typeface="Calibri"/>
              </a:rPr>
              <a:t> can be changed either at the database level or at the level of specific attributes.</a:t>
            </a:r>
            <a:endParaRPr lang="en-US" sz="2000" b="1" u="sng" spc="-1" dirty="0">
              <a:solidFill>
                <a:schemeClr val="accent2">
                  <a:lumMod val="75000"/>
                </a:schemeClr>
              </a:solidFill>
              <a:latin typeface="Calibri"/>
            </a:endParaRPr>
          </a:p>
          <a:p>
            <a:pPr marL="342900" indent="-342900" algn="just">
              <a:lnSpc>
                <a:spcPct val="90000"/>
              </a:lnSpc>
              <a:spcBef>
                <a:spcPts val="1199"/>
              </a:spcBef>
              <a:spcAft>
                <a:spcPts val="201"/>
              </a:spcAft>
              <a:buFont typeface="Arial" panose="020B0604020202020204" pitchFamily="34" charset="0"/>
              <a:buChar char="•"/>
            </a:pPr>
            <a:endParaRPr lang="en-US" sz="2000" spc="-1" dirty="0">
              <a:latin typeface="Calibri"/>
            </a:endParaRPr>
          </a:p>
          <a:p>
            <a:pPr algn="just">
              <a:lnSpc>
                <a:spcPct val="90000"/>
              </a:lnSpc>
              <a:spcBef>
                <a:spcPts val="1199"/>
              </a:spcBef>
              <a:spcAft>
                <a:spcPts val="201"/>
              </a:spcAft>
            </a:pPr>
            <a:endParaRPr lang="en-US" sz="2000" spc="-1" dirty="0">
              <a:latin typeface="Calibri"/>
            </a:endParaRPr>
          </a:p>
          <a:p>
            <a:pPr marL="342900" indent="-342900" algn="just">
              <a:lnSpc>
                <a:spcPct val="90000"/>
              </a:lnSpc>
              <a:spcBef>
                <a:spcPts val="1199"/>
              </a:spcBef>
              <a:spcAft>
                <a:spcPts val="201"/>
              </a:spcAft>
              <a:buFont typeface="Arial" panose="020B0604020202020204" pitchFamily="34" charset="0"/>
              <a:buChar char="•"/>
            </a:pPr>
            <a:endParaRPr lang="en-US" sz="2000" spc="-1" dirty="0">
              <a:solidFill>
                <a:srgbClr val="FF0000"/>
              </a:solidFill>
              <a:latin typeface="Calibri"/>
            </a:endParaRPr>
          </a:p>
        </p:txBody>
      </p:sp>
      <p:sp>
        <p:nvSpPr>
          <p:cNvPr id="163" name="TextShape 3">
            <a:extLst>
              <a:ext uri="{FF2B5EF4-FFF2-40B4-BE49-F238E27FC236}">
                <a16:creationId xmlns:a16="http://schemas.microsoft.com/office/drawing/2014/main" id="{5F50A2F7-58A3-B1DF-87CD-B5217C412F36}"/>
              </a:ext>
            </a:extLst>
          </p:cNvPr>
          <p:cNvSpPr txBox="1"/>
          <p:nvPr/>
        </p:nvSpPr>
        <p:spPr>
          <a:xfrm>
            <a:off x="3686040" y="645984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
        <p:nvSpPr>
          <p:cNvPr id="164" name="TextShape 4">
            <a:extLst>
              <a:ext uri="{FF2B5EF4-FFF2-40B4-BE49-F238E27FC236}">
                <a16:creationId xmlns:a16="http://schemas.microsoft.com/office/drawing/2014/main" id="{8CDD2BB1-D447-9043-5DF0-5879CC1A1183}"/>
              </a:ext>
            </a:extLst>
          </p:cNvPr>
          <p:cNvSpPr txBox="1"/>
          <p:nvPr/>
        </p:nvSpPr>
        <p:spPr>
          <a:xfrm>
            <a:off x="9900360" y="6459840"/>
            <a:ext cx="1311840" cy="364680"/>
          </a:xfrm>
          <a:prstGeom prst="rect">
            <a:avLst/>
          </a:prstGeom>
          <a:noFill/>
          <a:ln>
            <a:noFill/>
          </a:ln>
        </p:spPr>
        <p:txBody>
          <a:bodyPr anchor="ctr">
            <a:noAutofit/>
          </a:bodyPr>
          <a:lstStyle/>
          <a:p>
            <a:pPr algn="r">
              <a:lnSpc>
                <a:spcPct val="100000"/>
              </a:lnSpc>
            </a:pPr>
            <a:fld id="{C695B38D-795B-4A49-BEAD-F11406BEAE39}" type="slidenum">
              <a:rPr lang="en-IN" sz="1050" b="0" strike="noStrike" spc="-1">
                <a:solidFill>
                  <a:srgbClr val="FFFFFF"/>
                </a:solidFill>
                <a:latin typeface="Calibri"/>
              </a:rPr>
              <a:t>33</a:t>
            </a:fld>
            <a:endParaRPr lang="en-IN" sz="1050" b="0" strike="noStrike" spc="-1">
              <a:latin typeface="Times New Roman"/>
            </a:endParaRPr>
          </a:p>
        </p:txBody>
      </p:sp>
    </p:spTree>
    <p:extLst>
      <p:ext uri="{BB962C8B-B14F-4D97-AF65-F5344CB8AC3E}">
        <p14:creationId xmlns:p14="http://schemas.microsoft.com/office/powerpoint/2010/main" val="514183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2EE3CD-D761-29D6-6CCC-60E5942D6F74}"/>
            </a:ext>
          </a:extLst>
        </p:cNvPr>
        <p:cNvGrpSpPr/>
        <p:nvPr/>
      </p:nvGrpSpPr>
      <p:grpSpPr>
        <a:xfrm>
          <a:off x="0" y="0"/>
          <a:ext cx="0" cy="0"/>
          <a:chOff x="0" y="0"/>
          <a:chExt cx="0" cy="0"/>
        </a:xfrm>
      </p:grpSpPr>
      <p:sp>
        <p:nvSpPr>
          <p:cNvPr id="161" name="TextShape 1">
            <a:extLst>
              <a:ext uri="{FF2B5EF4-FFF2-40B4-BE49-F238E27FC236}">
                <a16:creationId xmlns:a16="http://schemas.microsoft.com/office/drawing/2014/main" id="{6893957C-70EA-9C8A-7F92-CA1D47AF2E32}"/>
              </a:ext>
            </a:extLst>
          </p:cNvPr>
          <p:cNvSpPr txBox="1"/>
          <p:nvPr/>
        </p:nvSpPr>
        <p:spPr>
          <a:xfrm>
            <a:off x="999018" y="633891"/>
            <a:ext cx="10058040" cy="968040"/>
          </a:xfrm>
          <a:prstGeom prst="rect">
            <a:avLst/>
          </a:prstGeom>
          <a:noFill/>
          <a:ln>
            <a:noFill/>
          </a:ln>
        </p:spPr>
        <p:txBody>
          <a:bodyPr anchor="b">
            <a:noAutofit/>
          </a:bodyPr>
          <a:lstStyle/>
          <a:p>
            <a:pPr algn="ctr">
              <a:lnSpc>
                <a:spcPct val="85000"/>
              </a:lnSpc>
            </a:pPr>
            <a:r>
              <a:rPr lang="en-IN" sz="4800" b="0" strike="noStrike" spc="-52" dirty="0">
                <a:solidFill>
                  <a:srgbClr val="404040"/>
                </a:solidFill>
                <a:latin typeface="Calibri Light"/>
              </a:rPr>
              <a:t>ADDITIONAL BASIC OPERATIONS (4)</a:t>
            </a:r>
            <a:endParaRPr lang="en-US" sz="4800" b="0" strike="noStrike" spc="-1" dirty="0">
              <a:solidFill>
                <a:srgbClr val="000000"/>
              </a:solidFill>
              <a:latin typeface="Calibri"/>
            </a:endParaRPr>
          </a:p>
        </p:txBody>
      </p:sp>
      <p:sp>
        <p:nvSpPr>
          <p:cNvPr id="162" name="TextShape 2">
            <a:extLst>
              <a:ext uri="{FF2B5EF4-FFF2-40B4-BE49-F238E27FC236}">
                <a16:creationId xmlns:a16="http://schemas.microsoft.com/office/drawing/2014/main" id="{F70C2AE4-631A-BE7E-B1D9-5E00D2F07AD0}"/>
              </a:ext>
            </a:extLst>
          </p:cNvPr>
          <p:cNvSpPr txBox="1"/>
          <p:nvPr/>
        </p:nvSpPr>
        <p:spPr>
          <a:xfrm>
            <a:off x="679239" y="1793358"/>
            <a:ext cx="10697598" cy="4146246"/>
          </a:xfrm>
          <a:prstGeom prst="rect">
            <a:avLst/>
          </a:prstGeom>
          <a:noFill/>
          <a:ln>
            <a:noFill/>
          </a:ln>
        </p:spPr>
        <p:txBody>
          <a:bodyPr lIns="0" rIns="0">
            <a:noAutofit/>
          </a:bodyPr>
          <a:lstStyle/>
          <a:p>
            <a:pPr marL="342900" indent="-342900" algn="just">
              <a:lnSpc>
                <a:spcPct val="90000"/>
              </a:lnSpc>
              <a:spcBef>
                <a:spcPts val="1199"/>
              </a:spcBef>
              <a:spcAft>
                <a:spcPts val="201"/>
              </a:spcAft>
              <a:buFont typeface="Arial" panose="020B0604020202020204" pitchFamily="34" charset="0"/>
              <a:buChar char="•"/>
            </a:pPr>
            <a:r>
              <a:rPr lang="en-US" sz="2400" spc="-1" dirty="0">
                <a:latin typeface="Calibri"/>
              </a:rPr>
              <a:t>The</a:t>
            </a:r>
            <a:r>
              <a:rPr lang="en-US" sz="2400" b="1" spc="-1" dirty="0">
                <a:latin typeface="Calibri"/>
              </a:rPr>
              <a:t> STRING </a:t>
            </a:r>
            <a:r>
              <a:rPr lang="en-US" sz="2400" spc="-1" dirty="0">
                <a:latin typeface="Calibri"/>
              </a:rPr>
              <a:t>Operations:</a:t>
            </a:r>
          </a:p>
          <a:p>
            <a:pPr marL="342900" indent="-342900" algn="just">
              <a:lnSpc>
                <a:spcPct val="90000"/>
              </a:lnSpc>
              <a:spcBef>
                <a:spcPts val="1199"/>
              </a:spcBef>
              <a:spcAft>
                <a:spcPts val="201"/>
              </a:spcAft>
              <a:buFont typeface="Arial" panose="020B0604020202020204" pitchFamily="34" charset="0"/>
              <a:buChar char="•"/>
            </a:pPr>
            <a:r>
              <a:rPr lang="en-US" sz="2000" spc="-1" dirty="0">
                <a:latin typeface="Calibri"/>
              </a:rPr>
              <a:t>STRING Functions: SQL also permits a variety of functions on character strings.</a:t>
            </a:r>
          </a:p>
          <a:p>
            <a:pPr marL="914400" lvl="1" indent="-457200" algn="just">
              <a:lnSpc>
                <a:spcPct val="90000"/>
              </a:lnSpc>
              <a:spcBef>
                <a:spcPts val="1199"/>
              </a:spcBef>
              <a:spcAft>
                <a:spcPts val="201"/>
              </a:spcAft>
              <a:buFont typeface="+mj-lt"/>
              <a:buAutoNum type="arabicPeriod"/>
            </a:pPr>
            <a:r>
              <a:rPr lang="en-US" sz="2000" spc="-1" dirty="0">
                <a:latin typeface="Calibri"/>
              </a:rPr>
              <a:t>Concatenation - This function merges two or more words or strings. This is done using “||”. </a:t>
            </a:r>
          </a:p>
          <a:p>
            <a:pPr algn="just">
              <a:lnSpc>
                <a:spcPct val="90000"/>
              </a:lnSpc>
              <a:spcBef>
                <a:spcPts val="1199"/>
              </a:spcBef>
              <a:spcAft>
                <a:spcPts val="201"/>
              </a:spcAft>
            </a:pPr>
            <a:endParaRPr lang="en-US" sz="2000" spc="-1" dirty="0">
              <a:latin typeface="Calibri"/>
            </a:endParaRPr>
          </a:p>
          <a:p>
            <a:pPr algn="just">
              <a:lnSpc>
                <a:spcPct val="90000"/>
              </a:lnSpc>
              <a:spcBef>
                <a:spcPts val="1199"/>
              </a:spcBef>
              <a:spcAft>
                <a:spcPts val="201"/>
              </a:spcAft>
            </a:pPr>
            <a:endParaRPr lang="en-US" sz="2000" spc="-1" dirty="0">
              <a:solidFill>
                <a:srgbClr val="FF0000"/>
              </a:solidFill>
              <a:latin typeface="Calibri"/>
            </a:endParaRPr>
          </a:p>
        </p:txBody>
      </p:sp>
      <p:sp>
        <p:nvSpPr>
          <p:cNvPr id="163" name="TextShape 3">
            <a:extLst>
              <a:ext uri="{FF2B5EF4-FFF2-40B4-BE49-F238E27FC236}">
                <a16:creationId xmlns:a16="http://schemas.microsoft.com/office/drawing/2014/main" id="{A9801F34-D792-B83C-9FED-B57CCA676D65}"/>
              </a:ext>
            </a:extLst>
          </p:cNvPr>
          <p:cNvSpPr txBox="1"/>
          <p:nvPr/>
        </p:nvSpPr>
        <p:spPr>
          <a:xfrm>
            <a:off x="3686040" y="645984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
        <p:nvSpPr>
          <p:cNvPr id="164" name="TextShape 4">
            <a:extLst>
              <a:ext uri="{FF2B5EF4-FFF2-40B4-BE49-F238E27FC236}">
                <a16:creationId xmlns:a16="http://schemas.microsoft.com/office/drawing/2014/main" id="{288F1B8B-377E-4680-0920-25A18704A64D}"/>
              </a:ext>
            </a:extLst>
          </p:cNvPr>
          <p:cNvSpPr txBox="1"/>
          <p:nvPr/>
        </p:nvSpPr>
        <p:spPr>
          <a:xfrm>
            <a:off x="9900360" y="6459840"/>
            <a:ext cx="1311840" cy="364680"/>
          </a:xfrm>
          <a:prstGeom prst="rect">
            <a:avLst/>
          </a:prstGeom>
          <a:noFill/>
          <a:ln>
            <a:noFill/>
          </a:ln>
        </p:spPr>
        <p:txBody>
          <a:bodyPr anchor="ctr">
            <a:noAutofit/>
          </a:bodyPr>
          <a:lstStyle/>
          <a:p>
            <a:pPr algn="r">
              <a:lnSpc>
                <a:spcPct val="100000"/>
              </a:lnSpc>
            </a:pPr>
            <a:fld id="{C695B38D-795B-4A49-BEAD-F11406BEAE39}" type="slidenum">
              <a:rPr lang="en-IN" sz="1050" b="0" strike="noStrike" spc="-1">
                <a:solidFill>
                  <a:srgbClr val="FFFFFF"/>
                </a:solidFill>
                <a:latin typeface="Calibri"/>
              </a:rPr>
              <a:t>34</a:t>
            </a:fld>
            <a:endParaRPr lang="en-IN" sz="1050" b="0" strike="noStrike" spc="-1">
              <a:latin typeface="Times New Roman"/>
            </a:endParaRPr>
          </a:p>
        </p:txBody>
      </p:sp>
      <p:grpSp>
        <p:nvGrpSpPr>
          <p:cNvPr id="9" name="Group 8">
            <a:extLst>
              <a:ext uri="{FF2B5EF4-FFF2-40B4-BE49-F238E27FC236}">
                <a16:creationId xmlns:a16="http://schemas.microsoft.com/office/drawing/2014/main" id="{E4B266A6-98BC-2A23-FA27-A74B7CDDB878}"/>
              </a:ext>
            </a:extLst>
          </p:cNvPr>
          <p:cNvGrpSpPr/>
          <p:nvPr/>
        </p:nvGrpSpPr>
        <p:grpSpPr>
          <a:xfrm>
            <a:off x="1214324" y="3197981"/>
            <a:ext cx="6437503" cy="3043995"/>
            <a:chOff x="1214324" y="3197981"/>
            <a:chExt cx="6437503" cy="3043995"/>
          </a:xfrm>
        </p:grpSpPr>
        <p:pic>
          <p:nvPicPr>
            <p:cNvPr id="6" name="Picture 5">
              <a:extLst>
                <a:ext uri="{FF2B5EF4-FFF2-40B4-BE49-F238E27FC236}">
                  <a16:creationId xmlns:a16="http://schemas.microsoft.com/office/drawing/2014/main" id="{A02D7A7E-334B-B09B-C906-F77BF0FE5E17}"/>
                </a:ext>
              </a:extLst>
            </p:cNvPr>
            <p:cNvPicPr>
              <a:picLocks noChangeAspect="1"/>
            </p:cNvPicPr>
            <p:nvPr/>
          </p:nvPicPr>
          <p:blipFill>
            <a:blip r:embed="rId2"/>
            <a:stretch>
              <a:fillRect/>
            </a:stretch>
          </p:blipFill>
          <p:spPr>
            <a:xfrm>
              <a:off x="1214324" y="3197981"/>
              <a:ext cx="5954083" cy="950598"/>
            </a:xfrm>
            <a:prstGeom prst="rect">
              <a:avLst/>
            </a:prstGeom>
          </p:spPr>
        </p:pic>
        <p:pic>
          <p:nvPicPr>
            <p:cNvPr id="8" name="Picture 7">
              <a:extLst>
                <a:ext uri="{FF2B5EF4-FFF2-40B4-BE49-F238E27FC236}">
                  <a16:creationId xmlns:a16="http://schemas.microsoft.com/office/drawing/2014/main" id="{DA7477C6-54AE-17FF-0C8D-21AA1315F3AD}"/>
                </a:ext>
              </a:extLst>
            </p:cNvPr>
            <p:cNvPicPr>
              <a:picLocks noChangeAspect="1"/>
            </p:cNvPicPr>
            <p:nvPr/>
          </p:nvPicPr>
          <p:blipFill>
            <a:blip r:embed="rId3"/>
            <a:stretch>
              <a:fillRect/>
            </a:stretch>
          </p:blipFill>
          <p:spPr>
            <a:xfrm>
              <a:off x="1214324" y="4182186"/>
              <a:ext cx="6437503" cy="2059790"/>
            </a:xfrm>
            <a:prstGeom prst="rect">
              <a:avLst/>
            </a:prstGeom>
          </p:spPr>
        </p:pic>
      </p:grpSp>
    </p:spTree>
    <p:extLst>
      <p:ext uri="{BB962C8B-B14F-4D97-AF65-F5344CB8AC3E}">
        <p14:creationId xmlns:p14="http://schemas.microsoft.com/office/powerpoint/2010/main" val="5549340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CEF60-612A-3B49-116B-0CFA0DA58DE7}"/>
            </a:ext>
          </a:extLst>
        </p:cNvPr>
        <p:cNvGrpSpPr/>
        <p:nvPr/>
      </p:nvGrpSpPr>
      <p:grpSpPr>
        <a:xfrm>
          <a:off x="0" y="0"/>
          <a:ext cx="0" cy="0"/>
          <a:chOff x="0" y="0"/>
          <a:chExt cx="0" cy="0"/>
        </a:xfrm>
      </p:grpSpPr>
      <p:sp>
        <p:nvSpPr>
          <p:cNvPr id="161" name="TextShape 1">
            <a:extLst>
              <a:ext uri="{FF2B5EF4-FFF2-40B4-BE49-F238E27FC236}">
                <a16:creationId xmlns:a16="http://schemas.microsoft.com/office/drawing/2014/main" id="{776DE2E3-B97A-7E1A-E88B-16F8671687B6}"/>
              </a:ext>
            </a:extLst>
          </p:cNvPr>
          <p:cNvSpPr txBox="1"/>
          <p:nvPr/>
        </p:nvSpPr>
        <p:spPr>
          <a:xfrm>
            <a:off x="999018" y="633891"/>
            <a:ext cx="10058040" cy="968040"/>
          </a:xfrm>
          <a:prstGeom prst="rect">
            <a:avLst/>
          </a:prstGeom>
          <a:noFill/>
          <a:ln>
            <a:noFill/>
          </a:ln>
        </p:spPr>
        <p:txBody>
          <a:bodyPr anchor="b">
            <a:noAutofit/>
          </a:bodyPr>
          <a:lstStyle/>
          <a:p>
            <a:pPr algn="ctr">
              <a:lnSpc>
                <a:spcPct val="85000"/>
              </a:lnSpc>
            </a:pPr>
            <a:r>
              <a:rPr lang="en-IN" sz="4800" b="0" strike="noStrike" spc="-52" dirty="0">
                <a:solidFill>
                  <a:srgbClr val="404040"/>
                </a:solidFill>
                <a:latin typeface="Calibri Light"/>
              </a:rPr>
              <a:t>ADDITIONAL BASIC OPERATIONS (4)</a:t>
            </a:r>
            <a:endParaRPr lang="en-US" sz="4800" b="0" strike="noStrike" spc="-1" dirty="0">
              <a:solidFill>
                <a:srgbClr val="000000"/>
              </a:solidFill>
              <a:latin typeface="Calibri"/>
            </a:endParaRPr>
          </a:p>
        </p:txBody>
      </p:sp>
      <p:sp>
        <p:nvSpPr>
          <p:cNvPr id="162" name="TextShape 2">
            <a:extLst>
              <a:ext uri="{FF2B5EF4-FFF2-40B4-BE49-F238E27FC236}">
                <a16:creationId xmlns:a16="http://schemas.microsoft.com/office/drawing/2014/main" id="{0E2FC1B1-0701-2BE7-2CC0-999C4D554BD2}"/>
              </a:ext>
            </a:extLst>
          </p:cNvPr>
          <p:cNvSpPr txBox="1"/>
          <p:nvPr/>
        </p:nvSpPr>
        <p:spPr>
          <a:xfrm>
            <a:off x="679239" y="1793358"/>
            <a:ext cx="10697598" cy="4146246"/>
          </a:xfrm>
          <a:prstGeom prst="rect">
            <a:avLst/>
          </a:prstGeom>
          <a:noFill/>
          <a:ln>
            <a:noFill/>
          </a:ln>
        </p:spPr>
        <p:txBody>
          <a:bodyPr lIns="0" rIns="0">
            <a:noAutofit/>
          </a:bodyPr>
          <a:lstStyle/>
          <a:p>
            <a:pPr marL="342900" indent="-342900" algn="just">
              <a:lnSpc>
                <a:spcPct val="90000"/>
              </a:lnSpc>
              <a:spcBef>
                <a:spcPts val="1199"/>
              </a:spcBef>
              <a:spcAft>
                <a:spcPts val="201"/>
              </a:spcAft>
              <a:buFont typeface="Arial" panose="020B0604020202020204" pitchFamily="34" charset="0"/>
              <a:buChar char="•"/>
            </a:pPr>
            <a:r>
              <a:rPr lang="en-US" sz="2400" spc="-1" dirty="0">
                <a:latin typeface="Calibri"/>
              </a:rPr>
              <a:t>The</a:t>
            </a:r>
            <a:r>
              <a:rPr lang="en-US" sz="2400" b="1" spc="-1" dirty="0">
                <a:latin typeface="Calibri"/>
              </a:rPr>
              <a:t> STRING </a:t>
            </a:r>
            <a:r>
              <a:rPr lang="en-US" sz="2400" spc="-1" dirty="0">
                <a:latin typeface="Calibri"/>
              </a:rPr>
              <a:t>Operations:</a:t>
            </a:r>
          </a:p>
          <a:p>
            <a:pPr marL="342900" indent="-342900" algn="just">
              <a:lnSpc>
                <a:spcPct val="90000"/>
              </a:lnSpc>
              <a:spcBef>
                <a:spcPts val="1199"/>
              </a:spcBef>
              <a:spcAft>
                <a:spcPts val="201"/>
              </a:spcAft>
              <a:buFont typeface="Arial" panose="020B0604020202020204" pitchFamily="34" charset="0"/>
              <a:buChar char="•"/>
            </a:pPr>
            <a:r>
              <a:rPr lang="en-US" sz="2000" spc="-1" dirty="0">
                <a:latin typeface="Calibri"/>
              </a:rPr>
              <a:t>STRING Functions: SQL also permits a variety of functions on character strings.</a:t>
            </a:r>
          </a:p>
          <a:p>
            <a:pPr lvl="1">
              <a:lnSpc>
                <a:spcPct val="90000"/>
              </a:lnSpc>
              <a:spcBef>
                <a:spcPts val="1199"/>
              </a:spcBef>
              <a:spcAft>
                <a:spcPts val="201"/>
              </a:spcAft>
            </a:pPr>
            <a:r>
              <a:rPr lang="en-US" sz="2000" spc="-1" dirty="0">
                <a:latin typeface="Calibri"/>
              </a:rPr>
              <a:t>2. Extracting substrings – shows the characters or sub-string from the specific index value of the original string</a:t>
            </a:r>
            <a:br>
              <a:rPr lang="en-US" sz="2000" spc="-1" dirty="0">
                <a:latin typeface="Calibri"/>
              </a:rPr>
            </a:br>
            <a:endParaRPr lang="en-US" sz="2000" spc="-1" dirty="0">
              <a:latin typeface="Calibri"/>
            </a:endParaRPr>
          </a:p>
          <a:p>
            <a:pPr algn="just">
              <a:lnSpc>
                <a:spcPct val="90000"/>
              </a:lnSpc>
              <a:spcBef>
                <a:spcPts val="1199"/>
              </a:spcBef>
              <a:spcAft>
                <a:spcPts val="201"/>
              </a:spcAft>
            </a:pPr>
            <a:endParaRPr lang="en-US" sz="2000" spc="-1" dirty="0">
              <a:latin typeface="Calibri"/>
            </a:endParaRPr>
          </a:p>
          <a:p>
            <a:pPr marL="342900" indent="-342900" algn="just">
              <a:lnSpc>
                <a:spcPct val="90000"/>
              </a:lnSpc>
              <a:spcBef>
                <a:spcPts val="1199"/>
              </a:spcBef>
              <a:spcAft>
                <a:spcPts val="201"/>
              </a:spcAft>
              <a:buFont typeface="Arial" panose="020B0604020202020204" pitchFamily="34" charset="0"/>
              <a:buChar char="•"/>
            </a:pPr>
            <a:endParaRPr lang="en-US" sz="2000" spc="-1" dirty="0">
              <a:solidFill>
                <a:srgbClr val="FF0000"/>
              </a:solidFill>
              <a:latin typeface="Calibri"/>
            </a:endParaRPr>
          </a:p>
        </p:txBody>
      </p:sp>
      <p:sp>
        <p:nvSpPr>
          <p:cNvPr id="163" name="TextShape 3">
            <a:extLst>
              <a:ext uri="{FF2B5EF4-FFF2-40B4-BE49-F238E27FC236}">
                <a16:creationId xmlns:a16="http://schemas.microsoft.com/office/drawing/2014/main" id="{62BC8367-5B4D-0BC1-CDB9-9FF4B2A911FB}"/>
              </a:ext>
            </a:extLst>
          </p:cNvPr>
          <p:cNvSpPr txBox="1"/>
          <p:nvPr/>
        </p:nvSpPr>
        <p:spPr>
          <a:xfrm>
            <a:off x="3686040" y="645984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
        <p:nvSpPr>
          <p:cNvPr id="164" name="TextShape 4">
            <a:extLst>
              <a:ext uri="{FF2B5EF4-FFF2-40B4-BE49-F238E27FC236}">
                <a16:creationId xmlns:a16="http://schemas.microsoft.com/office/drawing/2014/main" id="{895AB17B-549F-1F13-436B-704114EA4371}"/>
              </a:ext>
            </a:extLst>
          </p:cNvPr>
          <p:cNvSpPr txBox="1"/>
          <p:nvPr/>
        </p:nvSpPr>
        <p:spPr>
          <a:xfrm>
            <a:off x="9900360" y="6459840"/>
            <a:ext cx="1311840" cy="364680"/>
          </a:xfrm>
          <a:prstGeom prst="rect">
            <a:avLst/>
          </a:prstGeom>
          <a:noFill/>
          <a:ln>
            <a:noFill/>
          </a:ln>
        </p:spPr>
        <p:txBody>
          <a:bodyPr anchor="ctr">
            <a:noAutofit/>
          </a:bodyPr>
          <a:lstStyle/>
          <a:p>
            <a:pPr algn="r">
              <a:lnSpc>
                <a:spcPct val="100000"/>
              </a:lnSpc>
            </a:pPr>
            <a:fld id="{C695B38D-795B-4A49-BEAD-F11406BEAE39}" type="slidenum">
              <a:rPr lang="en-IN" sz="1050" b="0" strike="noStrike" spc="-1">
                <a:solidFill>
                  <a:srgbClr val="FFFFFF"/>
                </a:solidFill>
                <a:latin typeface="Calibri"/>
              </a:rPr>
              <a:t>35</a:t>
            </a:fld>
            <a:endParaRPr lang="en-IN" sz="1050" b="0" strike="noStrike" spc="-1">
              <a:latin typeface="Times New Roman"/>
            </a:endParaRPr>
          </a:p>
        </p:txBody>
      </p:sp>
      <p:grpSp>
        <p:nvGrpSpPr>
          <p:cNvPr id="11" name="Group 10">
            <a:extLst>
              <a:ext uri="{FF2B5EF4-FFF2-40B4-BE49-F238E27FC236}">
                <a16:creationId xmlns:a16="http://schemas.microsoft.com/office/drawing/2014/main" id="{932EAC3F-3F50-48D9-F867-0358592A4421}"/>
              </a:ext>
            </a:extLst>
          </p:cNvPr>
          <p:cNvGrpSpPr/>
          <p:nvPr/>
        </p:nvGrpSpPr>
        <p:grpSpPr>
          <a:xfrm>
            <a:off x="1213249" y="3478377"/>
            <a:ext cx="7664051" cy="2461227"/>
            <a:chOff x="1213249" y="3478377"/>
            <a:chExt cx="7664051" cy="2461227"/>
          </a:xfrm>
        </p:grpSpPr>
        <p:pic>
          <p:nvPicPr>
            <p:cNvPr id="3" name="Picture 2">
              <a:extLst>
                <a:ext uri="{FF2B5EF4-FFF2-40B4-BE49-F238E27FC236}">
                  <a16:creationId xmlns:a16="http://schemas.microsoft.com/office/drawing/2014/main" id="{4A4849B8-494F-02B9-7119-03355FEA5FC5}"/>
                </a:ext>
              </a:extLst>
            </p:cNvPr>
            <p:cNvPicPr>
              <a:picLocks noChangeAspect="1"/>
            </p:cNvPicPr>
            <p:nvPr/>
          </p:nvPicPr>
          <p:blipFill>
            <a:blip r:embed="rId2"/>
            <a:stretch>
              <a:fillRect/>
            </a:stretch>
          </p:blipFill>
          <p:spPr>
            <a:xfrm>
              <a:off x="1213249" y="3478377"/>
              <a:ext cx="7664051" cy="410574"/>
            </a:xfrm>
            <a:prstGeom prst="rect">
              <a:avLst/>
            </a:prstGeom>
          </p:spPr>
        </p:pic>
        <p:pic>
          <p:nvPicPr>
            <p:cNvPr id="5" name="Picture 4">
              <a:extLst>
                <a:ext uri="{FF2B5EF4-FFF2-40B4-BE49-F238E27FC236}">
                  <a16:creationId xmlns:a16="http://schemas.microsoft.com/office/drawing/2014/main" id="{676B3BEF-9B08-F091-E3F4-122741156D86}"/>
                </a:ext>
              </a:extLst>
            </p:cNvPr>
            <p:cNvPicPr>
              <a:picLocks noChangeAspect="1"/>
            </p:cNvPicPr>
            <p:nvPr/>
          </p:nvPicPr>
          <p:blipFill>
            <a:blip r:embed="rId3"/>
            <a:stretch>
              <a:fillRect/>
            </a:stretch>
          </p:blipFill>
          <p:spPr>
            <a:xfrm>
              <a:off x="1213249" y="4080378"/>
              <a:ext cx="6946501" cy="965733"/>
            </a:xfrm>
            <a:prstGeom prst="rect">
              <a:avLst/>
            </a:prstGeom>
          </p:spPr>
        </p:pic>
        <p:pic>
          <p:nvPicPr>
            <p:cNvPr id="10" name="Picture 9">
              <a:extLst>
                <a:ext uri="{FF2B5EF4-FFF2-40B4-BE49-F238E27FC236}">
                  <a16:creationId xmlns:a16="http://schemas.microsoft.com/office/drawing/2014/main" id="{22ED3F20-D534-1548-8A97-3903D3B6D888}"/>
                </a:ext>
              </a:extLst>
            </p:cNvPr>
            <p:cNvPicPr>
              <a:picLocks noChangeAspect="1"/>
            </p:cNvPicPr>
            <p:nvPr/>
          </p:nvPicPr>
          <p:blipFill>
            <a:blip r:embed="rId4"/>
            <a:stretch>
              <a:fillRect/>
            </a:stretch>
          </p:blipFill>
          <p:spPr>
            <a:xfrm>
              <a:off x="1284893" y="5137792"/>
              <a:ext cx="2401147" cy="801812"/>
            </a:xfrm>
            <a:prstGeom prst="rect">
              <a:avLst/>
            </a:prstGeom>
          </p:spPr>
        </p:pic>
      </p:grpSp>
    </p:spTree>
    <p:extLst>
      <p:ext uri="{BB962C8B-B14F-4D97-AF65-F5344CB8AC3E}">
        <p14:creationId xmlns:p14="http://schemas.microsoft.com/office/powerpoint/2010/main" val="2420895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05797-A177-3508-9738-CB13C7ED39F9}"/>
            </a:ext>
          </a:extLst>
        </p:cNvPr>
        <p:cNvGrpSpPr/>
        <p:nvPr/>
      </p:nvGrpSpPr>
      <p:grpSpPr>
        <a:xfrm>
          <a:off x="0" y="0"/>
          <a:ext cx="0" cy="0"/>
          <a:chOff x="0" y="0"/>
          <a:chExt cx="0" cy="0"/>
        </a:xfrm>
      </p:grpSpPr>
      <p:sp>
        <p:nvSpPr>
          <p:cNvPr id="161" name="TextShape 1">
            <a:extLst>
              <a:ext uri="{FF2B5EF4-FFF2-40B4-BE49-F238E27FC236}">
                <a16:creationId xmlns:a16="http://schemas.microsoft.com/office/drawing/2014/main" id="{AB445126-A3DD-5974-FB05-0D4D689A7EA2}"/>
              </a:ext>
            </a:extLst>
          </p:cNvPr>
          <p:cNvSpPr txBox="1"/>
          <p:nvPr/>
        </p:nvSpPr>
        <p:spPr>
          <a:xfrm>
            <a:off x="999018" y="633891"/>
            <a:ext cx="10058040" cy="968040"/>
          </a:xfrm>
          <a:prstGeom prst="rect">
            <a:avLst/>
          </a:prstGeom>
          <a:noFill/>
          <a:ln>
            <a:noFill/>
          </a:ln>
        </p:spPr>
        <p:txBody>
          <a:bodyPr anchor="b">
            <a:noAutofit/>
          </a:bodyPr>
          <a:lstStyle/>
          <a:p>
            <a:pPr algn="ctr">
              <a:lnSpc>
                <a:spcPct val="85000"/>
              </a:lnSpc>
            </a:pPr>
            <a:r>
              <a:rPr lang="en-IN" sz="4800" b="0" strike="noStrike" spc="-52" dirty="0">
                <a:solidFill>
                  <a:srgbClr val="404040"/>
                </a:solidFill>
                <a:latin typeface="Calibri Light"/>
              </a:rPr>
              <a:t>ADDITIONAL BASIC OPERATIONS (4)</a:t>
            </a:r>
            <a:endParaRPr lang="en-US" sz="4800" b="0" strike="noStrike" spc="-1" dirty="0">
              <a:solidFill>
                <a:srgbClr val="000000"/>
              </a:solidFill>
              <a:latin typeface="Calibri"/>
            </a:endParaRPr>
          </a:p>
        </p:txBody>
      </p:sp>
      <p:sp>
        <p:nvSpPr>
          <p:cNvPr id="162" name="TextShape 2">
            <a:extLst>
              <a:ext uri="{FF2B5EF4-FFF2-40B4-BE49-F238E27FC236}">
                <a16:creationId xmlns:a16="http://schemas.microsoft.com/office/drawing/2014/main" id="{8278EC9C-DD5C-90D0-EB2C-8ED37680DF48}"/>
              </a:ext>
            </a:extLst>
          </p:cNvPr>
          <p:cNvSpPr txBox="1"/>
          <p:nvPr/>
        </p:nvSpPr>
        <p:spPr>
          <a:xfrm>
            <a:off x="679239" y="1793358"/>
            <a:ext cx="10697598" cy="4146246"/>
          </a:xfrm>
          <a:prstGeom prst="rect">
            <a:avLst/>
          </a:prstGeom>
          <a:noFill/>
          <a:ln>
            <a:noFill/>
          </a:ln>
        </p:spPr>
        <p:txBody>
          <a:bodyPr lIns="0" rIns="0">
            <a:noAutofit/>
          </a:bodyPr>
          <a:lstStyle/>
          <a:p>
            <a:pPr marL="342900" indent="-342900" algn="just">
              <a:lnSpc>
                <a:spcPct val="90000"/>
              </a:lnSpc>
              <a:spcBef>
                <a:spcPts val="1199"/>
              </a:spcBef>
              <a:spcAft>
                <a:spcPts val="201"/>
              </a:spcAft>
              <a:buFont typeface="Arial" panose="020B0604020202020204" pitchFamily="34" charset="0"/>
              <a:buChar char="•"/>
            </a:pPr>
            <a:r>
              <a:rPr lang="en-US" sz="2400" spc="-1" dirty="0">
                <a:latin typeface="Calibri"/>
              </a:rPr>
              <a:t>The</a:t>
            </a:r>
            <a:r>
              <a:rPr lang="en-US" sz="2400" b="1" spc="-1" dirty="0">
                <a:latin typeface="Calibri"/>
              </a:rPr>
              <a:t> STRING </a:t>
            </a:r>
            <a:r>
              <a:rPr lang="en-US" sz="2400" spc="-1" dirty="0">
                <a:latin typeface="Calibri"/>
              </a:rPr>
              <a:t>Operations:</a:t>
            </a:r>
          </a:p>
          <a:p>
            <a:pPr marL="342900" indent="-342900" algn="just">
              <a:lnSpc>
                <a:spcPct val="90000"/>
              </a:lnSpc>
              <a:spcBef>
                <a:spcPts val="1199"/>
              </a:spcBef>
              <a:spcAft>
                <a:spcPts val="201"/>
              </a:spcAft>
              <a:buFont typeface="Arial" panose="020B0604020202020204" pitchFamily="34" charset="0"/>
              <a:buChar char="•"/>
            </a:pPr>
            <a:r>
              <a:rPr lang="en-US" sz="2000" spc="-1" dirty="0">
                <a:latin typeface="Calibri"/>
              </a:rPr>
              <a:t>STRING Functions: SQL also permits a variety of functions on character strings.</a:t>
            </a:r>
          </a:p>
          <a:p>
            <a:pPr lvl="1">
              <a:lnSpc>
                <a:spcPct val="90000"/>
              </a:lnSpc>
              <a:spcBef>
                <a:spcPts val="1199"/>
              </a:spcBef>
              <a:spcAft>
                <a:spcPts val="201"/>
              </a:spcAft>
            </a:pPr>
            <a:r>
              <a:rPr lang="en-US" sz="2000" spc="-1" dirty="0">
                <a:latin typeface="Calibri"/>
              </a:rPr>
              <a:t>3. Finding length of strings – returns the number of characters of the given string or word.</a:t>
            </a:r>
            <a:br>
              <a:rPr lang="en-US" sz="2000" spc="-1" dirty="0">
                <a:latin typeface="Calibri"/>
              </a:rPr>
            </a:br>
            <a:endParaRPr lang="en-US" sz="2000" spc="-1" dirty="0">
              <a:latin typeface="Calibri"/>
            </a:endParaRPr>
          </a:p>
          <a:p>
            <a:pPr algn="just">
              <a:lnSpc>
                <a:spcPct val="90000"/>
              </a:lnSpc>
              <a:spcBef>
                <a:spcPts val="1199"/>
              </a:spcBef>
              <a:spcAft>
                <a:spcPts val="201"/>
              </a:spcAft>
            </a:pPr>
            <a:endParaRPr lang="en-US" sz="2000" spc="-1" dirty="0">
              <a:latin typeface="Calibri"/>
            </a:endParaRPr>
          </a:p>
          <a:p>
            <a:pPr marL="342900" indent="-342900" algn="just">
              <a:lnSpc>
                <a:spcPct val="90000"/>
              </a:lnSpc>
              <a:spcBef>
                <a:spcPts val="1199"/>
              </a:spcBef>
              <a:spcAft>
                <a:spcPts val="201"/>
              </a:spcAft>
              <a:buFont typeface="Arial" panose="020B0604020202020204" pitchFamily="34" charset="0"/>
              <a:buChar char="•"/>
            </a:pPr>
            <a:endParaRPr lang="en-US" sz="2000" spc="-1" dirty="0">
              <a:solidFill>
                <a:srgbClr val="FF0000"/>
              </a:solidFill>
              <a:latin typeface="Calibri"/>
            </a:endParaRPr>
          </a:p>
        </p:txBody>
      </p:sp>
      <p:sp>
        <p:nvSpPr>
          <p:cNvPr id="163" name="TextShape 3">
            <a:extLst>
              <a:ext uri="{FF2B5EF4-FFF2-40B4-BE49-F238E27FC236}">
                <a16:creationId xmlns:a16="http://schemas.microsoft.com/office/drawing/2014/main" id="{214C71BC-E2D8-0559-A448-9DB53A450E7D}"/>
              </a:ext>
            </a:extLst>
          </p:cNvPr>
          <p:cNvSpPr txBox="1"/>
          <p:nvPr/>
        </p:nvSpPr>
        <p:spPr>
          <a:xfrm>
            <a:off x="3686040" y="645984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
        <p:nvSpPr>
          <p:cNvPr id="164" name="TextShape 4">
            <a:extLst>
              <a:ext uri="{FF2B5EF4-FFF2-40B4-BE49-F238E27FC236}">
                <a16:creationId xmlns:a16="http://schemas.microsoft.com/office/drawing/2014/main" id="{E62F8589-D985-ADBB-BDD7-4B52F1308E3E}"/>
              </a:ext>
            </a:extLst>
          </p:cNvPr>
          <p:cNvSpPr txBox="1"/>
          <p:nvPr/>
        </p:nvSpPr>
        <p:spPr>
          <a:xfrm>
            <a:off x="9900360" y="6459840"/>
            <a:ext cx="1311840" cy="364680"/>
          </a:xfrm>
          <a:prstGeom prst="rect">
            <a:avLst/>
          </a:prstGeom>
          <a:noFill/>
          <a:ln>
            <a:noFill/>
          </a:ln>
        </p:spPr>
        <p:txBody>
          <a:bodyPr anchor="ctr">
            <a:noAutofit/>
          </a:bodyPr>
          <a:lstStyle/>
          <a:p>
            <a:pPr algn="r">
              <a:lnSpc>
                <a:spcPct val="100000"/>
              </a:lnSpc>
            </a:pPr>
            <a:fld id="{C695B38D-795B-4A49-BEAD-F11406BEAE39}" type="slidenum">
              <a:rPr lang="en-IN" sz="1050" b="0" strike="noStrike" spc="-1">
                <a:solidFill>
                  <a:srgbClr val="FFFFFF"/>
                </a:solidFill>
                <a:latin typeface="Calibri"/>
              </a:rPr>
              <a:t>36</a:t>
            </a:fld>
            <a:endParaRPr lang="en-IN" sz="1050" b="0" strike="noStrike" spc="-1">
              <a:latin typeface="Times New Roman"/>
            </a:endParaRPr>
          </a:p>
        </p:txBody>
      </p:sp>
      <p:grpSp>
        <p:nvGrpSpPr>
          <p:cNvPr id="12" name="Group 11">
            <a:extLst>
              <a:ext uri="{FF2B5EF4-FFF2-40B4-BE49-F238E27FC236}">
                <a16:creationId xmlns:a16="http://schemas.microsoft.com/office/drawing/2014/main" id="{640B26C9-2437-1A4C-8230-42D09F2A836F}"/>
              </a:ext>
            </a:extLst>
          </p:cNvPr>
          <p:cNvGrpSpPr/>
          <p:nvPr/>
        </p:nvGrpSpPr>
        <p:grpSpPr>
          <a:xfrm>
            <a:off x="1206500" y="3476955"/>
            <a:ext cx="7295143" cy="2328556"/>
            <a:chOff x="1206500" y="3476955"/>
            <a:chExt cx="7295143" cy="2328556"/>
          </a:xfrm>
        </p:grpSpPr>
        <p:pic>
          <p:nvPicPr>
            <p:cNvPr id="4" name="Picture 3">
              <a:extLst>
                <a:ext uri="{FF2B5EF4-FFF2-40B4-BE49-F238E27FC236}">
                  <a16:creationId xmlns:a16="http://schemas.microsoft.com/office/drawing/2014/main" id="{1B9838E1-AB79-2E02-91F8-31AC86C5A337}"/>
                </a:ext>
              </a:extLst>
            </p:cNvPr>
            <p:cNvPicPr>
              <a:picLocks noChangeAspect="1"/>
            </p:cNvPicPr>
            <p:nvPr/>
          </p:nvPicPr>
          <p:blipFill>
            <a:blip r:embed="rId2"/>
            <a:stretch>
              <a:fillRect/>
            </a:stretch>
          </p:blipFill>
          <p:spPr>
            <a:xfrm>
              <a:off x="1206500" y="4270043"/>
              <a:ext cx="7061878" cy="401558"/>
            </a:xfrm>
            <a:prstGeom prst="rect">
              <a:avLst/>
            </a:prstGeom>
          </p:spPr>
        </p:pic>
        <p:pic>
          <p:nvPicPr>
            <p:cNvPr id="7" name="Picture 6">
              <a:extLst>
                <a:ext uri="{FF2B5EF4-FFF2-40B4-BE49-F238E27FC236}">
                  <a16:creationId xmlns:a16="http://schemas.microsoft.com/office/drawing/2014/main" id="{AEAA7C73-BFA6-972F-D2BB-8A18AAEC2CF8}"/>
                </a:ext>
              </a:extLst>
            </p:cNvPr>
            <p:cNvPicPr>
              <a:picLocks noChangeAspect="1"/>
            </p:cNvPicPr>
            <p:nvPr/>
          </p:nvPicPr>
          <p:blipFill>
            <a:blip r:embed="rId3"/>
            <a:stretch>
              <a:fillRect/>
            </a:stretch>
          </p:blipFill>
          <p:spPr>
            <a:xfrm>
              <a:off x="1206500" y="4776089"/>
              <a:ext cx="2237013" cy="1029422"/>
            </a:xfrm>
            <a:prstGeom prst="rect">
              <a:avLst/>
            </a:prstGeom>
          </p:spPr>
        </p:pic>
        <p:pic>
          <p:nvPicPr>
            <p:cNvPr id="9" name="Picture 8">
              <a:extLst>
                <a:ext uri="{FF2B5EF4-FFF2-40B4-BE49-F238E27FC236}">
                  <a16:creationId xmlns:a16="http://schemas.microsoft.com/office/drawing/2014/main" id="{C95D8A1D-889C-5AD6-849A-B92097673560}"/>
                </a:ext>
              </a:extLst>
            </p:cNvPr>
            <p:cNvPicPr>
              <a:picLocks noChangeAspect="1"/>
            </p:cNvPicPr>
            <p:nvPr/>
          </p:nvPicPr>
          <p:blipFill>
            <a:blip r:embed="rId4"/>
            <a:stretch>
              <a:fillRect/>
            </a:stretch>
          </p:blipFill>
          <p:spPr>
            <a:xfrm>
              <a:off x="1206500" y="3476955"/>
              <a:ext cx="7295143" cy="601661"/>
            </a:xfrm>
            <a:prstGeom prst="rect">
              <a:avLst/>
            </a:prstGeom>
          </p:spPr>
        </p:pic>
      </p:grpSp>
    </p:spTree>
    <p:extLst>
      <p:ext uri="{BB962C8B-B14F-4D97-AF65-F5344CB8AC3E}">
        <p14:creationId xmlns:p14="http://schemas.microsoft.com/office/powerpoint/2010/main" val="1803301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245A6-F609-4401-3BFB-FF9F35B955A7}"/>
            </a:ext>
          </a:extLst>
        </p:cNvPr>
        <p:cNvGrpSpPr/>
        <p:nvPr/>
      </p:nvGrpSpPr>
      <p:grpSpPr>
        <a:xfrm>
          <a:off x="0" y="0"/>
          <a:ext cx="0" cy="0"/>
          <a:chOff x="0" y="0"/>
          <a:chExt cx="0" cy="0"/>
        </a:xfrm>
      </p:grpSpPr>
      <p:sp>
        <p:nvSpPr>
          <p:cNvPr id="161" name="TextShape 1">
            <a:extLst>
              <a:ext uri="{FF2B5EF4-FFF2-40B4-BE49-F238E27FC236}">
                <a16:creationId xmlns:a16="http://schemas.microsoft.com/office/drawing/2014/main" id="{60936F91-325C-B242-9170-5CC2105BAD4B}"/>
              </a:ext>
            </a:extLst>
          </p:cNvPr>
          <p:cNvSpPr txBox="1"/>
          <p:nvPr/>
        </p:nvSpPr>
        <p:spPr>
          <a:xfrm>
            <a:off x="999018" y="633891"/>
            <a:ext cx="10058040" cy="968040"/>
          </a:xfrm>
          <a:prstGeom prst="rect">
            <a:avLst/>
          </a:prstGeom>
          <a:noFill/>
          <a:ln>
            <a:noFill/>
          </a:ln>
        </p:spPr>
        <p:txBody>
          <a:bodyPr anchor="b">
            <a:noAutofit/>
          </a:bodyPr>
          <a:lstStyle/>
          <a:p>
            <a:pPr algn="ctr">
              <a:lnSpc>
                <a:spcPct val="85000"/>
              </a:lnSpc>
            </a:pPr>
            <a:r>
              <a:rPr lang="en-IN" sz="4800" b="0" strike="noStrike" spc="-52" dirty="0">
                <a:solidFill>
                  <a:srgbClr val="404040"/>
                </a:solidFill>
                <a:latin typeface="Calibri Light"/>
              </a:rPr>
              <a:t>ADDITIONAL BASIC OPERATIONS (4)</a:t>
            </a:r>
            <a:endParaRPr lang="en-US" sz="4800" b="0" strike="noStrike" spc="-1" dirty="0">
              <a:solidFill>
                <a:srgbClr val="000000"/>
              </a:solidFill>
              <a:latin typeface="Calibri"/>
            </a:endParaRPr>
          </a:p>
        </p:txBody>
      </p:sp>
      <p:sp>
        <p:nvSpPr>
          <p:cNvPr id="162" name="TextShape 2">
            <a:extLst>
              <a:ext uri="{FF2B5EF4-FFF2-40B4-BE49-F238E27FC236}">
                <a16:creationId xmlns:a16="http://schemas.microsoft.com/office/drawing/2014/main" id="{8C102405-665F-1C2F-7F83-19E33D5F805B}"/>
              </a:ext>
            </a:extLst>
          </p:cNvPr>
          <p:cNvSpPr txBox="1"/>
          <p:nvPr/>
        </p:nvSpPr>
        <p:spPr>
          <a:xfrm>
            <a:off x="679239" y="1793358"/>
            <a:ext cx="10697598" cy="4146246"/>
          </a:xfrm>
          <a:prstGeom prst="rect">
            <a:avLst/>
          </a:prstGeom>
          <a:noFill/>
          <a:ln>
            <a:noFill/>
          </a:ln>
        </p:spPr>
        <p:txBody>
          <a:bodyPr lIns="0" rIns="0">
            <a:noAutofit/>
          </a:bodyPr>
          <a:lstStyle/>
          <a:p>
            <a:pPr marL="342900" indent="-342900" algn="just">
              <a:lnSpc>
                <a:spcPct val="90000"/>
              </a:lnSpc>
              <a:spcBef>
                <a:spcPts val="1199"/>
              </a:spcBef>
              <a:spcAft>
                <a:spcPts val="201"/>
              </a:spcAft>
              <a:buFont typeface="Arial" panose="020B0604020202020204" pitchFamily="34" charset="0"/>
              <a:buChar char="•"/>
            </a:pPr>
            <a:r>
              <a:rPr lang="en-US" sz="2400" spc="-1" dirty="0">
                <a:latin typeface="Calibri"/>
              </a:rPr>
              <a:t>The</a:t>
            </a:r>
            <a:r>
              <a:rPr lang="en-US" sz="2400" b="1" spc="-1" dirty="0">
                <a:latin typeface="Calibri"/>
              </a:rPr>
              <a:t> STRING </a:t>
            </a:r>
            <a:r>
              <a:rPr lang="en-US" sz="2400" spc="-1" dirty="0">
                <a:latin typeface="Calibri"/>
              </a:rPr>
              <a:t>Operations:</a:t>
            </a:r>
          </a:p>
          <a:p>
            <a:pPr marL="342900" indent="-342900" algn="just">
              <a:lnSpc>
                <a:spcPct val="90000"/>
              </a:lnSpc>
              <a:spcBef>
                <a:spcPts val="1199"/>
              </a:spcBef>
              <a:spcAft>
                <a:spcPts val="201"/>
              </a:spcAft>
              <a:buFont typeface="Arial" panose="020B0604020202020204" pitchFamily="34" charset="0"/>
              <a:buChar char="•"/>
            </a:pPr>
            <a:r>
              <a:rPr lang="en-US" sz="2000" spc="-1" dirty="0">
                <a:latin typeface="Calibri"/>
              </a:rPr>
              <a:t>STRING Functions: SQL also permits a variety of functions on character strings.</a:t>
            </a:r>
          </a:p>
          <a:p>
            <a:pPr lvl="2">
              <a:lnSpc>
                <a:spcPct val="90000"/>
              </a:lnSpc>
              <a:spcBef>
                <a:spcPts val="1199"/>
              </a:spcBef>
              <a:spcAft>
                <a:spcPts val="201"/>
              </a:spcAft>
            </a:pPr>
            <a:r>
              <a:rPr lang="en-US" sz="2000" spc="-1" dirty="0">
                <a:latin typeface="Calibri"/>
              </a:rPr>
              <a:t>4. upper(s) – Converts the string specified to uppercase where ‘s’ is the string.</a:t>
            </a:r>
          </a:p>
          <a:p>
            <a:pPr lvl="2">
              <a:lnSpc>
                <a:spcPct val="90000"/>
              </a:lnSpc>
              <a:spcBef>
                <a:spcPts val="1199"/>
              </a:spcBef>
              <a:spcAft>
                <a:spcPts val="201"/>
              </a:spcAft>
            </a:pPr>
            <a:r>
              <a:rPr lang="en-US" sz="2000" spc="-1" dirty="0">
                <a:latin typeface="Calibri"/>
              </a:rPr>
              <a:t>5. lower(s) – Converts the string specified to lowercase where ‘s’ is the string.</a:t>
            </a:r>
          </a:p>
          <a:p>
            <a:pPr lvl="2">
              <a:lnSpc>
                <a:spcPct val="90000"/>
              </a:lnSpc>
              <a:spcBef>
                <a:spcPts val="1199"/>
              </a:spcBef>
              <a:spcAft>
                <a:spcPts val="201"/>
              </a:spcAft>
            </a:pPr>
            <a:r>
              <a:rPr lang="en-US" sz="2000" spc="-1" dirty="0">
                <a:latin typeface="Calibri"/>
              </a:rPr>
              <a:t>6. trim(s) - removes spaces at the end of a string.</a:t>
            </a:r>
          </a:p>
          <a:p>
            <a:pPr marL="342900" indent="-342900">
              <a:lnSpc>
                <a:spcPct val="90000"/>
              </a:lnSpc>
              <a:spcBef>
                <a:spcPts val="1199"/>
              </a:spcBef>
              <a:spcAft>
                <a:spcPts val="201"/>
              </a:spcAft>
              <a:buFont typeface="Arial" panose="020B0604020202020204" pitchFamily="34" charset="0"/>
              <a:buChar char="•"/>
            </a:pPr>
            <a:r>
              <a:rPr lang="en-US" sz="2000" b="1" u="sng" spc="-1" dirty="0">
                <a:latin typeface="Calibri"/>
              </a:rPr>
              <a:t>Pattern Matching in Strings </a:t>
            </a:r>
            <a:r>
              <a:rPr lang="en-US" sz="2000" spc="-1" dirty="0">
                <a:latin typeface="Calibri"/>
              </a:rPr>
              <a:t>- Pattern matching can be performed on strings, using the operator </a:t>
            </a:r>
            <a:r>
              <a:rPr lang="en-US" sz="2000" spc="-1" dirty="0">
                <a:solidFill>
                  <a:srgbClr val="FF0000"/>
                </a:solidFill>
                <a:latin typeface="Calibri"/>
              </a:rPr>
              <a:t>like</a:t>
            </a:r>
            <a:r>
              <a:rPr lang="en-US" sz="2000" spc="-1" dirty="0">
                <a:latin typeface="Calibri"/>
              </a:rPr>
              <a:t>. Patterns are </a:t>
            </a:r>
            <a:r>
              <a:rPr lang="en-US" sz="2000" spc="-1" dirty="0">
                <a:solidFill>
                  <a:srgbClr val="FF0000"/>
                </a:solidFill>
                <a:latin typeface="Calibri"/>
              </a:rPr>
              <a:t>case-sensitive</a:t>
            </a:r>
            <a:r>
              <a:rPr lang="en-US" sz="2000" spc="-1" dirty="0">
                <a:latin typeface="Calibri"/>
              </a:rPr>
              <a:t>; that is, uppercase characters do not match lowercase characters, or vice versa.</a:t>
            </a:r>
          </a:p>
          <a:p>
            <a:pPr marL="342900" indent="-342900">
              <a:lnSpc>
                <a:spcPct val="90000"/>
              </a:lnSpc>
              <a:spcBef>
                <a:spcPts val="1199"/>
              </a:spcBef>
              <a:spcAft>
                <a:spcPts val="201"/>
              </a:spcAft>
              <a:buFont typeface="Arial" panose="020B0604020202020204" pitchFamily="34" charset="0"/>
              <a:buChar char="•"/>
            </a:pPr>
            <a:r>
              <a:rPr lang="en-US" sz="2000" spc="-1" dirty="0">
                <a:latin typeface="Calibri"/>
              </a:rPr>
              <a:t>Patterns are specified by using two special characters:</a:t>
            </a:r>
          </a:p>
          <a:p>
            <a:pPr marL="800100" lvl="1" indent="-342900">
              <a:lnSpc>
                <a:spcPct val="90000"/>
              </a:lnSpc>
              <a:spcBef>
                <a:spcPts val="1199"/>
              </a:spcBef>
              <a:spcAft>
                <a:spcPts val="201"/>
              </a:spcAft>
              <a:buFont typeface="Wingdings" panose="05000000000000000000" pitchFamily="2" charset="2"/>
              <a:buChar char="ü"/>
            </a:pPr>
            <a:r>
              <a:rPr lang="en-US" sz="2000" spc="-1" dirty="0">
                <a:solidFill>
                  <a:srgbClr val="00B050"/>
                </a:solidFill>
                <a:latin typeface="Calibri"/>
              </a:rPr>
              <a:t>Percent (%)</a:t>
            </a:r>
            <a:r>
              <a:rPr lang="en-US" sz="2000" spc="-1" dirty="0">
                <a:latin typeface="Calibri"/>
              </a:rPr>
              <a:t>: The % character matches </a:t>
            </a:r>
            <a:r>
              <a:rPr lang="en-US" sz="2000" spc="-1" dirty="0">
                <a:solidFill>
                  <a:srgbClr val="FF0000"/>
                </a:solidFill>
                <a:latin typeface="Calibri"/>
              </a:rPr>
              <a:t>any substring</a:t>
            </a:r>
            <a:r>
              <a:rPr lang="en-US" sz="2000" spc="-1" dirty="0">
                <a:latin typeface="Calibri"/>
              </a:rPr>
              <a:t>.</a:t>
            </a:r>
          </a:p>
          <a:p>
            <a:pPr marL="800100" lvl="1" indent="-342900">
              <a:lnSpc>
                <a:spcPct val="90000"/>
              </a:lnSpc>
              <a:spcBef>
                <a:spcPts val="1199"/>
              </a:spcBef>
              <a:spcAft>
                <a:spcPts val="201"/>
              </a:spcAft>
              <a:buFont typeface="Wingdings" panose="05000000000000000000" pitchFamily="2" charset="2"/>
              <a:buChar char="ü"/>
            </a:pPr>
            <a:r>
              <a:rPr lang="en-US" sz="2000" spc="-1" dirty="0">
                <a:solidFill>
                  <a:srgbClr val="00B050"/>
                </a:solidFill>
                <a:latin typeface="Calibri"/>
              </a:rPr>
              <a:t>Underscore (_): </a:t>
            </a:r>
            <a:r>
              <a:rPr lang="en-US" sz="2000" spc="-1" dirty="0">
                <a:latin typeface="Calibri"/>
              </a:rPr>
              <a:t>The character matches </a:t>
            </a:r>
            <a:r>
              <a:rPr lang="en-US" sz="2000" spc="-1" dirty="0">
                <a:solidFill>
                  <a:srgbClr val="FF0000"/>
                </a:solidFill>
                <a:latin typeface="Calibri"/>
              </a:rPr>
              <a:t>any character</a:t>
            </a:r>
            <a:r>
              <a:rPr lang="en-US" sz="2000" spc="-1" dirty="0">
                <a:latin typeface="Calibri"/>
              </a:rPr>
              <a:t>.</a:t>
            </a:r>
            <a:br>
              <a:rPr lang="en-US" sz="2000" spc="-1" dirty="0">
                <a:latin typeface="Calibri"/>
              </a:rPr>
            </a:br>
            <a:endParaRPr lang="en-US" sz="2000" spc="-1" dirty="0">
              <a:latin typeface="Calibri"/>
            </a:endParaRPr>
          </a:p>
          <a:p>
            <a:pPr algn="just">
              <a:lnSpc>
                <a:spcPct val="90000"/>
              </a:lnSpc>
              <a:spcBef>
                <a:spcPts val="1199"/>
              </a:spcBef>
              <a:spcAft>
                <a:spcPts val="201"/>
              </a:spcAft>
            </a:pPr>
            <a:endParaRPr lang="en-US" sz="2000" spc="-1" dirty="0">
              <a:latin typeface="Calibri"/>
            </a:endParaRPr>
          </a:p>
          <a:p>
            <a:pPr marL="342900" indent="-342900" algn="just">
              <a:lnSpc>
                <a:spcPct val="90000"/>
              </a:lnSpc>
              <a:spcBef>
                <a:spcPts val="1199"/>
              </a:spcBef>
              <a:spcAft>
                <a:spcPts val="201"/>
              </a:spcAft>
              <a:buFont typeface="Arial" panose="020B0604020202020204" pitchFamily="34" charset="0"/>
              <a:buChar char="•"/>
            </a:pPr>
            <a:endParaRPr lang="en-US" sz="2000" spc="-1" dirty="0">
              <a:solidFill>
                <a:srgbClr val="FF0000"/>
              </a:solidFill>
              <a:latin typeface="Calibri"/>
            </a:endParaRPr>
          </a:p>
        </p:txBody>
      </p:sp>
      <p:sp>
        <p:nvSpPr>
          <p:cNvPr id="163" name="TextShape 3">
            <a:extLst>
              <a:ext uri="{FF2B5EF4-FFF2-40B4-BE49-F238E27FC236}">
                <a16:creationId xmlns:a16="http://schemas.microsoft.com/office/drawing/2014/main" id="{71BB449E-456A-48AA-6A3B-1E6195BEF3AE}"/>
              </a:ext>
            </a:extLst>
          </p:cNvPr>
          <p:cNvSpPr txBox="1"/>
          <p:nvPr/>
        </p:nvSpPr>
        <p:spPr>
          <a:xfrm>
            <a:off x="3686040" y="645984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
        <p:nvSpPr>
          <p:cNvPr id="164" name="TextShape 4">
            <a:extLst>
              <a:ext uri="{FF2B5EF4-FFF2-40B4-BE49-F238E27FC236}">
                <a16:creationId xmlns:a16="http://schemas.microsoft.com/office/drawing/2014/main" id="{D679D28C-5C68-FADC-0F6C-B1884DB8A88B}"/>
              </a:ext>
            </a:extLst>
          </p:cNvPr>
          <p:cNvSpPr txBox="1"/>
          <p:nvPr/>
        </p:nvSpPr>
        <p:spPr>
          <a:xfrm>
            <a:off x="9900360" y="6459840"/>
            <a:ext cx="1311840" cy="364680"/>
          </a:xfrm>
          <a:prstGeom prst="rect">
            <a:avLst/>
          </a:prstGeom>
          <a:noFill/>
          <a:ln>
            <a:noFill/>
          </a:ln>
        </p:spPr>
        <p:txBody>
          <a:bodyPr anchor="ctr">
            <a:noAutofit/>
          </a:bodyPr>
          <a:lstStyle/>
          <a:p>
            <a:pPr algn="r">
              <a:lnSpc>
                <a:spcPct val="100000"/>
              </a:lnSpc>
            </a:pPr>
            <a:fld id="{C695B38D-795B-4A49-BEAD-F11406BEAE39}" type="slidenum">
              <a:rPr lang="en-IN" sz="1050" b="0" strike="noStrike" spc="-1">
                <a:solidFill>
                  <a:srgbClr val="FFFFFF"/>
                </a:solidFill>
                <a:latin typeface="Calibri"/>
              </a:rPr>
              <a:t>37</a:t>
            </a:fld>
            <a:endParaRPr lang="en-IN" sz="1050" b="0" strike="noStrike" spc="-1">
              <a:latin typeface="Times New Roman"/>
            </a:endParaRPr>
          </a:p>
        </p:txBody>
      </p:sp>
    </p:spTree>
    <p:extLst>
      <p:ext uri="{BB962C8B-B14F-4D97-AF65-F5344CB8AC3E}">
        <p14:creationId xmlns:p14="http://schemas.microsoft.com/office/powerpoint/2010/main" val="9111955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F7C63-9ECB-1F27-FAAA-CC06D324B256}"/>
            </a:ext>
          </a:extLst>
        </p:cNvPr>
        <p:cNvGrpSpPr/>
        <p:nvPr/>
      </p:nvGrpSpPr>
      <p:grpSpPr>
        <a:xfrm>
          <a:off x="0" y="0"/>
          <a:ext cx="0" cy="0"/>
          <a:chOff x="0" y="0"/>
          <a:chExt cx="0" cy="0"/>
        </a:xfrm>
      </p:grpSpPr>
      <p:sp>
        <p:nvSpPr>
          <p:cNvPr id="161" name="TextShape 1">
            <a:extLst>
              <a:ext uri="{FF2B5EF4-FFF2-40B4-BE49-F238E27FC236}">
                <a16:creationId xmlns:a16="http://schemas.microsoft.com/office/drawing/2014/main" id="{D5CD9BA9-95CA-E4FA-1A7F-AC81B77AC9FA}"/>
              </a:ext>
            </a:extLst>
          </p:cNvPr>
          <p:cNvSpPr txBox="1"/>
          <p:nvPr/>
        </p:nvSpPr>
        <p:spPr>
          <a:xfrm>
            <a:off x="999018" y="633891"/>
            <a:ext cx="10058040" cy="968040"/>
          </a:xfrm>
          <a:prstGeom prst="rect">
            <a:avLst/>
          </a:prstGeom>
          <a:noFill/>
          <a:ln>
            <a:noFill/>
          </a:ln>
        </p:spPr>
        <p:txBody>
          <a:bodyPr anchor="b">
            <a:noAutofit/>
          </a:bodyPr>
          <a:lstStyle/>
          <a:p>
            <a:pPr algn="ctr">
              <a:lnSpc>
                <a:spcPct val="85000"/>
              </a:lnSpc>
            </a:pPr>
            <a:r>
              <a:rPr lang="en-IN" sz="4800" b="0" strike="noStrike" spc="-52" dirty="0">
                <a:solidFill>
                  <a:srgbClr val="404040"/>
                </a:solidFill>
                <a:latin typeface="Calibri Light"/>
              </a:rPr>
              <a:t>ADDITIONAL BASIC OPERATIONS (4)</a:t>
            </a:r>
            <a:endParaRPr lang="en-US" sz="4800" b="0" strike="noStrike" spc="-1" dirty="0">
              <a:solidFill>
                <a:srgbClr val="000000"/>
              </a:solidFill>
              <a:latin typeface="Calibri"/>
            </a:endParaRPr>
          </a:p>
        </p:txBody>
      </p:sp>
      <p:sp>
        <p:nvSpPr>
          <p:cNvPr id="162" name="TextShape 2">
            <a:extLst>
              <a:ext uri="{FF2B5EF4-FFF2-40B4-BE49-F238E27FC236}">
                <a16:creationId xmlns:a16="http://schemas.microsoft.com/office/drawing/2014/main" id="{C5492EB3-B406-A016-8152-1AD4CBCD90D2}"/>
              </a:ext>
            </a:extLst>
          </p:cNvPr>
          <p:cNvSpPr txBox="1"/>
          <p:nvPr/>
        </p:nvSpPr>
        <p:spPr>
          <a:xfrm>
            <a:off x="679239" y="1793358"/>
            <a:ext cx="10697598" cy="4146246"/>
          </a:xfrm>
          <a:prstGeom prst="rect">
            <a:avLst/>
          </a:prstGeom>
          <a:noFill/>
          <a:ln>
            <a:noFill/>
          </a:ln>
        </p:spPr>
        <p:txBody>
          <a:bodyPr lIns="0" rIns="0">
            <a:noAutofit/>
          </a:bodyPr>
          <a:lstStyle/>
          <a:p>
            <a:pPr marL="342900" indent="-342900" algn="just">
              <a:lnSpc>
                <a:spcPct val="90000"/>
              </a:lnSpc>
              <a:spcBef>
                <a:spcPts val="1199"/>
              </a:spcBef>
              <a:spcAft>
                <a:spcPts val="201"/>
              </a:spcAft>
              <a:buFont typeface="Arial" panose="020B0604020202020204" pitchFamily="34" charset="0"/>
              <a:buChar char="•"/>
            </a:pPr>
            <a:r>
              <a:rPr lang="en-US" sz="2400" spc="-1" dirty="0">
                <a:latin typeface="Calibri"/>
              </a:rPr>
              <a:t>The</a:t>
            </a:r>
            <a:r>
              <a:rPr lang="en-US" sz="2400" b="1" spc="-1" dirty="0">
                <a:latin typeface="Calibri"/>
              </a:rPr>
              <a:t> STRING </a:t>
            </a:r>
            <a:r>
              <a:rPr lang="en-US" sz="2400" spc="-1" dirty="0">
                <a:latin typeface="Calibri"/>
              </a:rPr>
              <a:t>Operations:</a:t>
            </a:r>
          </a:p>
          <a:p>
            <a:pPr marL="342900" indent="-342900">
              <a:lnSpc>
                <a:spcPct val="90000"/>
              </a:lnSpc>
              <a:spcBef>
                <a:spcPts val="1199"/>
              </a:spcBef>
              <a:spcAft>
                <a:spcPts val="201"/>
              </a:spcAft>
              <a:buFont typeface="Arial" panose="020B0604020202020204" pitchFamily="34" charset="0"/>
              <a:buChar char="•"/>
            </a:pPr>
            <a:r>
              <a:rPr lang="en-US" sz="2000" b="1" u="sng" spc="-1" dirty="0">
                <a:latin typeface="Calibri"/>
              </a:rPr>
              <a:t>Pattern Matching in Strings </a:t>
            </a:r>
          </a:p>
          <a:p>
            <a:pPr marL="342900" indent="-342900">
              <a:lnSpc>
                <a:spcPct val="90000"/>
              </a:lnSpc>
              <a:spcBef>
                <a:spcPts val="1199"/>
              </a:spcBef>
              <a:spcAft>
                <a:spcPts val="201"/>
              </a:spcAft>
              <a:buFont typeface="Arial" panose="020B0604020202020204" pitchFamily="34" charset="0"/>
              <a:buChar char="•"/>
            </a:pPr>
            <a:r>
              <a:rPr lang="en-US" sz="2000" spc="-1" dirty="0">
                <a:latin typeface="Calibri"/>
              </a:rPr>
              <a:t>Examples: </a:t>
            </a:r>
          </a:p>
          <a:p>
            <a:pPr marL="342900" indent="-342900">
              <a:lnSpc>
                <a:spcPct val="90000"/>
              </a:lnSpc>
              <a:spcBef>
                <a:spcPts val="1199"/>
              </a:spcBef>
              <a:spcAft>
                <a:spcPts val="201"/>
              </a:spcAft>
              <a:buFont typeface="Arial" panose="020B0604020202020204" pitchFamily="34" charset="0"/>
              <a:buChar char="•"/>
            </a:pPr>
            <a:endParaRPr lang="en-US" sz="2000" spc="-1" dirty="0">
              <a:latin typeface="Calibri"/>
            </a:endParaRPr>
          </a:p>
          <a:p>
            <a:pPr marL="342900" indent="-342900">
              <a:lnSpc>
                <a:spcPct val="90000"/>
              </a:lnSpc>
              <a:spcBef>
                <a:spcPts val="1199"/>
              </a:spcBef>
              <a:spcAft>
                <a:spcPts val="201"/>
              </a:spcAft>
              <a:buFont typeface="Arial" panose="020B0604020202020204" pitchFamily="34" charset="0"/>
              <a:buChar char="•"/>
            </a:pPr>
            <a:endParaRPr lang="en-US" sz="2000" spc="-1" dirty="0">
              <a:latin typeface="Calibri"/>
            </a:endParaRPr>
          </a:p>
          <a:p>
            <a:pPr marL="342900" indent="-342900">
              <a:lnSpc>
                <a:spcPct val="90000"/>
              </a:lnSpc>
              <a:spcBef>
                <a:spcPts val="1199"/>
              </a:spcBef>
              <a:spcAft>
                <a:spcPts val="201"/>
              </a:spcAft>
              <a:buFont typeface="Arial" panose="020B0604020202020204" pitchFamily="34" charset="0"/>
              <a:buChar char="•"/>
            </a:pPr>
            <a:endParaRPr lang="en-US" sz="2000" spc="-1" dirty="0">
              <a:latin typeface="Calibri"/>
            </a:endParaRPr>
          </a:p>
          <a:p>
            <a:pPr marL="342900" indent="-342900">
              <a:lnSpc>
                <a:spcPct val="90000"/>
              </a:lnSpc>
              <a:spcBef>
                <a:spcPts val="1199"/>
              </a:spcBef>
              <a:spcAft>
                <a:spcPts val="201"/>
              </a:spcAft>
              <a:buFont typeface="Arial" panose="020B0604020202020204" pitchFamily="34" charset="0"/>
              <a:buChar char="•"/>
            </a:pPr>
            <a:r>
              <a:rPr lang="en-US" sz="2000" spc="-1" dirty="0">
                <a:latin typeface="Calibri"/>
              </a:rPr>
              <a:t>Now, consider the query, “Find the </a:t>
            </a:r>
            <a:r>
              <a:rPr lang="en-US" sz="2000" spc="-1" dirty="0">
                <a:solidFill>
                  <a:srgbClr val="00B050"/>
                </a:solidFill>
                <a:latin typeface="Calibri"/>
              </a:rPr>
              <a:t>names of all departments </a:t>
            </a:r>
            <a:r>
              <a:rPr lang="en-US" sz="2000" spc="-1" dirty="0">
                <a:latin typeface="Calibri"/>
              </a:rPr>
              <a:t>whose </a:t>
            </a:r>
            <a:r>
              <a:rPr lang="en-US" sz="2000" spc="-1" dirty="0">
                <a:solidFill>
                  <a:srgbClr val="00B050"/>
                </a:solidFill>
                <a:latin typeface="Calibri"/>
              </a:rPr>
              <a:t>building name includes the substring ‘Watson’</a:t>
            </a:r>
            <a:r>
              <a:rPr lang="en-US" sz="2000" spc="-1" dirty="0">
                <a:latin typeface="Calibri"/>
              </a:rPr>
              <a:t>.” This query can be written as:</a:t>
            </a:r>
            <a:br>
              <a:rPr lang="en-US" sz="2000" spc="-1" dirty="0">
                <a:latin typeface="Calibri"/>
              </a:rPr>
            </a:br>
            <a:endParaRPr lang="en-US" sz="2000" spc="-1" dirty="0">
              <a:latin typeface="Calibri"/>
            </a:endParaRPr>
          </a:p>
          <a:p>
            <a:pPr algn="just">
              <a:lnSpc>
                <a:spcPct val="90000"/>
              </a:lnSpc>
              <a:spcBef>
                <a:spcPts val="1199"/>
              </a:spcBef>
              <a:spcAft>
                <a:spcPts val="201"/>
              </a:spcAft>
            </a:pPr>
            <a:endParaRPr lang="en-US" sz="2000" spc="-1" dirty="0">
              <a:latin typeface="Calibri"/>
            </a:endParaRPr>
          </a:p>
          <a:p>
            <a:pPr marL="342900" indent="-342900" algn="just">
              <a:lnSpc>
                <a:spcPct val="90000"/>
              </a:lnSpc>
              <a:spcBef>
                <a:spcPts val="1199"/>
              </a:spcBef>
              <a:spcAft>
                <a:spcPts val="201"/>
              </a:spcAft>
              <a:buFont typeface="Arial" panose="020B0604020202020204" pitchFamily="34" charset="0"/>
              <a:buChar char="•"/>
            </a:pPr>
            <a:endParaRPr lang="en-US" sz="2000" spc="-1" dirty="0">
              <a:solidFill>
                <a:srgbClr val="FF0000"/>
              </a:solidFill>
              <a:latin typeface="Calibri"/>
            </a:endParaRPr>
          </a:p>
        </p:txBody>
      </p:sp>
      <p:sp>
        <p:nvSpPr>
          <p:cNvPr id="163" name="TextShape 3">
            <a:extLst>
              <a:ext uri="{FF2B5EF4-FFF2-40B4-BE49-F238E27FC236}">
                <a16:creationId xmlns:a16="http://schemas.microsoft.com/office/drawing/2014/main" id="{99596B85-6247-6FCF-A561-C90CD851B0B1}"/>
              </a:ext>
            </a:extLst>
          </p:cNvPr>
          <p:cNvSpPr txBox="1"/>
          <p:nvPr/>
        </p:nvSpPr>
        <p:spPr>
          <a:xfrm>
            <a:off x="3686040" y="645984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
        <p:nvSpPr>
          <p:cNvPr id="164" name="TextShape 4">
            <a:extLst>
              <a:ext uri="{FF2B5EF4-FFF2-40B4-BE49-F238E27FC236}">
                <a16:creationId xmlns:a16="http://schemas.microsoft.com/office/drawing/2014/main" id="{4E339F65-B12A-CA02-C5BE-D63A1A0E8BAE}"/>
              </a:ext>
            </a:extLst>
          </p:cNvPr>
          <p:cNvSpPr txBox="1"/>
          <p:nvPr/>
        </p:nvSpPr>
        <p:spPr>
          <a:xfrm>
            <a:off x="9900360" y="6459840"/>
            <a:ext cx="1311840" cy="364680"/>
          </a:xfrm>
          <a:prstGeom prst="rect">
            <a:avLst/>
          </a:prstGeom>
          <a:noFill/>
          <a:ln>
            <a:noFill/>
          </a:ln>
        </p:spPr>
        <p:txBody>
          <a:bodyPr anchor="ctr">
            <a:noAutofit/>
          </a:bodyPr>
          <a:lstStyle/>
          <a:p>
            <a:pPr algn="r">
              <a:lnSpc>
                <a:spcPct val="100000"/>
              </a:lnSpc>
            </a:pPr>
            <a:fld id="{C695B38D-795B-4A49-BEAD-F11406BEAE39}" type="slidenum">
              <a:rPr lang="en-IN" sz="1050" b="0" strike="noStrike" spc="-1">
                <a:solidFill>
                  <a:srgbClr val="FFFFFF"/>
                </a:solidFill>
                <a:latin typeface="Calibri"/>
              </a:rPr>
              <a:t>38</a:t>
            </a:fld>
            <a:endParaRPr lang="en-IN" sz="1050" b="0" strike="noStrike" spc="-1">
              <a:latin typeface="Times New Roman"/>
            </a:endParaRPr>
          </a:p>
        </p:txBody>
      </p:sp>
      <p:pic>
        <p:nvPicPr>
          <p:cNvPr id="3" name="Picture 2">
            <a:extLst>
              <a:ext uri="{FF2B5EF4-FFF2-40B4-BE49-F238E27FC236}">
                <a16:creationId xmlns:a16="http://schemas.microsoft.com/office/drawing/2014/main" id="{3EF1F983-5427-68D5-BE58-AF7F621E29C1}"/>
              </a:ext>
            </a:extLst>
          </p:cNvPr>
          <p:cNvPicPr>
            <a:picLocks noChangeAspect="1"/>
          </p:cNvPicPr>
          <p:nvPr/>
        </p:nvPicPr>
        <p:blipFill>
          <a:blip r:embed="rId2"/>
          <a:srcRect l="4785"/>
          <a:stretch/>
        </p:blipFill>
        <p:spPr>
          <a:xfrm>
            <a:off x="999018" y="3086917"/>
            <a:ext cx="6231394" cy="1457528"/>
          </a:xfrm>
          <a:prstGeom prst="rect">
            <a:avLst/>
          </a:prstGeom>
        </p:spPr>
      </p:pic>
      <p:pic>
        <p:nvPicPr>
          <p:cNvPr id="5" name="Picture 4">
            <a:extLst>
              <a:ext uri="{FF2B5EF4-FFF2-40B4-BE49-F238E27FC236}">
                <a16:creationId xmlns:a16="http://schemas.microsoft.com/office/drawing/2014/main" id="{FB244DED-0ED0-D0E5-F9F9-A0D894C701A0}"/>
              </a:ext>
            </a:extLst>
          </p:cNvPr>
          <p:cNvPicPr>
            <a:picLocks noChangeAspect="1"/>
          </p:cNvPicPr>
          <p:nvPr/>
        </p:nvPicPr>
        <p:blipFill>
          <a:blip r:embed="rId3"/>
          <a:stretch>
            <a:fillRect/>
          </a:stretch>
        </p:blipFill>
        <p:spPr>
          <a:xfrm>
            <a:off x="2141348" y="5253708"/>
            <a:ext cx="2715004" cy="685896"/>
          </a:xfrm>
          <a:prstGeom prst="rect">
            <a:avLst/>
          </a:prstGeom>
        </p:spPr>
      </p:pic>
    </p:spTree>
    <p:extLst>
      <p:ext uri="{BB962C8B-B14F-4D97-AF65-F5344CB8AC3E}">
        <p14:creationId xmlns:p14="http://schemas.microsoft.com/office/powerpoint/2010/main" val="42111730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F61AA-E254-2F76-0E4B-752F84918E79}"/>
            </a:ext>
          </a:extLst>
        </p:cNvPr>
        <p:cNvGrpSpPr/>
        <p:nvPr/>
      </p:nvGrpSpPr>
      <p:grpSpPr>
        <a:xfrm>
          <a:off x="0" y="0"/>
          <a:ext cx="0" cy="0"/>
          <a:chOff x="0" y="0"/>
          <a:chExt cx="0" cy="0"/>
        </a:xfrm>
      </p:grpSpPr>
      <p:sp>
        <p:nvSpPr>
          <p:cNvPr id="161" name="TextShape 1">
            <a:extLst>
              <a:ext uri="{FF2B5EF4-FFF2-40B4-BE49-F238E27FC236}">
                <a16:creationId xmlns:a16="http://schemas.microsoft.com/office/drawing/2014/main" id="{634CFBDC-91E7-8FC0-281D-8E8235628BF5}"/>
              </a:ext>
            </a:extLst>
          </p:cNvPr>
          <p:cNvSpPr txBox="1"/>
          <p:nvPr/>
        </p:nvSpPr>
        <p:spPr>
          <a:xfrm>
            <a:off x="999018" y="633891"/>
            <a:ext cx="10058040" cy="968040"/>
          </a:xfrm>
          <a:prstGeom prst="rect">
            <a:avLst/>
          </a:prstGeom>
          <a:noFill/>
          <a:ln>
            <a:noFill/>
          </a:ln>
        </p:spPr>
        <p:txBody>
          <a:bodyPr anchor="b">
            <a:noAutofit/>
          </a:bodyPr>
          <a:lstStyle/>
          <a:p>
            <a:pPr algn="ctr">
              <a:lnSpc>
                <a:spcPct val="85000"/>
              </a:lnSpc>
            </a:pPr>
            <a:r>
              <a:rPr lang="en-IN" sz="4800" b="0" strike="noStrike" spc="-52" dirty="0">
                <a:solidFill>
                  <a:srgbClr val="404040"/>
                </a:solidFill>
                <a:latin typeface="Calibri Light"/>
              </a:rPr>
              <a:t>ADDITIONAL BASIC OPERATIONS (4)</a:t>
            </a:r>
            <a:endParaRPr lang="en-US" sz="4800" b="0" strike="noStrike" spc="-1" dirty="0">
              <a:solidFill>
                <a:srgbClr val="000000"/>
              </a:solidFill>
              <a:latin typeface="Calibri"/>
            </a:endParaRPr>
          </a:p>
        </p:txBody>
      </p:sp>
      <p:sp>
        <p:nvSpPr>
          <p:cNvPr id="162" name="TextShape 2">
            <a:extLst>
              <a:ext uri="{FF2B5EF4-FFF2-40B4-BE49-F238E27FC236}">
                <a16:creationId xmlns:a16="http://schemas.microsoft.com/office/drawing/2014/main" id="{5EA24769-F260-D2E1-FFA2-8828EDA53971}"/>
              </a:ext>
            </a:extLst>
          </p:cNvPr>
          <p:cNvSpPr txBox="1"/>
          <p:nvPr/>
        </p:nvSpPr>
        <p:spPr>
          <a:xfrm>
            <a:off x="679239" y="1793358"/>
            <a:ext cx="10697598" cy="4146246"/>
          </a:xfrm>
          <a:prstGeom prst="rect">
            <a:avLst/>
          </a:prstGeom>
          <a:noFill/>
          <a:ln>
            <a:noFill/>
          </a:ln>
        </p:spPr>
        <p:txBody>
          <a:bodyPr lIns="0" rIns="0">
            <a:noAutofit/>
          </a:bodyPr>
          <a:lstStyle/>
          <a:p>
            <a:pPr marL="342900" indent="-342900" algn="just">
              <a:lnSpc>
                <a:spcPct val="90000"/>
              </a:lnSpc>
              <a:spcBef>
                <a:spcPts val="1199"/>
              </a:spcBef>
              <a:spcAft>
                <a:spcPts val="201"/>
              </a:spcAft>
              <a:buFont typeface="Arial" panose="020B0604020202020204" pitchFamily="34" charset="0"/>
              <a:buChar char="•"/>
            </a:pPr>
            <a:r>
              <a:rPr lang="en-US" sz="2400" spc="-1" dirty="0">
                <a:latin typeface="Calibri"/>
              </a:rPr>
              <a:t>The</a:t>
            </a:r>
            <a:r>
              <a:rPr lang="en-US" sz="2400" b="1" spc="-1" dirty="0">
                <a:latin typeface="Calibri"/>
              </a:rPr>
              <a:t> STRING </a:t>
            </a:r>
            <a:r>
              <a:rPr lang="en-US" sz="2400" spc="-1" dirty="0">
                <a:latin typeface="Calibri"/>
              </a:rPr>
              <a:t>Operations:</a:t>
            </a:r>
          </a:p>
          <a:p>
            <a:pPr marL="342900" indent="-342900">
              <a:lnSpc>
                <a:spcPct val="90000"/>
              </a:lnSpc>
              <a:spcBef>
                <a:spcPts val="1199"/>
              </a:spcBef>
              <a:spcAft>
                <a:spcPts val="201"/>
              </a:spcAft>
              <a:buFont typeface="Arial" panose="020B0604020202020204" pitchFamily="34" charset="0"/>
              <a:buChar char="•"/>
            </a:pPr>
            <a:r>
              <a:rPr lang="en-US" sz="2000" b="1" u="sng" spc="-1" dirty="0">
                <a:latin typeface="Calibri"/>
              </a:rPr>
              <a:t>Pattern Matching in Strings </a:t>
            </a:r>
          </a:p>
          <a:p>
            <a:pPr marL="342900" indent="-342900">
              <a:lnSpc>
                <a:spcPct val="90000"/>
              </a:lnSpc>
              <a:spcBef>
                <a:spcPts val="1199"/>
              </a:spcBef>
              <a:spcAft>
                <a:spcPts val="201"/>
              </a:spcAft>
              <a:buFont typeface="Arial" panose="020B0604020202020204" pitchFamily="34" charset="0"/>
              <a:buChar char="•"/>
            </a:pPr>
            <a:r>
              <a:rPr lang="en-US" sz="2000" spc="-1" dirty="0">
                <a:latin typeface="Calibri"/>
              </a:rPr>
              <a:t>For patterns to include the special pattern characters (i.e., % and _), SQL allows the specification of an </a:t>
            </a:r>
            <a:r>
              <a:rPr lang="en-US" sz="2000" spc="-1" dirty="0">
                <a:solidFill>
                  <a:schemeClr val="accent2"/>
                </a:solidFill>
                <a:latin typeface="Calibri"/>
              </a:rPr>
              <a:t>escape</a:t>
            </a:r>
            <a:r>
              <a:rPr lang="en-US" sz="2000" spc="-1" dirty="0">
                <a:latin typeface="Calibri"/>
              </a:rPr>
              <a:t> character.</a:t>
            </a:r>
          </a:p>
          <a:p>
            <a:pPr marL="342900" indent="-342900">
              <a:lnSpc>
                <a:spcPct val="90000"/>
              </a:lnSpc>
              <a:spcBef>
                <a:spcPts val="1199"/>
              </a:spcBef>
              <a:spcAft>
                <a:spcPts val="201"/>
              </a:spcAft>
              <a:buFont typeface="Arial" panose="020B0604020202020204" pitchFamily="34" charset="0"/>
              <a:buChar char="•"/>
            </a:pPr>
            <a:r>
              <a:rPr lang="en-US" sz="2000" spc="-1" dirty="0">
                <a:latin typeface="Calibri"/>
              </a:rPr>
              <a:t>The escape character is </a:t>
            </a:r>
            <a:r>
              <a:rPr lang="en-US" sz="2000" spc="-1" dirty="0">
                <a:solidFill>
                  <a:srgbClr val="00B050"/>
                </a:solidFill>
                <a:latin typeface="Calibri"/>
              </a:rPr>
              <a:t>used immediately before a special pattern character </a:t>
            </a:r>
            <a:r>
              <a:rPr lang="en-US" sz="2000" spc="-1" dirty="0">
                <a:latin typeface="Calibri"/>
              </a:rPr>
              <a:t>to indicate that the special pattern character is to be treated like a normal character.</a:t>
            </a:r>
          </a:p>
          <a:p>
            <a:pPr marL="342900" indent="-342900">
              <a:lnSpc>
                <a:spcPct val="90000"/>
              </a:lnSpc>
              <a:spcBef>
                <a:spcPts val="1199"/>
              </a:spcBef>
              <a:spcAft>
                <a:spcPts val="201"/>
              </a:spcAft>
              <a:buFont typeface="Arial" panose="020B0604020202020204" pitchFamily="34" charset="0"/>
              <a:buChar char="•"/>
            </a:pPr>
            <a:r>
              <a:rPr lang="en-US" sz="2000" spc="-1" dirty="0">
                <a:latin typeface="Calibri"/>
              </a:rPr>
              <a:t>The escape character for a like comparison is defined using the </a:t>
            </a:r>
            <a:r>
              <a:rPr lang="en-US" sz="2000" b="1" i="1" u="sng" spc="-1" dirty="0">
                <a:solidFill>
                  <a:srgbClr val="00B050"/>
                </a:solidFill>
                <a:latin typeface="Calibri"/>
              </a:rPr>
              <a:t>escape</a:t>
            </a:r>
            <a:r>
              <a:rPr lang="en-US" sz="2000" spc="-1" dirty="0">
                <a:latin typeface="Calibri"/>
              </a:rPr>
              <a:t> keyword.</a:t>
            </a:r>
          </a:p>
          <a:p>
            <a:pPr marL="342900" indent="-342900">
              <a:lnSpc>
                <a:spcPct val="90000"/>
              </a:lnSpc>
              <a:spcBef>
                <a:spcPts val="1199"/>
              </a:spcBef>
              <a:spcAft>
                <a:spcPts val="201"/>
              </a:spcAft>
              <a:buFont typeface="Arial" panose="020B0604020202020204" pitchFamily="34" charset="0"/>
              <a:buChar char="•"/>
            </a:pPr>
            <a:endParaRPr lang="en-US" sz="2000" spc="-1" dirty="0">
              <a:latin typeface="Calibri"/>
            </a:endParaRPr>
          </a:p>
          <a:p>
            <a:pPr marL="342900" indent="-342900">
              <a:lnSpc>
                <a:spcPct val="90000"/>
              </a:lnSpc>
              <a:spcBef>
                <a:spcPts val="1199"/>
              </a:spcBef>
              <a:spcAft>
                <a:spcPts val="201"/>
              </a:spcAft>
              <a:buFont typeface="Arial" panose="020B0604020202020204" pitchFamily="34" charset="0"/>
              <a:buChar char="•"/>
            </a:pPr>
            <a:endParaRPr lang="en-US" sz="2000" spc="-1" dirty="0">
              <a:latin typeface="Calibri"/>
            </a:endParaRPr>
          </a:p>
          <a:p>
            <a:pPr marL="342900" indent="-342900">
              <a:lnSpc>
                <a:spcPct val="90000"/>
              </a:lnSpc>
              <a:spcBef>
                <a:spcPts val="1199"/>
              </a:spcBef>
              <a:spcAft>
                <a:spcPts val="201"/>
              </a:spcAft>
              <a:buFont typeface="Arial" panose="020B0604020202020204" pitchFamily="34" charset="0"/>
              <a:buChar char="•"/>
            </a:pPr>
            <a:r>
              <a:rPr lang="en-US" sz="2000" spc="-1" dirty="0">
                <a:latin typeface="Calibri"/>
              </a:rPr>
              <a:t> </a:t>
            </a:r>
            <a:r>
              <a:rPr lang="en-US" sz="2000" spc="-1" dirty="0">
                <a:solidFill>
                  <a:srgbClr val="FF0000"/>
                </a:solidFill>
                <a:latin typeface="Calibri"/>
              </a:rPr>
              <a:t>not like</a:t>
            </a:r>
            <a:r>
              <a:rPr lang="en-US" sz="2000" spc="-1" dirty="0">
                <a:latin typeface="Calibri"/>
              </a:rPr>
              <a:t> - to search for mismatches in a string</a:t>
            </a:r>
            <a:br>
              <a:rPr lang="en-US" sz="2000" spc="-1" dirty="0">
                <a:latin typeface="Calibri"/>
              </a:rPr>
            </a:br>
            <a:endParaRPr lang="en-US" sz="2000" spc="-1" dirty="0">
              <a:latin typeface="Calibri"/>
            </a:endParaRPr>
          </a:p>
          <a:p>
            <a:pPr algn="just">
              <a:lnSpc>
                <a:spcPct val="90000"/>
              </a:lnSpc>
              <a:spcBef>
                <a:spcPts val="1199"/>
              </a:spcBef>
              <a:spcAft>
                <a:spcPts val="201"/>
              </a:spcAft>
            </a:pPr>
            <a:endParaRPr lang="en-US" sz="2000" spc="-1" dirty="0">
              <a:latin typeface="Calibri"/>
            </a:endParaRPr>
          </a:p>
          <a:p>
            <a:pPr marL="342900" indent="-342900" algn="just">
              <a:lnSpc>
                <a:spcPct val="90000"/>
              </a:lnSpc>
              <a:spcBef>
                <a:spcPts val="1199"/>
              </a:spcBef>
              <a:spcAft>
                <a:spcPts val="201"/>
              </a:spcAft>
              <a:buFont typeface="Arial" panose="020B0604020202020204" pitchFamily="34" charset="0"/>
              <a:buChar char="•"/>
            </a:pPr>
            <a:endParaRPr lang="en-US" sz="2000" spc="-1" dirty="0">
              <a:solidFill>
                <a:srgbClr val="FF0000"/>
              </a:solidFill>
              <a:latin typeface="Calibri"/>
            </a:endParaRPr>
          </a:p>
        </p:txBody>
      </p:sp>
      <p:sp>
        <p:nvSpPr>
          <p:cNvPr id="163" name="TextShape 3">
            <a:extLst>
              <a:ext uri="{FF2B5EF4-FFF2-40B4-BE49-F238E27FC236}">
                <a16:creationId xmlns:a16="http://schemas.microsoft.com/office/drawing/2014/main" id="{E031A022-9FFE-E514-5BAE-3F6F6C7460F9}"/>
              </a:ext>
            </a:extLst>
          </p:cNvPr>
          <p:cNvSpPr txBox="1"/>
          <p:nvPr/>
        </p:nvSpPr>
        <p:spPr>
          <a:xfrm>
            <a:off x="3686040" y="645984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
        <p:nvSpPr>
          <p:cNvPr id="164" name="TextShape 4">
            <a:extLst>
              <a:ext uri="{FF2B5EF4-FFF2-40B4-BE49-F238E27FC236}">
                <a16:creationId xmlns:a16="http://schemas.microsoft.com/office/drawing/2014/main" id="{29D5FE1C-9FDB-8631-70FA-689BBD642EE7}"/>
              </a:ext>
            </a:extLst>
          </p:cNvPr>
          <p:cNvSpPr txBox="1"/>
          <p:nvPr/>
        </p:nvSpPr>
        <p:spPr>
          <a:xfrm>
            <a:off x="9900360" y="6459840"/>
            <a:ext cx="1311840" cy="364680"/>
          </a:xfrm>
          <a:prstGeom prst="rect">
            <a:avLst/>
          </a:prstGeom>
          <a:noFill/>
          <a:ln>
            <a:noFill/>
          </a:ln>
        </p:spPr>
        <p:txBody>
          <a:bodyPr anchor="ctr">
            <a:noAutofit/>
          </a:bodyPr>
          <a:lstStyle/>
          <a:p>
            <a:pPr algn="r">
              <a:lnSpc>
                <a:spcPct val="100000"/>
              </a:lnSpc>
            </a:pPr>
            <a:fld id="{C695B38D-795B-4A49-BEAD-F11406BEAE39}" type="slidenum">
              <a:rPr lang="en-IN" sz="1050" b="0" strike="noStrike" spc="-1">
                <a:solidFill>
                  <a:srgbClr val="FFFFFF"/>
                </a:solidFill>
                <a:latin typeface="Calibri"/>
              </a:rPr>
              <a:t>39</a:t>
            </a:fld>
            <a:endParaRPr lang="en-IN" sz="1050" b="0" strike="noStrike" spc="-1">
              <a:latin typeface="Times New Roman"/>
            </a:endParaRPr>
          </a:p>
        </p:txBody>
      </p:sp>
      <p:pic>
        <p:nvPicPr>
          <p:cNvPr id="4" name="Picture 3">
            <a:extLst>
              <a:ext uri="{FF2B5EF4-FFF2-40B4-BE49-F238E27FC236}">
                <a16:creationId xmlns:a16="http://schemas.microsoft.com/office/drawing/2014/main" id="{9C13D901-9968-EEB2-2B68-B38CBD73F989}"/>
              </a:ext>
            </a:extLst>
          </p:cNvPr>
          <p:cNvPicPr>
            <a:picLocks noChangeAspect="1"/>
          </p:cNvPicPr>
          <p:nvPr/>
        </p:nvPicPr>
        <p:blipFill>
          <a:blip r:embed="rId2"/>
          <a:stretch>
            <a:fillRect/>
          </a:stretch>
        </p:blipFill>
        <p:spPr>
          <a:xfrm>
            <a:off x="999017" y="4584649"/>
            <a:ext cx="7258617" cy="927151"/>
          </a:xfrm>
          <a:prstGeom prst="rect">
            <a:avLst/>
          </a:prstGeom>
        </p:spPr>
      </p:pic>
    </p:spTree>
    <p:extLst>
      <p:ext uri="{BB962C8B-B14F-4D97-AF65-F5344CB8AC3E}">
        <p14:creationId xmlns:p14="http://schemas.microsoft.com/office/powerpoint/2010/main" val="712457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1097280" y="286560"/>
            <a:ext cx="10058040" cy="1450440"/>
          </a:xfrm>
          <a:prstGeom prst="rect">
            <a:avLst/>
          </a:prstGeom>
          <a:noFill/>
          <a:ln>
            <a:noFill/>
          </a:ln>
        </p:spPr>
        <p:txBody>
          <a:bodyPr anchor="b">
            <a:noAutofit/>
          </a:bodyPr>
          <a:lstStyle/>
          <a:p>
            <a:pPr algn="ctr">
              <a:lnSpc>
                <a:spcPct val="85000"/>
              </a:lnSpc>
            </a:pPr>
            <a:r>
              <a:rPr lang="en-IN" sz="4800" b="0" strike="noStrike" spc="-52" dirty="0">
                <a:solidFill>
                  <a:srgbClr val="404040"/>
                </a:solidFill>
                <a:latin typeface="Calibri Light"/>
              </a:rPr>
              <a:t>Unit III</a:t>
            </a:r>
            <a:endParaRPr lang="en-US" sz="4800" b="0" strike="noStrike" spc="-1" dirty="0">
              <a:solidFill>
                <a:srgbClr val="000000"/>
              </a:solidFill>
              <a:latin typeface="Calibri"/>
            </a:endParaRPr>
          </a:p>
        </p:txBody>
      </p:sp>
      <p:sp>
        <p:nvSpPr>
          <p:cNvPr id="153" name="TextShape 2"/>
          <p:cNvSpPr txBox="1"/>
          <p:nvPr/>
        </p:nvSpPr>
        <p:spPr>
          <a:xfrm>
            <a:off x="1097280" y="1845720"/>
            <a:ext cx="4937400" cy="4978800"/>
          </a:xfrm>
          <a:prstGeom prst="rect">
            <a:avLst/>
          </a:prstGeom>
          <a:noFill/>
          <a:ln>
            <a:noFill/>
          </a:ln>
        </p:spPr>
        <p:txBody>
          <a:bodyPr lIns="0" rIns="0">
            <a:noAutofit/>
          </a:bodyPr>
          <a:lstStyle/>
          <a:p>
            <a:pPr marL="91440" indent="-91080" algn="just">
              <a:lnSpc>
                <a:spcPct val="90000"/>
              </a:lnSpc>
              <a:spcBef>
                <a:spcPts val="1199"/>
              </a:spcBef>
              <a:spcAft>
                <a:spcPts val="201"/>
              </a:spcAft>
              <a:buClr>
                <a:srgbClr val="94B6D2"/>
              </a:buClr>
              <a:buFont typeface="Calibri"/>
              <a:buChar char=" "/>
            </a:pPr>
            <a:r>
              <a:rPr lang="en-US" sz="1800" b="0" strike="noStrike" spc="-1" dirty="0">
                <a:solidFill>
                  <a:srgbClr val="404040"/>
                </a:solidFill>
                <a:latin typeface="Calibri"/>
              </a:rPr>
              <a:t>Overview of the SQL Query Language</a:t>
            </a:r>
          </a:p>
          <a:p>
            <a:pPr marL="91440" indent="-91080" algn="just">
              <a:lnSpc>
                <a:spcPct val="90000"/>
              </a:lnSpc>
              <a:spcBef>
                <a:spcPts val="1199"/>
              </a:spcBef>
              <a:spcAft>
                <a:spcPts val="201"/>
              </a:spcAft>
              <a:buClr>
                <a:srgbClr val="94B6D2"/>
              </a:buClr>
              <a:buFont typeface="Calibri"/>
              <a:buChar char=" "/>
            </a:pPr>
            <a:r>
              <a:rPr lang="en-US" spc="-1" dirty="0">
                <a:solidFill>
                  <a:srgbClr val="404040"/>
                </a:solidFill>
                <a:latin typeface="Calibri"/>
              </a:rPr>
              <a:t>SQL Data Definition – </a:t>
            </a:r>
            <a:r>
              <a:rPr lang="en-US" sz="1400" spc="-1" dirty="0">
                <a:solidFill>
                  <a:srgbClr val="00B050"/>
                </a:solidFill>
                <a:latin typeface="Calibri"/>
              </a:rPr>
              <a:t>Basic Types, Basic Schema Definition</a:t>
            </a:r>
          </a:p>
          <a:p>
            <a:pPr marL="91440" indent="-91080" algn="just">
              <a:lnSpc>
                <a:spcPct val="90000"/>
              </a:lnSpc>
              <a:spcBef>
                <a:spcPts val="1199"/>
              </a:spcBef>
              <a:spcAft>
                <a:spcPts val="201"/>
              </a:spcAft>
              <a:buClr>
                <a:srgbClr val="94B6D2"/>
              </a:buClr>
              <a:buFont typeface="Calibri"/>
              <a:buChar char=" "/>
            </a:pPr>
            <a:r>
              <a:rPr lang="en-US" sz="1800" b="0" strike="noStrike" spc="-1" dirty="0">
                <a:solidFill>
                  <a:srgbClr val="404040"/>
                </a:solidFill>
                <a:latin typeface="Calibri"/>
              </a:rPr>
              <a:t>Basic structure of S</a:t>
            </a:r>
            <a:r>
              <a:rPr lang="en-US" spc="-1" dirty="0">
                <a:solidFill>
                  <a:srgbClr val="404040"/>
                </a:solidFill>
                <a:latin typeface="Calibri"/>
              </a:rPr>
              <a:t>QL Queries – </a:t>
            </a:r>
            <a:r>
              <a:rPr lang="en-US" sz="1400" spc="-1" dirty="0">
                <a:solidFill>
                  <a:srgbClr val="00B050"/>
                </a:solidFill>
                <a:latin typeface="Calibri"/>
              </a:rPr>
              <a:t>Queries on single relation and multiple relations</a:t>
            </a:r>
            <a:endParaRPr lang="en-US" spc="-1" dirty="0">
              <a:solidFill>
                <a:srgbClr val="00B050"/>
              </a:solidFill>
              <a:latin typeface="Calibri"/>
            </a:endParaRPr>
          </a:p>
          <a:p>
            <a:pPr marL="91440" indent="-91080" algn="just">
              <a:lnSpc>
                <a:spcPct val="90000"/>
              </a:lnSpc>
              <a:spcBef>
                <a:spcPts val="1199"/>
              </a:spcBef>
              <a:spcAft>
                <a:spcPts val="201"/>
              </a:spcAft>
              <a:buClr>
                <a:srgbClr val="94B6D2"/>
              </a:buClr>
              <a:buFont typeface="Calibri"/>
              <a:buChar char=" "/>
            </a:pPr>
            <a:r>
              <a:rPr lang="en-US" sz="1800" b="0" strike="noStrike" spc="-1" dirty="0">
                <a:solidFill>
                  <a:srgbClr val="404040"/>
                </a:solidFill>
                <a:latin typeface="Calibri"/>
              </a:rPr>
              <a:t>Additional Basic Operations </a:t>
            </a:r>
            <a:r>
              <a:rPr lang="en-US" spc="-1" dirty="0">
                <a:solidFill>
                  <a:srgbClr val="404040"/>
                </a:solidFill>
                <a:latin typeface="Calibri"/>
              </a:rPr>
              <a:t>– </a:t>
            </a:r>
            <a:r>
              <a:rPr lang="en-US" sz="1800" b="0" strike="noStrike" spc="-1" dirty="0">
                <a:solidFill>
                  <a:srgbClr val="404040"/>
                </a:solidFill>
                <a:latin typeface="Calibri"/>
              </a:rPr>
              <a:t> </a:t>
            </a:r>
            <a:r>
              <a:rPr lang="en-US" sz="1400" b="0" strike="noStrike" spc="-1" dirty="0">
                <a:solidFill>
                  <a:srgbClr val="00B050"/>
                </a:solidFill>
                <a:latin typeface="Calibri"/>
              </a:rPr>
              <a:t>Rename, String, attribute specification, ordering display of tuples</a:t>
            </a:r>
            <a:endParaRPr lang="en-US" sz="1800" b="0" strike="noStrike" spc="-1" dirty="0">
              <a:solidFill>
                <a:srgbClr val="404040"/>
              </a:solidFill>
              <a:latin typeface="Calibri"/>
            </a:endParaRPr>
          </a:p>
          <a:p>
            <a:pPr marL="91440" indent="-91080" algn="just">
              <a:lnSpc>
                <a:spcPct val="90000"/>
              </a:lnSpc>
              <a:spcBef>
                <a:spcPts val="1199"/>
              </a:spcBef>
              <a:spcAft>
                <a:spcPts val="201"/>
              </a:spcAft>
              <a:buClr>
                <a:srgbClr val="94B6D2"/>
              </a:buClr>
              <a:buFont typeface="Calibri"/>
              <a:buChar char=" "/>
            </a:pPr>
            <a:r>
              <a:rPr lang="en-US" sz="1800" b="0" strike="noStrike" spc="-1" dirty="0">
                <a:solidFill>
                  <a:srgbClr val="404040"/>
                </a:solidFill>
                <a:latin typeface="Calibri"/>
              </a:rPr>
              <a:t>Set Operations </a:t>
            </a:r>
            <a:r>
              <a:rPr lang="en-US" spc="-1" dirty="0">
                <a:solidFill>
                  <a:srgbClr val="404040"/>
                </a:solidFill>
                <a:latin typeface="Calibri"/>
              </a:rPr>
              <a:t>– </a:t>
            </a:r>
            <a:r>
              <a:rPr lang="en-US" sz="1400" spc="-1" dirty="0">
                <a:solidFill>
                  <a:srgbClr val="00B050"/>
                </a:solidFill>
                <a:latin typeface="Calibri"/>
              </a:rPr>
              <a:t>Union, Intersect, Except</a:t>
            </a:r>
            <a:endParaRPr lang="en-US" sz="1800" b="0" strike="noStrike" spc="-1" dirty="0">
              <a:solidFill>
                <a:srgbClr val="404040"/>
              </a:solidFill>
              <a:latin typeface="Calibri"/>
            </a:endParaRPr>
          </a:p>
          <a:p>
            <a:pPr marL="91440" indent="-91080" algn="just">
              <a:lnSpc>
                <a:spcPct val="90000"/>
              </a:lnSpc>
              <a:spcBef>
                <a:spcPts val="1199"/>
              </a:spcBef>
              <a:spcAft>
                <a:spcPts val="201"/>
              </a:spcAft>
              <a:buClr>
                <a:srgbClr val="94B6D2"/>
              </a:buClr>
              <a:buFont typeface="Calibri"/>
              <a:buChar char=" "/>
            </a:pPr>
            <a:r>
              <a:rPr lang="en-US" spc="-1" dirty="0">
                <a:solidFill>
                  <a:srgbClr val="404040"/>
                </a:solidFill>
                <a:latin typeface="Calibri"/>
              </a:rPr>
              <a:t>Null Values</a:t>
            </a:r>
          </a:p>
          <a:p>
            <a:pPr marL="91440" indent="-91080" algn="just">
              <a:lnSpc>
                <a:spcPct val="90000"/>
              </a:lnSpc>
              <a:spcBef>
                <a:spcPts val="1199"/>
              </a:spcBef>
              <a:spcAft>
                <a:spcPts val="201"/>
              </a:spcAft>
              <a:buClr>
                <a:srgbClr val="94B6D2"/>
              </a:buClr>
              <a:buFont typeface="Calibri"/>
              <a:buChar char=" "/>
            </a:pPr>
            <a:r>
              <a:rPr lang="en-US" sz="1800" b="0" strike="noStrike" spc="-1" dirty="0">
                <a:solidFill>
                  <a:srgbClr val="404040"/>
                </a:solidFill>
                <a:latin typeface="Calibri"/>
              </a:rPr>
              <a:t>Aggregate Functions </a:t>
            </a:r>
            <a:r>
              <a:rPr lang="en-US" spc="-1" dirty="0">
                <a:solidFill>
                  <a:srgbClr val="404040"/>
                </a:solidFill>
                <a:latin typeface="Calibri"/>
              </a:rPr>
              <a:t>– </a:t>
            </a:r>
            <a:r>
              <a:rPr lang="en-US" sz="1400" spc="-1" dirty="0">
                <a:solidFill>
                  <a:srgbClr val="00B050"/>
                </a:solidFill>
                <a:latin typeface="Calibri"/>
              </a:rPr>
              <a:t>Basic Aggregation, Aggregation with Grouping, The Having Clause, Aggregation with Null and Boolean values</a:t>
            </a:r>
            <a:endParaRPr lang="en-US" sz="1800" b="0" strike="noStrike" spc="-1" dirty="0">
              <a:solidFill>
                <a:srgbClr val="404040"/>
              </a:solidFill>
              <a:latin typeface="Calibri"/>
            </a:endParaRPr>
          </a:p>
          <a:p>
            <a:pPr marL="91440" indent="-91080" algn="just">
              <a:lnSpc>
                <a:spcPct val="90000"/>
              </a:lnSpc>
              <a:spcBef>
                <a:spcPts val="1199"/>
              </a:spcBef>
              <a:spcAft>
                <a:spcPts val="201"/>
              </a:spcAft>
              <a:buClr>
                <a:srgbClr val="94B6D2"/>
              </a:buClr>
              <a:buFont typeface="Calibri"/>
              <a:buChar char=" "/>
            </a:pPr>
            <a:r>
              <a:rPr lang="en-US" spc="-1" dirty="0">
                <a:solidFill>
                  <a:srgbClr val="404040"/>
                </a:solidFill>
                <a:latin typeface="Calibri"/>
              </a:rPr>
              <a:t>Nested Subqueries</a:t>
            </a:r>
          </a:p>
          <a:p>
            <a:pPr marL="91440" indent="-91080" algn="just">
              <a:lnSpc>
                <a:spcPct val="90000"/>
              </a:lnSpc>
              <a:spcBef>
                <a:spcPts val="1199"/>
              </a:spcBef>
              <a:spcAft>
                <a:spcPts val="201"/>
              </a:spcAft>
              <a:buClr>
                <a:srgbClr val="94B6D2"/>
              </a:buClr>
              <a:buFont typeface="Calibri"/>
              <a:buChar char=" "/>
            </a:pPr>
            <a:r>
              <a:rPr lang="en-US" sz="1800" b="0" strike="noStrike" spc="-1" dirty="0">
                <a:solidFill>
                  <a:srgbClr val="404040"/>
                </a:solidFill>
                <a:latin typeface="Calibri"/>
              </a:rPr>
              <a:t>Modification of the Database</a:t>
            </a:r>
          </a:p>
          <a:p>
            <a:pPr marL="91440" indent="-91080" algn="just">
              <a:lnSpc>
                <a:spcPct val="90000"/>
              </a:lnSpc>
              <a:spcBef>
                <a:spcPts val="1199"/>
              </a:spcBef>
              <a:spcAft>
                <a:spcPts val="201"/>
              </a:spcAft>
              <a:buClr>
                <a:srgbClr val="94B6D2"/>
              </a:buClr>
              <a:buFont typeface="Calibri"/>
              <a:buChar char=" "/>
            </a:pPr>
            <a:endParaRPr lang="en-US" sz="1800" b="0" strike="noStrike" spc="-1" dirty="0">
              <a:solidFill>
                <a:srgbClr val="404040"/>
              </a:solidFill>
              <a:latin typeface="Calibri"/>
            </a:endParaRPr>
          </a:p>
          <a:p>
            <a:pPr algn="just">
              <a:lnSpc>
                <a:spcPct val="90000"/>
              </a:lnSpc>
              <a:spcBef>
                <a:spcPts val="1199"/>
              </a:spcBef>
              <a:spcAft>
                <a:spcPts val="201"/>
              </a:spcAft>
            </a:pPr>
            <a:endParaRPr lang="en-US" sz="1800" b="0" strike="noStrike" spc="-1" dirty="0">
              <a:solidFill>
                <a:srgbClr val="404040"/>
              </a:solidFill>
              <a:latin typeface="Calibri"/>
            </a:endParaRPr>
          </a:p>
        </p:txBody>
      </p:sp>
      <p:sp>
        <p:nvSpPr>
          <p:cNvPr id="154" name="TextShape 3"/>
          <p:cNvSpPr txBox="1"/>
          <p:nvPr/>
        </p:nvSpPr>
        <p:spPr>
          <a:xfrm>
            <a:off x="6217920" y="1845720"/>
            <a:ext cx="4937400" cy="4364280"/>
          </a:xfrm>
          <a:prstGeom prst="rect">
            <a:avLst/>
          </a:prstGeom>
          <a:noFill/>
          <a:ln>
            <a:noFill/>
          </a:ln>
        </p:spPr>
        <p:txBody>
          <a:bodyPr lIns="0" rIns="0">
            <a:noAutofit/>
          </a:bodyPr>
          <a:lstStyle/>
          <a:p>
            <a:pPr marL="91440" indent="-91080">
              <a:lnSpc>
                <a:spcPct val="90000"/>
              </a:lnSpc>
              <a:spcBef>
                <a:spcPts val="1199"/>
              </a:spcBef>
              <a:spcAft>
                <a:spcPts val="201"/>
              </a:spcAft>
              <a:buClr>
                <a:srgbClr val="94B6D2"/>
              </a:buClr>
              <a:buFont typeface="Calibri"/>
              <a:buChar char=" "/>
            </a:pPr>
            <a:r>
              <a:rPr lang="en-US" spc="-1" dirty="0">
                <a:solidFill>
                  <a:srgbClr val="404040"/>
                </a:solidFill>
                <a:latin typeface="Calibri"/>
              </a:rPr>
              <a:t>Join Expressions</a:t>
            </a:r>
            <a:endParaRPr lang="en-US" sz="1800" b="0" strike="noStrike" spc="-1" dirty="0">
              <a:solidFill>
                <a:srgbClr val="404040"/>
              </a:solidFill>
              <a:latin typeface="Calibri"/>
            </a:endParaRPr>
          </a:p>
          <a:p>
            <a:pPr marL="91440" indent="-91080">
              <a:lnSpc>
                <a:spcPct val="90000"/>
              </a:lnSpc>
              <a:spcBef>
                <a:spcPts val="1199"/>
              </a:spcBef>
              <a:spcAft>
                <a:spcPts val="201"/>
              </a:spcAft>
              <a:buClr>
                <a:srgbClr val="94B6D2"/>
              </a:buClr>
              <a:buFont typeface="Calibri"/>
              <a:buChar char=" "/>
            </a:pPr>
            <a:r>
              <a:rPr lang="en-US" sz="1800" b="0" strike="noStrike" spc="-1" dirty="0">
                <a:solidFill>
                  <a:srgbClr val="404040"/>
                </a:solidFill>
                <a:latin typeface="Calibri"/>
              </a:rPr>
              <a:t>Views</a:t>
            </a:r>
          </a:p>
          <a:p>
            <a:pPr marL="91440" indent="-91080">
              <a:lnSpc>
                <a:spcPct val="90000"/>
              </a:lnSpc>
              <a:spcBef>
                <a:spcPts val="1199"/>
              </a:spcBef>
              <a:spcAft>
                <a:spcPts val="201"/>
              </a:spcAft>
              <a:buClr>
                <a:srgbClr val="94B6D2"/>
              </a:buClr>
              <a:buFont typeface="Calibri"/>
              <a:buChar char=" "/>
            </a:pPr>
            <a:r>
              <a:rPr lang="en-US" spc="-1" dirty="0">
                <a:solidFill>
                  <a:srgbClr val="404040"/>
                </a:solidFill>
                <a:latin typeface="Calibri"/>
              </a:rPr>
              <a:t>Transactions </a:t>
            </a:r>
          </a:p>
          <a:p>
            <a:pPr marL="91440" indent="-91080">
              <a:lnSpc>
                <a:spcPct val="90000"/>
              </a:lnSpc>
              <a:spcBef>
                <a:spcPts val="1199"/>
              </a:spcBef>
              <a:spcAft>
                <a:spcPts val="201"/>
              </a:spcAft>
              <a:buClr>
                <a:srgbClr val="94B6D2"/>
              </a:buClr>
              <a:buFont typeface="Calibri"/>
              <a:buChar char=" "/>
            </a:pPr>
            <a:r>
              <a:rPr lang="en-US" sz="1800" b="0" strike="noStrike" spc="-1" dirty="0">
                <a:solidFill>
                  <a:srgbClr val="404040"/>
                </a:solidFill>
                <a:latin typeface="Calibri"/>
              </a:rPr>
              <a:t>Inte</a:t>
            </a:r>
            <a:r>
              <a:rPr lang="en-US" spc="-1" dirty="0">
                <a:solidFill>
                  <a:srgbClr val="404040"/>
                </a:solidFill>
                <a:latin typeface="Calibri"/>
              </a:rPr>
              <a:t>grity Constraints</a:t>
            </a:r>
          </a:p>
          <a:p>
            <a:pPr marL="91440" indent="-91080">
              <a:lnSpc>
                <a:spcPct val="90000"/>
              </a:lnSpc>
              <a:spcBef>
                <a:spcPts val="1199"/>
              </a:spcBef>
              <a:spcAft>
                <a:spcPts val="201"/>
              </a:spcAft>
              <a:buClr>
                <a:srgbClr val="94B6D2"/>
              </a:buClr>
              <a:buFont typeface="Calibri"/>
              <a:buChar char=" "/>
            </a:pPr>
            <a:r>
              <a:rPr lang="en-US" sz="1800" b="0" strike="noStrike" spc="-1" dirty="0">
                <a:solidFill>
                  <a:srgbClr val="404040"/>
                </a:solidFill>
                <a:latin typeface="Calibri"/>
              </a:rPr>
              <a:t>SQL Data Types and Schemas</a:t>
            </a:r>
          </a:p>
        </p:txBody>
      </p:sp>
      <p:sp>
        <p:nvSpPr>
          <p:cNvPr id="155" name="TextShape 4"/>
          <p:cNvSpPr txBox="1"/>
          <p:nvPr/>
        </p:nvSpPr>
        <p:spPr>
          <a:xfrm>
            <a:off x="9900360" y="6459840"/>
            <a:ext cx="1311840" cy="364680"/>
          </a:xfrm>
          <a:prstGeom prst="rect">
            <a:avLst/>
          </a:prstGeom>
          <a:noFill/>
          <a:ln>
            <a:noFill/>
          </a:ln>
        </p:spPr>
        <p:txBody>
          <a:bodyPr anchor="ctr">
            <a:noAutofit/>
          </a:bodyPr>
          <a:lstStyle/>
          <a:p>
            <a:pPr algn="r">
              <a:lnSpc>
                <a:spcPct val="100000"/>
              </a:lnSpc>
            </a:pPr>
            <a:fld id="{563C1305-A081-4E50-9E90-89F11A27489F}" type="slidenum">
              <a:rPr lang="en-IN" sz="1050" b="0" strike="noStrike" spc="-1">
                <a:solidFill>
                  <a:srgbClr val="FFFFFF"/>
                </a:solidFill>
                <a:latin typeface="Calibri"/>
              </a:rPr>
              <a:t>4</a:t>
            </a:fld>
            <a:endParaRPr lang="en-IN" sz="1050" b="0" strike="noStrike" spc="-1">
              <a:latin typeface="Times New Roman"/>
            </a:endParaRPr>
          </a:p>
        </p:txBody>
      </p:sp>
      <p:sp>
        <p:nvSpPr>
          <p:cNvPr id="156" name="TextShape 5"/>
          <p:cNvSpPr txBox="1"/>
          <p:nvPr/>
        </p:nvSpPr>
        <p:spPr>
          <a:xfrm>
            <a:off x="3565980" y="645984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C1112-025F-05E5-ACCD-9319DCCF11C1}"/>
            </a:ext>
          </a:extLst>
        </p:cNvPr>
        <p:cNvGrpSpPr/>
        <p:nvPr/>
      </p:nvGrpSpPr>
      <p:grpSpPr>
        <a:xfrm>
          <a:off x="0" y="0"/>
          <a:ext cx="0" cy="0"/>
          <a:chOff x="0" y="0"/>
          <a:chExt cx="0" cy="0"/>
        </a:xfrm>
      </p:grpSpPr>
      <p:sp>
        <p:nvSpPr>
          <p:cNvPr id="161" name="TextShape 1">
            <a:extLst>
              <a:ext uri="{FF2B5EF4-FFF2-40B4-BE49-F238E27FC236}">
                <a16:creationId xmlns:a16="http://schemas.microsoft.com/office/drawing/2014/main" id="{07DB5E13-3AB9-FCDC-993E-2A0474BE2050}"/>
              </a:ext>
            </a:extLst>
          </p:cNvPr>
          <p:cNvSpPr txBox="1"/>
          <p:nvPr/>
        </p:nvSpPr>
        <p:spPr>
          <a:xfrm>
            <a:off x="999018" y="633891"/>
            <a:ext cx="10058040" cy="968040"/>
          </a:xfrm>
          <a:prstGeom prst="rect">
            <a:avLst/>
          </a:prstGeom>
          <a:noFill/>
          <a:ln>
            <a:noFill/>
          </a:ln>
        </p:spPr>
        <p:txBody>
          <a:bodyPr anchor="b">
            <a:noAutofit/>
          </a:bodyPr>
          <a:lstStyle/>
          <a:p>
            <a:pPr algn="ctr">
              <a:lnSpc>
                <a:spcPct val="85000"/>
              </a:lnSpc>
            </a:pPr>
            <a:r>
              <a:rPr lang="en-IN" sz="4800" b="0" strike="noStrike" spc="-52" dirty="0">
                <a:solidFill>
                  <a:srgbClr val="404040"/>
                </a:solidFill>
                <a:latin typeface="Calibri Light"/>
              </a:rPr>
              <a:t>ADDITIONAL BASIC OPERATIONS (4)</a:t>
            </a:r>
            <a:endParaRPr lang="en-US" sz="4800" b="0" strike="noStrike" spc="-1" dirty="0">
              <a:solidFill>
                <a:srgbClr val="000000"/>
              </a:solidFill>
              <a:latin typeface="Calibri"/>
            </a:endParaRPr>
          </a:p>
        </p:txBody>
      </p:sp>
      <p:sp>
        <p:nvSpPr>
          <p:cNvPr id="162" name="TextShape 2">
            <a:extLst>
              <a:ext uri="{FF2B5EF4-FFF2-40B4-BE49-F238E27FC236}">
                <a16:creationId xmlns:a16="http://schemas.microsoft.com/office/drawing/2014/main" id="{23E5AD69-F1F4-1D70-FA1F-624FCF74EE93}"/>
              </a:ext>
            </a:extLst>
          </p:cNvPr>
          <p:cNvSpPr txBox="1"/>
          <p:nvPr/>
        </p:nvSpPr>
        <p:spPr>
          <a:xfrm>
            <a:off x="679239" y="1793358"/>
            <a:ext cx="10697598" cy="4146246"/>
          </a:xfrm>
          <a:prstGeom prst="rect">
            <a:avLst/>
          </a:prstGeom>
          <a:noFill/>
          <a:ln>
            <a:noFill/>
          </a:ln>
        </p:spPr>
        <p:txBody>
          <a:bodyPr lIns="0" rIns="0">
            <a:noAutofit/>
          </a:bodyPr>
          <a:lstStyle/>
          <a:p>
            <a:pPr marL="342900" indent="-342900" algn="just">
              <a:lnSpc>
                <a:spcPct val="90000"/>
              </a:lnSpc>
              <a:spcBef>
                <a:spcPts val="1199"/>
              </a:spcBef>
              <a:spcAft>
                <a:spcPts val="201"/>
              </a:spcAft>
              <a:buFont typeface="Arial" panose="020B0604020202020204" pitchFamily="34" charset="0"/>
              <a:buChar char="•"/>
            </a:pPr>
            <a:r>
              <a:rPr lang="en-US" sz="2400" spc="-1" dirty="0">
                <a:latin typeface="Calibri"/>
              </a:rPr>
              <a:t>Attribute Specification in </a:t>
            </a:r>
            <a:r>
              <a:rPr lang="en-US" sz="2400" b="1" spc="-1" dirty="0">
                <a:latin typeface="Calibri"/>
              </a:rPr>
              <a:t>SELECT </a:t>
            </a:r>
            <a:r>
              <a:rPr lang="en-US" sz="2400" spc="-1" dirty="0">
                <a:latin typeface="Calibri"/>
              </a:rPr>
              <a:t>clause:</a:t>
            </a:r>
          </a:p>
          <a:p>
            <a:pPr marL="800100" lvl="1" indent="-342900">
              <a:lnSpc>
                <a:spcPct val="90000"/>
              </a:lnSpc>
              <a:spcBef>
                <a:spcPts val="1199"/>
              </a:spcBef>
              <a:spcAft>
                <a:spcPts val="201"/>
              </a:spcAft>
              <a:buFont typeface="Arial" panose="020B0604020202020204" pitchFamily="34" charset="0"/>
              <a:buChar char="•"/>
            </a:pPr>
            <a:r>
              <a:rPr lang="en-US" sz="2000" spc="-1" dirty="0">
                <a:latin typeface="Calibri"/>
              </a:rPr>
              <a:t>(</a:t>
            </a:r>
            <a:r>
              <a:rPr lang="en-US" sz="2000" spc="-1" dirty="0">
                <a:solidFill>
                  <a:srgbClr val="00B050"/>
                </a:solidFill>
                <a:latin typeface="Calibri"/>
              </a:rPr>
              <a:t>*</a:t>
            </a:r>
            <a:r>
              <a:rPr lang="en-US" sz="2000" spc="-1" dirty="0">
                <a:latin typeface="Calibri"/>
              </a:rPr>
              <a:t>)</a:t>
            </a:r>
            <a:r>
              <a:rPr lang="en-US" sz="2000" b="1" spc="-1" dirty="0">
                <a:latin typeface="Calibri"/>
              </a:rPr>
              <a:t> </a:t>
            </a:r>
            <a:r>
              <a:rPr lang="en-US" sz="2000" spc="-1" dirty="0">
                <a:latin typeface="Calibri"/>
              </a:rPr>
              <a:t>symbol in the select clause is used to denote that all attributes needs to be selected.</a:t>
            </a:r>
            <a:endParaRPr lang="en-US" sz="2000" b="1" u="sng" spc="-1" dirty="0">
              <a:latin typeface="Calibri"/>
            </a:endParaRPr>
          </a:p>
          <a:p>
            <a:pPr>
              <a:lnSpc>
                <a:spcPct val="90000"/>
              </a:lnSpc>
              <a:spcBef>
                <a:spcPts val="1199"/>
              </a:spcBef>
              <a:spcAft>
                <a:spcPts val="201"/>
              </a:spcAft>
            </a:pPr>
            <a:br>
              <a:rPr lang="en-US" sz="2000" spc="-1" dirty="0">
                <a:latin typeface="Calibri"/>
              </a:rPr>
            </a:br>
            <a:endParaRPr lang="en-US" sz="2000" spc="-1" dirty="0">
              <a:latin typeface="Calibri"/>
            </a:endParaRPr>
          </a:p>
          <a:p>
            <a:pPr algn="just">
              <a:lnSpc>
                <a:spcPct val="90000"/>
              </a:lnSpc>
              <a:spcBef>
                <a:spcPts val="1199"/>
              </a:spcBef>
              <a:spcAft>
                <a:spcPts val="201"/>
              </a:spcAft>
            </a:pPr>
            <a:endParaRPr lang="en-US" sz="2000" spc="-1" dirty="0">
              <a:latin typeface="Calibri"/>
            </a:endParaRPr>
          </a:p>
          <a:p>
            <a:pPr marL="342900" indent="-342900" algn="just">
              <a:lnSpc>
                <a:spcPct val="90000"/>
              </a:lnSpc>
              <a:spcBef>
                <a:spcPts val="1199"/>
              </a:spcBef>
              <a:spcAft>
                <a:spcPts val="201"/>
              </a:spcAft>
              <a:buFont typeface="Arial" panose="020B0604020202020204" pitchFamily="34" charset="0"/>
              <a:buChar char="•"/>
            </a:pPr>
            <a:r>
              <a:rPr lang="en-US" sz="2400" spc="-1" dirty="0">
                <a:latin typeface="Calibri"/>
              </a:rPr>
              <a:t>Ordering the display of tuples:</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SQL offers the user some control over the order in which tuples in a relation are displayed.</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The </a:t>
            </a:r>
            <a:r>
              <a:rPr lang="en-US" sz="2000" spc="-1" dirty="0">
                <a:solidFill>
                  <a:srgbClr val="00B050"/>
                </a:solidFill>
                <a:latin typeface="Calibri"/>
              </a:rPr>
              <a:t>order by </a:t>
            </a:r>
            <a:r>
              <a:rPr lang="en-US" sz="2000" spc="-1" dirty="0">
                <a:latin typeface="Calibri"/>
              </a:rPr>
              <a:t>clause causes the tuples in the result of a query to appear in sorted order.</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The order by clause can be used along with the keywords, ASC or DESC to specify the sort order. By default, if no keyword is specified, then the ordering takes place in ascending order.</a:t>
            </a:r>
          </a:p>
        </p:txBody>
      </p:sp>
      <p:sp>
        <p:nvSpPr>
          <p:cNvPr id="163" name="TextShape 3">
            <a:extLst>
              <a:ext uri="{FF2B5EF4-FFF2-40B4-BE49-F238E27FC236}">
                <a16:creationId xmlns:a16="http://schemas.microsoft.com/office/drawing/2014/main" id="{340F64E4-1945-B8F4-0081-BF920380D645}"/>
              </a:ext>
            </a:extLst>
          </p:cNvPr>
          <p:cNvSpPr txBox="1"/>
          <p:nvPr/>
        </p:nvSpPr>
        <p:spPr>
          <a:xfrm>
            <a:off x="3686040" y="645984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
        <p:nvSpPr>
          <p:cNvPr id="164" name="TextShape 4">
            <a:extLst>
              <a:ext uri="{FF2B5EF4-FFF2-40B4-BE49-F238E27FC236}">
                <a16:creationId xmlns:a16="http://schemas.microsoft.com/office/drawing/2014/main" id="{CDD43627-9A69-F736-F1DF-5B8EFA275E21}"/>
              </a:ext>
            </a:extLst>
          </p:cNvPr>
          <p:cNvSpPr txBox="1"/>
          <p:nvPr/>
        </p:nvSpPr>
        <p:spPr>
          <a:xfrm>
            <a:off x="9900360" y="6459840"/>
            <a:ext cx="1311840" cy="364680"/>
          </a:xfrm>
          <a:prstGeom prst="rect">
            <a:avLst/>
          </a:prstGeom>
          <a:noFill/>
          <a:ln>
            <a:noFill/>
          </a:ln>
        </p:spPr>
        <p:txBody>
          <a:bodyPr anchor="ctr">
            <a:noAutofit/>
          </a:bodyPr>
          <a:lstStyle/>
          <a:p>
            <a:pPr algn="r">
              <a:lnSpc>
                <a:spcPct val="100000"/>
              </a:lnSpc>
            </a:pPr>
            <a:fld id="{C695B38D-795B-4A49-BEAD-F11406BEAE39}" type="slidenum">
              <a:rPr lang="en-IN" sz="1050" b="0" strike="noStrike" spc="-1">
                <a:solidFill>
                  <a:srgbClr val="FFFFFF"/>
                </a:solidFill>
                <a:latin typeface="Calibri"/>
              </a:rPr>
              <a:t>40</a:t>
            </a:fld>
            <a:endParaRPr lang="en-IN" sz="1050" b="0" strike="noStrike" spc="-1">
              <a:latin typeface="Times New Roman"/>
            </a:endParaRPr>
          </a:p>
        </p:txBody>
      </p:sp>
      <p:pic>
        <p:nvPicPr>
          <p:cNvPr id="3" name="Picture 2">
            <a:extLst>
              <a:ext uri="{FF2B5EF4-FFF2-40B4-BE49-F238E27FC236}">
                <a16:creationId xmlns:a16="http://schemas.microsoft.com/office/drawing/2014/main" id="{0576FB52-89A2-2141-65AA-7A4E0A86592C}"/>
              </a:ext>
            </a:extLst>
          </p:cNvPr>
          <p:cNvPicPr>
            <a:picLocks noChangeAspect="1"/>
          </p:cNvPicPr>
          <p:nvPr/>
        </p:nvPicPr>
        <p:blipFill>
          <a:blip r:embed="rId2"/>
          <a:stretch>
            <a:fillRect/>
          </a:stretch>
        </p:blipFill>
        <p:spPr>
          <a:xfrm>
            <a:off x="3606614" y="2865386"/>
            <a:ext cx="3010086" cy="827773"/>
          </a:xfrm>
          <a:prstGeom prst="rect">
            <a:avLst/>
          </a:prstGeom>
        </p:spPr>
      </p:pic>
    </p:spTree>
    <p:extLst>
      <p:ext uri="{BB962C8B-B14F-4D97-AF65-F5344CB8AC3E}">
        <p14:creationId xmlns:p14="http://schemas.microsoft.com/office/powerpoint/2010/main" val="13633624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748FA-B58A-B8B2-9055-C1E0306EB160}"/>
            </a:ext>
          </a:extLst>
        </p:cNvPr>
        <p:cNvGrpSpPr/>
        <p:nvPr/>
      </p:nvGrpSpPr>
      <p:grpSpPr>
        <a:xfrm>
          <a:off x="0" y="0"/>
          <a:ext cx="0" cy="0"/>
          <a:chOff x="0" y="0"/>
          <a:chExt cx="0" cy="0"/>
        </a:xfrm>
      </p:grpSpPr>
      <p:sp>
        <p:nvSpPr>
          <p:cNvPr id="161" name="TextShape 1">
            <a:extLst>
              <a:ext uri="{FF2B5EF4-FFF2-40B4-BE49-F238E27FC236}">
                <a16:creationId xmlns:a16="http://schemas.microsoft.com/office/drawing/2014/main" id="{DA6D7CD9-E57D-3E87-EAB7-9F3E07B8AA62}"/>
              </a:ext>
            </a:extLst>
          </p:cNvPr>
          <p:cNvSpPr txBox="1"/>
          <p:nvPr/>
        </p:nvSpPr>
        <p:spPr>
          <a:xfrm>
            <a:off x="999018" y="633891"/>
            <a:ext cx="10058040" cy="968040"/>
          </a:xfrm>
          <a:prstGeom prst="rect">
            <a:avLst/>
          </a:prstGeom>
          <a:noFill/>
          <a:ln>
            <a:noFill/>
          </a:ln>
        </p:spPr>
        <p:txBody>
          <a:bodyPr anchor="b">
            <a:noAutofit/>
          </a:bodyPr>
          <a:lstStyle/>
          <a:p>
            <a:pPr algn="ctr">
              <a:lnSpc>
                <a:spcPct val="85000"/>
              </a:lnSpc>
            </a:pPr>
            <a:r>
              <a:rPr lang="en-IN" sz="4800" b="0" strike="noStrike" spc="-52" dirty="0">
                <a:solidFill>
                  <a:srgbClr val="404040"/>
                </a:solidFill>
                <a:latin typeface="Calibri Light"/>
              </a:rPr>
              <a:t>ADDITIONAL BASIC OPERATIONS (4)</a:t>
            </a:r>
            <a:endParaRPr lang="en-US" sz="4800" b="0" strike="noStrike" spc="-1" dirty="0">
              <a:solidFill>
                <a:srgbClr val="000000"/>
              </a:solidFill>
              <a:latin typeface="Calibri"/>
            </a:endParaRPr>
          </a:p>
        </p:txBody>
      </p:sp>
      <p:sp>
        <p:nvSpPr>
          <p:cNvPr id="162" name="TextShape 2">
            <a:extLst>
              <a:ext uri="{FF2B5EF4-FFF2-40B4-BE49-F238E27FC236}">
                <a16:creationId xmlns:a16="http://schemas.microsoft.com/office/drawing/2014/main" id="{307AB28D-6DAD-801F-6CDC-1549089F691E}"/>
              </a:ext>
            </a:extLst>
          </p:cNvPr>
          <p:cNvSpPr txBox="1"/>
          <p:nvPr/>
        </p:nvSpPr>
        <p:spPr>
          <a:xfrm>
            <a:off x="679239" y="1793358"/>
            <a:ext cx="10697598" cy="4146246"/>
          </a:xfrm>
          <a:prstGeom prst="rect">
            <a:avLst/>
          </a:prstGeom>
          <a:noFill/>
          <a:ln>
            <a:noFill/>
          </a:ln>
        </p:spPr>
        <p:txBody>
          <a:bodyPr lIns="0" rIns="0">
            <a:noAutofit/>
          </a:bodyPr>
          <a:lstStyle/>
          <a:p>
            <a:pPr marL="342900" indent="-342900" algn="just">
              <a:lnSpc>
                <a:spcPct val="90000"/>
              </a:lnSpc>
              <a:spcBef>
                <a:spcPts val="1199"/>
              </a:spcBef>
              <a:spcAft>
                <a:spcPts val="201"/>
              </a:spcAft>
              <a:buFont typeface="Arial" panose="020B0604020202020204" pitchFamily="34" charset="0"/>
              <a:buChar char="•"/>
            </a:pPr>
            <a:r>
              <a:rPr lang="en-US" sz="2400" spc="-1" dirty="0">
                <a:latin typeface="Calibri"/>
              </a:rPr>
              <a:t>Ordering the display of tuples :</a:t>
            </a:r>
          </a:p>
          <a:p>
            <a:pPr marL="800100" lvl="1" indent="-342900" algn="just">
              <a:lnSpc>
                <a:spcPct val="90000"/>
              </a:lnSpc>
              <a:spcBef>
                <a:spcPts val="1199"/>
              </a:spcBef>
              <a:spcAft>
                <a:spcPts val="201"/>
              </a:spcAft>
              <a:buFont typeface="Arial" panose="020B0604020202020204" pitchFamily="34" charset="0"/>
              <a:buChar char="•"/>
            </a:pPr>
            <a:r>
              <a:rPr lang="en-US" sz="2400" spc="-1" dirty="0">
                <a:latin typeface="Calibri"/>
              </a:rPr>
              <a:t>For example, “To list in alphabetic order all instructors in the Physic department,</a:t>
            </a:r>
          </a:p>
          <a:p>
            <a:pPr marL="800100" lvl="1" indent="-342900" algn="just">
              <a:lnSpc>
                <a:spcPct val="90000"/>
              </a:lnSpc>
              <a:spcBef>
                <a:spcPts val="1199"/>
              </a:spcBef>
              <a:spcAft>
                <a:spcPts val="201"/>
              </a:spcAft>
              <a:buFont typeface="Arial" panose="020B0604020202020204" pitchFamily="34" charset="0"/>
              <a:buChar char="•"/>
            </a:pPr>
            <a:endParaRPr lang="en-US" sz="2400" spc="-1" dirty="0">
              <a:latin typeface="Calibri"/>
            </a:endParaRPr>
          </a:p>
          <a:p>
            <a:pPr marL="800100" lvl="1" indent="-342900" algn="just">
              <a:lnSpc>
                <a:spcPct val="90000"/>
              </a:lnSpc>
              <a:spcBef>
                <a:spcPts val="1199"/>
              </a:spcBef>
              <a:spcAft>
                <a:spcPts val="201"/>
              </a:spcAft>
              <a:buFont typeface="Arial" panose="020B0604020202020204" pitchFamily="34" charset="0"/>
              <a:buChar char="•"/>
            </a:pPr>
            <a:endParaRPr lang="en-US" sz="2400" spc="-1" dirty="0">
              <a:latin typeface="Calibri"/>
            </a:endParaRPr>
          </a:p>
          <a:p>
            <a:pPr marL="800100" lvl="1" indent="-342900" algn="just">
              <a:lnSpc>
                <a:spcPct val="90000"/>
              </a:lnSpc>
              <a:spcBef>
                <a:spcPts val="1199"/>
              </a:spcBef>
              <a:spcAft>
                <a:spcPts val="201"/>
              </a:spcAft>
              <a:buFont typeface="Arial" panose="020B0604020202020204" pitchFamily="34" charset="0"/>
              <a:buChar char="•"/>
            </a:pPr>
            <a:r>
              <a:rPr lang="en-US" sz="2400" spc="-1" dirty="0">
                <a:latin typeface="Calibri"/>
              </a:rPr>
              <a:t>Suppose that we wish to list the entire instructor relation in </a:t>
            </a:r>
            <a:r>
              <a:rPr lang="en-US" sz="2400" spc="-1" dirty="0">
                <a:solidFill>
                  <a:srgbClr val="00B050"/>
                </a:solidFill>
                <a:latin typeface="Calibri"/>
              </a:rPr>
              <a:t>descending order of salary</a:t>
            </a:r>
            <a:r>
              <a:rPr lang="en-US" sz="2400" spc="-1" dirty="0">
                <a:latin typeface="Calibri"/>
              </a:rPr>
              <a:t>, and if many instructors have the same salary, we order the instructor records in </a:t>
            </a:r>
            <a:r>
              <a:rPr lang="en-US" sz="2400" spc="-1" dirty="0">
                <a:solidFill>
                  <a:srgbClr val="00B050"/>
                </a:solidFill>
                <a:latin typeface="Calibri"/>
              </a:rPr>
              <a:t>ascending order by name</a:t>
            </a:r>
          </a:p>
        </p:txBody>
      </p:sp>
      <p:sp>
        <p:nvSpPr>
          <p:cNvPr id="163" name="TextShape 3">
            <a:extLst>
              <a:ext uri="{FF2B5EF4-FFF2-40B4-BE49-F238E27FC236}">
                <a16:creationId xmlns:a16="http://schemas.microsoft.com/office/drawing/2014/main" id="{5D8A2951-A441-F24B-2715-7DB9F3CE7099}"/>
              </a:ext>
            </a:extLst>
          </p:cNvPr>
          <p:cNvSpPr txBox="1"/>
          <p:nvPr/>
        </p:nvSpPr>
        <p:spPr>
          <a:xfrm>
            <a:off x="3686040" y="645984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
        <p:nvSpPr>
          <p:cNvPr id="164" name="TextShape 4">
            <a:extLst>
              <a:ext uri="{FF2B5EF4-FFF2-40B4-BE49-F238E27FC236}">
                <a16:creationId xmlns:a16="http://schemas.microsoft.com/office/drawing/2014/main" id="{8713FD73-9064-791B-AD14-D948716ACB7F}"/>
              </a:ext>
            </a:extLst>
          </p:cNvPr>
          <p:cNvSpPr txBox="1"/>
          <p:nvPr/>
        </p:nvSpPr>
        <p:spPr>
          <a:xfrm>
            <a:off x="9900360" y="6459840"/>
            <a:ext cx="1311840" cy="364680"/>
          </a:xfrm>
          <a:prstGeom prst="rect">
            <a:avLst/>
          </a:prstGeom>
          <a:noFill/>
          <a:ln>
            <a:noFill/>
          </a:ln>
        </p:spPr>
        <p:txBody>
          <a:bodyPr anchor="ctr">
            <a:noAutofit/>
          </a:bodyPr>
          <a:lstStyle/>
          <a:p>
            <a:pPr algn="r">
              <a:lnSpc>
                <a:spcPct val="100000"/>
              </a:lnSpc>
            </a:pPr>
            <a:fld id="{C695B38D-795B-4A49-BEAD-F11406BEAE39}" type="slidenum">
              <a:rPr lang="en-IN" sz="1050" b="0" strike="noStrike" spc="-1">
                <a:solidFill>
                  <a:srgbClr val="FFFFFF"/>
                </a:solidFill>
                <a:latin typeface="Calibri"/>
              </a:rPr>
              <a:t>41</a:t>
            </a:fld>
            <a:endParaRPr lang="en-IN" sz="1050" b="0" strike="noStrike" spc="-1">
              <a:latin typeface="Times New Roman"/>
            </a:endParaRPr>
          </a:p>
        </p:txBody>
      </p:sp>
      <p:pic>
        <p:nvPicPr>
          <p:cNvPr id="4" name="Picture 3">
            <a:extLst>
              <a:ext uri="{FF2B5EF4-FFF2-40B4-BE49-F238E27FC236}">
                <a16:creationId xmlns:a16="http://schemas.microsoft.com/office/drawing/2014/main" id="{335D8134-6F28-5345-B13C-D8BAFC3C3A4A}"/>
              </a:ext>
            </a:extLst>
          </p:cNvPr>
          <p:cNvPicPr>
            <a:picLocks noChangeAspect="1"/>
          </p:cNvPicPr>
          <p:nvPr/>
        </p:nvPicPr>
        <p:blipFill>
          <a:blip r:embed="rId3"/>
          <a:stretch>
            <a:fillRect/>
          </a:stretch>
        </p:blipFill>
        <p:spPr>
          <a:xfrm>
            <a:off x="1511135" y="2825691"/>
            <a:ext cx="2362530" cy="838317"/>
          </a:xfrm>
          <a:prstGeom prst="rect">
            <a:avLst/>
          </a:prstGeom>
        </p:spPr>
      </p:pic>
      <p:pic>
        <p:nvPicPr>
          <p:cNvPr id="6" name="Picture 5">
            <a:extLst>
              <a:ext uri="{FF2B5EF4-FFF2-40B4-BE49-F238E27FC236}">
                <a16:creationId xmlns:a16="http://schemas.microsoft.com/office/drawing/2014/main" id="{25D0E814-4E49-5620-8E5B-38AC9D8EA1C1}"/>
              </a:ext>
            </a:extLst>
          </p:cNvPr>
          <p:cNvPicPr>
            <a:picLocks noChangeAspect="1"/>
          </p:cNvPicPr>
          <p:nvPr/>
        </p:nvPicPr>
        <p:blipFill>
          <a:blip r:embed="rId4"/>
          <a:stretch>
            <a:fillRect/>
          </a:stretch>
        </p:blipFill>
        <p:spPr>
          <a:xfrm>
            <a:off x="1584145" y="4932307"/>
            <a:ext cx="2572109" cy="790685"/>
          </a:xfrm>
          <a:prstGeom prst="rect">
            <a:avLst/>
          </a:prstGeom>
        </p:spPr>
      </p:pic>
    </p:spTree>
    <p:extLst>
      <p:ext uri="{BB962C8B-B14F-4D97-AF65-F5344CB8AC3E}">
        <p14:creationId xmlns:p14="http://schemas.microsoft.com/office/powerpoint/2010/main" val="111370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A1452-0331-C6E6-D665-DF31BD78B295}"/>
            </a:ext>
          </a:extLst>
        </p:cNvPr>
        <p:cNvGrpSpPr/>
        <p:nvPr/>
      </p:nvGrpSpPr>
      <p:grpSpPr>
        <a:xfrm>
          <a:off x="0" y="0"/>
          <a:ext cx="0" cy="0"/>
          <a:chOff x="0" y="0"/>
          <a:chExt cx="0" cy="0"/>
        </a:xfrm>
      </p:grpSpPr>
      <p:sp>
        <p:nvSpPr>
          <p:cNvPr id="161" name="TextShape 1">
            <a:extLst>
              <a:ext uri="{FF2B5EF4-FFF2-40B4-BE49-F238E27FC236}">
                <a16:creationId xmlns:a16="http://schemas.microsoft.com/office/drawing/2014/main" id="{2E0D51E2-ADCE-98BB-F0D9-889269AFDC35}"/>
              </a:ext>
            </a:extLst>
          </p:cNvPr>
          <p:cNvSpPr txBox="1"/>
          <p:nvPr/>
        </p:nvSpPr>
        <p:spPr>
          <a:xfrm>
            <a:off x="999018" y="633891"/>
            <a:ext cx="10058040" cy="968040"/>
          </a:xfrm>
          <a:prstGeom prst="rect">
            <a:avLst/>
          </a:prstGeom>
          <a:noFill/>
          <a:ln>
            <a:noFill/>
          </a:ln>
        </p:spPr>
        <p:txBody>
          <a:bodyPr anchor="b">
            <a:noAutofit/>
          </a:bodyPr>
          <a:lstStyle/>
          <a:p>
            <a:pPr algn="ctr">
              <a:lnSpc>
                <a:spcPct val="85000"/>
              </a:lnSpc>
            </a:pPr>
            <a:r>
              <a:rPr lang="en-IN" sz="4800" b="0" strike="noStrike" spc="-52" dirty="0">
                <a:solidFill>
                  <a:srgbClr val="404040"/>
                </a:solidFill>
                <a:latin typeface="Calibri Light"/>
              </a:rPr>
              <a:t>ADDITIONAL BASIC OPERATIONS (4)</a:t>
            </a:r>
            <a:endParaRPr lang="en-US" sz="4800" b="0" strike="noStrike" spc="-1" dirty="0">
              <a:solidFill>
                <a:srgbClr val="000000"/>
              </a:solidFill>
              <a:latin typeface="Calibri"/>
            </a:endParaRPr>
          </a:p>
        </p:txBody>
      </p:sp>
      <p:sp>
        <p:nvSpPr>
          <p:cNvPr id="162" name="TextShape 2">
            <a:extLst>
              <a:ext uri="{FF2B5EF4-FFF2-40B4-BE49-F238E27FC236}">
                <a16:creationId xmlns:a16="http://schemas.microsoft.com/office/drawing/2014/main" id="{41BE521A-8BB0-9E54-ABB5-96236C80E09A}"/>
              </a:ext>
            </a:extLst>
          </p:cNvPr>
          <p:cNvSpPr txBox="1"/>
          <p:nvPr/>
        </p:nvSpPr>
        <p:spPr>
          <a:xfrm>
            <a:off x="679239" y="1793358"/>
            <a:ext cx="10697598" cy="4146246"/>
          </a:xfrm>
          <a:prstGeom prst="rect">
            <a:avLst/>
          </a:prstGeom>
          <a:noFill/>
          <a:ln>
            <a:noFill/>
          </a:ln>
        </p:spPr>
        <p:txBody>
          <a:bodyPr lIns="0" rIns="0">
            <a:noAutofit/>
          </a:bodyPr>
          <a:lstStyle/>
          <a:p>
            <a:pPr marL="342900" indent="-342900" algn="just">
              <a:lnSpc>
                <a:spcPct val="90000"/>
              </a:lnSpc>
              <a:spcBef>
                <a:spcPts val="1199"/>
              </a:spcBef>
              <a:spcAft>
                <a:spcPts val="201"/>
              </a:spcAft>
              <a:buFont typeface="Arial" panose="020B0604020202020204" pitchFamily="34" charset="0"/>
              <a:buChar char="•"/>
            </a:pPr>
            <a:r>
              <a:rPr lang="en-US" sz="2400" b="1" spc="-1" dirty="0">
                <a:latin typeface="Calibri"/>
              </a:rPr>
              <a:t>WHERE</a:t>
            </a:r>
            <a:r>
              <a:rPr lang="en-US" sz="2400" spc="-1" dirty="0">
                <a:latin typeface="Calibri"/>
              </a:rPr>
              <a:t> clause predicates:</a:t>
            </a:r>
          </a:p>
          <a:p>
            <a:pPr marL="800100" lvl="1" indent="-342900" algn="just">
              <a:lnSpc>
                <a:spcPct val="90000"/>
              </a:lnSpc>
              <a:spcBef>
                <a:spcPts val="1199"/>
              </a:spcBef>
              <a:spcAft>
                <a:spcPts val="201"/>
              </a:spcAft>
              <a:buFont typeface="Arial" panose="020B0604020202020204" pitchFamily="34" charset="0"/>
              <a:buChar char="•"/>
            </a:pPr>
            <a:r>
              <a:rPr lang="en-US" sz="2000" spc="-1" dirty="0">
                <a:solidFill>
                  <a:srgbClr val="00B050"/>
                </a:solidFill>
                <a:latin typeface="Calibri"/>
              </a:rPr>
              <a:t>between</a:t>
            </a:r>
            <a:r>
              <a:rPr lang="en-US" sz="2000" spc="-1" dirty="0">
                <a:latin typeface="Calibri"/>
              </a:rPr>
              <a:t> comparison operator: to specify that a value be less than or equal to some value and greater than or equal to some other value.</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For example, “To find the names of instructors with salary amounts between $90,000 and $100,000,</a:t>
            </a:r>
          </a:p>
          <a:p>
            <a:pPr marL="800100" lvl="1" indent="-342900" algn="just">
              <a:lnSpc>
                <a:spcPct val="90000"/>
              </a:lnSpc>
              <a:spcBef>
                <a:spcPts val="1199"/>
              </a:spcBef>
              <a:spcAft>
                <a:spcPts val="201"/>
              </a:spcAft>
              <a:buFont typeface="Arial" panose="020B0604020202020204" pitchFamily="34" charset="0"/>
              <a:buChar char="•"/>
            </a:pPr>
            <a:endParaRPr lang="en-US" sz="2400" spc="-1" dirty="0">
              <a:latin typeface="Calibri"/>
            </a:endParaRPr>
          </a:p>
          <a:p>
            <a:pPr marL="800100" lvl="1" indent="-342900" algn="just">
              <a:lnSpc>
                <a:spcPct val="90000"/>
              </a:lnSpc>
              <a:spcBef>
                <a:spcPts val="1199"/>
              </a:spcBef>
              <a:spcAft>
                <a:spcPts val="201"/>
              </a:spcAft>
              <a:buFont typeface="Arial" panose="020B0604020202020204" pitchFamily="34" charset="0"/>
              <a:buChar char="•"/>
            </a:pPr>
            <a:endParaRPr lang="en-US" sz="2000" spc="-1" dirty="0">
              <a:solidFill>
                <a:srgbClr val="00B050"/>
              </a:solidFill>
              <a:latin typeface="Calibri"/>
            </a:endParaRP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For example, “To find the names of instructors and courses, they taught for all instructors in the Biology department who have taught some course.”</a:t>
            </a:r>
          </a:p>
          <a:p>
            <a:pPr marL="800100" lvl="1" indent="-342900" algn="just">
              <a:lnSpc>
                <a:spcPct val="90000"/>
              </a:lnSpc>
              <a:spcBef>
                <a:spcPts val="1199"/>
              </a:spcBef>
              <a:spcAft>
                <a:spcPts val="201"/>
              </a:spcAft>
              <a:buFont typeface="Arial" panose="020B0604020202020204" pitchFamily="34" charset="0"/>
              <a:buChar char="•"/>
            </a:pPr>
            <a:endParaRPr lang="en-US" sz="2000" spc="-1" dirty="0">
              <a:latin typeface="Calibri"/>
            </a:endParaRPr>
          </a:p>
        </p:txBody>
      </p:sp>
      <p:sp>
        <p:nvSpPr>
          <p:cNvPr id="163" name="TextShape 3">
            <a:extLst>
              <a:ext uri="{FF2B5EF4-FFF2-40B4-BE49-F238E27FC236}">
                <a16:creationId xmlns:a16="http://schemas.microsoft.com/office/drawing/2014/main" id="{6CBD1577-2D2C-B794-5030-4A959F936FB2}"/>
              </a:ext>
            </a:extLst>
          </p:cNvPr>
          <p:cNvSpPr txBox="1"/>
          <p:nvPr/>
        </p:nvSpPr>
        <p:spPr>
          <a:xfrm>
            <a:off x="3686040" y="645984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
        <p:nvSpPr>
          <p:cNvPr id="164" name="TextShape 4">
            <a:extLst>
              <a:ext uri="{FF2B5EF4-FFF2-40B4-BE49-F238E27FC236}">
                <a16:creationId xmlns:a16="http://schemas.microsoft.com/office/drawing/2014/main" id="{546375D6-A982-F381-F633-5B497153D987}"/>
              </a:ext>
            </a:extLst>
          </p:cNvPr>
          <p:cNvSpPr txBox="1"/>
          <p:nvPr/>
        </p:nvSpPr>
        <p:spPr>
          <a:xfrm>
            <a:off x="9900360" y="6459840"/>
            <a:ext cx="1311840" cy="364680"/>
          </a:xfrm>
          <a:prstGeom prst="rect">
            <a:avLst/>
          </a:prstGeom>
          <a:noFill/>
          <a:ln>
            <a:noFill/>
          </a:ln>
        </p:spPr>
        <p:txBody>
          <a:bodyPr anchor="ctr">
            <a:noAutofit/>
          </a:bodyPr>
          <a:lstStyle/>
          <a:p>
            <a:pPr algn="r">
              <a:lnSpc>
                <a:spcPct val="100000"/>
              </a:lnSpc>
            </a:pPr>
            <a:fld id="{C695B38D-795B-4A49-BEAD-F11406BEAE39}" type="slidenum">
              <a:rPr lang="en-IN" sz="1050" b="0" strike="noStrike" spc="-1">
                <a:solidFill>
                  <a:srgbClr val="FFFFFF"/>
                </a:solidFill>
                <a:latin typeface="Calibri"/>
              </a:rPr>
              <a:t>42</a:t>
            </a:fld>
            <a:endParaRPr lang="en-IN" sz="1050" b="0" strike="noStrike" spc="-1">
              <a:latin typeface="Times New Roman"/>
            </a:endParaRPr>
          </a:p>
        </p:txBody>
      </p:sp>
      <p:grpSp>
        <p:nvGrpSpPr>
          <p:cNvPr id="8" name="Group 7">
            <a:extLst>
              <a:ext uri="{FF2B5EF4-FFF2-40B4-BE49-F238E27FC236}">
                <a16:creationId xmlns:a16="http://schemas.microsoft.com/office/drawing/2014/main" id="{2730E641-E226-DCE0-1101-99E1810DCACF}"/>
              </a:ext>
            </a:extLst>
          </p:cNvPr>
          <p:cNvGrpSpPr/>
          <p:nvPr/>
        </p:nvGrpSpPr>
        <p:grpSpPr>
          <a:xfrm>
            <a:off x="1456678" y="3510853"/>
            <a:ext cx="7930411" cy="826284"/>
            <a:chOff x="1450742" y="3663253"/>
            <a:chExt cx="7930411" cy="826284"/>
          </a:xfrm>
        </p:grpSpPr>
        <p:pic>
          <p:nvPicPr>
            <p:cNvPr id="3" name="Picture 2">
              <a:extLst>
                <a:ext uri="{FF2B5EF4-FFF2-40B4-BE49-F238E27FC236}">
                  <a16:creationId xmlns:a16="http://schemas.microsoft.com/office/drawing/2014/main" id="{4A5A1328-8351-0EC4-5096-3A1317165ECE}"/>
                </a:ext>
              </a:extLst>
            </p:cNvPr>
            <p:cNvPicPr>
              <a:picLocks noChangeAspect="1"/>
            </p:cNvPicPr>
            <p:nvPr/>
          </p:nvPicPr>
          <p:blipFill>
            <a:blip r:embed="rId3"/>
            <a:stretch>
              <a:fillRect/>
            </a:stretch>
          </p:blipFill>
          <p:spPr>
            <a:xfrm>
              <a:off x="1450742" y="3724226"/>
              <a:ext cx="3334215" cy="704948"/>
            </a:xfrm>
            <a:prstGeom prst="rect">
              <a:avLst/>
            </a:prstGeom>
          </p:spPr>
        </p:pic>
        <p:pic>
          <p:nvPicPr>
            <p:cNvPr id="7" name="Picture 6">
              <a:extLst>
                <a:ext uri="{FF2B5EF4-FFF2-40B4-BE49-F238E27FC236}">
                  <a16:creationId xmlns:a16="http://schemas.microsoft.com/office/drawing/2014/main" id="{2EAAC1E0-1B1B-300D-9C99-FA3A67415FBF}"/>
                </a:ext>
              </a:extLst>
            </p:cNvPr>
            <p:cNvPicPr>
              <a:picLocks noChangeAspect="1"/>
            </p:cNvPicPr>
            <p:nvPr/>
          </p:nvPicPr>
          <p:blipFill>
            <a:blip r:embed="rId4"/>
            <a:stretch>
              <a:fillRect/>
            </a:stretch>
          </p:blipFill>
          <p:spPr>
            <a:xfrm>
              <a:off x="5556460" y="3663253"/>
              <a:ext cx="3824693" cy="826284"/>
            </a:xfrm>
            <a:prstGeom prst="rect">
              <a:avLst/>
            </a:prstGeom>
          </p:spPr>
        </p:pic>
      </p:grpSp>
      <p:pic>
        <p:nvPicPr>
          <p:cNvPr id="14" name="Picture 13">
            <a:extLst>
              <a:ext uri="{FF2B5EF4-FFF2-40B4-BE49-F238E27FC236}">
                <a16:creationId xmlns:a16="http://schemas.microsoft.com/office/drawing/2014/main" id="{6499F27F-C8CA-1258-C180-C59A9E44AAF2}"/>
              </a:ext>
            </a:extLst>
          </p:cNvPr>
          <p:cNvPicPr>
            <a:picLocks noChangeAspect="1"/>
          </p:cNvPicPr>
          <p:nvPr/>
        </p:nvPicPr>
        <p:blipFill>
          <a:blip r:embed="rId5"/>
          <a:stretch>
            <a:fillRect/>
          </a:stretch>
        </p:blipFill>
        <p:spPr>
          <a:xfrm>
            <a:off x="1388716" y="5359210"/>
            <a:ext cx="4639322" cy="695422"/>
          </a:xfrm>
          <a:prstGeom prst="rect">
            <a:avLst/>
          </a:prstGeom>
        </p:spPr>
      </p:pic>
      <p:sp>
        <p:nvSpPr>
          <p:cNvPr id="16" name="TextBox 15">
            <a:extLst>
              <a:ext uri="{FF2B5EF4-FFF2-40B4-BE49-F238E27FC236}">
                <a16:creationId xmlns:a16="http://schemas.microsoft.com/office/drawing/2014/main" id="{9B5839D8-E568-8ED6-5428-99DCD22FC7C4}"/>
              </a:ext>
            </a:extLst>
          </p:cNvPr>
          <p:cNvSpPr txBox="1"/>
          <p:nvPr/>
        </p:nvSpPr>
        <p:spPr>
          <a:xfrm>
            <a:off x="638040" y="6028906"/>
            <a:ext cx="10836410" cy="341632"/>
          </a:xfrm>
          <a:prstGeom prst="rect">
            <a:avLst/>
          </a:prstGeom>
          <a:noFill/>
        </p:spPr>
        <p:txBody>
          <a:bodyPr wrap="square">
            <a:spAutoFit/>
          </a:bodyPr>
          <a:lstStyle/>
          <a:p>
            <a:pPr marL="800100" lvl="1" indent="-342900" algn="just">
              <a:lnSpc>
                <a:spcPct val="90000"/>
              </a:lnSpc>
              <a:spcBef>
                <a:spcPts val="1199"/>
              </a:spcBef>
              <a:spcAft>
                <a:spcPts val="201"/>
              </a:spcAft>
              <a:buFont typeface="Arial" panose="020B0604020202020204" pitchFamily="34" charset="0"/>
              <a:buChar char="•"/>
            </a:pPr>
            <a:r>
              <a:rPr lang="en-US" sz="1800" spc="-1" dirty="0">
                <a:solidFill>
                  <a:srgbClr val="00B050"/>
                </a:solidFill>
                <a:latin typeface="Calibri"/>
              </a:rPr>
              <a:t>not between </a:t>
            </a:r>
            <a:r>
              <a:rPr lang="en-US" sz="1800" spc="-1" dirty="0">
                <a:latin typeface="Calibri"/>
              </a:rPr>
              <a:t>comparison operator: this operator can be used as a negation to the “between” operator</a:t>
            </a:r>
          </a:p>
        </p:txBody>
      </p:sp>
    </p:spTree>
    <p:extLst>
      <p:ext uri="{BB962C8B-B14F-4D97-AF65-F5344CB8AC3E}">
        <p14:creationId xmlns:p14="http://schemas.microsoft.com/office/powerpoint/2010/main" val="37087555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3E131-F937-933F-32AB-F7110F58FE58}"/>
            </a:ext>
          </a:extLst>
        </p:cNvPr>
        <p:cNvGrpSpPr/>
        <p:nvPr/>
      </p:nvGrpSpPr>
      <p:grpSpPr>
        <a:xfrm>
          <a:off x="0" y="0"/>
          <a:ext cx="0" cy="0"/>
          <a:chOff x="0" y="0"/>
          <a:chExt cx="0" cy="0"/>
        </a:xfrm>
      </p:grpSpPr>
      <p:sp>
        <p:nvSpPr>
          <p:cNvPr id="161" name="TextShape 1">
            <a:extLst>
              <a:ext uri="{FF2B5EF4-FFF2-40B4-BE49-F238E27FC236}">
                <a16:creationId xmlns:a16="http://schemas.microsoft.com/office/drawing/2014/main" id="{CFC74A1B-3B5E-26B1-BF44-389ECC31A275}"/>
              </a:ext>
            </a:extLst>
          </p:cNvPr>
          <p:cNvSpPr txBox="1"/>
          <p:nvPr/>
        </p:nvSpPr>
        <p:spPr>
          <a:xfrm>
            <a:off x="999018" y="633891"/>
            <a:ext cx="10058040" cy="968040"/>
          </a:xfrm>
          <a:prstGeom prst="rect">
            <a:avLst/>
          </a:prstGeom>
          <a:noFill/>
          <a:ln>
            <a:noFill/>
          </a:ln>
        </p:spPr>
        <p:txBody>
          <a:bodyPr anchor="b">
            <a:noAutofit/>
          </a:bodyPr>
          <a:lstStyle/>
          <a:p>
            <a:pPr algn="ctr">
              <a:lnSpc>
                <a:spcPct val="85000"/>
              </a:lnSpc>
            </a:pPr>
            <a:r>
              <a:rPr lang="en-IN" sz="4800" spc="-52" dirty="0">
                <a:solidFill>
                  <a:srgbClr val="404040"/>
                </a:solidFill>
                <a:latin typeface="Calibri Light"/>
              </a:rPr>
              <a:t>SET </a:t>
            </a:r>
            <a:r>
              <a:rPr lang="en-IN" sz="4800" b="0" strike="noStrike" spc="-52" dirty="0">
                <a:solidFill>
                  <a:srgbClr val="404040"/>
                </a:solidFill>
                <a:latin typeface="Calibri Light"/>
              </a:rPr>
              <a:t>OPERATIONS (5)</a:t>
            </a:r>
            <a:endParaRPr lang="en-US" sz="4800" b="0" strike="noStrike" spc="-1" dirty="0">
              <a:solidFill>
                <a:srgbClr val="000000"/>
              </a:solidFill>
              <a:latin typeface="Calibri"/>
            </a:endParaRPr>
          </a:p>
        </p:txBody>
      </p:sp>
      <p:sp>
        <p:nvSpPr>
          <p:cNvPr id="162" name="TextShape 2">
            <a:extLst>
              <a:ext uri="{FF2B5EF4-FFF2-40B4-BE49-F238E27FC236}">
                <a16:creationId xmlns:a16="http://schemas.microsoft.com/office/drawing/2014/main" id="{28ACBE1C-BC5E-607C-8839-935F57D30958}"/>
              </a:ext>
            </a:extLst>
          </p:cNvPr>
          <p:cNvSpPr txBox="1"/>
          <p:nvPr/>
        </p:nvSpPr>
        <p:spPr>
          <a:xfrm>
            <a:off x="679239" y="1793358"/>
            <a:ext cx="10697598" cy="4146246"/>
          </a:xfrm>
          <a:prstGeom prst="rect">
            <a:avLst/>
          </a:prstGeom>
          <a:noFill/>
          <a:ln>
            <a:noFill/>
          </a:ln>
        </p:spPr>
        <p:txBody>
          <a:bodyPr lIns="0" rIns="0">
            <a:noAutofit/>
          </a:bodyPr>
          <a:lstStyle/>
          <a:p>
            <a:pPr marL="342900" indent="-342900" algn="just">
              <a:lnSpc>
                <a:spcPct val="90000"/>
              </a:lnSpc>
              <a:spcBef>
                <a:spcPts val="1199"/>
              </a:spcBef>
              <a:spcAft>
                <a:spcPts val="201"/>
              </a:spcAft>
              <a:buFont typeface="Arial" panose="020B0604020202020204" pitchFamily="34" charset="0"/>
              <a:buChar char="•"/>
            </a:pPr>
            <a:r>
              <a:rPr lang="en-US" sz="2400" b="1" spc="-1" dirty="0">
                <a:latin typeface="Calibri"/>
              </a:rPr>
              <a:t>UNION, INTERSECT, EXPECT</a:t>
            </a:r>
            <a:r>
              <a:rPr lang="en-US" sz="2400" spc="-1" dirty="0">
                <a:latin typeface="Calibri"/>
              </a:rPr>
              <a:t>: These SQL operations works on relations and corresponds to the mathematical set-theory operations ∪, ∩, and −.</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For example, “To find the set of all courses taught in the Fall 2009 semester,</a:t>
            </a:r>
          </a:p>
          <a:p>
            <a:pPr marL="800100" lvl="1" indent="-342900" algn="just">
              <a:lnSpc>
                <a:spcPct val="90000"/>
              </a:lnSpc>
              <a:spcBef>
                <a:spcPts val="1199"/>
              </a:spcBef>
              <a:spcAft>
                <a:spcPts val="201"/>
              </a:spcAft>
              <a:buFont typeface="Arial" panose="020B0604020202020204" pitchFamily="34" charset="0"/>
              <a:buChar char="•"/>
            </a:pPr>
            <a:endParaRPr lang="en-US" sz="2400" spc="-1" dirty="0">
              <a:latin typeface="Calibri"/>
            </a:endParaRPr>
          </a:p>
          <a:p>
            <a:pPr marL="800100" lvl="1" indent="-342900" algn="just">
              <a:lnSpc>
                <a:spcPct val="90000"/>
              </a:lnSpc>
              <a:spcBef>
                <a:spcPts val="1199"/>
              </a:spcBef>
              <a:spcAft>
                <a:spcPts val="201"/>
              </a:spcAft>
              <a:buFont typeface="Arial" panose="020B0604020202020204" pitchFamily="34" charset="0"/>
              <a:buChar char="•"/>
            </a:pPr>
            <a:endParaRPr lang="en-US" sz="2000" spc="-1" dirty="0">
              <a:solidFill>
                <a:srgbClr val="00B050"/>
              </a:solidFill>
              <a:latin typeface="Calibri"/>
            </a:endParaRP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For example, “To find the set of all courses taught in the Spring 2010 semester”</a:t>
            </a:r>
          </a:p>
          <a:p>
            <a:pPr marL="800100" lvl="1" indent="-342900" algn="just">
              <a:lnSpc>
                <a:spcPct val="90000"/>
              </a:lnSpc>
              <a:spcBef>
                <a:spcPts val="1199"/>
              </a:spcBef>
              <a:spcAft>
                <a:spcPts val="201"/>
              </a:spcAft>
              <a:buFont typeface="Arial" panose="020B0604020202020204" pitchFamily="34" charset="0"/>
              <a:buChar char="•"/>
            </a:pPr>
            <a:endParaRPr lang="en-US" sz="2000" spc="-1" dirty="0">
              <a:latin typeface="Calibri"/>
            </a:endParaRPr>
          </a:p>
        </p:txBody>
      </p:sp>
      <p:sp>
        <p:nvSpPr>
          <p:cNvPr id="163" name="TextShape 3">
            <a:extLst>
              <a:ext uri="{FF2B5EF4-FFF2-40B4-BE49-F238E27FC236}">
                <a16:creationId xmlns:a16="http://schemas.microsoft.com/office/drawing/2014/main" id="{844E27CA-32AD-2BA2-AAC1-A125575E1A25}"/>
              </a:ext>
            </a:extLst>
          </p:cNvPr>
          <p:cNvSpPr txBox="1"/>
          <p:nvPr/>
        </p:nvSpPr>
        <p:spPr>
          <a:xfrm>
            <a:off x="3686040" y="645984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
        <p:nvSpPr>
          <p:cNvPr id="164" name="TextShape 4">
            <a:extLst>
              <a:ext uri="{FF2B5EF4-FFF2-40B4-BE49-F238E27FC236}">
                <a16:creationId xmlns:a16="http://schemas.microsoft.com/office/drawing/2014/main" id="{984BFA3B-19B8-3261-14E4-BB458131FCEE}"/>
              </a:ext>
            </a:extLst>
          </p:cNvPr>
          <p:cNvSpPr txBox="1"/>
          <p:nvPr/>
        </p:nvSpPr>
        <p:spPr>
          <a:xfrm>
            <a:off x="9900360" y="6459840"/>
            <a:ext cx="1311840" cy="364680"/>
          </a:xfrm>
          <a:prstGeom prst="rect">
            <a:avLst/>
          </a:prstGeom>
          <a:noFill/>
          <a:ln>
            <a:noFill/>
          </a:ln>
        </p:spPr>
        <p:txBody>
          <a:bodyPr anchor="ctr">
            <a:noAutofit/>
          </a:bodyPr>
          <a:lstStyle/>
          <a:p>
            <a:pPr algn="r">
              <a:lnSpc>
                <a:spcPct val="100000"/>
              </a:lnSpc>
            </a:pPr>
            <a:fld id="{C695B38D-795B-4A49-BEAD-F11406BEAE39}" type="slidenum">
              <a:rPr lang="en-IN" sz="1050" b="0" strike="noStrike" spc="-1">
                <a:solidFill>
                  <a:srgbClr val="FFFFFF"/>
                </a:solidFill>
                <a:latin typeface="Calibri"/>
              </a:rPr>
              <a:t>43</a:t>
            </a:fld>
            <a:endParaRPr lang="en-IN" sz="1050" b="0" strike="noStrike" spc="-1">
              <a:latin typeface="Times New Roman"/>
            </a:endParaRPr>
          </a:p>
        </p:txBody>
      </p:sp>
      <p:pic>
        <p:nvPicPr>
          <p:cNvPr id="6" name="Picture 5">
            <a:extLst>
              <a:ext uri="{FF2B5EF4-FFF2-40B4-BE49-F238E27FC236}">
                <a16:creationId xmlns:a16="http://schemas.microsoft.com/office/drawing/2014/main" id="{A0D8FA6F-09CC-42EA-9359-C8D8F244696E}"/>
              </a:ext>
            </a:extLst>
          </p:cNvPr>
          <p:cNvPicPr>
            <a:picLocks noChangeAspect="1"/>
          </p:cNvPicPr>
          <p:nvPr/>
        </p:nvPicPr>
        <p:blipFill>
          <a:blip r:embed="rId3"/>
          <a:stretch>
            <a:fillRect/>
          </a:stretch>
        </p:blipFill>
        <p:spPr>
          <a:xfrm>
            <a:off x="1388716" y="3013026"/>
            <a:ext cx="3439005" cy="704948"/>
          </a:xfrm>
          <a:prstGeom prst="rect">
            <a:avLst/>
          </a:prstGeom>
        </p:spPr>
      </p:pic>
      <p:pic>
        <p:nvPicPr>
          <p:cNvPr id="10" name="Picture 9">
            <a:extLst>
              <a:ext uri="{FF2B5EF4-FFF2-40B4-BE49-F238E27FC236}">
                <a16:creationId xmlns:a16="http://schemas.microsoft.com/office/drawing/2014/main" id="{77F4D770-4823-17DD-D4AC-C0EFE2937A31}"/>
              </a:ext>
            </a:extLst>
          </p:cNvPr>
          <p:cNvPicPr>
            <a:picLocks noChangeAspect="1"/>
          </p:cNvPicPr>
          <p:nvPr/>
        </p:nvPicPr>
        <p:blipFill>
          <a:blip r:embed="rId4"/>
          <a:stretch>
            <a:fillRect/>
          </a:stretch>
        </p:blipFill>
        <p:spPr>
          <a:xfrm>
            <a:off x="1476137" y="4541789"/>
            <a:ext cx="3410426" cy="695422"/>
          </a:xfrm>
          <a:prstGeom prst="rect">
            <a:avLst/>
          </a:prstGeom>
        </p:spPr>
      </p:pic>
      <p:pic>
        <p:nvPicPr>
          <p:cNvPr id="12" name="Picture 11">
            <a:extLst>
              <a:ext uri="{FF2B5EF4-FFF2-40B4-BE49-F238E27FC236}">
                <a16:creationId xmlns:a16="http://schemas.microsoft.com/office/drawing/2014/main" id="{B38C63D1-9C03-5F12-EAD0-CD5D5ABC7298}"/>
              </a:ext>
            </a:extLst>
          </p:cNvPr>
          <p:cNvPicPr>
            <a:picLocks noChangeAspect="1"/>
          </p:cNvPicPr>
          <p:nvPr/>
        </p:nvPicPr>
        <p:blipFill>
          <a:blip r:embed="rId5"/>
          <a:stretch>
            <a:fillRect/>
          </a:stretch>
        </p:blipFill>
        <p:spPr>
          <a:xfrm>
            <a:off x="5661422" y="4381461"/>
            <a:ext cx="2470277" cy="1511378"/>
          </a:xfrm>
          <a:prstGeom prst="rect">
            <a:avLst/>
          </a:prstGeom>
        </p:spPr>
      </p:pic>
    </p:spTree>
    <p:extLst>
      <p:ext uri="{BB962C8B-B14F-4D97-AF65-F5344CB8AC3E}">
        <p14:creationId xmlns:p14="http://schemas.microsoft.com/office/powerpoint/2010/main" val="35776903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8D6292-E448-EDD5-8F5B-23A9C319FE9F}"/>
            </a:ext>
          </a:extLst>
        </p:cNvPr>
        <p:cNvGrpSpPr/>
        <p:nvPr/>
      </p:nvGrpSpPr>
      <p:grpSpPr>
        <a:xfrm>
          <a:off x="0" y="0"/>
          <a:ext cx="0" cy="0"/>
          <a:chOff x="0" y="0"/>
          <a:chExt cx="0" cy="0"/>
        </a:xfrm>
      </p:grpSpPr>
      <p:sp>
        <p:nvSpPr>
          <p:cNvPr id="161" name="TextShape 1">
            <a:extLst>
              <a:ext uri="{FF2B5EF4-FFF2-40B4-BE49-F238E27FC236}">
                <a16:creationId xmlns:a16="http://schemas.microsoft.com/office/drawing/2014/main" id="{D1AA13B1-3169-BDF6-5F1F-04605DAF1F36}"/>
              </a:ext>
            </a:extLst>
          </p:cNvPr>
          <p:cNvSpPr txBox="1"/>
          <p:nvPr/>
        </p:nvSpPr>
        <p:spPr>
          <a:xfrm>
            <a:off x="999018" y="633891"/>
            <a:ext cx="10058040" cy="968040"/>
          </a:xfrm>
          <a:prstGeom prst="rect">
            <a:avLst/>
          </a:prstGeom>
          <a:noFill/>
          <a:ln>
            <a:noFill/>
          </a:ln>
        </p:spPr>
        <p:txBody>
          <a:bodyPr anchor="b">
            <a:noAutofit/>
          </a:bodyPr>
          <a:lstStyle/>
          <a:p>
            <a:pPr algn="ctr">
              <a:lnSpc>
                <a:spcPct val="85000"/>
              </a:lnSpc>
            </a:pPr>
            <a:r>
              <a:rPr lang="en-IN" sz="4800" spc="-52" dirty="0">
                <a:solidFill>
                  <a:srgbClr val="404040"/>
                </a:solidFill>
                <a:latin typeface="Calibri Light"/>
              </a:rPr>
              <a:t>SET </a:t>
            </a:r>
            <a:r>
              <a:rPr lang="en-IN" sz="4800" b="0" strike="noStrike" spc="-52" dirty="0">
                <a:solidFill>
                  <a:srgbClr val="404040"/>
                </a:solidFill>
                <a:latin typeface="Calibri Light"/>
              </a:rPr>
              <a:t>OPERATIONS (5)</a:t>
            </a:r>
            <a:endParaRPr lang="en-US" sz="4800" b="0" strike="noStrike" spc="-1" dirty="0">
              <a:solidFill>
                <a:srgbClr val="000000"/>
              </a:solidFill>
              <a:latin typeface="Calibri"/>
            </a:endParaRPr>
          </a:p>
        </p:txBody>
      </p:sp>
      <p:sp>
        <p:nvSpPr>
          <p:cNvPr id="162" name="TextShape 2">
            <a:extLst>
              <a:ext uri="{FF2B5EF4-FFF2-40B4-BE49-F238E27FC236}">
                <a16:creationId xmlns:a16="http://schemas.microsoft.com/office/drawing/2014/main" id="{AB91B19E-2C69-E4EB-1BE4-4270456CFCDD}"/>
              </a:ext>
            </a:extLst>
          </p:cNvPr>
          <p:cNvSpPr txBox="1"/>
          <p:nvPr/>
        </p:nvSpPr>
        <p:spPr>
          <a:xfrm>
            <a:off x="679239" y="1793358"/>
            <a:ext cx="10697598" cy="4146246"/>
          </a:xfrm>
          <a:prstGeom prst="rect">
            <a:avLst/>
          </a:prstGeom>
          <a:noFill/>
          <a:ln>
            <a:noFill/>
          </a:ln>
        </p:spPr>
        <p:txBody>
          <a:bodyPr lIns="0" rIns="0">
            <a:noAutofit/>
          </a:bodyPr>
          <a:lstStyle/>
          <a:p>
            <a:pPr marL="342900" indent="-342900" algn="just">
              <a:lnSpc>
                <a:spcPct val="90000"/>
              </a:lnSpc>
              <a:spcBef>
                <a:spcPts val="1199"/>
              </a:spcBef>
              <a:spcAft>
                <a:spcPts val="201"/>
              </a:spcAft>
              <a:buFont typeface="Arial" panose="020B0604020202020204" pitchFamily="34" charset="0"/>
              <a:buChar char="•"/>
            </a:pPr>
            <a:r>
              <a:rPr lang="en-US" sz="2400" b="1" spc="-1" dirty="0">
                <a:latin typeface="Calibri"/>
              </a:rPr>
              <a:t>UNION </a:t>
            </a:r>
            <a:r>
              <a:rPr lang="en-US" sz="2400" spc="-1" dirty="0">
                <a:latin typeface="Calibri"/>
              </a:rPr>
              <a:t>Operation:</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For example, “To find the set of all courses taught either in Fall 2009 or in Spring 2010, or both, we write</a:t>
            </a:r>
          </a:p>
          <a:p>
            <a:pPr marL="800100" lvl="1" indent="-342900" algn="just">
              <a:lnSpc>
                <a:spcPct val="90000"/>
              </a:lnSpc>
              <a:spcBef>
                <a:spcPts val="1199"/>
              </a:spcBef>
              <a:spcAft>
                <a:spcPts val="201"/>
              </a:spcAft>
              <a:buFont typeface="Arial" panose="020B0604020202020204" pitchFamily="34" charset="0"/>
              <a:buChar char="•"/>
            </a:pPr>
            <a:endParaRPr lang="en-US" sz="2400" spc="-1" dirty="0">
              <a:latin typeface="Calibri"/>
            </a:endParaRPr>
          </a:p>
          <a:p>
            <a:pPr marL="800100" lvl="1" indent="-342900" algn="just">
              <a:lnSpc>
                <a:spcPct val="90000"/>
              </a:lnSpc>
              <a:spcBef>
                <a:spcPts val="1199"/>
              </a:spcBef>
              <a:spcAft>
                <a:spcPts val="201"/>
              </a:spcAft>
              <a:buFont typeface="Arial" panose="020B0604020202020204" pitchFamily="34" charset="0"/>
              <a:buChar char="•"/>
            </a:pPr>
            <a:endParaRPr lang="en-US" sz="2000" spc="-1" dirty="0">
              <a:solidFill>
                <a:srgbClr val="00B050"/>
              </a:solidFill>
              <a:latin typeface="Calibri"/>
            </a:endParaRPr>
          </a:p>
          <a:p>
            <a:pPr marL="800100" lvl="1" indent="-342900" algn="just">
              <a:lnSpc>
                <a:spcPct val="90000"/>
              </a:lnSpc>
              <a:spcBef>
                <a:spcPts val="1199"/>
              </a:spcBef>
              <a:spcAft>
                <a:spcPts val="201"/>
              </a:spcAft>
              <a:buFont typeface="Arial" panose="020B0604020202020204" pitchFamily="34" charset="0"/>
              <a:buChar char="•"/>
            </a:pPr>
            <a:endParaRPr lang="en-US" sz="2000" spc="-1" dirty="0">
              <a:latin typeface="Calibri"/>
            </a:endParaRP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The union operation automatically </a:t>
            </a:r>
            <a:r>
              <a:rPr lang="en-US" sz="2000" spc="-1" dirty="0">
                <a:solidFill>
                  <a:srgbClr val="00B050"/>
                </a:solidFill>
                <a:latin typeface="Calibri"/>
              </a:rPr>
              <a:t>eliminates duplicates</a:t>
            </a:r>
            <a:r>
              <a:rPr lang="en-US" sz="2000" spc="-1" dirty="0">
                <a:latin typeface="Calibri"/>
              </a:rPr>
              <a:t>.</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If we want to retain all duplicates, we must write </a:t>
            </a:r>
            <a:r>
              <a:rPr lang="en-US" sz="2000" spc="-1" dirty="0">
                <a:solidFill>
                  <a:srgbClr val="00B050"/>
                </a:solidFill>
                <a:latin typeface="Calibri"/>
              </a:rPr>
              <a:t>union all </a:t>
            </a:r>
            <a:r>
              <a:rPr lang="en-US" sz="2000" spc="-1" dirty="0">
                <a:latin typeface="Calibri"/>
              </a:rPr>
              <a:t>in place of </a:t>
            </a:r>
            <a:r>
              <a:rPr lang="en-US" sz="2000" spc="-1" dirty="0">
                <a:solidFill>
                  <a:schemeClr val="accent2"/>
                </a:solidFill>
                <a:latin typeface="Calibri"/>
              </a:rPr>
              <a:t>union</a:t>
            </a:r>
            <a:r>
              <a:rPr lang="en-US" sz="2000" spc="-1" dirty="0">
                <a:latin typeface="Calibri"/>
              </a:rPr>
              <a:t>:</a:t>
            </a:r>
          </a:p>
          <a:p>
            <a:pPr marL="800100" lvl="1" indent="-342900" algn="just">
              <a:lnSpc>
                <a:spcPct val="90000"/>
              </a:lnSpc>
              <a:spcBef>
                <a:spcPts val="1199"/>
              </a:spcBef>
              <a:spcAft>
                <a:spcPts val="201"/>
              </a:spcAft>
              <a:buFont typeface="Arial" panose="020B0604020202020204" pitchFamily="34" charset="0"/>
              <a:buChar char="•"/>
            </a:pPr>
            <a:endParaRPr lang="en-US" sz="2000" spc="-1" dirty="0">
              <a:latin typeface="Calibri"/>
            </a:endParaRPr>
          </a:p>
        </p:txBody>
      </p:sp>
      <p:sp>
        <p:nvSpPr>
          <p:cNvPr id="163" name="TextShape 3">
            <a:extLst>
              <a:ext uri="{FF2B5EF4-FFF2-40B4-BE49-F238E27FC236}">
                <a16:creationId xmlns:a16="http://schemas.microsoft.com/office/drawing/2014/main" id="{A7C89466-0E1C-7887-23E0-B7E9FC2F9CFC}"/>
              </a:ext>
            </a:extLst>
          </p:cNvPr>
          <p:cNvSpPr txBox="1"/>
          <p:nvPr/>
        </p:nvSpPr>
        <p:spPr>
          <a:xfrm>
            <a:off x="3686040" y="645984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
        <p:nvSpPr>
          <p:cNvPr id="164" name="TextShape 4">
            <a:extLst>
              <a:ext uri="{FF2B5EF4-FFF2-40B4-BE49-F238E27FC236}">
                <a16:creationId xmlns:a16="http://schemas.microsoft.com/office/drawing/2014/main" id="{BE444585-CA9D-EAFF-9CFB-337CEB369BA5}"/>
              </a:ext>
            </a:extLst>
          </p:cNvPr>
          <p:cNvSpPr txBox="1"/>
          <p:nvPr/>
        </p:nvSpPr>
        <p:spPr>
          <a:xfrm>
            <a:off x="9900360" y="6459840"/>
            <a:ext cx="1311840" cy="364680"/>
          </a:xfrm>
          <a:prstGeom prst="rect">
            <a:avLst/>
          </a:prstGeom>
          <a:noFill/>
          <a:ln>
            <a:noFill/>
          </a:ln>
        </p:spPr>
        <p:txBody>
          <a:bodyPr anchor="ctr">
            <a:noAutofit/>
          </a:bodyPr>
          <a:lstStyle/>
          <a:p>
            <a:pPr algn="r">
              <a:lnSpc>
                <a:spcPct val="100000"/>
              </a:lnSpc>
            </a:pPr>
            <a:fld id="{C695B38D-795B-4A49-BEAD-F11406BEAE39}" type="slidenum">
              <a:rPr lang="en-IN" sz="1050" b="0" strike="noStrike" spc="-1">
                <a:solidFill>
                  <a:srgbClr val="FFFFFF"/>
                </a:solidFill>
                <a:latin typeface="Calibri"/>
              </a:rPr>
              <a:t>44</a:t>
            </a:fld>
            <a:endParaRPr lang="en-IN" sz="1050" b="0" strike="noStrike" spc="-1">
              <a:latin typeface="Times New Roman"/>
            </a:endParaRPr>
          </a:p>
        </p:txBody>
      </p:sp>
      <p:pic>
        <p:nvPicPr>
          <p:cNvPr id="3" name="Picture 2">
            <a:extLst>
              <a:ext uri="{FF2B5EF4-FFF2-40B4-BE49-F238E27FC236}">
                <a16:creationId xmlns:a16="http://schemas.microsoft.com/office/drawing/2014/main" id="{F215FD7B-82BB-5EB2-7D26-E3496C760ECA}"/>
              </a:ext>
            </a:extLst>
          </p:cNvPr>
          <p:cNvPicPr>
            <a:picLocks noChangeAspect="1"/>
          </p:cNvPicPr>
          <p:nvPr/>
        </p:nvPicPr>
        <p:blipFill>
          <a:blip r:embed="rId3"/>
          <a:stretch>
            <a:fillRect/>
          </a:stretch>
        </p:blipFill>
        <p:spPr>
          <a:xfrm>
            <a:off x="1369854" y="2883758"/>
            <a:ext cx="3600953" cy="1562318"/>
          </a:xfrm>
          <a:prstGeom prst="rect">
            <a:avLst/>
          </a:prstGeom>
        </p:spPr>
      </p:pic>
      <p:pic>
        <p:nvPicPr>
          <p:cNvPr id="5" name="Picture 4">
            <a:extLst>
              <a:ext uri="{FF2B5EF4-FFF2-40B4-BE49-F238E27FC236}">
                <a16:creationId xmlns:a16="http://schemas.microsoft.com/office/drawing/2014/main" id="{CF672412-CB8C-B964-3250-6460E26C2583}"/>
              </a:ext>
            </a:extLst>
          </p:cNvPr>
          <p:cNvPicPr>
            <a:picLocks noChangeAspect="1"/>
          </p:cNvPicPr>
          <p:nvPr/>
        </p:nvPicPr>
        <p:blipFill>
          <a:blip r:embed="rId4"/>
          <a:stretch>
            <a:fillRect/>
          </a:stretch>
        </p:blipFill>
        <p:spPr>
          <a:xfrm>
            <a:off x="1488727" y="5135270"/>
            <a:ext cx="2833827" cy="1185581"/>
          </a:xfrm>
          <a:prstGeom prst="rect">
            <a:avLst/>
          </a:prstGeom>
        </p:spPr>
      </p:pic>
      <p:pic>
        <p:nvPicPr>
          <p:cNvPr id="8" name="Picture 7">
            <a:extLst>
              <a:ext uri="{FF2B5EF4-FFF2-40B4-BE49-F238E27FC236}">
                <a16:creationId xmlns:a16="http://schemas.microsoft.com/office/drawing/2014/main" id="{C35A0983-D760-BF6D-F670-16C164BE2FB3}"/>
              </a:ext>
            </a:extLst>
          </p:cNvPr>
          <p:cNvPicPr>
            <a:picLocks noChangeAspect="1"/>
          </p:cNvPicPr>
          <p:nvPr/>
        </p:nvPicPr>
        <p:blipFill>
          <a:blip r:embed="rId5"/>
          <a:stretch>
            <a:fillRect/>
          </a:stretch>
        </p:blipFill>
        <p:spPr>
          <a:xfrm>
            <a:off x="9644853" y="3471197"/>
            <a:ext cx="2116839" cy="2256863"/>
          </a:xfrm>
          <a:prstGeom prst="rect">
            <a:avLst/>
          </a:prstGeom>
        </p:spPr>
      </p:pic>
    </p:spTree>
    <p:extLst>
      <p:ext uri="{BB962C8B-B14F-4D97-AF65-F5344CB8AC3E}">
        <p14:creationId xmlns:p14="http://schemas.microsoft.com/office/powerpoint/2010/main" val="40279251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0EE39-5D8E-B5F8-3749-8CA51B64B787}"/>
            </a:ext>
          </a:extLst>
        </p:cNvPr>
        <p:cNvGrpSpPr/>
        <p:nvPr/>
      </p:nvGrpSpPr>
      <p:grpSpPr>
        <a:xfrm>
          <a:off x="0" y="0"/>
          <a:ext cx="0" cy="0"/>
          <a:chOff x="0" y="0"/>
          <a:chExt cx="0" cy="0"/>
        </a:xfrm>
      </p:grpSpPr>
      <p:sp>
        <p:nvSpPr>
          <p:cNvPr id="161" name="TextShape 1">
            <a:extLst>
              <a:ext uri="{FF2B5EF4-FFF2-40B4-BE49-F238E27FC236}">
                <a16:creationId xmlns:a16="http://schemas.microsoft.com/office/drawing/2014/main" id="{D8219C86-73A5-00FF-55BE-E2DC735E41C1}"/>
              </a:ext>
            </a:extLst>
          </p:cNvPr>
          <p:cNvSpPr txBox="1"/>
          <p:nvPr/>
        </p:nvSpPr>
        <p:spPr>
          <a:xfrm>
            <a:off x="999018" y="633891"/>
            <a:ext cx="10058040" cy="968040"/>
          </a:xfrm>
          <a:prstGeom prst="rect">
            <a:avLst/>
          </a:prstGeom>
          <a:noFill/>
          <a:ln>
            <a:noFill/>
          </a:ln>
        </p:spPr>
        <p:txBody>
          <a:bodyPr anchor="b">
            <a:noAutofit/>
          </a:bodyPr>
          <a:lstStyle/>
          <a:p>
            <a:pPr algn="ctr">
              <a:lnSpc>
                <a:spcPct val="85000"/>
              </a:lnSpc>
            </a:pPr>
            <a:r>
              <a:rPr lang="en-IN" sz="4800" spc="-52" dirty="0">
                <a:solidFill>
                  <a:srgbClr val="404040"/>
                </a:solidFill>
                <a:latin typeface="Calibri Light"/>
              </a:rPr>
              <a:t>SET </a:t>
            </a:r>
            <a:r>
              <a:rPr lang="en-IN" sz="4800" b="0" strike="noStrike" spc="-52" dirty="0">
                <a:solidFill>
                  <a:srgbClr val="404040"/>
                </a:solidFill>
                <a:latin typeface="Calibri Light"/>
              </a:rPr>
              <a:t>OPERATIONS (5)</a:t>
            </a:r>
            <a:endParaRPr lang="en-US" sz="4800" b="0" strike="noStrike" spc="-1" dirty="0">
              <a:solidFill>
                <a:srgbClr val="000000"/>
              </a:solidFill>
              <a:latin typeface="Calibri"/>
            </a:endParaRPr>
          </a:p>
        </p:txBody>
      </p:sp>
      <p:sp>
        <p:nvSpPr>
          <p:cNvPr id="162" name="TextShape 2">
            <a:extLst>
              <a:ext uri="{FF2B5EF4-FFF2-40B4-BE49-F238E27FC236}">
                <a16:creationId xmlns:a16="http://schemas.microsoft.com/office/drawing/2014/main" id="{072B2F8A-6142-CD91-CCB1-720E5D49BBAA}"/>
              </a:ext>
            </a:extLst>
          </p:cNvPr>
          <p:cNvSpPr txBox="1"/>
          <p:nvPr/>
        </p:nvSpPr>
        <p:spPr>
          <a:xfrm>
            <a:off x="679239" y="1793358"/>
            <a:ext cx="10697598" cy="4146246"/>
          </a:xfrm>
          <a:prstGeom prst="rect">
            <a:avLst/>
          </a:prstGeom>
          <a:noFill/>
          <a:ln>
            <a:noFill/>
          </a:ln>
        </p:spPr>
        <p:txBody>
          <a:bodyPr lIns="0" rIns="0">
            <a:noAutofit/>
          </a:bodyPr>
          <a:lstStyle/>
          <a:p>
            <a:pPr marL="342900" indent="-342900" algn="just">
              <a:lnSpc>
                <a:spcPct val="90000"/>
              </a:lnSpc>
              <a:spcBef>
                <a:spcPts val="1199"/>
              </a:spcBef>
              <a:spcAft>
                <a:spcPts val="201"/>
              </a:spcAft>
              <a:buFont typeface="Arial" panose="020B0604020202020204" pitchFamily="34" charset="0"/>
              <a:buChar char="•"/>
            </a:pPr>
            <a:r>
              <a:rPr lang="en-US" sz="2400" b="1" spc="-1" dirty="0">
                <a:latin typeface="Calibri"/>
              </a:rPr>
              <a:t>INTERSECT </a:t>
            </a:r>
            <a:r>
              <a:rPr lang="en-US" sz="2400" spc="-1" dirty="0">
                <a:latin typeface="Calibri"/>
              </a:rPr>
              <a:t>Operation:</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For example, “To find the set of all courses taught in the Fall 2009 </a:t>
            </a:r>
            <a:r>
              <a:rPr lang="en-US" sz="2000" spc="-1" dirty="0">
                <a:solidFill>
                  <a:schemeClr val="accent2"/>
                </a:solidFill>
                <a:latin typeface="Calibri"/>
              </a:rPr>
              <a:t>as well as </a:t>
            </a:r>
            <a:r>
              <a:rPr lang="en-US" sz="2000" spc="-1" dirty="0">
                <a:latin typeface="Calibri"/>
              </a:rPr>
              <a:t>in Spring 2010, we write</a:t>
            </a:r>
          </a:p>
          <a:p>
            <a:pPr marL="800100" lvl="1" indent="-342900" algn="just">
              <a:lnSpc>
                <a:spcPct val="90000"/>
              </a:lnSpc>
              <a:spcBef>
                <a:spcPts val="1199"/>
              </a:spcBef>
              <a:spcAft>
                <a:spcPts val="201"/>
              </a:spcAft>
              <a:buFont typeface="Arial" panose="020B0604020202020204" pitchFamily="34" charset="0"/>
              <a:buChar char="•"/>
            </a:pPr>
            <a:endParaRPr lang="en-US" sz="2400" spc="-1" dirty="0">
              <a:latin typeface="Calibri"/>
            </a:endParaRPr>
          </a:p>
          <a:p>
            <a:pPr marL="800100" lvl="1" indent="-342900" algn="just">
              <a:lnSpc>
                <a:spcPct val="90000"/>
              </a:lnSpc>
              <a:spcBef>
                <a:spcPts val="1199"/>
              </a:spcBef>
              <a:spcAft>
                <a:spcPts val="201"/>
              </a:spcAft>
              <a:buFont typeface="Arial" panose="020B0604020202020204" pitchFamily="34" charset="0"/>
              <a:buChar char="•"/>
            </a:pPr>
            <a:endParaRPr lang="en-US" sz="2000" spc="-1" dirty="0">
              <a:solidFill>
                <a:srgbClr val="00B050"/>
              </a:solidFill>
              <a:latin typeface="Calibri"/>
            </a:endParaRPr>
          </a:p>
          <a:p>
            <a:pPr marL="800100" lvl="1" indent="-342900" algn="just">
              <a:lnSpc>
                <a:spcPct val="90000"/>
              </a:lnSpc>
              <a:spcBef>
                <a:spcPts val="1199"/>
              </a:spcBef>
              <a:spcAft>
                <a:spcPts val="201"/>
              </a:spcAft>
              <a:buFont typeface="Arial" panose="020B0604020202020204" pitchFamily="34" charset="0"/>
              <a:buChar char="•"/>
            </a:pPr>
            <a:endParaRPr lang="en-US" sz="2000" spc="-1" dirty="0">
              <a:latin typeface="Calibri"/>
            </a:endParaRP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The intersect operation automatically </a:t>
            </a:r>
            <a:r>
              <a:rPr lang="en-US" sz="2000" spc="-1" dirty="0">
                <a:solidFill>
                  <a:srgbClr val="00B050"/>
                </a:solidFill>
                <a:latin typeface="Calibri"/>
              </a:rPr>
              <a:t>eliminates duplicates</a:t>
            </a:r>
            <a:r>
              <a:rPr lang="en-US" sz="2000" spc="-1" dirty="0">
                <a:latin typeface="Calibri"/>
              </a:rPr>
              <a:t>.</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If we want to retain all duplicates, we must write </a:t>
            </a:r>
            <a:r>
              <a:rPr lang="en-US" sz="2000" spc="-1" dirty="0">
                <a:solidFill>
                  <a:srgbClr val="00B050"/>
                </a:solidFill>
                <a:latin typeface="Calibri"/>
              </a:rPr>
              <a:t>intersect all </a:t>
            </a:r>
            <a:r>
              <a:rPr lang="en-US" sz="2000" spc="-1" dirty="0">
                <a:latin typeface="Calibri"/>
              </a:rPr>
              <a:t>in place of </a:t>
            </a:r>
            <a:r>
              <a:rPr lang="en-US" sz="2000" spc="-1" dirty="0">
                <a:solidFill>
                  <a:schemeClr val="accent2"/>
                </a:solidFill>
                <a:latin typeface="Calibri"/>
              </a:rPr>
              <a:t>intersect</a:t>
            </a:r>
            <a:r>
              <a:rPr lang="en-US" sz="2000" spc="-1" dirty="0">
                <a:latin typeface="Calibri"/>
              </a:rPr>
              <a:t>:</a:t>
            </a:r>
          </a:p>
          <a:p>
            <a:pPr marL="800100" lvl="1" indent="-342900" algn="just">
              <a:lnSpc>
                <a:spcPct val="90000"/>
              </a:lnSpc>
              <a:spcBef>
                <a:spcPts val="1199"/>
              </a:spcBef>
              <a:spcAft>
                <a:spcPts val="201"/>
              </a:spcAft>
              <a:buFont typeface="Arial" panose="020B0604020202020204" pitchFamily="34" charset="0"/>
              <a:buChar char="•"/>
            </a:pPr>
            <a:endParaRPr lang="en-US" sz="2000" spc="-1" dirty="0">
              <a:latin typeface="Calibri"/>
            </a:endParaRPr>
          </a:p>
        </p:txBody>
      </p:sp>
      <p:sp>
        <p:nvSpPr>
          <p:cNvPr id="163" name="TextShape 3">
            <a:extLst>
              <a:ext uri="{FF2B5EF4-FFF2-40B4-BE49-F238E27FC236}">
                <a16:creationId xmlns:a16="http://schemas.microsoft.com/office/drawing/2014/main" id="{76E2BA73-64B2-C53E-2CCF-656651F186EE}"/>
              </a:ext>
            </a:extLst>
          </p:cNvPr>
          <p:cNvSpPr txBox="1"/>
          <p:nvPr/>
        </p:nvSpPr>
        <p:spPr>
          <a:xfrm>
            <a:off x="3686040" y="645984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
        <p:nvSpPr>
          <p:cNvPr id="164" name="TextShape 4">
            <a:extLst>
              <a:ext uri="{FF2B5EF4-FFF2-40B4-BE49-F238E27FC236}">
                <a16:creationId xmlns:a16="http://schemas.microsoft.com/office/drawing/2014/main" id="{0A9786D4-1466-8E51-6307-B2B93C4D81E1}"/>
              </a:ext>
            </a:extLst>
          </p:cNvPr>
          <p:cNvSpPr txBox="1"/>
          <p:nvPr/>
        </p:nvSpPr>
        <p:spPr>
          <a:xfrm>
            <a:off x="9900360" y="6459840"/>
            <a:ext cx="1311840" cy="364680"/>
          </a:xfrm>
          <a:prstGeom prst="rect">
            <a:avLst/>
          </a:prstGeom>
          <a:noFill/>
          <a:ln>
            <a:noFill/>
          </a:ln>
        </p:spPr>
        <p:txBody>
          <a:bodyPr anchor="ctr">
            <a:noAutofit/>
          </a:bodyPr>
          <a:lstStyle/>
          <a:p>
            <a:pPr algn="r">
              <a:lnSpc>
                <a:spcPct val="100000"/>
              </a:lnSpc>
            </a:pPr>
            <a:fld id="{C695B38D-795B-4A49-BEAD-F11406BEAE39}" type="slidenum">
              <a:rPr lang="en-IN" sz="1050" b="0" strike="noStrike" spc="-1">
                <a:solidFill>
                  <a:srgbClr val="FFFFFF"/>
                </a:solidFill>
                <a:latin typeface="Calibri"/>
              </a:rPr>
              <a:t>45</a:t>
            </a:fld>
            <a:endParaRPr lang="en-IN" sz="1050" b="0" strike="noStrike" spc="-1">
              <a:latin typeface="Times New Roman"/>
            </a:endParaRPr>
          </a:p>
        </p:txBody>
      </p:sp>
      <p:pic>
        <p:nvPicPr>
          <p:cNvPr id="4" name="Picture 3">
            <a:extLst>
              <a:ext uri="{FF2B5EF4-FFF2-40B4-BE49-F238E27FC236}">
                <a16:creationId xmlns:a16="http://schemas.microsoft.com/office/drawing/2014/main" id="{CD7A8533-56A5-A63D-07AF-F943343996AC}"/>
              </a:ext>
            </a:extLst>
          </p:cNvPr>
          <p:cNvPicPr>
            <a:picLocks noChangeAspect="1"/>
          </p:cNvPicPr>
          <p:nvPr/>
        </p:nvPicPr>
        <p:blipFill>
          <a:blip r:embed="rId3"/>
          <a:stretch>
            <a:fillRect/>
          </a:stretch>
        </p:blipFill>
        <p:spPr>
          <a:xfrm>
            <a:off x="1309421" y="2910860"/>
            <a:ext cx="3281092" cy="1420422"/>
          </a:xfrm>
          <a:prstGeom prst="rect">
            <a:avLst/>
          </a:prstGeom>
        </p:spPr>
      </p:pic>
      <p:pic>
        <p:nvPicPr>
          <p:cNvPr id="7" name="Picture 6">
            <a:extLst>
              <a:ext uri="{FF2B5EF4-FFF2-40B4-BE49-F238E27FC236}">
                <a16:creationId xmlns:a16="http://schemas.microsoft.com/office/drawing/2014/main" id="{3EE40DE7-DD45-BD9A-9EE2-C37ED25105CB}"/>
              </a:ext>
            </a:extLst>
          </p:cNvPr>
          <p:cNvPicPr>
            <a:picLocks noChangeAspect="1"/>
          </p:cNvPicPr>
          <p:nvPr/>
        </p:nvPicPr>
        <p:blipFill>
          <a:blip r:embed="rId4"/>
          <a:stretch>
            <a:fillRect/>
          </a:stretch>
        </p:blipFill>
        <p:spPr>
          <a:xfrm>
            <a:off x="1404518" y="5231078"/>
            <a:ext cx="2558250" cy="1062041"/>
          </a:xfrm>
          <a:prstGeom prst="rect">
            <a:avLst/>
          </a:prstGeom>
        </p:spPr>
      </p:pic>
    </p:spTree>
    <p:extLst>
      <p:ext uri="{BB962C8B-B14F-4D97-AF65-F5344CB8AC3E}">
        <p14:creationId xmlns:p14="http://schemas.microsoft.com/office/powerpoint/2010/main" val="38958807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AD197-9ABA-CD58-4C7F-2795C7A9C896}"/>
            </a:ext>
          </a:extLst>
        </p:cNvPr>
        <p:cNvGrpSpPr/>
        <p:nvPr/>
      </p:nvGrpSpPr>
      <p:grpSpPr>
        <a:xfrm>
          <a:off x="0" y="0"/>
          <a:ext cx="0" cy="0"/>
          <a:chOff x="0" y="0"/>
          <a:chExt cx="0" cy="0"/>
        </a:xfrm>
      </p:grpSpPr>
      <p:sp>
        <p:nvSpPr>
          <p:cNvPr id="161" name="TextShape 1">
            <a:extLst>
              <a:ext uri="{FF2B5EF4-FFF2-40B4-BE49-F238E27FC236}">
                <a16:creationId xmlns:a16="http://schemas.microsoft.com/office/drawing/2014/main" id="{ED6D6EDD-5B01-A8EF-D76B-396E74DDC58C}"/>
              </a:ext>
            </a:extLst>
          </p:cNvPr>
          <p:cNvSpPr txBox="1"/>
          <p:nvPr/>
        </p:nvSpPr>
        <p:spPr>
          <a:xfrm>
            <a:off x="999018" y="633891"/>
            <a:ext cx="10058040" cy="968040"/>
          </a:xfrm>
          <a:prstGeom prst="rect">
            <a:avLst/>
          </a:prstGeom>
          <a:noFill/>
          <a:ln>
            <a:noFill/>
          </a:ln>
        </p:spPr>
        <p:txBody>
          <a:bodyPr anchor="b">
            <a:noAutofit/>
          </a:bodyPr>
          <a:lstStyle/>
          <a:p>
            <a:pPr algn="ctr">
              <a:lnSpc>
                <a:spcPct val="85000"/>
              </a:lnSpc>
            </a:pPr>
            <a:r>
              <a:rPr lang="en-IN" sz="4800" spc="-52" dirty="0">
                <a:solidFill>
                  <a:srgbClr val="404040"/>
                </a:solidFill>
                <a:latin typeface="Calibri Light"/>
              </a:rPr>
              <a:t>SET </a:t>
            </a:r>
            <a:r>
              <a:rPr lang="en-IN" sz="4800" b="0" strike="noStrike" spc="-52" dirty="0">
                <a:solidFill>
                  <a:srgbClr val="404040"/>
                </a:solidFill>
                <a:latin typeface="Calibri Light"/>
              </a:rPr>
              <a:t>OPERATIONS (5)</a:t>
            </a:r>
            <a:endParaRPr lang="en-US" sz="4800" b="0" strike="noStrike" spc="-1" dirty="0">
              <a:solidFill>
                <a:srgbClr val="000000"/>
              </a:solidFill>
              <a:latin typeface="Calibri"/>
            </a:endParaRPr>
          </a:p>
        </p:txBody>
      </p:sp>
      <p:sp>
        <p:nvSpPr>
          <p:cNvPr id="162" name="TextShape 2">
            <a:extLst>
              <a:ext uri="{FF2B5EF4-FFF2-40B4-BE49-F238E27FC236}">
                <a16:creationId xmlns:a16="http://schemas.microsoft.com/office/drawing/2014/main" id="{41845858-18CE-71FC-2B50-A2492C807873}"/>
              </a:ext>
            </a:extLst>
          </p:cNvPr>
          <p:cNvSpPr txBox="1"/>
          <p:nvPr/>
        </p:nvSpPr>
        <p:spPr>
          <a:xfrm>
            <a:off x="679239" y="1793358"/>
            <a:ext cx="10697598" cy="4146246"/>
          </a:xfrm>
          <a:prstGeom prst="rect">
            <a:avLst/>
          </a:prstGeom>
          <a:noFill/>
          <a:ln>
            <a:noFill/>
          </a:ln>
        </p:spPr>
        <p:txBody>
          <a:bodyPr lIns="0" rIns="0">
            <a:noAutofit/>
          </a:bodyPr>
          <a:lstStyle/>
          <a:p>
            <a:pPr marL="342900" indent="-342900" algn="just">
              <a:lnSpc>
                <a:spcPct val="90000"/>
              </a:lnSpc>
              <a:spcBef>
                <a:spcPts val="1199"/>
              </a:spcBef>
              <a:spcAft>
                <a:spcPts val="201"/>
              </a:spcAft>
              <a:buFont typeface="Arial" panose="020B0604020202020204" pitchFamily="34" charset="0"/>
              <a:buChar char="•"/>
            </a:pPr>
            <a:r>
              <a:rPr lang="en-US" sz="2400" b="1" spc="-1" dirty="0">
                <a:latin typeface="Calibri"/>
              </a:rPr>
              <a:t>EXCEPT </a:t>
            </a:r>
            <a:r>
              <a:rPr lang="en-US" sz="2400" spc="-1" dirty="0">
                <a:latin typeface="Calibri"/>
              </a:rPr>
              <a:t>Operation:</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For example, “To find all courses taught in the Fall 2009 semester </a:t>
            </a:r>
            <a:r>
              <a:rPr lang="en-US" sz="2000" spc="-1" dirty="0">
                <a:solidFill>
                  <a:srgbClr val="FF0000"/>
                </a:solidFill>
                <a:latin typeface="Calibri"/>
              </a:rPr>
              <a:t>but</a:t>
            </a:r>
            <a:r>
              <a:rPr lang="en-US" sz="2000" spc="-1" dirty="0">
                <a:latin typeface="Calibri"/>
              </a:rPr>
              <a:t> </a:t>
            </a:r>
            <a:r>
              <a:rPr lang="en-US" sz="2000" spc="-1" dirty="0">
                <a:solidFill>
                  <a:srgbClr val="FF0000"/>
                </a:solidFill>
                <a:latin typeface="Calibri"/>
              </a:rPr>
              <a:t>not</a:t>
            </a:r>
            <a:r>
              <a:rPr lang="en-US" sz="2000" spc="-1" dirty="0">
                <a:latin typeface="Calibri"/>
              </a:rPr>
              <a:t> </a:t>
            </a:r>
            <a:r>
              <a:rPr lang="en-US" sz="2000" spc="-1" dirty="0">
                <a:solidFill>
                  <a:srgbClr val="FF0000"/>
                </a:solidFill>
                <a:latin typeface="Calibri"/>
              </a:rPr>
              <a:t>in</a:t>
            </a:r>
            <a:r>
              <a:rPr lang="en-US" sz="2000" spc="-1" dirty="0">
                <a:latin typeface="Calibri"/>
              </a:rPr>
              <a:t> the Spring 2010 semester, we write</a:t>
            </a:r>
          </a:p>
          <a:p>
            <a:pPr marL="800100" lvl="1" indent="-342900" algn="just">
              <a:lnSpc>
                <a:spcPct val="90000"/>
              </a:lnSpc>
              <a:spcBef>
                <a:spcPts val="1199"/>
              </a:spcBef>
              <a:spcAft>
                <a:spcPts val="201"/>
              </a:spcAft>
              <a:buFont typeface="Arial" panose="020B0604020202020204" pitchFamily="34" charset="0"/>
              <a:buChar char="•"/>
            </a:pPr>
            <a:endParaRPr lang="en-US" sz="2400" spc="-1" dirty="0">
              <a:latin typeface="Calibri"/>
            </a:endParaRPr>
          </a:p>
          <a:p>
            <a:pPr marL="800100" lvl="1" indent="-342900" algn="just">
              <a:lnSpc>
                <a:spcPct val="90000"/>
              </a:lnSpc>
              <a:spcBef>
                <a:spcPts val="1199"/>
              </a:spcBef>
              <a:spcAft>
                <a:spcPts val="201"/>
              </a:spcAft>
              <a:buFont typeface="Arial" panose="020B0604020202020204" pitchFamily="34" charset="0"/>
              <a:buChar char="•"/>
            </a:pPr>
            <a:endParaRPr lang="en-US" sz="2000" spc="-1" dirty="0">
              <a:solidFill>
                <a:srgbClr val="00B050"/>
              </a:solidFill>
              <a:latin typeface="Calibri"/>
            </a:endParaRPr>
          </a:p>
          <a:p>
            <a:pPr marL="800100" lvl="1" indent="-342900" algn="just">
              <a:lnSpc>
                <a:spcPct val="90000"/>
              </a:lnSpc>
              <a:spcBef>
                <a:spcPts val="1199"/>
              </a:spcBef>
              <a:spcAft>
                <a:spcPts val="201"/>
              </a:spcAft>
              <a:buFont typeface="Arial" panose="020B0604020202020204" pitchFamily="34" charset="0"/>
              <a:buChar char="•"/>
            </a:pPr>
            <a:endParaRPr lang="en-US" sz="2000" spc="-1" dirty="0">
              <a:latin typeface="Calibri"/>
            </a:endParaRP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The except operation outputs </a:t>
            </a:r>
            <a:r>
              <a:rPr lang="en-US" sz="2000" spc="-1" dirty="0">
                <a:solidFill>
                  <a:srgbClr val="FF0000"/>
                </a:solidFill>
                <a:latin typeface="Calibri"/>
              </a:rPr>
              <a:t>all tuples from its first input that do not occur in the second input. </a:t>
            </a:r>
            <a:r>
              <a:rPr lang="en-US" sz="2000" spc="-1" dirty="0">
                <a:latin typeface="Calibri"/>
              </a:rPr>
              <a:t>It performs set difference.</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If we want to retain all duplicates, we must write </a:t>
            </a:r>
            <a:r>
              <a:rPr lang="en-US" sz="2000" spc="-1" dirty="0">
                <a:solidFill>
                  <a:srgbClr val="00B050"/>
                </a:solidFill>
                <a:latin typeface="Calibri"/>
              </a:rPr>
              <a:t>except all </a:t>
            </a:r>
            <a:r>
              <a:rPr lang="en-US" sz="2000" spc="-1" dirty="0">
                <a:latin typeface="Calibri"/>
              </a:rPr>
              <a:t>in place of e</a:t>
            </a:r>
            <a:r>
              <a:rPr lang="en-US" sz="2000" spc="-1" dirty="0">
                <a:solidFill>
                  <a:schemeClr val="accent2"/>
                </a:solidFill>
                <a:latin typeface="Calibri"/>
              </a:rPr>
              <a:t>xcept</a:t>
            </a:r>
            <a:r>
              <a:rPr lang="en-US" sz="2000" spc="-1" dirty="0">
                <a:latin typeface="Calibri"/>
              </a:rPr>
              <a:t>:</a:t>
            </a:r>
          </a:p>
          <a:p>
            <a:pPr marL="800100" lvl="1" indent="-342900" algn="just">
              <a:lnSpc>
                <a:spcPct val="90000"/>
              </a:lnSpc>
              <a:spcBef>
                <a:spcPts val="1199"/>
              </a:spcBef>
              <a:spcAft>
                <a:spcPts val="201"/>
              </a:spcAft>
              <a:buFont typeface="Arial" panose="020B0604020202020204" pitchFamily="34" charset="0"/>
              <a:buChar char="•"/>
            </a:pPr>
            <a:endParaRPr lang="en-US" sz="2000" spc="-1" dirty="0">
              <a:latin typeface="Calibri"/>
            </a:endParaRPr>
          </a:p>
        </p:txBody>
      </p:sp>
      <p:sp>
        <p:nvSpPr>
          <p:cNvPr id="163" name="TextShape 3">
            <a:extLst>
              <a:ext uri="{FF2B5EF4-FFF2-40B4-BE49-F238E27FC236}">
                <a16:creationId xmlns:a16="http://schemas.microsoft.com/office/drawing/2014/main" id="{0C6765A0-4D93-B778-8554-984F1048ED57}"/>
              </a:ext>
            </a:extLst>
          </p:cNvPr>
          <p:cNvSpPr txBox="1"/>
          <p:nvPr/>
        </p:nvSpPr>
        <p:spPr>
          <a:xfrm>
            <a:off x="3686040" y="645984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
        <p:nvSpPr>
          <p:cNvPr id="164" name="TextShape 4">
            <a:extLst>
              <a:ext uri="{FF2B5EF4-FFF2-40B4-BE49-F238E27FC236}">
                <a16:creationId xmlns:a16="http://schemas.microsoft.com/office/drawing/2014/main" id="{528D92A1-F096-4BB6-13D1-80F4C611E392}"/>
              </a:ext>
            </a:extLst>
          </p:cNvPr>
          <p:cNvSpPr txBox="1"/>
          <p:nvPr/>
        </p:nvSpPr>
        <p:spPr>
          <a:xfrm>
            <a:off x="9900360" y="6459840"/>
            <a:ext cx="1311840" cy="364680"/>
          </a:xfrm>
          <a:prstGeom prst="rect">
            <a:avLst/>
          </a:prstGeom>
          <a:noFill/>
          <a:ln>
            <a:noFill/>
          </a:ln>
        </p:spPr>
        <p:txBody>
          <a:bodyPr anchor="ctr">
            <a:noAutofit/>
          </a:bodyPr>
          <a:lstStyle/>
          <a:p>
            <a:pPr algn="r">
              <a:lnSpc>
                <a:spcPct val="100000"/>
              </a:lnSpc>
            </a:pPr>
            <a:fld id="{C695B38D-795B-4A49-BEAD-F11406BEAE39}" type="slidenum">
              <a:rPr lang="en-IN" sz="1050" b="0" strike="noStrike" spc="-1">
                <a:solidFill>
                  <a:srgbClr val="FFFFFF"/>
                </a:solidFill>
                <a:latin typeface="Calibri"/>
              </a:rPr>
              <a:t>46</a:t>
            </a:fld>
            <a:endParaRPr lang="en-IN" sz="1050" b="0" strike="noStrike" spc="-1">
              <a:latin typeface="Times New Roman"/>
            </a:endParaRPr>
          </a:p>
        </p:txBody>
      </p:sp>
      <p:pic>
        <p:nvPicPr>
          <p:cNvPr id="3" name="Picture 2">
            <a:extLst>
              <a:ext uri="{FF2B5EF4-FFF2-40B4-BE49-F238E27FC236}">
                <a16:creationId xmlns:a16="http://schemas.microsoft.com/office/drawing/2014/main" id="{83BFF4DD-3C33-316B-9E14-73768A69C060}"/>
              </a:ext>
            </a:extLst>
          </p:cNvPr>
          <p:cNvPicPr>
            <a:picLocks noChangeAspect="1"/>
          </p:cNvPicPr>
          <p:nvPr/>
        </p:nvPicPr>
        <p:blipFill>
          <a:blip r:embed="rId3"/>
          <a:stretch>
            <a:fillRect/>
          </a:stretch>
        </p:blipFill>
        <p:spPr>
          <a:xfrm>
            <a:off x="1404517" y="2853093"/>
            <a:ext cx="3104339" cy="1350064"/>
          </a:xfrm>
          <a:prstGeom prst="rect">
            <a:avLst/>
          </a:prstGeom>
        </p:spPr>
      </p:pic>
      <p:pic>
        <p:nvPicPr>
          <p:cNvPr id="6" name="Picture 5">
            <a:extLst>
              <a:ext uri="{FF2B5EF4-FFF2-40B4-BE49-F238E27FC236}">
                <a16:creationId xmlns:a16="http://schemas.microsoft.com/office/drawing/2014/main" id="{6F2E2006-33D5-5790-0FC0-079BE114B8ED}"/>
              </a:ext>
            </a:extLst>
          </p:cNvPr>
          <p:cNvPicPr>
            <a:picLocks noChangeAspect="1"/>
          </p:cNvPicPr>
          <p:nvPr/>
        </p:nvPicPr>
        <p:blipFill>
          <a:blip r:embed="rId4"/>
          <a:stretch>
            <a:fillRect/>
          </a:stretch>
        </p:blipFill>
        <p:spPr>
          <a:xfrm>
            <a:off x="1514246" y="5493183"/>
            <a:ext cx="2114916" cy="892841"/>
          </a:xfrm>
          <a:prstGeom prst="rect">
            <a:avLst/>
          </a:prstGeom>
        </p:spPr>
      </p:pic>
    </p:spTree>
    <p:extLst>
      <p:ext uri="{BB962C8B-B14F-4D97-AF65-F5344CB8AC3E}">
        <p14:creationId xmlns:p14="http://schemas.microsoft.com/office/powerpoint/2010/main" val="26509399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426FF-5158-506D-3C6D-8614DAF3F986}"/>
            </a:ext>
          </a:extLst>
        </p:cNvPr>
        <p:cNvGrpSpPr/>
        <p:nvPr/>
      </p:nvGrpSpPr>
      <p:grpSpPr>
        <a:xfrm>
          <a:off x="0" y="0"/>
          <a:ext cx="0" cy="0"/>
          <a:chOff x="0" y="0"/>
          <a:chExt cx="0" cy="0"/>
        </a:xfrm>
      </p:grpSpPr>
      <p:sp>
        <p:nvSpPr>
          <p:cNvPr id="161" name="TextShape 1">
            <a:extLst>
              <a:ext uri="{FF2B5EF4-FFF2-40B4-BE49-F238E27FC236}">
                <a16:creationId xmlns:a16="http://schemas.microsoft.com/office/drawing/2014/main" id="{7FF61456-DFF3-AC7B-A6D2-D2692D3B1F64}"/>
              </a:ext>
            </a:extLst>
          </p:cNvPr>
          <p:cNvSpPr txBox="1"/>
          <p:nvPr/>
        </p:nvSpPr>
        <p:spPr>
          <a:xfrm>
            <a:off x="999018" y="633891"/>
            <a:ext cx="10058040" cy="968040"/>
          </a:xfrm>
          <a:prstGeom prst="rect">
            <a:avLst/>
          </a:prstGeom>
          <a:noFill/>
          <a:ln>
            <a:noFill/>
          </a:ln>
        </p:spPr>
        <p:txBody>
          <a:bodyPr anchor="b">
            <a:noAutofit/>
          </a:bodyPr>
          <a:lstStyle/>
          <a:p>
            <a:pPr algn="ctr">
              <a:lnSpc>
                <a:spcPct val="85000"/>
              </a:lnSpc>
            </a:pPr>
            <a:r>
              <a:rPr lang="en-IN" sz="4800" b="0" strike="noStrike" spc="-52" dirty="0">
                <a:solidFill>
                  <a:srgbClr val="404040"/>
                </a:solidFill>
                <a:latin typeface="Calibri Light"/>
              </a:rPr>
              <a:t> NULL VALUES (6)</a:t>
            </a:r>
            <a:endParaRPr lang="en-US" sz="4800" b="0" strike="noStrike" spc="-1" dirty="0">
              <a:solidFill>
                <a:srgbClr val="000000"/>
              </a:solidFill>
              <a:latin typeface="Calibri"/>
            </a:endParaRPr>
          </a:p>
        </p:txBody>
      </p:sp>
      <p:sp>
        <p:nvSpPr>
          <p:cNvPr id="162" name="TextShape 2">
            <a:extLst>
              <a:ext uri="{FF2B5EF4-FFF2-40B4-BE49-F238E27FC236}">
                <a16:creationId xmlns:a16="http://schemas.microsoft.com/office/drawing/2014/main" id="{BCEA3151-28F6-CEEA-BD64-644E1C4B4155}"/>
              </a:ext>
            </a:extLst>
          </p:cNvPr>
          <p:cNvSpPr txBox="1"/>
          <p:nvPr/>
        </p:nvSpPr>
        <p:spPr>
          <a:xfrm>
            <a:off x="679239" y="1793358"/>
            <a:ext cx="10697598" cy="4146246"/>
          </a:xfrm>
          <a:prstGeom prst="rect">
            <a:avLst/>
          </a:prstGeom>
          <a:noFill/>
          <a:ln>
            <a:noFill/>
          </a:ln>
        </p:spPr>
        <p:txBody>
          <a:bodyPr lIns="0" rIns="0">
            <a:noAutofit/>
          </a:bodyPr>
          <a:lstStyle/>
          <a:p>
            <a:pPr marL="342900" indent="-342900" algn="just">
              <a:lnSpc>
                <a:spcPct val="90000"/>
              </a:lnSpc>
              <a:spcBef>
                <a:spcPts val="1199"/>
              </a:spcBef>
              <a:spcAft>
                <a:spcPts val="201"/>
              </a:spcAft>
              <a:buFont typeface="Arial" panose="020B0604020202020204" pitchFamily="34" charset="0"/>
              <a:buChar char="•"/>
            </a:pPr>
            <a:r>
              <a:rPr lang="en-US" sz="2400" b="1" spc="-1" dirty="0">
                <a:latin typeface="Calibri"/>
              </a:rPr>
              <a:t>NULL </a:t>
            </a:r>
            <a:r>
              <a:rPr lang="en-US" sz="2400" spc="-1" dirty="0">
                <a:latin typeface="Calibri"/>
              </a:rPr>
              <a:t>Values:</a:t>
            </a:r>
          </a:p>
          <a:p>
            <a:pPr marL="800100" lvl="1" indent="-342900" algn="just">
              <a:lnSpc>
                <a:spcPct val="90000"/>
              </a:lnSpc>
              <a:spcBef>
                <a:spcPts val="1199"/>
              </a:spcBef>
              <a:spcAft>
                <a:spcPts val="201"/>
              </a:spcAft>
              <a:buFont typeface="Arial" panose="020B0604020202020204" pitchFamily="34" charset="0"/>
              <a:buChar char="•"/>
            </a:pPr>
            <a:r>
              <a:rPr lang="en-IN" sz="2000" spc="-1" dirty="0">
                <a:latin typeface="Calibri"/>
              </a:rPr>
              <a:t>Null values </a:t>
            </a:r>
            <a:r>
              <a:rPr lang="en-US" sz="2000" spc="-1" dirty="0">
                <a:latin typeface="Calibri"/>
              </a:rPr>
              <a:t>in relational operations, include arithmetic operations, comparison operations, and set operations.</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The result of an arithmetic expression (involving, for example, +, −, ∗, or /) is </a:t>
            </a:r>
            <a:r>
              <a:rPr lang="en-US" sz="2000" b="1" spc="-1" dirty="0">
                <a:solidFill>
                  <a:schemeClr val="accent2"/>
                </a:solidFill>
                <a:latin typeface="Calibri"/>
              </a:rPr>
              <a:t>NULL</a:t>
            </a:r>
            <a:r>
              <a:rPr lang="en-US" sz="2000" spc="-1" dirty="0">
                <a:latin typeface="Calibri"/>
              </a:rPr>
              <a:t> if any of the input values is null.</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Example consider the comparison, “1 &lt; NULL”. This expression can neither be evaluated Thus, “TRUE” nor “FALSE”. This is because we are not sure of what the NULL value holds.</a:t>
            </a:r>
          </a:p>
          <a:p>
            <a:pPr marL="800100" lvl="1" indent="-342900" algn="just">
              <a:lnSpc>
                <a:spcPct val="90000"/>
              </a:lnSpc>
              <a:spcBef>
                <a:spcPts val="1199"/>
              </a:spcBef>
              <a:spcAft>
                <a:spcPts val="201"/>
              </a:spcAft>
              <a:buFont typeface="Arial" panose="020B0604020202020204" pitchFamily="34" charset="0"/>
              <a:buChar char="•"/>
            </a:pPr>
            <a:r>
              <a:rPr lang="en-US" sz="2000" b="1" u="sng" spc="-1" dirty="0">
                <a:solidFill>
                  <a:schemeClr val="accent2"/>
                </a:solidFill>
                <a:latin typeface="Calibri"/>
              </a:rPr>
              <a:t>Note:</a:t>
            </a:r>
            <a:r>
              <a:rPr lang="en-US" sz="2000" spc="-1" dirty="0">
                <a:latin typeface="Calibri"/>
              </a:rPr>
              <a:t> </a:t>
            </a:r>
            <a:r>
              <a:rPr lang="en-US" sz="2000" spc="-1" dirty="0">
                <a:solidFill>
                  <a:schemeClr val="accent2"/>
                </a:solidFill>
                <a:latin typeface="Calibri"/>
              </a:rPr>
              <a:t>SQL therefore treats as </a:t>
            </a:r>
            <a:r>
              <a:rPr lang="en-US" sz="2000" b="1" i="1" spc="-1" dirty="0">
                <a:solidFill>
                  <a:srgbClr val="00B050"/>
                </a:solidFill>
                <a:latin typeface="Calibri"/>
              </a:rPr>
              <a:t>UNKNOWN</a:t>
            </a:r>
            <a:r>
              <a:rPr lang="en-US" sz="2000" spc="-1" dirty="0">
                <a:solidFill>
                  <a:schemeClr val="accent2"/>
                </a:solidFill>
                <a:latin typeface="Calibri"/>
              </a:rPr>
              <a:t> the result of any comparison involving a NULL value.</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Thus, a third logical value UNKNOWN is created in addition to TRUE and FALSE.</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The value “UNKNOWN” is dealt with the Boolean operations such as AND, OR, and NOT on the result of comparisons in a WHERE clause predicate.</a:t>
            </a:r>
          </a:p>
          <a:p>
            <a:pPr marL="800100" lvl="1" indent="-342900" algn="just">
              <a:lnSpc>
                <a:spcPct val="90000"/>
              </a:lnSpc>
              <a:spcBef>
                <a:spcPts val="1199"/>
              </a:spcBef>
              <a:spcAft>
                <a:spcPts val="201"/>
              </a:spcAft>
              <a:buFont typeface="Arial" panose="020B0604020202020204" pitchFamily="34" charset="0"/>
              <a:buChar char="•"/>
            </a:pPr>
            <a:endParaRPr lang="en-US" sz="2000" spc="-1" dirty="0">
              <a:latin typeface="Calibri"/>
            </a:endParaRPr>
          </a:p>
          <a:p>
            <a:pPr marL="800100" lvl="1" indent="-342900" algn="just">
              <a:lnSpc>
                <a:spcPct val="90000"/>
              </a:lnSpc>
              <a:spcBef>
                <a:spcPts val="1199"/>
              </a:spcBef>
              <a:spcAft>
                <a:spcPts val="201"/>
              </a:spcAft>
              <a:buFont typeface="Arial" panose="020B0604020202020204" pitchFamily="34" charset="0"/>
              <a:buChar char="•"/>
            </a:pPr>
            <a:endParaRPr lang="en-US" sz="2000" spc="-1" dirty="0">
              <a:latin typeface="Calibri"/>
            </a:endParaRPr>
          </a:p>
        </p:txBody>
      </p:sp>
      <p:sp>
        <p:nvSpPr>
          <p:cNvPr id="163" name="TextShape 3">
            <a:extLst>
              <a:ext uri="{FF2B5EF4-FFF2-40B4-BE49-F238E27FC236}">
                <a16:creationId xmlns:a16="http://schemas.microsoft.com/office/drawing/2014/main" id="{481C262F-69EF-5496-ACAD-3B0389EAC554}"/>
              </a:ext>
            </a:extLst>
          </p:cNvPr>
          <p:cNvSpPr txBox="1"/>
          <p:nvPr/>
        </p:nvSpPr>
        <p:spPr>
          <a:xfrm>
            <a:off x="3686040" y="645984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
        <p:nvSpPr>
          <p:cNvPr id="164" name="TextShape 4">
            <a:extLst>
              <a:ext uri="{FF2B5EF4-FFF2-40B4-BE49-F238E27FC236}">
                <a16:creationId xmlns:a16="http://schemas.microsoft.com/office/drawing/2014/main" id="{D6FDD284-1BFF-6AE3-5555-C09047BA7502}"/>
              </a:ext>
            </a:extLst>
          </p:cNvPr>
          <p:cNvSpPr txBox="1"/>
          <p:nvPr/>
        </p:nvSpPr>
        <p:spPr>
          <a:xfrm>
            <a:off x="9900360" y="6459840"/>
            <a:ext cx="1311840" cy="364680"/>
          </a:xfrm>
          <a:prstGeom prst="rect">
            <a:avLst/>
          </a:prstGeom>
          <a:noFill/>
          <a:ln>
            <a:noFill/>
          </a:ln>
        </p:spPr>
        <p:txBody>
          <a:bodyPr anchor="ctr">
            <a:noAutofit/>
          </a:bodyPr>
          <a:lstStyle/>
          <a:p>
            <a:pPr algn="r">
              <a:lnSpc>
                <a:spcPct val="100000"/>
              </a:lnSpc>
            </a:pPr>
            <a:fld id="{C695B38D-795B-4A49-BEAD-F11406BEAE39}" type="slidenum">
              <a:rPr lang="en-IN" sz="1050" b="0" strike="noStrike" spc="-1">
                <a:solidFill>
                  <a:srgbClr val="FFFFFF"/>
                </a:solidFill>
                <a:latin typeface="Calibri"/>
              </a:rPr>
              <a:t>47</a:t>
            </a:fld>
            <a:endParaRPr lang="en-IN" sz="1050" b="0" strike="noStrike" spc="-1">
              <a:latin typeface="Times New Roman"/>
            </a:endParaRPr>
          </a:p>
        </p:txBody>
      </p:sp>
    </p:spTree>
    <p:extLst>
      <p:ext uri="{BB962C8B-B14F-4D97-AF65-F5344CB8AC3E}">
        <p14:creationId xmlns:p14="http://schemas.microsoft.com/office/powerpoint/2010/main" val="40349839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FFF07-9981-B1CD-C762-41A7E4C4608B}"/>
            </a:ext>
          </a:extLst>
        </p:cNvPr>
        <p:cNvGrpSpPr/>
        <p:nvPr/>
      </p:nvGrpSpPr>
      <p:grpSpPr>
        <a:xfrm>
          <a:off x="0" y="0"/>
          <a:ext cx="0" cy="0"/>
          <a:chOff x="0" y="0"/>
          <a:chExt cx="0" cy="0"/>
        </a:xfrm>
      </p:grpSpPr>
      <p:sp>
        <p:nvSpPr>
          <p:cNvPr id="161" name="TextShape 1">
            <a:extLst>
              <a:ext uri="{FF2B5EF4-FFF2-40B4-BE49-F238E27FC236}">
                <a16:creationId xmlns:a16="http://schemas.microsoft.com/office/drawing/2014/main" id="{6FC2061E-379B-59DC-7BE0-4131D74666EB}"/>
              </a:ext>
            </a:extLst>
          </p:cNvPr>
          <p:cNvSpPr txBox="1"/>
          <p:nvPr/>
        </p:nvSpPr>
        <p:spPr>
          <a:xfrm>
            <a:off x="999018" y="633891"/>
            <a:ext cx="10058040" cy="968040"/>
          </a:xfrm>
          <a:prstGeom prst="rect">
            <a:avLst/>
          </a:prstGeom>
          <a:noFill/>
          <a:ln>
            <a:noFill/>
          </a:ln>
        </p:spPr>
        <p:txBody>
          <a:bodyPr anchor="b">
            <a:noAutofit/>
          </a:bodyPr>
          <a:lstStyle/>
          <a:p>
            <a:pPr algn="ctr">
              <a:lnSpc>
                <a:spcPct val="85000"/>
              </a:lnSpc>
            </a:pPr>
            <a:r>
              <a:rPr lang="en-IN" sz="4800" b="0" strike="noStrike" spc="-52" dirty="0">
                <a:solidFill>
                  <a:srgbClr val="404040"/>
                </a:solidFill>
                <a:latin typeface="Calibri Light"/>
              </a:rPr>
              <a:t> NULL VALUES (6)</a:t>
            </a:r>
            <a:endParaRPr lang="en-US" sz="4800" b="0" strike="noStrike" spc="-1" dirty="0">
              <a:solidFill>
                <a:srgbClr val="000000"/>
              </a:solidFill>
              <a:latin typeface="Calibri"/>
            </a:endParaRPr>
          </a:p>
        </p:txBody>
      </p:sp>
      <p:sp>
        <p:nvSpPr>
          <p:cNvPr id="162" name="TextShape 2">
            <a:extLst>
              <a:ext uri="{FF2B5EF4-FFF2-40B4-BE49-F238E27FC236}">
                <a16:creationId xmlns:a16="http://schemas.microsoft.com/office/drawing/2014/main" id="{3820585F-5FC8-83A1-47F0-A93037534567}"/>
              </a:ext>
            </a:extLst>
          </p:cNvPr>
          <p:cNvSpPr txBox="1"/>
          <p:nvPr/>
        </p:nvSpPr>
        <p:spPr>
          <a:xfrm>
            <a:off x="679239" y="1793358"/>
            <a:ext cx="10697598" cy="4366142"/>
          </a:xfrm>
          <a:prstGeom prst="rect">
            <a:avLst/>
          </a:prstGeom>
          <a:noFill/>
          <a:ln>
            <a:noFill/>
          </a:ln>
        </p:spPr>
        <p:txBody>
          <a:bodyPr lIns="0" rIns="0">
            <a:noAutofit/>
          </a:bodyPr>
          <a:lstStyle/>
          <a:p>
            <a:pPr marL="342900" indent="-342900" algn="just">
              <a:lnSpc>
                <a:spcPct val="90000"/>
              </a:lnSpc>
              <a:spcBef>
                <a:spcPts val="1199"/>
              </a:spcBef>
              <a:spcAft>
                <a:spcPts val="201"/>
              </a:spcAft>
              <a:buFont typeface="Arial" panose="020B0604020202020204" pitchFamily="34" charset="0"/>
              <a:buChar char="•"/>
            </a:pPr>
            <a:r>
              <a:rPr lang="en-US" sz="2000" b="1" spc="-1" dirty="0">
                <a:latin typeface="Calibri"/>
              </a:rPr>
              <a:t>NULL </a:t>
            </a:r>
            <a:r>
              <a:rPr lang="en-US" sz="2000" spc="-1" dirty="0">
                <a:latin typeface="Calibri"/>
              </a:rPr>
              <a:t>Values: Results of Boolean operations along with UNKNOWN values is given as below:</a:t>
            </a:r>
          </a:p>
          <a:p>
            <a:pPr marL="342900" indent="-342900" algn="just">
              <a:lnSpc>
                <a:spcPct val="90000"/>
              </a:lnSpc>
              <a:spcBef>
                <a:spcPts val="1199"/>
              </a:spcBef>
              <a:spcAft>
                <a:spcPts val="201"/>
              </a:spcAft>
              <a:buFont typeface="Arial" panose="020B0604020202020204" pitchFamily="34" charset="0"/>
              <a:buChar char="•"/>
            </a:pPr>
            <a:endParaRPr lang="en-US" sz="2400" b="1" spc="-1" dirty="0">
              <a:latin typeface="Calibri"/>
            </a:endParaRPr>
          </a:p>
          <a:p>
            <a:pPr marL="342900" indent="-342900" algn="just">
              <a:lnSpc>
                <a:spcPct val="90000"/>
              </a:lnSpc>
              <a:spcBef>
                <a:spcPts val="1199"/>
              </a:spcBef>
              <a:spcAft>
                <a:spcPts val="201"/>
              </a:spcAft>
              <a:buFont typeface="Arial" panose="020B0604020202020204" pitchFamily="34" charset="0"/>
              <a:buChar char="•"/>
            </a:pPr>
            <a:endParaRPr lang="en-US" sz="2400" b="1" spc="-1" dirty="0">
              <a:latin typeface="Calibri"/>
            </a:endParaRPr>
          </a:p>
          <a:p>
            <a:pPr marL="342900" indent="-342900" algn="just">
              <a:lnSpc>
                <a:spcPct val="90000"/>
              </a:lnSpc>
              <a:spcBef>
                <a:spcPts val="1199"/>
              </a:spcBef>
              <a:spcAft>
                <a:spcPts val="201"/>
              </a:spcAft>
              <a:buFont typeface="Arial" panose="020B0604020202020204" pitchFamily="34" charset="0"/>
              <a:buChar char="•"/>
            </a:pPr>
            <a:endParaRPr lang="en-US" sz="2400" b="1" spc="-1" dirty="0">
              <a:latin typeface="Calibri"/>
            </a:endParaRPr>
          </a:p>
          <a:p>
            <a:pPr marL="342900" indent="-342900" algn="just">
              <a:lnSpc>
                <a:spcPct val="90000"/>
              </a:lnSpc>
              <a:spcBef>
                <a:spcPts val="1199"/>
              </a:spcBef>
              <a:spcAft>
                <a:spcPts val="201"/>
              </a:spcAft>
              <a:buFont typeface="Arial" panose="020B0604020202020204" pitchFamily="34" charset="0"/>
              <a:buChar char="•"/>
            </a:pPr>
            <a:endParaRPr lang="en-US" sz="2400" b="1" spc="-1" dirty="0">
              <a:latin typeface="Calibri"/>
            </a:endParaRPr>
          </a:p>
          <a:p>
            <a:pPr marL="342900" indent="-342900" algn="just">
              <a:lnSpc>
                <a:spcPct val="90000"/>
              </a:lnSpc>
              <a:spcBef>
                <a:spcPts val="1199"/>
              </a:spcBef>
              <a:spcAft>
                <a:spcPts val="201"/>
              </a:spcAft>
              <a:buFont typeface="Arial" panose="020B0604020202020204" pitchFamily="34" charset="0"/>
              <a:buChar char="•"/>
            </a:pPr>
            <a:endParaRPr lang="en-US" sz="2400" b="1" spc="-1" dirty="0">
              <a:latin typeface="Calibri"/>
            </a:endParaRPr>
          </a:p>
          <a:p>
            <a:pPr marL="342900" indent="-342900" algn="just">
              <a:lnSpc>
                <a:spcPct val="90000"/>
              </a:lnSpc>
              <a:spcBef>
                <a:spcPts val="1199"/>
              </a:spcBef>
              <a:spcAft>
                <a:spcPts val="201"/>
              </a:spcAft>
              <a:buFont typeface="Arial" panose="020B0604020202020204" pitchFamily="34" charset="0"/>
              <a:buChar char="•"/>
            </a:pPr>
            <a:endParaRPr lang="en-US" sz="2400" b="1" spc="-1" dirty="0">
              <a:latin typeface="Calibri"/>
            </a:endParaRPr>
          </a:p>
          <a:p>
            <a:pPr marL="342900" indent="-342900" algn="just">
              <a:lnSpc>
                <a:spcPct val="90000"/>
              </a:lnSpc>
              <a:spcBef>
                <a:spcPts val="1199"/>
              </a:spcBef>
              <a:spcAft>
                <a:spcPts val="201"/>
              </a:spcAft>
              <a:buFont typeface="Arial" panose="020B0604020202020204" pitchFamily="34" charset="0"/>
              <a:buChar char="•"/>
            </a:pPr>
            <a:r>
              <a:rPr lang="en-US" sz="2000" spc="-1" dirty="0">
                <a:latin typeface="Calibri"/>
              </a:rPr>
              <a:t>If the where clause predicate evaluates to either FALSE or UNKNOWN for a tuple, that </a:t>
            </a:r>
            <a:r>
              <a:rPr lang="en-US" sz="2000" spc="-1" dirty="0">
                <a:solidFill>
                  <a:srgbClr val="FF0000"/>
                </a:solidFill>
                <a:latin typeface="Calibri"/>
              </a:rPr>
              <a:t>tuple is not added to the result.</a:t>
            </a:r>
            <a:endParaRPr lang="en-US" sz="2400" spc="-1" dirty="0">
              <a:latin typeface="Calibri"/>
            </a:endParaRPr>
          </a:p>
          <a:p>
            <a:pPr algn="just">
              <a:lnSpc>
                <a:spcPct val="90000"/>
              </a:lnSpc>
              <a:spcBef>
                <a:spcPts val="1199"/>
              </a:spcBef>
              <a:spcAft>
                <a:spcPts val="201"/>
              </a:spcAft>
            </a:pPr>
            <a:endParaRPr lang="en-US" sz="2000" spc="-1" dirty="0">
              <a:latin typeface="Calibri"/>
            </a:endParaRPr>
          </a:p>
          <a:p>
            <a:pPr marL="800100" lvl="1" indent="-342900" algn="just">
              <a:lnSpc>
                <a:spcPct val="90000"/>
              </a:lnSpc>
              <a:spcBef>
                <a:spcPts val="1199"/>
              </a:spcBef>
              <a:spcAft>
                <a:spcPts val="201"/>
              </a:spcAft>
              <a:buFont typeface="Arial" panose="020B0604020202020204" pitchFamily="34" charset="0"/>
              <a:buChar char="•"/>
            </a:pPr>
            <a:endParaRPr lang="en-US" sz="2000" spc="-1" dirty="0">
              <a:latin typeface="Calibri"/>
            </a:endParaRPr>
          </a:p>
        </p:txBody>
      </p:sp>
      <p:sp>
        <p:nvSpPr>
          <p:cNvPr id="163" name="TextShape 3">
            <a:extLst>
              <a:ext uri="{FF2B5EF4-FFF2-40B4-BE49-F238E27FC236}">
                <a16:creationId xmlns:a16="http://schemas.microsoft.com/office/drawing/2014/main" id="{2EE005D9-6534-F02C-F5F5-7F8098EB80C6}"/>
              </a:ext>
            </a:extLst>
          </p:cNvPr>
          <p:cNvSpPr txBox="1"/>
          <p:nvPr/>
        </p:nvSpPr>
        <p:spPr>
          <a:xfrm>
            <a:off x="3686040" y="645984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
        <p:nvSpPr>
          <p:cNvPr id="164" name="TextShape 4">
            <a:extLst>
              <a:ext uri="{FF2B5EF4-FFF2-40B4-BE49-F238E27FC236}">
                <a16:creationId xmlns:a16="http://schemas.microsoft.com/office/drawing/2014/main" id="{C40EA37C-D907-C06D-F152-89A3E753A2F2}"/>
              </a:ext>
            </a:extLst>
          </p:cNvPr>
          <p:cNvSpPr txBox="1"/>
          <p:nvPr/>
        </p:nvSpPr>
        <p:spPr>
          <a:xfrm>
            <a:off x="9900360" y="6459840"/>
            <a:ext cx="1311840" cy="364680"/>
          </a:xfrm>
          <a:prstGeom prst="rect">
            <a:avLst/>
          </a:prstGeom>
          <a:noFill/>
          <a:ln>
            <a:noFill/>
          </a:ln>
        </p:spPr>
        <p:txBody>
          <a:bodyPr anchor="ctr">
            <a:noAutofit/>
          </a:bodyPr>
          <a:lstStyle/>
          <a:p>
            <a:pPr algn="r">
              <a:lnSpc>
                <a:spcPct val="100000"/>
              </a:lnSpc>
            </a:pPr>
            <a:fld id="{C695B38D-795B-4A49-BEAD-F11406BEAE39}" type="slidenum">
              <a:rPr lang="en-IN" sz="1050" b="0" strike="noStrike" spc="-1">
                <a:solidFill>
                  <a:srgbClr val="FFFFFF"/>
                </a:solidFill>
                <a:latin typeface="Calibri"/>
              </a:rPr>
              <a:t>48</a:t>
            </a:fld>
            <a:endParaRPr lang="en-IN" sz="1050" b="0" strike="noStrike" spc="-1">
              <a:latin typeface="Times New Roman"/>
            </a:endParaRPr>
          </a:p>
        </p:txBody>
      </p:sp>
      <p:graphicFrame>
        <p:nvGraphicFramePr>
          <p:cNvPr id="2" name="Table 1">
            <a:extLst>
              <a:ext uri="{FF2B5EF4-FFF2-40B4-BE49-F238E27FC236}">
                <a16:creationId xmlns:a16="http://schemas.microsoft.com/office/drawing/2014/main" id="{CB918817-6E01-6932-91F4-8C9CBAFB22AA}"/>
              </a:ext>
            </a:extLst>
          </p:cNvPr>
          <p:cNvGraphicFramePr>
            <a:graphicFrameLocks noGrp="1"/>
          </p:cNvGraphicFramePr>
          <p:nvPr>
            <p:extLst>
              <p:ext uri="{D42A27DB-BD31-4B8C-83A1-F6EECF244321}">
                <p14:modId xmlns:p14="http://schemas.microsoft.com/office/powerpoint/2010/main" val="1357829510"/>
              </p:ext>
            </p:extLst>
          </p:nvPr>
        </p:nvGraphicFramePr>
        <p:xfrm>
          <a:off x="999018" y="2118419"/>
          <a:ext cx="8941618" cy="2966720"/>
        </p:xfrm>
        <a:graphic>
          <a:graphicData uri="http://schemas.openxmlformats.org/drawingml/2006/table">
            <a:tbl>
              <a:tblPr firstRow="1" bandRow="1">
                <a:tableStyleId>{21E4AEA4-8DFA-4A89-87EB-49C32662AFE0}</a:tableStyleId>
              </a:tblPr>
              <a:tblGrid>
                <a:gridCol w="3115782">
                  <a:extLst>
                    <a:ext uri="{9D8B030D-6E8A-4147-A177-3AD203B41FA5}">
                      <a16:colId xmlns:a16="http://schemas.microsoft.com/office/drawing/2014/main" val="2717367243"/>
                    </a:ext>
                  </a:extLst>
                </a:gridCol>
                <a:gridCol w="1745673">
                  <a:extLst>
                    <a:ext uri="{9D8B030D-6E8A-4147-A177-3AD203B41FA5}">
                      <a16:colId xmlns:a16="http://schemas.microsoft.com/office/drawing/2014/main" val="3743497635"/>
                    </a:ext>
                  </a:extLst>
                </a:gridCol>
                <a:gridCol w="2147454">
                  <a:extLst>
                    <a:ext uri="{9D8B030D-6E8A-4147-A177-3AD203B41FA5}">
                      <a16:colId xmlns:a16="http://schemas.microsoft.com/office/drawing/2014/main" val="2440109028"/>
                    </a:ext>
                  </a:extLst>
                </a:gridCol>
                <a:gridCol w="1932709">
                  <a:extLst>
                    <a:ext uri="{9D8B030D-6E8A-4147-A177-3AD203B41FA5}">
                      <a16:colId xmlns:a16="http://schemas.microsoft.com/office/drawing/2014/main" val="1627278342"/>
                    </a:ext>
                  </a:extLst>
                </a:gridCol>
              </a:tblGrid>
              <a:tr h="370840">
                <a:tc>
                  <a:txBody>
                    <a:bodyPr/>
                    <a:lstStyle/>
                    <a:p>
                      <a:r>
                        <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rPr>
                        <a:t>BOOLEAN OPERATIONS</a:t>
                      </a:r>
                    </a:p>
                  </a:txBody>
                  <a:tcPr/>
                </a:tc>
                <a:tc>
                  <a:txBody>
                    <a:bodyPr/>
                    <a:lstStyle/>
                    <a:p>
                      <a:r>
                        <a:rPr lang="en-IN" sz="1800" dirty="0">
                          <a:latin typeface="Calibri" panose="020F0502020204030204" pitchFamily="34" charset="0"/>
                          <a:ea typeface="Calibri" panose="020F0502020204030204" pitchFamily="34" charset="0"/>
                          <a:cs typeface="Calibri" panose="020F0502020204030204" pitchFamily="34" charset="0"/>
                        </a:rPr>
                        <a:t>Value 1</a:t>
                      </a:r>
                    </a:p>
                  </a:txBody>
                  <a:tcPr/>
                </a:tc>
                <a:tc>
                  <a:txBody>
                    <a:bodyPr/>
                    <a:lstStyle/>
                    <a:p>
                      <a:r>
                        <a:rPr lang="en-IN" sz="1800" dirty="0">
                          <a:latin typeface="Calibri" panose="020F0502020204030204" pitchFamily="34" charset="0"/>
                          <a:ea typeface="Calibri" panose="020F0502020204030204" pitchFamily="34" charset="0"/>
                          <a:cs typeface="Calibri" panose="020F0502020204030204" pitchFamily="34" charset="0"/>
                        </a:rPr>
                        <a:t>Value 2</a:t>
                      </a:r>
                    </a:p>
                  </a:txBody>
                  <a:tcPr/>
                </a:tc>
                <a:tc>
                  <a:txBody>
                    <a:bodyPr/>
                    <a:lstStyle/>
                    <a:p>
                      <a:r>
                        <a:rPr lang="en-IN" sz="1800" dirty="0">
                          <a:latin typeface="Calibri" panose="020F0502020204030204" pitchFamily="34" charset="0"/>
                          <a:ea typeface="Calibri" panose="020F0502020204030204" pitchFamily="34" charset="0"/>
                          <a:cs typeface="Calibri" panose="020F0502020204030204" pitchFamily="34" charset="0"/>
                        </a:rPr>
                        <a:t>Result</a:t>
                      </a:r>
                    </a:p>
                  </a:txBody>
                  <a:tcPr/>
                </a:tc>
                <a:extLst>
                  <a:ext uri="{0D108BD9-81ED-4DB2-BD59-A6C34878D82A}">
                    <a16:rowId xmlns:a16="http://schemas.microsoft.com/office/drawing/2014/main" val="502228332"/>
                  </a:ext>
                </a:extLst>
              </a:tr>
              <a:tr h="370840">
                <a:tc rowSpan="3">
                  <a:txBody>
                    <a:bodyPr/>
                    <a:lstStyle/>
                    <a:p>
                      <a:pPr algn="ctr"/>
                      <a:r>
                        <a:rPr lang="en-IN" sz="1800" b="1" dirty="0">
                          <a:latin typeface="Calibri" panose="020F0502020204030204" pitchFamily="34" charset="0"/>
                          <a:ea typeface="Calibri" panose="020F0502020204030204" pitchFamily="34" charset="0"/>
                          <a:cs typeface="Calibri" panose="020F0502020204030204" pitchFamily="34" charset="0"/>
                        </a:rPr>
                        <a:t>AND</a:t>
                      </a:r>
                    </a:p>
                  </a:txBody>
                  <a:tcPr anchor="ctr"/>
                </a:tc>
                <a:tc>
                  <a:txBody>
                    <a:bodyPr/>
                    <a:lstStyle/>
                    <a:p>
                      <a:r>
                        <a:rPr lang="en-IN" sz="1800" dirty="0">
                          <a:latin typeface="Calibri" panose="020F0502020204030204" pitchFamily="34" charset="0"/>
                          <a:ea typeface="Calibri" panose="020F0502020204030204" pitchFamily="34" charset="0"/>
                          <a:cs typeface="Calibri" panose="020F0502020204030204" pitchFamily="34" charset="0"/>
                        </a:rPr>
                        <a:t>TRUE</a:t>
                      </a:r>
                    </a:p>
                  </a:txBody>
                  <a:tcPr/>
                </a:tc>
                <a:tc>
                  <a:txBody>
                    <a:bodyPr/>
                    <a:lstStyle/>
                    <a:p>
                      <a:r>
                        <a:rPr lang="en-IN" sz="1800" dirty="0">
                          <a:latin typeface="Calibri" panose="020F0502020204030204" pitchFamily="34" charset="0"/>
                          <a:ea typeface="Calibri" panose="020F0502020204030204" pitchFamily="34" charset="0"/>
                          <a:cs typeface="Calibri" panose="020F0502020204030204" pitchFamily="34" charset="0"/>
                        </a:rPr>
                        <a:t>UNKNOWN</a:t>
                      </a:r>
                    </a:p>
                  </a:txBody>
                  <a:tcPr/>
                </a:tc>
                <a:tc>
                  <a:txBody>
                    <a:bodyPr/>
                    <a:lstStyle/>
                    <a:p>
                      <a:r>
                        <a:rPr lang="en-IN" sz="1800" dirty="0">
                          <a:latin typeface="Calibri" panose="020F0502020204030204" pitchFamily="34" charset="0"/>
                          <a:ea typeface="Calibri" panose="020F0502020204030204" pitchFamily="34" charset="0"/>
                          <a:cs typeface="Calibri" panose="020F0502020204030204" pitchFamily="34" charset="0"/>
                        </a:rPr>
                        <a:t>UNKNOWN</a:t>
                      </a:r>
                    </a:p>
                  </a:txBody>
                  <a:tcPr/>
                </a:tc>
                <a:extLst>
                  <a:ext uri="{0D108BD9-81ED-4DB2-BD59-A6C34878D82A}">
                    <a16:rowId xmlns:a16="http://schemas.microsoft.com/office/drawing/2014/main" val="2965786758"/>
                  </a:ext>
                </a:extLst>
              </a:tr>
              <a:tr h="370840">
                <a:tc vMerge="1">
                  <a:txBody>
                    <a:bodyPr/>
                    <a:lstStyle/>
                    <a:p>
                      <a:endParaRPr lang="en-IN" dirty="0"/>
                    </a:p>
                  </a:txBody>
                  <a:tcPr/>
                </a:tc>
                <a:tc>
                  <a:txBody>
                    <a:bodyPr/>
                    <a:lstStyle/>
                    <a:p>
                      <a:r>
                        <a:rPr lang="en-IN" sz="1800" dirty="0">
                          <a:latin typeface="Calibri" panose="020F0502020204030204" pitchFamily="34" charset="0"/>
                          <a:ea typeface="Calibri" panose="020F0502020204030204" pitchFamily="34" charset="0"/>
                          <a:cs typeface="Calibri" panose="020F0502020204030204" pitchFamily="34" charset="0"/>
                        </a:rPr>
                        <a:t>FALSE</a:t>
                      </a:r>
                    </a:p>
                  </a:txBody>
                  <a:tcPr/>
                </a:tc>
                <a:tc>
                  <a:txBody>
                    <a:bodyPr/>
                    <a:lstStyle/>
                    <a:p>
                      <a:r>
                        <a:rPr lang="en-IN" sz="1800" dirty="0">
                          <a:latin typeface="Calibri" panose="020F0502020204030204" pitchFamily="34" charset="0"/>
                          <a:ea typeface="Calibri" panose="020F0502020204030204" pitchFamily="34" charset="0"/>
                          <a:cs typeface="Calibri" panose="020F0502020204030204" pitchFamily="34" charset="0"/>
                        </a:rPr>
                        <a:t>UNKNOWN </a:t>
                      </a:r>
                    </a:p>
                  </a:txBody>
                  <a:tcPr/>
                </a:tc>
                <a:tc>
                  <a:txBody>
                    <a:bodyPr/>
                    <a:lstStyle/>
                    <a:p>
                      <a:r>
                        <a:rPr lang="en-IN" sz="1800" dirty="0">
                          <a:latin typeface="Calibri" panose="020F0502020204030204" pitchFamily="34" charset="0"/>
                          <a:ea typeface="Calibri" panose="020F0502020204030204" pitchFamily="34" charset="0"/>
                          <a:cs typeface="Calibri" panose="020F0502020204030204" pitchFamily="34" charset="0"/>
                        </a:rPr>
                        <a:t>FALSE</a:t>
                      </a:r>
                    </a:p>
                  </a:txBody>
                  <a:tcPr/>
                </a:tc>
                <a:extLst>
                  <a:ext uri="{0D108BD9-81ED-4DB2-BD59-A6C34878D82A}">
                    <a16:rowId xmlns:a16="http://schemas.microsoft.com/office/drawing/2014/main" val="837748974"/>
                  </a:ext>
                </a:extLst>
              </a:tr>
              <a:tr h="370840">
                <a:tc vMerge="1">
                  <a:txBody>
                    <a:bodyPr/>
                    <a:lstStyle/>
                    <a:p>
                      <a:endParaRPr lang="en-IN" dirty="0"/>
                    </a:p>
                  </a:txBody>
                  <a:tcPr/>
                </a:tc>
                <a:tc>
                  <a:txBody>
                    <a:bodyPr/>
                    <a:lstStyle/>
                    <a:p>
                      <a:r>
                        <a:rPr lang="en-IN" sz="1800" dirty="0">
                          <a:latin typeface="Calibri" panose="020F0502020204030204" pitchFamily="34" charset="0"/>
                          <a:ea typeface="Calibri" panose="020F0502020204030204" pitchFamily="34" charset="0"/>
                          <a:cs typeface="Calibri" panose="020F0502020204030204" pitchFamily="34" charset="0"/>
                        </a:rPr>
                        <a:t>UNKNOWN</a:t>
                      </a:r>
                    </a:p>
                  </a:txBody>
                  <a:tcPr/>
                </a:tc>
                <a:tc>
                  <a:txBody>
                    <a:bodyPr/>
                    <a:lstStyle/>
                    <a:p>
                      <a:r>
                        <a:rPr lang="en-IN" sz="1800" dirty="0">
                          <a:latin typeface="Calibri" panose="020F0502020204030204" pitchFamily="34" charset="0"/>
                          <a:ea typeface="Calibri" panose="020F0502020204030204" pitchFamily="34" charset="0"/>
                          <a:cs typeface="Calibri" panose="020F0502020204030204" pitchFamily="34" charset="0"/>
                        </a:rPr>
                        <a:t>UNKNOWN</a:t>
                      </a:r>
                    </a:p>
                  </a:txBody>
                  <a:tcPr/>
                </a:tc>
                <a:tc>
                  <a:txBody>
                    <a:bodyPr/>
                    <a:lstStyle/>
                    <a:p>
                      <a:r>
                        <a:rPr lang="en-IN" sz="1800" dirty="0">
                          <a:latin typeface="Calibri" panose="020F0502020204030204" pitchFamily="34" charset="0"/>
                          <a:ea typeface="Calibri" panose="020F0502020204030204" pitchFamily="34" charset="0"/>
                          <a:cs typeface="Calibri" panose="020F0502020204030204" pitchFamily="34" charset="0"/>
                        </a:rPr>
                        <a:t>UNKNOWN</a:t>
                      </a:r>
                    </a:p>
                  </a:txBody>
                  <a:tcPr/>
                </a:tc>
                <a:extLst>
                  <a:ext uri="{0D108BD9-81ED-4DB2-BD59-A6C34878D82A}">
                    <a16:rowId xmlns:a16="http://schemas.microsoft.com/office/drawing/2014/main" val="569373649"/>
                  </a:ext>
                </a:extLst>
              </a:tr>
              <a:tr h="37084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dirty="0">
                          <a:latin typeface="Calibri" panose="020F0502020204030204" pitchFamily="34" charset="0"/>
                          <a:ea typeface="Calibri" panose="020F0502020204030204" pitchFamily="34" charset="0"/>
                          <a:cs typeface="Calibri" panose="020F0502020204030204" pitchFamily="34" charset="0"/>
                        </a:rPr>
                        <a:t>OR</a:t>
                      </a:r>
                    </a:p>
                  </a:txBody>
                  <a:tcPr anchor="ctr"/>
                </a:tc>
                <a:tc>
                  <a:txBody>
                    <a:bodyPr/>
                    <a:lstStyle/>
                    <a:p>
                      <a:r>
                        <a:rPr lang="en-IN" sz="1800" dirty="0">
                          <a:latin typeface="Calibri" panose="020F0502020204030204" pitchFamily="34" charset="0"/>
                          <a:ea typeface="Calibri" panose="020F0502020204030204" pitchFamily="34" charset="0"/>
                          <a:cs typeface="Calibri" panose="020F0502020204030204" pitchFamily="34" charset="0"/>
                        </a:rPr>
                        <a:t>TRUE</a:t>
                      </a:r>
                    </a:p>
                  </a:txBody>
                  <a:tcPr/>
                </a:tc>
                <a:tc>
                  <a:txBody>
                    <a:bodyPr/>
                    <a:lstStyle/>
                    <a:p>
                      <a:r>
                        <a:rPr lang="en-IN" sz="1800" dirty="0">
                          <a:latin typeface="Calibri" panose="020F0502020204030204" pitchFamily="34" charset="0"/>
                          <a:ea typeface="Calibri" panose="020F0502020204030204" pitchFamily="34" charset="0"/>
                          <a:cs typeface="Calibri" panose="020F0502020204030204" pitchFamily="34" charset="0"/>
                        </a:rPr>
                        <a:t>UNKNOWN</a:t>
                      </a:r>
                    </a:p>
                  </a:txBody>
                  <a:tcPr/>
                </a:tc>
                <a:tc>
                  <a:txBody>
                    <a:bodyPr/>
                    <a:lstStyle/>
                    <a:p>
                      <a:r>
                        <a:rPr lang="en-IN" sz="1800" dirty="0">
                          <a:latin typeface="Calibri" panose="020F0502020204030204" pitchFamily="34" charset="0"/>
                          <a:ea typeface="Calibri" panose="020F0502020204030204" pitchFamily="34" charset="0"/>
                          <a:cs typeface="Calibri" panose="020F0502020204030204" pitchFamily="34" charset="0"/>
                        </a:rPr>
                        <a:t>TRUE</a:t>
                      </a:r>
                    </a:p>
                  </a:txBody>
                  <a:tcPr/>
                </a:tc>
                <a:extLst>
                  <a:ext uri="{0D108BD9-81ED-4DB2-BD59-A6C34878D82A}">
                    <a16:rowId xmlns:a16="http://schemas.microsoft.com/office/drawing/2014/main" val="713969451"/>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p>
                  </a:txBody>
                  <a:tcPr anchor="ctr"/>
                </a:tc>
                <a:tc>
                  <a:txBody>
                    <a:bodyPr/>
                    <a:lstStyle/>
                    <a:p>
                      <a:r>
                        <a:rPr lang="en-IN" sz="1800" dirty="0">
                          <a:latin typeface="Calibri" panose="020F0502020204030204" pitchFamily="34" charset="0"/>
                          <a:ea typeface="Calibri" panose="020F0502020204030204" pitchFamily="34" charset="0"/>
                          <a:cs typeface="Calibri" panose="020F0502020204030204" pitchFamily="34" charset="0"/>
                        </a:rPr>
                        <a:t>FALSE</a:t>
                      </a:r>
                    </a:p>
                  </a:txBody>
                  <a:tcPr/>
                </a:tc>
                <a:tc>
                  <a:txBody>
                    <a:bodyPr/>
                    <a:lstStyle/>
                    <a:p>
                      <a:r>
                        <a:rPr lang="en-IN" sz="1800" dirty="0">
                          <a:latin typeface="Calibri" panose="020F0502020204030204" pitchFamily="34" charset="0"/>
                          <a:ea typeface="Calibri" panose="020F0502020204030204" pitchFamily="34" charset="0"/>
                          <a:cs typeface="Calibri" panose="020F0502020204030204" pitchFamily="34" charset="0"/>
                        </a:rPr>
                        <a:t>UNKNOWN </a:t>
                      </a:r>
                    </a:p>
                  </a:txBody>
                  <a:tcPr/>
                </a:tc>
                <a:tc>
                  <a:txBody>
                    <a:bodyPr/>
                    <a:lstStyle/>
                    <a:p>
                      <a:r>
                        <a:rPr lang="en-IN" sz="1800" dirty="0">
                          <a:latin typeface="Calibri" panose="020F0502020204030204" pitchFamily="34" charset="0"/>
                          <a:ea typeface="Calibri" panose="020F0502020204030204" pitchFamily="34" charset="0"/>
                          <a:cs typeface="Calibri" panose="020F0502020204030204" pitchFamily="34" charset="0"/>
                        </a:rPr>
                        <a:t>UNKNOWN</a:t>
                      </a:r>
                    </a:p>
                  </a:txBody>
                  <a:tcPr/>
                </a:tc>
                <a:extLst>
                  <a:ext uri="{0D108BD9-81ED-4DB2-BD59-A6C34878D82A}">
                    <a16:rowId xmlns:a16="http://schemas.microsoft.com/office/drawing/2014/main" val="411650411"/>
                  </a:ext>
                </a:extLst>
              </a:tr>
              <a:tr h="370840">
                <a:tc vMerge="1">
                  <a:txBody>
                    <a:bodyPr/>
                    <a:lstStyle/>
                    <a:p>
                      <a:pPr algn="ctr"/>
                      <a:endParaRPr lang="en-IN" dirty="0"/>
                    </a:p>
                  </a:txBody>
                  <a:tcPr anchor="ctr"/>
                </a:tc>
                <a:tc>
                  <a:txBody>
                    <a:bodyPr/>
                    <a:lstStyle/>
                    <a:p>
                      <a:r>
                        <a:rPr lang="en-IN" sz="1800" dirty="0">
                          <a:latin typeface="Calibri" panose="020F0502020204030204" pitchFamily="34" charset="0"/>
                          <a:ea typeface="Calibri" panose="020F0502020204030204" pitchFamily="34" charset="0"/>
                          <a:cs typeface="Calibri" panose="020F0502020204030204" pitchFamily="34" charset="0"/>
                        </a:rPr>
                        <a:t>UNKNOWN</a:t>
                      </a:r>
                    </a:p>
                  </a:txBody>
                  <a:tcPr/>
                </a:tc>
                <a:tc>
                  <a:txBody>
                    <a:bodyPr/>
                    <a:lstStyle/>
                    <a:p>
                      <a:r>
                        <a:rPr lang="en-IN" sz="1800" dirty="0">
                          <a:latin typeface="Calibri" panose="020F0502020204030204" pitchFamily="34" charset="0"/>
                          <a:ea typeface="Calibri" panose="020F0502020204030204" pitchFamily="34" charset="0"/>
                          <a:cs typeface="Calibri" panose="020F0502020204030204" pitchFamily="34" charset="0"/>
                        </a:rPr>
                        <a:t>UNKNOWN</a:t>
                      </a:r>
                    </a:p>
                  </a:txBody>
                  <a:tcPr/>
                </a:tc>
                <a:tc>
                  <a:txBody>
                    <a:bodyPr/>
                    <a:lstStyle/>
                    <a:p>
                      <a:r>
                        <a:rPr lang="en-IN" sz="1800" dirty="0">
                          <a:latin typeface="Calibri" panose="020F0502020204030204" pitchFamily="34" charset="0"/>
                          <a:ea typeface="Calibri" panose="020F0502020204030204" pitchFamily="34" charset="0"/>
                          <a:cs typeface="Calibri" panose="020F0502020204030204" pitchFamily="34" charset="0"/>
                        </a:rPr>
                        <a:t>UNKNOWN</a:t>
                      </a:r>
                    </a:p>
                  </a:txBody>
                  <a:tcPr/>
                </a:tc>
                <a:extLst>
                  <a:ext uri="{0D108BD9-81ED-4DB2-BD59-A6C34878D82A}">
                    <a16:rowId xmlns:a16="http://schemas.microsoft.com/office/drawing/2014/main" val="2678373418"/>
                  </a:ext>
                </a:extLst>
              </a:tr>
              <a:tr h="370840">
                <a:tc>
                  <a:txBody>
                    <a:bodyPr/>
                    <a:lstStyle/>
                    <a:p>
                      <a:pPr algn="ctr"/>
                      <a:r>
                        <a:rPr lang="en-IN" sz="1800" b="1" dirty="0">
                          <a:latin typeface="Calibri" panose="020F0502020204030204" pitchFamily="34" charset="0"/>
                          <a:ea typeface="Calibri" panose="020F0502020204030204" pitchFamily="34" charset="0"/>
                          <a:cs typeface="Calibri" panose="020F0502020204030204" pitchFamily="34" charset="0"/>
                        </a:rPr>
                        <a:t>NOT</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Calibri" panose="020F0502020204030204" pitchFamily="34" charset="0"/>
                          <a:ea typeface="Calibri" panose="020F0502020204030204" pitchFamily="34" charset="0"/>
                          <a:cs typeface="Calibri" panose="020F0502020204030204" pitchFamily="34" charset="0"/>
                        </a:rPr>
                        <a:t>UNKNOWN</a:t>
                      </a:r>
                    </a:p>
                  </a:txBody>
                  <a:tcPr/>
                </a:tc>
                <a:tc>
                  <a:txBody>
                    <a:bodyPr/>
                    <a:lstStyle/>
                    <a:p>
                      <a:r>
                        <a:rPr lang="en-IN" sz="1800" dirty="0">
                          <a:latin typeface="Calibri" panose="020F0502020204030204" pitchFamily="34" charset="0"/>
                          <a:ea typeface="Calibri" panose="020F0502020204030204" pitchFamily="34" charset="0"/>
                          <a:cs typeface="Calibri" panose="020F0502020204030204" pitchFamily="34" charset="0"/>
                        </a:rPr>
                        <a:t>UNKNOWN</a:t>
                      </a:r>
                    </a:p>
                  </a:txBody>
                  <a:tcPr/>
                </a:tc>
                <a:extLst>
                  <a:ext uri="{0D108BD9-81ED-4DB2-BD59-A6C34878D82A}">
                    <a16:rowId xmlns:a16="http://schemas.microsoft.com/office/drawing/2014/main" val="3468110838"/>
                  </a:ext>
                </a:extLst>
              </a:tr>
            </a:tbl>
          </a:graphicData>
        </a:graphic>
      </p:graphicFrame>
    </p:spTree>
    <p:extLst>
      <p:ext uri="{BB962C8B-B14F-4D97-AF65-F5344CB8AC3E}">
        <p14:creationId xmlns:p14="http://schemas.microsoft.com/office/powerpoint/2010/main" val="16506909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E8ABD-0B86-650F-7E6A-2C5BA3362F08}"/>
            </a:ext>
          </a:extLst>
        </p:cNvPr>
        <p:cNvGrpSpPr/>
        <p:nvPr/>
      </p:nvGrpSpPr>
      <p:grpSpPr>
        <a:xfrm>
          <a:off x="0" y="0"/>
          <a:ext cx="0" cy="0"/>
          <a:chOff x="0" y="0"/>
          <a:chExt cx="0" cy="0"/>
        </a:xfrm>
      </p:grpSpPr>
      <p:sp>
        <p:nvSpPr>
          <p:cNvPr id="161" name="TextShape 1">
            <a:extLst>
              <a:ext uri="{FF2B5EF4-FFF2-40B4-BE49-F238E27FC236}">
                <a16:creationId xmlns:a16="http://schemas.microsoft.com/office/drawing/2014/main" id="{0C7D26C8-8D59-8EBA-C4E1-FAFEDA82CB73}"/>
              </a:ext>
            </a:extLst>
          </p:cNvPr>
          <p:cNvSpPr txBox="1"/>
          <p:nvPr/>
        </p:nvSpPr>
        <p:spPr>
          <a:xfrm>
            <a:off x="999018" y="633891"/>
            <a:ext cx="10058040" cy="968040"/>
          </a:xfrm>
          <a:prstGeom prst="rect">
            <a:avLst/>
          </a:prstGeom>
          <a:noFill/>
          <a:ln>
            <a:noFill/>
          </a:ln>
        </p:spPr>
        <p:txBody>
          <a:bodyPr anchor="b">
            <a:noAutofit/>
          </a:bodyPr>
          <a:lstStyle/>
          <a:p>
            <a:pPr algn="ctr">
              <a:lnSpc>
                <a:spcPct val="85000"/>
              </a:lnSpc>
            </a:pPr>
            <a:r>
              <a:rPr lang="en-IN" sz="4800" b="0" strike="noStrike" spc="-52" dirty="0">
                <a:solidFill>
                  <a:srgbClr val="404040"/>
                </a:solidFill>
                <a:latin typeface="Calibri Light"/>
              </a:rPr>
              <a:t> NULL VALUES (6)</a:t>
            </a:r>
            <a:endParaRPr lang="en-US" sz="4800" b="0" strike="noStrike" spc="-1" dirty="0">
              <a:solidFill>
                <a:srgbClr val="000000"/>
              </a:solidFill>
              <a:latin typeface="Calibri"/>
            </a:endParaRPr>
          </a:p>
        </p:txBody>
      </p:sp>
      <p:sp>
        <p:nvSpPr>
          <p:cNvPr id="162" name="TextShape 2">
            <a:extLst>
              <a:ext uri="{FF2B5EF4-FFF2-40B4-BE49-F238E27FC236}">
                <a16:creationId xmlns:a16="http://schemas.microsoft.com/office/drawing/2014/main" id="{5907D112-5BD5-3425-1FA0-99511BA4D2C8}"/>
              </a:ext>
            </a:extLst>
          </p:cNvPr>
          <p:cNvSpPr txBox="1"/>
          <p:nvPr/>
        </p:nvSpPr>
        <p:spPr>
          <a:xfrm>
            <a:off x="679238" y="1793358"/>
            <a:ext cx="10953962" cy="4146246"/>
          </a:xfrm>
          <a:prstGeom prst="rect">
            <a:avLst/>
          </a:prstGeom>
          <a:noFill/>
          <a:ln>
            <a:noFill/>
          </a:ln>
        </p:spPr>
        <p:txBody>
          <a:bodyPr lIns="0" rIns="0">
            <a:noAutofit/>
          </a:bodyPr>
          <a:lstStyle/>
          <a:p>
            <a:pPr marL="342900" indent="-342900" algn="just">
              <a:lnSpc>
                <a:spcPct val="90000"/>
              </a:lnSpc>
              <a:spcBef>
                <a:spcPts val="1199"/>
              </a:spcBef>
              <a:spcAft>
                <a:spcPts val="201"/>
              </a:spcAft>
              <a:buFont typeface="Arial" panose="020B0604020202020204" pitchFamily="34" charset="0"/>
              <a:buChar char="•"/>
            </a:pPr>
            <a:r>
              <a:rPr lang="en-US" sz="2400" b="1" spc="-1" dirty="0">
                <a:latin typeface="Calibri"/>
              </a:rPr>
              <a:t>NULL </a:t>
            </a:r>
            <a:r>
              <a:rPr lang="en-US" sz="2400" spc="-1" dirty="0">
                <a:latin typeface="Calibri"/>
              </a:rPr>
              <a:t>Values: (Special Keywords)</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SQL uses the special keyword </a:t>
            </a:r>
            <a:r>
              <a:rPr lang="en-US" sz="2000" b="1" spc="-1" dirty="0">
                <a:solidFill>
                  <a:srgbClr val="7030A0"/>
                </a:solidFill>
                <a:latin typeface="Calibri"/>
              </a:rPr>
              <a:t>null</a:t>
            </a:r>
            <a:r>
              <a:rPr lang="en-US" sz="2000" spc="-1" dirty="0">
                <a:latin typeface="Calibri"/>
              </a:rPr>
              <a:t> in a predicate to </a:t>
            </a:r>
            <a:r>
              <a:rPr lang="en-US" sz="2000" spc="-1" dirty="0">
                <a:solidFill>
                  <a:srgbClr val="00B050"/>
                </a:solidFill>
                <a:latin typeface="Calibri"/>
              </a:rPr>
              <a:t>test for a null value</a:t>
            </a:r>
            <a:r>
              <a:rPr lang="en-US" sz="2000" spc="-1" dirty="0">
                <a:latin typeface="Calibri"/>
              </a:rPr>
              <a:t>. The result of using all the of below is a BOOLEAN value (True or False).</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is null - This returns a Boolean value TRUE if the value on which it is applied is a null value.</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is not null – This returns a Boolean value TRUE if the value on which it is applied is not a null value.</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SQL uses the </a:t>
            </a:r>
            <a:r>
              <a:rPr lang="en-US" sz="2000" b="1" spc="-1" dirty="0">
                <a:solidFill>
                  <a:srgbClr val="7030A0"/>
                </a:solidFill>
                <a:latin typeface="Calibri"/>
              </a:rPr>
              <a:t>is unknown </a:t>
            </a:r>
            <a:r>
              <a:rPr lang="en-US" sz="2000" spc="-1" dirty="0">
                <a:latin typeface="Calibri"/>
              </a:rPr>
              <a:t>and </a:t>
            </a:r>
            <a:r>
              <a:rPr lang="en-US" sz="2000" b="1" spc="-1" dirty="0">
                <a:solidFill>
                  <a:srgbClr val="7030A0"/>
                </a:solidFill>
                <a:latin typeface="Calibri"/>
              </a:rPr>
              <a:t>is not unknown </a:t>
            </a:r>
            <a:r>
              <a:rPr lang="en-US" sz="2000" spc="-1" dirty="0">
                <a:latin typeface="Calibri"/>
              </a:rPr>
              <a:t>clauses </a:t>
            </a:r>
            <a:r>
              <a:rPr lang="en-US" sz="2000" spc="-1" dirty="0">
                <a:solidFill>
                  <a:srgbClr val="00B050"/>
                </a:solidFill>
                <a:latin typeface="Calibri"/>
              </a:rPr>
              <a:t>to test whether the result of a comparison is UNKNOWN</a:t>
            </a:r>
            <a:r>
              <a:rPr lang="en-US" sz="2000" spc="-1" dirty="0">
                <a:latin typeface="Calibri"/>
              </a:rPr>
              <a:t>.</a:t>
            </a:r>
          </a:p>
          <a:p>
            <a:pPr lvl="1" algn="just">
              <a:lnSpc>
                <a:spcPct val="90000"/>
              </a:lnSpc>
              <a:spcBef>
                <a:spcPts val="1199"/>
              </a:spcBef>
              <a:spcAft>
                <a:spcPts val="201"/>
              </a:spcAft>
            </a:pPr>
            <a:endParaRPr lang="en-US" sz="2000" spc="-1" dirty="0">
              <a:latin typeface="Calibri"/>
            </a:endParaRPr>
          </a:p>
          <a:p>
            <a:pPr lvl="1" algn="just">
              <a:lnSpc>
                <a:spcPct val="90000"/>
              </a:lnSpc>
              <a:spcBef>
                <a:spcPts val="1199"/>
              </a:spcBef>
              <a:spcAft>
                <a:spcPts val="201"/>
              </a:spcAft>
            </a:pPr>
            <a:endParaRPr lang="en-US" sz="2000" spc="-1" dirty="0">
              <a:latin typeface="Calibri"/>
            </a:endParaRPr>
          </a:p>
        </p:txBody>
      </p:sp>
      <p:sp>
        <p:nvSpPr>
          <p:cNvPr id="163" name="TextShape 3">
            <a:extLst>
              <a:ext uri="{FF2B5EF4-FFF2-40B4-BE49-F238E27FC236}">
                <a16:creationId xmlns:a16="http://schemas.microsoft.com/office/drawing/2014/main" id="{9B0B26E6-144E-DFC2-3B5C-C7F88FBD0F1E}"/>
              </a:ext>
            </a:extLst>
          </p:cNvPr>
          <p:cNvSpPr txBox="1"/>
          <p:nvPr/>
        </p:nvSpPr>
        <p:spPr>
          <a:xfrm>
            <a:off x="3686040" y="645984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
        <p:nvSpPr>
          <p:cNvPr id="164" name="TextShape 4">
            <a:extLst>
              <a:ext uri="{FF2B5EF4-FFF2-40B4-BE49-F238E27FC236}">
                <a16:creationId xmlns:a16="http://schemas.microsoft.com/office/drawing/2014/main" id="{A25C9428-1F89-9260-C5F9-F21A8A968B98}"/>
              </a:ext>
            </a:extLst>
          </p:cNvPr>
          <p:cNvSpPr txBox="1"/>
          <p:nvPr/>
        </p:nvSpPr>
        <p:spPr>
          <a:xfrm>
            <a:off x="9900360" y="6459840"/>
            <a:ext cx="1311840" cy="364680"/>
          </a:xfrm>
          <a:prstGeom prst="rect">
            <a:avLst/>
          </a:prstGeom>
          <a:noFill/>
          <a:ln>
            <a:noFill/>
          </a:ln>
        </p:spPr>
        <p:txBody>
          <a:bodyPr anchor="ctr">
            <a:noAutofit/>
          </a:bodyPr>
          <a:lstStyle/>
          <a:p>
            <a:pPr algn="r">
              <a:lnSpc>
                <a:spcPct val="100000"/>
              </a:lnSpc>
            </a:pPr>
            <a:fld id="{C695B38D-795B-4A49-BEAD-F11406BEAE39}" type="slidenum">
              <a:rPr lang="en-IN" sz="1050" b="0" strike="noStrike" spc="-1">
                <a:solidFill>
                  <a:srgbClr val="FFFFFF"/>
                </a:solidFill>
                <a:latin typeface="Calibri"/>
              </a:rPr>
              <a:t>49</a:t>
            </a:fld>
            <a:endParaRPr lang="en-IN" sz="1050" b="0" strike="noStrike" spc="-1">
              <a:latin typeface="Times New Roman"/>
            </a:endParaRPr>
          </a:p>
        </p:txBody>
      </p:sp>
      <p:pic>
        <p:nvPicPr>
          <p:cNvPr id="3" name="Picture 2">
            <a:extLst>
              <a:ext uri="{FF2B5EF4-FFF2-40B4-BE49-F238E27FC236}">
                <a16:creationId xmlns:a16="http://schemas.microsoft.com/office/drawing/2014/main" id="{4A53BB95-AD02-80CD-5A15-42C20E6D58C9}"/>
              </a:ext>
            </a:extLst>
          </p:cNvPr>
          <p:cNvPicPr>
            <a:picLocks noChangeAspect="1"/>
          </p:cNvPicPr>
          <p:nvPr/>
        </p:nvPicPr>
        <p:blipFill>
          <a:blip r:embed="rId3"/>
          <a:stretch>
            <a:fillRect/>
          </a:stretch>
        </p:blipFill>
        <p:spPr>
          <a:xfrm>
            <a:off x="1685511" y="4649876"/>
            <a:ext cx="2000529" cy="800212"/>
          </a:xfrm>
          <a:prstGeom prst="rect">
            <a:avLst/>
          </a:prstGeom>
        </p:spPr>
      </p:pic>
    </p:spTree>
    <p:extLst>
      <p:ext uri="{BB962C8B-B14F-4D97-AF65-F5344CB8AC3E}">
        <p14:creationId xmlns:p14="http://schemas.microsoft.com/office/powerpoint/2010/main" val="3529425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1097280" y="659636"/>
            <a:ext cx="10058040" cy="968040"/>
          </a:xfrm>
          <a:prstGeom prst="rect">
            <a:avLst/>
          </a:prstGeom>
          <a:noFill/>
          <a:ln>
            <a:noFill/>
          </a:ln>
        </p:spPr>
        <p:txBody>
          <a:bodyPr anchor="b">
            <a:noAutofit/>
          </a:bodyPr>
          <a:lstStyle/>
          <a:p>
            <a:pPr algn="ctr">
              <a:lnSpc>
                <a:spcPct val="85000"/>
              </a:lnSpc>
            </a:pPr>
            <a:r>
              <a:rPr lang="en-IN" sz="4800" b="0" strike="noStrike" spc="-52" dirty="0">
                <a:solidFill>
                  <a:srgbClr val="404040"/>
                </a:solidFill>
                <a:latin typeface="Calibri Light"/>
              </a:rPr>
              <a:t>OVERVIEW OF SQL QUERY LANGUAGE(1)</a:t>
            </a:r>
            <a:endParaRPr lang="en-US" sz="4800" b="0" strike="noStrike" spc="-1" dirty="0">
              <a:solidFill>
                <a:srgbClr val="000000"/>
              </a:solidFill>
              <a:latin typeface="Calibri"/>
            </a:endParaRPr>
          </a:p>
        </p:txBody>
      </p:sp>
      <p:sp>
        <p:nvSpPr>
          <p:cNvPr id="158" name="TextShape 2"/>
          <p:cNvSpPr txBox="1"/>
          <p:nvPr/>
        </p:nvSpPr>
        <p:spPr>
          <a:xfrm>
            <a:off x="1097280" y="1845720"/>
            <a:ext cx="10058040" cy="4023000"/>
          </a:xfrm>
          <a:prstGeom prst="rect">
            <a:avLst/>
          </a:prstGeom>
          <a:noFill/>
          <a:ln>
            <a:noFill/>
          </a:ln>
        </p:spPr>
        <p:txBody>
          <a:bodyPr lIns="0" rIns="0">
            <a:normAutofit/>
          </a:bodyPr>
          <a:lstStyle/>
          <a:p>
            <a:pPr marL="285750" indent="-285750" algn="just">
              <a:buFont typeface="Arial" panose="020B0604020202020204" pitchFamily="34" charset="0"/>
              <a:buChar char="•"/>
            </a:pP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IBM developed the original version of SQL, originally called </a:t>
            </a:r>
            <a:r>
              <a:rPr lang="en-US" sz="2000" b="0" i="0" u="none" strike="noStrike" baseline="0" dirty="0">
                <a:solidFill>
                  <a:srgbClr val="00B050"/>
                </a:solidFill>
                <a:latin typeface="Calibri" panose="020F0502020204030204" pitchFamily="34" charset="0"/>
                <a:ea typeface="Calibri" panose="020F0502020204030204" pitchFamily="34" charset="0"/>
                <a:cs typeface="Calibri" panose="020F0502020204030204" pitchFamily="34" charset="0"/>
              </a:rPr>
              <a:t>Sequel</a:t>
            </a:r>
            <a:r>
              <a:rPr lang="en-US" sz="2000" b="0" i="0" u="none" strike="noStrike" baseline="0" dirty="0">
                <a:latin typeface="Calibri" panose="020F0502020204030204" pitchFamily="34" charset="0"/>
                <a:ea typeface="Calibri" panose="020F0502020204030204" pitchFamily="34" charset="0"/>
                <a:cs typeface="Calibri" panose="020F0502020204030204" pitchFamily="34" charset="0"/>
              </a:rPr>
              <a:t>, as part of the System R project in the early 1970s. </a:t>
            </a:r>
          </a:p>
          <a:p>
            <a:pPr marL="285750" indent="-285750" algn="just">
              <a:buFont typeface="Arial" panose="020B0604020202020204" pitchFamily="34" charset="0"/>
              <a:buChar char="•"/>
            </a:pPr>
            <a:r>
              <a:rPr lang="en-US" sz="2000" b="0" strike="noStrike" spc="-1" dirty="0">
                <a:solidFill>
                  <a:srgbClr val="404040"/>
                </a:solidFill>
                <a:latin typeface="Calibri" panose="020F0502020204030204" pitchFamily="34" charset="0"/>
                <a:ea typeface="Calibri" panose="020F0502020204030204" pitchFamily="34" charset="0"/>
                <a:cs typeface="Calibri" panose="020F0502020204030204" pitchFamily="34" charset="0"/>
              </a:rPr>
              <a:t>The Sequel language has evolved since then, and its name has changed to </a:t>
            </a:r>
            <a:r>
              <a:rPr lang="en-US" sz="2000" b="0" strike="noStrike" spc="-1" dirty="0">
                <a:solidFill>
                  <a:srgbClr val="00B050"/>
                </a:solidFill>
                <a:latin typeface="Calibri" panose="020F0502020204030204" pitchFamily="34" charset="0"/>
                <a:ea typeface="Calibri" panose="020F0502020204030204" pitchFamily="34" charset="0"/>
                <a:cs typeface="Calibri" panose="020F0502020204030204" pitchFamily="34" charset="0"/>
              </a:rPr>
              <a:t>SQL (Structured Query Language)</a:t>
            </a:r>
            <a:r>
              <a:rPr lang="en-US" sz="2000" spc="-1" dirty="0">
                <a:solidFill>
                  <a:srgbClr val="404040"/>
                </a:solidFill>
                <a:latin typeface="Calibri" panose="020F0502020204030204" pitchFamily="34" charset="0"/>
                <a:ea typeface="Calibri" panose="020F0502020204030204" pitchFamily="34" charset="0"/>
                <a:cs typeface="Calibri" panose="020F0502020204030204" pitchFamily="34" charset="0"/>
              </a:rPr>
              <a:t> – </a:t>
            </a:r>
            <a:r>
              <a:rPr lang="en-US" sz="2000" spc="-1" dirty="0">
                <a:solidFill>
                  <a:schemeClr val="accent2"/>
                </a:solidFill>
                <a:latin typeface="Calibri" panose="020F0502020204030204" pitchFamily="34" charset="0"/>
                <a:ea typeface="Calibri" panose="020F0502020204030204" pitchFamily="34" charset="0"/>
                <a:cs typeface="Calibri" panose="020F0502020204030204" pitchFamily="34" charset="0"/>
              </a:rPr>
              <a:t>a standard relational database language.</a:t>
            </a:r>
          </a:p>
          <a:p>
            <a:pPr algn="l"/>
            <a:endParaRPr lang="en-US" sz="2000" b="0" strike="noStrike" spc="-1"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endParaRPr lang="en-US" sz="2000" b="0" strike="noStrike" spc="-1" dirty="0">
              <a:solidFill>
                <a:srgbClr val="404040"/>
              </a:solidFill>
              <a:latin typeface="Calibri" panose="020F0502020204030204" pitchFamily="34" charset="0"/>
              <a:ea typeface="Calibri" panose="020F0502020204030204" pitchFamily="34" charset="0"/>
              <a:cs typeface="Calibri" panose="020F0502020204030204" pitchFamily="34" charset="0"/>
            </a:endParaRPr>
          </a:p>
        </p:txBody>
      </p:sp>
      <p:sp>
        <p:nvSpPr>
          <p:cNvPr id="159" name="TextShape 3"/>
          <p:cNvSpPr txBox="1"/>
          <p:nvPr/>
        </p:nvSpPr>
        <p:spPr>
          <a:xfrm>
            <a:off x="9900360" y="6459840"/>
            <a:ext cx="1311840" cy="364680"/>
          </a:xfrm>
          <a:prstGeom prst="rect">
            <a:avLst/>
          </a:prstGeom>
          <a:noFill/>
          <a:ln>
            <a:noFill/>
          </a:ln>
        </p:spPr>
        <p:txBody>
          <a:bodyPr anchor="ctr">
            <a:noAutofit/>
          </a:bodyPr>
          <a:lstStyle/>
          <a:p>
            <a:pPr algn="r">
              <a:lnSpc>
                <a:spcPct val="100000"/>
              </a:lnSpc>
            </a:pPr>
            <a:fld id="{85212E7C-59AA-42FB-8B0B-B1BA1C648C16}" type="slidenum">
              <a:rPr lang="en-IN" sz="1050" b="0" strike="noStrike" spc="-1">
                <a:solidFill>
                  <a:srgbClr val="FFFFFF"/>
                </a:solidFill>
                <a:latin typeface="Calibri"/>
              </a:rPr>
              <a:t>5</a:t>
            </a:fld>
            <a:endParaRPr lang="en-IN" sz="1050" b="0" strike="noStrike" spc="-1">
              <a:latin typeface="Times New Roman"/>
            </a:endParaRPr>
          </a:p>
        </p:txBody>
      </p:sp>
      <p:sp>
        <p:nvSpPr>
          <p:cNvPr id="160" name="TextShape 4"/>
          <p:cNvSpPr txBox="1"/>
          <p:nvPr/>
        </p:nvSpPr>
        <p:spPr>
          <a:xfrm>
            <a:off x="3564748" y="6515784"/>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a:p>
            <a:pPr algn="ctr">
              <a:lnSpc>
                <a:spcPct val="100000"/>
              </a:lnSpc>
            </a:pPr>
            <a:endParaRPr lang="en-IN" sz="900" b="0" strike="noStrike" spc="-1" dirty="0">
              <a:latin typeface="Times New Roman"/>
            </a:endParaRPr>
          </a:p>
        </p:txBody>
      </p:sp>
      <p:grpSp>
        <p:nvGrpSpPr>
          <p:cNvPr id="2" name="Group 1">
            <a:extLst>
              <a:ext uri="{FF2B5EF4-FFF2-40B4-BE49-F238E27FC236}">
                <a16:creationId xmlns:a16="http://schemas.microsoft.com/office/drawing/2014/main" id="{85DD8A39-6C1C-F001-8D64-ACD17B0E05AB}"/>
              </a:ext>
            </a:extLst>
          </p:cNvPr>
          <p:cNvGrpSpPr/>
          <p:nvPr/>
        </p:nvGrpSpPr>
        <p:grpSpPr>
          <a:xfrm>
            <a:off x="380391" y="3087014"/>
            <a:ext cx="11653114" cy="3111350"/>
            <a:chOff x="1177747" y="3170700"/>
            <a:chExt cx="10614355" cy="3021552"/>
          </a:xfrm>
        </p:grpSpPr>
        <p:pic>
          <p:nvPicPr>
            <p:cNvPr id="1028" name="Picture 4" descr="A Brief History of SQL and the Rise of Graph Queries - Graph Database &amp;  Analytics">
              <a:extLst>
                <a:ext uri="{FF2B5EF4-FFF2-40B4-BE49-F238E27FC236}">
                  <a16:creationId xmlns:a16="http://schemas.microsoft.com/office/drawing/2014/main" id="{4DD8746C-B892-EA45-56FC-FE2B62C54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747" y="3229596"/>
              <a:ext cx="5266944" cy="29626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Brief History of SQL and the Rise of Graph Queries - Graph Database &amp;  Analytics">
              <a:extLst>
                <a:ext uri="{FF2B5EF4-FFF2-40B4-BE49-F238E27FC236}">
                  <a16:creationId xmlns:a16="http://schemas.microsoft.com/office/drawing/2014/main" id="{2D1DD0B0-BF81-CC06-CC93-AD2F8D9C2A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5158" y="3170700"/>
              <a:ext cx="5266944" cy="2962656"/>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F5805-868C-1F62-DB7E-F4FFDB1A54B8}"/>
            </a:ext>
          </a:extLst>
        </p:cNvPr>
        <p:cNvGrpSpPr/>
        <p:nvPr/>
      </p:nvGrpSpPr>
      <p:grpSpPr>
        <a:xfrm>
          <a:off x="0" y="0"/>
          <a:ext cx="0" cy="0"/>
          <a:chOff x="0" y="0"/>
          <a:chExt cx="0" cy="0"/>
        </a:xfrm>
      </p:grpSpPr>
      <p:sp>
        <p:nvSpPr>
          <p:cNvPr id="161" name="TextShape 1">
            <a:extLst>
              <a:ext uri="{FF2B5EF4-FFF2-40B4-BE49-F238E27FC236}">
                <a16:creationId xmlns:a16="http://schemas.microsoft.com/office/drawing/2014/main" id="{A2D86B27-B563-5E07-EA09-B9347D69807F}"/>
              </a:ext>
            </a:extLst>
          </p:cNvPr>
          <p:cNvSpPr txBox="1"/>
          <p:nvPr/>
        </p:nvSpPr>
        <p:spPr>
          <a:xfrm>
            <a:off x="999018" y="633891"/>
            <a:ext cx="10058040" cy="968040"/>
          </a:xfrm>
          <a:prstGeom prst="rect">
            <a:avLst/>
          </a:prstGeom>
          <a:noFill/>
          <a:ln>
            <a:noFill/>
          </a:ln>
        </p:spPr>
        <p:txBody>
          <a:bodyPr anchor="b">
            <a:noAutofit/>
          </a:bodyPr>
          <a:lstStyle/>
          <a:p>
            <a:pPr algn="ctr">
              <a:lnSpc>
                <a:spcPct val="85000"/>
              </a:lnSpc>
            </a:pPr>
            <a:r>
              <a:rPr lang="en-IN" sz="4800" b="0" strike="noStrike" spc="-52" dirty="0">
                <a:solidFill>
                  <a:srgbClr val="404040"/>
                </a:solidFill>
                <a:latin typeface="Calibri Light"/>
              </a:rPr>
              <a:t> AGGREGATE FUNCTIONS(7)</a:t>
            </a:r>
            <a:endParaRPr lang="en-US" sz="4800" b="0" strike="noStrike" spc="-1" dirty="0">
              <a:solidFill>
                <a:srgbClr val="000000"/>
              </a:solidFill>
              <a:latin typeface="Calibri"/>
            </a:endParaRPr>
          </a:p>
        </p:txBody>
      </p:sp>
      <p:sp>
        <p:nvSpPr>
          <p:cNvPr id="162" name="TextShape 2">
            <a:extLst>
              <a:ext uri="{FF2B5EF4-FFF2-40B4-BE49-F238E27FC236}">
                <a16:creationId xmlns:a16="http://schemas.microsoft.com/office/drawing/2014/main" id="{E6436176-30BE-B68F-E484-3E195DF787D9}"/>
              </a:ext>
            </a:extLst>
          </p:cNvPr>
          <p:cNvSpPr txBox="1"/>
          <p:nvPr/>
        </p:nvSpPr>
        <p:spPr>
          <a:xfrm>
            <a:off x="679238" y="1793358"/>
            <a:ext cx="10953962" cy="4146246"/>
          </a:xfrm>
          <a:prstGeom prst="rect">
            <a:avLst/>
          </a:prstGeom>
          <a:noFill/>
          <a:ln>
            <a:noFill/>
          </a:ln>
        </p:spPr>
        <p:txBody>
          <a:bodyPr lIns="0" rIns="0">
            <a:noAutofit/>
          </a:bodyPr>
          <a:lstStyle/>
          <a:p>
            <a:pPr marL="342900" indent="-342900" algn="just">
              <a:lnSpc>
                <a:spcPct val="90000"/>
              </a:lnSpc>
              <a:spcBef>
                <a:spcPts val="1199"/>
              </a:spcBef>
              <a:spcAft>
                <a:spcPts val="201"/>
              </a:spcAft>
              <a:buFont typeface="Arial" panose="020B0604020202020204" pitchFamily="34" charset="0"/>
              <a:buChar char="•"/>
            </a:pPr>
            <a:r>
              <a:rPr lang="en-US" sz="2400" b="1" spc="-1" dirty="0">
                <a:latin typeface="Calibri"/>
              </a:rPr>
              <a:t>Aggregation </a:t>
            </a:r>
            <a:r>
              <a:rPr lang="en-US" sz="2400" spc="-1" dirty="0">
                <a:latin typeface="Calibri"/>
              </a:rPr>
              <a:t>Functions:</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Functions that take a collection (</a:t>
            </a:r>
            <a:r>
              <a:rPr lang="en-US" sz="2000" b="1" spc="-1" dirty="0">
                <a:solidFill>
                  <a:srgbClr val="7030A0"/>
                </a:solidFill>
                <a:latin typeface="Calibri"/>
              </a:rPr>
              <a:t>a set or multiset)</a:t>
            </a:r>
            <a:r>
              <a:rPr lang="en-US" sz="2000" spc="-1" dirty="0">
                <a:latin typeface="Calibri"/>
              </a:rPr>
              <a:t> of values as input and </a:t>
            </a:r>
            <a:r>
              <a:rPr lang="en-US" sz="2000" spc="-1" dirty="0">
                <a:solidFill>
                  <a:srgbClr val="00B050"/>
                </a:solidFill>
                <a:latin typeface="Calibri"/>
              </a:rPr>
              <a:t>returns a single value</a:t>
            </a:r>
            <a:r>
              <a:rPr lang="en-US" sz="2000" spc="-1" dirty="0">
                <a:latin typeface="Calibri"/>
              </a:rPr>
              <a:t>. </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SQL offers 5 standard built-in aggregate functions:</a:t>
            </a:r>
          </a:p>
          <a:p>
            <a:pPr marL="1257300" lvl="2" indent="-342900" algn="just">
              <a:lnSpc>
                <a:spcPct val="90000"/>
              </a:lnSpc>
              <a:spcBef>
                <a:spcPts val="1199"/>
              </a:spcBef>
              <a:spcAft>
                <a:spcPts val="201"/>
              </a:spcAft>
              <a:buFont typeface="Arial" panose="020B0604020202020204" pitchFamily="34" charset="0"/>
              <a:buChar char="•"/>
            </a:pPr>
            <a:r>
              <a:rPr lang="en-US" sz="2000" spc="-1" dirty="0">
                <a:latin typeface="Calibri"/>
              </a:rPr>
              <a:t>Average : avg()</a:t>
            </a:r>
          </a:p>
          <a:p>
            <a:pPr marL="1257300" lvl="2" indent="-342900" algn="just">
              <a:lnSpc>
                <a:spcPct val="90000"/>
              </a:lnSpc>
              <a:spcBef>
                <a:spcPts val="1199"/>
              </a:spcBef>
              <a:spcAft>
                <a:spcPts val="201"/>
              </a:spcAft>
              <a:buFont typeface="Arial" panose="020B0604020202020204" pitchFamily="34" charset="0"/>
              <a:buChar char="•"/>
            </a:pPr>
            <a:r>
              <a:rPr lang="en-US" sz="2000" spc="-1" dirty="0">
                <a:latin typeface="Calibri"/>
              </a:rPr>
              <a:t>Minimum : min()</a:t>
            </a:r>
          </a:p>
          <a:p>
            <a:pPr marL="1257300" lvl="2" indent="-342900" algn="just">
              <a:lnSpc>
                <a:spcPct val="90000"/>
              </a:lnSpc>
              <a:spcBef>
                <a:spcPts val="1199"/>
              </a:spcBef>
              <a:spcAft>
                <a:spcPts val="201"/>
              </a:spcAft>
              <a:buFont typeface="Arial" panose="020B0604020202020204" pitchFamily="34" charset="0"/>
              <a:buChar char="•"/>
            </a:pPr>
            <a:r>
              <a:rPr lang="en-US" sz="2000" spc="-1" dirty="0">
                <a:latin typeface="Calibri"/>
              </a:rPr>
              <a:t>Maximum : max()</a:t>
            </a:r>
          </a:p>
          <a:p>
            <a:pPr marL="1257300" lvl="2" indent="-342900" algn="just">
              <a:lnSpc>
                <a:spcPct val="90000"/>
              </a:lnSpc>
              <a:spcBef>
                <a:spcPts val="1199"/>
              </a:spcBef>
              <a:spcAft>
                <a:spcPts val="201"/>
              </a:spcAft>
              <a:buFont typeface="Arial" panose="020B0604020202020204" pitchFamily="34" charset="0"/>
              <a:buChar char="•"/>
            </a:pPr>
            <a:r>
              <a:rPr lang="en-US" sz="2000" spc="-1" dirty="0">
                <a:latin typeface="Calibri"/>
              </a:rPr>
              <a:t>Total: sum()</a:t>
            </a:r>
          </a:p>
          <a:p>
            <a:pPr marL="1257300" lvl="2" indent="-342900" algn="just">
              <a:lnSpc>
                <a:spcPct val="90000"/>
              </a:lnSpc>
              <a:spcBef>
                <a:spcPts val="1199"/>
              </a:spcBef>
              <a:spcAft>
                <a:spcPts val="201"/>
              </a:spcAft>
              <a:buFont typeface="Arial" panose="020B0604020202020204" pitchFamily="34" charset="0"/>
              <a:buChar char="•"/>
            </a:pPr>
            <a:r>
              <a:rPr lang="en-US" sz="2000" spc="-1" dirty="0">
                <a:latin typeface="Calibri"/>
              </a:rPr>
              <a:t>Count: count()</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The input to sum and avg must be a collection of numbers.</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The input to max and min can be a collection of non-numeric data types such as strings.</a:t>
            </a:r>
          </a:p>
          <a:p>
            <a:pPr lvl="1" algn="just">
              <a:lnSpc>
                <a:spcPct val="90000"/>
              </a:lnSpc>
              <a:spcBef>
                <a:spcPts val="1199"/>
              </a:spcBef>
              <a:spcAft>
                <a:spcPts val="201"/>
              </a:spcAft>
            </a:pPr>
            <a:endParaRPr lang="en-US" sz="2000" spc="-1" dirty="0">
              <a:latin typeface="Calibri"/>
            </a:endParaRPr>
          </a:p>
        </p:txBody>
      </p:sp>
      <p:sp>
        <p:nvSpPr>
          <p:cNvPr id="163" name="TextShape 3">
            <a:extLst>
              <a:ext uri="{FF2B5EF4-FFF2-40B4-BE49-F238E27FC236}">
                <a16:creationId xmlns:a16="http://schemas.microsoft.com/office/drawing/2014/main" id="{BAE6D3B8-C8EA-3021-10AE-EBE617F454E5}"/>
              </a:ext>
            </a:extLst>
          </p:cNvPr>
          <p:cNvSpPr txBox="1"/>
          <p:nvPr/>
        </p:nvSpPr>
        <p:spPr>
          <a:xfrm>
            <a:off x="3686040" y="645984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
        <p:nvSpPr>
          <p:cNvPr id="164" name="TextShape 4">
            <a:extLst>
              <a:ext uri="{FF2B5EF4-FFF2-40B4-BE49-F238E27FC236}">
                <a16:creationId xmlns:a16="http://schemas.microsoft.com/office/drawing/2014/main" id="{40E6E7FD-0865-2538-8E60-5641E3C114F7}"/>
              </a:ext>
            </a:extLst>
          </p:cNvPr>
          <p:cNvSpPr txBox="1"/>
          <p:nvPr/>
        </p:nvSpPr>
        <p:spPr>
          <a:xfrm>
            <a:off x="9900360" y="6459840"/>
            <a:ext cx="1311840" cy="364680"/>
          </a:xfrm>
          <a:prstGeom prst="rect">
            <a:avLst/>
          </a:prstGeom>
          <a:noFill/>
          <a:ln>
            <a:noFill/>
          </a:ln>
        </p:spPr>
        <p:txBody>
          <a:bodyPr anchor="ctr">
            <a:noAutofit/>
          </a:bodyPr>
          <a:lstStyle/>
          <a:p>
            <a:pPr algn="r">
              <a:lnSpc>
                <a:spcPct val="100000"/>
              </a:lnSpc>
            </a:pPr>
            <a:fld id="{C695B38D-795B-4A49-BEAD-F11406BEAE39}" type="slidenum">
              <a:rPr lang="en-IN" sz="1050" b="0" strike="noStrike" spc="-1">
                <a:solidFill>
                  <a:srgbClr val="FFFFFF"/>
                </a:solidFill>
                <a:latin typeface="Calibri"/>
              </a:rPr>
              <a:t>50</a:t>
            </a:fld>
            <a:endParaRPr lang="en-IN" sz="1050" b="0" strike="noStrike" spc="-1">
              <a:latin typeface="Times New Roman"/>
            </a:endParaRPr>
          </a:p>
        </p:txBody>
      </p:sp>
    </p:spTree>
    <p:extLst>
      <p:ext uri="{BB962C8B-B14F-4D97-AF65-F5344CB8AC3E}">
        <p14:creationId xmlns:p14="http://schemas.microsoft.com/office/powerpoint/2010/main" val="17123779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F0E7D-A39F-6AA5-502F-66ECFB1E0A26}"/>
            </a:ext>
          </a:extLst>
        </p:cNvPr>
        <p:cNvGrpSpPr/>
        <p:nvPr/>
      </p:nvGrpSpPr>
      <p:grpSpPr>
        <a:xfrm>
          <a:off x="0" y="0"/>
          <a:ext cx="0" cy="0"/>
          <a:chOff x="0" y="0"/>
          <a:chExt cx="0" cy="0"/>
        </a:xfrm>
      </p:grpSpPr>
      <p:sp>
        <p:nvSpPr>
          <p:cNvPr id="161" name="TextShape 1">
            <a:extLst>
              <a:ext uri="{FF2B5EF4-FFF2-40B4-BE49-F238E27FC236}">
                <a16:creationId xmlns:a16="http://schemas.microsoft.com/office/drawing/2014/main" id="{66C2DDE2-1BE8-BD2E-3BA9-6F81B73EAE6E}"/>
              </a:ext>
            </a:extLst>
          </p:cNvPr>
          <p:cNvSpPr txBox="1"/>
          <p:nvPr/>
        </p:nvSpPr>
        <p:spPr>
          <a:xfrm>
            <a:off x="999018" y="633891"/>
            <a:ext cx="10058040" cy="968040"/>
          </a:xfrm>
          <a:prstGeom prst="rect">
            <a:avLst/>
          </a:prstGeom>
          <a:noFill/>
          <a:ln>
            <a:noFill/>
          </a:ln>
        </p:spPr>
        <p:txBody>
          <a:bodyPr anchor="b">
            <a:noAutofit/>
          </a:bodyPr>
          <a:lstStyle/>
          <a:p>
            <a:pPr algn="ctr">
              <a:lnSpc>
                <a:spcPct val="85000"/>
              </a:lnSpc>
            </a:pPr>
            <a:r>
              <a:rPr lang="en-IN" sz="4800" b="0" strike="noStrike" spc="-52" dirty="0">
                <a:solidFill>
                  <a:srgbClr val="404040"/>
                </a:solidFill>
                <a:latin typeface="Calibri Light"/>
              </a:rPr>
              <a:t> AGGREGATE FUNCTIONS(7)</a:t>
            </a:r>
            <a:endParaRPr lang="en-US" sz="4800" b="0" strike="noStrike" spc="-1" dirty="0">
              <a:solidFill>
                <a:srgbClr val="000000"/>
              </a:solidFill>
              <a:latin typeface="Calibri"/>
            </a:endParaRPr>
          </a:p>
        </p:txBody>
      </p:sp>
      <p:sp>
        <p:nvSpPr>
          <p:cNvPr id="162" name="TextShape 2">
            <a:extLst>
              <a:ext uri="{FF2B5EF4-FFF2-40B4-BE49-F238E27FC236}">
                <a16:creationId xmlns:a16="http://schemas.microsoft.com/office/drawing/2014/main" id="{324F13A6-3D02-87C2-3A78-2741F6027151}"/>
              </a:ext>
            </a:extLst>
          </p:cNvPr>
          <p:cNvSpPr txBox="1"/>
          <p:nvPr/>
        </p:nvSpPr>
        <p:spPr>
          <a:xfrm>
            <a:off x="679238" y="1793358"/>
            <a:ext cx="10953962" cy="4146246"/>
          </a:xfrm>
          <a:prstGeom prst="rect">
            <a:avLst/>
          </a:prstGeom>
          <a:noFill/>
          <a:ln>
            <a:noFill/>
          </a:ln>
        </p:spPr>
        <p:txBody>
          <a:bodyPr lIns="0" rIns="0">
            <a:noAutofit/>
          </a:bodyPr>
          <a:lstStyle/>
          <a:p>
            <a:pPr marL="342900" indent="-342900" algn="just">
              <a:lnSpc>
                <a:spcPct val="90000"/>
              </a:lnSpc>
              <a:spcBef>
                <a:spcPts val="1199"/>
              </a:spcBef>
              <a:spcAft>
                <a:spcPts val="201"/>
              </a:spcAft>
              <a:buFont typeface="Arial" panose="020B0604020202020204" pitchFamily="34" charset="0"/>
              <a:buChar char="•"/>
            </a:pPr>
            <a:r>
              <a:rPr lang="en-US" sz="2400" b="1" spc="-1" dirty="0">
                <a:latin typeface="Calibri"/>
              </a:rPr>
              <a:t>Basic Aggregation</a:t>
            </a:r>
            <a:r>
              <a:rPr lang="en-US" sz="2400" spc="-1" dirty="0">
                <a:latin typeface="Calibri"/>
              </a:rPr>
              <a:t>:</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Functions that take a collection (</a:t>
            </a:r>
            <a:r>
              <a:rPr lang="en-US" sz="2000" b="1" spc="-1" dirty="0">
                <a:solidFill>
                  <a:srgbClr val="7030A0"/>
                </a:solidFill>
                <a:latin typeface="Calibri"/>
              </a:rPr>
              <a:t>a set or multiset)</a:t>
            </a:r>
            <a:r>
              <a:rPr lang="en-US" sz="2000" spc="-1" dirty="0">
                <a:latin typeface="Calibri"/>
              </a:rPr>
              <a:t> of values as input and </a:t>
            </a:r>
            <a:r>
              <a:rPr lang="en-US" sz="2000" spc="-1" dirty="0">
                <a:solidFill>
                  <a:srgbClr val="00B050"/>
                </a:solidFill>
                <a:latin typeface="Calibri"/>
              </a:rPr>
              <a:t>returns a single value</a:t>
            </a:r>
            <a:r>
              <a:rPr lang="en-US" sz="2000" spc="-1" dirty="0">
                <a:latin typeface="Calibri"/>
              </a:rPr>
              <a:t>. </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SQL offers 5 standard built-in aggregate functions:</a:t>
            </a:r>
          </a:p>
          <a:p>
            <a:pPr marL="1257300" lvl="2" indent="-342900" algn="just">
              <a:lnSpc>
                <a:spcPct val="90000"/>
              </a:lnSpc>
              <a:spcBef>
                <a:spcPts val="1199"/>
              </a:spcBef>
              <a:spcAft>
                <a:spcPts val="201"/>
              </a:spcAft>
              <a:buFont typeface="Arial" panose="020B0604020202020204" pitchFamily="34" charset="0"/>
              <a:buChar char="•"/>
            </a:pPr>
            <a:r>
              <a:rPr lang="en-US" sz="2000" spc="-1" dirty="0">
                <a:latin typeface="Calibri"/>
              </a:rPr>
              <a:t>Average : avg()</a:t>
            </a:r>
          </a:p>
          <a:p>
            <a:pPr marL="1257300" lvl="2" indent="-342900" algn="just">
              <a:lnSpc>
                <a:spcPct val="90000"/>
              </a:lnSpc>
              <a:spcBef>
                <a:spcPts val="1199"/>
              </a:spcBef>
              <a:spcAft>
                <a:spcPts val="201"/>
              </a:spcAft>
              <a:buFont typeface="Arial" panose="020B0604020202020204" pitchFamily="34" charset="0"/>
              <a:buChar char="•"/>
            </a:pPr>
            <a:r>
              <a:rPr lang="en-US" sz="2000" spc="-1" dirty="0">
                <a:latin typeface="Calibri"/>
              </a:rPr>
              <a:t>Minimum : min()</a:t>
            </a:r>
          </a:p>
          <a:p>
            <a:pPr marL="1257300" lvl="2" indent="-342900" algn="just">
              <a:lnSpc>
                <a:spcPct val="90000"/>
              </a:lnSpc>
              <a:spcBef>
                <a:spcPts val="1199"/>
              </a:spcBef>
              <a:spcAft>
                <a:spcPts val="201"/>
              </a:spcAft>
              <a:buFont typeface="Arial" panose="020B0604020202020204" pitchFamily="34" charset="0"/>
              <a:buChar char="•"/>
            </a:pPr>
            <a:r>
              <a:rPr lang="en-US" sz="2000" spc="-1" dirty="0">
                <a:latin typeface="Calibri"/>
              </a:rPr>
              <a:t>Maximum : max()</a:t>
            </a:r>
          </a:p>
          <a:p>
            <a:pPr marL="1257300" lvl="2" indent="-342900" algn="just">
              <a:lnSpc>
                <a:spcPct val="90000"/>
              </a:lnSpc>
              <a:spcBef>
                <a:spcPts val="1199"/>
              </a:spcBef>
              <a:spcAft>
                <a:spcPts val="201"/>
              </a:spcAft>
              <a:buFont typeface="Arial" panose="020B0604020202020204" pitchFamily="34" charset="0"/>
              <a:buChar char="•"/>
            </a:pPr>
            <a:r>
              <a:rPr lang="en-US" sz="2000" spc="-1" dirty="0">
                <a:latin typeface="Calibri"/>
              </a:rPr>
              <a:t>Total: sum()</a:t>
            </a:r>
          </a:p>
          <a:p>
            <a:pPr marL="1257300" lvl="2" indent="-342900" algn="just">
              <a:lnSpc>
                <a:spcPct val="90000"/>
              </a:lnSpc>
              <a:spcBef>
                <a:spcPts val="1199"/>
              </a:spcBef>
              <a:spcAft>
                <a:spcPts val="201"/>
              </a:spcAft>
              <a:buFont typeface="Arial" panose="020B0604020202020204" pitchFamily="34" charset="0"/>
              <a:buChar char="•"/>
            </a:pPr>
            <a:r>
              <a:rPr lang="en-US" sz="2000" spc="-1" dirty="0">
                <a:latin typeface="Calibri"/>
              </a:rPr>
              <a:t>Count: count() - count the number of tuples in a relation</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The input to sum and avg must be a collection of numbers.</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The input to max and min can be a collection of non-numeric data types such as strings.</a:t>
            </a:r>
          </a:p>
          <a:p>
            <a:pPr lvl="1" algn="just">
              <a:lnSpc>
                <a:spcPct val="90000"/>
              </a:lnSpc>
              <a:spcBef>
                <a:spcPts val="1199"/>
              </a:spcBef>
              <a:spcAft>
                <a:spcPts val="201"/>
              </a:spcAft>
            </a:pPr>
            <a:endParaRPr lang="en-US" sz="2000" spc="-1" dirty="0">
              <a:latin typeface="Calibri"/>
            </a:endParaRPr>
          </a:p>
        </p:txBody>
      </p:sp>
      <p:sp>
        <p:nvSpPr>
          <p:cNvPr id="163" name="TextShape 3">
            <a:extLst>
              <a:ext uri="{FF2B5EF4-FFF2-40B4-BE49-F238E27FC236}">
                <a16:creationId xmlns:a16="http://schemas.microsoft.com/office/drawing/2014/main" id="{009D21EC-B24F-86D7-3B9B-0D1C1AF1EB1E}"/>
              </a:ext>
            </a:extLst>
          </p:cNvPr>
          <p:cNvSpPr txBox="1"/>
          <p:nvPr/>
        </p:nvSpPr>
        <p:spPr>
          <a:xfrm>
            <a:off x="3686040" y="645984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
        <p:nvSpPr>
          <p:cNvPr id="164" name="TextShape 4">
            <a:extLst>
              <a:ext uri="{FF2B5EF4-FFF2-40B4-BE49-F238E27FC236}">
                <a16:creationId xmlns:a16="http://schemas.microsoft.com/office/drawing/2014/main" id="{3E4B9067-5D4A-A877-EC76-05A766ABC34D}"/>
              </a:ext>
            </a:extLst>
          </p:cNvPr>
          <p:cNvSpPr txBox="1"/>
          <p:nvPr/>
        </p:nvSpPr>
        <p:spPr>
          <a:xfrm>
            <a:off x="9900360" y="6459840"/>
            <a:ext cx="1311840" cy="364680"/>
          </a:xfrm>
          <a:prstGeom prst="rect">
            <a:avLst/>
          </a:prstGeom>
          <a:noFill/>
          <a:ln>
            <a:noFill/>
          </a:ln>
        </p:spPr>
        <p:txBody>
          <a:bodyPr anchor="ctr">
            <a:noAutofit/>
          </a:bodyPr>
          <a:lstStyle/>
          <a:p>
            <a:pPr algn="r">
              <a:lnSpc>
                <a:spcPct val="100000"/>
              </a:lnSpc>
            </a:pPr>
            <a:fld id="{C695B38D-795B-4A49-BEAD-F11406BEAE39}" type="slidenum">
              <a:rPr lang="en-IN" sz="1050" b="0" strike="noStrike" spc="-1">
                <a:solidFill>
                  <a:srgbClr val="FFFFFF"/>
                </a:solidFill>
                <a:latin typeface="Calibri"/>
              </a:rPr>
              <a:t>51</a:t>
            </a:fld>
            <a:endParaRPr lang="en-IN" sz="1050" b="0" strike="noStrike" spc="-1">
              <a:latin typeface="Times New Roman"/>
            </a:endParaRPr>
          </a:p>
        </p:txBody>
      </p:sp>
    </p:spTree>
    <p:extLst>
      <p:ext uri="{BB962C8B-B14F-4D97-AF65-F5344CB8AC3E}">
        <p14:creationId xmlns:p14="http://schemas.microsoft.com/office/powerpoint/2010/main" val="12934953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37E12-8BA0-3FED-8265-5A7830A76EA4}"/>
            </a:ext>
          </a:extLst>
        </p:cNvPr>
        <p:cNvGrpSpPr/>
        <p:nvPr/>
      </p:nvGrpSpPr>
      <p:grpSpPr>
        <a:xfrm>
          <a:off x="0" y="0"/>
          <a:ext cx="0" cy="0"/>
          <a:chOff x="0" y="0"/>
          <a:chExt cx="0" cy="0"/>
        </a:xfrm>
      </p:grpSpPr>
      <p:sp>
        <p:nvSpPr>
          <p:cNvPr id="161" name="TextShape 1">
            <a:extLst>
              <a:ext uri="{FF2B5EF4-FFF2-40B4-BE49-F238E27FC236}">
                <a16:creationId xmlns:a16="http://schemas.microsoft.com/office/drawing/2014/main" id="{83D17E2B-94A7-6035-B03A-28B7176065C7}"/>
              </a:ext>
            </a:extLst>
          </p:cNvPr>
          <p:cNvSpPr txBox="1"/>
          <p:nvPr/>
        </p:nvSpPr>
        <p:spPr>
          <a:xfrm>
            <a:off x="999018" y="633891"/>
            <a:ext cx="10058040" cy="968040"/>
          </a:xfrm>
          <a:prstGeom prst="rect">
            <a:avLst/>
          </a:prstGeom>
          <a:noFill/>
          <a:ln>
            <a:noFill/>
          </a:ln>
        </p:spPr>
        <p:txBody>
          <a:bodyPr anchor="b">
            <a:noAutofit/>
          </a:bodyPr>
          <a:lstStyle/>
          <a:p>
            <a:pPr algn="ctr">
              <a:lnSpc>
                <a:spcPct val="85000"/>
              </a:lnSpc>
            </a:pPr>
            <a:r>
              <a:rPr lang="en-IN" sz="4800" b="0" strike="noStrike" spc="-52" dirty="0">
                <a:solidFill>
                  <a:srgbClr val="404040"/>
                </a:solidFill>
                <a:latin typeface="Calibri Light"/>
              </a:rPr>
              <a:t> AGGREGATE FUNCTIONS(7)</a:t>
            </a:r>
            <a:endParaRPr lang="en-US" sz="4800" b="0" strike="noStrike" spc="-1" dirty="0">
              <a:solidFill>
                <a:srgbClr val="000000"/>
              </a:solidFill>
              <a:latin typeface="Calibri"/>
            </a:endParaRPr>
          </a:p>
        </p:txBody>
      </p:sp>
      <p:sp>
        <p:nvSpPr>
          <p:cNvPr id="162" name="TextShape 2">
            <a:extLst>
              <a:ext uri="{FF2B5EF4-FFF2-40B4-BE49-F238E27FC236}">
                <a16:creationId xmlns:a16="http://schemas.microsoft.com/office/drawing/2014/main" id="{290BFE47-B8AF-7004-905E-1E973CCF42C8}"/>
              </a:ext>
            </a:extLst>
          </p:cNvPr>
          <p:cNvSpPr txBox="1"/>
          <p:nvPr/>
        </p:nvSpPr>
        <p:spPr>
          <a:xfrm>
            <a:off x="1146802" y="1904194"/>
            <a:ext cx="10953962" cy="4146246"/>
          </a:xfrm>
          <a:prstGeom prst="rect">
            <a:avLst/>
          </a:prstGeom>
          <a:noFill/>
          <a:ln>
            <a:noFill/>
          </a:ln>
        </p:spPr>
        <p:txBody>
          <a:bodyPr lIns="0" rIns="0">
            <a:noAutofit/>
          </a:bodyPr>
          <a:lstStyle/>
          <a:p>
            <a:pPr marL="342900" indent="-342900" algn="just">
              <a:lnSpc>
                <a:spcPct val="90000"/>
              </a:lnSpc>
              <a:spcBef>
                <a:spcPts val="1199"/>
              </a:spcBef>
              <a:spcAft>
                <a:spcPts val="201"/>
              </a:spcAft>
              <a:buFont typeface="Arial" panose="020B0604020202020204" pitchFamily="34" charset="0"/>
              <a:buChar char="•"/>
            </a:pPr>
            <a:r>
              <a:rPr lang="en-US" sz="2400" b="1" spc="-1" dirty="0">
                <a:latin typeface="Calibri"/>
              </a:rPr>
              <a:t>Basic Aggregation</a:t>
            </a:r>
            <a:r>
              <a:rPr lang="en-US" sz="2400" spc="-1" dirty="0">
                <a:latin typeface="Calibri"/>
              </a:rPr>
              <a:t>:</a:t>
            </a:r>
          </a:p>
          <a:p>
            <a:pPr algn="just">
              <a:lnSpc>
                <a:spcPct val="90000"/>
              </a:lnSpc>
              <a:spcBef>
                <a:spcPts val="1199"/>
              </a:spcBef>
              <a:spcAft>
                <a:spcPts val="201"/>
              </a:spcAft>
            </a:pPr>
            <a:r>
              <a:rPr lang="en-US" sz="2000" spc="-1" dirty="0">
                <a:latin typeface="Calibri"/>
              </a:rPr>
              <a:t>Find the average salary of instructors in the Computer Science department</a:t>
            </a:r>
          </a:p>
          <a:p>
            <a:pPr algn="just">
              <a:lnSpc>
                <a:spcPct val="90000"/>
              </a:lnSpc>
              <a:spcBef>
                <a:spcPts val="1199"/>
              </a:spcBef>
              <a:spcAft>
                <a:spcPts val="201"/>
              </a:spcAft>
            </a:pPr>
            <a:endParaRPr lang="en-US" sz="2000" spc="-1" dirty="0">
              <a:latin typeface="Calibri"/>
            </a:endParaRPr>
          </a:p>
          <a:p>
            <a:pPr algn="just">
              <a:lnSpc>
                <a:spcPct val="90000"/>
              </a:lnSpc>
              <a:spcBef>
                <a:spcPts val="1199"/>
              </a:spcBef>
              <a:spcAft>
                <a:spcPts val="201"/>
              </a:spcAft>
            </a:pPr>
            <a:endParaRPr lang="en-US" sz="2000" spc="-1" dirty="0">
              <a:latin typeface="Calibri"/>
            </a:endParaRPr>
          </a:p>
          <a:p>
            <a:pPr algn="just">
              <a:lnSpc>
                <a:spcPct val="90000"/>
              </a:lnSpc>
              <a:spcBef>
                <a:spcPts val="1199"/>
              </a:spcBef>
              <a:spcAft>
                <a:spcPts val="201"/>
              </a:spcAft>
            </a:pPr>
            <a:endParaRPr lang="en-US" sz="2000" spc="-1" dirty="0">
              <a:latin typeface="Calibri"/>
            </a:endParaRPr>
          </a:p>
          <a:p>
            <a:pPr marL="342900" indent="-342900" algn="just">
              <a:lnSpc>
                <a:spcPct val="90000"/>
              </a:lnSpc>
              <a:spcBef>
                <a:spcPts val="1199"/>
              </a:spcBef>
              <a:spcAft>
                <a:spcPts val="201"/>
              </a:spcAft>
              <a:buFont typeface="Arial" panose="020B0604020202020204" pitchFamily="34" charset="0"/>
              <a:buChar char="•"/>
            </a:pPr>
            <a:r>
              <a:rPr lang="en-US" sz="2000" spc="-1" dirty="0">
                <a:latin typeface="Calibri"/>
              </a:rPr>
              <a:t>The database system may give an arbitrary name to the result relation attribute that is generated by aggregation; however, we can give a meaningful name to the attribute by using the as clause as follows:</a:t>
            </a:r>
          </a:p>
          <a:p>
            <a:pPr algn="just">
              <a:lnSpc>
                <a:spcPct val="90000"/>
              </a:lnSpc>
              <a:spcBef>
                <a:spcPts val="1199"/>
              </a:spcBef>
              <a:spcAft>
                <a:spcPts val="201"/>
              </a:spcAft>
            </a:pPr>
            <a:endParaRPr lang="en-US" sz="2000" spc="-1" dirty="0">
              <a:latin typeface="Calibri"/>
            </a:endParaRPr>
          </a:p>
          <a:p>
            <a:pPr lvl="1" algn="just">
              <a:lnSpc>
                <a:spcPct val="90000"/>
              </a:lnSpc>
              <a:spcBef>
                <a:spcPts val="1199"/>
              </a:spcBef>
              <a:spcAft>
                <a:spcPts val="201"/>
              </a:spcAft>
            </a:pPr>
            <a:endParaRPr lang="en-US" sz="2000" spc="-1" dirty="0">
              <a:latin typeface="Calibri"/>
            </a:endParaRPr>
          </a:p>
        </p:txBody>
      </p:sp>
      <p:sp>
        <p:nvSpPr>
          <p:cNvPr id="163" name="TextShape 3">
            <a:extLst>
              <a:ext uri="{FF2B5EF4-FFF2-40B4-BE49-F238E27FC236}">
                <a16:creationId xmlns:a16="http://schemas.microsoft.com/office/drawing/2014/main" id="{67B0A4E3-A047-3C8B-12F0-9AA843548C91}"/>
              </a:ext>
            </a:extLst>
          </p:cNvPr>
          <p:cNvSpPr txBox="1"/>
          <p:nvPr/>
        </p:nvSpPr>
        <p:spPr>
          <a:xfrm>
            <a:off x="3686040" y="645984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
        <p:nvSpPr>
          <p:cNvPr id="164" name="TextShape 4">
            <a:extLst>
              <a:ext uri="{FF2B5EF4-FFF2-40B4-BE49-F238E27FC236}">
                <a16:creationId xmlns:a16="http://schemas.microsoft.com/office/drawing/2014/main" id="{0D26740C-BBF0-0D00-5AA1-C2B35D274387}"/>
              </a:ext>
            </a:extLst>
          </p:cNvPr>
          <p:cNvSpPr txBox="1"/>
          <p:nvPr/>
        </p:nvSpPr>
        <p:spPr>
          <a:xfrm>
            <a:off x="9900360" y="6459840"/>
            <a:ext cx="1311840" cy="364680"/>
          </a:xfrm>
          <a:prstGeom prst="rect">
            <a:avLst/>
          </a:prstGeom>
          <a:noFill/>
          <a:ln>
            <a:noFill/>
          </a:ln>
        </p:spPr>
        <p:txBody>
          <a:bodyPr anchor="ctr">
            <a:noAutofit/>
          </a:bodyPr>
          <a:lstStyle/>
          <a:p>
            <a:pPr algn="r">
              <a:lnSpc>
                <a:spcPct val="100000"/>
              </a:lnSpc>
            </a:pPr>
            <a:fld id="{C695B38D-795B-4A49-BEAD-F11406BEAE39}" type="slidenum">
              <a:rPr lang="en-IN" sz="1050" b="0" strike="noStrike" spc="-1">
                <a:solidFill>
                  <a:srgbClr val="FFFFFF"/>
                </a:solidFill>
                <a:latin typeface="Calibri"/>
              </a:rPr>
              <a:t>52</a:t>
            </a:fld>
            <a:endParaRPr lang="en-IN" sz="1050" b="0" strike="noStrike" spc="-1">
              <a:latin typeface="Times New Roman"/>
            </a:endParaRPr>
          </a:p>
        </p:txBody>
      </p:sp>
      <p:pic>
        <p:nvPicPr>
          <p:cNvPr id="3" name="Picture 2">
            <a:extLst>
              <a:ext uri="{FF2B5EF4-FFF2-40B4-BE49-F238E27FC236}">
                <a16:creationId xmlns:a16="http://schemas.microsoft.com/office/drawing/2014/main" id="{64644947-FE54-CB38-9B61-E55C771B0179}"/>
              </a:ext>
            </a:extLst>
          </p:cNvPr>
          <p:cNvPicPr>
            <a:picLocks noChangeAspect="1"/>
          </p:cNvPicPr>
          <p:nvPr/>
        </p:nvPicPr>
        <p:blipFill>
          <a:blip r:embed="rId3"/>
          <a:stretch>
            <a:fillRect/>
          </a:stretch>
        </p:blipFill>
        <p:spPr>
          <a:xfrm>
            <a:off x="3914131" y="2824969"/>
            <a:ext cx="3019846" cy="847843"/>
          </a:xfrm>
          <a:prstGeom prst="rect">
            <a:avLst/>
          </a:prstGeom>
        </p:spPr>
      </p:pic>
      <p:pic>
        <p:nvPicPr>
          <p:cNvPr id="5" name="Picture 4">
            <a:extLst>
              <a:ext uri="{FF2B5EF4-FFF2-40B4-BE49-F238E27FC236}">
                <a16:creationId xmlns:a16="http://schemas.microsoft.com/office/drawing/2014/main" id="{C0F474DA-99DB-CE5F-1798-89969A209497}"/>
              </a:ext>
            </a:extLst>
          </p:cNvPr>
          <p:cNvPicPr>
            <a:picLocks noChangeAspect="1"/>
          </p:cNvPicPr>
          <p:nvPr/>
        </p:nvPicPr>
        <p:blipFill>
          <a:blip r:embed="rId4"/>
          <a:stretch>
            <a:fillRect/>
          </a:stretch>
        </p:blipFill>
        <p:spPr>
          <a:xfrm>
            <a:off x="3778185" y="5059455"/>
            <a:ext cx="3000794" cy="743054"/>
          </a:xfrm>
          <a:prstGeom prst="rect">
            <a:avLst/>
          </a:prstGeom>
        </p:spPr>
      </p:pic>
    </p:spTree>
    <p:extLst>
      <p:ext uri="{BB962C8B-B14F-4D97-AF65-F5344CB8AC3E}">
        <p14:creationId xmlns:p14="http://schemas.microsoft.com/office/powerpoint/2010/main" val="34604233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1A47F2-2461-D486-83D4-0E06F128F5E1}"/>
            </a:ext>
          </a:extLst>
        </p:cNvPr>
        <p:cNvGrpSpPr/>
        <p:nvPr/>
      </p:nvGrpSpPr>
      <p:grpSpPr>
        <a:xfrm>
          <a:off x="0" y="0"/>
          <a:ext cx="0" cy="0"/>
          <a:chOff x="0" y="0"/>
          <a:chExt cx="0" cy="0"/>
        </a:xfrm>
      </p:grpSpPr>
      <p:sp>
        <p:nvSpPr>
          <p:cNvPr id="161" name="TextShape 1">
            <a:extLst>
              <a:ext uri="{FF2B5EF4-FFF2-40B4-BE49-F238E27FC236}">
                <a16:creationId xmlns:a16="http://schemas.microsoft.com/office/drawing/2014/main" id="{F5003D45-BCDD-5A53-F6C0-D257C918EE4D}"/>
              </a:ext>
            </a:extLst>
          </p:cNvPr>
          <p:cNvSpPr txBox="1"/>
          <p:nvPr/>
        </p:nvSpPr>
        <p:spPr>
          <a:xfrm>
            <a:off x="999018" y="633891"/>
            <a:ext cx="10058040" cy="968040"/>
          </a:xfrm>
          <a:prstGeom prst="rect">
            <a:avLst/>
          </a:prstGeom>
          <a:noFill/>
          <a:ln>
            <a:noFill/>
          </a:ln>
        </p:spPr>
        <p:txBody>
          <a:bodyPr anchor="b">
            <a:noAutofit/>
          </a:bodyPr>
          <a:lstStyle/>
          <a:p>
            <a:pPr algn="ctr">
              <a:lnSpc>
                <a:spcPct val="85000"/>
              </a:lnSpc>
            </a:pPr>
            <a:r>
              <a:rPr lang="en-IN" sz="4800" b="0" strike="noStrike" spc="-52" dirty="0">
                <a:solidFill>
                  <a:srgbClr val="404040"/>
                </a:solidFill>
                <a:latin typeface="Calibri Light"/>
              </a:rPr>
              <a:t> AGGREGATE FUNCTIONS(7)</a:t>
            </a:r>
            <a:endParaRPr lang="en-US" sz="4800" b="0" strike="noStrike" spc="-1" dirty="0">
              <a:solidFill>
                <a:srgbClr val="000000"/>
              </a:solidFill>
              <a:latin typeface="Calibri"/>
            </a:endParaRPr>
          </a:p>
        </p:txBody>
      </p:sp>
      <p:sp>
        <p:nvSpPr>
          <p:cNvPr id="162" name="TextShape 2">
            <a:extLst>
              <a:ext uri="{FF2B5EF4-FFF2-40B4-BE49-F238E27FC236}">
                <a16:creationId xmlns:a16="http://schemas.microsoft.com/office/drawing/2014/main" id="{94331091-1347-F5E4-00D2-B5FF72DFD530}"/>
              </a:ext>
            </a:extLst>
          </p:cNvPr>
          <p:cNvSpPr txBox="1"/>
          <p:nvPr/>
        </p:nvSpPr>
        <p:spPr>
          <a:xfrm>
            <a:off x="1146802" y="1904194"/>
            <a:ext cx="10953962" cy="4146246"/>
          </a:xfrm>
          <a:prstGeom prst="rect">
            <a:avLst/>
          </a:prstGeom>
          <a:noFill/>
          <a:ln>
            <a:noFill/>
          </a:ln>
        </p:spPr>
        <p:txBody>
          <a:bodyPr lIns="0" rIns="0">
            <a:noAutofit/>
          </a:bodyPr>
          <a:lstStyle/>
          <a:p>
            <a:pPr marL="342900" indent="-342900" algn="just">
              <a:lnSpc>
                <a:spcPct val="90000"/>
              </a:lnSpc>
              <a:spcBef>
                <a:spcPts val="1199"/>
              </a:spcBef>
              <a:spcAft>
                <a:spcPts val="201"/>
              </a:spcAft>
              <a:buFont typeface="Arial" panose="020B0604020202020204" pitchFamily="34" charset="0"/>
              <a:buChar char="•"/>
            </a:pPr>
            <a:r>
              <a:rPr lang="en-US" sz="2400" b="1" spc="-1" dirty="0">
                <a:latin typeface="Calibri"/>
              </a:rPr>
              <a:t>Basic Aggregation</a:t>
            </a:r>
            <a:r>
              <a:rPr lang="en-US" sz="2400" spc="-1" dirty="0">
                <a:latin typeface="Calibri"/>
              </a:rPr>
              <a:t>:</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The importance of the usage of the distinct keyword in front of the attribute name is dependent on the example and the kind of attribute included as part of the attribute.</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Example, the salaries in the Computer Science department are $75,000, $65,000, and $92,000. The average balance is $232,000/3 = $77,333.33.</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Retaining duplicates is important in computing an average. Suppose the Computer Science department adds a fourth instructor whose salary happens to be $75,000. If duplicates were eliminated, we would obtain the wrong answer ($232,000/4 = $58.000) rather than the correct answer of $76,750.</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If we </a:t>
            </a:r>
            <a:r>
              <a:rPr lang="en-US" sz="2000" spc="-1" dirty="0">
                <a:solidFill>
                  <a:srgbClr val="7030A0"/>
                </a:solidFill>
                <a:latin typeface="Calibri"/>
              </a:rPr>
              <a:t>do want to eliminate duplicates</a:t>
            </a:r>
            <a:r>
              <a:rPr lang="en-US" sz="2000" spc="-1" dirty="0">
                <a:latin typeface="Calibri"/>
              </a:rPr>
              <a:t>, we use the keyword distinct in the aggregate expression.</a:t>
            </a:r>
          </a:p>
          <a:p>
            <a:pPr lvl="1" algn="just">
              <a:lnSpc>
                <a:spcPct val="90000"/>
              </a:lnSpc>
              <a:spcBef>
                <a:spcPts val="1199"/>
              </a:spcBef>
              <a:spcAft>
                <a:spcPts val="201"/>
              </a:spcAft>
            </a:pPr>
            <a:endParaRPr lang="en-US" sz="2000" spc="-1" dirty="0">
              <a:latin typeface="Calibri"/>
            </a:endParaRPr>
          </a:p>
        </p:txBody>
      </p:sp>
      <p:sp>
        <p:nvSpPr>
          <p:cNvPr id="163" name="TextShape 3">
            <a:extLst>
              <a:ext uri="{FF2B5EF4-FFF2-40B4-BE49-F238E27FC236}">
                <a16:creationId xmlns:a16="http://schemas.microsoft.com/office/drawing/2014/main" id="{4DC0FB99-6C97-C802-E2B0-3F3B9631A456}"/>
              </a:ext>
            </a:extLst>
          </p:cNvPr>
          <p:cNvSpPr txBox="1"/>
          <p:nvPr/>
        </p:nvSpPr>
        <p:spPr>
          <a:xfrm>
            <a:off x="3686040" y="645984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
        <p:nvSpPr>
          <p:cNvPr id="164" name="TextShape 4">
            <a:extLst>
              <a:ext uri="{FF2B5EF4-FFF2-40B4-BE49-F238E27FC236}">
                <a16:creationId xmlns:a16="http://schemas.microsoft.com/office/drawing/2014/main" id="{A4314528-5142-7FB4-5510-D283F6BED9ED}"/>
              </a:ext>
            </a:extLst>
          </p:cNvPr>
          <p:cNvSpPr txBox="1"/>
          <p:nvPr/>
        </p:nvSpPr>
        <p:spPr>
          <a:xfrm>
            <a:off x="9900360" y="6459840"/>
            <a:ext cx="1311840" cy="364680"/>
          </a:xfrm>
          <a:prstGeom prst="rect">
            <a:avLst/>
          </a:prstGeom>
          <a:noFill/>
          <a:ln>
            <a:noFill/>
          </a:ln>
        </p:spPr>
        <p:txBody>
          <a:bodyPr anchor="ctr">
            <a:noAutofit/>
          </a:bodyPr>
          <a:lstStyle/>
          <a:p>
            <a:pPr algn="r">
              <a:lnSpc>
                <a:spcPct val="100000"/>
              </a:lnSpc>
            </a:pPr>
            <a:fld id="{C695B38D-795B-4A49-BEAD-F11406BEAE39}" type="slidenum">
              <a:rPr lang="en-IN" sz="1050" b="0" strike="noStrike" spc="-1">
                <a:solidFill>
                  <a:srgbClr val="FFFFFF"/>
                </a:solidFill>
                <a:latin typeface="Calibri"/>
              </a:rPr>
              <a:t>53</a:t>
            </a:fld>
            <a:endParaRPr lang="en-IN" sz="1050" b="0" strike="noStrike" spc="-1">
              <a:latin typeface="Times New Roman"/>
            </a:endParaRPr>
          </a:p>
        </p:txBody>
      </p:sp>
    </p:spTree>
    <p:extLst>
      <p:ext uri="{BB962C8B-B14F-4D97-AF65-F5344CB8AC3E}">
        <p14:creationId xmlns:p14="http://schemas.microsoft.com/office/powerpoint/2010/main" val="19253723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E0BD2-0121-6454-3311-4E0772712A24}"/>
            </a:ext>
          </a:extLst>
        </p:cNvPr>
        <p:cNvGrpSpPr/>
        <p:nvPr/>
      </p:nvGrpSpPr>
      <p:grpSpPr>
        <a:xfrm>
          <a:off x="0" y="0"/>
          <a:ext cx="0" cy="0"/>
          <a:chOff x="0" y="0"/>
          <a:chExt cx="0" cy="0"/>
        </a:xfrm>
      </p:grpSpPr>
      <p:sp>
        <p:nvSpPr>
          <p:cNvPr id="161" name="TextShape 1">
            <a:extLst>
              <a:ext uri="{FF2B5EF4-FFF2-40B4-BE49-F238E27FC236}">
                <a16:creationId xmlns:a16="http://schemas.microsoft.com/office/drawing/2014/main" id="{A5673C1C-E7F3-E97D-FADF-CD8CB08F8742}"/>
              </a:ext>
            </a:extLst>
          </p:cNvPr>
          <p:cNvSpPr txBox="1"/>
          <p:nvPr/>
        </p:nvSpPr>
        <p:spPr>
          <a:xfrm>
            <a:off x="999018" y="633891"/>
            <a:ext cx="10058040" cy="968040"/>
          </a:xfrm>
          <a:prstGeom prst="rect">
            <a:avLst/>
          </a:prstGeom>
          <a:noFill/>
          <a:ln>
            <a:noFill/>
          </a:ln>
        </p:spPr>
        <p:txBody>
          <a:bodyPr anchor="b">
            <a:noAutofit/>
          </a:bodyPr>
          <a:lstStyle/>
          <a:p>
            <a:pPr algn="ctr">
              <a:lnSpc>
                <a:spcPct val="85000"/>
              </a:lnSpc>
            </a:pPr>
            <a:r>
              <a:rPr lang="en-IN" sz="4800" b="0" strike="noStrike" spc="-52" dirty="0">
                <a:solidFill>
                  <a:srgbClr val="404040"/>
                </a:solidFill>
                <a:latin typeface="Calibri Light"/>
              </a:rPr>
              <a:t> AGGREGATE FUNCTIONS(7)</a:t>
            </a:r>
            <a:endParaRPr lang="en-US" sz="4800" b="0" strike="noStrike" spc="-1" dirty="0">
              <a:solidFill>
                <a:srgbClr val="000000"/>
              </a:solidFill>
              <a:latin typeface="Calibri"/>
            </a:endParaRPr>
          </a:p>
        </p:txBody>
      </p:sp>
      <p:sp>
        <p:nvSpPr>
          <p:cNvPr id="162" name="TextShape 2">
            <a:extLst>
              <a:ext uri="{FF2B5EF4-FFF2-40B4-BE49-F238E27FC236}">
                <a16:creationId xmlns:a16="http://schemas.microsoft.com/office/drawing/2014/main" id="{723EA73D-3DFC-90A5-49E1-3E2109C9AF1C}"/>
              </a:ext>
            </a:extLst>
          </p:cNvPr>
          <p:cNvSpPr txBox="1"/>
          <p:nvPr/>
        </p:nvSpPr>
        <p:spPr>
          <a:xfrm>
            <a:off x="1146802" y="1904194"/>
            <a:ext cx="10953962" cy="4146246"/>
          </a:xfrm>
          <a:prstGeom prst="rect">
            <a:avLst/>
          </a:prstGeom>
          <a:noFill/>
          <a:ln>
            <a:noFill/>
          </a:ln>
        </p:spPr>
        <p:txBody>
          <a:bodyPr lIns="0" rIns="0">
            <a:noAutofit/>
          </a:bodyPr>
          <a:lstStyle/>
          <a:p>
            <a:pPr marL="342900" indent="-342900" algn="just">
              <a:lnSpc>
                <a:spcPct val="90000"/>
              </a:lnSpc>
              <a:spcBef>
                <a:spcPts val="1199"/>
              </a:spcBef>
              <a:spcAft>
                <a:spcPts val="201"/>
              </a:spcAft>
              <a:buFont typeface="Arial" panose="020B0604020202020204" pitchFamily="34" charset="0"/>
              <a:buChar char="•"/>
            </a:pPr>
            <a:r>
              <a:rPr lang="en-US" sz="2400" b="1" spc="-1" dirty="0">
                <a:latin typeface="Calibri"/>
              </a:rPr>
              <a:t>Basic Aggregation</a:t>
            </a:r>
            <a:r>
              <a:rPr lang="en-US" sz="2400" spc="-1" dirty="0">
                <a:latin typeface="Calibri"/>
              </a:rPr>
              <a:t>:</a:t>
            </a: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For example, Find the total number of instructors who teach a course in the Spring 2010 semester</a:t>
            </a:r>
          </a:p>
          <a:p>
            <a:pPr marL="800100" lvl="1" indent="-342900" algn="just">
              <a:lnSpc>
                <a:spcPct val="90000"/>
              </a:lnSpc>
              <a:spcBef>
                <a:spcPts val="1199"/>
              </a:spcBef>
              <a:spcAft>
                <a:spcPts val="201"/>
              </a:spcAft>
              <a:buFont typeface="Arial" panose="020B0604020202020204" pitchFamily="34" charset="0"/>
              <a:buChar char="•"/>
            </a:pPr>
            <a:endParaRPr lang="en-US" sz="2000" spc="-1" dirty="0">
              <a:latin typeface="Calibri"/>
            </a:endParaRPr>
          </a:p>
          <a:p>
            <a:pPr marL="800100" lvl="1" indent="-342900" algn="just">
              <a:lnSpc>
                <a:spcPct val="90000"/>
              </a:lnSpc>
              <a:spcBef>
                <a:spcPts val="1199"/>
              </a:spcBef>
              <a:spcAft>
                <a:spcPts val="201"/>
              </a:spcAft>
              <a:buFont typeface="Arial" panose="020B0604020202020204" pitchFamily="34" charset="0"/>
              <a:buChar char="•"/>
            </a:pPr>
            <a:endParaRPr lang="en-US" sz="2000" spc="-1" dirty="0">
              <a:latin typeface="Calibri"/>
            </a:endParaRPr>
          </a:p>
          <a:p>
            <a:pPr marL="800100" lvl="1" indent="-342900" algn="just">
              <a:lnSpc>
                <a:spcPct val="90000"/>
              </a:lnSpc>
              <a:spcBef>
                <a:spcPts val="1199"/>
              </a:spcBef>
              <a:spcAft>
                <a:spcPts val="201"/>
              </a:spcAft>
              <a:buFont typeface="Arial" panose="020B0604020202020204" pitchFamily="34" charset="0"/>
              <a:buChar char="•"/>
            </a:pPr>
            <a:r>
              <a:rPr lang="en-US" sz="2000" spc="-1" dirty="0">
                <a:latin typeface="Calibri"/>
              </a:rPr>
              <a:t>For example, to find the number of tuples in the course relation</a:t>
            </a:r>
          </a:p>
        </p:txBody>
      </p:sp>
      <p:sp>
        <p:nvSpPr>
          <p:cNvPr id="163" name="TextShape 3">
            <a:extLst>
              <a:ext uri="{FF2B5EF4-FFF2-40B4-BE49-F238E27FC236}">
                <a16:creationId xmlns:a16="http://schemas.microsoft.com/office/drawing/2014/main" id="{D56CB875-EBF6-8994-169C-33AB6B3964EC}"/>
              </a:ext>
            </a:extLst>
          </p:cNvPr>
          <p:cNvSpPr txBox="1"/>
          <p:nvPr/>
        </p:nvSpPr>
        <p:spPr>
          <a:xfrm>
            <a:off x="3686040" y="645984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
        <p:nvSpPr>
          <p:cNvPr id="164" name="TextShape 4">
            <a:extLst>
              <a:ext uri="{FF2B5EF4-FFF2-40B4-BE49-F238E27FC236}">
                <a16:creationId xmlns:a16="http://schemas.microsoft.com/office/drawing/2014/main" id="{6A5D51BE-17F0-D353-0427-7DAF32F88874}"/>
              </a:ext>
            </a:extLst>
          </p:cNvPr>
          <p:cNvSpPr txBox="1"/>
          <p:nvPr/>
        </p:nvSpPr>
        <p:spPr>
          <a:xfrm>
            <a:off x="9900360" y="6459840"/>
            <a:ext cx="1311840" cy="364680"/>
          </a:xfrm>
          <a:prstGeom prst="rect">
            <a:avLst/>
          </a:prstGeom>
          <a:noFill/>
          <a:ln>
            <a:noFill/>
          </a:ln>
        </p:spPr>
        <p:txBody>
          <a:bodyPr anchor="ctr">
            <a:noAutofit/>
          </a:bodyPr>
          <a:lstStyle/>
          <a:p>
            <a:pPr algn="r">
              <a:lnSpc>
                <a:spcPct val="100000"/>
              </a:lnSpc>
            </a:pPr>
            <a:fld id="{C695B38D-795B-4A49-BEAD-F11406BEAE39}" type="slidenum">
              <a:rPr lang="en-IN" sz="1050" b="0" strike="noStrike" spc="-1">
                <a:solidFill>
                  <a:srgbClr val="FFFFFF"/>
                </a:solidFill>
                <a:latin typeface="Calibri"/>
              </a:rPr>
              <a:t>54</a:t>
            </a:fld>
            <a:endParaRPr lang="en-IN" sz="1050" b="0" strike="noStrike" spc="-1">
              <a:latin typeface="Times New Roman"/>
            </a:endParaRPr>
          </a:p>
        </p:txBody>
      </p:sp>
      <p:pic>
        <p:nvPicPr>
          <p:cNvPr id="3" name="Picture 2">
            <a:extLst>
              <a:ext uri="{FF2B5EF4-FFF2-40B4-BE49-F238E27FC236}">
                <a16:creationId xmlns:a16="http://schemas.microsoft.com/office/drawing/2014/main" id="{356E749D-A254-611E-AC36-9C1F2FCA91AC}"/>
              </a:ext>
            </a:extLst>
          </p:cNvPr>
          <p:cNvPicPr>
            <a:picLocks noChangeAspect="1"/>
          </p:cNvPicPr>
          <p:nvPr/>
        </p:nvPicPr>
        <p:blipFill>
          <a:blip r:embed="rId3"/>
          <a:stretch>
            <a:fillRect/>
          </a:stretch>
        </p:blipFill>
        <p:spPr>
          <a:xfrm>
            <a:off x="1770061" y="2706771"/>
            <a:ext cx="4163006" cy="876422"/>
          </a:xfrm>
          <a:prstGeom prst="rect">
            <a:avLst/>
          </a:prstGeom>
        </p:spPr>
      </p:pic>
      <p:pic>
        <p:nvPicPr>
          <p:cNvPr id="5" name="Picture 4">
            <a:extLst>
              <a:ext uri="{FF2B5EF4-FFF2-40B4-BE49-F238E27FC236}">
                <a16:creationId xmlns:a16="http://schemas.microsoft.com/office/drawing/2014/main" id="{F4FFE5CD-3F56-7570-F68F-7C94BDC08372}"/>
              </a:ext>
            </a:extLst>
          </p:cNvPr>
          <p:cNvPicPr>
            <a:picLocks noChangeAspect="1"/>
          </p:cNvPicPr>
          <p:nvPr/>
        </p:nvPicPr>
        <p:blipFill>
          <a:blip r:embed="rId4"/>
          <a:stretch>
            <a:fillRect/>
          </a:stretch>
        </p:blipFill>
        <p:spPr>
          <a:xfrm>
            <a:off x="1770061" y="4035657"/>
            <a:ext cx="1781424" cy="781159"/>
          </a:xfrm>
          <a:prstGeom prst="rect">
            <a:avLst/>
          </a:prstGeom>
        </p:spPr>
      </p:pic>
    </p:spTree>
    <p:extLst>
      <p:ext uri="{BB962C8B-B14F-4D97-AF65-F5344CB8AC3E}">
        <p14:creationId xmlns:p14="http://schemas.microsoft.com/office/powerpoint/2010/main" val="2131273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15EEE-32EE-AE40-C8C1-AE381A354756}"/>
            </a:ext>
          </a:extLst>
        </p:cNvPr>
        <p:cNvGrpSpPr/>
        <p:nvPr/>
      </p:nvGrpSpPr>
      <p:grpSpPr>
        <a:xfrm>
          <a:off x="0" y="0"/>
          <a:ext cx="0" cy="0"/>
          <a:chOff x="0" y="0"/>
          <a:chExt cx="0" cy="0"/>
        </a:xfrm>
      </p:grpSpPr>
      <p:sp>
        <p:nvSpPr>
          <p:cNvPr id="157" name="TextShape 1">
            <a:extLst>
              <a:ext uri="{FF2B5EF4-FFF2-40B4-BE49-F238E27FC236}">
                <a16:creationId xmlns:a16="http://schemas.microsoft.com/office/drawing/2014/main" id="{59159393-264A-E5B8-5F83-6F72F9B1E10B}"/>
              </a:ext>
            </a:extLst>
          </p:cNvPr>
          <p:cNvSpPr txBox="1"/>
          <p:nvPr/>
        </p:nvSpPr>
        <p:spPr>
          <a:xfrm>
            <a:off x="1066980" y="442525"/>
            <a:ext cx="10058040" cy="968040"/>
          </a:xfrm>
          <a:prstGeom prst="rect">
            <a:avLst/>
          </a:prstGeom>
          <a:noFill/>
          <a:ln>
            <a:noFill/>
          </a:ln>
        </p:spPr>
        <p:txBody>
          <a:bodyPr anchor="b">
            <a:noAutofit/>
          </a:bodyPr>
          <a:lstStyle/>
          <a:p>
            <a:pPr algn="ctr">
              <a:lnSpc>
                <a:spcPct val="85000"/>
              </a:lnSpc>
            </a:pPr>
            <a:r>
              <a:rPr lang="en-IN" sz="4800" b="0" strike="noStrike" spc="-52" dirty="0">
                <a:solidFill>
                  <a:srgbClr val="404040"/>
                </a:solidFill>
                <a:latin typeface="Calibri Light"/>
              </a:rPr>
              <a:t>OVERVIEW OF SQL QUERY LANGUAGE(1)</a:t>
            </a:r>
            <a:endParaRPr lang="en-US" sz="4800" b="0" strike="noStrike" spc="-1" dirty="0">
              <a:solidFill>
                <a:srgbClr val="000000"/>
              </a:solidFill>
              <a:latin typeface="Calibri"/>
            </a:endParaRPr>
          </a:p>
        </p:txBody>
      </p:sp>
      <p:sp>
        <p:nvSpPr>
          <p:cNvPr id="158" name="TextShape 2">
            <a:extLst>
              <a:ext uri="{FF2B5EF4-FFF2-40B4-BE49-F238E27FC236}">
                <a16:creationId xmlns:a16="http://schemas.microsoft.com/office/drawing/2014/main" id="{2ADDB3A3-DC15-3C7A-82C9-8960E8877146}"/>
              </a:ext>
            </a:extLst>
          </p:cNvPr>
          <p:cNvSpPr txBox="1"/>
          <p:nvPr/>
        </p:nvSpPr>
        <p:spPr>
          <a:xfrm>
            <a:off x="1148316" y="1730909"/>
            <a:ext cx="10058040" cy="4352644"/>
          </a:xfrm>
          <a:prstGeom prst="rect">
            <a:avLst/>
          </a:prstGeom>
          <a:noFill/>
          <a:ln>
            <a:noFill/>
          </a:ln>
        </p:spPr>
        <p:txBody>
          <a:bodyPr lIns="0" rIns="0">
            <a:noAutofit/>
          </a:bodyPr>
          <a:lstStyle/>
          <a:p>
            <a:pPr marL="285750" indent="-285750" algn="just">
              <a:buFont typeface="Arial" panose="020B0604020202020204" pitchFamily="34" charset="0"/>
              <a:buChar char="•"/>
            </a:pPr>
            <a:r>
              <a:rPr lang="en-US" spc="-1" dirty="0">
                <a:latin typeface="Calibri" panose="020F0502020204030204" pitchFamily="34" charset="0"/>
                <a:ea typeface="Calibri" panose="020F0502020204030204" pitchFamily="34" charset="0"/>
                <a:cs typeface="Calibri" panose="020F0502020204030204" pitchFamily="34" charset="0"/>
              </a:rPr>
              <a:t>SQL language has several parts:</a:t>
            </a:r>
          </a:p>
          <a:p>
            <a:pPr marL="742950" lvl="1" indent="-285750" algn="just">
              <a:buFont typeface="Arial" panose="020B0604020202020204" pitchFamily="34" charset="0"/>
              <a:buChar char="•"/>
            </a:pPr>
            <a:r>
              <a:rPr lang="en-US" b="1" strike="noStrike" spc="-1" dirty="0">
                <a:latin typeface="Calibri" panose="020F0502020204030204" pitchFamily="34" charset="0"/>
                <a:ea typeface="Calibri" panose="020F0502020204030204" pitchFamily="34" charset="0"/>
                <a:cs typeface="Calibri" panose="020F0502020204030204" pitchFamily="34" charset="0"/>
              </a:rPr>
              <a:t>Data-definition language (DDL) - </a:t>
            </a:r>
            <a:r>
              <a:rPr lang="en-US" strike="noStrike" spc="-1" dirty="0">
                <a:latin typeface="Calibri" panose="020F0502020204030204" pitchFamily="34" charset="0"/>
                <a:ea typeface="Calibri" panose="020F0502020204030204" pitchFamily="34" charset="0"/>
                <a:cs typeface="Calibri" panose="020F0502020204030204" pitchFamily="34" charset="0"/>
              </a:rPr>
              <a:t>provides commands for </a:t>
            </a:r>
            <a:r>
              <a:rPr lang="en-US" strike="noStrike" spc="-1" dirty="0">
                <a:solidFill>
                  <a:schemeClr val="accent2"/>
                </a:solidFill>
                <a:latin typeface="Calibri" panose="020F0502020204030204" pitchFamily="34" charset="0"/>
                <a:ea typeface="Calibri" panose="020F0502020204030204" pitchFamily="34" charset="0"/>
                <a:cs typeface="Calibri" panose="020F0502020204030204" pitchFamily="34" charset="0"/>
              </a:rPr>
              <a:t>defining relation schemas, deleting relations, and modifying relation schemas</a:t>
            </a:r>
          </a:p>
          <a:p>
            <a:pPr lvl="1" algn="just"/>
            <a:endParaRPr lang="en-US" strike="noStrike" spc="-1" dirty="0">
              <a:latin typeface="Calibri" panose="020F0502020204030204" pitchFamily="34" charset="0"/>
              <a:ea typeface="Calibri" panose="020F0502020204030204" pitchFamily="34" charset="0"/>
              <a:cs typeface="Calibri" panose="020F0502020204030204" pitchFamily="34" charset="0"/>
            </a:endParaRPr>
          </a:p>
          <a:p>
            <a:pPr marL="742950" lvl="1" indent="-285750" algn="just">
              <a:buFont typeface="Arial" panose="020B0604020202020204" pitchFamily="34" charset="0"/>
              <a:buChar char="•"/>
            </a:pPr>
            <a:r>
              <a:rPr lang="en-US" b="1" strike="noStrike" spc="-1" dirty="0">
                <a:latin typeface="Calibri" panose="020F0502020204030204" pitchFamily="34" charset="0"/>
                <a:ea typeface="Calibri" panose="020F0502020204030204" pitchFamily="34" charset="0"/>
                <a:cs typeface="Calibri" panose="020F0502020204030204" pitchFamily="34" charset="0"/>
              </a:rPr>
              <a:t>Data-manipulation language (DML) - </a:t>
            </a:r>
            <a:r>
              <a:rPr lang="en-US" strike="noStrike" spc="-1" dirty="0">
                <a:latin typeface="Calibri" panose="020F0502020204030204" pitchFamily="34" charset="0"/>
                <a:ea typeface="Calibri" panose="020F0502020204030204" pitchFamily="34" charset="0"/>
                <a:cs typeface="Calibri" panose="020F0502020204030204" pitchFamily="34" charset="0"/>
              </a:rPr>
              <a:t>provides the ability to </a:t>
            </a:r>
            <a:r>
              <a:rPr lang="en-US" strike="noStrike" spc="-1" dirty="0">
                <a:solidFill>
                  <a:schemeClr val="accent2"/>
                </a:solidFill>
                <a:latin typeface="Calibri" panose="020F0502020204030204" pitchFamily="34" charset="0"/>
                <a:ea typeface="Calibri" panose="020F0502020204030204" pitchFamily="34" charset="0"/>
                <a:cs typeface="Calibri" panose="020F0502020204030204" pitchFamily="34" charset="0"/>
              </a:rPr>
              <a:t>query information from the database and to insert tuples into, delete tuples from, and modify tuples</a:t>
            </a:r>
            <a:r>
              <a:rPr lang="en-US" strike="noStrike" spc="-1" dirty="0">
                <a:latin typeface="Calibri" panose="020F0502020204030204" pitchFamily="34" charset="0"/>
                <a:ea typeface="Calibri" panose="020F0502020204030204" pitchFamily="34" charset="0"/>
                <a:cs typeface="Calibri" panose="020F0502020204030204" pitchFamily="34" charset="0"/>
              </a:rPr>
              <a:t> in the database</a:t>
            </a:r>
          </a:p>
          <a:p>
            <a:pPr lvl="1" algn="just"/>
            <a:endParaRPr lang="en-US" strike="noStrike" spc="-1" dirty="0">
              <a:latin typeface="Calibri" panose="020F0502020204030204" pitchFamily="34" charset="0"/>
              <a:ea typeface="Calibri" panose="020F0502020204030204" pitchFamily="34" charset="0"/>
              <a:cs typeface="Calibri" panose="020F0502020204030204" pitchFamily="34" charset="0"/>
            </a:endParaRPr>
          </a:p>
          <a:p>
            <a:pPr marL="742950" lvl="1" indent="-285750" algn="just">
              <a:buFont typeface="Arial" panose="020B0604020202020204" pitchFamily="34" charset="0"/>
              <a:buChar char="•"/>
            </a:pPr>
            <a:r>
              <a:rPr lang="en-US" b="1" strike="noStrike" spc="-1" dirty="0">
                <a:latin typeface="Calibri" panose="020F0502020204030204" pitchFamily="34" charset="0"/>
                <a:ea typeface="Calibri" panose="020F0502020204030204" pitchFamily="34" charset="0"/>
                <a:cs typeface="Calibri" panose="020F0502020204030204" pitchFamily="34" charset="0"/>
              </a:rPr>
              <a:t>Integrity – </a:t>
            </a:r>
            <a:r>
              <a:rPr lang="en-US" strike="noStrike" spc="-1" dirty="0">
                <a:latin typeface="Calibri" panose="020F0502020204030204" pitchFamily="34" charset="0"/>
                <a:ea typeface="Calibri" panose="020F0502020204030204" pitchFamily="34" charset="0"/>
                <a:cs typeface="Calibri" panose="020F0502020204030204" pitchFamily="34" charset="0"/>
              </a:rPr>
              <a:t>DDL</a:t>
            </a:r>
            <a:r>
              <a:rPr lang="en-US" b="1" strike="noStrike" spc="-1" dirty="0">
                <a:latin typeface="Calibri" panose="020F0502020204030204" pitchFamily="34" charset="0"/>
                <a:ea typeface="Calibri" panose="020F0502020204030204" pitchFamily="34" charset="0"/>
                <a:cs typeface="Calibri" panose="020F0502020204030204" pitchFamily="34" charset="0"/>
              </a:rPr>
              <a:t> </a:t>
            </a:r>
            <a:r>
              <a:rPr lang="en-US" strike="noStrike" spc="-1" dirty="0">
                <a:latin typeface="Calibri" panose="020F0502020204030204" pitchFamily="34" charset="0"/>
                <a:ea typeface="Calibri" panose="020F0502020204030204" pitchFamily="34" charset="0"/>
                <a:cs typeface="Calibri" panose="020F0502020204030204" pitchFamily="34" charset="0"/>
              </a:rPr>
              <a:t>includes commands for </a:t>
            </a:r>
            <a:r>
              <a:rPr lang="en-US" strike="noStrike" spc="-1" dirty="0">
                <a:solidFill>
                  <a:schemeClr val="accent2"/>
                </a:solidFill>
                <a:latin typeface="Calibri" panose="020F0502020204030204" pitchFamily="34" charset="0"/>
                <a:ea typeface="Calibri" panose="020F0502020204030204" pitchFamily="34" charset="0"/>
                <a:cs typeface="Calibri" panose="020F0502020204030204" pitchFamily="34" charset="0"/>
              </a:rPr>
              <a:t>specifying integrity constraints that the data stored in the database must satisfy</a:t>
            </a:r>
            <a:r>
              <a:rPr lang="en-US" strike="noStrike" spc="-1" dirty="0">
                <a:latin typeface="Calibri" panose="020F0502020204030204" pitchFamily="34" charset="0"/>
                <a:ea typeface="Calibri" panose="020F0502020204030204" pitchFamily="34" charset="0"/>
                <a:cs typeface="Calibri" panose="020F0502020204030204" pitchFamily="34" charset="0"/>
              </a:rPr>
              <a:t>. Updates that violate integrity constraints are disallowed.</a:t>
            </a:r>
          </a:p>
          <a:p>
            <a:pPr lvl="1" algn="just"/>
            <a:endParaRPr lang="en-US" strike="noStrike" spc="-1" dirty="0">
              <a:latin typeface="Calibri" panose="020F0502020204030204" pitchFamily="34" charset="0"/>
              <a:ea typeface="Calibri" panose="020F0502020204030204" pitchFamily="34" charset="0"/>
              <a:cs typeface="Calibri" panose="020F0502020204030204" pitchFamily="34" charset="0"/>
            </a:endParaRPr>
          </a:p>
          <a:p>
            <a:pPr marL="742950" lvl="1" indent="-285750" algn="just">
              <a:buFont typeface="Arial" panose="020B0604020202020204" pitchFamily="34" charset="0"/>
              <a:buChar char="•"/>
            </a:pPr>
            <a:r>
              <a:rPr lang="en-US" b="1" strike="noStrike" spc="-1" dirty="0">
                <a:latin typeface="Calibri" panose="020F0502020204030204" pitchFamily="34" charset="0"/>
                <a:ea typeface="Calibri" panose="020F0502020204030204" pitchFamily="34" charset="0"/>
                <a:cs typeface="Calibri" panose="020F0502020204030204" pitchFamily="34" charset="0"/>
              </a:rPr>
              <a:t>View definition - </a:t>
            </a:r>
            <a:r>
              <a:rPr lang="en-US" strike="noStrike" spc="-1" dirty="0">
                <a:latin typeface="Calibri" panose="020F0502020204030204" pitchFamily="34" charset="0"/>
                <a:ea typeface="Calibri" panose="020F0502020204030204" pitchFamily="34" charset="0"/>
                <a:cs typeface="Calibri" panose="020F0502020204030204" pitchFamily="34" charset="0"/>
              </a:rPr>
              <a:t>DDL </a:t>
            </a:r>
            <a:r>
              <a:rPr lang="en-US" spc="-1" dirty="0">
                <a:latin typeface="Calibri" panose="020F0502020204030204" pitchFamily="34" charset="0"/>
                <a:ea typeface="Calibri" panose="020F0502020204030204" pitchFamily="34" charset="0"/>
                <a:cs typeface="Calibri" panose="020F0502020204030204" pitchFamily="34" charset="0"/>
              </a:rPr>
              <a:t>includes </a:t>
            </a:r>
            <a:r>
              <a:rPr lang="en-US" spc="-1" dirty="0">
                <a:solidFill>
                  <a:schemeClr val="accent2"/>
                </a:solidFill>
                <a:latin typeface="Calibri" panose="020F0502020204030204" pitchFamily="34" charset="0"/>
                <a:ea typeface="Calibri" panose="020F0502020204030204" pitchFamily="34" charset="0"/>
                <a:cs typeface="Calibri" panose="020F0502020204030204" pitchFamily="34" charset="0"/>
              </a:rPr>
              <a:t>commands for defining views</a:t>
            </a:r>
          </a:p>
          <a:p>
            <a:pPr marL="742950" lvl="1" indent="-285750" algn="just">
              <a:buFont typeface="Arial" panose="020B0604020202020204" pitchFamily="34" charset="0"/>
              <a:buChar char="•"/>
            </a:pPr>
            <a:r>
              <a:rPr lang="en-US" b="1" strike="noStrike" spc="-1" dirty="0">
                <a:latin typeface="Calibri" panose="020F0502020204030204" pitchFamily="34" charset="0"/>
                <a:ea typeface="Calibri" panose="020F0502020204030204" pitchFamily="34" charset="0"/>
                <a:cs typeface="Calibri" panose="020F0502020204030204" pitchFamily="34" charset="0"/>
              </a:rPr>
              <a:t>Transaction control - </a:t>
            </a:r>
            <a:r>
              <a:rPr lang="en-US" strike="noStrike" spc="-1" dirty="0">
                <a:latin typeface="Calibri" panose="020F0502020204030204" pitchFamily="34" charset="0"/>
                <a:ea typeface="Calibri" panose="020F0502020204030204" pitchFamily="34" charset="0"/>
                <a:cs typeface="Calibri" panose="020F0502020204030204" pitchFamily="34" charset="0"/>
              </a:rPr>
              <a:t>commands for </a:t>
            </a:r>
            <a:r>
              <a:rPr lang="en-US" strike="noStrike" spc="-1" dirty="0">
                <a:solidFill>
                  <a:schemeClr val="accent2"/>
                </a:solidFill>
                <a:latin typeface="Calibri" panose="020F0502020204030204" pitchFamily="34" charset="0"/>
                <a:ea typeface="Calibri" panose="020F0502020204030204" pitchFamily="34" charset="0"/>
                <a:cs typeface="Calibri" panose="020F0502020204030204" pitchFamily="34" charset="0"/>
              </a:rPr>
              <a:t>specifying the beginning and ending of transactions</a:t>
            </a:r>
            <a:r>
              <a:rPr lang="en-US" strike="noStrike" spc="-1" dirty="0">
                <a:latin typeface="Calibri" panose="020F0502020204030204" pitchFamily="34" charset="0"/>
                <a:ea typeface="Calibri" panose="020F0502020204030204" pitchFamily="34" charset="0"/>
                <a:cs typeface="Calibri" panose="020F0502020204030204" pitchFamily="34" charset="0"/>
              </a:rPr>
              <a:t>.</a:t>
            </a:r>
          </a:p>
          <a:p>
            <a:pPr lvl="1" algn="just"/>
            <a:endParaRPr lang="en-US" strike="noStrike" spc="-1" dirty="0">
              <a:latin typeface="Calibri" panose="020F0502020204030204" pitchFamily="34" charset="0"/>
              <a:ea typeface="Calibri" panose="020F0502020204030204" pitchFamily="34" charset="0"/>
              <a:cs typeface="Calibri" panose="020F0502020204030204" pitchFamily="34" charset="0"/>
            </a:endParaRPr>
          </a:p>
          <a:p>
            <a:pPr marL="742950" lvl="1" indent="-285750" algn="just">
              <a:buFont typeface="Arial" panose="020B0604020202020204" pitchFamily="34" charset="0"/>
              <a:buChar char="•"/>
            </a:pPr>
            <a:r>
              <a:rPr lang="en-US" b="1" strike="noStrike" spc="-1" dirty="0">
                <a:latin typeface="Calibri" panose="020F0502020204030204" pitchFamily="34" charset="0"/>
                <a:ea typeface="Calibri" panose="020F0502020204030204" pitchFamily="34" charset="0"/>
                <a:cs typeface="Calibri" panose="020F0502020204030204" pitchFamily="34" charset="0"/>
              </a:rPr>
              <a:t>Embedded SQL and dynamic SQL - </a:t>
            </a:r>
            <a:r>
              <a:rPr lang="en-US" strike="noStrike" spc="-1" dirty="0">
                <a:latin typeface="Calibri" panose="020F0502020204030204" pitchFamily="34" charset="0"/>
                <a:ea typeface="Calibri" panose="020F0502020204030204" pitchFamily="34" charset="0"/>
                <a:cs typeface="Calibri" panose="020F0502020204030204" pitchFamily="34" charset="0"/>
              </a:rPr>
              <a:t>define how SQL statements can be </a:t>
            </a:r>
            <a:r>
              <a:rPr lang="en-US" strike="noStrike" spc="-1" dirty="0">
                <a:solidFill>
                  <a:schemeClr val="accent2"/>
                </a:solidFill>
                <a:latin typeface="Calibri" panose="020F0502020204030204" pitchFamily="34" charset="0"/>
                <a:ea typeface="Calibri" panose="020F0502020204030204" pitchFamily="34" charset="0"/>
                <a:cs typeface="Calibri" panose="020F0502020204030204" pitchFamily="34" charset="0"/>
              </a:rPr>
              <a:t>embedded within general-purpose programming languages, such as C, C++, and Java</a:t>
            </a:r>
          </a:p>
          <a:p>
            <a:pPr marL="742950" lvl="1" indent="-285750" algn="just">
              <a:buFont typeface="Arial" panose="020B0604020202020204" pitchFamily="34" charset="0"/>
              <a:buChar char="•"/>
            </a:pPr>
            <a:r>
              <a:rPr lang="en-US" b="1" strike="noStrike" spc="-1" dirty="0">
                <a:latin typeface="Calibri" panose="020F0502020204030204" pitchFamily="34" charset="0"/>
                <a:ea typeface="Calibri" panose="020F0502020204030204" pitchFamily="34" charset="0"/>
                <a:cs typeface="Calibri" panose="020F0502020204030204" pitchFamily="34" charset="0"/>
              </a:rPr>
              <a:t>Authorization - </a:t>
            </a:r>
            <a:r>
              <a:rPr lang="en-US" strike="noStrike" spc="-1" dirty="0">
                <a:latin typeface="Calibri" panose="020F0502020204030204" pitchFamily="34" charset="0"/>
                <a:ea typeface="Calibri" panose="020F0502020204030204" pitchFamily="34" charset="0"/>
                <a:cs typeface="Calibri" panose="020F0502020204030204" pitchFamily="34" charset="0"/>
              </a:rPr>
              <a:t>DDL includes </a:t>
            </a:r>
            <a:r>
              <a:rPr lang="en-US" strike="noStrike" spc="-1" dirty="0">
                <a:solidFill>
                  <a:schemeClr val="accent2"/>
                </a:solidFill>
                <a:latin typeface="Calibri" panose="020F0502020204030204" pitchFamily="34" charset="0"/>
                <a:ea typeface="Calibri" panose="020F0502020204030204" pitchFamily="34" charset="0"/>
                <a:cs typeface="Calibri" panose="020F0502020204030204" pitchFamily="34" charset="0"/>
              </a:rPr>
              <a:t>commands for specifying access rights </a:t>
            </a:r>
            <a:r>
              <a:rPr lang="en-US" strike="noStrike" spc="-1" dirty="0">
                <a:latin typeface="Calibri" panose="020F0502020204030204" pitchFamily="34" charset="0"/>
                <a:ea typeface="Calibri" panose="020F0502020204030204" pitchFamily="34" charset="0"/>
                <a:cs typeface="Calibri" panose="020F0502020204030204" pitchFamily="34" charset="0"/>
              </a:rPr>
              <a:t>to relations and views.</a:t>
            </a:r>
          </a:p>
        </p:txBody>
      </p:sp>
      <p:sp>
        <p:nvSpPr>
          <p:cNvPr id="159" name="TextShape 3">
            <a:extLst>
              <a:ext uri="{FF2B5EF4-FFF2-40B4-BE49-F238E27FC236}">
                <a16:creationId xmlns:a16="http://schemas.microsoft.com/office/drawing/2014/main" id="{38703AB1-61CA-186C-AFB5-97DC5969A1E6}"/>
              </a:ext>
            </a:extLst>
          </p:cNvPr>
          <p:cNvSpPr txBox="1"/>
          <p:nvPr/>
        </p:nvSpPr>
        <p:spPr>
          <a:xfrm>
            <a:off x="9900360" y="6459840"/>
            <a:ext cx="1311840" cy="364680"/>
          </a:xfrm>
          <a:prstGeom prst="rect">
            <a:avLst/>
          </a:prstGeom>
          <a:noFill/>
          <a:ln>
            <a:noFill/>
          </a:ln>
        </p:spPr>
        <p:txBody>
          <a:bodyPr anchor="ctr">
            <a:noAutofit/>
          </a:bodyPr>
          <a:lstStyle/>
          <a:p>
            <a:pPr algn="r">
              <a:lnSpc>
                <a:spcPct val="100000"/>
              </a:lnSpc>
            </a:pPr>
            <a:fld id="{85212E7C-59AA-42FB-8B0B-B1BA1C648C16}" type="slidenum">
              <a:rPr lang="en-IN" sz="1050" b="0" strike="noStrike" spc="-1">
                <a:solidFill>
                  <a:srgbClr val="FFFFFF"/>
                </a:solidFill>
                <a:latin typeface="Calibri"/>
              </a:rPr>
              <a:t>6</a:t>
            </a:fld>
            <a:endParaRPr lang="en-IN" sz="1050" b="0" strike="noStrike" spc="-1">
              <a:latin typeface="Times New Roman"/>
            </a:endParaRPr>
          </a:p>
        </p:txBody>
      </p:sp>
      <p:sp>
        <p:nvSpPr>
          <p:cNvPr id="160" name="TextShape 4">
            <a:extLst>
              <a:ext uri="{FF2B5EF4-FFF2-40B4-BE49-F238E27FC236}">
                <a16:creationId xmlns:a16="http://schemas.microsoft.com/office/drawing/2014/main" id="{76D5BF9D-D72C-0216-958B-1A63E4756714}"/>
              </a:ext>
            </a:extLst>
          </p:cNvPr>
          <p:cNvSpPr txBox="1"/>
          <p:nvPr/>
        </p:nvSpPr>
        <p:spPr>
          <a:xfrm>
            <a:off x="3564748" y="6515784"/>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a:p>
            <a:pPr algn="ctr">
              <a:lnSpc>
                <a:spcPct val="100000"/>
              </a:lnSpc>
            </a:pPr>
            <a:endParaRPr lang="en-IN" sz="900" b="0" strike="noStrike" spc="-1" dirty="0">
              <a:latin typeface="Times New Roman"/>
            </a:endParaRPr>
          </a:p>
        </p:txBody>
      </p:sp>
    </p:spTree>
    <p:extLst>
      <p:ext uri="{BB962C8B-B14F-4D97-AF65-F5344CB8AC3E}">
        <p14:creationId xmlns:p14="http://schemas.microsoft.com/office/powerpoint/2010/main" val="1139686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999018" y="633891"/>
            <a:ext cx="10058040" cy="968040"/>
          </a:xfrm>
          <a:prstGeom prst="rect">
            <a:avLst/>
          </a:prstGeom>
          <a:noFill/>
          <a:ln>
            <a:noFill/>
          </a:ln>
        </p:spPr>
        <p:txBody>
          <a:bodyPr anchor="b">
            <a:noAutofit/>
          </a:bodyPr>
          <a:lstStyle/>
          <a:p>
            <a:pPr algn="ctr">
              <a:lnSpc>
                <a:spcPct val="85000"/>
              </a:lnSpc>
            </a:pPr>
            <a:r>
              <a:rPr lang="en-IN" sz="4800" b="0" strike="noStrike" spc="-52" dirty="0">
                <a:solidFill>
                  <a:srgbClr val="404040"/>
                </a:solidFill>
                <a:latin typeface="Calibri Light"/>
              </a:rPr>
              <a:t>SQL DATA DEFINITION (2)</a:t>
            </a:r>
            <a:endParaRPr lang="en-US" sz="4800" b="0" strike="noStrike" spc="-1" dirty="0">
              <a:solidFill>
                <a:srgbClr val="000000"/>
              </a:solidFill>
              <a:latin typeface="Calibri"/>
            </a:endParaRPr>
          </a:p>
        </p:txBody>
      </p:sp>
      <p:sp>
        <p:nvSpPr>
          <p:cNvPr id="162" name="TextShape 2"/>
          <p:cNvSpPr txBox="1"/>
          <p:nvPr/>
        </p:nvSpPr>
        <p:spPr>
          <a:xfrm>
            <a:off x="679239" y="1760660"/>
            <a:ext cx="10697598" cy="4023000"/>
          </a:xfrm>
          <a:prstGeom prst="rect">
            <a:avLst/>
          </a:prstGeom>
          <a:noFill/>
          <a:ln>
            <a:noFill/>
          </a:ln>
        </p:spPr>
        <p:txBody>
          <a:bodyPr lIns="0" rIns="0">
            <a:noAutofit/>
          </a:bodyPr>
          <a:lstStyle/>
          <a:p>
            <a:pPr marL="342900" indent="-342900" algn="just">
              <a:lnSpc>
                <a:spcPct val="90000"/>
              </a:lnSpc>
              <a:spcBef>
                <a:spcPts val="1199"/>
              </a:spcBef>
              <a:spcAft>
                <a:spcPts val="201"/>
              </a:spcAft>
              <a:buFont typeface="Arial" panose="020B0604020202020204" pitchFamily="34" charset="0"/>
              <a:buChar char="•"/>
            </a:pPr>
            <a:r>
              <a:rPr lang="en-US" sz="1600" spc="-1" dirty="0">
                <a:latin typeface="Calibri"/>
              </a:rPr>
              <a:t>DATA DEFINITION LANGUAGE (DDL) – used to specify a set of relations in a database to the database management system.</a:t>
            </a:r>
          </a:p>
          <a:p>
            <a:pPr marL="342900" indent="-342900" algn="just">
              <a:lnSpc>
                <a:spcPct val="90000"/>
              </a:lnSpc>
              <a:spcBef>
                <a:spcPts val="1199"/>
              </a:spcBef>
              <a:spcAft>
                <a:spcPts val="201"/>
              </a:spcAft>
              <a:buFont typeface="Arial" panose="020B0604020202020204" pitchFamily="34" charset="0"/>
              <a:buChar char="•"/>
            </a:pPr>
            <a:r>
              <a:rPr lang="en-US" sz="1600" b="0" strike="noStrike" spc="-1" dirty="0">
                <a:latin typeface="Calibri"/>
              </a:rPr>
              <a:t>SQL DDL allows the specification of not only a set of relations, but also information about each relation.</a:t>
            </a:r>
          </a:p>
          <a:p>
            <a:pPr marL="342900" indent="-342900" algn="just">
              <a:lnSpc>
                <a:spcPct val="90000"/>
              </a:lnSpc>
              <a:spcBef>
                <a:spcPts val="1199"/>
              </a:spcBef>
              <a:spcAft>
                <a:spcPts val="201"/>
              </a:spcAft>
              <a:buFont typeface="Arial" panose="020B0604020202020204" pitchFamily="34" charset="0"/>
              <a:buChar char="•"/>
            </a:pPr>
            <a:r>
              <a:rPr lang="en-US" sz="1600" spc="-1" dirty="0">
                <a:latin typeface="Calibri"/>
              </a:rPr>
              <a:t>Information about each relation includes:</a:t>
            </a:r>
          </a:p>
          <a:p>
            <a:pPr marL="800100" lvl="1" indent="-342900" algn="just">
              <a:lnSpc>
                <a:spcPct val="90000"/>
              </a:lnSpc>
              <a:spcBef>
                <a:spcPts val="1199"/>
              </a:spcBef>
              <a:spcAft>
                <a:spcPts val="201"/>
              </a:spcAft>
              <a:buFont typeface="Arial" panose="020B0604020202020204" pitchFamily="34" charset="0"/>
              <a:buChar char="•"/>
            </a:pPr>
            <a:r>
              <a:rPr lang="en-US" sz="1600" b="0" strike="noStrike" spc="-1" dirty="0">
                <a:solidFill>
                  <a:srgbClr val="FF0000"/>
                </a:solidFill>
                <a:latin typeface="Calibri"/>
              </a:rPr>
              <a:t>Relational schema </a:t>
            </a:r>
            <a:r>
              <a:rPr lang="en-US" sz="1600" b="0" strike="noStrike" spc="-1" dirty="0">
                <a:latin typeface="Calibri"/>
              </a:rPr>
              <a:t>- Schema for each relation</a:t>
            </a:r>
          </a:p>
          <a:p>
            <a:pPr marL="800100" lvl="1" indent="-342900" algn="just">
              <a:lnSpc>
                <a:spcPct val="90000"/>
              </a:lnSpc>
              <a:spcBef>
                <a:spcPts val="1199"/>
              </a:spcBef>
              <a:spcAft>
                <a:spcPts val="201"/>
              </a:spcAft>
              <a:buFont typeface="Arial" panose="020B0604020202020204" pitchFamily="34" charset="0"/>
              <a:buChar char="•"/>
            </a:pPr>
            <a:r>
              <a:rPr lang="en-US" sz="1600" spc="-1" dirty="0">
                <a:solidFill>
                  <a:srgbClr val="FF0000"/>
                </a:solidFill>
                <a:latin typeface="Calibri"/>
              </a:rPr>
              <a:t>Attribute values</a:t>
            </a:r>
            <a:r>
              <a:rPr lang="en-US" sz="1600" spc="-1" dirty="0">
                <a:latin typeface="Calibri"/>
              </a:rPr>
              <a:t> - Types of </a:t>
            </a:r>
            <a:r>
              <a:rPr lang="en-US" sz="1600" spc="-1" dirty="0">
                <a:solidFill>
                  <a:schemeClr val="accent2"/>
                </a:solidFill>
                <a:latin typeface="Calibri"/>
              </a:rPr>
              <a:t>values associated </a:t>
            </a:r>
            <a:r>
              <a:rPr lang="en-US" sz="1600" spc="-1" dirty="0">
                <a:latin typeface="Calibri"/>
              </a:rPr>
              <a:t>with each attribute</a:t>
            </a:r>
          </a:p>
          <a:p>
            <a:pPr marL="800100" lvl="1" indent="-342900" algn="just">
              <a:lnSpc>
                <a:spcPct val="90000"/>
              </a:lnSpc>
              <a:spcBef>
                <a:spcPts val="1199"/>
              </a:spcBef>
              <a:spcAft>
                <a:spcPts val="201"/>
              </a:spcAft>
              <a:buFont typeface="Arial" panose="020B0604020202020204" pitchFamily="34" charset="0"/>
              <a:buChar char="•"/>
            </a:pPr>
            <a:r>
              <a:rPr lang="en-US" sz="1600" b="0" strike="noStrike" spc="-1" dirty="0">
                <a:solidFill>
                  <a:srgbClr val="FF0000"/>
                </a:solidFill>
                <a:latin typeface="Calibri"/>
              </a:rPr>
              <a:t>Integrity constraints (Attribute constraints/relation</a:t>
            </a:r>
            <a:r>
              <a:rPr lang="en-US" sz="1600" spc="-1" dirty="0">
                <a:solidFill>
                  <a:srgbClr val="FF0000"/>
                </a:solidFill>
                <a:latin typeface="Calibri"/>
              </a:rPr>
              <a:t> constraints) </a:t>
            </a:r>
            <a:r>
              <a:rPr lang="en-US" sz="1600" spc="-1" dirty="0">
                <a:latin typeface="Calibri"/>
              </a:rPr>
              <a:t>– rules that apply to the </a:t>
            </a:r>
            <a:r>
              <a:rPr lang="en-US" sz="1600" spc="-1" dirty="0">
                <a:solidFill>
                  <a:schemeClr val="accent2"/>
                </a:solidFill>
                <a:latin typeface="Calibri"/>
              </a:rPr>
              <a:t>relationships between tables (or relations) </a:t>
            </a:r>
            <a:r>
              <a:rPr lang="en-US" sz="1600" spc="-1" dirty="0">
                <a:latin typeface="Calibri"/>
              </a:rPr>
              <a:t>and rules that apply to the </a:t>
            </a:r>
            <a:r>
              <a:rPr lang="en-US" sz="1600" spc="-1" dirty="0">
                <a:solidFill>
                  <a:schemeClr val="accent2"/>
                </a:solidFill>
                <a:latin typeface="Calibri"/>
              </a:rPr>
              <a:t>values stored </a:t>
            </a:r>
            <a:r>
              <a:rPr lang="en-US" sz="1600" spc="-1" dirty="0">
                <a:latin typeface="Calibri"/>
              </a:rPr>
              <a:t>in a column (attribute)</a:t>
            </a:r>
          </a:p>
          <a:p>
            <a:pPr marL="800100" lvl="1" indent="-342900" algn="just">
              <a:lnSpc>
                <a:spcPct val="90000"/>
              </a:lnSpc>
              <a:spcBef>
                <a:spcPts val="1199"/>
              </a:spcBef>
              <a:spcAft>
                <a:spcPts val="201"/>
              </a:spcAft>
              <a:buFont typeface="Arial" panose="020B0604020202020204" pitchFamily="34" charset="0"/>
              <a:buChar char="•"/>
            </a:pPr>
            <a:r>
              <a:rPr lang="en-US" sz="1600" spc="-1" dirty="0">
                <a:solidFill>
                  <a:srgbClr val="FF0000"/>
                </a:solidFill>
                <a:latin typeface="Calibri"/>
              </a:rPr>
              <a:t>Set of indices for each relation </a:t>
            </a:r>
            <a:r>
              <a:rPr lang="en-US" sz="1600" spc="-1" dirty="0">
                <a:latin typeface="Calibri"/>
              </a:rPr>
              <a:t>– allowing for </a:t>
            </a:r>
            <a:r>
              <a:rPr lang="en-US" sz="1600" spc="-1" dirty="0">
                <a:solidFill>
                  <a:schemeClr val="accent2"/>
                </a:solidFill>
                <a:latin typeface="Calibri"/>
              </a:rPr>
              <a:t>faster searches, inserts, updates, and deletes</a:t>
            </a:r>
            <a:r>
              <a:rPr lang="en-US" sz="1600" spc="-1" dirty="0">
                <a:latin typeface="Calibri"/>
              </a:rPr>
              <a:t>; indices are created on one or more columns of a relation</a:t>
            </a:r>
          </a:p>
          <a:p>
            <a:pPr marL="800100" lvl="1" indent="-342900" algn="just">
              <a:lnSpc>
                <a:spcPct val="90000"/>
              </a:lnSpc>
              <a:spcBef>
                <a:spcPts val="1199"/>
              </a:spcBef>
              <a:spcAft>
                <a:spcPts val="201"/>
              </a:spcAft>
              <a:buFont typeface="Arial" panose="020B0604020202020204" pitchFamily="34" charset="0"/>
              <a:buChar char="•"/>
            </a:pPr>
            <a:r>
              <a:rPr lang="en-US" sz="1600" b="0" strike="noStrike" spc="-1" dirty="0">
                <a:solidFill>
                  <a:srgbClr val="FF0000"/>
                </a:solidFill>
                <a:latin typeface="Calibri"/>
              </a:rPr>
              <a:t>Security and Authorization information for each relation </a:t>
            </a:r>
            <a:r>
              <a:rPr lang="en-US" sz="1600" b="0" strike="noStrike" spc="-1" dirty="0">
                <a:latin typeface="Calibri"/>
              </a:rPr>
              <a:t>- database administrators to enforce access control rules, ensuring data confidentiality, integrity, and availability – done using </a:t>
            </a:r>
            <a:r>
              <a:rPr lang="en-US" sz="1600" b="0" strike="noStrike" spc="-1" dirty="0">
                <a:solidFill>
                  <a:schemeClr val="accent2"/>
                </a:solidFill>
                <a:latin typeface="Calibri"/>
              </a:rPr>
              <a:t>ACCESS CONTROL, PRIVILEGES, AND ROLES </a:t>
            </a:r>
            <a:r>
              <a:rPr lang="en-US" sz="1600" b="0" strike="noStrike" spc="-1" dirty="0">
                <a:solidFill>
                  <a:srgbClr val="00B050"/>
                </a:solidFill>
                <a:latin typeface="Calibri"/>
              </a:rPr>
              <a:t>– GRANT keyword</a:t>
            </a:r>
          </a:p>
          <a:p>
            <a:pPr marL="800100" lvl="1" indent="-342900" algn="just">
              <a:lnSpc>
                <a:spcPct val="90000"/>
              </a:lnSpc>
              <a:spcBef>
                <a:spcPts val="1199"/>
              </a:spcBef>
              <a:spcAft>
                <a:spcPts val="201"/>
              </a:spcAft>
              <a:buFont typeface="Arial" panose="020B0604020202020204" pitchFamily="34" charset="0"/>
              <a:buChar char="•"/>
            </a:pPr>
            <a:r>
              <a:rPr lang="en-US" sz="1600" spc="-1" dirty="0">
                <a:solidFill>
                  <a:srgbClr val="FF0000"/>
                </a:solidFill>
                <a:latin typeface="Calibri"/>
              </a:rPr>
              <a:t>Physical storage structure of each relation on disk </a:t>
            </a:r>
            <a:r>
              <a:rPr lang="en-US" sz="1600" spc="-1" dirty="0">
                <a:latin typeface="Calibri"/>
              </a:rPr>
              <a:t>- how the database engine stores the data of that relation on disk – </a:t>
            </a:r>
            <a:r>
              <a:rPr lang="en-US" sz="1600" spc="-1" dirty="0">
                <a:solidFill>
                  <a:srgbClr val="00B050"/>
                </a:solidFill>
                <a:latin typeface="Calibri"/>
              </a:rPr>
              <a:t>DATA FILES, PAGES (BLOCKS), RECORDS, HEAPS</a:t>
            </a:r>
          </a:p>
        </p:txBody>
      </p:sp>
      <p:sp>
        <p:nvSpPr>
          <p:cNvPr id="163" name="TextShape 3"/>
          <p:cNvSpPr txBox="1"/>
          <p:nvPr/>
        </p:nvSpPr>
        <p:spPr>
          <a:xfrm>
            <a:off x="3686040" y="6459840"/>
            <a:ext cx="4822560" cy="364680"/>
          </a:xfrm>
          <a:prstGeom prst="rect">
            <a:avLst/>
          </a:prstGeom>
          <a:noFill/>
          <a:ln>
            <a:noFill/>
          </a:ln>
        </p:spPr>
        <p:txBody>
          <a:bodyPr anchor="ctr">
            <a:noAutofit/>
          </a:bodyPr>
          <a:lstStyle/>
          <a:p>
            <a:pPr algn="ctr"/>
            <a:r>
              <a:rPr lang="en-US" sz="900" b="0" strike="noStrike" cap="all" spc="-1" dirty="0">
                <a:solidFill>
                  <a:srgbClr val="FFFFFF"/>
                </a:solidFill>
                <a:latin typeface="Calibri"/>
              </a:rPr>
              <a:t>Prepared By </a:t>
            </a:r>
            <a:r>
              <a:rPr lang="en-US" sz="900" cap="all" spc="-1" dirty="0">
                <a:solidFill>
                  <a:srgbClr val="FFFFFF"/>
                </a:solidFill>
                <a:latin typeface="Calibri"/>
              </a:rPr>
              <a:t>reshma Rachel cherish</a:t>
            </a:r>
            <a:r>
              <a:rPr lang="en-US" sz="900" b="0" strike="noStrike" cap="all" spc="-1" dirty="0">
                <a:solidFill>
                  <a:srgbClr val="FFFFFF"/>
                </a:solidFill>
                <a:latin typeface="Calibri"/>
              </a:rPr>
              <a:t>, Department of CSE (</a:t>
            </a:r>
            <a:r>
              <a:rPr lang="en-US" sz="900" b="0" strike="noStrike" cap="all" spc="-1" dirty="0" err="1">
                <a:solidFill>
                  <a:srgbClr val="FFFFFF"/>
                </a:solidFill>
                <a:latin typeface="Calibri"/>
              </a:rPr>
              <a:t>ai&amp;ml</a:t>
            </a:r>
            <a:r>
              <a:rPr lang="en-US" sz="900" b="0" strike="noStrike" cap="all" spc="-1" dirty="0">
                <a:solidFill>
                  <a:srgbClr val="FFFFFF"/>
                </a:solidFill>
                <a:latin typeface="Calibri"/>
              </a:rPr>
              <a:t>) and CSE (Cyber security)</a:t>
            </a:r>
            <a:endParaRPr lang="en-IN" sz="900" b="0" strike="noStrike" spc="-1" dirty="0">
              <a:latin typeface="Times New Roman"/>
            </a:endParaRPr>
          </a:p>
          <a:p>
            <a:pPr algn="ctr">
              <a:lnSpc>
                <a:spcPct val="100000"/>
              </a:lnSpc>
            </a:pPr>
            <a:endParaRPr lang="en-IN" sz="900" b="0" strike="noStrike" spc="-1" dirty="0">
              <a:latin typeface="Times New Roman"/>
            </a:endParaRPr>
          </a:p>
        </p:txBody>
      </p:sp>
      <p:sp>
        <p:nvSpPr>
          <p:cNvPr id="164" name="TextShape 4"/>
          <p:cNvSpPr txBox="1"/>
          <p:nvPr/>
        </p:nvSpPr>
        <p:spPr>
          <a:xfrm>
            <a:off x="9900360" y="6459840"/>
            <a:ext cx="1311840" cy="364680"/>
          </a:xfrm>
          <a:prstGeom prst="rect">
            <a:avLst/>
          </a:prstGeom>
          <a:noFill/>
          <a:ln>
            <a:noFill/>
          </a:ln>
        </p:spPr>
        <p:txBody>
          <a:bodyPr anchor="ctr">
            <a:noAutofit/>
          </a:bodyPr>
          <a:lstStyle/>
          <a:p>
            <a:pPr algn="r">
              <a:lnSpc>
                <a:spcPct val="100000"/>
              </a:lnSpc>
            </a:pPr>
            <a:fld id="{C695B38D-795B-4A49-BEAD-F11406BEAE39}" type="slidenum">
              <a:rPr lang="en-IN" sz="1050" b="0" strike="noStrike" spc="-1">
                <a:solidFill>
                  <a:srgbClr val="FFFFFF"/>
                </a:solidFill>
                <a:latin typeface="Calibri"/>
              </a:rPr>
              <a:t>7</a:t>
            </a:fld>
            <a:endParaRPr lang="en-IN" sz="1050" b="0" strike="noStrike" spc="-1">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000" b="0" strike="noStrike" spc="-52" dirty="0">
                <a:solidFill>
                  <a:srgbClr val="404040"/>
                </a:solidFill>
                <a:latin typeface="Calibri Light"/>
              </a:rPr>
              <a:t>Basic Types</a:t>
            </a:r>
            <a:endParaRPr lang="en-US" sz="4000" b="0" strike="noStrike" spc="-1" dirty="0">
              <a:solidFill>
                <a:srgbClr val="000000"/>
              </a:solidFill>
              <a:latin typeface="Calibri"/>
            </a:endParaRPr>
          </a:p>
        </p:txBody>
      </p:sp>
      <p:sp>
        <p:nvSpPr>
          <p:cNvPr id="166" name="TextShape 2"/>
          <p:cNvSpPr txBox="1"/>
          <p:nvPr/>
        </p:nvSpPr>
        <p:spPr>
          <a:xfrm>
            <a:off x="1097280" y="1845720"/>
            <a:ext cx="10058040" cy="4023000"/>
          </a:xfrm>
          <a:prstGeom prst="rect">
            <a:avLst/>
          </a:prstGeom>
          <a:noFill/>
          <a:ln>
            <a:noFill/>
          </a:ln>
        </p:spPr>
        <p:txBody>
          <a:bodyPr lIns="0" rIns="0">
            <a:noAutofit/>
          </a:bodyPr>
          <a:lstStyle/>
          <a:p>
            <a:pPr marL="343260" indent="-342900" algn="just">
              <a:lnSpc>
                <a:spcPct val="90000"/>
              </a:lnSpc>
              <a:spcBef>
                <a:spcPts val="1199"/>
              </a:spcBef>
              <a:spcAft>
                <a:spcPts val="201"/>
              </a:spcAft>
              <a:buClr>
                <a:srgbClr val="94B6D2"/>
              </a:buClr>
              <a:buFont typeface="Arial" panose="020B0604020202020204" pitchFamily="34" charset="0"/>
              <a:buChar char="•"/>
            </a:pPr>
            <a:r>
              <a:rPr lang="en-US" sz="2000" b="1" spc="-1" dirty="0">
                <a:solidFill>
                  <a:schemeClr val="accent2"/>
                </a:solidFill>
                <a:latin typeface="Calibri"/>
              </a:rPr>
              <a:t>char(n) </a:t>
            </a:r>
            <a:r>
              <a:rPr lang="en-US" sz="2000" spc="-1" dirty="0">
                <a:latin typeface="Calibri"/>
              </a:rPr>
              <a:t>- A fixed-length character string with user-specified length ‘n’ that specifies the exact length of the string in characters. This datatype reserves exactly n bytes of storage for each value. The database will pad the string with spaces if a string is shorter than n characters. It can contain letters, numbers, and special characters.</a:t>
            </a:r>
          </a:p>
          <a:p>
            <a:pPr marL="343260" indent="-342900" algn="just">
              <a:lnSpc>
                <a:spcPct val="90000"/>
              </a:lnSpc>
              <a:spcBef>
                <a:spcPts val="1199"/>
              </a:spcBef>
              <a:spcAft>
                <a:spcPts val="201"/>
              </a:spcAft>
              <a:buClr>
                <a:srgbClr val="94B6D2"/>
              </a:buClr>
              <a:buFont typeface="Arial" panose="020B0604020202020204" pitchFamily="34" charset="0"/>
              <a:buChar char="•"/>
            </a:pPr>
            <a:r>
              <a:rPr lang="en-US" sz="2000" b="1" spc="-1" dirty="0">
                <a:solidFill>
                  <a:schemeClr val="accent2"/>
                </a:solidFill>
                <a:latin typeface="Calibri"/>
              </a:rPr>
              <a:t>varchar(n)</a:t>
            </a:r>
            <a:r>
              <a:rPr lang="en-US" sz="2000" spc="-1" dirty="0">
                <a:latin typeface="Calibri"/>
              </a:rPr>
              <a:t> - A variable-length character string with user-specified maximum length ‘n’. This datatype will only store the actual string length and does not pad with spaces.</a:t>
            </a:r>
          </a:p>
          <a:p>
            <a:pPr marL="343260" indent="-342900" algn="just">
              <a:lnSpc>
                <a:spcPct val="90000"/>
              </a:lnSpc>
              <a:spcBef>
                <a:spcPts val="1199"/>
              </a:spcBef>
              <a:spcAft>
                <a:spcPts val="201"/>
              </a:spcAft>
              <a:buClr>
                <a:srgbClr val="94B6D2"/>
              </a:buClr>
              <a:buFont typeface="Arial" panose="020B0604020202020204" pitchFamily="34" charset="0"/>
              <a:buChar char="•"/>
            </a:pPr>
            <a:r>
              <a:rPr lang="en-US" sz="2000" b="1" spc="-1" dirty="0">
                <a:solidFill>
                  <a:schemeClr val="accent2"/>
                </a:solidFill>
                <a:latin typeface="Calibri"/>
              </a:rPr>
              <a:t>int</a:t>
            </a:r>
            <a:r>
              <a:rPr lang="en-US" sz="2000" spc="-1" dirty="0">
                <a:latin typeface="Calibri"/>
              </a:rPr>
              <a:t> - An integer (a finite subset of the integers that is machine-dependent). It is used to store whole numbers (both positive and negative) without decimal points.</a:t>
            </a:r>
          </a:p>
          <a:p>
            <a:pPr marL="343260" indent="-342900" algn="just">
              <a:lnSpc>
                <a:spcPct val="90000"/>
              </a:lnSpc>
              <a:spcBef>
                <a:spcPts val="1199"/>
              </a:spcBef>
              <a:spcAft>
                <a:spcPts val="201"/>
              </a:spcAft>
              <a:buClr>
                <a:srgbClr val="94B6D2"/>
              </a:buClr>
              <a:buFont typeface="Arial" panose="020B0604020202020204" pitchFamily="34" charset="0"/>
              <a:buChar char="•"/>
            </a:pPr>
            <a:r>
              <a:rPr lang="en-US" sz="2000" b="1" spc="-1" dirty="0" err="1">
                <a:solidFill>
                  <a:schemeClr val="accent2"/>
                </a:solidFill>
                <a:latin typeface="Calibri"/>
              </a:rPr>
              <a:t>smallint</a:t>
            </a:r>
            <a:r>
              <a:rPr lang="en-US" sz="2000" spc="-1" dirty="0">
                <a:latin typeface="Calibri"/>
              </a:rPr>
              <a:t> - A small integer (a machine-dependent subset of the integer type). </a:t>
            </a:r>
          </a:p>
          <a:p>
            <a:pPr marL="343260" indent="-342900" algn="just">
              <a:lnSpc>
                <a:spcPct val="90000"/>
              </a:lnSpc>
              <a:spcBef>
                <a:spcPts val="1199"/>
              </a:spcBef>
              <a:spcAft>
                <a:spcPts val="201"/>
              </a:spcAft>
              <a:buClr>
                <a:srgbClr val="94B6D2"/>
              </a:buClr>
              <a:buFont typeface="Arial" panose="020B0604020202020204" pitchFamily="34" charset="0"/>
              <a:buChar char="•"/>
            </a:pPr>
            <a:r>
              <a:rPr lang="en-US" sz="2000" b="1" spc="-1" dirty="0">
                <a:solidFill>
                  <a:schemeClr val="accent2"/>
                </a:solidFill>
                <a:latin typeface="Calibri"/>
              </a:rPr>
              <a:t>numeric(p, d) </a:t>
            </a:r>
            <a:r>
              <a:rPr lang="en-US" sz="2000" spc="-1" dirty="0">
                <a:latin typeface="Calibri"/>
              </a:rPr>
              <a:t>– A fixed-point number with user-specified precision. The number consists of p digits (plus a sign), and the d of the p digits is to the right of the decimal point.</a:t>
            </a:r>
          </a:p>
          <a:p>
            <a:pPr marL="343260" indent="-342900" algn="just">
              <a:lnSpc>
                <a:spcPct val="90000"/>
              </a:lnSpc>
              <a:spcBef>
                <a:spcPts val="1199"/>
              </a:spcBef>
              <a:spcAft>
                <a:spcPts val="201"/>
              </a:spcAft>
              <a:buClr>
                <a:srgbClr val="94B6D2"/>
              </a:buClr>
              <a:buFont typeface="Arial" panose="020B0604020202020204" pitchFamily="34" charset="0"/>
              <a:buChar char="•"/>
            </a:pPr>
            <a:r>
              <a:rPr lang="en-US" sz="2000" b="1" spc="-1" dirty="0">
                <a:solidFill>
                  <a:schemeClr val="accent2"/>
                </a:solidFill>
                <a:latin typeface="Calibri"/>
              </a:rPr>
              <a:t>real, double precision </a:t>
            </a:r>
            <a:r>
              <a:rPr lang="en-US" sz="2000" spc="-1" dirty="0">
                <a:latin typeface="Calibri"/>
              </a:rPr>
              <a:t>- Floating-point and double-precision floating-point numbers with machine-dependent precision.</a:t>
            </a:r>
            <a:endParaRPr lang="en-US" sz="2000" b="1" spc="-1" dirty="0">
              <a:latin typeface="Calibri"/>
            </a:endParaRPr>
          </a:p>
        </p:txBody>
      </p:sp>
      <p:sp>
        <p:nvSpPr>
          <p:cNvPr id="3" name="TextBox 2">
            <a:extLst>
              <a:ext uri="{FF2B5EF4-FFF2-40B4-BE49-F238E27FC236}">
                <a16:creationId xmlns:a16="http://schemas.microsoft.com/office/drawing/2014/main" id="{B728ADBE-C580-D8AD-547E-A7596F5A6B55}"/>
              </a:ext>
            </a:extLst>
          </p:cNvPr>
          <p:cNvSpPr txBox="1"/>
          <p:nvPr/>
        </p:nvSpPr>
        <p:spPr>
          <a:xfrm>
            <a:off x="2368296" y="6456024"/>
            <a:ext cx="6097218" cy="230832"/>
          </a:xfrm>
          <a:prstGeom prst="rect">
            <a:avLst/>
          </a:prstGeom>
          <a:noFill/>
        </p:spPr>
        <p:txBody>
          <a:bodyPr wrap="square">
            <a:spAutoFit/>
          </a:bodyPr>
          <a:lstStyle/>
          <a:p>
            <a:pPr algn="ctr">
              <a:lnSpc>
                <a:spcPct val="100000"/>
              </a:lnSpc>
            </a:pPr>
            <a:r>
              <a:rPr lang="en-US" sz="900" cap="all" spc="-1" dirty="0">
                <a:solidFill>
                  <a:srgbClr val="FFFFFF"/>
                </a:solidFill>
                <a:latin typeface="Calibri"/>
              </a:rPr>
              <a:t>Prepared By reshma Rachel cherish, Department of CSE (</a:t>
            </a:r>
            <a:r>
              <a:rPr lang="en-US" sz="900" cap="all" spc="-1" dirty="0" err="1">
                <a:solidFill>
                  <a:srgbClr val="FFFFFF"/>
                </a:solidFill>
                <a:latin typeface="Calibri"/>
              </a:rPr>
              <a:t>ai&amp;ml</a:t>
            </a:r>
            <a:r>
              <a:rPr lang="en-US" sz="900" cap="all" spc="-1" dirty="0">
                <a:solidFill>
                  <a:srgbClr val="FFFFFF"/>
                </a:solidFill>
                <a:latin typeface="Calibri"/>
              </a:rPr>
              <a:t>) and CSE (Cyber security)</a:t>
            </a:r>
            <a:endParaRPr lang="en-IN" sz="900" cap="all" spc="-1" dirty="0">
              <a:solidFill>
                <a:srgbClr val="FFFFFF"/>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B659E0-B879-6356-6F81-5B4AE1C25872}"/>
            </a:ext>
          </a:extLst>
        </p:cNvPr>
        <p:cNvGrpSpPr/>
        <p:nvPr/>
      </p:nvGrpSpPr>
      <p:grpSpPr>
        <a:xfrm>
          <a:off x="0" y="0"/>
          <a:ext cx="0" cy="0"/>
          <a:chOff x="0" y="0"/>
          <a:chExt cx="0" cy="0"/>
        </a:xfrm>
      </p:grpSpPr>
      <p:sp>
        <p:nvSpPr>
          <p:cNvPr id="165" name="TextShape 1">
            <a:extLst>
              <a:ext uri="{FF2B5EF4-FFF2-40B4-BE49-F238E27FC236}">
                <a16:creationId xmlns:a16="http://schemas.microsoft.com/office/drawing/2014/main" id="{D523885D-6553-4B8A-5CE3-E38996F47E91}"/>
              </a:ext>
            </a:extLst>
          </p:cNvPr>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000" b="0" strike="noStrike" spc="-52" dirty="0">
                <a:solidFill>
                  <a:srgbClr val="404040"/>
                </a:solidFill>
                <a:latin typeface="Calibri Light"/>
              </a:rPr>
              <a:t>Basic Types</a:t>
            </a:r>
            <a:endParaRPr lang="en-US" sz="4000" b="0" strike="noStrike" spc="-1" dirty="0">
              <a:solidFill>
                <a:srgbClr val="000000"/>
              </a:solidFill>
              <a:latin typeface="Calibri"/>
            </a:endParaRPr>
          </a:p>
        </p:txBody>
      </p:sp>
      <p:sp>
        <p:nvSpPr>
          <p:cNvPr id="166" name="TextShape 2">
            <a:extLst>
              <a:ext uri="{FF2B5EF4-FFF2-40B4-BE49-F238E27FC236}">
                <a16:creationId xmlns:a16="http://schemas.microsoft.com/office/drawing/2014/main" id="{12CCED29-2F43-D73C-F8BF-A49DE799D604}"/>
              </a:ext>
            </a:extLst>
          </p:cNvPr>
          <p:cNvSpPr txBox="1"/>
          <p:nvPr/>
        </p:nvSpPr>
        <p:spPr>
          <a:xfrm>
            <a:off x="1097280" y="1845720"/>
            <a:ext cx="10058040" cy="4023000"/>
          </a:xfrm>
          <a:prstGeom prst="rect">
            <a:avLst/>
          </a:prstGeom>
          <a:noFill/>
          <a:ln>
            <a:noFill/>
          </a:ln>
        </p:spPr>
        <p:txBody>
          <a:bodyPr lIns="0" rIns="0">
            <a:noAutofit/>
          </a:bodyPr>
          <a:lstStyle/>
          <a:p>
            <a:pPr marL="343260" indent="-342900">
              <a:lnSpc>
                <a:spcPct val="90000"/>
              </a:lnSpc>
              <a:spcBef>
                <a:spcPts val="1199"/>
              </a:spcBef>
              <a:spcAft>
                <a:spcPts val="201"/>
              </a:spcAft>
              <a:buClr>
                <a:srgbClr val="94B6D2"/>
              </a:buClr>
              <a:buFont typeface="Arial" panose="020B0604020202020204" pitchFamily="34" charset="0"/>
              <a:buChar char="•"/>
            </a:pPr>
            <a:r>
              <a:rPr lang="en-US" sz="2000" b="1" spc="-1" dirty="0">
                <a:solidFill>
                  <a:schemeClr val="accent2"/>
                </a:solidFill>
                <a:latin typeface="Calibri"/>
              </a:rPr>
              <a:t>float(n) </a:t>
            </a:r>
            <a:r>
              <a:rPr lang="en-US" sz="2000" spc="-1" dirty="0">
                <a:latin typeface="Calibri"/>
              </a:rPr>
              <a:t>-  A floating-point number, with a precision of at least ‘n’ digits.</a:t>
            </a:r>
          </a:p>
          <a:p>
            <a:pPr marL="343260" indent="-342900">
              <a:lnSpc>
                <a:spcPct val="90000"/>
              </a:lnSpc>
              <a:spcBef>
                <a:spcPts val="1199"/>
              </a:spcBef>
              <a:spcAft>
                <a:spcPts val="201"/>
              </a:spcAft>
              <a:buClr>
                <a:srgbClr val="94B6D2"/>
              </a:buClr>
              <a:buFont typeface="Arial" panose="020B0604020202020204" pitchFamily="34" charset="0"/>
              <a:buChar char="•"/>
            </a:pPr>
            <a:r>
              <a:rPr lang="en-US" sz="2000" spc="-1" dirty="0">
                <a:latin typeface="Calibri"/>
              </a:rPr>
              <a:t>Each type may include a special value called the </a:t>
            </a:r>
            <a:r>
              <a:rPr lang="en-US" sz="2000" b="1" spc="-1" dirty="0">
                <a:solidFill>
                  <a:srgbClr val="00B050"/>
                </a:solidFill>
                <a:latin typeface="Calibri"/>
              </a:rPr>
              <a:t>null</a:t>
            </a:r>
            <a:r>
              <a:rPr lang="en-US" sz="2000" spc="-1" dirty="0">
                <a:latin typeface="Calibri"/>
              </a:rPr>
              <a:t> value, indicating an absent value.</a:t>
            </a:r>
          </a:p>
        </p:txBody>
      </p:sp>
      <p:sp>
        <p:nvSpPr>
          <p:cNvPr id="3" name="TextBox 2">
            <a:extLst>
              <a:ext uri="{FF2B5EF4-FFF2-40B4-BE49-F238E27FC236}">
                <a16:creationId xmlns:a16="http://schemas.microsoft.com/office/drawing/2014/main" id="{ED6F5687-9C2F-5C87-32C2-B25F398E8D63}"/>
              </a:ext>
            </a:extLst>
          </p:cNvPr>
          <p:cNvSpPr txBox="1"/>
          <p:nvPr/>
        </p:nvSpPr>
        <p:spPr>
          <a:xfrm>
            <a:off x="2368296" y="6456024"/>
            <a:ext cx="6097218" cy="230832"/>
          </a:xfrm>
          <a:prstGeom prst="rect">
            <a:avLst/>
          </a:prstGeom>
          <a:noFill/>
        </p:spPr>
        <p:txBody>
          <a:bodyPr wrap="square">
            <a:spAutoFit/>
          </a:bodyPr>
          <a:lstStyle/>
          <a:p>
            <a:pPr algn="ctr">
              <a:lnSpc>
                <a:spcPct val="100000"/>
              </a:lnSpc>
            </a:pPr>
            <a:r>
              <a:rPr lang="en-US" sz="900" cap="all" spc="-1" dirty="0">
                <a:solidFill>
                  <a:srgbClr val="FFFFFF"/>
                </a:solidFill>
                <a:latin typeface="Calibri"/>
              </a:rPr>
              <a:t>Prepared By reshma Rachel cherish, Department of CSE (</a:t>
            </a:r>
            <a:r>
              <a:rPr lang="en-US" sz="900" cap="all" spc="-1" dirty="0" err="1">
                <a:solidFill>
                  <a:srgbClr val="FFFFFF"/>
                </a:solidFill>
                <a:latin typeface="Calibri"/>
              </a:rPr>
              <a:t>ai&amp;ml</a:t>
            </a:r>
            <a:r>
              <a:rPr lang="en-US" sz="900" cap="all" spc="-1" dirty="0">
                <a:solidFill>
                  <a:srgbClr val="FFFFFF"/>
                </a:solidFill>
                <a:latin typeface="Calibri"/>
              </a:rPr>
              <a:t>) and CSE (Cyber security)</a:t>
            </a:r>
            <a:endParaRPr lang="en-IN" sz="900" cap="all" spc="-1" dirty="0">
              <a:solidFill>
                <a:srgbClr val="FFFFFF"/>
              </a:solidFill>
              <a:latin typeface="Calibri"/>
            </a:endParaRPr>
          </a:p>
        </p:txBody>
      </p:sp>
      <p:pic>
        <p:nvPicPr>
          <p:cNvPr id="3074" name="Picture 2" descr="Learn SQL: SQL Data Types">
            <a:extLst>
              <a:ext uri="{FF2B5EF4-FFF2-40B4-BE49-F238E27FC236}">
                <a16:creationId xmlns:a16="http://schemas.microsoft.com/office/drawing/2014/main" id="{0D2E62F6-63FE-F3E4-6DEF-FF03141EE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467" y="2811375"/>
            <a:ext cx="7259047" cy="216654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QL Server Data Types with Examples - Dot Net Tutorials">
            <a:extLst>
              <a:ext uri="{FF2B5EF4-FFF2-40B4-BE49-F238E27FC236}">
                <a16:creationId xmlns:a16="http://schemas.microsoft.com/office/drawing/2014/main" id="{D8E359E0-6C5C-DCED-7093-B595C41CA3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3255" y="2907238"/>
            <a:ext cx="3173046" cy="1395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487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7030A0"/>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7030A0"/>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7030A0"/>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7030A0"/>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7622</TotalTime>
  <Words>6288</Words>
  <Application>Microsoft Office PowerPoint</Application>
  <PresentationFormat>Widescreen</PresentationFormat>
  <Paragraphs>577</Paragraphs>
  <Slides>54</Slides>
  <Notes>30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54</vt:i4>
      </vt:variant>
    </vt:vector>
  </HeadingPairs>
  <TitlesOfParts>
    <vt:vector size="64" baseType="lpstr">
      <vt:lpstr>Arial</vt:lpstr>
      <vt:lpstr>Calibri</vt:lpstr>
      <vt:lpstr>Calibri Light</vt:lpstr>
      <vt:lpstr>Symbol</vt:lpstr>
      <vt:lpstr>Tahoma</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Sanjeetha R</dc:creator>
  <dc:description/>
  <cp:lastModifiedBy>Reshma Cherish</cp:lastModifiedBy>
  <cp:revision>451</cp:revision>
  <dcterms:created xsi:type="dcterms:W3CDTF">2020-08-26T05:56:20Z</dcterms:created>
  <dcterms:modified xsi:type="dcterms:W3CDTF">2024-12-08T11:30:29Z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31</vt:i4>
  </property>
</Properties>
</file>