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1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5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2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14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63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26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8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6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8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9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7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4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0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8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103C29F-D897-4532-A731-FA625B118F45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224A18E-506D-49AA-9CEB-E731DE8258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3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Eliminating Left Recursion From </a:t>
            </a:r>
            <a:r>
              <a:rPr lang="en-US" dirty="0"/>
              <a:t>SDT's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95658"/>
            <a:ext cx="12080384" cy="2923505"/>
          </a:xfrm>
        </p:spPr>
        <p:txBody>
          <a:bodyPr>
            <a:normAutofit/>
          </a:bodyPr>
          <a:lstStyle/>
          <a:p>
            <a:r>
              <a:rPr lang="en-US" dirty="0"/>
              <a:t>No grammar with left recursion can be parsed deterministically top-down.</a:t>
            </a:r>
          </a:p>
          <a:p>
            <a:r>
              <a:rPr lang="en-US" dirty="0"/>
              <a:t>When transforming the grammar, treat the actions as if they were terminal symbols</a:t>
            </a:r>
          </a:p>
          <a:p>
            <a:r>
              <a:rPr lang="en-US" dirty="0"/>
              <a:t>The "trick" for eliminating left recursion is to take two productions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18" y="3444305"/>
            <a:ext cx="2252408" cy="504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5808" y="3270417"/>
            <a:ext cx="1690889" cy="7859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994340" y="3444304"/>
            <a:ext cx="3658671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replace them by productions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180304" y="3963472"/>
            <a:ext cx="103739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Consider the following E-productions from an SDT for translating infix expressions into postfix notation: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22" y="4357265"/>
            <a:ext cx="3623348" cy="66859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877700"/>
            <a:ext cx="103159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If we apply the standard transformation to </a:t>
            </a:r>
            <a:r>
              <a:rPr lang="en-US" sz="2400" dirty="0">
                <a:latin typeface="Times New Roman" panose="02020603050405020304" pitchFamily="18" charset="0"/>
              </a:rPr>
              <a:t>E, </a:t>
            </a:r>
            <a:r>
              <a:rPr lang="en-US" dirty="0">
                <a:latin typeface="Times New Roman" panose="02020603050405020304" pitchFamily="18" charset="0"/>
              </a:rPr>
              <a:t>the remainder of the left-recursive production is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5520" y="4891598"/>
            <a:ext cx="2917431" cy="4399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7747" y="5292086"/>
            <a:ext cx="3887010" cy="124026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67018" y="5518454"/>
            <a:ext cx="5318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Introduce R as new Nonterminal:</a:t>
            </a:r>
          </a:p>
        </p:txBody>
      </p:sp>
    </p:spTree>
    <p:extLst>
      <p:ext uri="{BB962C8B-B14F-4D97-AF65-F5344CB8AC3E}">
        <p14:creationId xmlns:p14="http://schemas.microsoft.com/office/powerpoint/2010/main" val="2530925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Questions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44" y="2253803"/>
            <a:ext cx="11419214" cy="44530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8941" y="2253803"/>
            <a:ext cx="425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3639255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965" y="2434108"/>
            <a:ext cx="4792736" cy="21636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7253" y="1236372"/>
            <a:ext cx="3879227" cy="55043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9092" y="2627290"/>
            <a:ext cx="39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7. 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84855" y="973668"/>
            <a:ext cx="5306097" cy="777860"/>
          </a:xfrm>
        </p:spPr>
        <p:txBody>
          <a:bodyPr/>
          <a:lstStyle/>
          <a:p>
            <a:r>
              <a:rPr lang="en-US" dirty="0"/>
              <a:t>Tutorial Questions</a:t>
            </a:r>
          </a:p>
        </p:txBody>
      </p:sp>
    </p:spTree>
    <p:extLst>
      <p:ext uri="{BB962C8B-B14F-4D97-AF65-F5344CB8AC3E}">
        <p14:creationId xmlns:p14="http://schemas.microsoft.com/office/powerpoint/2010/main" val="374774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09092" y="2627290"/>
            <a:ext cx="399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8. 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184855" y="973668"/>
            <a:ext cx="5306097" cy="777860"/>
          </a:xfrm>
        </p:spPr>
        <p:txBody>
          <a:bodyPr/>
          <a:lstStyle/>
          <a:p>
            <a:r>
              <a:rPr lang="en-US" dirty="0"/>
              <a:t>Tutorial Questions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1468" y="3201924"/>
            <a:ext cx="4291203" cy="797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4855" y="2408349"/>
            <a:ext cx="5705341" cy="3760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3764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621024" y="2218944"/>
            <a:ext cx="5669280" cy="4639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639" y="973668"/>
            <a:ext cx="10019763" cy="706964"/>
          </a:xfrm>
        </p:spPr>
        <p:txBody>
          <a:bodyPr/>
          <a:lstStyle/>
          <a:p>
            <a:r>
              <a:rPr lang="en-US" dirty="0"/>
              <a:t>Syntax Directed Translation for Postfix SDT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25634"/>
            <a:ext cx="4952730" cy="10247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48518" y="2291655"/>
            <a:ext cx="71434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Here,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A.a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is the synthesized attribute of left-recursive nonterminal A, and X and Y are single grammar symbols with synthesized attributes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X.x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and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Y.y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568" y="2937985"/>
            <a:ext cx="5028397" cy="371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1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14" y="973668"/>
            <a:ext cx="9757790" cy="706964"/>
          </a:xfrm>
        </p:spPr>
        <p:txBody>
          <a:bodyPr/>
          <a:lstStyle/>
          <a:p>
            <a:r>
              <a:rPr lang="en-US" dirty="0"/>
              <a:t>Eliminating left recursion from a postfix SDT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041" y="4127982"/>
            <a:ext cx="6863653" cy="12945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9635" y="2939871"/>
            <a:ext cx="3331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Turn the underlying grammar into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567" y="2702708"/>
            <a:ext cx="2191355" cy="6562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596" y="3146671"/>
            <a:ext cx="5584018" cy="371132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89442" y="2591025"/>
            <a:ext cx="3786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Annotated Parse Tree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5996" y="3521627"/>
            <a:ext cx="363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SDT for L-attributed Definition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056" y="2161898"/>
            <a:ext cx="1708867" cy="81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9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SDT's for L-Attributed 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68" y="2395470"/>
            <a:ext cx="11372045" cy="415987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3"/>
                </a:solidFill>
              </a:rPr>
              <a:t>The rules for turning an L-attributed SDD into an SDT are as follows: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1. </a:t>
            </a:r>
            <a:r>
              <a:rPr lang="en-US" sz="2000" b="1" dirty="0">
                <a:solidFill>
                  <a:schemeClr val="tx1"/>
                </a:solidFill>
              </a:rPr>
              <a:t>Embed the action that computes the inherited attributes for a nonterminal A immediately before that occurrence of A in the body of the production</a:t>
            </a:r>
            <a:r>
              <a:rPr lang="en-US" sz="2000" dirty="0">
                <a:solidFill>
                  <a:schemeClr val="tx1"/>
                </a:solidFill>
              </a:rPr>
              <a:t>. If several inherited attributes for A depend on one another in an acyclic fashion, order the evaluation of attributes so that those needed first are computed first.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chemeClr val="tx1"/>
                </a:solidFill>
              </a:rPr>
              <a:t>2. </a:t>
            </a:r>
            <a:r>
              <a:rPr lang="en-US" sz="2000" b="1" dirty="0">
                <a:solidFill>
                  <a:schemeClr val="tx1"/>
                </a:solidFill>
              </a:rPr>
              <a:t>Place the actions that compute a synthesized attribute for the head of a production at the end of the body of that production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7363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034" y="973668"/>
            <a:ext cx="9388333" cy="706964"/>
          </a:xfrm>
        </p:spPr>
        <p:txBody>
          <a:bodyPr/>
          <a:lstStyle/>
          <a:p>
            <a:r>
              <a:rPr lang="en-US" b="1" dirty="0"/>
              <a:t>SDT's for L-Attributed Definitions- Example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04229"/>
            <a:ext cx="6941712" cy="4171866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3272150"/>
              </p:ext>
            </p:extLst>
          </p:nvPr>
        </p:nvGraphicFramePr>
        <p:xfrm>
          <a:off x="5847008" y="2252714"/>
          <a:ext cx="6344992" cy="25511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4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181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SDT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219">
                <a:tc>
                  <a:txBody>
                    <a:bodyPr/>
                    <a:lstStyle/>
                    <a:p>
                      <a:r>
                        <a:rPr lang="en-US" sz="2000" b="1" dirty="0"/>
                        <a:t>T-&gt; F </a:t>
                      </a:r>
                      <a:r>
                        <a:rPr lang="en-US" sz="2000" dirty="0"/>
                        <a:t>{T’.</a:t>
                      </a:r>
                      <a:r>
                        <a:rPr lang="en-US" sz="2000" dirty="0" err="1"/>
                        <a:t>inh</a:t>
                      </a:r>
                      <a:r>
                        <a:rPr lang="en-US" sz="2000" dirty="0"/>
                        <a:t>=</a:t>
                      </a:r>
                      <a:r>
                        <a:rPr lang="en-US" sz="2000" dirty="0" err="1"/>
                        <a:t>F.val</a:t>
                      </a:r>
                      <a:r>
                        <a:rPr lang="en-US" sz="2000" dirty="0"/>
                        <a:t>;} </a:t>
                      </a:r>
                      <a:r>
                        <a:rPr lang="en-US" sz="2000" b="1" dirty="0"/>
                        <a:t>T’ </a:t>
                      </a:r>
                      <a:r>
                        <a:rPr lang="en-US" sz="2000" dirty="0"/>
                        <a:t>{</a:t>
                      </a:r>
                      <a:r>
                        <a:rPr lang="en-US" sz="2000" dirty="0" err="1"/>
                        <a:t>T.val</a:t>
                      </a:r>
                      <a:r>
                        <a:rPr lang="en-US" sz="2000" dirty="0"/>
                        <a:t>=T’.</a:t>
                      </a:r>
                      <a:r>
                        <a:rPr lang="en-US" sz="2000" dirty="0" err="1"/>
                        <a:t>syn</a:t>
                      </a:r>
                      <a:r>
                        <a:rPr lang="en-US" sz="2000" dirty="0"/>
                        <a:t>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634">
                <a:tc>
                  <a:txBody>
                    <a:bodyPr/>
                    <a:lstStyle/>
                    <a:p>
                      <a:r>
                        <a:rPr lang="en-US" sz="2000" b="1" dirty="0"/>
                        <a:t>T’-&gt;*F </a:t>
                      </a:r>
                      <a:r>
                        <a:rPr lang="en-US" sz="2000" dirty="0"/>
                        <a:t>{ T</a:t>
                      </a:r>
                      <a:r>
                        <a:rPr lang="en-US" sz="1400" dirty="0"/>
                        <a:t>1</a:t>
                      </a:r>
                      <a:r>
                        <a:rPr lang="en-US" sz="2000" dirty="0"/>
                        <a:t>’.inh=T’.</a:t>
                      </a:r>
                      <a:r>
                        <a:rPr lang="en-US" sz="2000" dirty="0" err="1"/>
                        <a:t>inh</a:t>
                      </a:r>
                      <a:r>
                        <a:rPr lang="en-US" sz="2000" dirty="0"/>
                        <a:t>*</a:t>
                      </a:r>
                      <a:r>
                        <a:rPr lang="en-US" sz="2000" dirty="0" err="1"/>
                        <a:t>F.val</a:t>
                      </a:r>
                      <a:r>
                        <a:rPr lang="en-US" sz="2000" dirty="0"/>
                        <a:t>;} </a:t>
                      </a:r>
                      <a:r>
                        <a:rPr lang="en-US" sz="2000" b="1" dirty="0"/>
                        <a:t>T</a:t>
                      </a:r>
                      <a:r>
                        <a:rPr lang="en-US" sz="1200" b="1" dirty="0"/>
                        <a:t>1</a:t>
                      </a:r>
                      <a:r>
                        <a:rPr lang="en-US" sz="2000" b="1" dirty="0"/>
                        <a:t>’ </a:t>
                      </a:r>
                      <a:r>
                        <a:rPr lang="en-US" sz="2000" dirty="0"/>
                        <a:t>{T’.</a:t>
                      </a:r>
                      <a:r>
                        <a:rPr lang="en-US" sz="2000" dirty="0" err="1"/>
                        <a:t>syn</a:t>
                      </a:r>
                      <a:r>
                        <a:rPr lang="en-US" sz="2000" dirty="0"/>
                        <a:t>=T</a:t>
                      </a:r>
                      <a:r>
                        <a:rPr lang="en-US" sz="1400" dirty="0"/>
                        <a:t>1</a:t>
                      </a:r>
                      <a:r>
                        <a:rPr lang="en-US" sz="2000" dirty="0"/>
                        <a:t>’.syn;}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219">
                <a:tc>
                  <a:txBody>
                    <a:bodyPr/>
                    <a:lstStyle/>
                    <a:p>
                      <a:r>
                        <a:rPr lang="en-US" sz="2000" b="1" dirty="0"/>
                        <a:t>T’-&gt;</a:t>
                      </a:r>
                      <a:r>
                        <a:rPr lang="el-GR" sz="2000" b="1" dirty="0"/>
                        <a:t>ε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dirty="0"/>
                        <a:t>{T’.</a:t>
                      </a:r>
                      <a:r>
                        <a:rPr lang="en-US" sz="2000" dirty="0" err="1"/>
                        <a:t>syn</a:t>
                      </a:r>
                      <a:r>
                        <a:rPr lang="en-US" sz="2000" dirty="0"/>
                        <a:t>=T’.</a:t>
                      </a:r>
                      <a:r>
                        <a:rPr lang="en-US" sz="2000" dirty="0" err="1"/>
                        <a:t>inh</a:t>
                      </a:r>
                      <a:r>
                        <a:rPr lang="en-US" sz="2000" dirty="0"/>
                        <a:t>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219">
                <a:tc>
                  <a:txBody>
                    <a:bodyPr/>
                    <a:lstStyle/>
                    <a:p>
                      <a:r>
                        <a:rPr lang="en-US" sz="2000" b="1" dirty="0"/>
                        <a:t>F-&gt; digit </a:t>
                      </a:r>
                      <a:r>
                        <a:rPr lang="en-US" sz="2000" dirty="0"/>
                        <a:t>{</a:t>
                      </a:r>
                      <a:r>
                        <a:rPr lang="en-US" sz="2000" dirty="0" err="1"/>
                        <a:t>F.val</a:t>
                      </a:r>
                      <a:r>
                        <a:rPr lang="en-US" sz="2000" dirty="0"/>
                        <a:t>=</a:t>
                      </a:r>
                      <a:r>
                        <a:rPr lang="en-US" sz="2000" dirty="0" err="1"/>
                        <a:t>digit.lexval</a:t>
                      </a:r>
                      <a:r>
                        <a:rPr lang="en-US" sz="2000" dirty="0"/>
                        <a:t>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23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98" y="682580"/>
            <a:ext cx="9839458" cy="1081826"/>
          </a:xfrm>
        </p:spPr>
        <p:txBody>
          <a:bodyPr/>
          <a:lstStyle/>
          <a:p>
            <a:r>
              <a:rPr lang="en-US" dirty="0"/>
              <a:t>Convert the given L-attributed SDD into SDT</a:t>
            </a: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3576195"/>
              </p:ext>
            </p:extLst>
          </p:nvPr>
        </p:nvGraphicFramePr>
        <p:xfrm>
          <a:off x="1155700" y="2603500"/>
          <a:ext cx="8824914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2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2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Semantic 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D-&gt;B D’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D.val</a:t>
                      </a:r>
                      <a:r>
                        <a:rPr lang="en-US" sz="2400" dirty="0"/>
                        <a:t>=D’.</a:t>
                      </a:r>
                      <a:r>
                        <a:rPr lang="en-US" sz="2400" dirty="0" err="1"/>
                        <a:t>syn</a:t>
                      </a:r>
                      <a:endParaRPr lang="en-US" sz="2400" dirty="0"/>
                    </a:p>
                    <a:p>
                      <a:r>
                        <a:rPr lang="en-US" sz="2400" dirty="0"/>
                        <a:t>D’.</a:t>
                      </a:r>
                      <a:r>
                        <a:rPr lang="en-US" sz="2400" dirty="0" err="1"/>
                        <a:t>inh</a:t>
                      </a:r>
                      <a:r>
                        <a:rPr lang="en-US" sz="2400" dirty="0"/>
                        <a:t>=</a:t>
                      </a:r>
                      <a:r>
                        <a:rPr lang="en-US" sz="2400" dirty="0" err="1"/>
                        <a:t>B.val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D’-&gt;B D</a:t>
                      </a:r>
                      <a:r>
                        <a:rPr lang="en-US" sz="1400" dirty="0"/>
                        <a:t>1</a:t>
                      </a:r>
                      <a:r>
                        <a:rPr lang="en-US" sz="2400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  <a:r>
                        <a:rPr lang="en-US" sz="1600" dirty="0"/>
                        <a:t>1</a:t>
                      </a:r>
                      <a:r>
                        <a:rPr lang="en-US" sz="2400" dirty="0"/>
                        <a:t>’.inh=D’.</a:t>
                      </a:r>
                      <a:r>
                        <a:rPr lang="en-US" sz="2400" dirty="0" err="1"/>
                        <a:t>inh</a:t>
                      </a:r>
                      <a:r>
                        <a:rPr lang="en-US" sz="2400" dirty="0"/>
                        <a:t>*2+B.val</a:t>
                      </a:r>
                    </a:p>
                    <a:p>
                      <a:r>
                        <a:rPr lang="en-US" sz="2400" dirty="0"/>
                        <a:t>D’.</a:t>
                      </a:r>
                      <a:r>
                        <a:rPr lang="en-US" sz="2400" dirty="0" err="1"/>
                        <a:t>syn</a:t>
                      </a:r>
                      <a:r>
                        <a:rPr lang="en-US" sz="2400" dirty="0"/>
                        <a:t>=D</a:t>
                      </a:r>
                      <a:r>
                        <a:rPr lang="en-US" sz="1400" dirty="0"/>
                        <a:t>1</a:t>
                      </a:r>
                      <a:r>
                        <a:rPr lang="en-US" sz="2400" dirty="0"/>
                        <a:t>’.syn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D’-&gt;</a:t>
                      </a:r>
                      <a:r>
                        <a:rPr lang="el-GR" sz="2400" dirty="0"/>
                        <a:t>ε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D’.</a:t>
                      </a:r>
                      <a:r>
                        <a:rPr lang="en-US" sz="2400" dirty="0" err="1"/>
                        <a:t>syn</a:t>
                      </a:r>
                      <a:r>
                        <a:rPr lang="en-US" sz="2400" dirty="0"/>
                        <a:t>=D’.</a:t>
                      </a:r>
                      <a:r>
                        <a:rPr lang="en-US" sz="2400" dirty="0" err="1"/>
                        <a:t>inh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B-&gt;0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B.val</a:t>
                      </a:r>
                      <a:r>
                        <a:rPr lang="en-US" sz="2400" dirty="0"/>
                        <a:t>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B-&gt;1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B.val</a:t>
                      </a:r>
                      <a:r>
                        <a:rPr lang="en-US" sz="2400" dirty="0"/>
                        <a:t>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010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89" y="2358802"/>
            <a:ext cx="9727694" cy="41192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Parser Stack Implementation for the Postfix SDT for input string </a:t>
            </a:r>
            <a:r>
              <a:rPr lang="en-US" b="1" dirty="0"/>
              <a:t>110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700" y="2847231"/>
            <a:ext cx="8864352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28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944" y="2279560"/>
            <a:ext cx="11548056" cy="45784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Write a S-Attributed definition to compute expression(&amp;&amp;, ||, !)</a:t>
            </a:r>
          </a:p>
          <a:p>
            <a:pPr marL="0" indent="0">
              <a:buNone/>
            </a:pPr>
            <a:r>
              <a:rPr lang="en-US" dirty="0"/>
              <a:t>G:    E-&gt;E||T | T</a:t>
            </a:r>
          </a:p>
          <a:p>
            <a:pPr marL="0" indent="0">
              <a:buNone/>
            </a:pPr>
            <a:r>
              <a:rPr lang="en-US" dirty="0"/>
              <a:t>        T-&gt;T&amp;&amp;F | F</a:t>
            </a:r>
          </a:p>
          <a:p>
            <a:pPr marL="0" indent="0">
              <a:buNone/>
            </a:pPr>
            <a:r>
              <a:rPr lang="en-US" dirty="0"/>
              <a:t>        F-&gt;!E | id</a:t>
            </a:r>
          </a:p>
          <a:p>
            <a:pPr marL="0" indent="0">
              <a:buNone/>
            </a:pPr>
            <a:r>
              <a:rPr lang="en-US" dirty="0"/>
              <a:t>3.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479" y="3316172"/>
            <a:ext cx="3940935" cy="362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171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Questions</a:t>
            </a:r>
          </a:p>
        </p:txBody>
      </p:sp>
      <p:pic>
        <p:nvPicPr>
          <p:cNvPr id="4" name="Content Placeholder 3" descr="GATE GATE Compiler Design Syntax Directed Translation question 12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78794" y="2391600"/>
            <a:ext cx="4778061" cy="446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GATE Compiler Design Syntax Directed Translation question 8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01491" y="2391601"/>
            <a:ext cx="4798588" cy="4266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9830" y="2206935"/>
            <a:ext cx="618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59132" y="2391601"/>
            <a:ext cx="73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</a:t>
            </a:r>
          </a:p>
        </p:txBody>
      </p:sp>
    </p:spTree>
    <p:extLst>
      <p:ext uri="{BB962C8B-B14F-4D97-AF65-F5344CB8AC3E}">
        <p14:creationId xmlns:p14="http://schemas.microsoft.com/office/powerpoint/2010/main" val="10715672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105</TotalTime>
  <Words>474</Words>
  <Application>Microsoft Office PowerPoint</Application>
  <PresentationFormat>Widescreen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Century Gothic</vt:lpstr>
      <vt:lpstr>Times New Roman</vt:lpstr>
      <vt:lpstr>Wingdings 3</vt:lpstr>
      <vt:lpstr>Ion Boardroom</vt:lpstr>
      <vt:lpstr>Eliminating Left Recursion From SDT's</vt:lpstr>
      <vt:lpstr>Syntax Directed Translation for Postfix SDT</vt:lpstr>
      <vt:lpstr>Eliminating left recursion from a postfix SDT</vt:lpstr>
      <vt:lpstr>SDT's for L-Attributed Definitions</vt:lpstr>
      <vt:lpstr>SDT's for L-Attributed Definitions- Example</vt:lpstr>
      <vt:lpstr>Convert the given L-attributed SDD into SDT</vt:lpstr>
      <vt:lpstr>Tutorial Questions</vt:lpstr>
      <vt:lpstr>Tutorial Questions</vt:lpstr>
      <vt:lpstr>Tutorial Questions</vt:lpstr>
      <vt:lpstr>Tutorial Questions</vt:lpstr>
      <vt:lpstr>Tutorial Questions</vt:lpstr>
      <vt:lpstr>Tutorial Questions</vt:lpstr>
      <vt:lpstr>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CSE-PG</dc:creator>
  <cp:lastModifiedBy>ADMIN</cp:lastModifiedBy>
  <cp:revision>42</cp:revision>
  <dcterms:created xsi:type="dcterms:W3CDTF">2020-03-04T06:24:59Z</dcterms:created>
  <dcterms:modified xsi:type="dcterms:W3CDTF">2024-01-07T14:34:45Z</dcterms:modified>
</cp:coreProperties>
</file>