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58" r:id="rId4"/>
    <p:sldId id="270" r:id="rId5"/>
    <p:sldId id="259" r:id="rId6"/>
    <p:sldId id="260" r:id="rId7"/>
    <p:sldId id="261" r:id="rId8"/>
    <p:sldId id="271" r:id="rId9"/>
    <p:sldId id="262" r:id="rId10"/>
    <p:sldId id="272" r:id="rId11"/>
    <p:sldId id="263" r:id="rId12"/>
    <p:sldId id="265" r:id="rId13"/>
    <p:sldId id="266" r:id="rId14"/>
    <p:sldId id="267" r:id="rId15"/>
    <p:sldId id="268" r:id="rId16"/>
    <p:sldId id="27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73" d="100"/>
          <a:sy n="73" d="100"/>
        </p:scale>
        <p:origin x="-61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8F3166-D390-41C8-86D8-FA4B0FEF84C6}" type="datetime8">
              <a:rPr lang="en-US" smtClean="0"/>
              <a:t>5/7/2020 9:17 AM</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119896-DBE7-458E-8515-5EED4ECE1D22}" type="slidenum">
              <a:rPr lang="en-IN" smtClean="0"/>
              <a:t>‹#›</a:t>
            </a:fld>
            <a:endParaRPr lang="en-IN"/>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BA18CE-A254-445A-A53D-048EEB9F4550}" type="datetime8">
              <a:rPr lang="en-US" smtClean="0"/>
              <a:t>5/7/2020 9:17 AM</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47D22-1371-42D9-8994-7F855B8B5876}" type="slidenum">
              <a:rPr lang="en-IN" smtClean="0"/>
              <a:t>‹#›</a:t>
            </a:fld>
            <a:endParaRPr lang="en-IN"/>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FB47D22-1371-42D9-8994-7F855B8B5876}" type="slidenum">
              <a:rPr lang="en-IN" smtClean="0"/>
              <a:t>1</a:t>
            </a:fld>
            <a:endParaRPr lang="en-IN"/>
          </a:p>
        </p:txBody>
      </p:sp>
      <p:sp>
        <p:nvSpPr>
          <p:cNvPr id="5" name="Date Placeholder 4"/>
          <p:cNvSpPr>
            <a:spLocks noGrp="1"/>
          </p:cNvSpPr>
          <p:nvPr>
            <p:ph type="dt" idx="11"/>
          </p:nvPr>
        </p:nvSpPr>
        <p:spPr/>
        <p:txBody>
          <a:bodyPr/>
          <a:lstStyle/>
          <a:p>
            <a:fld id="{0F40DF16-DF94-4FC9-8DCD-19B195371E21}" type="datetime8">
              <a:rPr lang="en-US" smtClean="0"/>
              <a:t>5/7/2020 9:17 AM</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DCF9381-FB6F-4FA7-8A1A-A0034E627209}" type="datetime8">
              <a:rPr lang="en-US" smtClean="0"/>
              <a:t>5/7/2020 9:18 AM</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4523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D51B96-DC52-44C2-9C7D-FC6A03CCF27C}" type="datetime8">
              <a:rPr lang="en-US" smtClean="0"/>
              <a:t>5/7/2020 9:18 AM</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117261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A67B1-E8FA-4E3C-8CAC-3B31737E6C57}" type="datetime8">
              <a:rPr lang="en-US" smtClean="0"/>
              <a:t>5/7/2020 9:18 AM</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32995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65B024-D0EB-4722-B75B-2A1B5A8ADEB7}" type="datetime8">
              <a:rPr lang="en-US" smtClean="0"/>
              <a:t>5/7/2020 9:18 AM</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80792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9037D2-25B6-4D83-A827-8BE37E9DA4E3}" type="datetime8">
              <a:rPr lang="en-US" smtClean="0"/>
              <a:t>5/7/2020 9:18 AM</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533714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407EBF-01CB-4B7A-A0B9-5F4BE718BABF}" type="datetime8">
              <a:rPr lang="en-US" smtClean="0"/>
              <a:t>5/7/2020 9:18 AM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932852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D09E52-477F-4C90-AE13-7D6B8D93B9F7}" type="datetime8">
              <a:rPr lang="en-US" smtClean="0"/>
              <a:t>5/7/2020 9:18 AM</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4051063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B2F17D-A75B-4C42-92B7-DDDFBA7C805F}" type="datetime8">
              <a:rPr lang="en-US" smtClean="0"/>
              <a:t>5/7/2020 9:18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84312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9370D1-A84F-40EF-8387-549FE2B6FF17}" type="datetime8">
              <a:rPr lang="en-US" smtClean="0"/>
              <a:t>5/7/2020 9:18 AM</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2594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63B864-1BC1-4B95-A545-BFC085566D63}" type="datetime8">
              <a:rPr lang="en-US" smtClean="0"/>
              <a:t>5/7/2020 9:18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97796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609B57-500C-4EF6-AE5E-207554237B67}" type="datetime8">
              <a:rPr lang="en-US" smtClean="0"/>
              <a:t>5/7/2020 9:18 AM</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97708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FC9D2B-9917-4F55-AC15-02B9C88658DC}" type="datetime8">
              <a:rPr lang="en-US" smtClean="0"/>
              <a:t>5/7/2020 9:18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418799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2F1B13-B5F6-47F0-B509-3AFAA1933E05}" type="datetime8">
              <a:rPr lang="en-US" smtClean="0"/>
              <a:t>5/7/2020 9:18 AM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123377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3EC7D6-AEED-47F5-B3AA-E58508383A2C}" type="datetime8">
              <a:rPr lang="en-US" smtClean="0"/>
              <a:t>5/7/2020 9:18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89534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D3715-270E-40F9-BB55-D00B2DB8CEBE}" type="datetime8">
              <a:rPr lang="en-US" smtClean="0"/>
              <a:t>5/7/2020 9:18 AM</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311760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7AFA95-1457-4C0E-8BEE-142BA3B2FC95}" type="datetime8">
              <a:rPr lang="en-US" smtClean="0"/>
              <a:t>5/7/2020 9:18 AM</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78398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5069A-F523-4134-A3EF-397CC39D8C60}" type="datetime8">
              <a:rPr lang="en-US" smtClean="0"/>
              <a:t>5/7/2020 9:18 AM</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188589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00B8B8D-1B35-42BD-938B-F879C8F52D0B}" type="datetime8">
              <a:rPr lang="en-US" smtClean="0"/>
              <a:t>5/7/2020 9:18 AM</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24A18E-506D-49AA-9CEB-E731DE8258CD}" type="slidenum">
              <a:rPr lang="en-US" smtClean="0"/>
              <a:pPr/>
              <a:t>‹#›</a:t>
            </a:fld>
            <a:endParaRPr lang="en-US"/>
          </a:p>
        </p:txBody>
      </p:sp>
    </p:spTree>
    <p:extLst>
      <p:ext uri="{BB962C8B-B14F-4D97-AF65-F5344CB8AC3E}">
        <p14:creationId xmlns:p14="http://schemas.microsoft.com/office/powerpoint/2010/main" xmlns="" val="2021738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714621"/>
          </a:xfrm>
        </p:spPr>
        <p:txBody>
          <a:bodyPr/>
          <a:lstStyle/>
          <a:p>
            <a:r>
              <a:rPr lang="en-IN" dirty="0" smtClean="0"/>
              <a:t>Unit 5</a:t>
            </a:r>
            <a:br>
              <a:rPr lang="en-IN" dirty="0" smtClean="0"/>
            </a:br>
            <a:r>
              <a:rPr lang="en-IN" dirty="0" smtClean="0"/>
              <a:t>            Code Generation</a:t>
            </a:r>
            <a:endParaRPr lang="en-IN" dirty="0"/>
          </a:p>
        </p:txBody>
      </p:sp>
      <p:sp>
        <p:nvSpPr>
          <p:cNvPr id="3" name="Subtitle 2"/>
          <p:cNvSpPr>
            <a:spLocks noGrp="1"/>
          </p:cNvSpPr>
          <p:nvPr>
            <p:ph type="subTitle" idx="1"/>
          </p:nvPr>
        </p:nvSpPr>
        <p:spPr/>
        <p:txBody>
          <a:bodyPr/>
          <a:lstStyle/>
          <a:p>
            <a:pPr algn="r"/>
            <a:r>
              <a:rPr lang="en-IN" dirty="0" smtClean="0"/>
              <a:t>Sini Anna Alex</a:t>
            </a:r>
            <a:endParaRPr lang="en-IN" dirty="0"/>
          </a:p>
        </p:txBody>
      </p:sp>
      <p:sp>
        <p:nvSpPr>
          <p:cNvPr id="4" name="Date Placeholder 3"/>
          <p:cNvSpPr>
            <a:spLocks noGrp="1"/>
          </p:cNvSpPr>
          <p:nvPr>
            <p:ph type="dt" sz="half" idx="10"/>
          </p:nvPr>
        </p:nvSpPr>
        <p:spPr/>
        <p:txBody>
          <a:bodyPr/>
          <a:lstStyle/>
          <a:p>
            <a:fld id="{3B3DEEDE-81FD-41FC-BD81-6F4FC0C6D912}" type="datetime8">
              <a:rPr lang="en-US" smtClean="0"/>
              <a:t>5/7/2020 10:06 AM</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Instruction Selection contd..</a:t>
            </a:r>
            <a:endParaRPr lang="en-IN" dirty="0"/>
          </a:p>
        </p:txBody>
      </p:sp>
      <p:sp>
        <p:nvSpPr>
          <p:cNvPr id="3" name="Content Placeholder 2"/>
          <p:cNvSpPr>
            <a:spLocks noGrp="1"/>
          </p:cNvSpPr>
          <p:nvPr>
            <p:ph idx="1"/>
          </p:nvPr>
        </p:nvSpPr>
        <p:spPr>
          <a:xfrm>
            <a:off x="1102703" y="2551248"/>
            <a:ext cx="10536303" cy="4306752"/>
          </a:xfrm>
        </p:spPr>
        <p:txBody>
          <a:bodyPr/>
          <a:lstStyle/>
          <a:p>
            <a:pPr lvl="1" algn="just"/>
            <a:r>
              <a:rPr lang="en-IN" sz="1800" b="1" dirty="0" smtClean="0"/>
              <a:t> the desired quality of the generated code. </a:t>
            </a:r>
          </a:p>
          <a:p>
            <a:pPr lvl="2" algn="just"/>
            <a:r>
              <a:rPr lang="en-IN" sz="1800" dirty="0" smtClean="0"/>
              <a:t>Context and amount of information to process affects the code quality. </a:t>
            </a:r>
          </a:p>
          <a:p>
            <a:pPr algn="just"/>
            <a:r>
              <a:rPr lang="en-IN" dirty="0" smtClean="0"/>
              <a:t>if the target machine has an “increment" instruction (INC), then the three-address statement  </a:t>
            </a:r>
            <a:r>
              <a:rPr lang="en-IN" b="1" dirty="0" smtClean="0"/>
              <a:t>a=a+1</a:t>
            </a:r>
            <a:r>
              <a:rPr lang="en-IN" dirty="0" smtClean="0"/>
              <a:t> can be implemented more efficiently by the single instruction  </a:t>
            </a:r>
            <a:r>
              <a:rPr lang="en-IN" b="1" dirty="0" smtClean="0"/>
              <a:t>INC a</a:t>
            </a:r>
            <a:r>
              <a:rPr lang="en-IN" dirty="0" smtClean="0"/>
              <a:t>, </a:t>
            </a:r>
          </a:p>
          <a:p>
            <a:pPr algn="just">
              <a:buNone/>
            </a:pPr>
            <a:r>
              <a:rPr lang="en-IN" dirty="0" smtClean="0"/>
              <a:t>  		 rather than by a more obvious sequence </a:t>
            </a:r>
          </a:p>
          <a:p>
            <a:pPr algn="just">
              <a:buNone/>
            </a:pPr>
            <a:r>
              <a:rPr lang="en-IN" dirty="0" smtClean="0"/>
              <a:t>		that loads a into a register, adds one to the register,</a:t>
            </a:r>
          </a:p>
          <a:p>
            <a:pPr algn="just">
              <a:buNone/>
            </a:pPr>
            <a:r>
              <a:rPr lang="en-IN" dirty="0" smtClean="0"/>
              <a:t>		 and then stores the result back into a.</a:t>
            </a:r>
          </a:p>
          <a:p>
            <a:endParaRPr lang="en-IN" dirty="0"/>
          </a:p>
        </p:txBody>
      </p:sp>
      <p:pic>
        <p:nvPicPr>
          <p:cNvPr id="4" name="Picture 4"/>
          <p:cNvPicPr>
            <a:picLocks noChangeAspect="1" noChangeArrowheads="1"/>
          </p:cNvPicPr>
          <p:nvPr/>
        </p:nvPicPr>
        <p:blipFill>
          <a:blip r:embed="rId2"/>
          <a:srcRect/>
          <a:stretch>
            <a:fillRect/>
          </a:stretch>
        </p:blipFill>
        <p:spPr bwMode="auto">
          <a:xfrm>
            <a:off x="7640409" y="4506687"/>
            <a:ext cx="4362993" cy="1162594"/>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A244007-AAA0-4941-A9FE-9191D57B03BF}" type="datetime8">
              <a:rPr lang="en-US" smtClean="0"/>
              <a:t>5/7/2020 10:18 AM</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allocation</a:t>
            </a:r>
            <a:endParaRPr lang="en-IN" dirty="0"/>
          </a:p>
        </p:txBody>
      </p:sp>
      <p:sp>
        <p:nvSpPr>
          <p:cNvPr id="3" name="Content Placeholder 2"/>
          <p:cNvSpPr>
            <a:spLocks noGrp="1"/>
          </p:cNvSpPr>
          <p:nvPr>
            <p:ph idx="1"/>
          </p:nvPr>
        </p:nvSpPr>
        <p:spPr>
          <a:xfrm>
            <a:off x="1154954" y="2207623"/>
            <a:ext cx="10079103" cy="4114800"/>
          </a:xfrm>
        </p:spPr>
        <p:txBody>
          <a:bodyPr>
            <a:normAutofit/>
          </a:bodyPr>
          <a:lstStyle/>
          <a:p>
            <a:pPr algn="just"/>
            <a:r>
              <a:rPr lang="en-IN" dirty="0" smtClean="0"/>
              <a:t>Deciding what values to hold in what registers. Registers are the fastest computational unit on the target machine, but we usually do not have enough of them to hold all values.</a:t>
            </a:r>
          </a:p>
          <a:p>
            <a:pPr algn="just"/>
            <a:r>
              <a:rPr lang="en-IN" dirty="0" smtClean="0"/>
              <a:t>Values not held in registers need to reside in memory. Instructions involving register operands are invariably shorter and faster than those involving operands in memory, so efficient utilization of registers is particularly important. </a:t>
            </a:r>
          </a:p>
          <a:p>
            <a:pPr algn="just"/>
            <a:r>
              <a:rPr lang="en-IN" dirty="0" smtClean="0"/>
              <a:t>The use of registers is often subdivided into two subproblems:</a:t>
            </a:r>
          </a:p>
          <a:p>
            <a:pPr algn="just"/>
            <a:r>
              <a:rPr lang="en-IN" dirty="0" smtClean="0"/>
              <a:t>1. </a:t>
            </a:r>
            <a:r>
              <a:rPr lang="en-IN" b="1" dirty="0" smtClean="0"/>
              <a:t>Register allocation: </a:t>
            </a:r>
            <a:r>
              <a:rPr lang="en-IN" dirty="0" smtClean="0"/>
              <a:t>which variables to be put into registers .</a:t>
            </a:r>
          </a:p>
          <a:p>
            <a:pPr algn="just"/>
            <a:r>
              <a:rPr lang="en-IN" dirty="0" smtClean="0"/>
              <a:t>2. </a:t>
            </a:r>
            <a:r>
              <a:rPr lang="en-IN" b="1" dirty="0" smtClean="0"/>
              <a:t>Register assignment: </a:t>
            </a:r>
            <a:r>
              <a:rPr lang="en-IN" dirty="0" smtClean="0"/>
              <a:t>which register to use for a variable.</a:t>
            </a:r>
          </a:p>
          <a:p>
            <a:pPr algn="just">
              <a:buNone/>
            </a:pPr>
            <a:endParaRPr lang="en-IN" dirty="0" smtClean="0"/>
          </a:p>
          <a:p>
            <a:pPr algn="just"/>
            <a:r>
              <a:rPr lang="en-IN" dirty="0" smtClean="0"/>
              <a:t>Finding an optimal assignment of registers to variables is NP-Complete.</a:t>
            </a:r>
            <a:endParaRPr lang="en-IN" dirty="0"/>
          </a:p>
        </p:txBody>
      </p:sp>
      <p:sp>
        <p:nvSpPr>
          <p:cNvPr id="4" name="Date Placeholder 3"/>
          <p:cNvSpPr>
            <a:spLocks noGrp="1"/>
          </p:cNvSpPr>
          <p:nvPr>
            <p:ph type="dt" sz="half" idx="10"/>
          </p:nvPr>
        </p:nvSpPr>
        <p:spPr/>
        <p:txBody>
          <a:bodyPr/>
          <a:lstStyle/>
          <a:p>
            <a:fld id="{228B17CF-A682-4794-8015-CC1347C81821}" type="datetime8">
              <a:rPr lang="en-US" smtClean="0"/>
              <a:t>5/7/2020 10:20 AM</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Order</a:t>
            </a:r>
            <a:endParaRPr lang="en-IN" dirty="0"/>
          </a:p>
        </p:txBody>
      </p:sp>
      <p:sp>
        <p:nvSpPr>
          <p:cNvPr id="3" name="Content Placeholder 2"/>
          <p:cNvSpPr>
            <a:spLocks noGrp="1"/>
          </p:cNvSpPr>
          <p:nvPr>
            <p:ph idx="1"/>
          </p:nvPr>
        </p:nvSpPr>
        <p:spPr>
          <a:xfrm>
            <a:off x="757647" y="2521131"/>
            <a:ext cx="11194868" cy="3840480"/>
          </a:xfrm>
        </p:spPr>
        <p:txBody>
          <a:bodyPr/>
          <a:lstStyle/>
          <a:p>
            <a:pPr algn="just"/>
            <a:r>
              <a:rPr lang="en-IN" dirty="0" smtClean="0"/>
              <a:t>The order in which computations are performed can affect the efficiency of the target code. some computation orders require fewer registers to hold intermediate results than others. Have to provide the best evaluation order .</a:t>
            </a:r>
          </a:p>
          <a:p>
            <a:pPr algn="just"/>
            <a:r>
              <a:rPr lang="en-IN" dirty="0" smtClean="0"/>
              <a:t>Instruction order affects execution efficiency. </a:t>
            </a:r>
          </a:p>
          <a:p>
            <a:pPr algn="just"/>
            <a:r>
              <a:rPr lang="en-IN" dirty="0" smtClean="0"/>
              <a:t>Picking the best order is NP-complete. </a:t>
            </a:r>
          </a:p>
          <a:p>
            <a:pPr algn="just"/>
            <a:r>
              <a:rPr lang="en-IN" dirty="0" smtClean="0"/>
              <a:t>Optimizer / Code generator needs to</a:t>
            </a:r>
          </a:p>
          <a:p>
            <a:pPr algn="just">
              <a:buNone/>
            </a:pPr>
            <a:r>
              <a:rPr lang="en-IN" dirty="0" smtClean="0"/>
              <a:t>      look at multiple instructions at a time.</a:t>
            </a:r>
          </a:p>
          <a:p>
            <a:pPr algn="just">
              <a:buNone/>
            </a:pPr>
            <a:endParaRPr lang="en-IN" dirty="0" smtClean="0"/>
          </a:p>
          <a:p>
            <a:pPr algn="just">
              <a:buNone/>
            </a:pPr>
            <a:r>
              <a:rPr lang="en-IN" dirty="0" smtClean="0"/>
              <a:t>Machine Code for  :         t = a + b</a:t>
            </a:r>
          </a:p>
          <a:p>
            <a:pPr algn="just">
              <a:buNone/>
            </a:pPr>
            <a:r>
              <a:rPr lang="en-IN" dirty="0" smtClean="0"/>
              <a:t>							d = c + t</a:t>
            </a:r>
          </a:p>
          <a:p>
            <a:pPr algn="just">
              <a:buNone/>
            </a:pPr>
            <a:endParaRPr lang="en-IN" dirty="0"/>
          </a:p>
        </p:txBody>
      </p:sp>
      <p:pic>
        <p:nvPicPr>
          <p:cNvPr id="2051" name="Picture 3"/>
          <p:cNvPicPr>
            <a:picLocks noChangeAspect="1" noChangeArrowheads="1"/>
          </p:cNvPicPr>
          <p:nvPr/>
        </p:nvPicPr>
        <p:blipFill>
          <a:blip r:embed="rId2"/>
          <a:srcRect/>
          <a:stretch>
            <a:fillRect/>
          </a:stretch>
        </p:blipFill>
        <p:spPr bwMode="auto">
          <a:xfrm>
            <a:off x="6208322" y="3422469"/>
            <a:ext cx="5800798" cy="2547257"/>
          </a:xfrm>
          <a:prstGeom prst="rect">
            <a:avLst/>
          </a:prstGeom>
          <a:noFill/>
          <a:ln w="9525">
            <a:noFill/>
            <a:miter lim="800000"/>
            <a:headEnd/>
            <a:tailEnd/>
          </a:ln>
          <a:effectLst/>
        </p:spPr>
      </p:pic>
      <p:sp>
        <p:nvSpPr>
          <p:cNvPr id="6" name="Right Arrow 5"/>
          <p:cNvSpPr/>
          <p:nvPr/>
        </p:nvSpPr>
        <p:spPr>
          <a:xfrm>
            <a:off x="4976949" y="5460274"/>
            <a:ext cx="1097280"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ate Placeholder 6"/>
          <p:cNvSpPr>
            <a:spLocks noGrp="1"/>
          </p:cNvSpPr>
          <p:nvPr>
            <p:ph type="dt" sz="half" idx="10"/>
          </p:nvPr>
        </p:nvSpPr>
        <p:spPr/>
        <p:txBody>
          <a:bodyPr/>
          <a:lstStyle/>
          <a:p>
            <a:fld id="{28A08B67-1A66-439F-9A49-3B2AEB9437C6}" type="datetime8">
              <a:rPr lang="en-US" smtClean="0"/>
              <a:t>5/7/2020 10:21 AM</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26" y="613954"/>
            <a:ext cx="8975841" cy="1066678"/>
          </a:xfrm>
        </p:spPr>
        <p:txBody>
          <a:bodyPr/>
          <a:lstStyle/>
          <a:p>
            <a:r>
              <a:rPr lang="en-IN" dirty="0" smtClean="0"/>
              <a:t>The Target Language</a:t>
            </a:r>
            <a:br>
              <a:rPr lang="en-IN" dirty="0" smtClean="0"/>
            </a:br>
            <a:r>
              <a:rPr lang="en-IN" dirty="0" smtClean="0"/>
              <a:t>	- A Simple target Machine Model</a:t>
            </a:r>
            <a:endParaRPr lang="en-IN" dirty="0"/>
          </a:p>
        </p:txBody>
      </p:sp>
      <p:sp>
        <p:nvSpPr>
          <p:cNvPr id="3" name="Content Placeholder 2"/>
          <p:cNvSpPr>
            <a:spLocks noGrp="1"/>
          </p:cNvSpPr>
          <p:nvPr>
            <p:ph idx="1"/>
          </p:nvPr>
        </p:nvSpPr>
        <p:spPr>
          <a:xfrm>
            <a:off x="1149531" y="2312127"/>
            <a:ext cx="9901645" cy="4036422"/>
          </a:xfrm>
        </p:spPr>
        <p:txBody>
          <a:bodyPr>
            <a:normAutofit/>
          </a:bodyPr>
          <a:lstStyle/>
          <a:p>
            <a:pPr algn="just"/>
            <a:r>
              <a:rPr lang="en-IN" dirty="0" smtClean="0"/>
              <a:t>Our target computer models a three-address machine with load and store operations, computation operations, jump operations, and conditional jumps. The underlying computer is a byte-addressable machine with n general-purpose registers, R0,R1,……Rn-1.</a:t>
            </a:r>
          </a:p>
          <a:p>
            <a:r>
              <a:rPr lang="en-IN" dirty="0" smtClean="0"/>
              <a:t>Load operations: The instruction </a:t>
            </a:r>
            <a:r>
              <a:rPr lang="en-IN" b="1" dirty="0" smtClean="0"/>
              <a:t>LD </a:t>
            </a:r>
            <a:r>
              <a:rPr lang="en-IN" b="1" dirty="0" err="1" smtClean="0"/>
              <a:t>dst</a:t>
            </a:r>
            <a:r>
              <a:rPr lang="en-IN" b="1" dirty="0" smtClean="0"/>
              <a:t> , </a:t>
            </a:r>
            <a:r>
              <a:rPr lang="en-IN" b="1" dirty="0" err="1" smtClean="0"/>
              <a:t>addr</a:t>
            </a:r>
            <a:r>
              <a:rPr lang="en-IN" b="1" dirty="0" smtClean="0"/>
              <a:t> </a:t>
            </a:r>
            <a:r>
              <a:rPr lang="en-IN" dirty="0" smtClean="0"/>
              <a:t>loads the value in location </a:t>
            </a:r>
            <a:r>
              <a:rPr lang="en-IN" dirty="0" err="1" smtClean="0"/>
              <a:t>addr</a:t>
            </a:r>
            <a:r>
              <a:rPr lang="en-IN" dirty="0" smtClean="0"/>
              <a:t> into location </a:t>
            </a:r>
            <a:r>
              <a:rPr lang="en-IN" dirty="0" err="1" smtClean="0"/>
              <a:t>dst</a:t>
            </a:r>
            <a:r>
              <a:rPr lang="en-IN" dirty="0" smtClean="0"/>
              <a:t>. </a:t>
            </a:r>
          </a:p>
          <a:p>
            <a:pPr lvl="1"/>
            <a:r>
              <a:rPr lang="en-IN" dirty="0" smtClean="0"/>
              <a:t>An instruction of the form </a:t>
            </a:r>
            <a:r>
              <a:rPr lang="en-IN" b="1" dirty="0" smtClean="0"/>
              <a:t>LD r1,r2 </a:t>
            </a:r>
            <a:r>
              <a:rPr lang="en-IN" dirty="0" smtClean="0"/>
              <a:t>is a register-to-register copy in which the contents of register r2 are copied into register r1.</a:t>
            </a:r>
          </a:p>
          <a:p>
            <a:r>
              <a:rPr lang="en-IN" dirty="0" smtClean="0"/>
              <a:t> Store operations: The instruction </a:t>
            </a:r>
            <a:r>
              <a:rPr lang="en-IN" b="1" dirty="0" smtClean="0"/>
              <a:t>ST </a:t>
            </a:r>
            <a:r>
              <a:rPr lang="en-IN" b="1" dirty="0" err="1" smtClean="0"/>
              <a:t>x,r</a:t>
            </a:r>
            <a:r>
              <a:rPr lang="en-IN" b="1" dirty="0" smtClean="0"/>
              <a:t> </a:t>
            </a:r>
            <a:r>
              <a:rPr lang="en-IN" dirty="0" smtClean="0"/>
              <a:t>stores the value in register r into the location x. This instruction denotes the assignment x = r. </a:t>
            </a:r>
          </a:p>
          <a:p>
            <a:r>
              <a:rPr lang="en-IN" dirty="0" smtClean="0"/>
              <a:t> Computation operations of the form </a:t>
            </a:r>
            <a:r>
              <a:rPr lang="en-IN" b="1" dirty="0" smtClean="0"/>
              <a:t>OP dst,src1,src2 </a:t>
            </a:r>
            <a:r>
              <a:rPr lang="en-IN" dirty="0" smtClean="0"/>
              <a:t>; where OP is a operator like ADD or SUB, and </a:t>
            </a:r>
            <a:r>
              <a:rPr lang="en-IN" dirty="0" err="1" smtClean="0"/>
              <a:t>dst</a:t>
            </a:r>
            <a:r>
              <a:rPr lang="en-IN" dirty="0" smtClean="0"/>
              <a:t>, src1, and src2 are locations, not necessarily distinct.</a:t>
            </a:r>
            <a:endParaRPr lang="en-IN" dirty="0"/>
          </a:p>
        </p:txBody>
      </p:sp>
      <p:sp>
        <p:nvSpPr>
          <p:cNvPr id="4" name="Date Placeholder 3"/>
          <p:cNvSpPr>
            <a:spLocks noGrp="1"/>
          </p:cNvSpPr>
          <p:nvPr>
            <p:ph type="dt" sz="half" idx="10"/>
          </p:nvPr>
        </p:nvSpPr>
        <p:spPr/>
        <p:txBody>
          <a:bodyPr/>
          <a:lstStyle/>
          <a:p>
            <a:fld id="{079A1D4B-3FDC-4E3B-999F-3BE947E7B008}" type="datetime8">
              <a:rPr lang="en-US" smtClean="0"/>
              <a:t>5/7/2020 10:22 AM</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Machine Model contd..</a:t>
            </a:r>
            <a:endParaRPr lang="en-IN" dirty="0"/>
          </a:p>
        </p:txBody>
      </p:sp>
      <p:sp>
        <p:nvSpPr>
          <p:cNvPr id="3" name="Content Placeholder 2"/>
          <p:cNvSpPr>
            <a:spLocks noGrp="1"/>
          </p:cNvSpPr>
          <p:nvPr>
            <p:ph idx="1"/>
          </p:nvPr>
        </p:nvSpPr>
        <p:spPr>
          <a:xfrm>
            <a:off x="1154954" y="2952206"/>
            <a:ext cx="10275046" cy="3067594"/>
          </a:xfrm>
        </p:spPr>
        <p:txBody>
          <a:bodyPr/>
          <a:lstStyle/>
          <a:p>
            <a:pPr algn="just"/>
            <a:r>
              <a:rPr lang="en-IN" dirty="0" smtClean="0"/>
              <a:t>Unconditional jumps: The instruction </a:t>
            </a:r>
            <a:r>
              <a:rPr lang="en-IN" b="1" dirty="0" smtClean="0"/>
              <a:t>BR L</a:t>
            </a:r>
            <a:r>
              <a:rPr lang="en-IN" dirty="0" smtClean="0"/>
              <a:t> causes control to branch to the machine instruction with label L. (BR stands for branch.)</a:t>
            </a:r>
          </a:p>
          <a:p>
            <a:pPr algn="just"/>
            <a:r>
              <a:rPr lang="en-IN" dirty="0" smtClean="0"/>
              <a:t>  Conditional jumps of the form </a:t>
            </a:r>
            <a:r>
              <a:rPr lang="en-IN" b="1" dirty="0" err="1" smtClean="0"/>
              <a:t>Bcond</a:t>
            </a:r>
            <a:r>
              <a:rPr lang="en-IN" b="1" dirty="0" smtClean="0"/>
              <a:t>  r, L ; </a:t>
            </a:r>
            <a:r>
              <a:rPr lang="en-IN" dirty="0" smtClean="0"/>
              <a:t>where r is a register, L is a label, and </a:t>
            </a:r>
            <a:r>
              <a:rPr lang="en-IN" dirty="0" err="1" smtClean="0"/>
              <a:t>cond</a:t>
            </a:r>
            <a:r>
              <a:rPr lang="en-IN" dirty="0" smtClean="0"/>
              <a:t> stands for any of the common tests on values in the register  r. </a:t>
            </a:r>
          </a:p>
          <a:p>
            <a:pPr lvl="1" algn="just"/>
            <a:r>
              <a:rPr lang="en-IN" sz="1800" dirty="0" smtClean="0"/>
              <a:t>For example, </a:t>
            </a:r>
            <a:r>
              <a:rPr lang="en-IN" sz="1800" b="1" dirty="0" smtClean="0"/>
              <a:t>BLTZ r , L </a:t>
            </a:r>
            <a:r>
              <a:rPr lang="en-IN" sz="1800" dirty="0" smtClean="0"/>
              <a:t>causes a jump to label L if the value in register r is less than zero, and allows control to pass to the next machine instruction if not.</a:t>
            </a:r>
          </a:p>
          <a:p>
            <a:endParaRPr lang="en-IN" dirty="0"/>
          </a:p>
        </p:txBody>
      </p:sp>
      <p:sp>
        <p:nvSpPr>
          <p:cNvPr id="4" name="Date Placeholder 3"/>
          <p:cNvSpPr>
            <a:spLocks noGrp="1"/>
          </p:cNvSpPr>
          <p:nvPr>
            <p:ph type="dt" sz="half" idx="10"/>
          </p:nvPr>
        </p:nvSpPr>
        <p:spPr/>
        <p:txBody>
          <a:bodyPr/>
          <a:lstStyle/>
          <a:p>
            <a:fld id="{15E255A5-D54A-4DE9-B08C-B6FF6FA1D6D3}" type="datetime8">
              <a:rPr lang="en-US" smtClean="0"/>
              <a:t>5/7/2020 10:26 AM</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53144"/>
            <a:ext cx="8761413" cy="822960"/>
          </a:xfrm>
        </p:spPr>
        <p:txBody>
          <a:bodyPr/>
          <a:lstStyle/>
          <a:p>
            <a:r>
              <a:rPr lang="en-IN" dirty="0" smtClean="0"/>
              <a:t>Addressing Modes</a:t>
            </a:r>
            <a:endParaRPr lang="en-IN" dirty="0"/>
          </a:p>
        </p:txBody>
      </p:sp>
      <p:sp>
        <p:nvSpPr>
          <p:cNvPr id="3" name="Content Placeholder 2"/>
          <p:cNvSpPr>
            <a:spLocks noGrp="1"/>
          </p:cNvSpPr>
          <p:nvPr>
            <p:ph idx="1"/>
          </p:nvPr>
        </p:nvSpPr>
        <p:spPr>
          <a:xfrm>
            <a:off x="391887" y="2050870"/>
            <a:ext cx="11800114" cy="4807130"/>
          </a:xfrm>
        </p:spPr>
        <p:txBody>
          <a:bodyPr>
            <a:normAutofit/>
          </a:bodyPr>
          <a:lstStyle/>
          <a:p>
            <a:r>
              <a:rPr lang="en-IN" dirty="0" smtClean="0"/>
              <a:t>The instruction </a:t>
            </a:r>
            <a:r>
              <a:rPr lang="en-IN" b="1" dirty="0" smtClean="0"/>
              <a:t>LD R1,a(R2) </a:t>
            </a:r>
          </a:p>
          <a:p>
            <a:pPr lvl="1"/>
            <a:r>
              <a:rPr lang="en-IN" dirty="0" smtClean="0"/>
              <a:t>  R1 = contents(a + contents(R2)), where contents(x) denotes the contents of the register or memory location represented by x.</a:t>
            </a:r>
          </a:p>
          <a:p>
            <a:r>
              <a:rPr lang="en-IN" dirty="0" smtClean="0"/>
              <a:t>A memory location can be an integer indexed by a register.</a:t>
            </a:r>
          </a:p>
          <a:p>
            <a:pPr lvl="1"/>
            <a:r>
              <a:rPr lang="en-IN" dirty="0" smtClean="0"/>
              <a:t> </a:t>
            </a:r>
            <a:r>
              <a:rPr lang="en-IN" b="1" dirty="0" smtClean="0"/>
              <a:t>LD R1,100(R2)             </a:t>
            </a:r>
            <a:r>
              <a:rPr lang="en-IN" dirty="0" smtClean="0"/>
              <a:t>R1 = contents(100 + contents(R2)), loading into R1 the value in the memory location obtained by adding 100 to the contents of register R2.</a:t>
            </a:r>
          </a:p>
          <a:p>
            <a:r>
              <a:rPr lang="en-IN" dirty="0" smtClean="0"/>
              <a:t>Two indirect addressing modes: </a:t>
            </a:r>
          </a:p>
          <a:p>
            <a:pPr lvl="1"/>
            <a:r>
              <a:rPr lang="en-IN" b="1" dirty="0" smtClean="0"/>
              <a:t>*r </a:t>
            </a:r>
            <a:r>
              <a:rPr lang="en-IN" dirty="0" smtClean="0"/>
              <a:t>means the memory location found in the location represented by the contents of </a:t>
            </a:r>
            <a:r>
              <a:rPr lang="en-IN" b="1" dirty="0" smtClean="0"/>
              <a:t>register, r </a:t>
            </a:r>
            <a:r>
              <a:rPr lang="en-IN" dirty="0" smtClean="0"/>
              <a:t>and </a:t>
            </a:r>
          </a:p>
          <a:p>
            <a:pPr lvl="1"/>
            <a:r>
              <a:rPr lang="en-IN" b="1" dirty="0" smtClean="0"/>
              <a:t>*100(r) </a:t>
            </a:r>
            <a:r>
              <a:rPr lang="en-IN" dirty="0" smtClean="0"/>
              <a:t>means the memory location found in the location obtained by adding </a:t>
            </a:r>
            <a:r>
              <a:rPr lang="en-IN" b="1" dirty="0" smtClean="0"/>
              <a:t>100 to the contents of r</a:t>
            </a:r>
            <a:r>
              <a:rPr lang="en-IN" dirty="0" smtClean="0"/>
              <a:t>. </a:t>
            </a:r>
          </a:p>
          <a:p>
            <a:pPr lvl="2"/>
            <a:r>
              <a:rPr lang="en-IN" b="1" dirty="0" smtClean="0"/>
              <a:t>LD R1,*100(R2)           </a:t>
            </a:r>
            <a:r>
              <a:rPr lang="en-IN" dirty="0" smtClean="0"/>
              <a:t>R1 = contents(contents(100 + contents(R2))), loading into R1 the value in the memory location stored in the memory location obtained by adding 100 to the contents of register R2.</a:t>
            </a:r>
          </a:p>
          <a:p>
            <a:r>
              <a:rPr lang="en-IN" dirty="0" smtClean="0"/>
              <a:t>An immediate constant addressing mode. The constant is prefixed by #. The instruction </a:t>
            </a:r>
            <a:r>
              <a:rPr lang="en-IN" b="1" dirty="0" smtClean="0"/>
              <a:t>LD R1,#100 </a:t>
            </a:r>
            <a:r>
              <a:rPr lang="en-IN" dirty="0" smtClean="0"/>
              <a:t>loads the integer 100 into register R1, and </a:t>
            </a:r>
            <a:r>
              <a:rPr lang="en-IN" b="1" dirty="0" smtClean="0"/>
              <a:t>ADD R1,R1,#100 </a:t>
            </a:r>
            <a:r>
              <a:rPr lang="en-IN" dirty="0" smtClean="0"/>
              <a:t>adds the integer 100 into register R1.</a:t>
            </a:r>
          </a:p>
          <a:p>
            <a:r>
              <a:rPr lang="en-IN" dirty="0" smtClean="0"/>
              <a:t>Comments at the end of instructions are preceded by //.</a:t>
            </a:r>
            <a:endParaRPr lang="en-IN" dirty="0"/>
          </a:p>
        </p:txBody>
      </p:sp>
      <p:sp>
        <p:nvSpPr>
          <p:cNvPr id="4" name="Right Arrow 3"/>
          <p:cNvSpPr/>
          <p:nvPr/>
        </p:nvSpPr>
        <p:spPr>
          <a:xfrm>
            <a:off x="2860767" y="3566160"/>
            <a:ext cx="404948"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2934789" y="5273040"/>
            <a:ext cx="404948"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251E8179-9A89-4FF2-9B03-9BEE1C029FD4}" type="datetime8">
              <a:rPr lang="en-US" smtClean="0"/>
              <a:t>5/7/2020 10:28 AM</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317078" y="822961"/>
            <a:ext cx="8819926" cy="5527474"/>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AD4E01BF-F53A-43BC-BF6B-033646671AC9}" type="datetime8">
              <a:rPr lang="en-US" smtClean="0"/>
              <a:t>5/7/2020 10:29 AM</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509451"/>
            <a:ext cx="9210973" cy="1171181"/>
          </a:xfrm>
        </p:spPr>
        <p:txBody>
          <a:bodyPr/>
          <a:lstStyle/>
          <a:p>
            <a:r>
              <a:rPr lang="en-IN" dirty="0" smtClean="0"/>
              <a:t>Machine Instructions: Generate code for the three-address statements </a:t>
            </a:r>
            <a:endParaRPr lang="en-IN" dirty="0"/>
          </a:p>
        </p:txBody>
      </p:sp>
      <p:sp>
        <p:nvSpPr>
          <p:cNvPr id="3" name="Content Placeholder 2"/>
          <p:cNvSpPr>
            <a:spLocks noGrp="1"/>
          </p:cNvSpPr>
          <p:nvPr>
            <p:ph idx="1"/>
          </p:nvPr>
        </p:nvSpPr>
        <p:spPr>
          <a:xfrm>
            <a:off x="1136469" y="2338251"/>
            <a:ext cx="9418319" cy="3681549"/>
          </a:xfrm>
        </p:spPr>
        <p:txBody>
          <a:bodyPr/>
          <a:lstStyle/>
          <a:p>
            <a:r>
              <a:rPr lang="en-IN" dirty="0" smtClean="0"/>
              <a:t>The three-address statement </a:t>
            </a:r>
            <a:r>
              <a:rPr lang="en-IN" sz="2000" b="1" dirty="0" smtClean="0"/>
              <a:t>x = y-z </a:t>
            </a:r>
            <a:r>
              <a:rPr lang="en-IN" dirty="0" smtClean="0"/>
              <a:t>can be implemented by the machine instructions:</a:t>
            </a:r>
          </a:p>
          <a:p>
            <a:endParaRPr lang="en-IN" dirty="0"/>
          </a:p>
        </p:txBody>
      </p:sp>
      <p:pic>
        <p:nvPicPr>
          <p:cNvPr id="1027" name="Picture 3"/>
          <p:cNvPicPr>
            <a:picLocks noChangeAspect="1" noChangeArrowheads="1"/>
          </p:cNvPicPr>
          <p:nvPr/>
        </p:nvPicPr>
        <p:blipFill>
          <a:blip r:embed="rId2"/>
          <a:srcRect/>
          <a:stretch>
            <a:fillRect/>
          </a:stretch>
        </p:blipFill>
        <p:spPr bwMode="auto">
          <a:xfrm>
            <a:off x="3748088" y="3239589"/>
            <a:ext cx="6492663" cy="1815329"/>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72F3C83-E59F-4189-B39B-DD2EFB65F562}" type="datetime8">
              <a:rPr lang="en-US" smtClean="0"/>
              <a:t>5/7/2020 10:32 AM</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Generation</a:t>
            </a:r>
            <a:endParaRPr lang="en-IN" dirty="0"/>
          </a:p>
        </p:txBody>
      </p:sp>
      <p:sp>
        <p:nvSpPr>
          <p:cNvPr id="3" name="Content Placeholder 2"/>
          <p:cNvSpPr>
            <a:spLocks noGrp="1"/>
          </p:cNvSpPr>
          <p:nvPr>
            <p:ph idx="1"/>
          </p:nvPr>
        </p:nvSpPr>
        <p:spPr>
          <a:xfrm>
            <a:off x="1188720" y="2442754"/>
            <a:ext cx="9614263" cy="3592286"/>
          </a:xfrm>
        </p:spPr>
        <p:txBody>
          <a:bodyPr>
            <a:normAutofit lnSpcReduction="10000"/>
          </a:bodyPr>
          <a:lstStyle/>
          <a:p>
            <a:pPr algn="just"/>
            <a:r>
              <a:rPr lang="en-IN" dirty="0" smtClean="0"/>
              <a:t>The final phase in our compiler model is the code generator. It takes as input the intermediate representation (IR) produced by the front end of the compiler, along with relevant symbol table information, and produces as output a semantically equivalent target program.</a:t>
            </a:r>
          </a:p>
          <a:p>
            <a:pPr algn="just"/>
            <a:endParaRPr lang="en-IN" dirty="0" smtClean="0"/>
          </a:p>
          <a:p>
            <a:pPr algn="just"/>
            <a:endParaRPr lang="en-IN" dirty="0" smtClean="0"/>
          </a:p>
          <a:p>
            <a:pPr algn="just"/>
            <a:endParaRPr lang="en-IN" dirty="0" smtClean="0"/>
          </a:p>
          <a:p>
            <a:pPr algn="just">
              <a:buNone/>
            </a:pPr>
            <a:r>
              <a:rPr lang="en-IN" dirty="0" smtClean="0"/>
              <a:t> </a:t>
            </a:r>
          </a:p>
          <a:p>
            <a:pPr algn="just"/>
            <a:r>
              <a:rPr lang="en-IN" dirty="0" smtClean="0"/>
              <a:t>The code optimization and code-generation phases of a compiler, often referred to as the back end, may make multiple passes over the IR before generating the target program.</a:t>
            </a:r>
            <a:endParaRPr lang="en-IN" dirty="0"/>
          </a:p>
        </p:txBody>
      </p:sp>
      <p:pic>
        <p:nvPicPr>
          <p:cNvPr id="1028" name="Picture 4"/>
          <p:cNvPicPr>
            <a:picLocks noChangeAspect="1" noChangeArrowheads="1"/>
          </p:cNvPicPr>
          <p:nvPr/>
        </p:nvPicPr>
        <p:blipFill>
          <a:blip r:embed="rId2"/>
          <a:srcRect/>
          <a:stretch>
            <a:fillRect/>
          </a:stretch>
        </p:blipFill>
        <p:spPr bwMode="auto">
          <a:xfrm>
            <a:off x="2073456" y="3709852"/>
            <a:ext cx="8401029" cy="1160826"/>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DE59EBB5-CAB1-4789-B49E-E3DD9F2BA35D}" type="datetime8">
              <a:rPr lang="en-US" smtClean="0"/>
              <a:t>5/7/2020 10:06 AM</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of a code Generator</a:t>
            </a:r>
            <a:endParaRPr lang="en-IN" dirty="0"/>
          </a:p>
        </p:txBody>
      </p:sp>
      <p:sp>
        <p:nvSpPr>
          <p:cNvPr id="3" name="Content Placeholder 2"/>
          <p:cNvSpPr>
            <a:spLocks noGrp="1"/>
          </p:cNvSpPr>
          <p:nvPr>
            <p:ph idx="1"/>
          </p:nvPr>
        </p:nvSpPr>
        <p:spPr>
          <a:xfrm>
            <a:off x="666206" y="2181497"/>
            <a:ext cx="10933611" cy="4441372"/>
          </a:xfrm>
        </p:spPr>
        <p:txBody>
          <a:bodyPr>
            <a:normAutofit/>
          </a:bodyPr>
          <a:lstStyle/>
          <a:p>
            <a:pPr algn="just"/>
            <a:r>
              <a:rPr lang="en-IN" dirty="0" smtClean="0"/>
              <a:t>Target code should be of high quality </a:t>
            </a:r>
            <a:endParaRPr lang="en-IN" dirty="0" smtClean="0"/>
          </a:p>
          <a:p>
            <a:pPr lvl="2" algn="just"/>
            <a:r>
              <a:rPr lang="en-IN" dirty="0" smtClean="0"/>
              <a:t>execution </a:t>
            </a:r>
            <a:r>
              <a:rPr lang="en-IN" dirty="0" smtClean="0"/>
              <a:t>time or space or energy </a:t>
            </a:r>
          </a:p>
          <a:p>
            <a:pPr algn="just"/>
            <a:r>
              <a:rPr lang="en-IN" dirty="0" smtClean="0"/>
              <a:t>Code generator itself should run efficiently. </a:t>
            </a:r>
          </a:p>
          <a:p>
            <a:pPr algn="just"/>
            <a:r>
              <a:rPr lang="en-IN" dirty="0" smtClean="0"/>
              <a:t>A code generator has three primary tasks:</a:t>
            </a:r>
          </a:p>
          <a:p>
            <a:pPr lvl="1" algn="just"/>
            <a:r>
              <a:rPr lang="en-IN" dirty="0" smtClean="0"/>
              <a:t> Instruction selection, </a:t>
            </a:r>
          </a:p>
          <a:p>
            <a:pPr lvl="1" algn="just"/>
            <a:r>
              <a:rPr lang="en-IN" dirty="0" smtClean="0"/>
              <a:t>Register allocation and assignment, </a:t>
            </a:r>
          </a:p>
          <a:p>
            <a:pPr lvl="1" algn="just"/>
            <a:r>
              <a:rPr lang="en-IN" dirty="0" smtClean="0"/>
              <a:t>and Instruction ordering. </a:t>
            </a:r>
          </a:p>
          <a:p>
            <a:pPr algn="just"/>
            <a:r>
              <a:rPr lang="en-IN" b="1" dirty="0" smtClean="0"/>
              <a:t>Instruction selection </a:t>
            </a:r>
            <a:r>
              <a:rPr lang="en-IN" dirty="0" smtClean="0"/>
              <a:t>involves choosing appropriate target-machine instructions to implement the IR statements. </a:t>
            </a:r>
          </a:p>
          <a:p>
            <a:pPr algn="just"/>
            <a:r>
              <a:rPr lang="en-IN" b="1" dirty="0" smtClean="0"/>
              <a:t>Register allocation and assignment </a:t>
            </a:r>
            <a:r>
              <a:rPr lang="en-IN" dirty="0" smtClean="0"/>
              <a:t>involves deciding what values to keep in which registers. </a:t>
            </a:r>
          </a:p>
          <a:p>
            <a:pPr algn="just"/>
            <a:r>
              <a:rPr lang="en-IN" b="1" dirty="0" smtClean="0"/>
              <a:t>Instruction ordering </a:t>
            </a:r>
            <a:r>
              <a:rPr lang="en-IN" dirty="0" smtClean="0"/>
              <a:t>involves deciding in what order to schedule the execution of instructions. </a:t>
            </a:r>
            <a:endParaRPr lang="en-IN" dirty="0"/>
          </a:p>
        </p:txBody>
      </p:sp>
      <p:sp>
        <p:nvSpPr>
          <p:cNvPr id="4" name="Date Placeholder 3"/>
          <p:cNvSpPr>
            <a:spLocks noGrp="1"/>
          </p:cNvSpPr>
          <p:nvPr>
            <p:ph type="dt" sz="half" idx="10"/>
          </p:nvPr>
        </p:nvSpPr>
        <p:spPr/>
        <p:txBody>
          <a:bodyPr/>
          <a:lstStyle/>
          <a:p>
            <a:fld id="{EAD1FF1C-242E-43AE-BDC8-BF002E46A2FC}" type="datetime8">
              <a:rPr lang="en-US" smtClean="0"/>
              <a:t>5/7/2020 10:06 AM</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Generator in Reality</a:t>
            </a:r>
            <a:endParaRPr lang="en-IN" dirty="0"/>
          </a:p>
        </p:txBody>
      </p:sp>
      <p:sp>
        <p:nvSpPr>
          <p:cNvPr id="3" name="Content Placeholder 2"/>
          <p:cNvSpPr>
            <a:spLocks noGrp="1"/>
          </p:cNvSpPr>
          <p:nvPr>
            <p:ph idx="1"/>
          </p:nvPr>
        </p:nvSpPr>
        <p:spPr/>
        <p:txBody>
          <a:bodyPr/>
          <a:lstStyle/>
          <a:p>
            <a:endParaRPr lang="en-IN" dirty="0" smtClean="0"/>
          </a:p>
          <a:p>
            <a:r>
              <a:rPr lang="en-IN" dirty="0" smtClean="0"/>
              <a:t> The problem of generating an optimal target program is undecidable. </a:t>
            </a:r>
          </a:p>
          <a:p>
            <a:r>
              <a:rPr lang="en-IN" dirty="0" smtClean="0"/>
              <a:t> Several subproblems are NP-Hard (such as register allocation). </a:t>
            </a:r>
          </a:p>
          <a:p>
            <a:r>
              <a:rPr lang="en-IN" dirty="0" smtClean="0"/>
              <a:t> Need to depend upon</a:t>
            </a:r>
          </a:p>
          <a:p>
            <a:pPr>
              <a:buNone/>
            </a:pPr>
            <a:r>
              <a:rPr lang="en-IN" dirty="0" smtClean="0"/>
              <a:t>			 – Approximation algorithms </a:t>
            </a:r>
          </a:p>
          <a:p>
            <a:pPr>
              <a:buNone/>
            </a:pPr>
            <a:r>
              <a:rPr lang="en-IN" dirty="0" smtClean="0"/>
              <a:t>			 – Heuristics	</a:t>
            </a:r>
          </a:p>
          <a:p>
            <a:pPr>
              <a:buNone/>
            </a:pPr>
            <a:r>
              <a:rPr lang="en-IN" dirty="0" smtClean="0"/>
              <a:t>			 – Conservative estimates</a:t>
            </a:r>
            <a:endParaRPr lang="en-IN" dirty="0"/>
          </a:p>
        </p:txBody>
      </p:sp>
      <p:sp>
        <p:nvSpPr>
          <p:cNvPr id="4" name="Date Placeholder 3"/>
          <p:cNvSpPr>
            <a:spLocks noGrp="1"/>
          </p:cNvSpPr>
          <p:nvPr>
            <p:ph type="dt" sz="half" idx="10"/>
          </p:nvPr>
        </p:nvSpPr>
        <p:spPr/>
        <p:txBody>
          <a:bodyPr/>
          <a:lstStyle/>
          <a:p>
            <a:fld id="{2AC12B8D-D542-44DC-8CDD-A3F5BC937325}" type="datetime8">
              <a:rPr lang="en-US" smtClean="0"/>
              <a:t>5/7/2020 10:08 AM</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4" y="653143"/>
            <a:ext cx="9080344" cy="1027489"/>
          </a:xfrm>
        </p:spPr>
        <p:txBody>
          <a:bodyPr/>
          <a:lstStyle/>
          <a:p>
            <a:r>
              <a:rPr lang="en-IN" dirty="0" smtClean="0"/>
              <a:t>Issues in the design of a code generator</a:t>
            </a:r>
            <a:endParaRPr lang="en-IN" dirty="0"/>
          </a:p>
        </p:txBody>
      </p:sp>
      <p:sp>
        <p:nvSpPr>
          <p:cNvPr id="3" name="Content Placeholder 2"/>
          <p:cNvSpPr>
            <a:spLocks noGrp="1"/>
          </p:cNvSpPr>
          <p:nvPr>
            <p:ph idx="1"/>
          </p:nvPr>
        </p:nvSpPr>
        <p:spPr>
          <a:xfrm>
            <a:off x="927463" y="2155371"/>
            <a:ext cx="9966959" cy="4193177"/>
          </a:xfrm>
        </p:spPr>
        <p:txBody>
          <a:bodyPr>
            <a:normAutofit/>
          </a:bodyPr>
          <a:lstStyle/>
          <a:p>
            <a:r>
              <a:rPr lang="en-IN" dirty="0" smtClean="0"/>
              <a:t>Code generation depends on the intermediate representation, the target language, and the run-time system, tasks such as instruction selection, register allocation and assignment, and instruction ordering.</a:t>
            </a:r>
          </a:p>
          <a:p>
            <a:endParaRPr lang="en-IN" dirty="0" smtClean="0"/>
          </a:p>
          <a:p>
            <a:r>
              <a:rPr lang="en-IN" dirty="0" smtClean="0"/>
              <a:t>Main issues involving in the design of a code generator are</a:t>
            </a:r>
          </a:p>
          <a:p>
            <a:pPr lvl="1"/>
            <a:r>
              <a:rPr lang="en-IN" dirty="0" smtClean="0"/>
              <a:t>1. Input to the code generator</a:t>
            </a:r>
          </a:p>
          <a:p>
            <a:pPr lvl="1"/>
            <a:r>
              <a:rPr lang="en-IN" dirty="0" smtClean="0"/>
              <a:t>2. The Target Program</a:t>
            </a:r>
          </a:p>
          <a:p>
            <a:pPr lvl="1"/>
            <a:r>
              <a:rPr lang="en-IN" dirty="0" smtClean="0"/>
              <a:t>3. Instruction Selection</a:t>
            </a:r>
          </a:p>
          <a:p>
            <a:pPr lvl="1"/>
            <a:r>
              <a:rPr lang="en-IN" dirty="0" smtClean="0"/>
              <a:t>4. Register allocation </a:t>
            </a:r>
          </a:p>
          <a:p>
            <a:pPr lvl="1"/>
            <a:r>
              <a:rPr lang="en-IN" dirty="0" smtClean="0"/>
              <a:t>5. Evaluation Order</a:t>
            </a:r>
            <a:endParaRPr lang="en-IN" dirty="0"/>
          </a:p>
        </p:txBody>
      </p:sp>
      <p:sp>
        <p:nvSpPr>
          <p:cNvPr id="4" name="Date Placeholder 3"/>
          <p:cNvSpPr>
            <a:spLocks noGrp="1"/>
          </p:cNvSpPr>
          <p:nvPr>
            <p:ph type="dt" sz="half" idx="10"/>
          </p:nvPr>
        </p:nvSpPr>
        <p:spPr/>
        <p:txBody>
          <a:bodyPr/>
          <a:lstStyle/>
          <a:p>
            <a:fld id="{47A30AF1-9E13-4260-9107-82720D51F6CE}" type="datetime8">
              <a:rPr lang="en-US" smtClean="0"/>
              <a:t>5/7/2020 10:10 AM</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to the code generator</a:t>
            </a:r>
            <a:endParaRPr lang="en-IN" dirty="0"/>
          </a:p>
        </p:txBody>
      </p:sp>
      <p:sp>
        <p:nvSpPr>
          <p:cNvPr id="3" name="Content Placeholder 2"/>
          <p:cNvSpPr>
            <a:spLocks noGrp="1"/>
          </p:cNvSpPr>
          <p:nvPr>
            <p:ph idx="1"/>
          </p:nvPr>
        </p:nvSpPr>
        <p:spPr>
          <a:xfrm>
            <a:off x="1154953" y="2299062"/>
            <a:ext cx="10235857" cy="4127864"/>
          </a:xfrm>
        </p:spPr>
        <p:txBody>
          <a:bodyPr>
            <a:normAutofit/>
          </a:bodyPr>
          <a:lstStyle/>
          <a:p>
            <a:pPr algn="just"/>
            <a:r>
              <a:rPr lang="en-IN" dirty="0" smtClean="0"/>
              <a:t>The input to the code generator is the intermediate representation of the source program produced by the front end, along with information in the symbol table that is used to determine the run-time addresses of the data objects denoted by the names in the IR.</a:t>
            </a:r>
          </a:p>
          <a:p>
            <a:pPr algn="just"/>
            <a:r>
              <a:rPr lang="en-IN" dirty="0" smtClean="0"/>
              <a:t>The choices for the IR include three-address representations such as </a:t>
            </a:r>
            <a:r>
              <a:rPr lang="en-IN" b="1" dirty="0" smtClean="0"/>
              <a:t>quadruples, triples, indirect triples;</a:t>
            </a:r>
            <a:r>
              <a:rPr lang="en-IN" dirty="0" smtClean="0"/>
              <a:t> virtual machine representations such as </a:t>
            </a:r>
            <a:r>
              <a:rPr lang="en-IN" b="1" dirty="0" smtClean="0"/>
              <a:t>bytecodes </a:t>
            </a:r>
            <a:r>
              <a:rPr lang="en-IN" dirty="0" smtClean="0"/>
              <a:t>and </a:t>
            </a:r>
            <a:r>
              <a:rPr lang="en-IN" b="1" dirty="0" smtClean="0"/>
              <a:t>stack-machine code</a:t>
            </a:r>
            <a:r>
              <a:rPr lang="en-IN" dirty="0" smtClean="0"/>
              <a:t>; linear representations such as </a:t>
            </a:r>
            <a:r>
              <a:rPr lang="en-IN" b="1" dirty="0" smtClean="0"/>
              <a:t>postfix notation</a:t>
            </a:r>
            <a:r>
              <a:rPr lang="en-IN" dirty="0" smtClean="0"/>
              <a:t>; and graphical representations such as </a:t>
            </a:r>
            <a:r>
              <a:rPr lang="en-IN" b="1" dirty="0" smtClean="0"/>
              <a:t>syntax trees and DAG's.</a:t>
            </a:r>
          </a:p>
          <a:p>
            <a:pPr algn="just"/>
            <a:r>
              <a:rPr lang="en-IN" dirty="0" smtClean="0"/>
              <a:t>Front end has scanned, parsed, and translated the source program into a relatively low-level IR, so that the values of the names appearing in the IR can be represented by quantities that the target machine can directly manipulate, such as integers and floating-point numbers.</a:t>
            </a:r>
            <a:endParaRPr lang="en-IN" dirty="0"/>
          </a:p>
        </p:txBody>
      </p:sp>
      <p:sp>
        <p:nvSpPr>
          <p:cNvPr id="4" name="Date Placeholder 3"/>
          <p:cNvSpPr>
            <a:spLocks noGrp="1"/>
          </p:cNvSpPr>
          <p:nvPr>
            <p:ph type="dt" sz="half" idx="10"/>
          </p:nvPr>
        </p:nvSpPr>
        <p:spPr/>
        <p:txBody>
          <a:bodyPr/>
          <a:lstStyle/>
          <a:p>
            <a:fld id="{E584E9DE-913E-4567-8A47-0A1CA3AA9847}" type="datetime8">
              <a:rPr lang="en-US" smtClean="0"/>
              <a:t>5/7/2020 10:10 AM</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Target Program</a:t>
            </a:r>
            <a:endParaRPr lang="en-IN" dirty="0"/>
          </a:p>
        </p:txBody>
      </p:sp>
      <p:sp>
        <p:nvSpPr>
          <p:cNvPr id="3" name="Content Placeholder 2"/>
          <p:cNvSpPr>
            <a:spLocks noGrp="1"/>
          </p:cNvSpPr>
          <p:nvPr>
            <p:ph idx="1"/>
          </p:nvPr>
        </p:nvSpPr>
        <p:spPr>
          <a:xfrm>
            <a:off x="235132" y="2220686"/>
            <a:ext cx="6387737" cy="4637314"/>
          </a:xfrm>
        </p:spPr>
        <p:txBody>
          <a:bodyPr>
            <a:normAutofit/>
          </a:bodyPr>
          <a:lstStyle/>
          <a:p>
            <a:pPr algn="just"/>
            <a:r>
              <a:rPr lang="en-IN" dirty="0" smtClean="0"/>
              <a:t>Common target-machine architectures are </a:t>
            </a:r>
            <a:r>
              <a:rPr lang="en-IN" b="1" dirty="0" smtClean="0"/>
              <a:t>RISC</a:t>
            </a:r>
            <a:r>
              <a:rPr lang="en-IN" dirty="0" smtClean="0"/>
              <a:t> (reduced instruction set computer), </a:t>
            </a:r>
            <a:r>
              <a:rPr lang="en-IN" b="1" dirty="0" smtClean="0"/>
              <a:t>CISC</a:t>
            </a:r>
            <a:r>
              <a:rPr lang="en-IN" dirty="0" smtClean="0"/>
              <a:t> (complex instruction set computer), and </a:t>
            </a:r>
            <a:r>
              <a:rPr lang="en-IN" b="1" dirty="0" smtClean="0"/>
              <a:t>stack based</a:t>
            </a:r>
            <a:r>
              <a:rPr lang="en-IN" dirty="0" smtClean="0"/>
              <a:t>.</a:t>
            </a:r>
          </a:p>
          <a:p>
            <a:pPr algn="just"/>
            <a:r>
              <a:rPr lang="en-IN" dirty="0" smtClean="0"/>
              <a:t>RISC machine typically has many registers, three-address instructions, simple addressing modes, and a relatively simple instruction-set architecture. In contrast, a CISC machine typically has few registers, two-address instructions, a variety of addressing modes.</a:t>
            </a:r>
          </a:p>
          <a:p>
            <a:pPr algn="just"/>
            <a:r>
              <a:rPr lang="en-IN" dirty="0" smtClean="0"/>
              <a:t>In a stack-based machine, operations are done by pushing operands onto a stack and then performing the operations on the operands at the top of the stack.</a:t>
            </a:r>
          </a:p>
          <a:p>
            <a:pPr algn="just"/>
            <a:r>
              <a:rPr lang="en-IN" dirty="0" smtClean="0"/>
              <a:t>Here we use a very simple RISC-like computer as our target machine.</a:t>
            </a:r>
            <a:endParaRPr lang="en-IN" dirty="0"/>
          </a:p>
        </p:txBody>
      </p:sp>
      <p:pic>
        <p:nvPicPr>
          <p:cNvPr id="4" name="Picture 2"/>
          <p:cNvPicPr>
            <a:picLocks noChangeAspect="1" noChangeArrowheads="1"/>
          </p:cNvPicPr>
          <p:nvPr/>
        </p:nvPicPr>
        <p:blipFill>
          <a:blip r:embed="rId2"/>
          <a:srcRect/>
          <a:stretch>
            <a:fillRect/>
          </a:stretch>
        </p:blipFill>
        <p:spPr bwMode="auto">
          <a:xfrm>
            <a:off x="6705393" y="940527"/>
            <a:ext cx="5486607" cy="543414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14DDCFA1-E451-456F-9E80-008AB0EBF36A}" type="datetime8">
              <a:rPr lang="en-US" smtClean="0"/>
              <a:t>5/7/2020 10:12 AM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044986" y="1632858"/>
            <a:ext cx="8734187" cy="4859384"/>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56036914-1E63-49C6-866C-940F082ED809}" type="datetime8">
              <a:rPr lang="en-US" smtClean="0"/>
              <a:t>5/7/2020 10:15 AM</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011" y="796834"/>
            <a:ext cx="8761413" cy="914400"/>
          </a:xfrm>
        </p:spPr>
        <p:txBody>
          <a:bodyPr/>
          <a:lstStyle/>
          <a:p>
            <a:r>
              <a:rPr lang="en-IN" dirty="0" smtClean="0"/>
              <a:t>Instruction Selection</a:t>
            </a:r>
            <a:endParaRPr lang="en-IN" dirty="0"/>
          </a:p>
        </p:txBody>
      </p:sp>
      <p:sp>
        <p:nvSpPr>
          <p:cNvPr id="3" name="Content Placeholder 2"/>
          <p:cNvSpPr>
            <a:spLocks noGrp="1"/>
          </p:cNvSpPr>
          <p:nvPr>
            <p:ph idx="1"/>
          </p:nvPr>
        </p:nvSpPr>
        <p:spPr>
          <a:xfrm>
            <a:off x="470263" y="2220687"/>
            <a:ext cx="11721737" cy="4088673"/>
          </a:xfrm>
        </p:spPr>
        <p:txBody>
          <a:bodyPr>
            <a:noAutofit/>
          </a:bodyPr>
          <a:lstStyle/>
          <a:p>
            <a:pPr algn="just"/>
            <a:r>
              <a:rPr lang="en-IN" dirty="0" smtClean="0"/>
              <a:t>The code generator must map the IR program into a code sequence that can be executed by the target machine. The complexity of performing this mapping is determined by factors such as</a:t>
            </a:r>
          </a:p>
          <a:p>
            <a:pPr lvl="1" algn="just"/>
            <a:r>
              <a:rPr lang="en-IN" sz="1800" b="1" dirty="0" smtClean="0"/>
              <a:t>the level of the IR</a:t>
            </a:r>
          </a:p>
          <a:p>
            <a:pPr lvl="2" algn="just"/>
            <a:r>
              <a:rPr lang="en-IN" sz="1800" dirty="0" smtClean="0"/>
              <a:t> Low-level IR can help generate more efficient code.</a:t>
            </a:r>
          </a:p>
          <a:p>
            <a:pPr lvl="2" algn="just"/>
            <a:r>
              <a:rPr lang="en-IN" sz="1800" dirty="0" smtClean="0"/>
              <a:t>If the IR is high level, the code generator may translate each IR statement into a sequence of machine instructions using code templates. Such statement by-statement code generation, however, often produces poor code that needs further optimization.</a:t>
            </a:r>
          </a:p>
          <a:p>
            <a:pPr lvl="1" algn="just"/>
            <a:r>
              <a:rPr lang="en-IN" sz="1800" dirty="0" smtClean="0"/>
              <a:t> </a:t>
            </a:r>
            <a:r>
              <a:rPr lang="en-IN" sz="1800" b="1" dirty="0" smtClean="0"/>
              <a:t>the nature of the instruction-set architecture </a:t>
            </a:r>
          </a:p>
          <a:p>
            <a:pPr lvl="2" algn="just"/>
            <a:r>
              <a:rPr lang="en-IN" sz="1800" dirty="0" smtClean="0"/>
              <a:t>Uniformity and completeness of ISA affects the code</a:t>
            </a:r>
          </a:p>
          <a:p>
            <a:pPr lvl="3" algn="just"/>
            <a:r>
              <a:rPr lang="en-IN" sz="1600" dirty="0" smtClean="0"/>
              <a:t>e.g., floats required to be loaded in special registers.</a:t>
            </a:r>
            <a:endParaRPr lang="en-IN" sz="1600" dirty="0"/>
          </a:p>
        </p:txBody>
      </p:sp>
      <p:sp>
        <p:nvSpPr>
          <p:cNvPr id="4" name="Date Placeholder 3"/>
          <p:cNvSpPr>
            <a:spLocks noGrp="1"/>
          </p:cNvSpPr>
          <p:nvPr>
            <p:ph type="dt" sz="half" idx="10"/>
          </p:nvPr>
        </p:nvSpPr>
        <p:spPr/>
        <p:txBody>
          <a:bodyPr/>
          <a:lstStyle/>
          <a:p>
            <a:fld id="{6407B370-1550-434E-AC48-CE490CCE032E}" type="datetime8">
              <a:rPr lang="en-US" smtClean="0"/>
              <a:t>5/7/2020 10:15 AM</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FFFFFF"/>
      </a:dk1>
      <a:lt1>
        <a:sysClr val="window" lastClr="000000"/>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1205</TotalTime>
  <Words>1399</Words>
  <Application>Microsoft Office PowerPoint</Application>
  <PresentationFormat>Custom</PresentationFormat>
  <Paragraphs>120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Unit 5             Code Generation</vt:lpstr>
      <vt:lpstr>Code Generation</vt:lpstr>
      <vt:lpstr>Task of a code Generator</vt:lpstr>
      <vt:lpstr>Code Generator in Reality</vt:lpstr>
      <vt:lpstr>Issues in the design of a code generator</vt:lpstr>
      <vt:lpstr>Input to the code generator</vt:lpstr>
      <vt:lpstr>The Target Program</vt:lpstr>
      <vt:lpstr>Slide 8</vt:lpstr>
      <vt:lpstr>Instruction Selection</vt:lpstr>
      <vt:lpstr>Instruction Selection contd..</vt:lpstr>
      <vt:lpstr>Register allocation</vt:lpstr>
      <vt:lpstr>Evaluation Order</vt:lpstr>
      <vt:lpstr>The Target Language  - A Simple target Machine Model</vt:lpstr>
      <vt:lpstr>Target Machine Model contd..</vt:lpstr>
      <vt:lpstr>Addressing Modes</vt:lpstr>
      <vt:lpstr>Slide 16</vt:lpstr>
      <vt:lpstr>Machine Instructions: Generate code for the three-address statements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CSE-PG</dc:creator>
  <cp:lastModifiedBy>sini</cp:lastModifiedBy>
  <cp:revision>299</cp:revision>
  <dcterms:created xsi:type="dcterms:W3CDTF">2020-03-04T06:24:59Z</dcterms:created>
  <dcterms:modified xsi:type="dcterms:W3CDTF">2020-05-07T05:10:32Z</dcterms:modified>
</cp:coreProperties>
</file>