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2" d="100"/>
          <a:sy n="72" d="100"/>
        </p:scale>
        <p:origin x="72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08B8A1-FE97-4E8D-B55F-3CE6E93CA45B}" type="datetimeFigureOut">
              <a:rPr lang="en-US" smtClean="0"/>
              <a:pPr/>
              <a:t>1/8/2024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08B8A1-FE97-4E8D-B55F-3CE6E93CA45B}" type="datetimeFigureOut">
              <a:rPr lang="en-US" smtClean="0"/>
              <a:pPr/>
              <a:t>1/8/2024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08B8A1-FE97-4E8D-B55F-3CE6E93CA45B}" type="datetimeFigureOut">
              <a:rPr lang="en-US" smtClean="0"/>
              <a:pPr/>
              <a:t>1/8/2024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08B8A1-FE97-4E8D-B55F-3CE6E93CA45B}" type="datetimeFigureOut">
              <a:rPr lang="en-US" smtClean="0"/>
              <a:pPr/>
              <a:t>1/8/2024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08B8A1-FE97-4E8D-B55F-3CE6E93CA45B}" type="datetimeFigureOut">
              <a:rPr lang="en-US" smtClean="0"/>
              <a:pPr/>
              <a:t>1/8/2024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08B8A1-FE97-4E8D-B55F-3CE6E93CA45B}" type="datetimeFigureOut">
              <a:rPr lang="en-US" smtClean="0"/>
              <a:pPr/>
              <a:t>1/8/2024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08B8A1-FE97-4E8D-B55F-3CE6E93CA45B}" type="datetimeFigureOut">
              <a:rPr lang="en-US" smtClean="0"/>
              <a:pPr/>
              <a:t>1/8/2024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08B8A1-FE97-4E8D-B55F-3CE6E93CA45B}" type="datetimeFigureOut">
              <a:rPr lang="en-US" smtClean="0"/>
              <a:pPr/>
              <a:t>1/8/2024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8B8A1-FE97-4E8D-B55F-3CE6E93CA45B}" type="datetimeFigureOut">
              <a:rPr lang="en-US" smtClean="0"/>
              <a:pPr/>
              <a:t>1/8/2024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08B8A1-FE97-4E8D-B55F-3CE6E93CA45B}" type="datetimeFigureOut">
              <a:rPr lang="en-US" smtClean="0"/>
              <a:pPr/>
              <a:t>1/8/2024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08B8A1-FE97-4E8D-B55F-3CE6E93CA45B}" type="datetimeFigureOut">
              <a:rPr lang="en-US" smtClean="0"/>
              <a:pPr/>
              <a:t>1/8/2024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8B8A1-FE97-4E8D-B55F-3CE6E93CA45B}" type="datetimeFigureOut">
              <a:rPr lang="en-US" smtClean="0"/>
              <a:pPr/>
              <a:t>1/8/2024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1AE46-C0CD-4EA3-8CB9-C58BB4BB8BF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Intermediate Code Generation</a:t>
            </a:r>
          </a:p>
        </p:txBody>
      </p:sp>
      <p:sp>
        <p:nvSpPr>
          <p:cNvPr id="3" name="Subtitle 2"/>
          <p:cNvSpPr>
            <a:spLocks noGrp="1"/>
          </p:cNvSpPr>
          <p:nvPr>
            <p:ph type="subTitle" idx="1"/>
          </p:nvPr>
        </p:nvSpPr>
        <p:spPr>
          <a:xfrm>
            <a:off x="1371600" y="3886200"/>
            <a:ext cx="7016824" cy="1752600"/>
          </a:xfrm>
        </p:spPr>
        <p:txBody>
          <a:bodyPr>
            <a:normAutofit/>
          </a:bodyPr>
          <a:lstStyle/>
          <a:p>
            <a:r>
              <a:rPr lang="en-IN" dirty="0"/>
              <a:t>Unit 5</a:t>
            </a:r>
          </a:p>
          <a:p>
            <a:endParaRPr lang="en-IN" dirty="0"/>
          </a:p>
          <a:p>
            <a:r>
              <a:rPr lang="en-IN" sz="2000" dirty="0"/>
              <a:t>                                                                                   Dr. Sini Anna Alex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Three Address Code Translation</a:t>
            </a:r>
          </a:p>
        </p:txBody>
      </p:sp>
      <p:sp>
        <p:nvSpPr>
          <p:cNvPr id="3" name="Content Placeholder 2"/>
          <p:cNvSpPr>
            <a:spLocks noGrp="1"/>
          </p:cNvSpPr>
          <p:nvPr>
            <p:ph idx="1"/>
          </p:nvPr>
        </p:nvSpPr>
        <p:spPr>
          <a:xfrm>
            <a:off x="457200" y="2000240"/>
            <a:ext cx="8229600" cy="4125923"/>
          </a:xfrm>
        </p:spPr>
        <p:txBody>
          <a:bodyPr>
            <a:normAutofit/>
          </a:bodyPr>
          <a:lstStyle/>
          <a:p>
            <a:pPr marL="514350" indent="-514350">
              <a:buAutoNum type="arabicPeriod"/>
            </a:pPr>
            <a:r>
              <a:rPr lang="en-IN" sz="4000" dirty="0"/>
              <a:t>a=b[</a:t>
            </a:r>
            <a:r>
              <a:rPr lang="en-IN" sz="4000" dirty="0" err="1"/>
              <a:t>i</a:t>
            </a:r>
            <a:r>
              <a:rPr lang="en-IN" sz="4000" dirty="0"/>
              <a:t>]+c[j]</a:t>
            </a:r>
          </a:p>
          <a:p>
            <a:pPr marL="514350" indent="-514350">
              <a:buNone/>
            </a:pPr>
            <a:endParaRPr lang="en-IN" sz="4000" dirty="0"/>
          </a:p>
          <a:p>
            <a:pPr>
              <a:buNone/>
            </a:pPr>
            <a:r>
              <a:rPr lang="en-IN" sz="4000" dirty="0"/>
              <a:t>2. a[</a:t>
            </a:r>
            <a:r>
              <a:rPr lang="en-IN" sz="4000" dirty="0" err="1"/>
              <a:t>i</a:t>
            </a:r>
            <a:r>
              <a:rPr lang="en-IN" sz="4000" dirty="0"/>
              <a:t>]=b*c + b*d</a:t>
            </a:r>
          </a:p>
          <a:p>
            <a:pPr>
              <a:buNone/>
            </a:pPr>
            <a:endParaRPr lang="en-IN" sz="4000" dirty="0"/>
          </a:p>
          <a:p>
            <a:pPr>
              <a:buNone/>
            </a:pPr>
            <a:r>
              <a:rPr lang="en-IN" sz="4000" dirty="0"/>
              <a:t>3. x=f(y+1)+2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Three address Translation of Control Statements</a:t>
            </a:r>
          </a:p>
        </p:txBody>
      </p:sp>
      <p:sp>
        <p:nvSpPr>
          <p:cNvPr id="3" name="Content Placeholder 2"/>
          <p:cNvSpPr>
            <a:spLocks noGrp="1"/>
          </p:cNvSpPr>
          <p:nvPr>
            <p:ph idx="1"/>
          </p:nvPr>
        </p:nvSpPr>
        <p:spPr>
          <a:xfrm>
            <a:off x="457200" y="1600200"/>
            <a:ext cx="8686800" cy="4972072"/>
          </a:xfrm>
        </p:spPr>
        <p:txBody>
          <a:bodyPr/>
          <a:lstStyle/>
          <a:p>
            <a:r>
              <a:rPr lang="en-IN" dirty="0"/>
              <a:t>Consider the statement</a:t>
            </a:r>
          </a:p>
          <a:p>
            <a:pPr>
              <a:buNone/>
            </a:pPr>
            <a:r>
              <a:rPr lang="en-IN" dirty="0"/>
              <a:t>		do </a:t>
            </a:r>
            <a:r>
              <a:rPr lang="en-IN" dirty="0" err="1"/>
              <a:t>i</a:t>
            </a:r>
            <a:r>
              <a:rPr lang="en-IN" dirty="0"/>
              <a:t> = i+1; while (a[</a:t>
            </a:r>
            <a:r>
              <a:rPr lang="en-IN" dirty="0" err="1"/>
              <a:t>i</a:t>
            </a:r>
            <a:r>
              <a:rPr lang="en-IN" dirty="0"/>
              <a:t>] &lt; v);</a:t>
            </a:r>
          </a:p>
          <a:p>
            <a:r>
              <a:rPr lang="en-IN" dirty="0"/>
              <a:t>Two possible translations of this statement are</a:t>
            </a:r>
          </a:p>
          <a:p>
            <a:endParaRPr lang="en-IN" dirty="0"/>
          </a:p>
        </p:txBody>
      </p:sp>
      <p:pic>
        <p:nvPicPr>
          <p:cNvPr id="2051" name="Picture 3"/>
          <p:cNvPicPr>
            <a:picLocks noChangeAspect="1" noChangeArrowheads="1"/>
          </p:cNvPicPr>
          <p:nvPr/>
        </p:nvPicPr>
        <p:blipFill>
          <a:blip r:embed="rId2"/>
          <a:srcRect/>
          <a:stretch>
            <a:fillRect/>
          </a:stretch>
        </p:blipFill>
        <p:spPr bwMode="auto">
          <a:xfrm>
            <a:off x="571472" y="3429000"/>
            <a:ext cx="8548241" cy="285752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description of three-address instructions</a:t>
            </a:r>
          </a:p>
        </p:txBody>
      </p:sp>
      <p:sp>
        <p:nvSpPr>
          <p:cNvPr id="3" name="Content Placeholder 2"/>
          <p:cNvSpPr>
            <a:spLocks noGrp="1"/>
          </p:cNvSpPr>
          <p:nvPr>
            <p:ph idx="1"/>
          </p:nvPr>
        </p:nvSpPr>
        <p:spPr>
          <a:xfrm>
            <a:off x="457200" y="1600200"/>
            <a:ext cx="8686800" cy="4972072"/>
          </a:xfrm>
        </p:spPr>
        <p:txBody>
          <a:bodyPr>
            <a:normAutofit fontScale="92500" lnSpcReduction="10000"/>
          </a:bodyPr>
          <a:lstStyle/>
          <a:p>
            <a:pPr algn="just"/>
            <a:r>
              <a:rPr lang="en-IN" dirty="0"/>
              <a:t>Three address instructions can be implemented as objects or as records with fields for the operator and the operands. Three such representations are called quadruples, triples, and indirect triples.</a:t>
            </a:r>
          </a:p>
          <a:p>
            <a:pPr algn="just"/>
            <a:r>
              <a:rPr lang="en-IN" dirty="0"/>
              <a:t>Quadruples- A quadruple (or just quad) has four fields: op, arg1, arg2, and result. </a:t>
            </a:r>
          </a:p>
          <a:p>
            <a:pPr algn="just"/>
            <a:r>
              <a:rPr lang="en-IN" dirty="0"/>
              <a:t>The op field contains an internal code for the operator. </a:t>
            </a:r>
          </a:p>
          <a:p>
            <a:pPr algn="just"/>
            <a:r>
              <a:rPr lang="en-IN" dirty="0"/>
              <a:t>For instance, the three-address instruction x = y +z is represented by placing + in op, y in arg1, z in arg2, and x in result.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Quadruple Representation</a:t>
            </a:r>
          </a:p>
        </p:txBody>
      </p:sp>
      <p:sp>
        <p:nvSpPr>
          <p:cNvPr id="3" name="Content Placeholder 2"/>
          <p:cNvSpPr>
            <a:spLocks noGrp="1"/>
          </p:cNvSpPr>
          <p:nvPr>
            <p:ph idx="1"/>
          </p:nvPr>
        </p:nvSpPr>
        <p:spPr>
          <a:xfrm>
            <a:off x="457200" y="1600200"/>
            <a:ext cx="8686800" cy="5043510"/>
          </a:xfrm>
        </p:spPr>
        <p:txBody>
          <a:bodyPr>
            <a:normAutofit/>
          </a:bodyPr>
          <a:lstStyle/>
          <a:p>
            <a:pPr algn="just">
              <a:buNone/>
            </a:pPr>
            <a:r>
              <a:rPr lang="en-IN" dirty="0"/>
              <a:t>The following are some exceptions to this rule:</a:t>
            </a:r>
          </a:p>
          <a:p>
            <a:pPr algn="just"/>
            <a:r>
              <a:rPr lang="en-IN" dirty="0"/>
              <a:t>1. Instructions with unary operators like</a:t>
            </a:r>
          </a:p>
          <a:p>
            <a:pPr algn="just">
              <a:buNone/>
            </a:pPr>
            <a:r>
              <a:rPr lang="en-IN" dirty="0"/>
              <a:t>     x = minus y or x = y do not use arg2. For a copy statement like x = y, op is =, while for most other operations, the assignment operator is implied.</a:t>
            </a:r>
          </a:p>
          <a:p>
            <a:pPr algn="just"/>
            <a:r>
              <a:rPr lang="en-IN" dirty="0"/>
              <a:t>2. Operators like </a:t>
            </a:r>
            <a:r>
              <a:rPr lang="en-IN" dirty="0" err="1"/>
              <a:t>param</a:t>
            </a:r>
            <a:r>
              <a:rPr lang="en-IN" dirty="0"/>
              <a:t> use neither arg2 nor result.</a:t>
            </a:r>
          </a:p>
          <a:p>
            <a:pPr algn="just"/>
            <a:r>
              <a:rPr lang="en-IN" dirty="0"/>
              <a:t>3. Conditional and unconditional jumps put the target label in result.</a:t>
            </a:r>
          </a:p>
          <a:p>
            <a:pPr algn="just"/>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Quadruple representation of  </a:t>
            </a:r>
            <a:br>
              <a:rPr lang="en-IN" dirty="0"/>
            </a:br>
            <a:r>
              <a:rPr lang="en-IN" dirty="0"/>
              <a:t>a = b*-c + b*-c</a:t>
            </a:r>
          </a:p>
        </p:txBody>
      </p:sp>
      <p:pic>
        <p:nvPicPr>
          <p:cNvPr id="1026" name="Picture 2"/>
          <p:cNvPicPr>
            <a:picLocks noGrp="1" noChangeAspect="1" noChangeArrowheads="1"/>
          </p:cNvPicPr>
          <p:nvPr>
            <p:ph idx="1"/>
          </p:nvPr>
        </p:nvPicPr>
        <p:blipFill>
          <a:blip r:embed="rId2"/>
          <a:srcRect/>
          <a:stretch>
            <a:fillRect/>
          </a:stretch>
        </p:blipFill>
        <p:spPr bwMode="auto">
          <a:xfrm>
            <a:off x="500034" y="2000240"/>
            <a:ext cx="8643966" cy="38417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Triples</a:t>
            </a:r>
          </a:p>
        </p:txBody>
      </p:sp>
      <p:pic>
        <p:nvPicPr>
          <p:cNvPr id="2050" name="Picture 2"/>
          <p:cNvPicPr>
            <a:picLocks noGrp="1" noChangeAspect="1" noChangeArrowheads="1"/>
          </p:cNvPicPr>
          <p:nvPr>
            <p:ph idx="1"/>
          </p:nvPr>
        </p:nvPicPr>
        <p:blipFill>
          <a:blip r:embed="rId2"/>
          <a:srcRect/>
          <a:stretch>
            <a:fillRect/>
          </a:stretch>
        </p:blipFill>
        <p:spPr bwMode="auto">
          <a:xfrm>
            <a:off x="5500694" y="3214686"/>
            <a:ext cx="2714644" cy="3197486"/>
          </a:xfrm>
          <a:prstGeom prst="rect">
            <a:avLst/>
          </a:prstGeom>
          <a:noFill/>
          <a:ln w="9525">
            <a:noFill/>
            <a:miter lim="800000"/>
            <a:headEnd/>
            <a:tailEnd/>
          </a:ln>
          <a:effectLst/>
        </p:spPr>
      </p:pic>
      <p:sp>
        <p:nvSpPr>
          <p:cNvPr id="5" name="Rectangle 4"/>
          <p:cNvSpPr/>
          <p:nvPr/>
        </p:nvSpPr>
        <p:spPr>
          <a:xfrm>
            <a:off x="214282" y="1428736"/>
            <a:ext cx="8929718" cy="1569660"/>
          </a:xfrm>
          <a:prstGeom prst="rect">
            <a:avLst/>
          </a:prstGeom>
        </p:spPr>
        <p:txBody>
          <a:bodyPr wrap="square">
            <a:spAutoFit/>
          </a:bodyPr>
          <a:lstStyle/>
          <a:p>
            <a:pPr algn="just"/>
            <a:r>
              <a:rPr lang="en-IN" sz="2400" dirty="0"/>
              <a:t>A triple has only three fields, which we call op, arg1, and arg2. With triples, the result of an operation is referred to by its position, so moving an instruction may require us to change all references to that result. </a:t>
            </a:r>
          </a:p>
        </p:txBody>
      </p:sp>
      <p:pic>
        <p:nvPicPr>
          <p:cNvPr id="2051" name="Picture 3"/>
          <p:cNvPicPr>
            <a:picLocks noChangeAspect="1" noChangeArrowheads="1"/>
          </p:cNvPicPr>
          <p:nvPr/>
        </p:nvPicPr>
        <p:blipFill>
          <a:blip r:embed="rId3"/>
          <a:srcRect/>
          <a:stretch>
            <a:fillRect/>
          </a:stretch>
        </p:blipFill>
        <p:spPr bwMode="auto">
          <a:xfrm>
            <a:off x="785786" y="3357562"/>
            <a:ext cx="2500330" cy="3003643"/>
          </a:xfrm>
          <a:prstGeom prst="rect">
            <a:avLst/>
          </a:prstGeom>
          <a:noFill/>
          <a:ln w="9525">
            <a:noFill/>
            <a:miter lim="800000"/>
            <a:headEnd/>
            <a:tailEnd/>
          </a:ln>
          <a:effectLst/>
        </p:spPr>
      </p:pic>
      <p:sp>
        <p:nvSpPr>
          <p:cNvPr id="8" name="TextBox 7"/>
          <p:cNvSpPr txBox="1"/>
          <p:nvPr/>
        </p:nvSpPr>
        <p:spPr>
          <a:xfrm>
            <a:off x="4643438" y="2857496"/>
            <a:ext cx="4286280" cy="369332"/>
          </a:xfrm>
          <a:prstGeom prst="rect">
            <a:avLst/>
          </a:prstGeom>
          <a:noFill/>
        </p:spPr>
        <p:txBody>
          <a:bodyPr wrap="square" rtlCol="0">
            <a:spAutoFit/>
          </a:bodyPr>
          <a:lstStyle/>
          <a:p>
            <a:r>
              <a:rPr lang="en-IN" dirty="0"/>
              <a:t>    </a:t>
            </a:r>
            <a:r>
              <a:rPr lang="en-IN" b="1" dirty="0"/>
              <a:t>Triple Representation of  a = b*-c + b*-c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Indirect</a:t>
            </a:r>
            <a:r>
              <a:rPr lang="en-IN" i="1" dirty="0"/>
              <a:t> </a:t>
            </a:r>
            <a:r>
              <a:rPr lang="en-IN" dirty="0"/>
              <a:t>Triples</a:t>
            </a:r>
            <a:endParaRPr lang="en-IN" i="1" dirty="0"/>
          </a:p>
        </p:txBody>
      </p:sp>
      <p:pic>
        <p:nvPicPr>
          <p:cNvPr id="3074" name="Picture 2"/>
          <p:cNvPicPr>
            <a:picLocks noGrp="1" noChangeAspect="1" noChangeArrowheads="1"/>
          </p:cNvPicPr>
          <p:nvPr>
            <p:ph idx="1"/>
          </p:nvPr>
        </p:nvPicPr>
        <p:blipFill>
          <a:blip r:embed="rId2"/>
          <a:srcRect/>
          <a:stretch>
            <a:fillRect/>
          </a:stretch>
        </p:blipFill>
        <p:spPr bwMode="auto">
          <a:xfrm>
            <a:off x="1500166" y="3143248"/>
            <a:ext cx="6429375" cy="3114675"/>
          </a:xfrm>
          <a:prstGeom prst="rect">
            <a:avLst/>
          </a:prstGeom>
          <a:noFill/>
          <a:ln w="9525">
            <a:noFill/>
            <a:miter lim="800000"/>
            <a:headEnd/>
            <a:tailEnd/>
          </a:ln>
          <a:effectLst/>
        </p:spPr>
      </p:pic>
      <p:sp>
        <p:nvSpPr>
          <p:cNvPr id="6" name="Rectangle 5"/>
          <p:cNvSpPr/>
          <p:nvPr/>
        </p:nvSpPr>
        <p:spPr>
          <a:xfrm>
            <a:off x="0" y="1357298"/>
            <a:ext cx="9144000" cy="1569660"/>
          </a:xfrm>
          <a:prstGeom prst="rect">
            <a:avLst/>
          </a:prstGeom>
        </p:spPr>
        <p:txBody>
          <a:bodyPr wrap="square">
            <a:spAutoFit/>
          </a:bodyPr>
          <a:lstStyle/>
          <a:p>
            <a:pPr algn="just"/>
            <a:r>
              <a:rPr lang="en-IN" sz="2400" dirty="0"/>
              <a:t>Indirect triples consist of a listing of pointers to triples, rather than a listing of triples themselves. With indirect triples, an optimizing compiler can move an instruction by reordering the instruction list, without a directing the triples themselves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71677"/>
            <a:ext cx="8229600" cy="1785951"/>
          </a:xfrm>
        </p:spPr>
        <p:txBody>
          <a:bodyPr>
            <a:normAutofit lnSpcReduction="10000"/>
          </a:bodyPr>
          <a:lstStyle/>
          <a:p>
            <a:pPr>
              <a:buNone/>
            </a:pPr>
            <a:endParaRPr lang="en-IN" dirty="0"/>
          </a:p>
          <a:p>
            <a:pPr>
              <a:buNone/>
            </a:pPr>
            <a:endParaRPr lang="en-IN" dirty="0"/>
          </a:p>
          <a:p>
            <a:pPr>
              <a:buNone/>
            </a:pPr>
            <a:r>
              <a:rPr lang="en-IN" dirty="0"/>
              <a:t>				</a:t>
            </a:r>
            <a:r>
              <a:rPr lang="en-IN" sz="36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Value Number Method for Constructing DAG’s</a:t>
            </a:r>
          </a:p>
        </p:txBody>
      </p:sp>
      <p:sp>
        <p:nvSpPr>
          <p:cNvPr id="3" name="Content Placeholder 2"/>
          <p:cNvSpPr>
            <a:spLocks noGrp="1"/>
          </p:cNvSpPr>
          <p:nvPr>
            <p:ph idx="1"/>
          </p:nvPr>
        </p:nvSpPr>
        <p:spPr/>
        <p:txBody>
          <a:bodyPr/>
          <a:lstStyle/>
          <a:p>
            <a:r>
              <a:rPr lang="en-IN" dirty="0"/>
              <a:t>Nodes of Syntax Tree or DAG – stored in an array of records.</a:t>
            </a:r>
          </a:p>
          <a:p>
            <a:r>
              <a:rPr lang="en-IN" dirty="0"/>
              <a:t>Each row represents- one record(one node)</a:t>
            </a:r>
          </a:p>
          <a:p>
            <a:r>
              <a:rPr lang="en-IN" dirty="0"/>
              <a:t>Nodes of a DAG for </a:t>
            </a:r>
            <a:r>
              <a:rPr lang="en-IN" dirty="0" err="1"/>
              <a:t>i</a:t>
            </a:r>
            <a:r>
              <a:rPr lang="en-IN" dirty="0"/>
              <a:t>=i+10</a:t>
            </a:r>
          </a:p>
          <a:p>
            <a:pPr>
              <a:buNone/>
            </a:pPr>
            <a:r>
              <a:rPr lang="en-IN" dirty="0"/>
              <a:t>                    				</a:t>
            </a:r>
          </a:p>
          <a:p>
            <a:pPr>
              <a:buNone/>
            </a:pPr>
            <a:r>
              <a:rPr lang="en-IN" dirty="0"/>
              <a:t>					</a:t>
            </a:r>
          </a:p>
        </p:txBody>
      </p:sp>
      <p:pic>
        <p:nvPicPr>
          <p:cNvPr id="1027" name="Picture 3"/>
          <p:cNvPicPr>
            <a:picLocks noChangeAspect="1" noChangeArrowheads="1"/>
          </p:cNvPicPr>
          <p:nvPr/>
        </p:nvPicPr>
        <p:blipFill>
          <a:blip r:embed="rId2"/>
          <a:srcRect/>
          <a:stretch>
            <a:fillRect/>
          </a:stretch>
        </p:blipFill>
        <p:spPr bwMode="auto">
          <a:xfrm>
            <a:off x="1000100" y="4071942"/>
            <a:ext cx="6752423" cy="235745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511288"/>
          </a:xfrm>
        </p:spPr>
        <p:txBody>
          <a:bodyPr>
            <a:normAutofit fontScale="90000"/>
          </a:bodyPr>
          <a:lstStyle/>
          <a:p>
            <a:r>
              <a:rPr lang="en-IN" dirty="0"/>
              <a:t>Algorithm: The value-number method for constructing the nodes of a DAG.</a:t>
            </a:r>
            <a:br>
              <a:rPr lang="en-IN" dirty="0"/>
            </a:b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22365" y="1428736"/>
            <a:ext cx="9266365" cy="2251882"/>
          </a:xfrm>
          <a:prstGeom prst="rect">
            <a:avLst/>
          </a:prstGeom>
          <a:noFill/>
          <a:ln w="9525">
            <a:noFill/>
            <a:miter lim="800000"/>
            <a:headEnd/>
            <a:tailEnd/>
          </a:ln>
          <a:effectLst/>
        </p:spPr>
      </p:pic>
      <p:sp>
        <p:nvSpPr>
          <p:cNvPr id="5" name="TextBox 4"/>
          <p:cNvSpPr txBox="1"/>
          <p:nvPr/>
        </p:nvSpPr>
        <p:spPr>
          <a:xfrm>
            <a:off x="428596" y="3786190"/>
            <a:ext cx="6500858" cy="646331"/>
          </a:xfrm>
          <a:prstGeom prst="rect">
            <a:avLst/>
          </a:prstGeom>
          <a:noFill/>
        </p:spPr>
        <p:txBody>
          <a:bodyPr wrap="square" rtlCol="0">
            <a:spAutoFit/>
          </a:bodyPr>
          <a:lstStyle/>
          <a:p>
            <a:r>
              <a:rPr lang="en-IN" b="1" u="sng" dirty="0"/>
              <a:t>Construct three address code and VNM for the given DAG </a:t>
            </a:r>
            <a:r>
              <a:rPr lang="en-IN" b="1" u="sng" dirty="0" err="1"/>
              <a:t>a+b</a:t>
            </a:r>
            <a:r>
              <a:rPr lang="en-IN" b="1" u="sng" dirty="0"/>
              <a:t>+(</a:t>
            </a:r>
            <a:r>
              <a:rPr lang="en-IN" b="1" u="sng" dirty="0" err="1"/>
              <a:t>a+b</a:t>
            </a:r>
            <a:r>
              <a:rPr lang="en-IN" b="1" u="sng" dirty="0"/>
              <a:t>)</a:t>
            </a:r>
          </a:p>
        </p:txBody>
      </p:sp>
      <p:sp>
        <p:nvSpPr>
          <p:cNvPr id="6" name="TextBox 5"/>
          <p:cNvSpPr txBox="1"/>
          <p:nvPr/>
        </p:nvSpPr>
        <p:spPr>
          <a:xfrm>
            <a:off x="285720" y="6000768"/>
            <a:ext cx="428628" cy="369332"/>
          </a:xfrm>
          <a:prstGeom prst="rect">
            <a:avLst/>
          </a:prstGeom>
          <a:noFill/>
        </p:spPr>
        <p:txBody>
          <a:bodyPr wrap="square" rtlCol="0">
            <a:spAutoFit/>
          </a:bodyPr>
          <a:lstStyle/>
          <a:p>
            <a:r>
              <a:rPr lang="en-IN" dirty="0"/>
              <a:t>a</a:t>
            </a:r>
          </a:p>
        </p:txBody>
      </p:sp>
      <p:sp>
        <p:nvSpPr>
          <p:cNvPr id="7" name="TextBox 6"/>
          <p:cNvSpPr txBox="1"/>
          <p:nvPr/>
        </p:nvSpPr>
        <p:spPr>
          <a:xfrm>
            <a:off x="1500166" y="6000768"/>
            <a:ext cx="571504" cy="369332"/>
          </a:xfrm>
          <a:prstGeom prst="rect">
            <a:avLst/>
          </a:prstGeom>
          <a:noFill/>
        </p:spPr>
        <p:txBody>
          <a:bodyPr wrap="square" rtlCol="0">
            <a:spAutoFit/>
          </a:bodyPr>
          <a:lstStyle/>
          <a:p>
            <a:r>
              <a:rPr lang="en-IN" dirty="0"/>
              <a:t>b</a:t>
            </a:r>
          </a:p>
        </p:txBody>
      </p:sp>
      <p:sp>
        <p:nvSpPr>
          <p:cNvPr id="8" name="TextBox 7"/>
          <p:cNvSpPr txBox="1"/>
          <p:nvPr/>
        </p:nvSpPr>
        <p:spPr>
          <a:xfrm>
            <a:off x="928662" y="5643578"/>
            <a:ext cx="500066" cy="369332"/>
          </a:xfrm>
          <a:prstGeom prst="rect">
            <a:avLst/>
          </a:prstGeom>
          <a:noFill/>
        </p:spPr>
        <p:txBody>
          <a:bodyPr wrap="square" rtlCol="0">
            <a:spAutoFit/>
          </a:bodyPr>
          <a:lstStyle/>
          <a:p>
            <a:r>
              <a:rPr lang="en-IN" dirty="0"/>
              <a:t>+</a:t>
            </a:r>
          </a:p>
        </p:txBody>
      </p:sp>
      <p:sp>
        <p:nvSpPr>
          <p:cNvPr id="9" name="TextBox 8"/>
          <p:cNvSpPr txBox="1"/>
          <p:nvPr/>
        </p:nvSpPr>
        <p:spPr>
          <a:xfrm>
            <a:off x="857224" y="4714884"/>
            <a:ext cx="500066" cy="369332"/>
          </a:xfrm>
          <a:prstGeom prst="rect">
            <a:avLst/>
          </a:prstGeom>
          <a:noFill/>
        </p:spPr>
        <p:txBody>
          <a:bodyPr wrap="square" rtlCol="0">
            <a:spAutoFit/>
          </a:bodyPr>
          <a:lstStyle/>
          <a:p>
            <a:r>
              <a:rPr lang="en-IN" dirty="0"/>
              <a:t>+</a:t>
            </a:r>
          </a:p>
        </p:txBody>
      </p:sp>
      <p:cxnSp>
        <p:nvCxnSpPr>
          <p:cNvPr id="11" name="Straight Connector 10"/>
          <p:cNvCxnSpPr>
            <a:stCxn id="6" idx="0"/>
            <a:endCxn id="8" idx="1"/>
          </p:cNvCxnSpPr>
          <p:nvPr/>
        </p:nvCxnSpPr>
        <p:spPr>
          <a:xfrm rot="5400000" flipH="1" flipV="1">
            <a:off x="628086" y="5700192"/>
            <a:ext cx="172524" cy="42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7" idx="1"/>
          </p:cNvCxnSpPr>
          <p:nvPr/>
        </p:nvCxnSpPr>
        <p:spPr>
          <a:xfrm rot="16200000" flipH="1">
            <a:off x="1193519" y="5878787"/>
            <a:ext cx="327542" cy="285752"/>
          </a:xfrm>
          <a:prstGeom prst="line">
            <a:avLst/>
          </a:prstGeom>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728663" y="4943475"/>
            <a:ext cx="257175" cy="776043"/>
          </a:xfrm>
          <a:custGeom>
            <a:avLst/>
            <a:gdLst>
              <a:gd name="connsiteX0" fmla="*/ 157162 w 257175"/>
              <a:gd name="connsiteY0" fmla="*/ 0 h 776043"/>
              <a:gd name="connsiteX1" fmla="*/ 114300 w 257175"/>
              <a:gd name="connsiteY1" fmla="*/ 42863 h 776043"/>
              <a:gd name="connsiteX2" fmla="*/ 57150 w 257175"/>
              <a:gd name="connsiteY2" fmla="*/ 85725 h 776043"/>
              <a:gd name="connsiteX3" fmla="*/ 0 w 257175"/>
              <a:gd name="connsiteY3" fmla="*/ 171450 h 776043"/>
              <a:gd name="connsiteX4" fmla="*/ 14287 w 257175"/>
              <a:gd name="connsiteY4" fmla="*/ 557213 h 776043"/>
              <a:gd name="connsiteX5" fmla="*/ 28575 w 257175"/>
              <a:gd name="connsiteY5" fmla="*/ 600075 h 776043"/>
              <a:gd name="connsiteX6" fmla="*/ 142875 w 257175"/>
              <a:gd name="connsiteY6" fmla="*/ 700088 h 776043"/>
              <a:gd name="connsiteX7" fmla="*/ 228600 w 257175"/>
              <a:gd name="connsiteY7" fmla="*/ 728663 h 776043"/>
              <a:gd name="connsiteX8" fmla="*/ 257175 w 257175"/>
              <a:gd name="connsiteY8" fmla="*/ 771525 h 77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175" h="776043">
                <a:moveTo>
                  <a:pt x="157162" y="0"/>
                </a:moveTo>
                <a:cubicBezTo>
                  <a:pt x="142875" y="14288"/>
                  <a:pt x="129641" y="29713"/>
                  <a:pt x="114300" y="42863"/>
                </a:cubicBezTo>
                <a:cubicBezTo>
                  <a:pt x="96220" y="58360"/>
                  <a:pt x="72970" y="67927"/>
                  <a:pt x="57150" y="85725"/>
                </a:cubicBezTo>
                <a:cubicBezTo>
                  <a:pt x="34334" y="111393"/>
                  <a:pt x="0" y="171450"/>
                  <a:pt x="0" y="171450"/>
                </a:cubicBezTo>
                <a:cubicBezTo>
                  <a:pt x="4762" y="300038"/>
                  <a:pt x="5728" y="428822"/>
                  <a:pt x="14287" y="557213"/>
                </a:cubicBezTo>
                <a:cubicBezTo>
                  <a:pt x="15289" y="572240"/>
                  <a:pt x="21840" y="586605"/>
                  <a:pt x="28575" y="600075"/>
                </a:cubicBezTo>
                <a:cubicBezTo>
                  <a:pt x="51912" y="646748"/>
                  <a:pt x="91438" y="682942"/>
                  <a:pt x="142875" y="700088"/>
                </a:cubicBezTo>
                <a:lnTo>
                  <a:pt x="228600" y="728663"/>
                </a:lnTo>
                <a:cubicBezTo>
                  <a:pt x="244393" y="776043"/>
                  <a:pt x="227827" y="771525"/>
                  <a:pt x="257175" y="771525"/>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Freeform 16"/>
          <p:cNvSpPr/>
          <p:nvPr/>
        </p:nvSpPr>
        <p:spPr>
          <a:xfrm>
            <a:off x="1128713" y="4900613"/>
            <a:ext cx="228600" cy="857250"/>
          </a:xfrm>
          <a:custGeom>
            <a:avLst/>
            <a:gdLst>
              <a:gd name="connsiteX0" fmla="*/ 0 w 228600"/>
              <a:gd name="connsiteY0" fmla="*/ 0 h 857250"/>
              <a:gd name="connsiteX1" fmla="*/ 42862 w 228600"/>
              <a:gd name="connsiteY1" fmla="*/ 42862 h 857250"/>
              <a:gd name="connsiteX2" fmla="*/ 100012 w 228600"/>
              <a:gd name="connsiteY2" fmla="*/ 85725 h 857250"/>
              <a:gd name="connsiteX3" fmla="*/ 157162 w 228600"/>
              <a:gd name="connsiteY3" fmla="*/ 157162 h 857250"/>
              <a:gd name="connsiteX4" fmla="*/ 171450 w 228600"/>
              <a:gd name="connsiteY4" fmla="*/ 200025 h 857250"/>
              <a:gd name="connsiteX5" fmla="*/ 200025 w 228600"/>
              <a:gd name="connsiteY5" fmla="*/ 242887 h 857250"/>
              <a:gd name="connsiteX6" fmla="*/ 228600 w 228600"/>
              <a:gd name="connsiteY6" fmla="*/ 328612 h 857250"/>
              <a:gd name="connsiteX7" fmla="*/ 214312 w 228600"/>
              <a:gd name="connsiteY7" fmla="*/ 571500 h 857250"/>
              <a:gd name="connsiteX8" fmla="*/ 185737 w 228600"/>
              <a:gd name="connsiteY8" fmla="*/ 657225 h 857250"/>
              <a:gd name="connsiteX9" fmla="*/ 142875 w 228600"/>
              <a:gd name="connsiteY9" fmla="*/ 685800 h 857250"/>
              <a:gd name="connsiteX10" fmla="*/ 128587 w 228600"/>
              <a:gd name="connsiteY10" fmla="*/ 728662 h 857250"/>
              <a:gd name="connsiteX11" fmla="*/ 42862 w 228600"/>
              <a:gd name="connsiteY11" fmla="*/ 785812 h 857250"/>
              <a:gd name="connsiteX12" fmla="*/ 0 w 228600"/>
              <a:gd name="connsiteY12" fmla="*/ 8572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600" h="857250">
                <a:moveTo>
                  <a:pt x="0" y="0"/>
                </a:moveTo>
                <a:cubicBezTo>
                  <a:pt x="14287" y="14287"/>
                  <a:pt x="27521" y="29713"/>
                  <a:pt x="42862" y="42862"/>
                </a:cubicBezTo>
                <a:cubicBezTo>
                  <a:pt x="60942" y="58359"/>
                  <a:pt x="84767" y="67432"/>
                  <a:pt x="100012" y="85725"/>
                </a:cubicBezTo>
                <a:cubicBezTo>
                  <a:pt x="186277" y="189242"/>
                  <a:pt x="25895" y="69649"/>
                  <a:pt x="157162" y="157162"/>
                </a:cubicBezTo>
                <a:cubicBezTo>
                  <a:pt x="161925" y="171450"/>
                  <a:pt x="164715" y="186554"/>
                  <a:pt x="171450" y="200025"/>
                </a:cubicBezTo>
                <a:cubicBezTo>
                  <a:pt x="179129" y="215383"/>
                  <a:pt x="193051" y="227196"/>
                  <a:pt x="200025" y="242887"/>
                </a:cubicBezTo>
                <a:cubicBezTo>
                  <a:pt x="212258" y="270412"/>
                  <a:pt x="228600" y="328612"/>
                  <a:pt x="228600" y="328612"/>
                </a:cubicBezTo>
                <a:cubicBezTo>
                  <a:pt x="223837" y="409575"/>
                  <a:pt x="224802" y="491079"/>
                  <a:pt x="214312" y="571500"/>
                </a:cubicBezTo>
                <a:cubicBezTo>
                  <a:pt x="210416" y="601368"/>
                  <a:pt x="210799" y="640517"/>
                  <a:pt x="185737" y="657225"/>
                </a:cubicBezTo>
                <a:lnTo>
                  <a:pt x="142875" y="685800"/>
                </a:lnTo>
                <a:cubicBezTo>
                  <a:pt x="138112" y="700087"/>
                  <a:pt x="139236" y="718013"/>
                  <a:pt x="128587" y="728662"/>
                </a:cubicBezTo>
                <a:cubicBezTo>
                  <a:pt x="104303" y="752946"/>
                  <a:pt x="42862" y="785812"/>
                  <a:pt x="42862" y="785812"/>
                </a:cubicBezTo>
                <a:cubicBezTo>
                  <a:pt x="8380" y="837536"/>
                  <a:pt x="21966" y="813316"/>
                  <a:pt x="0" y="85725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p:cNvSpPr txBox="1"/>
          <p:nvPr/>
        </p:nvSpPr>
        <p:spPr>
          <a:xfrm>
            <a:off x="571472" y="4357694"/>
            <a:ext cx="1000132" cy="369332"/>
          </a:xfrm>
          <a:prstGeom prst="rect">
            <a:avLst/>
          </a:prstGeom>
          <a:noFill/>
        </p:spPr>
        <p:txBody>
          <a:bodyPr wrap="square" rtlCol="0">
            <a:spAutoFit/>
          </a:bodyPr>
          <a:lstStyle/>
          <a:p>
            <a:r>
              <a:rPr lang="en-IN" b="1" u="sng" dirty="0"/>
              <a:t>DAG</a:t>
            </a:r>
          </a:p>
        </p:txBody>
      </p:sp>
      <p:sp>
        <p:nvSpPr>
          <p:cNvPr id="19" name="TextBox 18"/>
          <p:cNvSpPr txBox="1"/>
          <p:nvPr/>
        </p:nvSpPr>
        <p:spPr>
          <a:xfrm>
            <a:off x="2428860" y="4429132"/>
            <a:ext cx="2071702" cy="1477328"/>
          </a:xfrm>
          <a:prstGeom prst="rect">
            <a:avLst/>
          </a:prstGeom>
          <a:noFill/>
        </p:spPr>
        <p:txBody>
          <a:bodyPr wrap="square" rtlCol="0">
            <a:spAutoFit/>
          </a:bodyPr>
          <a:lstStyle/>
          <a:p>
            <a:r>
              <a:rPr lang="en-IN" b="1" u="sng" dirty="0"/>
              <a:t>Three Address Code</a:t>
            </a:r>
          </a:p>
          <a:p>
            <a:endParaRPr lang="en-IN" dirty="0"/>
          </a:p>
          <a:p>
            <a:r>
              <a:rPr lang="en-IN" dirty="0"/>
              <a:t>t1= a+ b</a:t>
            </a:r>
          </a:p>
          <a:p>
            <a:r>
              <a:rPr lang="en-IN" dirty="0"/>
              <a:t>t2=t1+t1</a:t>
            </a:r>
          </a:p>
          <a:p>
            <a:endParaRPr lang="en-IN" dirty="0"/>
          </a:p>
        </p:txBody>
      </p:sp>
      <p:sp>
        <p:nvSpPr>
          <p:cNvPr id="20" name="TextBox 19"/>
          <p:cNvSpPr txBox="1"/>
          <p:nvPr/>
        </p:nvSpPr>
        <p:spPr>
          <a:xfrm>
            <a:off x="5214942" y="4429133"/>
            <a:ext cx="3357586" cy="646331"/>
          </a:xfrm>
          <a:prstGeom prst="rect">
            <a:avLst/>
          </a:prstGeom>
          <a:noFill/>
        </p:spPr>
        <p:txBody>
          <a:bodyPr wrap="square" rtlCol="0">
            <a:spAutoFit/>
          </a:bodyPr>
          <a:lstStyle/>
          <a:p>
            <a:r>
              <a:rPr lang="en-IN" b="1" u="sng" dirty="0"/>
              <a:t>Value Number Method (VNM)</a:t>
            </a:r>
          </a:p>
          <a:p>
            <a:endParaRPr lang="en-IN" b="1" u="sng" dirty="0"/>
          </a:p>
        </p:txBody>
      </p:sp>
      <p:graphicFrame>
        <p:nvGraphicFramePr>
          <p:cNvPr id="21" name="Table 20"/>
          <p:cNvGraphicFramePr>
            <a:graphicFrameLocks noGrp="1"/>
          </p:cNvGraphicFramePr>
          <p:nvPr/>
        </p:nvGraphicFramePr>
        <p:xfrm>
          <a:off x="5572132" y="5214950"/>
          <a:ext cx="2214578" cy="1463040"/>
        </p:xfrm>
        <a:graphic>
          <a:graphicData uri="http://schemas.openxmlformats.org/drawingml/2006/table">
            <a:tbl>
              <a:tblPr firstRow="1" bandRow="1">
                <a:tableStyleId>{5C22544A-7EE6-4342-B048-85BDC9FD1C3A}</a:tableStyleId>
              </a:tblPr>
              <a:tblGrid>
                <a:gridCol w="500066">
                  <a:extLst>
                    <a:ext uri="{9D8B030D-6E8A-4147-A177-3AD203B41FA5}">
                      <a16:colId xmlns:a16="http://schemas.microsoft.com/office/drawing/2014/main" val="20000"/>
                    </a:ext>
                  </a:extLst>
                </a:gridCol>
                <a:gridCol w="517846">
                  <a:extLst>
                    <a:ext uri="{9D8B030D-6E8A-4147-A177-3AD203B41FA5}">
                      <a16:colId xmlns:a16="http://schemas.microsoft.com/office/drawing/2014/main" val="20001"/>
                    </a:ext>
                  </a:extLst>
                </a:gridCol>
                <a:gridCol w="1196666">
                  <a:extLst>
                    <a:ext uri="{9D8B030D-6E8A-4147-A177-3AD203B41FA5}">
                      <a16:colId xmlns:a16="http://schemas.microsoft.com/office/drawing/2014/main" val="20002"/>
                    </a:ext>
                  </a:extLst>
                </a:gridCol>
              </a:tblGrid>
              <a:tr h="296331">
                <a:tc gridSpan="2">
                  <a:txBody>
                    <a:bodyPr/>
                    <a:lstStyle/>
                    <a:p>
                      <a:r>
                        <a:rPr lang="en-IN" dirty="0"/>
                        <a:t>id</a:t>
                      </a:r>
                    </a:p>
                  </a:txBody>
                  <a:tcPr/>
                </a:tc>
                <a:tc hMerge="1">
                  <a:txBody>
                    <a:bodyPr/>
                    <a:lstStyle/>
                    <a:p>
                      <a:endParaRPr lang="en-IN" dirty="0"/>
                    </a:p>
                  </a:txBody>
                  <a:tcPr/>
                </a:tc>
                <a:tc>
                  <a:txBody>
                    <a:bodyPr/>
                    <a:lstStyle/>
                    <a:p>
                      <a:r>
                        <a:rPr lang="en-IN" dirty="0"/>
                        <a:t>Entry for a</a:t>
                      </a:r>
                    </a:p>
                  </a:txBody>
                  <a:tcPr/>
                </a:tc>
                <a:extLst>
                  <a:ext uri="{0D108BD9-81ED-4DB2-BD59-A6C34878D82A}">
                    <a16:rowId xmlns:a16="http://schemas.microsoft.com/office/drawing/2014/main" val="10000"/>
                  </a:ext>
                </a:extLst>
              </a:tr>
              <a:tr h="296331">
                <a:tc gridSpan="2">
                  <a:txBody>
                    <a:bodyPr/>
                    <a:lstStyle/>
                    <a:p>
                      <a:r>
                        <a:rPr lang="en-IN" dirty="0"/>
                        <a:t>id</a:t>
                      </a:r>
                    </a:p>
                  </a:txBody>
                  <a:tcPr/>
                </a:tc>
                <a:tc hMerge="1">
                  <a:txBody>
                    <a:bodyPr/>
                    <a:lstStyle/>
                    <a:p>
                      <a:endParaRPr lang="en-IN" dirty="0"/>
                    </a:p>
                  </a:txBody>
                  <a:tcPr/>
                </a:tc>
                <a:tc>
                  <a:txBody>
                    <a:bodyPr/>
                    <a:lstStyle/>
                    <a:p>
                      <a:r>
                        <a:rPr lang="en-IN" dirty="0"/>
                        <a:t>Entry for b</a:t>
                      </a:r>
                    </a:p>
                  </a:txBody>
                  <a:tcPr/>
                </a:tc>
                <a:extLst>
                  <a:ext uri="{0D108BD9-81ED-4DB2-BD59-A6C34878D82A}">
                    <a16:rowId xmlns:a16="http://schemas.microsoft.com/office/drawing/2014/main" val="10001"/>
                  </a:ext>
                </a:extLst>
              </a:tr>
              <a:tr h="296331">
                <a:tc>
                  <a:txBody>
                    <a:bodyPr/>
                    <a:lstStyle/>
                    <a:p>
                      <a:r>
                        <a:rPr lang="en-IN" dirty="0"/>
                        <a:t>+</a:t>
                      </a:r>
                    </a:p>
                  </a:txBody>
                  <a:tcPr/>
                </a:tc>
                <a:tc>
                  <a:txBody>
                    <a:bodyPr/>
                    <a:lstStyle/>
                    <a:p>
                      <a:r>
                        <a:rPr lang="en-IN" dirty="0"/>
                        <a:t>1</a:t>
                      </a:r>
                    </a:p>
                  </a:txBody>
                  <a:tcPr/>
                </a:tc>
                <a:tc>
                  <a:txBody>
                    <a:bodyPr/>
                    <a:lstStyle/>
                    <a:p>
                      <a:r>
                        <a:rPr lang="en-IN" dirty="0"/>
                        <a:t>2</a:t>
                      </a:r>
                    </a:p>
                  </a:txBody>
                  <a:tcPr/>
                </a:tc>
                <a:extLst>
                  <a:ext uri="{0D108BD9-81ED-4DB2-BD59-A6C34878D82A}">
                    <a16:rowId xmlns:a16="http://schemas.microsoft.com/office/drawing/2014/main" val="10002"/>
                  </a:ext>
                </a:extLst>
              </a:tr>
              <a:tr h="296331">
                <a:tc>
                  <a:txBody>
                    <a:bodyPr/>
                    <a:lstStyle/>
                    <a:p>
                      <a:r>
                        <a:rPr lang="en-IN" dirty="0"/>
                        <a:t>+</a:t>
                      </a:r>
                    </a:p>
                  </a:txBody>
                  <a:tcPr/>
                </a:tc>
                <a:tc>
                  <a:txBody>
                    <a:bodyPr/>
                    <a:lstStyle/>
                    <a:p>
                      <a:r>
                        <a:rPr lang="en-IN" dirty="0"/>
                        <a:t>3</a:t>
                      </a:r>
                    </a:p>
                  </a:txBody>
                  <a:tcPr/>
                </a:tc>
                <a:tc>
                  <a:txBody>
                    <a:bodyPr/>
                    <a:lstStyle/>
                    <a:p>
                      <a:r>
                        <a:rPr lang="en-IN" dirty="0"/>
                        <a:t>3</a:t>
                      </a:r>
                    </a:p>
                  </a:txBody>
                  <a:tcPr/>
                </a:tc>
                <a:extLst>
                  <a:ext uri="{0D108BD9-81ED-4DB2-BD59-A6C34878D82A}">
                    <a16:rowId xmlns:a16="http://schemas.microsoft.com/office/drawing/2014/main" val="10003"/>
                  </a:ext>
                </a:extLst>
              </a:tr>
            </a:tbl>
          </a:graphicData>
        </a:graphic>
      </p:graphicFrame>
      <p:sp>
        <p:nvSpPr>
          <p:cNvPr id="22" name="TextBox 21"/>
          <p:cNvSpPr txBox="1"/>
          <p:nvPr/>
        </p:nvSpPr>
        <p:spPr>
          <a:xfrm>
            <a:off x="5214942" y="5214950"/>
            <a:ext cx="285752" cy="369332"/>
          </a:xfrm>
          <a:prstGeom prst="rect">
            <a:avLst/>
          </a:prstGeom>
          <a:noFill/>
        </p:spPr>
        <p:txBody>
          <a:bodyPr wrap="square" rtlCol="0">
            <a:spAutoFit/>
          </a:bodyPr>
          <a:lstStyle/>
          <a:p>
            <a:r>
              <a:rPr lang="en-IN" dirty="0"/>
              <a:t>1</a:t>
            </a:r>
          </a:p>
        </p:txBody>
      </p:sp>
      <p:sp>
        <p:nvSpPr>
          <p:cNvPr id="24" name="TextBox 23"/>
          <p:cNvSpPr txBox="1"/>
          <p:nvPr/>
        </p:nvSpPr>
        <p:spPr>
          <a:xfrm>
            <a:off x="5214942" y="5572140"/>
            <a:ext cx="285752" cy="369332"/>
          </a:xfrm>
          <a:prstGeom prst="rect">
            <a:avLst/>
          </a:prstGeom>
          <a:noFill/>
        </p:spPr>
        <p:txBody>
          <a:bodyPr wrap="square" rtlCol="0">
            <a:spAutoFit/>
          </a:bodyPr>
          <a:lstStyle/>
          <a:p>
            <a:r>
              <a:rPr lang="en-IN" dirty="0"/>
              <a:t>2</a:t>
            </a:r>
          </a:p>
        </p:txBody>
      </p:sp>
      <p:sp>
        <p:nvSpPr>
          <p:cNvPr id="25" name="TextBox 24"/>
          <p:cNvSpPr txBox="1"/>
          <p:nvPr/>
        </p:nvSpPr>
        <p:spPr>
          <a:xfrm>
            <a:off x="5214942" y="5929330"/>
            <a:ext cx="285752" cy="369332"/>
          </a:xfrm>
          <a:prstGeom prst="rect">
            <a:avLst/>
          </a:prstGeom>
          <a:noFill/>
        </p:spPr>
        <p:txBody>
          <a:bodyPr wrap="square" rtlCol="0">
            <a:spAutoFit/>
          </a:bodyPr>
          <a:lstStyle/>
          <a:p>
            <a:r>
              <a:rPr lang="en-IN" dirty="0"/>
              <a:t>3</a:t>
            </a:r>
          </a:p>
        </p:txBody>
      </p:sp>
      <p:sp>
        <p:nvSpPr>
          <p:cNvPr id="26" name="TextBox 25"/>
          <p:cNvSpPr txBox="1"/>
          <p:nvPr/>
        </p:nvSpPr>
        <p:spPr>
          <a:xfrm>
            <a:off x="5143504" y="6286520"/>
            <a:ext cx="285752" cy="369332"/>
          </a:xfrm>
          <a:prstGeom prst="rect">
            <a:avLst/>
          </a:prstGeom>
          <a:noFill/>
        </p:spPr>
        <p:txBody>
          <a:bodyPr wrap="square" rtlCol="0">
            <a:spAutoFit/>
          </a:bodyPr>
          <a:lstStyle/>
          <a:p>
            <a:r>
              <a:rPr lang="en-IN" dirty="0"/>
              <a:t>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Three Address Code</a:t>
            </a:r>
          </a:p>
        </p:txBody>
      </p:sp>
      <p:sp>
        <p:nvSpPr>
          <p:cNvPr id="3" name="Content Placeholder 2"/>
          <p:cNvSpPr>
            <a:spLocks noGrp="1"/>
          </p:cNvSpPr>
          <p:nvPr>
            <p:ph idx="1"/>
          </p:nvPr>
        </p:nvSpPr>
        <p:spPr>
          <a:xfrm>
            <a:off x="285720" y="1643050"/>
            <a:ext cx="8686800" cy="4829196"/>
          </a:xfrm>
        </p:spPr>
        <p:txBody>
          <a:bodyPr>
            <a:noAutofit/>
          </a:bodyPr>
          <a:lstStyle/>
          <a:p>
            <a:pPr algn="just"/>
            <a:r>
              <a:rPr lang="en-IN" dirty="0"/>
              <a:t>In three-address code, there is at most one operator on the right side of an instruction.</a:t>
            </a:r>
          </a:p>
          <a:p>
            <a:pPr algn="just"/>
            <a:r>
              <a:rPr lang="en-IN" dirty="0"/>
              <a:t>source-language expression like </a:t>
            </a:r>
            <a:r>
              <a:rPr lang="en-IN" dirty="0" err="1"/>
              <a:t>x+y</a:t>
            </a:r>
            <a:r>
              <a:rPr lang="en-IN" dirty="0"/>
              <a:t>*z might be translated into the sequence of three-address instructions</a:t>
            </a:r>
          </a:p>
          <a:p>
            <a:pPr algn="just">
              <a:buNone/>
            </a:pPr>
            <a:r>
              <a:rPr lang="en-IN" dirty="0"/>
              <a:t>			t1 = y * z</a:t>
            </a:r>
          </a:p>
          <a:p>
            <a:pPr algn="just">
              <a:buNone/>
            </a:pPr>
            <a:r>
              <a:rPr lang="en-IN" dirty="0"/>
              <a:t> 			t2 = x + t1</a:t>
            </a:r>
          </a:p>
          <a:p>
            <a:pPr algn="just">
              <a:buNone/>
            </a:pPr>
            <a:r>
              <a:rPr lang="en-IN" dirty="0"/>
              <a:t>	where t1 and t2 are compiler-generated temporary names.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1000148"/>
          </a:xfrm>
        </p:spPr>
        <p:txBody>
          <a:bodyPr>
            <a:normAutofit fontScale="90000"/>
          </a:bodyPr>
          <a:lstStyle/>
          <a:p>
            <a:r>
              <a:rPr lang="en-IN" dirty="0"/>
              <a:t>Three Address Code From DAG and From Syntax Tree</a:t>
            </a:r>
          </a:p>
        </p:txBody>
      </p:sp>
      <p:sp>
        <p:nvSpPr>
          <p:cNvPr id="3" name="Content Placeholder 2"/>
          <p:cNvSpPr>
            <a:spLocks noGrp="1"/>
          </p:cNvSpPr>
          <p:nvPr>
            <p:ph idx="1"/>
          </p:nvPr>
        </p:nvSpPr>
        <p:spPr>
          <a:xfrm>
            <a:off x="0" y="1071546"/>
            <a:ext cx="9144000" cy="5786454"/>
          </a:xfrm>
        </p:spPr>
        <p:txBody>
          <a:bodyPr/>
          <a:lstStyle/>
          <a:p>
            <a:r>
              <a:rPr lang="en-IN" u="sng" dirty="0" err="1"/>
              <a:t>a+b</a:t>
            </a:r>
            <a:r>
              <a:rPr lang="en-IN" u="sng" dirty="0"/>
              <a:t>+(</a:t>
            </a:r>
            <a:r>
              <a:rPr lang="en-IN" u="sng" dirty="0" err="1"/>
              <a:t>a+b</a:t>
            </a:r>
            <a:r>
              <a:rPr lang="en-IN" u="sng" dirty="0"/>
              <a:t>)</a:t>
            </a:r>
          </a:p>
          <a:p>
            <a:pPr>
              <a:buNone/>
            </a:pPr>
            <a:r>
              <a:rPr lang="en-IN" dirty="0"/>
              <a:t>     </a:t>
            </a:r>
          </a:p>
          <a:p>
            <a:pPr>
              <a:buNone/>
            </a:pPr>
            <a:r>
              <a:rPr lang="en-IN" dirty="0"/>
              <a:t>     </a:t>
            </a:r>
          </a:p>
        </p:txBody>
      </p:sp>
      <p:sp>
        <p:nvSpPr>
          <p:cNvPr id="4" name="TextBox 3"/>
          <p:cNvSpPr txBox="1"/>
          <p:nvPr/>
        </p:nvSpPr>
        <p:spPr>
          <a:xfrm>
            <a:off x="428596" y="3643314"/>
            <a:ext cx="357190" cy="369332"/>
          </a:xfrm>
          <a:prstGeom prst="rect">
            <a:avLst/>
          </a:prstGeom>
          <a:noFill/>
        </p:spPr>
        <p:txBody>
          <a:bodyPr wrap="square" rtlCol="0">
            <a:spAutoFit/>
          </a:bodyPr>
          <a:lstStyle/>
          <a:p>
            <a:r>
              <a:rPr lang="en-IN" dirty="0"/>
              <a:t>a</a:t>
            </a:r>
          </a:p>
        </p:txBody>
      </p:sp>
      <p:sp>
        <p:nvSpPr>
          <p:cNvPr id="11" name="TextBox 10"/>
          <p:cNvSpPr txBox="1"/>
          <p:nvPr/>
        </p:nvSpPr>
        <p:spPr>
          <a:xfrm>
            <a:off x="5072066" y="2571744"/>
            <a:ext cx="3286148" cy="3416320"/>
          </a:xfrm>
          <a:prstGeom prst="rect">
            <a:avLst/>
          </a:prstGeom>
          <a:noFill/>
        </p:spPr>
        <p:txBody>
          <a:bodyPr wrap="square" rtlCol="0">
            <a:spAutoFit/>
          </a:bodyPr>
          <a:lstStyle/>
          <a:p>
            <a:r>
              <a:rPr lang="en-IN" dirty="0"/>
              <a:t>      	           E</a:t>
            </a:r>
          </a:p>
          <a:p>
            <a:endParaRPr lang="en-IN" dirty="0"/>
          </a:p>
          <a:p>
            <a:endParaRPr lang="en-IN" dirty="0"/>
          </a:p>
          <a:p>
            <a:r>
              <a:rPr lang="en-IN" dirty="0"/>
              <a:t>       E                  +             T</a:t>
            </a:r>
          </a:p>
          <a:p>
            <a:endParaRPr lang="en-IN" dirty="0"/>
          </a:p>
          <a:p>
            <a:r>
              <a:rPr lang="en-IN" dirty="0"/>
              <a:t>E     +     T                  (       E      )</a:t>
            </a:r>
          </a:p>
          <a:p>
            <a:endParaRPr lang="en-IN" dirty="0"/>
          </a:p>
          <a:p>
            <a:r>
              <a:rPr lang="en-IN" dirty="0"/>
              <a:t>T            id                  E       +     T</a:t>
            </a:r>
          </a:p>
          <a:p>
            <a:endParaRPr lang="en-IN" dirty="0"/>
          </a:p>
          <a:p>
            <a:r>
              <a:rPr lang="en-IN" dirty="0"/>
              <a:t>Id                                T              id</a:t>
            </a:r>
          </a:p>
          <a:p>
            <a:endParaRPr lang="en-IN" dirty="0"/>
          </a:p>
          <a:p>
            <a:r>
              <a:rPr lang="en-IN" dirty="0"/>
              <a:t>                                   id</a:t>
            </a:r>
          </a:p>
        </p:txBody>
      </p:sp>
      <p:sp>
        <p:nvSpPr>
          <p:cNvPr id="12" name="TextBox 11"/>
          <p:cNvSpPr txBox="1"/>
          <p:nvPr/>
        </p:nvSpPr>
        <p:spPr>
          <a:xfrm>
            <a:off x="1428728" y="3643314"/>
            <a:ext cx="357190" cy="369332"/>
          </a:xfrm>
          <a:prstGeom prst="rect">
            <a:avLst/>
          </a:prstGeom>
          <a:noFill/>
        </p:spPr>
        <p:txBody>
          <a:bodyPr wrap="square" rtlCol="0">
            <a:spAutoFit/>
          </a:bodyPr>
          <a:lstStyle/>
          <a:p>
            <a:r>
              <a:rPr lang="en-IN" dirty="0"/>
              <a:t>b</a:t>
            </a:r>
          </a:p>
        </p:txBody>
      </p:sp>
      <p:cxnSp>
        <p:nvCxnSpPr>
          <p:cNvPr id="14" name="Straight Connector 13"/>
          <p:cNvCxnSpPr/>
          <p:nvPr/>
        </p:nvCxnSpPr>
        <p:spPr>
          <a:xfrm rot="10800000" flipV="1">
            <a:off x="5786446" y="2857496"/>
            <a:ext cx="785818" cy="714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6786578" y="2857496"/>
            <a:ext cx="500066"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357950" y="3214686"/>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214942" y="3714752"/>
            <a:ext cx="357190"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429256" y="3857628"/>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5607851" y="3750471"/>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7036611" y="3679033"/>
            <a:ext cx="357190"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286644" y="3857628"/>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7429520" y="3714752"/>
            <a:ext cx="357190"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072066" y="4357694"/>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5750727" y="439341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5036347" y="496491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7108049" y="4250537"/>
            <a:ext cx="357190"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7358082" y="442913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7643834" y="4357694"/>
            <a:ext cx="214314"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858016" y="4929198"/>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7715272" y="4929198"/>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6858016" y="5500702"/>
            <a:ext cx="285752" cy="1588"/>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15008" y="2000240"/>
            <a:ext cx="1785950" cy="369332"/>
          </a:xfrm>
          <a:prstGeom prst="rect">
            <a:avLst/>
          </a:prstGeom>
          <a:noFill/>
        </p:spPr>
        <p:txBody>
          <a:bodyPr wrap="square" rtlCol="0">
            <a:spAutoFit/>
          </a:bodyPr>
          <a:lstStyle/>
          <a:p>
            <a:r>
              <a:rPr lang="en-IN" b="1" dirty="0"/>
              <a:t>Syntax Tree</a:t>
            </a:r>
          </a:p>
        </p:txBody>
      </p:sp>
      <p:sp>
        <p:nvSpPr>
          <p:cNvPr id="52" name="Freeform 51"/>
          <p:cNvSpPr/>
          <p:nvPr/>
        </p:nvSpPr>
        <p:spPr>
          <a:xfrm>
            <a:off x="485775" y="2343150"/>
            <a:ext cx="242888" cy="557213"/>
          </a:xfrm>
          <a:custGeom>
            <a:avLst/>
            <a:gdLst>
              <a:gd name="connsiteX0" fmla="*/ 242888 w 242888"/>
              <a:gd name="connsiteY0" fmla="*/ 0 h 557213"/>
              <a:gd name="connsiteX1" fmla="*/ 185738 w 242888"/>
              <a:gd name="connsiteY1" fmla="*/ 14288 h 557213"/>
              <a:gd name="connsiteX2" fmla="*/ 142875 w 242888"/>
              <a:gd name="connsiteY2" fmla="*/ 42863 h 557213"/>
              <a:gd name="connsiteX3" fmla="*/ 100013 w 242888"/>
              <a:gd name="connsiteY3" fmla="*/ 57150 h 557213"/>
              <a:gd name="connsiteX4" fmla="*/ 57150 w 242888"/>
              <a:gd name="connsiteY4" fmla="*/ 85725 h 557213"/>
              <a:gd name="connsiteX5" fmla="*/ 0 w 242888"/>
              <a:gd name="connsiteY5" fmla="*/ 171450 h 557213"/>
              <a:gd name="connsiteX6" fmla="*/ 14288 w 242888"/>
              <a:gd name="connsiteY6" fmla="*/ 371475 h 557213"/>
              <a:gd name="connsiteX7" fmla="*/ 71438 w 242888"/>
              <a:gd name="connsiteY7" fmla="*/ 500063 h 557213"/>
              <a:gd name="connsiteX8" fmla="*/ 114300 w 242888"/>
              <a:gd name="connsiteY8" fmla="*/ 514350 h 557213"/>
              <a:gd name="connsiteX9" fmla="*/ 214313 w 242888"/>
              <a:gd name="connsiteY9" fmla="*/ 528638 h 557213"/>
              <a:gd name="connsiteX10" fmla="*/ 242888 w 242888"/>
              <a:gd name="connsiteY10" fmla="*/ 557213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888" h="557213">
                <a:moveTo>
                  <a:pt x="242888" y="0"/>
                </a:moveTo>
                <a:cubicBezTo>
                  <a:pt x="223838" y="4763"/>
                  <a:pt x="203787" y="6553"/>
                  <a:pt x="185738" y="14288"/>
                </a:cubicBezTo>
                <a:cubicBezTo>
                  <a:pt x="169955" y="21052"/>
                  <a:pt x="158234" y="35184"/>
                  <a:pt x="142875" y="42863"/>
                </a:cubicBezTo>
                <a:cubicBezTo>
                  <a:pt x="129405" y="49598"/>
                  <a:pt x="114300" y="52388"/>
                  <a:pt x="100013" y="57150"/>
                </a:cubicBezTo>
                <a:cubicBezTo>
                  <a:pt x="85725" y="66675"/>
                  <a:pt x="68458" y="72802"/>
                  <a:pt x="57150" y="85725"/>
                </a:cubicBezTo>
                <a:cubicBezTo>
                  <a:pt x="34535" y="111571"/>
                  <a:pt x="0" y="171450"/>
                  <a:pt x="0" y="171450"/>
                </a:cubicBezTo>
                <a:cubicBezTo>
                  <a:pt x="4763" y="238125"/>
                  <a:pt x="4372" y="305370"/>
                  <a:pt x="14288" y="371475"/>
                </a:cubicBezTo>
                <a:cubicBezTo>
                  <a:pt x="17562" y="393303"/>
                  <a:pt x="43675" y="477852"/>
                  <a:pt x="71438" y="500063"/>
                </a:cubicBezTo>
                <a:cubicBezTo>
                  <a:pt x="83198" y="509471"/>
                  <a:pt x="99532" y="511396"/>
                  <a:pt x="114300" y="514350"/>
                </a:cubicBezTo>
                <a:cubicBezTo>
                  <a:pt x="147322" y="520954"/>
                  <a:pt x="182365" y="517989"/>
                  <a:pt x="214313" y="528638"/>
                </a:cubicBezTo>
                <a:cubicBezTo>
                  <a:pt x="227092" y="532898"/>
                  <a:pt x="233363" y="547688"/>
                  <a:pt x="242888" y="55721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3" name="Freeform 52"/>
          <p:cNvSpPr/>
          <p:nvPr/>
        </p:nvSpPr>
        <p:spPr>
          <a:xfrm>
            <a:off x="942975" y="2328863"/>
            <a:ext cx="271913" cy="589992"/>
          </a:xfrm>
          <a:custGeom>
            <a:avLst/>
            <a:gdLst>
              <a:gd name="connsiteX0" fmla="*/ 28575 w 271913"/>
              <a:gd name="connsiteY0" fmla="*/ 0 h 589992"/>
              <a:gd name="connsiteX1" fmla="*/ 71438 w 271913"/>
              <a:gd name="connsiteY1" fmla="*/ 42862 h 589992"/>
              <a:gd name="connsiteX2" fmla="*/ 114300 w 271913"/>
              <a:gd name="connsiteY2" fmla="*/ 71437 h 589992"/>
              <a:gd name="connsiteX3" fmla="*/ 214313 w 271913"/>
              <a:gd name="connsiteY3" fmla="*/ 185737 h 589992"/>
              <a:gd name="connsiteX4" fmla="*/ 271463 w 271913"/>
              <a:gd name="connsiteY4" fmla="*/ 314325 h 589992"/>
              <a:gd name="connsiteX5" fmla="*/ 257175 w 271913"/>
              <a:gd name="connsiteY5" fmla="*/ 442912 h 589992"/>
              <a:gd name="connsiteX6" fmla="*/ 214313 w 271913"/>
              <a:gd name="connsiteY6" fmla="*/ 471487 h 589992"/>
              <a:gd name="connsiteX7" fmla="*/ 185738 w 271913"/>
              <a:gd name="connsiteY7" fmla="*/ 514350 h 589992"/>
              <a:gd name="connsiteX8" fmla="*/ 0 w 271913"/>
              <a:gd name="connsiteY8" fmla="*/ 571500 h 589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913" h="589992">
                <a:moveTo>
                  <a:pt x="28575" y="0"/>
                </a:moveTo>
                <a:cubicBezTo>
                  <a:pt x="42863" y="14287"/>
                  <a:pt x="55916" y="29927"/>
                  <a:pt x="71438" y="42862"/>
                </a:cubicBezTo>
                <a:cubicBezTo>
                  <a:pt x="84629" y="53855"/>
                  <a:pt x="102993" y="58514"/>
                  <a:pt x="114300" y="71437"/>
                </a:cubicBezTo>
                <a:cubicBezTo>
                  <a:pt x="230979" y="204785"/>
                  <a:pt x="117873" y="121444"/>
                  <a:pt x="214313" y="185737"/>
                </a:cubicBezTo>
                <a:cubicBezTo>
                  <a:pt x="248318" y="287752"/>
                  <a:pt x="226180" y="246400"/>
                  <a:pt x="271463" y="314325"/>
                </a:cubicBezTo>
                <a:cubicBezTo>
                  <a:pt x="266700" y="357187"/>
                  <a:pt x="271913" y="402382"/>
                  <a:pt x="257175" y="442912"/>
                </a:cubicBezTo>
                <a:cubicBezTo>
                  <a:pt x="251307" y="459049"/>
                  <a:pt x="226455" y="459345"/>
                  <a:pt x="214313" y="471487"/>
                </a:cubicBezTo>
                <a:cubicBezTo>
                  <a:pt x="202171" y="483629"/>
                  <a:pt x="198661" y="503042"/>
                  <a:pt x="185738" y="514350"/>
                </a:cubicBezTo>
                <a:cubicBezTo>
                  <a:pt x="99290" y="589992"/>
                  <a:pt x="108131" y="571500"/>
                  <a:pt x="0" y="5715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55" name="Straight Connector 54"/>
          <p:cNvCxnSpPr>
            <a:endCxn id="4" idx="0"/>
          </p:cNvCxnSpPr>
          <p:nvPr/>
        </p:nvCxnSpPr>
        <p:spPr>
          <a:xfrm rot="5400000">
            <a:off x="375018" y="3232546"/>
            <a:ext cx="642942" cy="178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857224" y="3071810"/>
            <a:ext cx="642942" cy="500066"/>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14348" y="2143116"/>
            <a:ext cx="357190" cy="369332"/>
          </a:xfrm>
          <a:prstGeom prst="rect">
            <a:avLst/>
          </a:prstGeom>
          <a:noFill/>
        </p:spPr>
        <p:txBody>
          <a:bodyPr wrap="square" rtlCol="0">
            <a:spAutoFit/>
          </a:bodyPr>
          <a:lstStyle/>
          <a:p>
            <a:r>
              <a:rPr lang="en-IN" dirty="0"/>
              <a:t>+</a:t>
            </a:r>
          </a:p>
        </p:txBody>
      </p:sp>
      <p:sp>
        <p:nvSpPr>
          <p:cNvPr id="59" name="TextBox 58"/>
          <p:cNvSpPr txBox="1"/>
          <p:nvPr/>
        </p:nvSpPr>
        <p:spPr>
          <a:xfrm>
            <a:off x="714348" y="2714620"/>
            <a:ext cx="357190" cy="369332"/>
          </a:xfrm>
          <a:prstGeom prst="rect">
            <a:avLst/>
          </a:prstGeom>
          <a:noFill/>
        </p:spPr>
        <p:txBody>
          <a:bodyPr wrap="square" rtlCol="0">
            <a:spAutoFit/>
          </a:bodyPr>
          <a:lstStyle/>
          <a:p>
            <a:r>
              <a:rPr lang="en-IN" dirty="0"/>
              <a:t>+</a:t>
            </a:r>
          </a:p>
        </p:txBody>
      </p:sp>
      <p:sp>
        <p:nvSpPr>
          <p:cNvPr id="60" name="TextBox 59"/>
          <p:cNvSpPr txBox="1"/>
          <p:nvPr/>
        </p:nvSpPr>
        <p:spPr>
          <a:xfrm>
            <a:off x="500034" y="1714488"/>
            <a:ext cx="1285884" cy="369332"/>
          </a:xfrm>
          <a:prstGeom prst="rect">
            <a:avLst/>
          </a:prstGeom>
          <a:noFill/>
        </p:spPr>
        <p:txBody>
          <a:bodyPr wrap="square" rtlCol="0">
            <a:spAutoFit/>
          </a:bodyPr>
          <a:lstStyle/>
          <a:p>
            <a:r>
              <a:rPr lang="en-IN" b="1" u="sng" dirty="0"/>
              <a:t>DAG</a:t>
            </a:r>
          </a:p>
        </p:txBody>
      </p:sp>
      <p:sp>
        <p:nvSpPr>
          <p:cNvPr id="62" name="TextBox 61"/>
          <p:cNvSpPr txBox="1"/>
          <p:nvPr/>
        </p:nvSpPr>
        <p:spPr>
          <a:xfrm>
            <a:off x="7286644" y="1214422"/>
            <a:ext cx="1857356" cy="2031325"/>
          </a:xfrm>
          <a:prstGeom prst="rect">
            <a:avLst/>
          </a:prstGeom>
          <a:noFill/>
        </p:spPr>
        <p:txBody>
          <a:bodyPr wrap="square" rtlCol="0">
            <a:spAutoFit/>
          </a:bodyPr>
          <a:lstStyle/>
          <a:p>
            <a:r>
              <a:rPr lang="en-IN" b="1" u="sng" dirty="0">
                <a:solidFill>
                  <a:srgbClr val="00B0F0"/>
                </a:solidFill>
              </a:rPr>
              <a:t>Three Address Code</a:t>
            </a:r>
          </a:p>
          <a:p>
            <a:endParaRPr lang="en-IN" dirty="0">
              <a:solidFill>
                <a:srgbClr val="00B0F0"/>
              </a:solidFill>
            </a:endParaRPr>
          </a:p>
          <a:p>
            <a:r>
              <a:rPr lang="en-IN" sz="2400" b="1" dirty="0">
                <a:solidFill>
                  <a:srgbClr val="00B0F0"/>
                </a:solidFill>
              </a:rPr>
              <a:t>t1=</a:t>
            </a:r>
            <a:r>
              <a:rPr lang="en-IN" sz="2400" b="1" dirty="0" err="1">
                <a:solidFill>
                  <a:srgbClr val="00B0F0"/>
                </a:solidFill>
              </a:rPr>
              <a:t>a+b</a:t>
            </a:r>
            <a:endParaRPr lang="en-IN" sz="2400" b="1" dirty="0">
              <a:solidFill>
                <a:srgbClr val="00B0F0"/>
              </a:solidFill>
            </a:endParaRPr>
          </a:p>
          <a:p>
            <a:r>
              <a:rPr lang="en-IN" sz="2400" b="1" dirty="0">
                <a:solidFill>
                  <a:srgbClr val="00B0F0"/>
                </a:solidFill>
              </a:rPr>
              <a:t>t2=</a:t>
            </a:r>
            <a:r>
              <a:rPr lang="en-IN" sz="2400" b="1" dirty="0" err="1">
                <a:solidFill>
                  <a:srgbClr val="00B0F0"/>
                </a:solidFill>
              </a:rPr>
              <a:t>a+b</a:t>
            </a:r>
            <a:endParaRPr lang="en-IN" sz="2400" b="1" dirty="0">
              <a:solidFill>
                <a:srgbClr val="00B0F0"/>
              </a:solidFill>
            </a:endParaRPr>
          </a:p>
          <a:p>
            <a:r>
              <a:rPr lang="en-IN" sz="2400" b="1" dirty="0">
                <a:solidFill>
                  <a:srgbClr val="00B0F0"/>
                </a:solidFill>
              </a:rPr>
              <a:t>t3=t1+t2</a:t>
            </a:r>
          </a:p>
        </p:txBody>
      </p:sp>
      <p:sp>
        <p:nvSpPr>
          <p:cNvPr id="63" name="TextBox 62"/>
          <p:cNvSpPr txBox="1"/>
          <p:nvPr/>
        </p:nvSpPr>
        <p:spPr>
          <a:xfrm>
            <a:off x="571472" y="4500570"/>
            <a:ext cx="2071702" cy="1661993"/>
          </a:xfrm>
          <a:prstGeom prst="rect">
            <a:avLst/>
          </a:prstGeom>
          <a:noFill/>
        </p:spPr>
        <p:txBody>
          <a:bodyPr wrap="square" rtlCol="0">
            <a:spAutoFit/>
          </a:bodyPr>
          <a:lstStyle/>
          <a:p>
            <a:r>
              <a:rPr lang="en-IN" b="1" u="sng" dirty="0"/>
              <a:t>Three Address Code</a:t>
            </a:r>
          </a:p>
          <a:p>
            <a:endParaRPr lang="en-IN" dirty="0"/>
          </a:p>
          <a:p>
            <a:r>
              <a:rPr lang="en-IN" sz="2400" b="1" dirty="0"/>
              <a:t>t1= a+ b</a:t>
            </a:r>
          </a:p>
          <a:p>
            <a:r>
              <a:rPr lang="en-IN" sz="2400" b="1" dirty="0"/>
              <a:t>t2=t1+t1</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Addresses and Instructions</a:t>
            </a:r>
          </a:p>
        </p:txBody>
      </p:sp>
      <p:sp>
        <p:nvSpPr>
          <p:cNvPr id="3" name="Content Placeholder 2"/>
          <p:cNvSpPr>
            <a:spLocks noGrp="1"/>
          </p:cNvSpPr>
          <p:nvPr>
            <p:ph idx="1"/>
          </p:nvPr>
        </p:nvSpPr>
        <p:spPr>
          <a:xfrm>
            <a:off x="457200" y="1600200"/>
            <a:ext cx="8686800" cy="4900634"/>
          </a:xfrm>
        </p:spPr>
        <p:txBody>
          <a:bodyPr/>
          <a:lstStyle/>
          <a:p>
            <a:pPr algn="just"/>
            <a:r>
              <a:rPr lang="en-IN" dirty="0"/>
              <a:t>Three-address code is built from two concepts: addresses and instructions.</a:t>
            </a:r>
          </a:p>
          <a:p>
            <a:pPr algn="just">
              <a:buNone/>
            </a:pPr>
            <a:r>
              <a:rPr lang="en-IN" dirty="0"/>
              <a:t>An address can be one of the following:</a:t>
            </a:r>
          </a:p>
          <a:p>
            <a:pPr algn="just"/>
            <a:r>
              <a:rPr lang="en-IN" dirty="0"/>
              <a:t>Name</a:t>
            </a:r>
          </a:p>
          <a:p>
            <a:pPr algn="just"/>
            <a:r>
              <a:rPr lang="en-IN" dirty="0"/>
              <a:t>Constant</a:t>
            </a:r>
          </a:p>
          <a:p>
            <a:pPr algn="just"/>
            <a:r>
              <a:rPr lang="en-IN" dirty="0"/>
              <a:t>A compiler-generated temporary</a:t>
            </a:r>
          </a:p>
          <a:p>
            <a:pPr algn="just"/>
            <a:endParaRPr lang="en-IN" dirty="0"/>
          </a:p>
          <a:p>
            <a:pPr algn="just"/>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9144000" cy="1285884"/>
          </a:xfrm>
        </p:spPr>
        <p:txBody>
          <a:bodyPr>
            <a:normAutofit fontScale="90000"/>
          </a:bodyPr>
          <a:lstStyle/>
          <a:p>
            <a:r>
              <a:rPr lang="en-IN" dirty="0"/>
              <a:t>Common three-address instruction forms</a:t>
            </a:r>
          </a:p>
        </p:txBody>
      </p:sp>
      <p:sp>
        <p:nvSpPr>
          <p:cNvPr id="3" name="Content Placeholder 2"/>
          <p:cNvSpPr>
            <a:spLocks noGrp="1"/>
          </p:cNvSpPr>
          <p:nvPr>
            <p:ph idx="1"/>
          </p:nvPr>
        </p:nvSpPr>
        <p:spPr>
          <a:xfrm>
            <a:off x="0" y="1600200"/>
            <a:ext cx="9144000" cy="5043510"/>
          </a:xfrm>
        </p:spPr>
        <p:txBody>
          <a:bodyPr>
            <a:normAutofit lnSpcReduction="10000"/>
          </a:bodyPr>
          <a:lstStyle/>
          <a:p>
            <a:pPr algn="just"/>
            <a:r>
              <a:rPr lang="en-IN" dirty="0"/>
              <a:t>1. Assignment instructions of the form x = y op z, where op is a binary arithmetic or logical operation, and x, y, and z are addresses.</a:t>
            </a:r>
          </a:p>
          <a:p>
            <a:pPr algn="just"/>
            <a:r>
              <a:rPr lang="en-IN" dirty="0"/>
              <a:t>2. Assignments of the form x = op y, where op is a unary operation. Essential unary operations include unary minus, logical negation, and conversion operators, for example, convert an integer to a floating-point number.</a:t>
            </a:r>
          </a:p>
          <a:p>
            <a:pPr algn="just"/>
            <a:r>
              <a:rPr lang="en-IN" dirty="0"/>
              <a:t>3. Copy instructions of the form x = y, where x is assigned the value of 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00174"/>
            <a:ext cx="9144000" cy="5357826"/>
          </a:xfrm>
        </p:spPr>
        <p:txBody>
          <a:bodyPr>
            <a:normAutofit/>
          </a:bodyPr>
          <a:lstStyle/>
          <a:p>
            <a:pPr algn="just"/>
            <a:r>
              <a:rPr lang="en-IN" dirty="0"/>
              <a:t>4. An unconditional jump </a:t>
            </a:r>
            <a:r>
              <a:rPr lang="en-IN" b="1" dirty="0" err="1"/>
              <a:t>goto</a:t>
            </a:r>
            <a:r>
              <a:rPr lang="en-IN" b="1" dirty="0"/>
              <a:t> L</a:t>
            </a:r>
            <a:r>
              <a:rPr lang="en-IN" dirty="0"/>
              <a:t>. The three-address instruction with label L is the next to be executed.</a:t>
            </a:r>
          </a:p>
          <a:p>
            <a:pPr algn="just"/>
            <a:r>
              <a:rPr lang="en-IN" dirty="0"/>
              <a:t>5. Conditional jumps of the form if x </a:t>
            </a:r>
            <a:r>
              <a:rPr lang="en-IN" dirty="0" err="1"/>
              <a:t>goto</a:t>
            </a:r>
            <a:r>
              <a:rPr lang="en-IN" dirty="0"/>
              <a:t> L and </a:t>
            </a:r>
            <a:r>
              <a:rPr lang="en-IN" dirty="0" err="1"/>
              <a:t>ifFalse</a:t>
            </a:r>
            <a:r>
              <a:rPr lang="en-IN" dirty="0"/>
              <a:t> x </a:t>
            </a:r>
            <a:r>
              <a:rPr lang="en-IN" dirty="0" err="1"/>
              <a:t>goto</a:t>
            </a:r>
            <a:r>
              <a:rPr lang="en-IN" dirty="0"/>
              <a:t> L.</a:t>
            </a:r>
          </a:p>
          <a:p>
            <a:pPr algn="just"/>
            <a:r>
              <a:rPr lang="en-IN" dirty="0"/>
              <a:t>6. Conditional jumps such as if x </a:t>
            </a:r>
            <a:r>
              <a:rPr lang="en-IN" dirty="0" err="1"/>
              <a:t>relop</a:t>
            </a:r>
            <a:r>
              <a:rPr lang="en-IN" dirty="0"/>
              <a:t> y </a:t>
            </a:r>
            <a:r>
              <a:rPr lang="en-IN" dirty="0" err="1"/>
              <a:t>goto</a:t>
            </a:r>
            <a:r>
              <a:rPr lang="en-IN" dirty="0"/>
              <a:t> L, which apply a relational operator (&lt;, ==, &gt;=, etc.) to x and y, and execute the instruction with label L next if x stands in relation </a:t>
            </a:r>
            <a:r>
              <a:rPr lang="en-IN" dirty="0" err="1"/>
              <a:t>relop</a:t>
            </a:r>
            <a:r>
              <a:rPr lang="en-IN" dirty="0"/>
              <a:t> to y. </a:t>
            </a:r>
          </a:p>
        </p:txBody>
      </p:sp>
      <p:sp>
        <p:nvSpPr>
          <p:cNvPr id="4" name="Title 1"/>
          <p:cNvSpPr>
            <a:spLocks noGrp="1"/>
          </p:cNvSpPr>
          <p:nvPr>
            <p:ph type="title"/>
          </p:nvPr>
        </p:nvSpPr>
        <p:spPr/>
        <p:txBody>
          <a:bodyPr>
            <a:normAutofit fontScale="90000"/>
          </a:bodyPr>
          <a:lstStyle/>
          <a:p>
            <a:r>
              <a:rPr lang="en-IN" dirty="0"/>
              <a:t>Common three-address instruction forms contd..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1546"/>
          </a:xfrm>
        </p:spPr>
        <p:txBody>
          <a:bodyPr>
            <a:normAutofit fontScale="90000"/>
          </a:bodyPr>
          <a:lstStyle/>
          <a:p>
            <a:r>
              <a:rPr lang="en-IN" dirty="0"/>
              <a:t>Common three-address instruction forms contd..</a:t>
            </a:r>
          </a:p>
        </p:txBody>
      </p:sp>
      <p:sp>
        <p:nvSpPr>
          <p:cNvPr id="3" name="Content Placeholder 2"/>
          <p:cNvSpPr>
            <a:spLocks noGrp="1"/>
          </p:cNvSpPr>
          <p:nvPr>
            <p:ph idx="1"/>
          </p:nvPr>
        </p:nvSpPr>
        <p:spPr>
          <a:xfrm>
            <a:off x="0" y="1071546"/>
            <a:ext cx="9144000" cy="5786454"/>
          </a:xfrm>
        </p:spPr>
        <p:txBody>
          <a:bodyPr>
            <a:normAutofit fontScale="77500" lnSpcReduction="20000"/>
          </a:bodyPr>
          <a:lstStyle/>
          <a:p>
            <a:pPr algn="just">
              <a:buNone/>
            </a:pPr>
            <a:r>
              <a:rPr lang="en-IN" dirty="0"/>
              <a:t>7. Procedure calls and returns are implemented using the following instructions: </a:t>
            </a:r>
            <a:r>
              <a:rPr lang="en-IN" dirty="0" err="1"/>
              <a:t>param</a:t>
            </a:r>
            <a:r>
              <a:rPr lang="en-IN" dirty="0"/>
              <a:t> x for parameters;</a:t>
            </a:r>
          </a:p>
          <a:p>
            <a:pPr algn="just">
              <a:buNone/>
            </a:pPr>
            <a:r>
              <a:rPr lang="en-IN" dirty="0"/>
              <a:t> call </a:t>
            </a:r>
            <a:r>
              <a:rPr lang="en-IN" dirty="0" err="1"/>
              <a:t>p,n</a:t>
            </a:r>
            <a:r>
              <a:rPr lang="en-IN" dirty="0"/>
              <a:t>  and y = call </a:t>
            </a:r>
            <a:r>
              <a:rPr lang="en-IN" dirty="0" err="1"/>
              <a:t>p,n</a:t>
            </a:r>
            <a:r>
              <a:rPr lang="en-IN" dirty="0"/>
              <a:t> for procedure and function calls, respectively;</a:t>
            </a:r>
          </a:p>
          <a:p>
            <a:pPr algn="just">
              <a:buNone/>
            </a:pPr>
            <a:r>
              <a:rPr lang="en-IN" dirty="0"/>
              <a:t>     return y, where y, representing a returned value, is optional.</a:t>
            </a:r>
          </a:p>
          <a:p>
            <a:pPr>
              <a:buNone/>
            </a:pPr>
            <a:r>
              <a:rPr lang="en-IN" dirty="0"/>
              <a:t>		p(x1,x2;…, </a:t>
            </a:r>
            <a:r>
              <a:rPr lang="en-IN" dirty="0" err="1"/>
              <a:t>xn</a:t>
            </a:r>
            <a:r>
              <a:rPr lang="en-IN" dirty="0"/>
              <a:t>) </a:t>
            </a:r>
            <a:r>
              <a:rPr lang="pt-BR" dirty="0"/>
              <a:t>			</a:t>
            </a:r>
            <a:r>
              <a:rPr lang="pt-BR" dirty="0">
                <a:solidFill>
                  <a:schemeClr val="accent5">
                    <a:lumMod val="40000"/>
                    <a:lumOff val="60000"/>
                  </a:schemeClr>
                </a:solidFill>
              </a:rPr>
              <a:t>param x1</a:t>
            </a:r>
          </a:p>
          <a:p>
            <a:pPr>
              <a:buNone/>
            </a:pPr>
            <a:r>
              <a:rPr lang="pt-BR" dirty="0">
                <a:solidFill>
                  <a:schemeClr val="accent5">
                    <a:lumMod val="40000"/>
                    <a:lumOff val="60000"/>
                  </a:schemeClr>
                </a:solidFill>
              </a:rPr>
              <a:t>			  				 param x2 </a:t>
            </a:r>
          </a:p>
          <a:p>
            <a:pPr>
              <a:buNone/>
            </a:pPr>
            <a:r>
              <a:rPr lang="pt-BR" dirty="0">
                <a:solidFill>
                  <a:schemeClr val="accent5">
                    <a:lumMod val="40000"/>
                    <a:lumOff val="60000"/>
                  </a:schemeClr>
                </a:solidFill>
              </a:rPr>
              <a:t>							...</a:t>
            </a:r>
          </a:p>
          <a:p>
            <a:pPr>
              <a:buNone/>
            </a:pPr>
            <a:r>
              <a:rPr lang="pt-BR" dirty="0">
                <a:solidFill>
                  <a:schemeClr val="accent5">
                    <a:lumMod val="40000"/>
                    <a:lumOff val="60000"/>
                  </a:schemeClr>
                </a:solidFill>
              </a:rPr>
              <a:t> 							param xn </a:t>
            </a:r>
          </a:p>
          <a:p>
            <a:pPr>
              <a:buNone/>
            </a:pPr>
            <a:r>
              <a:rPr lang="pt-BR" dirty="0">
                <a:solidFill>
                  <a:schemeClr val="accent5">
                    <a:lumMod val="40000"/>
                    <a:lumOff val="60000"/>
                  </a:schemeClr>
                </a:solidFill>
              </a:rPr>
              <a:t>							call p,n</a:t>
            </a:r>
          </a:p>
          <a:p>
            <a:pPr>
              <a:buNone/>
            </a:pPr>
            <a:r>
              <a:rPr lang="pt-BR" dirty="0"/>
              <a:t>         Where n= no of arguments</a:t>
            </a:r>
          </a:p>
          <a:p>
            <a:pPr algn="just">
              <a:buNone/>
            </a:pPr>
            <a:r>
              <a:rPr lang="pt-BR" dirty="0"/>
              <a:t>8. </a:t>
            </a:r>
            <a:r>
              <a:rPr lang="en-IN" dirty="0"/>
              <a:t>Indexed copy instructions of the form x=y[</a:t>
            </a:r>
            <a:r>
              <a:rPr lang="en-IN" dirty="0" err="1"/>
              <a:t>i</a:t>
            </a:r>
            <a:r>
              <a:rPr lang="en-IN" dirty="0"/>
              <a:t>] and x[</a:t>
            </a:r>
            <a:r>
              <a:rPr lang="en-IN" dirty="0" err="1"/>
              <a:t>i</a:t>
            </a:r>
            <a:r>
              <a:rPr lang="en-IN" dirty="0"/>
              <a:t>]=y.</a:t>
            </a:r>
          </a:p>
          <a:p>
            <a:pPr algn="just">
              <a:buNone/>
            </a:pPr>
            <a:r>
              <a:rPr lang="en-IN" dirty="0"/>
              <a:t>9. Address and pointer assignments of the form x =&amp;y, x =*y, and *x = y. The instruction x =&amp;y sets the r-value of x to be the location (l-value) of 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1061</Words>
  <Application>Microsoft Office PowerPoint</Application>
  <PresentationFormat>On-screen Show (4:3)</PresentationFormat>
  <Paragraphs>129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Intermediate Code Generation</vt:lpstr>
      <vt:lpstr>Value Number Method for Constructing DAG’s</vt:lpstr>
      <vt:lpstr>Algorithm: The value-number method for constructing the nodes of a DAG. </vt:lpstr>
      <vt:lpstr>Three Address Code</vt:lpstr>
      <vt:lpstr>Three Address Code From DAG and From Syntax Tree</vt:lpstr>
      <vt:lpstr>Addresses and Instructions</vt:lpstr>
      <vt:lpstr>Common three-address instruction forms</vt:lpstr>
      <vt:lpstr>Common three-address instruction forms contd..</vt:lpstr>
      <vt:lpstr>Common three-address instruction forms contd..</vt:lpstr>
      <vt:lpstr>Three Address Code Translation</vt:lpstr>
      <vt:lpstr>Three address Translation of Control Statements</vt:lpstr>
      <vt:lpstr>The description of three-address instructions</vt:lpstr>
      <vt:lpstr>Quadruple Representation</vt:lpstr>
      <vt:lpstr>Quadruple representation of   a = b*-c + b*-c</vt:lpstr>
      <vt:lpstr>Triples</vt:lpstr>
      <vt:lpstr>Indirect Triples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sini</dc:creator>
  <cp:lastModifiedBy>ADMIN</cp:lastModifiedBy>
  <cp:revision>54</cp:revision>
  <dcterms:created xsi:type="dcterms:W3CDTF">2020-04-02T04:42:58Z</dcterms:created>
  <dcterms:modified xsi:type="dcterms:W3CDTF">2024-01-07T22:03:33Z</dcterms:modified>
</cp:coreProperties>
</file>