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1" r:id="rId6"/>
    <p:sldId id="263" r:id="rId7"/>
    <p:sldId id="264" r:id="rId8"/>
    <p:sldId id="260" r:id="rId9"/>
    <p:sldId id="262" r:id="rId10"/>
    <p:sldId id="265" r:id="rId11"/>
    <p:sldId id="268" r:id="rId12"/>
    <p:sldId id="266" r:id="rId13"/>
    <p:sldId id="267" r:id="rId14"/>
    <p:sldId id="269" r:id="rId15"/>
    <p:sldId id="270" r:id="rId16"/>
    <p:sldId id="271" r:id="rId17"/>
    <p:sldId id="272" r:id="rId18"/>
    <p:sldId id="273" r:id="rId19"/>
    <p:sldId id="274" r:id="rId20"/>
    <p:sldId id="275" r:id="rId21"/>
    <p:sldId id="276" r:id="rId22"/>
    <p:sldId id="277" r:id="rId23"/>
    <p:sldId id="279" r:id="rId24"/>
    <p:sldId id="278" r:id="rId25"/>
    <p:sldId id="282" r:id="rId26"/>
    <p:sldId id="283" r:id="rId27"/>
    <p:sldId id="280" r:id="rId28"/>
    <p:sldId id="284" r:id="rId29"/>
    <p:sldId id="285" r:id="rId30"/>
    <p:sldId id="286" r:id="rId31"/>
    <p:sldId id="287" r:id="rId32"/>
    <p:sldId id="288" r:id="rId33"/>
    <p:sldId id="289" r:id="rId34"/>
    <p:sldId id="290" r:id="rId35"/>
    <p:sldId id="291" r:id="rId36"/>
    <p:sldId id="292" r:id="rId37"/>
    <p:sldId id="294" r:id="rId38"/>
    <p:sldId id="293" r:id="rId39"/>
    <p:sldId id="295" r:id="rId40"/>
    <p:sldId id="296" r:id="rId41"/>
    <p:sldId id="297" r:id="rId42"/>
    <p:sldId id="308" r:id="rId43"/>
    <p:sldId id="309" r:id="rId44"/>
    <p:sldId id="314" r:id="rId45"/>
    <p:sldId id="315" r:id="rId46"/>
    <p:sldId id="310" r:id="rId47"/>
    <p:sldId id="312" r:id="rId48"/>
    <p:sldId id="311" r:id="rId49"/>
    <p:sldId id="313" r:id="rId50"/>
    <p:sldId id="305" r:id="rId51"/>
    <p:sldId id="304" r:id="rId52"/>
    <p:sldId id="317" r:id="rId53"/>
    <p:sldId id="318" r:id="rId54"/>
    <p:sldId id="306" r:id="rId55"/>
    <p:sldId id="307" r:id="rId56"/>
    <p:sldId id="298" r:id="rId57"/>
    <p:sldId id="316" r:id="rId58"/>
    <p:sldId id="299" r:id="rId59"/>
    <p:sldId id="300" r:id="rId60"/>
    <p:sldId id="302" r:id="rId61"/>
    <p:sldId id="303"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1062"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4A8BFE-6F4C-481E-A903-D4C2F7CC61AB}" type="datetimeFigureOut">
              <a:rPr lang="en-US" smtClean="0"/>
              <a:pPr/>
              <a:t>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2F498B-E66F-4E8A-A0DB-9BF6E4B65B5C}" type="slidenum">
              <a:rPr lang="en-US" smtClean="0"/>
              <a:pPr/>
              <a:t>‹#›</a:t>
            </a:fld>
            <a:endParaRPr lang="en-US"/>
          </a:p>
        </p:txBody>
      </p:sp>
    </p:spTree>
    <p:extLst>
      <p:ext uri="{BB962C8B-B14F-4D97-AF65-F5344CB8AC3E}">
        <p14:creationId xmlns:p14="http://schemas.microsoft.com/office/powerpoint/2010/main" val="415258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D2F498B-E66F-4E8A-A0DB-9BF6E4B65B5C}" type="slidenum">
              <a:rPr lang="en-US" smtClean="0"/>
              <a:pPr/>
              <a:t>10</a:t>
            </a:fld>
            <a:endParaRPr lang="en-US"/>
          </a:p>
        </p:txBody>
      </p:sp>
    </p:spTree>
    <p:extLst>
      <p:ext uri="{BB962C8B-B14F-4D97-AF65-F5344CB8AC3E}">
        <p14:creationId xmlns:p14="http://schemas.microsoft.com/office/powerpoint/2010/main" val="3169109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592AD0-DE21-4840-BC54-13F901A73F0C}"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92AD0-DE21-4840-BC54-13F901A73F0C}"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92AD0-DE21-4840-BC54-13F901A73F0C}"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592AD0-DE21-4840-BC54-13F901A73F0C}"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0592AD0-DE21-4840-BC54-13F901A73F0C}" type="datetimeFigureOut">
              <a:rPr lang="en-US" smtClean="0"/>
              <a:pPr/>
              <a:t>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592AD0-DE21-4840-BC54-13F901A73F0C}"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592AD0-DE21-4840-BC54-13F901A73F0C}" type="datetimeFigureOut">
              <a:rPr lang="en-US" smtClean="0"/>
              <a:pPr/>
              <a:t>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592AD0-DE21-4840-BC54-13F901A73F0C}" type="datetimeFigureOut">
              <a:rPr lang="en-US" smtClean="0"/>
              <a:pPr/>
              <a:t>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592AD0-DE21-4840-BC54-13F901A73F0C}" type="datetimeFigureOut">
              <a:rPr lang="en-US" smtClean="0"/>
              <a:pPr/>
              <a:t>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92AD0-DE21-4840-BC54-13F901A73F0C}"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592AD0-DE21-4840-BC54-13F901A73F0C}" type="datetimeFigureOut">
              <a:rPr lang="en-US" smtClean="0"/>
              <a:pPr/>
              <a:t>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8880F6-2C37-4A9B-9AA2-8D03144D6DE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592AD0-DE21-4840-BC54-13F901A73F0C}" type="datetimeFigureOut">
              <a:rPr lang="en-US" smtClean="0"/>
              <a:pPr/>
              <a:t>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8880F6-2C37-4A9B-9AA2-8D03144D6DE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encyclopedia2.thefreedictionary.com/op+code" TargetMode="External"/><Relationship Id="rId2" Type="http://schemas.openxmlformats.org/officeDocument/2006/relationships/hyperlink" Target="https://encyclopedia2.thefreedictionary.com/instruction+set" TargetMode="External"/><Relationship Id="rId1" Type="http://schemas.openxmlformats.org/officeDocument/2006/relationships/slideLayout" Target="../slideLayouts/slideLayout2.xml"/><Relationship Id="rId5" Type="http://schemas.openxmlformats.org/officeDocument/2006/relationships/hyperlink" Target="https://encyclopedia2.thefreedictionary.com/Intel" TargetMode="External"/><Relationship Id="rId4" Type="http://schemas.openxmlformats.org/officeDocument/2006/relationships/hyperlink" Target="https://encyclopedia2.thefreedictionary.com/orthogonal"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Orthogonal_instruction_se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geeksforgeeks.org/wp-content/uploads/Addressing_Modes_2.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304800"/>
            <a:ext cx="7772400" cy="1470025"/>
          </a:xfrm>
        </p:spPr>
        <p:txBody>
          <a:bodyPr/>
          <a:lstStyle/>
          <a:p>
            <a:r>
              <a:rPr lang="en-US" dirty="0" smtClean="0"/>
              <a:t>An Introduction to Processor Design</a:t>
            </a:r>
            <a:endParaRPr lang="en-US" dirty="0"/>
          </a:p>
        </p:txBody>
      </p:sp>
      <p:sp>
        <p:nvSpPr>
          <p:cNvPr id="3" name="Subtitle 2"/>
          <p:cNvSpPr>
            <a:spLocks noGrp="1"/>
          </p:cNvSpPr>
          <p:nvPr>
            <p:ph type="subTitle" idx="1"/>
          </p:nvPr>
        </p:nvSpPr>
        <p:spPr/>
        <p:txBody>
          <a:bodyPr/>
          <a:lstStyle/>
          <a:p>
            <a:r>
              <a:rPr lang="en-US" dirty="0" err="1" smtClean="0"/>
              <a:t>Veena.G.S</a:t>
            </a:r>
            <a:r>
              <a:rPr lang="en-US" dirty="0" smtClean="0"/>
              <a:t>.</a:t>
            </a:r>
          </a:p>
          <a:p>
            <a:r>
              <a:rPr lang="en-US" dirty="0" smtClean="0"/>
              <a:t>IV A section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in hardware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Computers are very complex pieces of equipment that operate at very high speeds.</a:t>
            </a:r>
          </a:p>
          <a:p>
            <a:r>
              <a:rPr lang="en-US" dirty="0" smtClean="0"/>
              <a:t> A modern microprocessor may Abstraction in hardware design</a:t>
            </a:r>
          </a:p>
          <a:p>
            <a:r>
              <a:rPr lang="en-US" dirty="0" smtClean="0"/>
              <a:t>be built from several million transistors each of which can switch a hundred million times a second. </a:t>
            </a:r>
          </a:p>
          <a:p>
            <a:r>
              <a:rPr lang="en-US" dirty="0" smtClean="0"/>
              <a:t>on a desktop PC or workstation and try to imagine how a hundred million </a:t>
            </a:r>
            <a:r>
              <a:rPr lang="en-US" dirty="0" err="1" smtClean="0"/>
              <a:t>million</a:t>
            </a:r>
            <a:r>
              <a:rPr lang="en-US" dirty="0" smtClean="0"/>
              <a:t> transistor switching actions are used in each second of that movement.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in hardware design</a:t>
            </a:r>
            <a:endParaRPr lang="en-US" dirty="0"/>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1524000"/>
            <a:ext cx="6324599" cy="353933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in hardware design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Now consider that every one of those switching actions is, in some sense, the consequence of a deliberate design decision. </a:t>
            </a:r>
          </a:p>
          <a:p>
            <a:r>
              <a:rPr lang="en-US" dirty="0" smtClean="0"/>
              <a:t>None of them is random or uncontrolled; indeed, a single error amongst those transitions is likely to cause the machine to collapse into a useless state. </a:t>
            </a:r>
          </a:p>
          <a:p>
            <a:r>
              <a:rPr lang="en-US" dirty="0" smtClean="0"/>
              <a:t>How can such complex systems be designed to operate so reliably? Transistors A clue to the answer may be found in the question itself. </a:t>
            </a:r>
          </a:p>
          <a:p>
            <a:r>
              <a:rPr lang="en-US" dirty="0" smtClean="0"/>
              <a:t>We have described the operation of the computer in terms of transistors, but what is a transistor? It is a curious structure composed from carefully chosen chemical substances with complex electrical properties that can only be understood by reference to the theory of quantum mechanics, where strange subatomic particles sometimes behave like waves and can only be described in terms of probabilities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in hardware design</a:t>
            </a:r>
            <a:endParaRPr lang="en-US" dirty="0"/>
          </a:p>
        </p:txBody>
      </p:sp>
      <p:sp>
        <p:nvSpPr>
          <p:cNvPr id="3" name="Content Placeholder 2"/>
          <p:cNvSpPr>
            <a:spLocks noGrp="1"/>
          </p:cNvSpPr>
          <p:nvPr>
            <p:ph idx="1"/>
          </p:nvPr>
        </p:nvSpPr>
        <p:spPr/>
        <p:txBody>
          <a:bodyPr>
            <a:normAutofit fontScale="62500" lnSpcReduction="20000"/>
          </a:bodyPr>
          <a:lstStyle/>
          <a:p>
            <a:r>
              <a:rPr lang="en-US" dirty="0"/>
              <a:t>Y</a:t>
            </a:r>
            <a:r>
              <a:rPr lang="en-US" dirty="0" smtClean="0"/>
              <a:t>et the gross </a:t>
            </a:r>
            <a:r>
              <a:rPr lang="en-US" dirty="0" err="1" smtClean="0"/>
              <a:t>behaviour</a:t>
            </a:r>
            <a:r>
              <a:rPr lang="en-US" dirty="0" smtClean="0"/>
              <a:t> of a transistor can be described, without reference to quantum mechanics, as a set of equations that relate the voltages on its terminals to the current that flows though it. </a:t>
            </a:r>
          </a:p>
          <a:p>
            <a:r>
              <a:rPr lang="en-US" dirty="0" smtClean="0"/>
              <a:t>These equations abstract the essential </a:t>
            </a:r>
            <a:r>
              <a:rPr lang="en-US" dirty="0" err="1" smtClean="0"/>
              <a:t>behaviour</a:t>
            </a:r>
            <a:r>
              <a:rPr lang="en-US" dirty="0" smtClean="0"/>
              <a:t> of the device from its underlying physics. </a:t>
            </a:r>
          </a:p>
          <a:p>
            <a:r>
              <a:rPr lang="en-US" dirty="0" smtClean="0"/>
              <a:t>Logic gates The equations that describe the </a:t>
            </a:r>
            <a:r>
              <a:rPr lang="en-US" dirty="0" err="1" smtClean="0"/>
              <a:t>behaviour</a:t>
            </a:r>
            <a:r>
              <a:rPr lang="en-US" dirty="0" smtClean="0"/>
              <a:t> of a transistor are still fairly complex. </a:t>
            </a:r>
          </a:p>
          <a:p>
            <a:r>
              <a:rPr lang="en-US" dirty="0" smtClean="0"/>
              <a:t>When a group of transistors is wired together in a particular structure, such as the CMOS (Complementary Metal Oxide Semiconductor) NAND gate shown in Figure 1.2, the </a:t>
            </a:r>
            <a:r>
              <a:rPr lang="en-US" dirty="0" err="1" smtClean="0"/>
              <a:t>behaviour</a:t>
            </a:r>
            <a:r>
              <a:rPr lang="en-US" dirty="0" smtClean="0"/>
              <a:t> of the group has a particularly simple description.</a:t>
            </a:r>
          </a:p>
          <a:p>
            <a:r>
              <a:rPr lang="en-US" dirty="0" smtClean="0"/>
              <a:t> If each of the input wires (A and B) is held at a voltage which is either near to </a:t>
            </a:r>
            <a:r>
              <a:rPr lang="en-US" dirty="0" err="1" smtClean="0"/>
              <a:t>Vdd</a:t>
            </a:r>
            <a:r>
              <a:rPr lang="en-US" dirty="0" smtClean="0"/>
              <a:t> or near to </a:t>
            </a:r>
            <a:r>
              <a:rPr lang="en-US" dirty="0" err="1" smtClean="0"/>
              <a:t>Vss</a:t>
            </a:r>
            <a:r>
              <a:rPr lang="en-US" dirty="0" smtClean="0"/>
              <a:t>, the output will </a:t>
            </a:r>
            <a:r>
              <a:rPr lang="en-US" dirty="0" err="1" smtClean="0"/>
              <a:t>will</a:t>
            </a:r>
            <a:r>
              <a:rPr lang="en-US" dirty="0" smtClean="0"/>
              <a:t> also be near to </a:t>
            </a:r>
            <a:r>
              <a:rPr lang="en-US" dirty="0" err="1" smtClean="0"/>
              <a:t>Vdd</a:t>
            </a:r>
            <a:r>
              <a:rPr lang="en-US" dirty="0" smtClean="0"/>
              <a:t> or </a:t>
            </a:r>
            <a:r>
              <a:rPr lang="en-US" dirty="0" err="1" smtClean="0"/>
              <a:t>Vss</a:t>
            </a:r>
            <a:r>
              <a:rPr lang="en-US" dirty="0" smtClean="0"/>
              <a:t> according to the following rules:</a:t>
            </a:r>
          </a:p>
          <a:p>
            <a:r>
              <a:rPr lang="en-US" dirty="0" smtClean="0"/>
              <a:t> • If A and B are both near to </a:t>
            </a:r>
            <a:r>
              <a:rPr lang="en-US" dirty="0" err="1" smtClean="0"/>
              <a:t>Vdd</a:t>
            </a:r>
            <a:r>
              <a:rPr lang="en-US" dirty="0" smtClean="0"/>
              <a:t>, the output will be near to Vss.</a:t>
            </a:r>
          </a:p>
          <a:p>
            <a:r>
              <a:rPr lang="en-US" dirty="0" smtClean="0"/>
              <a:t>• If either A or B (or both) is near to </a:t>
            </a:r>
            <a:r>
              <a:rPr lang="en-US" dirty="0" err="1" smtClean="0"/>
              <a:t>Vss</a:t>
            </a:r>
            <a:r>
              <a:rPr lang="en-US" dirty="0" smtClean="0"/>
              <a:t>, the output will be near to </a:t>
            </a:r>
            <a:r>
              <a:rPr lang="en-US" dirty="0" err="1" smtClean="0"/>
              <a:t>Vdd</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in hardware design</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Logic symbol Truth table The gate abstraction Although there is a lot of engineering design involved in turning four transistors into a reliable implementation of this equation, it can be done with sufficient reliability that the logic designer can think almost exclusively in terms of logic gates. The concepts that the logic designer works with are illustrated in Figure 1.3, and consist of the following 'views' of the logic gate: </a:t>
            </a:r>
          </a:p>
          <a:p>
            <a:r>
              <a:rPr lang="en-US" dirty="0" smtClean="0"/>
              <a:t>• A logic symbol. This is a symbol that represents a NAND gate function in a circuit schematic; there are similar symbols for other logic gates (for instance, removing the bubble from the output leaves an AND gate which generates the opposite output function; further examples are given in 'Appendix: Computer Logic' on page 399). </a:t>
            </a:r>
          </a:p>
          <a:p>
            <a:r>
              <a:rPr lang="en-US" dirty="0" smtClean="0"/>
              <a:t>• A truth table. This describes the logic function of the gate, and encompasses everything that the logic designer needs to know about the gate for most purposes. The significance here is that it is a lot simpler than four sets of transistor equations. (In this truth table we have represented 'true' by '1' and 'false' by '0', as is common practice when dealing with Boolean variables.)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Abstraction in hardware design(The Gate Level Abstraction</a:t>
            </a:r>
            <a:endParaRPr lang="en-US" dirty="0"/>
          </a:p>
        </p:txBody>
      </p:sp>
      <p:pic>
        <p:nvPicPr>
          <p:cNvPr id="3074" name="Picture 2"/>
          <p:cNvPicPr>
            <a:picLocks noGrp="1" noChangeAspect="1" noChangeArrowheads="1"/>
          </p:cNvPicPr>
          <p:nvPr>
            <p:ph idx="1"/>
          </p:nvPr>
        </p:nvPicPr>
        <p:blipFill>
          <a:blip r:embed="rId2" cstate="print"/>
          <a:srcRect/>
          <a:stretch>
            <a:fillRect/>
          </a:stretch>
        </p:blipFill>
        <p:spPr bwMode="auto">
          <a:xfrm>
            <a:off x="2362200" y="2624931"/>
            <a:ext cx="4419600" cy="2476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abstraction Gate-level design</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Levels of abstraction Gate-level design removes the need to know that the gate is built from transistors. </a:t>
            </a:r>
          </a:p>
          <a:p>
            <a:r>
              <a:rPr lang="en-US" dirty="0" smtClean="0"/>
              <a:t>A logic circuit should have the same logical </a:t>
            </a:r>
            <a:r>
              <a:rPr lang="en-US" dirty="0" err="1" smtClean="0"/>
              <a:t>behaviour</a:t>
            </a:r>
            <a:r>
              <a:rPr lang="en-US" dirty="0" smtClean="0"/>
              <a:t> whether the gates are implemented using field-effect transistors (the transistors that are available on a CMOS process), bipolar transistors, electrical relays, fluid logic or any other form of logic.</a:t>
            </a:r>
          </a:p>
          <a:p>
            <a:r>
              <a:rPr lang="en-US" dirty="0" smtClean="0"/>
              <a:t>The implementation technology will affect the performance of the circuit, but it should have no effect on its function. It is the duty of the transistor-level circuit designer to support the gate abstraction as near perfectly as is possible in order to isolate the logic circuit designer from the need to understand the transistor equations. </a:t>
            </a:r>
          </a:p>
          <a:p>
            <a:r>
              <a:rPr lang="en-US" dirty="0" smtClean="0"/>
              <a:t>It may appear that this point is being somewhat </a:t>
            </a:r>
            <a:r>
              <a:rPr lang="en-US" dirty="0" err="1" smtClean="0"/>
              <a:t>laboured</a:t>
            </a:r>
            <a:r>
              <a:rPr lang="en-US" dirty="0" smtClean="0"/>
              <a:t>, particularly to those readers who have worked with logic gates for many years.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Levels of abstraction Gate-level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However, the principle that is illustrated in the gate level abstraction is repeated many times at different levels in computer science and is absolutely fundamental to the process which we began considering at the start of this section, which is the management of complexity. </a:t>
            </a:r>
          </a:p>
          <a:p>
            <a:r>
              <a:rPr lang="en-US" dirty="0" smtClean="0"/>
              <a:t>The process of gathering together a few components at one level to extract their essential joint </a:t>
            </a:r>
            <a:r>
              <a:rPr lang="en-US" dirty="0" err="1" smtClean="0"/>
              <a:t>behaviour</a:t>
            </a:r>
            <a:r>
              <a:rPr lang="en-US" dirty="0" smtClean="0"/>
              <a:t> and hide all the unnecessary detail at the next level enables us to scale orders of complexity in a few steps.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A typical hierarchy of abstraction at the hardware level might be:</a:t>
            </a:r>
            <a:endParaRPr lang="en-US" dirty="0"/>
          </a:p>
        </p:txBody>
      </p:sp>
      <p:sp>
        <p:nvSpPr>
          <p:cNvPr id="3" name="Content Placeholder 2"/>
          <p:cNvSpPr>
            <a:spLocks noGrp="1"/>
          </p:cNvSpPr>
          <p:nvPr>
            <p:ph idx="1"/>
          </p:nvPr>
        </p:nvSpPr>
        <p:spPr>
          <a:xfrm>
            <a:off x="457200" y="1371600"/>
            <a:ext cx="8229600" cy="5181600"/>
          </a:xfrm>
        </p:spPr>
        <p:txBody>
          <a:bodyPr>
            <a:normAutofit fontScale="77500" lnSpcReduction="20000"/>
          </a:bodyPr>
          <a:lstStyle/>
          <a:p>
            <a:r>
              <a:rPr lang="en-US" dirty="0" smtClean="0"/>
              <a:t>A typical hierarchy of abstraction at the hardware level might be: </a:t>
            </a:r>
          </a:p>
          <a:p>
            <a:pPr>
              <a:buNone/>
            </a:pPr>
            <a:r>
              <a:rPr lang="en-US" dirty="0" smtClean="0"/>
              <a:t>1. transistors; </a:t>
            </a:r>
          </a:p>
          <a:p>
            <a:pPr>
              <a:buNone/>
            </a:pPr>
            <a:r>
              <a:rPr lang="en-US" dirty="0" smtClean="0"/>
              <a:t>2. logic gates, memory cells, special circuits; </a:t>
            </a:r>
          </a:p>
          <a:p>
            <a:pPr>
              <a:buNone/>
            </a:pPr>
            <a:r>
              <a:rPr lang="en-US" dirty="0" smtClean="0"/>
              <a:t>3. single-bit adders, multiplexers, decoders, flip-flops;</a:t>
            </a:r>
          </a:p>
          <a:p>
            <a:pPr>
              <a:buNone/>
            </a:pPr>
            <a:r>
              <a:rPr lang="en-US" dirty="0" smtClean="0"/>
              <a:t> 4. word-wide adders, multiplexers, decoders, registers, buses;</a:t>
            </a:r>
          </a:p>
          <a:p>
            <a:pPr>
              <a:buNone/>
            </a:pPr>
            <a:r>
              <a:rPr lang="en-US" dirty="0" smtClean="0"/>
              <a:t>5. ALUs (Arithmetic-Logic Units), barrel shifters, register banks, memory blocks; </a:t>
            </a:r>
          </a:p>
          <a:p>
            <a:pPr>
              <a:buNone/>
            </a:pPr>
            <a:r>
              <a:rPr lang="en-US" dirty="0" smtClean="0"/>
              <a:t>6. processor, cache and memory management organizations; </a:t>
            </a:r>
          </a:p>
          <a:p>
            <a:pPr>
              <a:buNone/>
            </a:pPr>
            <a:r>
              <a:rPr lang="en-US" dirty="0" smtClean="0"/>
              <a:t>7. processors, peripheral cells, cache memories, memory management units;</a:t>
            </a:r>
          </a:p>
          <a:p>
            <a:pPr>
              <a:buNone/>
            </a:pPr>
            <a:r>
              <a:rPr lang="en-US" dirty="0" smtClean="0"/>
              <a:t> 8. integrated system chips; </a:t>
            </a:r>
          </a:p>
          <a:p>
            <a:pPr>
              <a:buNone/>
            </a:pPr>
            <a:r>
              <a:rPr lang="en-US" dirty="0" smtClean="0"/>
              <a:t>9. printed circuit boards; </a:t>
            </a:r>
          </a:p>
          <a:p>
            <a:pPr>
              <a:buNone/>
            </a:pPr>
            <a:r>
              <a:rPr lang="en-US" dirty="0" smtClean="0"/>
              <a:t>10. mobile telephones, PCs, engine controllers</a:t>
            </a: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Transfer Level Design</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next step is to determine exactly the control signals that are required to cause the </a:t>
            </a:r>
            <a:r>
              <a:rPr lang="en-US" dirty="0" err="1"/>
              <a:t>datapath</a:t>
            </a:r>
            <a:r>
              <a:rPr lang="en-US" dirty="0"/>
              <a:t> to carry out the full set of operations</a:t>
            </a:r>
            <a:r>
              <a:rPr lang="en-US" dirty="0" smtClean="0"/>
              <a:t>.</a:t>
            </a:r>
          </a:p>
          <a:p>
            <a:r>
              <a:rPr lang="en-US" dirty="0" smtClean="0"/>
              <a:t> </a:t>
            </a:r>
            <a:r>
              <a:rPr lang="en-US" dirty="0"/>
              <a:t>We assume that all the registers change state on the falling edge of the input clock, and where necessary have control signals that may be used to prevent them from changing on a particular clock edge. </a:t>
            </a:r>
            <a:endParaRPr lang="en-US" dirty="0" smtClean="0"/>
          </a:p>
          <a:p>
            <a:r>
              <a:rPr lang="en-US" dirty="0" smtClean="0"/>
              <a:t>The </a:t>
            </a:r>
            <a:r>
              <a:rPr lang="en-US" dirty="0"/>
              <a:t>PC, for example, will change at the end of a clock cycle </a:t>
            </a:r>
            <a:r>
              <a:rPr lang="en-US" dirty="0" smtClean="0"/>
              <a:t>where </a:t>
            </a:r>
            <a:r>
              <a:rPr lang="en-US" b="1" dirty="0" err="1" smtClean="0"/>
              <a:t>PCce</a:t>
            </a:r>
            <a:r>
              <a:rPr lang="en-US" dirty="0" smtClean="0"/>
              <a:t> is </a:t>
            </a:r>
            <a:r>
              <a:rPr lang="en-US" dirty="0"/>
              <a:t>' 1' but will not change when </a:t>
            </a:r>
            <a:r>
              <a:rPr lang="en-US" dirty="0" err="1"/>
              <a:t>PCce</a:t>
            </a:r>
            <a:r>
              <a:rPr lang="en-US" dirty="0"/>
              <a:t> is '0'. </a:t>
            </a:r>
            <a:endParaRPr lang="en-US" dirty="0" smtClean="0"/>
          </a:p>
        </p:txBody>
      </p:sp>
    </p:spTree>
    <p:extLst>
      <p:ext uri="{BB962C8B-B14F-4D97-AF65-F5344CB8AC3E}">
        <p14:creationId xmlns:p14="http://schemas.microsoft.com/office/powerpoint/2010/main" val="3722668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architecture and organization</a:t>
            </a:r>
            <a:endParaRPr lang="en-US" dirty="0"/>
          </a:p>
        </p:txBody>
      </p:sp>
      <p:sp>
        <p:nvSpPr>
          <p:cNvPr id="3" name="Content Placeholder 2"/>
          <p:cNvSpPr>
            <a:spLocks noGrp="1"/>
          </p:cNvSpPr>
          <p:nvPr>
            <p:ph idx="1"/>
          </p:nvPr>
        </p:nvSpPr>
        <p:spPr/>
        <p:txBody>
          <a:bodyPr>
            <a:normAutofit/>
          </a:bodyPr>
          <a:lstStyle/>
          <a:p>
            <a:r>
              <a:rPr lang="en-US" dirty="0" smtClean="0"/>
              <a:t>All modern general-purpose computers employ the principles of the stored-program digital computer. </a:t>
            </a:r>
          </a:p>
          <a:p>
            <a:r>
              <a:rPr lang="en-US" dirty="0" smtClean="0"/>
              <a:t>Computer architecture describes the user's view of the computer. The instruction set, visible registers, memory management table structures and exception handling model are all part of the architecture.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Register Transfer Level Design</a:t>
            </a:r>
            <a:endParaRPr lang="en-US" dirty="0"/>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A suitable register organization is shown in Figure 1.6 on page 11. </a:t>
            </a:r>
          </a:p>
          <a:p>
            <a:r>
              <a:rPr lang="en-US" dirty="0"/>
              <a:t>This shows enables on all of the </a:t>
            </a:r>
          </a:p>
          <a:p>
            <a:r>
              <a:rPr lang="en-US" dirty="0" smtClean="0"/>
              <a:t>Registers</a:t>
            </a:r>
            <a:r>
              <a:rPr lang="en-US" dirty="0"/>
              <a:t>,</a:t>
            </a:r>
          </a:p>
          <a:p>
            <a:r>
              <a:rPr lang="en-US" dirty="0"/>
              <a:t> </a:t>
            </a:r>
            <a:r>
              <a:rPr lang="en-US" dirty="0" smtClean="0"/>
              <a:t>Function </a:t>
            </a:r>
            <a:r>
              <a:rPr lang="en-US" dirty="0"/>
              <a:t>select lines to the ALU (the precise number and interpretation to be determined later),</a:t>
            </a:r>
          </a:p>
          <a:p>
            <a:r>
              <a:rPr lang="en-US" dirty="0"/>
              <a:t> </a:t>
            </a:r>
            <a:r>
              <a:rPr lang="en-US" dirty="0" smtClean="0"/>
              <a:t>The </a:t>
            </a:r>
            <a:r>
              <a:rPr lang="en-US" dirty="0"/>
              <a:t>select control lines for two multiplexers,</a:t>
            </a:r>
          </a:p>
          <a:p>
            <a:r>
              <a:rPr lang="en-US" dirty="0"/>
              <a:t> the control for a tri-state driver to send the ACC value to memory and memory request </a:t>
            </a:r>
            <a:r>
              <a:rPr lang="en-US" b="1" dirty="0"/>
              <a:t>(</a:t>
            </a:r>
            <a:r>
              <a:rPr lang="en-US" b="1" dirty="0" err="1"/>
              <a:t>MEMrq</a:t>
            </a:r>
            <a:r>
              <a:rPr lang="en-US" b="1" dirty="0"/>
              <a:t>) </a:t>
            </a:r>
            <a:r>
              <a:rPr lang="en-US" dirty="0"/>
              <a:t>and read/write </a:t>
            </a:r>
            <a:r>
              <a:rPr lang="en-US" b="1" dirty="0"/>
              <a:t>(</a:t>
            </a:r>
            <a:r>
              <a:rPr lang="en-US" b="1" dirty="0" err="1"/>
              <a:t>RnW</a:t>
            </a:r>
            <a:r>
              <a:rPr lang="en-US" b="1" dirty="0"/>
              <a:t>) </a:t>
            </a:r>
            <a:r>
              <a:rPr lang="en-US" dirty="0"/>
              <a:t>control lines. </a:t>
            </a:r>
          </a:p>
          <a:p>
            <a:r>
              <a:rPr lang="en-US" dirty="0"/>
              <a:t>The other signals shown are outputs from the </a:t>
            </a:r>
            <a:r>
              <a:rPr lang="en-US" dirty="0" err="1"/>
              <a:t>datapath</a:t>
            </a:r>
            <a:r>
              <a:rPr lang="en-US" dirty="0"/>
              <a:t> to the control logic, including the </a:t>
            </a:r>
            <a:r>
              <a:rPr lang="en-US" dirty="0" err="1"/>
              <a:t>opcode</a:t>
            </a:r>
            <a:r>
              <a:rPr lang="en-US" dirty="0"/>
              <a:t> bits and signals indicating whether ACC is zero or negative which control the respective conditional jump instructions</a:t>
            </a:r>
          </a:p>
        </p:txBody>
      </p:sp>
    </p:spTree>
    <p:extLst>
      <p:ext uri="{BB962C8B-B14F-4D97-AF65-F5344CB8AC3E}">
        <p14:creationId xmlns:p14="http://schemas.microsoft.com/office/powerpoint/2010/main" val="15606462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Logic</a:t>
            </a:r>
            <a:endParaRPr lang="en-US" dirty="0"/>
          </a:p>
        </p:txBody>
      </p:sp>
      <p:sp>
        <p:nvSpPr>
          <p:cNvPr id="3" name="Content Placeholder 2"/>
          <p:cNvSpPr>
            <a:spLocks noGrp="1"/>
          </p:cNvSpPr>
          <p:nvPr>
            <p:ph idx="1"/>
          </p:nvPr>
        </p:nvSpPr>
        <p:spPr/>
        <p:txBody>
          <a:bodyPr>
            <a:normAutofit/>
          </a:bodyPr>
          <a:lstStyle/>
          <a:p>
            <a:r>
              <a:rPr lang="en-US" dirty="0"/>
              <a:t>The control logic simply has to decode the current instruction </a:t>
            </a:r>
            <a:endParaRPr lang="en-US" dirty="0" smtClean="0"/>
          </a:p>
          <a:p>
            <a:r>
              <a:rPr lang="en-US" dirty="0" smtClean="0"/>
              <a:t>generate </a:t>
            </a:r>
            <a:r>
              <a:rPr lang="en-US" dirty="0"/>
              <a:t>the appropriate levels on the </a:t>
            </a:r>
            <a:r>
              <a:rPr lang="en-US" dirty="0" err="1"/>
              <a:t>datapath</a:t>
            </a:r>
            <a:r>
              <a:rPr lang="en-US" dirty="0"/>
              <a:t> control signals, using the control inputs from the </a:t>
            </a:r>
            <a:r>
              <a:rPr lang="en-US" dirty="0" err="1"/>
              <a:t>datapath</a:t>
            </a:r>
            <a:r>
              <a:rPr lang="en-US" dirty="0"/>
              <a:t> where necessary. </a:t>
            </a:r>
            <a:endParaRPr lang="en-US" dirty="0" smtClean="0"/>
          </a:p>
          <a:p>
            <a:r>
              <a:rPr lang="en-US" dirty="0" smtClean="0"/>
              <a:t> </a:t>
            </a:r>
            <a:r>
              <a:rPr lang="en-US" dirty="0"/>
              <a:t>The implementation requires only two states, </a:t>
            </a:r>
            <a:r>
              <a:rPr lang="en-US" b="1" dirty="0"/>
              <a:t>'fetch' and 'execute', </a:t>
            </a:r>
            <a:r>
              <a:rPr lang="en-US" dirty="0"/>
              <a:t>and one bit of state </a:t>
            </a:r>
            <a:r>
              <a:rPr lang="en-US" b="1" dirty="0"/>
              <a:t>(Ex/</a:t>
            </a:r>
            <a:r>
              <a:rPr lang="en-US" b="1" dirty="0" err="1"/>
              <a:t>ft</a:t>
            </a:r>
            <a:r>
              <a:rPr lang="en-US" b="1" dirty="0"/>
              <a:t>) </a:t>
            </a:r>
            <a:r>
              <a:rPr lang="en-US" dirty="0"/>
              <a:t>is therefore sufficient.</a:t>
            </a:r>
          </a:p>
        </p:txBody>
      </p:sp>
    </p:spTree>
    <p:extLst>
      <p:ext uri="{BB962C8B-B14F-4D97-AF65-F5344CB8AC3E}">
        <p14:creationId xmlns:p14="http://schemas.microsoft.com/office/powerpoint/2010/main" val="1310557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Logic</a:t>
            </a:r>
            <a:endParaRPr lang="en-US" dirty="0"/>
          </a:p>
        </p:txBody>
      </p:sp>
      <p:pic>
        <p:nvPicPr>
          <p:cNvPr id="4" name="Content Placeholder 3"/>
          <p:cNvPicPr>
            <a:picLocks noGrp="1" noChangeAspect="1"/>
          </p:cNvPicPr>
          <p:nvPr>
            <p:ph idx="1"/>
          </p:nvPr>
        </p:nvPicPr>
        <p:blipFill>
          <a:blip r:embed="rId2" cstate="print"/>
          <a:stretch>
            <a:fillRect/>
          </a:stretch>
        </p:blipFill>
        <p:spPr>
          <a:xfrm>
            <a:off x="1905001" y="1600200"/>
            <a:ext cx="5029199" cy="4689388"/>
          </a:xfrm>
          <a:prstGeom prst="rect">
            <a:avLst/>
          </a:prstGeom>
        </p:spPr>
      </p:pic>
      <p:sp>
        <p:nvSpPr>
          <p:cNvPr id="5" name="Rectangle 4"/>
          <p:cNvSpPr/>
          <p:nvPr/>
        </p:nvSpPr>
        <p:spPr>
          <a:xfrm>
            <a:off x="1905000" y="6148984"/>
            <a:ext cx="5943599" cy="369332"/>
          </a:xfrm>
          <a:prstGeom prst="rect">
            <a:avLst/>
          </a:prstGeom>
        </p:spPr>
        <p:txBody>
          <a:bodyPr wrap="square">
            <a:spAutoFit/>
          </a:bodyPr>
          <a:lstStyle/>
          <a:p>
            <a:r>
              <a:rPr lang="en-US" dirty="0">
                <a:latin typeface="Arial" panose="020B0604020202020204" pitchFamily="34" charset="0"/>
              </a:rPr>
              <a:t>Figure </a:t>
            </a:r>
            <a:r>
              <a:rPr lang="en-US" dirty="0" smtClean="0">
                <a:latin typeface="Arial" panose="020B0604020202020204" pitchFamily="34" charset="0"/>
              </a:rPr>
              <a:t> </a:t>
            </a:r>
            <a:r>
              <a:rPr lang="en-US" dirty="0">
                <a:latin typeface="Arial" panose="020B0604020202020204" pitchFamily="34" charset="0"/>
              </a:rPr>
              <a:t>MU0 register transfer level organization.</a:t>
            </a:r>
            <a:endParaRPr lang="en-US" dirty="0"/>
          </a:p>
        </p:txBody>
      </p:sp>
    </p:spTree>
    <p:extLst>
      <p:ext uri="{BB962C8B-B14F-4D97-AF65-F5344CB8AC3E}">
        <p14:creationId xmlns:p14="http://schemas.microsoft.com/office/powerpoint/2010/main" val="21715784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MU0 control logic.</a:t>
            </a:r>
          </a:p>
        </p:txBody>
      </p:sp>
      <p:pic>
        <p:nvPicPr>
          <p:cNvPr id="4" name="Content Placeholder 3"/>
          <p:cNvPicPr>
            <a:picLocks noGrp="1" noChangeAspect="1"/>
          </p:cNvPicPr>
          <p:nvPr>
            <p:ph idx="1"/>
          </p:nvPr>
        </p:nvPicPr>
        <p:blipFill>
          <a:blip r:embed="rId2" cstate="print"/>
          <a:stretch>
            <a:fillRect/>
          </a:stretch>
        </p:blipFill>
        <p:spPr>
          <a:xfrm>
            <a:off x="1295400" y="1676400"/>
            <a:ext cx="6727820" cy="4525963"/>
          </a:xfrm>
          <a:prstGeom prst="rect">
            <a:avLst/>
          </a:prstGeom>
        </p:spPr>
      </p:pic>
    </p:spTree>
    <p:extLst>
      <p:ext uri="{BB962C8B-B14F-4D97-AF65-F5344CB8AC3E}">
        <p14:creationId xmlns:p14="http://schemas.microsoft.com/office/powerpoint/2010/main" val="310099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Logic</a:t>
            </a:r>
            <a:endParaRPr lang="en-US" dirty="0"/>
          </a:p>
        </p:txBody>
      </p:sp>
      <p:sp>
        <p:nvSpPr>
          <p:cNvPr id="3" name="Content Placeholder 2"/>
          <p:cNvSpPr>
            <a:spLocks noGrp="1"/>
          </p:cNvSpPr>
          <p:nvPr>
            <p:ph idx="1"/>
          </p:nvPr>
        </p:nvSpPr>
        <p:spPr/>
        <p:txBody>
          <a:bodyPr>
            <a:normAutofit fontScale="77500" lnSpcReduction="20000"/>
          </a:bodyPr>
          <a:lstStyle/>
          <a:p>
            <a:r>
              <a:rPr lang="en-US" dirty="0"/>
              <a:t>A quick scrutiny of Table </a:t>
            </a:r>
            <a:r>
              <a:rPr lang="en-US" dirty="0" smtClean="0"/>
              <a:t> </a:t>
            </a:r>
            <a:r>
              <a:rPr lang="en-US" dirty="0"/>
              <a:t>reveals a few easy simplifications. </a:t>
            </a:r>
            <a:endParaRPr lang="en-US" dirty="0" smtClean="0"/>
          </a:p>
          <a:p>
            <a:r>
              <a:rPr lang="en-US" dirty="0" smtClean="0"/>
              <a:t>The program counter </a:t>
            </a:r>
            <a:r>
              <a:rPr lang="en-US" dirty="0"/>
              <a:t>and instruction register clock enables </a:t>
            </a:r>
            <a:r>
              <a:rPr lang="en-US" b="1" i="1" dirty="0"/>
              <a:t>(</a:t>
            </a:r>
            <a:r>
              <a:rPr lang="en-US" b="1" i="1" dirty="0" err="1"/>
              <a:t>PCce</a:t>
            </a:r>
            <a:r>
              <a:rPr lang="en-US" b="1" i="1" dirty="0"/>
              <a:t> </a:t>
            </a:r>
            <a:r>
              <a:rPr lang="en-US" b="1" dirty="0"/>
              <a:t>and </a:t>
            </a:r>
            <a:r>
              <a:rPr lang="en-US" b="1" i="1" dirty="0" err="1"/>
              <a:t>IRce</a:t>
            </a:r>
            <a:r>
              <a:rPr lang="en-US" b="1" i="1" dirty="0"/>
              <a:t>) </a:t>
            </a:r>
            <a:r>
              <a:rPr lang="en-US" dirty="0"/>
              <a:t>are always the same.</a:t>
            </a:r>
          </a:p>
          <a:p>
            <a:r>
              <a:rPr lang="en-US" dirty="0"/>
              <a:t>This makes sense, since whenever a new instruction is being fetched the ALU is </a:t>
            </a:r>
            <a:r>
              <a:rPr lang="en-US" dirty="0" smtClean="0"/>
              <a:t>computing the </a:t>
            </a:r>
            <a:r>
              <a:rPr lang="en-US" dirty="0"/>
              <a:t>next program counter value, and this should be latched too. </a:t>
            </a:r>
            <a:endParaRPr lang="en-US" dirty="0" smtClean="0"/>
          </a:p>
          <a:p>
            <a:r>
              <a:rPr lang="en-US" dirty="0" smtClean="0"/>
              <a:t>Therefore these control </a:t>
            </a:r>
            <a:r>
              <a:rPr lang="en-US" dirty="0"/>
              <a:t>signals may be merged into </a:t>
            </a:r>
            <a:r>
              <a:rPr lang="en-US" dirty="0" smtClean="0"/>
              <a:t>one.</a:t>
            </a:r>
          </a:p>
          <a:p>
            <a:r>
              <a:rPr lang="en-US" dirty="0" smtClean="0"/>
              <a:t>Similarly</a:t>
            </a:r>
            <a:r>
              <a:rPr lang="en-US" dirty="0"/>
              <a:t>, whenever the accumulator is </a:t>
            </a:r>
            <a:r>
              <a:rPr lang="en-US" dirty="0" smtClean="0"/>
              <a:t>driving the </a:t>
            </a:r>
            <a:r>
              <a:rPr lang="en-US" dirty="0"/>
              <a:t>data bus </a:t>
            </a:r>
            <a:r>
              <a:rPr lang="en-US" b="1" i="1" dirty="0"/>
              <a:t>(</a:t>
            </a:r>
            <a:r>
              <a:rPr lang="en-US" b="1" i="1" dirty="0" err="1"/>
              <a:t>ACCoe</a:t>
            </a:r>
            <a:r>
              <a:rPr lang="en-US" b="1" i="1" dirty="0"/>
              <a:t> </a:t>
            </a:r>
            <a:r>
              <a:rPr lang="en-US" b="1" dirty="0"/>
              <a:t>is high</a:t>
            </a:r>
            <a:r>
              <a:rPr lang="en-US" dirty="0"/>
              <a:t>) the memory should perform a </a:t>
            </a:r>
            <a:r>
              <a:rPr lang="en-US" b="1" dirty="0"/>
              <a:t>write operation </a:t>
            </a:r>
            <a:r>
              <a:rPr lang="en-US" b="1" i="1" dirty="0"/>
              <a:t>(</a:t>
            </a:r>
            <a:r>
              <a:rPr lang="en-US" b="1" i="1" dirty="0" err="1"/>
              <a:t>Rn</a:t>
            </a:r>
            <a:r>
              <a:rPr lang="en-US" b="1" i="1" dirty="0"/>
              <a:t> </a:t>
            </a:r>
            <a:r>
              <a:rPr lang="en-US" b="1" i="1" dirty="0" smtClean="0"/>
              <a:t>W)</a:t>
            </a:r>
            <a:r>
              <a:rPr lang="en-US" b="1" i="1" dirty="0"/>
              <a:t> </a:t>
            </a:r>
            <a:r>
              <a:rPr lang="en-US" b="1" dirty="0" smtClean="0"/>
              <a:t>is </a:t>
            </a:r>
            <a:r>
              <a:rPr lang="en-US" b="1" dirty="0"/>
              <a:t>low), </a:t>
            </a:r>
            <a:r>
              <a:rPr lang="en-US" dirty="0"/>
              <a:t>so one of these signals can be generated from the other using an inverter.</a:t>
            </a:r>
          </a:p>
        </p:txBody>
      </p:sp>
    </p:spTree>
    <p:extLst>
      <p:ext uri="{BB962C8B-B14F-4D97-AF65-F5344CB8AC3E}">
        <p14:creationId xmlns:p14="http://schemas.microsoft.com/office/powerpoint/2010/main" val="177673993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Logic</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ALU functions that are </a:t>
            </a:r>
            <a:r>
              <a:rPr lang="en-US" dirty="0" err="1" smtClean="0"/>
              <a:t>required,There</a:t>
            </a:r>
            <a:r>
              <a:rPr lang="en-US" dirty="0" smtClean="0"/>
              <a:t> </a:t>
            </a:r>
            <a:r>
              <a:rPr lang="en-US" dirty="0"/>
              <a:t>are five of them</a:t>
            </a:r>
          </a:p>
          <a:p>
            <a:r>
              <a:rPr lang="en-US" i="1" dirty="0"/>
              <a:t>(A + B, A — B, B, B + </a:t>
            </a:r>
            <a:r>
              <a:rPr lang="en-US" dirty="0"/>
              <a:t>1,0), the last of which is only used while reset is active. Therefore</a:t>
            </a:r>
          </a:p>
          <a:p>
            <a:r>
              <a:rPr lang="en-US" dirty="0"/>
              <a:t>the reset signal can control this function directly and the control logic need only</a:t>
            </a:r>
          </a:p>
          <a:p>
            <a:r>
              <a:rPr lang="en-US" dirty="0"/>
              <a:t>generate a 2-bit function select code to choose between the other four. If the principal</a:t>
            </a:r>
          </a:p>
          <a:p>
            <a:r>
              <a:rPr lang="en-US" dirty="0"/>
              <a:t>ALU inputs are the </a:t>
            </a:r>
            <a:r>
              <a:rPr lang="en-US" i="1" dirty="0"/>
              <a:t>A </a:t>
            </a:r>
            <a:r>
              <a:rPr lang="en-US" dirty="0"/>
              <a:t>and </a:t>
            </a:r>
            <a:r>
              <a:rPr lang="en-US" i="1" dirty="0"/>
              <a:t>B </a:t>
            </a:r>
            <a:r>
              <a:rPr lang="en-US" dirty="0"/>
              <a:t>operands, all the functions may be produced by </a:t>
            </a:r>
            <a:r>
              <a:rPr lang="en-US" dirty="0" smtClean="0"/>
              <a:t>augmenting a </a:t>
            </a:r>
            <a:r>
              <a:rPr lang="en-US" dirty="0"/>
              <a:t>conventional binary adder</a:t>
            </a:r>
            <a:r>
              <a:rPr lang="en-US" dirty="0" smtClean="0"/>
              <a:t>:</a:t>
            </a:r>
            <a:endParaRPr lang="en-US" dirty="0"/>
          </a:p>
        </p:txBody>
      </p:sp>
    </p:spTree>
    <p:extLst>
      <p:ext uri="{BB962C8B-B14F-4D97-AF65-F5344CB8AC3E}">
        <p14:creationId xmlns:p14="http://schemas.microsoft.com/office/powerpoint/2010/main" val="22812188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Logic</a:t>
            </a:r>
            <a:endParaRPr lang="en-US" dirty="0"/>
          </a:p>
        </p:txBody>
      </p:sp>
      <p:sp>
        <p:nvSpPr>
          <p:cNvPr id="3" name="Content Placeholder 2"/>
          <p:cNvSpPr>
            <a:spLocks noGrp="1"/>
          </p:cNvSpPr>
          <p:nvPr>
            <p:ph idx="1"/>
          </p:nvPr>
        </p:nvSpPr>
        <p:spPr/>
        <p:txBody>
          <a:bodyPr>
            <a:normAutofit lnSpcReduction="10000"/>
          </a:bodyPr>
          <a:lstStyle/>
          <a:p>
            <a:r>
              <a:rPr lang="en-US" dirty="0" smtClean="0"/>
              <a:t> </a:t>
            </a:r>
            <a:r>
              <a:rPr lang="en-US" i="1" dirty="0"/>
              <a:t>A + B </a:t>
            </a:r>
            <a:r>
              <a:rPr lang="en-US" dirty="0"/>
              <a:t>is the normal adder output (assuming that the carry-in is zero).</a:t>
            </a:r>
          </a:p>
          <a:p>
            <a:r>
              <a:rPr lang="en-US" dirty="0" smtClean="0"/>
              <a:t> </a:t>
            </a:r>
            <a:r>
              <a:rPr lang="en-US" i="1" dirty="0"/>
              <a:t>A — B </a:t>
            </a:r>
            <a:r>
              <a:rPr lang="en-US" dirty="0"/>
              <a:t>may be implemented as </a:t>
            </a:r>
            <a:r>
              <a:rPr lang="en-US" i="1" dirty="0"/>
              <a:t>A + B + </a:t>
            </a:r>
            <a:r>
              <a:rPr lang="en-US" dirty="0"/>
              <a:t>1, requiring the </a:t>
            </a:r>
            <a:r>
              <a:rPr lang="en-US" i="1" dirty="0"/>
              <a:t>B </a:t>
            </a:r>
            <a:r>
              <a:rPr lang="en-US" dirty="0"/>
              <a:t>inputs to be inverted </a:t>
            </a:r>
            <a:r>
              <a:rPr lang="en-US" dirty="0" smtClean="0"/>
              <a:t>and the </a:t>
            </a:r>
            <a:r>
              <a:rPr lang="en-US" dirty="0"/>
              <a:t>carry-in to be forced to a one.</a:t>
            </a:r>
          </a:p>
          <a:p>
            <a:r>
              <a:rPr lang="en-US" i="1" dirty="0" smtClean="0"/>
              <a:t>B </a:t>
            </a:r>
            <a:r>
              <a:rPr lang="en-US" dirty="0"/>
              <a:t>is implemented by forcing the </a:t>
            </a:r>
            <a:r>
              <a:rPr lang="en-US" i="1" dirty="0"/>
              <a:t>A </a:t>
            </a:r>
            <a:r>
              <a:rPr lang="en-US" dirty="0"/>
              <a:t>inputs and the carry-in to zero.</a:t>
            </a:r>
          </a:p>
          <a:p>
            <a:r>
              <a:rPr lang="en-US" i="1" dirty="0" smtClean="0"/>
              <a:t>B </a:t>
            </a:r>
            <a:r>
              <a:rPr lang="en-US" i="1" dirty="0"/>
              <a:t>+ </a:t>
            </a:r>
            <a:r>
              <a:rPr lang="en-US" dirty="0"/>
              <a:t>1 is implemented by forcing </a:t>
            </a:r>
            <a:r>
              <a:rPr lang="en-US" i="1" dirty="0"/>
              <a:t>A </a:t>
            </a:r>
            <a:r>
              <a:rPr lang="en-US" dirty="0"/>
              <a:t>to zero and the carry-in to one.</a:t>
            </a:r>
          </a:p>
          <a:p>
            <a:endParaRPr lang="en-US" dirty="0"/>
          </a:p>
        </p:txBody>
      </p:sp>
    </p:spTree>
    <p:extLst>
      <p:ext uri="{BB962C8B-B14F-4D97-AF65-F5344CB8AC3E}">
        <p14:creationId xmlns:p14="http://schemas.microsoft.com/office/powerpoint/2010/main" val="41314871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MU0 control logic.</a:t>
            </a:r>
          </a:p>
        </p:txBody>
      </p:sp>
      <p:grpSp>
        <p:nvGrpSpPr>
          <p:cNvPr id="3" name="Group 4"/>
          <p:cNvGrpSpPr>
            <a:grpSpLocks noChangeAspect="1"/>
          </p:cNvGrpSpPr>
          <p:nvPr/>
        </p:nvGrpSpPr>
        <p:grpSpPr bwMode="auto">
          <a:xfrm>
            <a:off x="1295400" y="1676400"/>
            <a:ext cx="6727825" cy="4525963"/>
            <a:chOff x="816" y="1056"/>
            <a:chExt cx="4238" cy="2851"/>
          </a:xfrm>
        </p:grpSpPr>
        <p:sp>
          <p:nvSpPr>
            <p:cNvPr id="5" name="AutoShape 3"/>
            <p:cNvSpPr>
              <a:spLocks noChangeAspect="1" noChangeArrowheads="1" noTextEdit="1"/>
            </p:cNvSpPr>
            <p:nvPr/>
          </p:nvSpPr>
          <p:spPr bwMode="auto">
            <a:xfrm>
              <a:off x="816" y="1056"/>
              <a:ext cx="4238" cy="2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102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6" y="1056"/>
              <a:ext cx="4243" cy="2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46926796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set design</a:t>
            </a:r>
          </a:p>
        </p:txBody>
      </p:sp>
      <p:sp>
        <p:nvSpPr>
          <p:cNvPr id="3" name="Content Placeholder 2"/>
          <p:cNvSpPr>
            <a:spLocks noGrp="1"/>
          </p:cNvSpPr>
          <p:nvPr>
            <p:ph idx="1"/>
          </p:nvPr>
        </p:nvSpPr>
        <p:spPr/>
        <p:txBody>
          <a:bodyPr/>
          <a:lstStyle/>
          <a:p>
            <a:r>
              <a:rPr lang="en-US" dirty="0" smtClean="0"/>
              <a:t>4-address </a:t>
            </a:r>
            <a:r>
              <a:rPr lang="en-US" dirty="0" err="1" smtClean="0"/>
              <a:t>format:This</a:t>
            </a:r>
            <a:r>
              <a:rPr lang="en-US" dirty="0" smtClean="0"/>
              <a:t> </a:t>
            </a:r>
            <a:r>
              <a:rPr lang="en-US" dirty="0"/>
              <a:t>format requires </a:t>
            </a:r>
            <a:r>
              <a:rPr lang="en-US" i="1" dirty="0"/>
              <a:t>4n </a:t>
            </a:r>
            <a:r>
              <a:rPr lang="en-US" dirty="0"/>
              <a:t>+</a:t>
            </a:r>
            <a:r>
              <a:rPr lang="en-US" i="1" dirty="0"/>
              <a:t>f </a:t>
            </a:r>
            <a:r>
              <a:rPr lang="en-US" dirty="0"/>
              <a:t>bits per instruction where each</a:t>
            </a:r>
          </a:p>
          <a:p>
            <a:endParaRPr lang="en-US" dirty="0" smtClean="0"/>
          </a:p>
          <a:p>
            <a:endParaRPr lang="en-US" dirty="0"/>
          </a:p>
          <a:p>
            <a:endParaRPr lang="en-US" dirty="0" smtClean="0"/>
          </a:p>
          <a:p>
            <a:r>
              <a:rPr lang="en-US" dirty="0" smtClean="0"/>
              <a:t>operand </a:t>
            </a:r>
            <a:r>
              <a:rPr lang="en-US" dirty="0"/>
              <a:t>requires </a:t>
            </a:r>
            <a:r>
              <a:rPr lang="en-US" i="1" dirty="0"/>
              <a:t>n </a:t>
            </a:r>
            <a:r>
              <a:rPr lang="en-US" dirty="0"/>
              <a:t>bits and the </a:t>
            </a:r>
            <a:r>
              <a:rPr lang="en-US" dirty="0" err="1"/>
              <a:t>opcode</a:t>
            </a:r>
            <a:r>
              <a:rPr lang="en-US" dirty="0"/>
              <a:t> that specifies 'ADD' </a:t>
            </a:r>
            <a:r>
              <a:rPr lang="en-US" dirty="0" smtClean="0"/>
              <a:t>requires/</a:t>
            </a:r>
            <a:r>
              <a:rPr lang="en-US" dirty="0" err="1" smtClean="0"/>
              <a:t>fbits</a:t>
            </a:r>
            <a:r>
              <a:rPr lang="en-US" dirty="0" smtClean="0"/>
              <a:t>. </a:t>
            </a:r>
            <a:endParaRPr lang="en-US" dirty="0"/>
          </a:p>
        </p:txBody>
      </p:sp>
      <p:pic>
        <p:nvPicPr>
          <p:cNvPr id="4" name="Picture 3"/>
          <p:cNvPicPr>
            <a:picLocks noChangeAspect="1"/>
          </p:cNvPicPr>
          <p:nvPr/>
        </p:nvPicPr>
        <p:blipFill>
          <a:blip r:embed="rId2" cstate="print"/>
          <a:stretch>
            <a:fillRect/>
          </a:stretch>
        </p:blipFill>
        <p:spPr>
          <a:xfrm>
            <a:off x="837381" y="3016148"/>
            <a:ext cx="7469237" cy="825703"/>
          </a:xfrm>
          <a:prstGeom prst="rect">
            <a:avLst/>
          </a:prstGeom>
        </p:spPr>
      </p:pic>
    </p:spTree>
    <p:extLst>
      <p:ext uri="{BB962C8B-B14F-4D97-AF65-F5344CB8AC3E}">
        <p14:creationId xmlns:p14="http://schemas.microsoft.com/office/powerpoint/2010/main" val="26896641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3-address format</a:t>
            </a:r>
            <a:endParaRPr lang="en-US" dirty="0"/>
          </a:p>
        </p:txBody>
      </p:sp>
      <p:sp>
        <p:nvSpPr>
          <p:cNvPr id="3" name="Content Placeholder 2"/>
          <p:cNvSpPr>
            <a:spLocks noGrp="1"/>
          </p:cNvSpPr>
          <p:nvPr>
            <p:ph idx="1"/>
          </p:nvPr>
        </p:nvSpPr>
        <p:spPr/>
        <p:txBody>
          <a:bodyPr>
            <a:normAutofit/>
          </a:bodyPr>
          <a:lstStyle/>
          <a:p>
            <a:r>
              <a:rPr lang="en-US" sz="2800" dirty="0" smtClean="0"/>
              <a:t>3-addressThe </a:t>
            </a:r>
            <a:r>
              <a:rPr lang="en-US" sz="2800" dirty="0"/>
              <a:t>first way to reduce the number of bits required for each instruction is to </a:t>
            </a:r>
            <a:r>
              <a:rPr lang="en-US" sz="2800" dirty="0" smtClean="0"/>
              <a:t>make instructions </a:t>
            </a:r>
            <a:r>
              <a:rPr lang="en-US" sz="2800" dirty="0"/>
              <a:t>the address of the next instruction implicit (except for branch instructions, </a:t>
            </a:r>
            <a:r>
              <a:rPr lang="en-US" sz="2800" dirty="0" smtClean="0"/>
              <a:t>whose role </a:t>
            </a:r>
            <a:r>
              <a:rPr lang="en-US" sz="2800" dirty="0"/>
              <a:t>is to modify the instruction sequence explicitly).</a:t>
            </a:r>
          </a:p>
        </p:txBody>
      </p:sp>
      <p:pic>
        <p:nvPicPr>
          <p:cNvPr id="4" name="Picture 3"/>
          <p:cNvPicPr>
            <a:picLocks noChangeAspect="1"/>
          </p:cNvPicPr>
          <p:nvPr/>
        </p:nvPicPr>
        <p:blipFill>
          <a:blip r:embed="rId2" cstate="print"/>
          <a:stretch>
            <a:fillRect/>
          </a:stretch>
        </p:blipFill>
        <p:spPr>
          <a:xfrm>
            <a:off x="1143000" y="4191000"/>
            <a:ext cx="5944903" cy="813000"/>
          </a:xfrm>
          <a:prstGeom prst="rect">
            <a:avLst/>
          </a:prstGeom>
        </p:spPr>
      </p:pic>
      <p:sp>
        <p:nvSpPr>
          <p:cNvPr id="5" name="Rectangle 4"/>
          <p:cNvSpPr/>
          <p:nvPr/>
        </p:nvSpPr>
        <p:spPr>
          <a:xfrm>
            <a:off x="1600200" y="5562600"/>
            <a:ext cx="4275594" cy="369332"/>
          </a:xfrm>
          <a:prstGeom prst="rect">
            <a:avLst/>
          </a:prstGeom>
        </p:spPr>
        <p:txBody>
          <a:bodyPr wrap="none">
            <a:spAutoFit/>
          </a:bodyPr>
          <a:lstStyle/>
          <a:p>
            <a:r>
              <a:rPr lang="en-US" b="1" dirty="0">
                <a:latin typeface="Arial,Bold"/>
              </a:rPr>
              <a:t>Figure </a:t>
            </a:r>
            <a:r>
              <a:rPr lang="en-US" b="1" dirty="0" smtClean="0">
                <a:latin typeface="Arial,Bold"/>
              </a:rPr>
              <a:t> </a:t>
            </a:r>
            <a:r>
              <a:rPr lang="en-US" dirty="0">
                <a:latin typeface="Arial" panose="020B0604020202020204" pitchFamily="34" charset="0"/>
              </a:rPr>
              <a:t>A 3-address instruction format.</a:t>
            </a:r>
            <a:endParaRPr lang="en-US" dirty="0"/>
          </a:p>
        </p:txBody>
      </p:sp>
    </p:spTree>
    <p:extLst>
      <p:ext uri="{BB962C8B-B14F-4D97-AF65-F5344CB8AC3E}">
        <p14:creationId xmlns:p14="http://schemas.microsoft.com/office/powerpoint/2010/main" val="33661320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Processor architecture and organization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Computer organization describes the user-invisible implementation of the architecture. The pipeline structure, transparent cache, table-walking hardware and translation look-aside buffer are all aspects of the organization.</a:t>
            </a:r>
          </a:p>
          <a:p>
            <a:r>
              <a:rPr lang="en-US" dirty="0" smtClean="0"/>
              <a:t>A general-purpose processor is a finite-state automaton that executes instructions held in a memory. The state of the system is defined by the values held in the memory locations together with the values held in certain registers within the processor itself </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2-Address format</a:t>
            </a:r>
            <a:endParaRPr lang="en-US" dirty="0"/>
          </a:p>
        </p:txBody>
      </p:sp>
      <p:sp>
        <p:nvSpPr>
          <p:cNvPr id="3" name="Content Placeholder 2"/>
          <p:cNvSpPr>
            <a:spLocks noGrp="1"/>
          </p:cNvSpPr>
          <p:nvPr>
            <p:ph idx="1"/>
          </p:nvPr>
        </p:nvSpPr>
        <p:spPr/>
        <p:txBody>
          <a:bodyPr/>
          <a:lstStyle/>
          <a:p>
            <a:r>
              <a:rPr lang="en-US" smtClean="0"/>
              <a:t>2-address: A further saving in the number of bits required to store an instruction can be instructions achieved by making the destination register the same as one of the source registers.</a:t>
            </a:r>
            <a:endParaRPr lang="en-US" dirty="0"/>
          </a:p>
        </p:txBody>
      </p:sp>
      <p:pic>
        <p:nvPicPr>
          <p:cNvPr id="4" name="Picture 3"/>
          <p:cNvPicPr>
            <a:picLocks noChangeAspect="1"/>
          </p:cNvPicPr>
          <p:nvPr/>
        </p:nvPicPr>
        <p:blipFill>
          <a:blip r:embed="rId2" cstate="print"/>
          <a:stretch>
            <a:fillRect/>
          </a:stretch>
        </p:blipFill>
        <p:spPr>
          <a:xfrm>
            <a:off x="1828800" y="4343400"/>
            <a:ext cx="4420569" cy="762188"/>
          </a:xfrm>
          <a:prstGeom prst="rect">
            <a:avLst/>
          </a:prstGeom>
        </p:spPr>
      </p:pic>
    </p:spTree>
    <p:extLst>
      <p:ext uri="{BB962C8B-B14F-4D97-AF65-F5344CB8AC3E}">
        <p14:creationId xmlns:p14="http://schemas.microsoft.com/office/powerpoint/2010/main" val="13343074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1-Address Instructions</a:t>
            </a:r>
            <a:endParaRPr lang="en-US" dirty="0"/>
          </a:p>
        </p:txBody>
      </p:sp>
      <p:sp>
        <p:nvSpPr>
          <p:cNvPr id="3" name="Content Placeholder 2"/>
          <p:cNvSpPr>
            <a:spLocks noGrp="1"/>
          </p:cNvSpPr>
          <p:nvPr>
            <p:ph idx="1"/>
          </p:nvPr>
        </p:nvSpPr>
        <p:spPr/>
        <p:txBody>
          <a:bodyPr>
            <a:normAutofit/>
          </a:bodyPr>
          <a:lstStyle/>
          <a:p>
            <a:r>
              <a:rPr lang="en-US" dirty="0" smtClean="0"/>
              <a:t>1-address instructions</a:t>
            </a:r>
            <a:endParaRPr lang="en-US" dirty="0"/>
          </a:p>
          <a:p>
            <a:r>
              <a:rPr lang="en-US" dirty="0" smtClean="0"/>
              <a:t>If </a:t>
            </a:r>
            <a:r>
              <a:rPr lang="en-US" dirty="0"/>
              <a:t>the destination register is made implicit it is often called the </a:t>
            </a:r>
            <a:r>
              <a:rPr lang="en-US" b="1" dirty="0"/>
              <a:t>accumulator </a:t>
            </a:r>
            <a:r>
              <a:rPr lang="en-US" dirty="0"/>
              <a:t>(see,</a:t>
            </a:r>
          </a:p>
          <a:p>
            <a:r>
              <a:rPr lang="en-US" dirty="0"/>
              <a:t>for example, MU0 in the previous section); an instruction need only specify </a:t>
            </a:r>
            <a:r>
              <a:rPr lang="en-US" dirty="0" smtClean="0"/>
              <a:t>one operand</a:t>
            </a:r>
            <a:r>
              <a:rPr lang="en-US" dirty="0"/>
              <a:t>:</a:t>
            </a:r>
          </a:p>
          <a:p>
            <a:r>
              <a:rPr lang="en-US" dirty="0"/>
              <a:t>ADD s1 ; accumulator := accumulator + s1</a:t>
            </a:r>
          </a:p>
        </p:txBody>
      </p:sp>
      <p:pic>
        <p:nvPicPr>
          <p:cNvPr id="4" name="Picture 3"/>
          <p:cNvPicPr>
            <a:picLocks noChangeAspect="1"/>
          </p:cNvPicPr>
          <p:nvPr/>
        </p:nvPicPr>
        <p:blipFill>
          <a:blip r:embed="rId2" cstate="print"/>
          <a:stretch>
            <a:fillRect/>
          </a:stretch>
        </p:blipFill>
        <p:spPr>
          <a:xfrm>
            <a:off x="2895600" y="5029200"/>
            <a:ext cx="2896235" cy="774891"/>
          </a:xfrm>
          <a:prstGeom prst="rect">
            <a:avLst/>
          </a:prstGeom>
        </p:spPr>
      </p:pic>
    </p:spTree>
    <p:extLst>
      <p:ext uri="{BB962C8B-B14F-4D97-AF65-F5344CB8AC3E}">
        <p14:creationId xmlns:p14="http://schemas.microsoft.com/office/powerpoint/2010/main" val="114789743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0-address Instructions</a:t>
            </a:r>
            <a:endParaRPr lang="en-US" dirty="0"/>
          </a:p>
        </p:txBody>
      </p:sp>
      <p:sp>
        <p:nvSpPr>
          <p:cNvPr id="3" name="Content Placeholder 2"/>
          <p:cNvSpPr>
            <a:spLocks noGrp="1"/>
          </p:cNvSpPr>
          <p:nvPr>
            <p:ph idx="1"/>
          </p:nvPr>
        </p:nvSpPr>
        <p:spPr/>
        <p:txBody>
          <a:bodyPr>
            <a:normAutofit/>
          </a:bodyPr>
          <a:lstStyle/>
          <a:p>
            <a:r>
              <a:rPr lang="en-US" dirty="0" smtClean="0"/>
              <a:t>0-address instructions</a:t>
            </a:r>
            <a:endParaRPr lang="en-US" dirty="0"/>
          </a:p>
          <a:p>
            <a:r>
              <a:rPr lang="en-US" dirty="0" smtClean="0"/>
              <a:t>Finally</a:t>
            </a:r>
            <a:r>
              <a:rPr lang="en-US" dirty="0"/>
              <a:t>, an architecture may make all operand references implicit by using an </a:t>
            </a:r>
            <a:r>
              <a:rPr lang="en-US" dirty="0" smtClean="0"/>
              <a:t>evaluation stack</a:t>
            </a:r>
            <a:r>
              <a:rPr lang="en-US" dirty="0"/>
              <a:t>. </a:t>
            </a:r>
            <a:endParaRPr lang="en-US" dirty="0" smtClean="0"/>
          </a:p>
          <a:p>
            <a:r>
              <a:rPr lang="en-US" dirty="0" smtClean="0"/>
              <a:t>The </a:t>
            </a:r>
            <a:r>
              <a:rPr lang="en-US" dirty="0"/>
              <a:t>assembly language format is:</a:t>
            </a:r>
          </a:p>
          <a:p>
            <a:pPr marL="0" indent="0">
              <a:buNone/>
            </a:pPr>
            <a:r>
              <a:rPr lang="en-US" dirty="0"/>
              <a:t>ADD ; </a:t>
            </a:r>
            <a:r>
              <a:rPr lang="en-US" dirty="0" err="1"/>
              <a:t>top_of_stack</a:t>
            </a:r>
            <a:r>
              <a:rPr lang="en-US" dirty="0"/>
              <a:t> := </a:t>
            </a:r>
            <a:r>
              <a:rPr lang="en-US" dirty="0" err="1"/>
              <a:t>top_of_stack</a:t>
            </a:r>
            <a:r>
              <a:rPr lang="en-US" dirty="0"/>
              <a:t> +</a:t>
            </a:r>
          </a:p>
          <a:p>
            <a:pPr marL="0" indent="0">
              <a:buNone/>
            </a:pPr>
            <a:r>
              <a:rPr lang="en-US" dirty="0" err="1"/>
              <a:t>next_on_stack</a:t>
            </a:r>
            <a:endParaRPr lang="en-US" dirty="0"/>
          </a:p>
        </p:txBody>
      </p:sp>
      <p:pic>
        <p:nvPicPr>
          <p:cNvPr id="4" name="Picture 3"/>
          <p:cNvPicPr>
            <a:picLocks noChangeAspect="1"/>
          </p:cNvPicPr>
          <p:nvPr/>
        </p:nvPicPr>
        <p:blipFill>
          <a:blip r:embed="rId2" cstate="print"/>
          <a:stretch>
            <a:fillRect/>
          </a:stretch>
        </p:blipFill>
        <p:spPr>
          <a:xfrm>
            <a:off x="3352533" y="5029200"/>
            <a:ext cx="2210067" cy="800297"/>
          </a:xfrm>
          <a:prstGeom prst="rect">
            <a:avLst/>
          </a:prstGeom>
        </p:spPr>
      </p:pic>
    </p:spTree>
    <p:extLst>
      <p:ext uri="{BB962C8B-B14F-4D97-AF65-F5344CB8AC3E}">
        <p14:creationId xmlns:p14="http://schemas.microsoft.com/office/powerpoint/2010/main" val="1234449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types</a:t>
            </a:r>
          </a:p>
        </p:txBody>
      </p:sp>
      <p:sp>
        <p:nvSpPr>
          <p:cNvPr id="3" name="Content Placeholder 2"/>
          <p:cNvSpPr>
            <a:spLocks noGrp="1"/>
          </p:cNvSpPr>
          <p:nvPr>
            <p:ph idx="1"/>
          </p:nvPr>
        </p:nvSpPr>
        <p:spPr/>
        <p:txBody>
          <a:bodyPr>
            <a:normAutofit fontScale="77500" lnSpcReduction="20000"/>
          </a:bodyPr>
          <a:lstStyle/>
          <a:p>
            <a:r>
              <a:rPr lang="en-US" dirty="0"/>
              <a:t>A general-purpose instruction set can be expected to </a:t>
            </a:r>
            <a:r>
              <a:rPr lang="en-US" dirty="0" smtClean="0"/>
              <a:t>include instructions </a:t>
            </a:r>
            <a:r>
              <a:rPr lang="en-US" dirty="0"/>
              <a:t>in the following categories:</a:t>
            </a:r>
          </a:p>
          <a:p>
            <a:r>
              <a:rPr lang="en-US" dirty="0" smtClean="0"/>
              <a:t> </a:t>
            </a:r>
            <a:r>
              <a:rPr lang="en-US" dirty="0"/>
              <a:t>Data processing instructions such as add, subtract and multiply.</a:t>
            </a:r>
          </a:p>
          <a:p>
            <a:r>
              <a:rPr lang="en-US" dirty="0" smtClean="0"/>
              <a:t>Data </a:t>
            </a:r>
            <a:r>
              <a:rPr lang="en-US" dirty="0"/>
              <a:t>movement instructions that copy data from one place in memory to </a:t>
            </a:r>
            <a:r>
              <a:rPr lang="en-US" dirty="0" smtClean="0"/>
              <a:t>another, or </a:t>
            </a:r>
            <a:r>
              <a:rPr lang="en-US" dirty="0"/>
              <a:t>from memory to the processor's registers, and so on</a:t>
            </a:r>
            <a:r>
              <a:rPr lang="en-US" dirty="0" smtClean="0"/>
              <a:t>.</a:t>
            </a:r>
          </a:p>
          <a:p>
            <a:r>
              <a:rPr lang="en-US" dirty="0" smtClean="0"/>
              <a:t> </a:t>
            </a:r>
            <a:r>
              <a:rPr lang="en-US" dirty="0"/>
              <a:t>Control flow instructions that switch execution from one part of the program </a:t>
            </a:r>
            <a:r>
              <a:rPr lang="en-US" dirty="0" smtClean="0"/>
              <a:t>to another</a:t>
            </a:r>
            <a:r>
              <a:rPr lang="en-US" dirty="0"/>
              <a:t>, possibly depending on data values.</a:t>
            </a:r>
          </a:p>
          <a:p>
            <a:r>
              <a:rPr lang="en-US" dirty="0" smtClean="0"/>
              <a:t> </a:t>
            </a:r>
            <a:r>
              <a:rPr lang="en-US" dirty="0"/>
              <a:t>Special instructions to control the processor's execution state, for instance </a:t>
            </a:r>
            <a:r>
              <a:rPr lang="en-US" dirty="0" smtClean="0"/>
              <a:t>to switch </a:t>
            </a:r>
            <a:r>
              <a:rPr lang="en-US" dirty="0"/>
              <a:t>into a privileged mode to carry out an operating system function.</a:t>
            </a:r>
          </a:p>
        </p:txBody>
      </p:sp>
    </p:spTree>
    <p:extLst>
      <p:ext uri="{BB962C8B-B14F-4D97-AF65-F5344CB8AC3E}">
        <p14:creationId xmlns:p14="http://schemas.microsoft.com/office/powerpoint/2010/main" val="7081699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Orthogonal Instructions</a:t>
            </a:r>
            <a:endParaRPr lang="en-US" dirty="0"/>
          </a:p>
        </p:txBody>
      </p:sp>
      <p:sp>
        <p:nvSpPr>
          <p:cNvPr id="3" name="Content Placeholder 2"/>
          <p:cNvSpPr>
            <a:spLocks noGrp="1"/>
          </p:cNvSpPr>
          <p:nvPr>
            <p:ph idx="1"/>
          </p:nvPr>
        </p:nvSpPr>
        <p:spPr>
          <a:xfrm>
            <a:off x="228600" y="1600200"/>
            <a:ext cx="8915400" cy="4525963"/>
          </a:xfrm>
        </p:spPr>
        <p:txBody>
          <a:bodyPr>
            <a:normAutofit fontScale="85000" lnSpcReduction="20000"/>
          </a:bodyPr>
          <a:lstStyle/>
          <a:p>
            <a:r>
              <a:rPr lang="en-US" dirty="0"/>
              <a:t>An instruction set is said to be </a:t>
            </a:r>
            <a:r>
              <a:rPr lang="en-US" b="1" dirty="0"/>
              <a:t>orthogonal </a:t>
            </a:r>
            <a:r>
              <a:rPr lang="en-US" dirty="0"/>
              <a:t>if each choice in the building of </a:t>
            </a:r>
            <a:r>
              <a:rPr lang="en-US" dirty="0" smtClean="0"/>
              <a:t>an instruction </a:t>
            </a:r>
            <a:r>
              <a:rPr lang="en-US" dirty="0"/>
              <a:t>is independent of the other choices</a:t>
            </a:r>
            <a:r>
              <a:rPr lang="en-US" dirty="0" smtClean="0"/>
              <a:t>.</a:t>
            </a:r>
          </a:p>
          <a:p>
            <a:r>
              <a:rPr lang="en-US" dirty="0"/>
              <a:t>orthogonal instruction </a:t>
            </a:r>
            <a:r>
              <a:rPr lang="en-US" dirty="0" smtClean="0"/>
              <a:t>set</a:t>
            </a:r>
            <a:r>
              <a:rPr lang="en-US" dirty="0"/>
              <a:t> (architecture</a:t>
            </a:r>
            <a:r>
              <a:rPr lang="en-US" dirty="0" smtClean="0"/>
              <a:t>):An</a:t>
            </a:r>
            <a:r>
              <a:rPr lang="en-US" dirty="0"/>
              <a:t> </a:t>
            </a:r>
            <a:r>
              <a:rPr lang="en-US" b="1" dirty="0">
                <a:hlinkClick r:id="rId2"/>
              </a:rPr>
              <a:t>instruction set</a:t>
            </a:r>
            <a:r>
              <a:rPr lang="en-US" dirty="0"/>
              <a:t> where all (or </a:t>
            </a:r>
            <a:r>
              <a:rPr lang="en-US" dirty="0" smtClean="0"/>
              <a:t>most)instructions</a:t>
            </a:r>
            <a:r>
              <a:rPr lang="en-US" dirty="0"/>
              <a:t> have the same format and all registers </a:t>
            </a:r>
            <a:r>
              <a:rPr lang="en-US" dirty="0" smtClean="0"/>
              <a:t>and addressing</a:t>
            </a:r>
            <a:r>
              <a:rPr lang="en-US" dirty="0"/>
              <a:t> modes </a:t>
            </a:r>
            <a:r>
              <a:rPr lang="en-US" dirty="0" smtClean="0"/>
              <a:t>can be</a:t>
            </a:r>
            <a:r>
              <a:rPr lang="en-US" dirty="0"/>
              <a:t> used interchangeably - the </a:t>
            </a:r>
            <a:r>
              <a:rPr lang="en-US" u="sng" dirty="0"/>
              <a:t>choices of</a:t>
            </a:r>
            <a:r>
              <a:rPr lang="en-US" dirty="0"/>
              <a:t> </a:t>
            </a:r>
            <a:r>
              <a:rPr lang="en-US" b="1" dirty="0">
                <a:hlinkClick r:id="rId3"/>
              </a:rPr>
              <a:t>op code</a:t>
            </a:r>
            <a:r>
              <a:rPr lang="en-US" dirty="0"/>
              <a:t>, register, and addressing mode are mutually independent (</a:t>
            </a:r>
            <a:r>
              <a:rPr lang="en-US" dirty="0" err="1"/>
              <a:t>looselyspeaking</a:t>
            </a:r>
            <a:r>
              <a:rPr lang="en-US" dirty="0"/>
              <a:t>, the choices are "</a:t>
            </a:r>
            <a:r>
              <a:rPr lang="en-US" b="1" dirty="0">
                <a:hlinkClick r:id="rId4"/>
              </a:rPr>
              <a:t>orthogonal</a:t>
            </a:r>
            <a:r>
              <a:rPr lang="en-US" dirty="0"/>
              <a:t>"). </a:t>
            </a:r>
            <a:endParaRPr lang="en-US" dirty="0" smtClean="0"/>
          </a:p>
          <a:p>
            <a:r>
              <a:rPr lang="en-US" dirty="0" smtClean="0"/>
              <a:t>This</a:t>
            </a:r>
            <a:r>
              <a:rPr lang="en-US" dirty="0"/>
              <a:t> contrasts with some early </a:t>
            </a:r>
            <a:r>
              <a:rPr lang="en-US" b="1" dirty="0">
                <a:hlinkClick r:id="rId5"/>
              </a:rPr>
              <a:t>Intel</a:t>
            </a:r>
            <a:r>
              <a:rPr lang="en-US" dirty="0"/>
              <a:t> microprocessors where only </a:t>
            </a:r>
            <a:r>
              <a:rPr lang="en-US" dirty="0" smtClean="0"/>
              <a:t>certain registers</a:t>
            </a:r>
            <a:r>
              <a:rPr lang="en-US" dirty="0"/>
              <a:t> could be used by certain instructions.</a:t>
            </a:r>
          </a:p>
          <a:p>
            <a:endParaRPr lang="en-US" dirty="0"/>
          </a:p>
        </p:txBody>
      </p:sp>
    </p:spTree>
    <p:extLst>
      <p:ext uri="{BB962C8B-B14F-4D97-AF65-F5344CB8AC3E}">
        <p14:creationId xmlns:p14="http://schemas.microsoft.com/office/powerpoint/2010/main" val="26117700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Orthogonal Instructions</a:t>
            </a:r>
            <a:endParaRPr lang="en-US" dirty="0"/>
          </a:p>
        </p:txBody>
      </p:sp>
      <p:sp>
        <p:nvSpPr>
          <p:cNvPr id="3" name="Content Placeholder 2"/>
          <p:cNvSpPr>
            <a:spLocks noGrp="1"/>
          </p:cNvSpPr>
          <p:nvPr>
            <p:ph idx="1"/>
          </p:nvPr>
        </p:nvSpPr>
        <p:spPr/>
        <p:txBody>
          <a:bodyPr>
            <a:normAutofit/>
          </a:bodyPr>
          <a:lstStyle/>
          <a:p>
            <a:r>
              <a:rPr lang="en-US" dirty="0"/>
              <a:t>an </a:t>
            </a:r>
            <a:r>
              <a:rPr lang="en-US" b="1" dirty="0"/>
              <a:t>orthogonal instruction</a:t>
            </a:r>
            <a:r>
              <a:rPr lang="en-US" dirty="0"/>
              <a:t> set is an </a:t>
            </a:r>
            <a:r>
              <a:rPr lang="en-US" b="1" dirty="0"/>
              <a:t>instruction</a:t>
            </a:r>
            <a:r>
              <a:rPr lang="en-US" dirty="0"/>
              <a:t> set architecture where </a:t>
            </a:r>
            <a:r>
              <a:rPr lang="en-US" dirty="0" smtClean="0"/>
              <a:t>all </a:t>
            </a:r>
            <a:r>
              <a:rPr lang="en-US" b="1" dirty="0" smtClean="0"/>
              <a:t>instruction</a:t>
            </a:r>
            <a:r>
              <a:rPr lang="en-US" dirty="0"/>
              <a:t> types can use all addressing modes. It is "</a:t>
            </a:r>
            <a:r>
              <a:rPr lang="en-US" b="1" dirty="0"/>
              <a:t>orthogonal</a:t>
            </a:r>
            <a:r>
              <a:rPr lang="en-US" dirty="0"/>
              <a:t>" in the sense that the </a:t>
            </a:r>
            <a:r>
              <a:rPr lang="en-US" b="1" dirty="0" err="1"/>
              <a:t>instruction</a:t>
            </a:r>
            <a:r>
              <a:rPr lang="en-US" dirty="0" err="1"/>
              <a:t>type</a:t>
            </a:r>
            <a:r>
              <a:rPr lang="en-US" dirty="0"/>
              <a:t> and the addressing mode vary independently.‎</a:t>
            </a:r>
            <a:r>
              <a:rPr lang="en-US" dirty="0" err="1">
                <a:hlinkClick r:id="rId2"/>
              </a:rPr>
              <a:t>Orthogonality</a:t>
            </a:r>
            <a:r>
              <a:rPr lang="en-US" dirty="0">
                <a:hlinkClick r:id="rId2"/>
              </a:rPr>
              <a:t> in practice</a:t>
            </a:r>
            <a:r>
              <a:rPr lang="en-US" dirty="0"/>
              <a:t> · ‎</a:t>
            </a:r>
            <a:r>
              <a:rPr lang="en-US" dirty="0">
                <a:hlinkClick r:id="rId2"/>
              </a:rPr>
              <a:t>The PDP-11</a:t>
            </a:r>
            <a:r>
              <a:rPr lang="en-US" dirty="0"/>
              <a:t> · ‎</a:t>
            </a:r>
            <a:r>
              <a:rPr lang="en-US" dirty="0">
                <a:hlinkClick r:id="rId2"/>
              </a:rPr>
              <a:t>The VAX-11</a:t>
            </a:r>
            <a:r>
              <a:rPr lang="en-US" dirty="0"/>
              <a:t> · ‎</a:t>
            </a:r>
            <a:r>
              <a:rPr lang="en-US" dirty="0">
                <a:hlinkClick r:id="rId2"/>
              </a:rPr>
              <a:t>The MC68000</a:t>
            </a:r>
            <a:endParaRPr lang="en-US" dirty="0"/>
          </a:p>
          <a:p>
            <a:endParaRPr lang="en-US" dirty="0"/>
          </a:p>
        </p:txBody>
      </p:sp>
    </p:spTree>
    <p:extLst>
      <p:ext uri="{BB962C8B-B14F-4D97-AF65-F5344CB8AC3E}">
        <p14:creationId xmlns:p14="http://schemas.microsoft.com/office/powerpoint/2010/main" val="3323038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a:t>
            </a:r>
            <a:br>
              <a:rPr lang="en-US" dirty="0"/>
            </a:br>
            <a:r>
              <a:rPr lang="en-US" dirty="0"/>
              <a:t>modes</a:t>
            </a:r>
          </a:p>
        </p:txBody>
      </p:sp>
      <p:sp>
        <p:nvSpPr>
          <p:cNvPr id="3" name="Content Placeholder 2"/>
          <p:cNvSpPr>
            <a:spLocks noGrp="1"/>
          </p:cNvSpPr>
          <p:nvPr>
            <p:ph idx="1"/>
          </p:nvPr>
        </p:nvSpPr>
        <p:spPr>
          <a:xfrm>
            <a:off x="457200" y="1600200"/>
            <a:ext cx="8229600" cy="4800600"/>
          </a:xfrm>
        </p:spPr>
        <p:txBody>
          <a:bodyPr>
            <a:normAutofit fontScale="92500" lnSpcReduction="10000"/>
          </a:bodyPr>
          <a:lstStyle/>
          <a:p>
            <a:pPr marL="514350" indent="-514350">
              <a:buAutoNum type="arabicPeriod"/>
            </a:pPr>
            <a:r>
              <a:rPr lang="en-US" sz="2600" dirty="0" smtClean="0"/>
              <a:t>Immediate </a:t>
            </a:r>
            <a:r>
              <a:rPr lang="en-US" sz="2600" dirty="0"/>
              <a:t>addressing: the desired value is presented as a binary value in </a:t>
            </a:r>
            <a:r>
              <a:rPr lang="en-US" sz="2600" dirty="0" smtClean="0"/>
              <a:t>the instruction</a:t>
            </a:r>
            <a:r>
              <a:rPr lang="en-US" dirty="0" smtClean="0"/>
              <a:t>.</a:t>
            </a:r>
          </a:p>
          <a:p>
            <a:pPr marL="0" lvl="0" indent="0" fontAlgn="base">
              <a:spcAft>
                <a:spcPct val="0"/>
              </a:spcAft>
              <a:buNone/>
            </a:pPr>
            <a:r>
              <a:rPr lang="en-US" sz="2600" dirty="0"/>
              <a:t>MOV AL, 35H (move the data 35H into AL register)</a:t>
            </a:r>
          </a:p>
          <a:p>
            <a:pPr marL="0" indent="0">
              <a:buNone/>
            </a:pPr>
            <a:r>
              <a:rPr lang="en-US" sz="2100" dirty="0" smtClean="0"/>
              <a:t>2</a:t>
            </a:r>
            <a:r>
              <a:rPr lang="en-US" sz="2600" dirty="0"/>
              <a:t>. Absolute addressing: the instruction contains the full binary address of the </a:t>
            </a:r>
            <a:r>
              <a:rPr lang="en-US" sz="2600" dirty="0" smtClean="0"/>
              <a:t>desired </a:t>
            </a:r>
            <a:r>
              <a:rPr lang="en-US" sz="2600" dirty="0"/>
              <a:t>value in memory</a:t>
            </a:r>
            <a:r>
              <a:rPr lang="en-US" sz="2600" dirty="0" smtClean="0"/>
              <a:t>.</a:t>
            </a:r>
          </a:p>
          <a:p>
            <a:pPr marL="0" indent="0">
              <a:buNone/>
            </a:pPr>
            <a:r>
              <a:rPr lang="en-US" sz="2600" dirty="0" smtClean="0"/>
              <a:t>LDA R0,=0x20000000</a:t>
            </a:r>
          </a:p>
          <a:p>
            <a:pPr marL="0" indent="0">
              <a:buNone/>
            </a:pPr>
            <a:r>
              <a:rPr lang="en-US" sz="2600" dirty="0" smtClean="0"/>
              <a:t>3.</a:t>
            </a:r>
            <a:r>
              <a:rPr lang="en-US" sz="2800" dirty="0"/>
              <a:t> . Indirect addressing: the instruction contains the binary address of a memory location that contains the binary address of the desired value.</a:t>
            </a:r>
          </a:p>
          <a:p>
            <a:pPr marL="0" indent="0">
              <a:buNone/>
            </a:pPr>
            <a:r>
              <a:rPr lang="en-US" sz="2800" dirty="0" err="1" smtClean="0">
                <a:latin typeface="Consolas" panose="020B0609020204030204" pitchFamily="49" charset="0"/>
                <a:cs typeface="Consolas" panose="020B0609020204030204" pitchFamily="49" charset="0"/>
              </a:rPr>
              <a:t>int</a:t>
            </a:r>
            <a:r>
              <a:rPr lang="en-US" sz="2800" dirty="0" smtClean="0">
                <a:latin typeface="Consolas" panose="020B0609020204030204" pitchFamily="49" charset="0"/>
                <a:cs typeface="Consolas" panose="020B0609020204030204" pitchFamily="49" charset="0"/>
              </a:rPr>
              <a:t> </a:t>
            </a:r>
            <a:r>
              <a:rPr lang="en-US" sz="2800" dirty="0">
                <a:latin typeface="Consolas" panose="020B0609020204030204" pitchFamily="49" charset="0"/>
                <a:cs typeface="Consolas" panose="020B0609020204030204" pitchFamily="49" charset="0"/>
              </a:rPr>
              <a:t>temp = *x</a:t>
            </a:r>
            <a:r>
              <a:rPr lang="en-US" sz="2800" dirty="0" smtClean="0">
                <a:latin typeface="Consolas" panose="020B0609020204030204" pitchFamily="49" charset="0"/>
                <a:cs typeface="Consolas" panose="020B0609020204030204" pitchFamily="49" charset="0"/>
              </a:rPr>
              <a:t>;</a:t>
            </a:r>
          </a:p>
          <a:p>
            <a:pPr marL="0" lvl="0" indent="0">
              <a:buNone/>
            </a:pPr>
            <a:r>
              <a:rPr lang="en-US" sz="2800" dirty="0">
                <a:latin typeface="Consolas" panose="020B0609020204030204" pitchFamily="49" charset="0"/>
                <a:cs typeface="Consolas" panose="020B0609020204030204" pitchFamily="49" charset="0"/>
              </a:rPr>
              <a:t>Here temp is assigned the value of </a:t>
            </a:r>
            <a:r>
              <a:rPr lang="en-US" sz="2800" dirty="0" err="1">
                <a:latin typeface="Consolas" panose="020B0609020204030204" pitchFamily="49" charset="0"/>
                <a:cs typeface="Consolas" panose="020B0609020204030204" pitchFamily="49" charset="0"/>
              </a:rPr>
              <a:t>int</a:t>
            </a:r>
            <a:r>
              <a:rPr lang="en-US" sz="2800" dirty="0">
                <a:latin typeface="Consolas" panose="020B0609020204030204" pitchFamily="49" charset="0"/>
                <a:cs typeface="Consolas" panose="020B0609020204030204" pitchFamily="49" charset="0"/>
              </a:rPr>
              <a:t> type stored at the address contained in X</a:t>
            </a:r>
            <a:r>
              <a:rPr lang="en-US" sz="1600" dirty="0"/>
              <a:t> </a:t>
            </a:r>
            <a:endParaRPr lang="en-US" sz="4400" dirty="0">
              <a:latin typeface="Arial" panose="020B0604020202020204" pitchFamily="34" charset="0"/>
            </a:endParaRPr>
          </a:p>
          <a:p>
            <a:pPr marL="0" indent="0">
              <a:buNone/>
            </a:pPr>
            <a:endParaRPr lang="en-US" sz="2800" dirty="0" smtClean="0">
              <a:latin typeface="Consolas" panose="020B0609020204030204" pitchFamily="49" charset="0"/>
              <a:cs typeface="Consolas" panose="020B0609020204030204" pitchFamily="49" charset="0"/>
            </a:endParaRPr>
          </a:p>
          <a:p>
            <a:pPr marL="0" indent="0">
              <a:buNone/>
            </a:pPr>
            <a:endParaRPr lang="en-US" sz="2600" dirty="0"/>
          </a:p>
        </p:txBody>
      </p:sp>
      <p:sp>
        <p:nvSpPr>
          <p:cNvPr id="5" name="AutoShape 2" descr="am2">
            <a:hlinkClick r:id="rId2"/>
          </p:cNvPr>
          <p:cNvSpPr>
            <a:spLocks noChangeAspect="1" noChangeArrowheads="1"/>
          </p:cNvSpPr>
          <p:nvPr/>
        </p:nvSpPr>
        <p:spPr bwMode="auto">
          <a:xfrm>
            <a:off x="42863" y="-288925"/>
            <a:ext cx="1790700" cy="8001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Rectangle 4"/>
          <p:cNvSpPr>
            <a:spLocks noChangeArrowheads="1"/>
          </p:cNvSpPr>
          <p:nvPr/>
        </p:nvSpPr>
        <p:spPr bwMode="auto">
          <a:xfrm>
            <a:off x="0"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2391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Addressing Modes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4</a:t>
            </a:r>
            <a:r>
              <a:rPr lang="en-US" dirty="0"/>
              <a:t>. Register addressing: the desired value is in a register, and the instruction </a:t>
            </a:r>
            <a:r>
              <a:rPr lang="en-US" dirty="0" smtClean="0"/>
              <a:t>contains the </a:t>
            </a:r>
            <a:r>
              <a:rPr lang="en-US" dirty="0"/>
              <a:t>register number</a:t>
            </a:r>
            <a:r>
              <a:rPr lang="en-US" dirty="0" smtClean="0"/>
              <a:t>.</a:t>
            </a:r>
          </a:p>
          <a:p>
            <a:pPr marL="0" lvl="0" indent="0">
              <a:buNone/>
            </a:pPr>
            <a:r>
              <a:rPr lang="en-US" dirty="0">
                <a:latin typeface="Consolas" panose="020B0609020204030204" pitchFamily="49" charset="0"/>
                <a:cs typeface="Consolas" panose="020B0609020204030204" pitchFamily="49" charset="0"/>
              </a:rPr>
              <a:t>MOV AX,CX (move the contents of CX register to AX register)</a:t>
            </a:r>
            <a:r>
              <a:rPr lang="en-US" sz="1800" dirty="0"/>
              <a:t> </a:t>
            </a:r>
            <a:endParaRPr lang="en-US" sz="4800" dirty="0">
              <a:latin typeface="Arial" panose="020B0604020202020204" pitchFamily="34" charset="0"/>
            </a:endParaRPr>
          </a:p>
          <a:p>
            <a:pPr marL="0" indent="0">
              <a:buNone/>
            </a:pPr>
            <a:endParaRPr lang="en-US" dirty="0" smtClean="0"/>
          </a:p>
          <a:p>
            <a:pPr marL="0" indent="0">
              <a:buNone/>
            </a:pPr>
            <a:r>
              <a:rPr lang="en-US" dirty="0" smtClean="0"/>
              <a:t>5</a:t>
            </a:r>
            <a:r>
              <a:rPr lang="en-US" dirty="0"/>
              <a:t>. Register indirect addressing: the instruction contains the number of a </a:t>
            </a:r>
            <a:r>
              <a:rPr lang="en-US" dirty="0" smtClean="0"/>
              <a:t>register which </a:t>
            </a:r>
            <a:r>
              <a:rPr lang="en-US" dirty="0"/>
              <a:t>contains the address of the value in memory</a:t>
            </a:r>
            <a:r>
              <a:rPr lang="en-US" dirty="0" smtClean="0"/>
              <a:t>.</a:t>
            </a:r>
          </a:p>
          <a:p>
            <a:pPr marL="0" lvl="0" indent="0">
              <a:buNone/>
            </a:pPr>
            <a:r>
              <a:rPr lang="en-US" dirty="0">
                <a:latin typeface="Consolas" panose="020B0609020204030204" pitchFamily="49" charset="0"/>
                <a:cs typeface="Consolas" panose="020B0609020204030204" pitchFamily="49" charset="0"/>
              </a:rPr>
              <a:t>MOV AX, [BX](move the contents of memory location s addressed by the register BX to the register AX)</a:t>
            </a:r>
            <a:r>
              <a:rPr lang="en-US" sz="1800" dirty="0"/>
              <a:t> </a:t>
            </a:r>
            <a:endParaRPr lang="en-US" sz="4800" dirty="0">
              <a:latin typeface="Arial" panose="020B0604020202020204" pitchFamily="34" charset="0"/>
            </a:endParaRPr>
          </a:p>
          <a:p>
            <a:pPr marL="0" indent="0">
              <a:buNone/>
            </a:pPr>
            <a:endParaRPr lang="en-US" dirty="0" smtClean="0"/>
          </a:p>
          <a:p>
            <a:pPr marL="0" indent="0">
              <a:buNone/>
            </a:pPr>
            <a:r>
              <a:rPr lang="en-US" dirty="0" smtClean="0"/>
              <a:t>6</a:t>
            </a:r>
            <a:r>
              <a:rPr lang="en-US" dirty="0"/>
              <a:t>. Base plus offset addressing: the instruction specifies a register (the </a:t>
            </a:r>
            <a:r>
              <a:rPr lang="en-US" b="1" dirty="0"/>
              <a:t>base) </a:t>
            </a:r>
            <a:r>
              <a:rPr lang="en-US" dirty="0"/>
              <a:t>and </a:t>
            </a:r>
            <a:r>
              <a:rPr lang="en-US" dirty="0" smtClean="0"/>
              <a:t>a binary </a:t>
            </a:r>
            <a:r>
              <a:rPr lang="en-US" dirty="0"/>
              <a:t>offset to be added to the base to form the memory address</a:t>
            </a:r>
            <a:r>
              <a:rPr lang="en-US" dirty="0" smtClean="0"/>
              <a:t>.</a:t>
            </a:r>
          </a:p>
          <a:p>
            <a:pPr marL="0" lvl="0" indent="0">
              <a:buNone/>
            </a:pPr>
            <a:r>
              <a:rPr lang="en-US" dirty="0">
                <a:latin typeface="Consolas" panose="020B0609020204030204" pitchFamily="49" charset="0"/>
                <a:cs typeface="Consolas" panose="020B0609020204030204" pitchFamily="49" charset="0"/>
              </a:rPr>
              <a:t>MOV AL,[BX+05]</a:t>
            </a:r>
            <a:r>
              <a:rPr lang="en-US" sz="1800" dirty="0"/>
              <a:t> </a:t>
            </a:r>
            <a:endParaRPr lang="en-US" sz="4800" dirty="0">
              <a:latin typeface="Arial" panose="020B0604020202020204" pitchFamily="34" charset="0"/>
            </a:endParaRPr>
          </a:p>
          <a:p>
            <a:pPr marL="0" indent="0">
              <a:buNone/>
            </a:pPr>
            <a:endParaRPr lang="en-US" dirty="0"/>
          </a:p>
          <a:p>
            <a:endParaRPr lang="en-US" dirty="0"/>
          </a:p>
        </p:txBody>
      </p:sp>
      <p:sp>
        <p:nvSpPr>
          <p:cNvPr id="4" name="Rectangle 1"/>
          <p:cNvSpPr>
            <a:spLocks noChangeArrowheads="1"/>
          </p:cNvSpPr>
          <p:nvPr/>
        </p:nvSpPr>
        <p:spPr bwMode="auto">
          <a:xfrm>
            <a:off x="4571967"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4571967"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4571967" y="45230"/>
            <a:ext cx="65" cy="36673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37582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Addressing</a:t>
            </a:r>
            <a:br>
              <a:rPr lang="en-US" dirty="0"/>
            </a:br>
            <a:r>
              <a:rPr lang="en-US" dirty="0"/>
              <a:t>modes</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7. Base plus index addressing: the instruction specifies a base register and </a:t>
            </a:r>
            <a:r>
              <a:rPr lang="en-US" dirty="0" smtClean="0"/>
              <a:t>another register </a:t>
            </a:r>
            <a:r>
              <a:rPr lang="en-US" dirty="0"/>
              <a:t>(the </a:t>
            </a:r>
            <a:r>
              <a:rPr lang="en-US" b="1" dirty="0"/>
              <a:t>index) </a:t>
            </a:r>
            <a:r>
              <a:rPr lang="en-US" dirty="0"/>
              <a:t>which is added to the base to form the memory address</a:t>
            </a:r>
            <a:r>
              <a:rPr lang="en-US" dirty="0" smtClean="0"/>
              <a:t>.</a:t>
            </a:r>
          </a:p>
          <a:p>
            <a:pPr marL="0" lvl="0" indent="0">
              <a:buNone/>
            </a:pPr>
            <a:r>
              <a:rPr lang="en-US" dirty="0">
                <a:latin typeface="Consolas" panose="020B0609020204030204" pitchFamily="49" charset="0"/>
                <a:cs typeface="Consolas" panose="020B0609020204030204" pitchFamily="49" charset="0"/>
              </a:rPr>
              <a:t>ADD AX, [BX+SI]</a:t>
            </a:r>
            <a:r>
              <a:rPr lang="en-US" sz="1800" dirty="0"/>
              <a:t> </a:t>
            </a:r>
            <a:endParaRPr lang="en-US" sz="4800" dirty="0">
              <a:latin typeface="Arial" panose="020B0604020202020204" pitchFamily="34" charset="0"/>
            </a:endParaRPr>
          </a:p>
          <a:p>
            <a:pPr marL="0" indent="0">
              <a:buNone/>
            </a:pPr>
            <a:r>
              <a:rPr lang="en-US" dirty="0" smtClean="0"/>
              <a:t>8</a:t>
            </a:r>
            <a:r>
              <a:rPr lang="en-US" dirty="0"/>
              <a:t>. Base plus scaled index addressing: as above, but the index is multiplied by a </a:t>
            </a:r>
            <a:r>
              <a:rPr lang="en-US" dirty="0" smtClean="0"/>
              <a:t>constant </a:t>
            </a:r>
            <a:r>
              <a:rPr lang="en-US" dirty="0"/>
              <a:t>(usually the size of the data item, and usually a power of two) before being</a:t>
            </a:r>
          </a:p>
          <a:p>
            <a:pPr marL="0" indent="0">
              <a:buNone/>
            </a:pPr>
            <a:r>
              <a:rPr lang="en-US" dirty="0"/>
              <a:t>added to the base</a:t>
            </a:r>
            <a:r>
              <a:rPr lang="en-US" dirty="0" smtClean="0"/>
              <a:t>.</a:t>
            </a:r>
          </a:p>
          <a:p>
            <a:pPr marL="0" indent="0">
              <a:buNone/>
            </a:pPr>
            <a:r>
              <a:rPr lang="en-US" dirty="0" smtClean="0"/>
              <a:t>Base + (Index * Scale)</a:t>
            </a:r>
          </a:p>
          <a:p>
            <a:pPr marL="0" indent="0">
              <a:buNone/>
            </a:pPr>
            <a:r>
              <a:rPr lang="en-US" dirty="0" smtClean="0"/>
              <a:t>9</a:t>
            </a:r>
            <a:r>
              <a:rPr lang="en-US" dirty="0"/>
              <a:t>. Stack addressing: an implicit or specified register (the </a:t>
            </a:r>
            <a:r>
              <a:rPr lang="en-US" b="1" dirty="0"/>
              <a:t>stack pointer) </a:t>
            </a:r>
            <a:r>
              <a:rPr lang="en-US" dirty="0"/>
              <a:t>points to </a:t>
            </a:r>
            <a:r>
              <a:rPr lang="en-US" dirty="0" smtClean="0"/>
              <a:t>an area </a:t>
            </a:r>
            <a:r>
              <a:rPr lang="en-US" dirty="0"/>
              <a:t>of memory (the </a:t>
            </a:r>
            <a:r>
              <a:rPr lang="en-US" b="1" dirty="0"/>
              <a:t>stack) </a:t>
            </a:r>
            <a:r>
              <a:rPr lang="en-US" dirty="0"/>
              <a:t>where data items are written </a:t>
            </a:r>
            <a:r>
              <a:rPr lang="en-US" b="1" dirty="0"/>
              <a:t>(pushed) </a:t>
            </a:r>
            <a:r>
              <a:rPr lang="en-US" dirty="0"/>
              <a:t>or </a:t>
            </a:r>
            <a:r>
              <a:rPr lang="en-US" dirty="0" smtClean="0"/>
              <a:t>read </a:t>
            </a:r>
            <a:r>
              <a:rPr lang="en-US" b="1" dirty="0" smtClean="0"/>
              <a:t>(popped</a:t>
            </a:r>
            <a:r>
              <a:rPr lang="en-US" b="1" dirty="0"/>
              <a:t>) </a:t>
            </a:r>
            <a:r>
              <a:rPr lang="en-US" dirty="0"/>
              <a:t>on a last-in-first-out basis.</a:t>
            </a:r>
          </a:p>
        </p:txBody>
      </p:sp>
      <p:sp>
        <p:nvSpPr>
          <p:cNvPr id="4" name="Rectangle 1"/>
          <p:cNvSpPr>
            <a:spLocks noChangeArrowheads="1"/>
          </p:cNvSpPr>
          <p:nvPr/>
        </p:nvSpPr>
        <p:spPr bwMode="auto">
          <a:xfrm>
            <a:off x="0" y="0"/>
            <a:ext cx="9144000" cy="457200"/>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Consolas" panose="020B0609020204030204" pitchFamily="49" charset="0"/>
                <a:cs typeface="Consolas" panose="020B0609020204030204" pitchFamily="49" charset="0"/>
              </a:rPr>
              <a:t>ADD AX, [BX+SI]</a:t>
            </a: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65699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Control flow</a:t>
            </a:r>
            <a:br>
              <a:rPr lang="en-US" dirty="0" smtClean="0"/>
            </a:br>
            <a:r>
              <a:rPr lang="en-US" dirty="0" smtClean="0"/>
              <a:t>instructions</a:t>
            </a:r>
            <a:endParaRPr lang="en-US" dirty="0"/>
          </a:p>
        </p:txBody>
      </p:sp>
      <p:sp>
        <p:nvSpPr>
          <p:cNvPr id="3" name="Content Placeholder 2"/>
          <p:cNvSpPr>
            <a:spLocks noGrp="1"/>
          </p:cNvSpPr>
          <p:nvPr>
            <p:ph idx="1"/>
          </p:nvPr>
        </p:nvSpPr>
        <p:spPr/>
        <p:txBody>
          <a:bodyPr>
            <a:noAutofit/>
          </a:bodyPr>
          <a:lstStyle/>
          <a:p>
            <a:r>
              <a:rPr lang="en-US" sz="2400" dirty="0" smtClean="0"/>
              <a:t>Where the program must deviate from the default (normally sequential) instruction sequence, a control flow instruction is used to modify the program counter (PC) explicitly. </a:t>
            </a:r>
          </a:p>
          <a:p>
            <a:r>
              <a:rPr lang="en-US" sz="2400" dirty="0" smtClean="0"/>
              <a:t>The simplest such instructions are usually called 'branches' or 'jumps'. Since most branches require a relatively short range, a common form is the 'PC-relative' branch. </a:t>
            </a:r>
          </a:p>
          <a:p>
            <a:r>
              <a:rPr lang="en-US" sz="2400" dirty="0" smtClean="0"/>
              <a:t>A typical assembly language format is:</a:t>
            </a:r>
          </a:p>
          <a:p>
            <a:endParaRPr lang="en-US" sz="2400" dirty="0" smtClean="0"/>
          </a:p>
          <a:p>
            <a:endParaRPr lang="en-US" sz="2400" dirty="0" smtClean="0"/>
          </a:p>
        </p:txBody>
      </p:sp>
      <p:pic>
        <p:nvPicPr>
          <p:cNvPr id="1028" name="Picture 4"/>
          <p:cNvPicPr>
            <a:picLocks noChangeAspect="1" noChangeArrowheads="1"/>
          </p:cNvPicPr>
          <p:nvPr/>
        </p:nvPicPr>
        <p:blipFill>
          <a:blip r:embed="rId2"/>
          <a:srcRect/>
          <a:stretch>
            <a:fillRect/>
          </a:stretch>
        </p:blipFill>
        <p:spPr bwMode="auto">
          <a:xfrm>
            <a:off x="2514600" y="4800600"/>
            <a:ext cx="1466850" cy="742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stored-program digital computer.</a:t>
            </a:r>
            <a:endParaRPr lang="en-US"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2372519"/>
            <a:ext cx="6400800" cy="34948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Continued..</a:t>
            </a:r>
            <a:endParaRPr lang="en-US" dirty="0"/>
          </a:p>
        </p:txBody>
      </p:sp>
      <p:sp>
        <p:nvSpPr>
          <p:cNvPr id="3" name="Content Placeholder 2"/>
          <p:cNvSpPr>
            <a:spLocks noGrp="1"/>
          </p:cNvSpPr>
          <p:nvPr>
            <p:ph idx="1"/>
          </p:nvPr>
        </p:nvSpPr>
        <p:spPr/>
        <p:txBody>
          <a:bodyPr>
            <a:normAutofit/>
          </a:bodyPr>
          <a:lstStyle/>
          <a:p>
            <a:r>
              <a:rPr lang="en-US" sz="2400" dirty="0" smtClean="0"/>
              <a:t>Here the assembler works out the displacement which must be added to the value the PC has when the branch is executed in order to force the PC to point to LABEL.</a:t>
            </a:r>
          </a:p>
          <a:p>
            <a:r>
              <a:rPr lang="en-US" sz="2400" dirty="0" smtClean="0"/>
              <a:t>Conditional </a:t>
            </a:r>
            <a:r>
              <a:rPr lang="en-US" sz="2400" dirty="0" err="1" smtClean="0"/>
              <a:t>branches:Some</a:t>
            </a:r>
            <a:r>
              <a:rPr lang="en-US" sz="2400" dirty="0" smtClean="0"/>
              <a:t> processors (including MU0) allow the values in the general registers to control whether or not a branch is taken through instructions such as:</a:t>
            </a:r>
          </a:p>
          <a:p>
            <a:pPr>
              <a:buNone/>
            </a:pPr>
            <a:r>
              <a:rPr lang="en-US" sz="2400" dirty="0" smtClean="0"/>
              <a:t>• Branch if a particular register is zero (or not zero, or negative, and so on).</a:t>
            </a:r>
          </a:p>
          <a:p>
            <a:pPr>
              <a:buNone/>
            </a:pPr>
            <a:r>
              <a:rPr lang="en-US" sz="2400" dirty="0" smtClean="0"/>
              <a:t>• Branch if two specified registers are equal (or not equal).</a:t>
            </a: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Subroutine calls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Sometimes a branch is executed to call a subprogram where the instruction sequence should </a:t>
            </a:r>
            <a:r>
              <a:rPr lang="en-US" b="1" dirty="0" smtClean="0"/>
              <a:t>return to the calling sequence when the subprogram terminates.</a:t>
            </a:r>
          </a:p>
          <a:p>
            <a:r>
              <a:rPr lang="en-US" dirty="0" smtClean="0"/>
              <a:t>Since the subprogram may be called from many different places, a record of the calling address must be kept. </a:t>
            </a:r>
          </a:p>
          <a:p>
            <a:r>
              <a:rPr lang="en-US" dirty="0" smtClean="0"/>
              <a:t>There are many different ways to achieve this:</a:t>
            </a:r>
          </a:p>
          <a:p>
            <a:r>
              <a:rPr lang="en-US" dirty="0" smtClean="0"/>
              <a:t> The calling routine could compute a suitable return address and put it in a standard memory location for use by the subprogram as a return address before executing the branch.</a:t>
            </a:r>
          </a:p>
          <a:p>
            <a:pPr>
              <a:buNone/>
            </a:pPr>
            <a:r>
              <a:rPr lang="en-US" dirty="0" smtClean="0"/>
              <a:t>• The return address could be pushed onto a stack.</a:t>
            </a:r>
          </a:p>
          <a:p>
            <a:pPr>
              <a:buNone/>
            </a:pPr>
            <a:r>
              <a:rPr lang="en-US" dirty="0" smtClean="0"/>
              <a:t>• The return address could be placed in a register.</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Calls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Another category of control flow instruction is the system call. This is a branch to</a:t>
            </a:r>
          </a:p>
          <a:p>
            <a:r>
              <a:rPr lang="en-US" dirty="0"/>
              <a:t>an operating system routine, often associated with a change in the privilege level </a:t>
            </a:r>
            <a:r>
              <a:rPr lang="en-US" dirty="0" smtClean="0"/>
              <a:t>of the </a:t>
            </a:r>
            <a:r>
              <a:rPr lang="en-US" dirty="0"/>
              <a:t>executing program. </a:t>
            </a:r>
            <a:endParaRPr lang="en-US" dirty="0" smtClean="0"/>
          </a:p>
          <a:p>
            <a:r>
              <a:rPr lang="en-US" dirty="0" smtClean="0"/>
              <a:t>Some </a:t>
            </a:r>
            <a:r>
              <a:rPr lang="en-US" dirty="0"/>
              <a:t>functions in the processor, possibly including all </a:t>
            </a:r>
            <a:r>
              <a:rPr lang="en-US" dirty="0" smtClean="0"/>
              <a:t>the input </a:t>
            </a:r>
            <a:r>
              <a:rPr lang="en-US" dirty="0"/>
              <a:t>and output peripherals, are protected from access by user code. </a:t>
            </a:r>
            <a:endParaRPr lang="en-US" dirty="0" smtClean="0"/>
          </a:p>
          <a:p>
            <a:r>
              <a:rPr lang="en-US" dirty="0" smtClean="0"/>
              <a:t>Therefore a user </a:t>
            </a:r>
            <a:r>
              <a:rPr lang="en-US" dirty="0"/>
              <a:t>program that needs to access these functions must make a system call.</a:t>
            </a:r>
          </a:p>
          <a:p>
            <a:r>
              <a:rPr lang="en-US" dirty="0"/>
              <a:t>System calls pass through protection barriers in a controlled way. </a:t>
            </a:r>
            <a:endParaRPr lang="en-US" dirty="0" smtClean="0"/>
          </a:p>
          <a:p>
            <a:r>
              <a:rPr lang="en-US" dirty="0" smtClean="0"/>
              <a:t>A well-designed processor </a:t>
            </a:r>
            <a:r>
              <a:rPr lang="en-US" dirty="0"/>
              <a:t>will ensure that it is possible to write a multi-user operating system </a:t>
            </a:r>
            <a:r>
              <a:rPr lang="en-US" dirty="0" smtClean="0"/>
              <a:t>where one </a:t>
            </a:r>
            <a:r>
              <a:rPr lang="en-US" dirty="0"/>
              <a:t>user's program is protected from assaults from other, possibly malicious, users.</a:t>
            </a:r>
          </a:p>
          <a:p>
            <a:r>
              <a:rPr lang="en-US" dirty="0"/>
              <a:t>This requires that a malicious user cannot change the system code and, when access </a:t>
            </a:r>
            <a:r>
              <a:rPr lang="en-US" dirty="0" smtClean="0"/>
              <a:t>to protected </a:t>
            </a:r>
            <a:r>
              <a:rPr lang="en-US" dirty="0"/>
              <a:t>functions is required, the system code must make thorough checks that </a:t>
            </a:r>
            <a:r>
              <a:rPr lang="en-US" dirty="0" smtClean="0"/>
              <a:t>the requested </a:t>
            </a:r>
            <a:r>
              <a:rPr lang="en-US" dirty="0"/>
              <a:t>function is authorized.</a:t>
            </a:r>
          </a:p>
        </p:txBody>
      </p:sp>
    </p:spTree>
    <p:extLst>
      <p:ext uri="{BB962C8B-B14F-4D97-AF65-F5344CB8AC3E}">
        <p14:creationId xmlns:p14="http://schemas.microsoft.com/office/powerpoint/2010/main" val="37361012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p:txBody>
          <a:bodyPr>
            <a:normAutofit fontScale="85000" lnSpcReduction="20000"/>
          </a:bodyPr>
          <a:lstStyle/>
          <a:p>
            <a:r>
              <a:rPr lang="en-US" dirty="0"/>
              <a:t>The final category of control flow instruction comprises cases where the change </a:t>
            </a:r>
            <a:r>
              <a:rPr lang="en-US" dirty="0" smtClean="0"/>
              <a:t>in the </a:t>
            </a:r>
            <a:r>
              <a:rPr lang="en-US" dirty="0"/>
              <a:t>flow of control is not the primary intent of the programmer but is a </a:t>
            </a:r>
            <a:r>
              <a:rPr lang="en-US" dirty="0" smtClean="0"/>
              <a:t>consequence of </a:t>
            </a:r>
            <a:r>
              <a:rPr lang="en-US" dirty="0"/>
              <a:t>some unexpected (and possibly unwanted) side-effect of the program. </a:t>
            </a:r>
            <a:endParaRPr lang="en-US" dirty="0" smtClean="0"/>
          </a:p>
          <a:p>
            <a:r>
              <a:rPr lang="en-US" dirty="0" smtClean="0"/>
              <a:t>An attempt to </a:t>
            </a:r>
            <a:r>
              <a:rPr lang="en-US" dirty="0"/>
              <a:t>access a memory location may fail, for instance, because a fault is detected in </a:t>
            </a:r>
            <a:r>
              <a:rPr lang="en-US" dirty="0" smtClean="0"/>
              <a:t>the memory </a:t>
            </a:r>
            <a:r>
              <a:rPr lang="en-US" dirty="0"/>
              <a:t>subsystem. </a:t>
            </a:r>
            <a:endParaRPr lang="en-US" dirty="0" smtClean="0"/>
          </a:p>
          <a:p>
            <a:r>
              <a:rPr lang="en-US" dirty="0" smtClean="0"/>
              <a:t>The </a:t>
            </a:r>
            <a:r>
              <a:rPr lang="en-US" dirty="0"/>
              <a:t>program must therefore deviate from its planned course </a:t>
            </a:r>
            <a:r>
              <a:rPr lang="en-US" dirty="0" smtClean="0"/>
              <a:t>in order </a:t>
            </a:r>
            <a:r>
              <a:rPr lang="en-US" dirty="0"/>
              <a:t>to attempt to recover from the problem</a:t>
            </a:r>
            <a:r>
              <a:rPr lang="en-US" dirty="0" smtClean="0"/>
              <a:t>.</a:t>
            </a:r>
          </a:p>
          <a:p>
            <a:r>
              <a:rPr lang="en-US" dirty="0" smtClean="0"/>
              <a:t>Try and Catch blocks helps with the solution</a:t>
            </a:r>
          </a:p>
          <a:p>
            <a:endParaRPr lang="en-US" dirty="0"/>
          </a:p>
        </p:txBody>
      </p:sp>
    </p:spTree>
    <p:extLst>
      <p:ext uri="{BB962C8B-B14F-4D97-AF65-F5344CB8AC3E}">
        <p14:creationId xmlns:p14="http://schemas.microsoft.com/office/powerpoint/2010/main" val="1337287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design trade-offs</a:t>
            </a:r>
          </a:p>
        </p:txBody>
      </p:sp>
      <p:sp>
        <p:nvSpPr>
          <p:cNvPr id="3" name="Content Placeholder 2"/>
          <p:cNvSpPr>
            <a:spLocks noGrp="1"/>
          </p:cNvSpPr>
          <p:nvPr>
            <p:ph idx="1"/>
          </p:nvPr>
        </p:nvSpPr>
        <p:spPr/>
        <p:txBody>
          <a:bodyPr>
            <a:normAutofit/>
          </a:bodyPr>
          <a:lstStyle/>
          <a:p>
            <a:r>
              <a:rPr lang="en-US" dirty="0"/>
              <a:t>The art of processor design is to define an instruction set that supports the </a:t>
            </a:r>
            <a:r>
              <a:rPr lang="en-US" dirty="0" smtClean="0"/>
              <a:t>functions that </a:t>
            </a:r>
            <a:r>
              <a:rPr lang="en-US" dirty="0"/>
              <a:t>are useful to the programmer whilst allowing an implementation that is as </a:t>
            </a:r>
            <a:r>
              <a:rPr lang="en-US" dirty="0" smtClean="0"/>
              <a:t>efficient as </a:t>
            </a:r>
            <a:r>
              <a:rPr lang="en-US" dirty="0"/>
              <a:t>possible. </a:t>
            </a:r>
            <a:endParaRPr lang="en-US" dirty="0" smtClean="0"/>
          </a:p>
          <a:p>
            <a:r>
              <a:rPr lang="en-US" dirty="0" smtClean="0"/>
              <a:t>Preferably</a:t>
            </a:r>
            <a:r>
              <a:rPr lang="en-US" dirty="0"/>
              <a:t>, the same instruction set should also allow future, </a:t>
            </a:r>
            <a:r>
              <a:rPr lang="en-US" dirty="0" smtClean="0"/>
              <a:t>more sophisticated </a:t>
            </a:r>
            <a:r>
              <a:rPr lang="en-US" dirty="0"/>
              <a:t>implementations to be equally efficient.</a:t>
            </a:r>
          </a:p>
        </p:txBody>
      </p:sp>
    </p:spTree>
    <p:extLst>
      <p:ext uri="{BB962C8B-B14F-4D97-AF65-F5344CB8AC3E}">
        <p14:creationId xmlns:p14="http://schemas.microsoft.com/office/powerpoint/2010/main" val="3401897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design trade-offs</a:t>
            </a:r>
          </a:p>
        </p:txBody>
      </p:sp>
      <p:sp>
        <p:nvSpPr>
          <p:cNvPr id="3" name="Content Placeholder 2"/>
          <p:cNvSpPr>
            <a:spLocks noGrp="1"/>
          </p:cNvSpPr>
          <p:nvPr>
            <p:ph idx="1"/>
          </p:nvPr>
        </p:nvSpPr>
        <p:spPr/>
        <p:txBody>
          <a:bodyPr>
            <a:normAutofit fontScale="70000" lnSpcReduction="20000"/>
          </a:bodyPr>
          <a:lstStyle/>
          <a:p>
            <a:r>
              <a:rPr lang="en-US" dirty="0"/>
              <a:t>The programmer generally wants to express his or her program in as abstract a </a:t>
            </a:r>
            <a:r>
              <a:rPr lang="en-US" dirty="0" smtClean="0"/>
              <a:t>way as </a:t>
            </a:r>
            <a:r>
              <a:rPr lang="en-US" dirty="0"/>
              <a:t>possible, using a high-level language which supports ways of handling </a:t>
            </a:r>
            <a:r>
              <a:rPr lang="en-US" dirty="0" smtClean="0"/>
              <a:t>concepts that </a:t>
            </a:r>
            <a:r>
              <a:rPr lang="en-US" dirty="0"/>
              <a:t>are appropriate to the problem. </a:t>
            </a:r>
            <a:endParaRPr lang="en-US" dirty="0" smtClean="0"/>
          </a:p>
          <a:p>
            <a:r>
              <a:rPr lang="en-US" dirty="0" smtClean="0"/>
              <a:t>Modern </a:t>
            </a:r>
            <a:r>
              <a:rPr lang="en-US" dirty="0"/>
              <a:t>trends towards functional and </a:t>
            </a:r>
            <a:r>
              <a:rPr lang="en-US" dirty="0" smtClean="0"/>
              <a:t>object-oriented languages </a:t>
            </a:r>
            <a:r>
              <a:rPr lang="en-US" dirty="0"/>
              <a:t>move the level of abstraction higher than older imperative </a:t>
            </a:r>
            <a:r>
              <a:rPr lang="en-US" dirty="0" smtClean="0"/>
              <a:t>languages such </a:t>
            </a:r>
            <a:r>
              <a:rPr lang="en-US" dirty="0"/>
              <a:t>as C, and even the older languages were quite a long way removed from </a:t>
            </a:r>
            <a:r>
              <a:rPr lang="en-US" dirty="0" smtClean="0"/>
              <a:t>typical machine instructions.</a:t>
            </a:r>
          </a:p>
          <a:p>
            <a:r>
              <a:rPr lang="en-US" dirty="0"/>
              <a:t>The </a:t>
            </a:r>
            <a:r>
              <a:rPr lang="en-US" b="1" dirty="0"/>
              <a:t>semantic gap </a:t>
            </a:r>
            <a:r>
              <a:rPr lang="en-US" dirty="0"/>
              <a:t>between a high-level language construct and a machine </a:t>
            </a:r>
            <a:r>
              <a:rPr lang="en-US" dirty="0" smtClean="0"/>
              <a:t>instruction is </a:t>
            </a:r>
            <a:r>
              <a:rPr lang="en-US" dirty="0"/>
              <a:t>bridged by a </a:t>
            </a:r>
            <a:r>
              <a:rPr lang="en-US" b="1" dirty="0"/>
              <a:t>compiler, </a:t>
            </a:r>
            <a:r>
              <a:rPr lang="en-US" dirty="0"/>
              <a:t>which is a (usually complex) computer program </a:t>
            </a:r>
            <a:r>
              <a:rPr lang="en-US" dirty="0" smtClean="0"/>
              <a:t>that translates </a:t>
            </a:r>
            <a:r>
              <a:rPr lang="en-US" dirty="0"/>
              <a:t>a high-level language program into a sequence of machine instructions.</a:t>
            </a:r>
          </a:p>
          <a:p>
            <a:r>
              <a:rPr lang="en-US" dirty="0"/>
              <a:t>Therefore the processor designer should define his or her instruction set to be a </a:t>
            </a:r>
            <a:r>
              <a:rPr lang="en-US" dirty="0" smtClean="0"/>
              <a:t>good compiler </a:t>
            </a:r>
            <a:r>
              <a:rPr lang="en-US" dirty="0"/>
              <a:t>target rather than something that the programmer will use directly to </a:t>
            </a:r>
            <a:r>
              <a:rPr lang="en-US" dirty="0" smtClean="0"/>
              <a:t>solve the </a:t>
            </a:r>
            <a:r>
              <a:rPr lang="en-US" dirty="0"/>
              <a:t>problem by hand.</a:t>
            </a:r>
          </a:p>
        </p:txBody>
      </p:sp>
    </p:spTree>
    <p:extLst>
      <p:ext uri="{BB962C8B-B14F-4D97-AF65-F5344CB8AC3E}">
        <p14:creationId xmlns:p14="http://schemas.microsoft.com/office/powerpoint/2010/main" val="136282870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a:t>What </a:t>
            </a:r>
            <a:r>
              <a:rPr lang="en-US" dirty="0" smtClean="0"/>
              <a:t>processors do</a:t>
            </a:r>
            <a:r>
              <a:rPr lang="en-US" dirty="0"/>
              <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a:t>
            </a:r>
            <a:r>
              <a:rPr lang="en-US" dirty="0"/>
              <a:t>we want to make a processor go fast, we must first understand what it spends </a:t>
            </a:r>
            <a:r>
              <a:rPr lang="en-US" dirty="0" smtClean="0"/>
              <a:t>its time </a:t>
            </a:r>
            <a:r>
              <a:rPr lang="en-US" dirty="0"/>
              <a:t>doing. </a:t>
            </a:r>
            <a:endParaRPr lang="en-US" dirty="0" smtClean="0"/>
          </a:p>
          <a:p>
            <a:r>
              <a:rPr lang="en-US" dirty="0" smtClean="0"/>
              <a:t>It </a:t>
            </a:r>
            <a:r>
              <a:rPr lang="en-US" dirty="0"/>
              <a:t>is a common misconception that computers spend their time </a:t>
            </a:r>
            <a:r>
              <a:rPr lang="en-US" dirty="0" smtClean="0"/>
              <a:t>computing, that </a:t>
            </a:r>
            <a:r>
              <a:rPr lang="en-US" dirty="0"/>
              <a:t>is, carrying out arithmetic operations on user data. </a:t>
            </a:r>
            <a:endParaRPr lang="en-US" dirty="0" smtClean="0"/>
          </a:p>
          <a:p>
            <a:r>
              <a:rPr lang="en-US" dirty="0" smtClean="0"/>
              <a:t>In </a:t>
            </a:r>
            <a:r>
              <a:rPr lang="en-US" dirty="0"/>
              <a:t>practice they </a:t>
            </a:r>
            <a:r>
              <a:rPr lang="en-US" dirty="0" smtClean="0"/>
              <a:t>spend very </a:t>
            </a:r>
            <a:r>
              <a:rPr lang="en-US" dirty="0"/>
              <a:t>little time 'computing' in this sense</a:t>
            </a:r>
            <a:r>
              <a:rPr lang="en-US" dirty="0" smtClean="0"/>
              <a:t>.</a:t>
            </a:r>
          </a:p>
          <a:p>
            <a:r>
              <a:rPr lang="en-US" dirty="0" smtClean="0"/>
              <a:t> </a:t>
            </a:r>
            <a:r>
              <a:rPr lang="en-US" dirty="0"/>
              <a:t>Although they do a fair amount of </a:t>
            </a:r>
            <a:r>
              <a:rPr lang="en-US" dirty="0" smtClean="0"/>
              <a:t>arithmetic, most </a:t>
            </a:r>
            <a:r>
              <a:rPr lang="en-US" dirty="0"/>
              <a:t>of this is with addresses in order to locate the relevant data items </a:t>
            </a:r>
            <a:r>
              <a:rPr lang="en-US" dirty="0" smtClean="0"/>
              <a:t>and program </a:t>
            </a:r>
            <a:r>
              <a:rPr lang="en-US" dirty="0"/>
              <a:t>routines. </a:t>
            </a:r>
            <a:endParaRPr lang="en-US" dirty="0" smtClean="0"/>
          </a:p>
          <a:p>
            <a:r>
              <a:rPr lang="en-US" dirty="0" smtClean="0"/>
              <a:t>Then</a:t>
            </a:r>
            <a:r>
              <a:rPr lang="en-US" dirty="0"/>
              <a:t>, having found the user's data, most of the work is in </a:t>
            </a:r>
            <a:r>
              <a:rPr lang="en-US" dirty="0" smtClean="0"/>
              <a:t>moving it </a:t>
            </a:r>
            <a:r>
              <a:rPr lang="en-US" dirty="0"/>
              <a:t>around rather than processing it in any transformational sense.</a:t>
            </a:r>
          </a:p>
        </p:txBody>
      </p:sp>
    </p:spTree>
    <p:extLst>
      <p:ext uri="{BB962C8B-B14F-4D97-AF65-F5344CB8AC3E}">
        <p14:creationId xmlns:p14="http://schemas.microsoft.com/office/powerpoint/2010/main" val="34785359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fontScale="90000"/>
          </a:bodyPr>
          <a:lstStyle/>
          <a:p>
            <a:r>
              <a:rPr lang="en-US" dirty="0"/>
              <a:t>What </a:t>
            </a:r>
            <a:r>
              <a:rPr lang="en-US" dirty="0" smtClean="0"/>
              <a:t>processors do</a:t>
            </a:r>
            <a:r>
              <a:rPr lang="en-US" dirty="0"/>
              <a:t/>
            </a:r>
            <a:br>
              <a:rPr lang="en-US" dirty="0"/>
            </a:br>
            <a:endParaRPr lang="en-US" dirty="0"/>
          </a:p>
        </p:txBody>
      </p:sp>
      <p:pic>
        <p:nvPicPr>
          <p:cNvPr id="4" name="Content Placeholder 3"/>
          <p:cNvPicPr>
            <a:picLocks noGrp="1" noChangeAspect="1"/>
          </p:cNvPicPr>
          <p:nvPr>
            <p:ph idx="1"/>
          </p:nvPr>
        </p:nvPicPr>
        <p:blipFill>
          <a:blip r:embed="rId2"/>
          <a:stretch>
            <a:fillRect/>
          </a:stretch>
        </p:blipFill>
        <p:spPr>
          <a:xfrm>
            <a:off x="1524000" y="1752600"/>
            <a:ext cx="5436791" cy="3099563"/>
          </a:xfrm>
          <a:prstGeom prst="rect">
            <a:avLst/>
          </a:prstGeom>
        </p:spPr>
      </p:pic>
    </p:spTree>
    <p:extLst>
      <p:ext uri="{BB962C8B-B14F-4D97-AF65-F5344CB8AC3E}">
        <p14:creationId xmlns:p14="http://schemas.microsoft.com/office/powerpoint/2010/main" val="30642182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
            </a:r>
            <a:br>
              <a:rPr lang="en-US" dirty="0" smtClean="0"/>
            </a:br>
            <a:r>
              <a:rPr lang="en-US" dirty="0" smtClean="0"/>
              <a:t>Complex Instruction Set Computers</a:t>
            </a:r>
            <a:endParaRPr lang="en-US" dirty="0"/>
          </a:p>
        </p:txBody>
      </p:sp>
      <p:sp>
        <p:nvSpPr>
          <p:cNvPr id="3" name="Content Placeholder 2"/>
          <p:cNvSpPr>
            <a:spLocks noGrp="1"/>
          </p:cNvSpPr>
          <p:nvPr>
            <p:ph idx="1"/>
          </p:nvPr>
        </p:nvSpPr>
        <p:spPr/>
        <p:txBody>
          <a:bodyPr/>
          <a:lstStyle/>
          <a:p>
            <a:r>
              <a:rPr lang="en-US" dirty="0"/>
              <a:t>A complex </a:t>
            </a:r>
            <a:r>
              <a:rPr lang="en-US" b="1" dirty="0"/>
              <a:t>instruction set</a:t>
            </a:r>
            <a:r>
              <a:rPr lang="en-US" dirty="0"/>
              <a:t> computer (</a:t>
            </a:r>
            <a:r>
              <a:rPr lang="en-US" b="1" dirty="0"/>
              <a:t>CISC</a:t>
            </a:r>
            <a:r>
              <a:rPr lang="en-US" dirty="0"/>
              <a:t> /ˈ</a:t>
            </a:r>
            <a:r>
              <a:rPr lang="en-US" dirty="0" err="1"/>
              <a:t>sɪsk</a:t>
            </a:r>
            <a:r>
              <a:rPr lang="en-US" dirty="0"/>
              <a:t>/) is a computer in which single </a:t>
            </a:r>
            <a:r>
              <a:rPr lang="en-US" b="1" dirty="0"/>
              <a:t>instructions</a:t>
            </a:r>
            <a:r>
              <a:rPr lang="en-US" dirty="0"/>
              <a:t> can execute several low-level operations (such as a load from memory, an arithmetic operation, and a memory store) or are capable of multi-step operations or addressing modes within </a:t>
            </a:r>
            <a:r>
              <a:rPr lang="en-US" dirty="0" smtClean="0"/>
              <a:t>single </a:t>
            </a:r>
            <a:r>
              <a:rPr lang="en-US" b="1" dirty="0" smtClean="0"/>
              <a:t>instructions</a:t>
            </a:r>
            <a:endParaRPr lang="en-US" dirty="0"/>
          </a:p>
        </p:txBody>
      </p:sp>
    </p:spTree>
    <p:extLst>
      <p:ext uri="{BB962C8B-B14F-4D97-AF65-F5344CB8AC3E}">
        <p14:creationId xmlns:p14="http://schemas.microsoft.com/office/powerpoint/2010/main" val="25705581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a:t>
            </a:r>
            <a:r>
              <a:rPr lang="en-US" dirty="0" err="1" smtClean="0"/>
              <a:t>Organisation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RISC uses Hard-wired </a:t>
            </a:r>
            <a:r>
              <a:rPr lang="en-US" dirty="0"/>
              <a:t>instruction decode logic; </a:t>
            </a:r>
            <a:endParaRPr lang="en-US" dirty="0" smtClean="0"/>
          </a:p>
          <a:p>
            <a:r>
              <a:rPr lang="en-US" dirty="0" smtClean="0"/>
              <a:t>CISC </a:t>
            </a:r>
            <a:r>
              <a:rPr lang="en-US" dirty="0"/>
              <a:t>processors used large microcode</a:t>
            </a:r>
          </a:p>
          <a:p>
            <a:r>
              <a:rPr lang="en-US" dirty="0"/>
              <a:t>ROMs to decode their instructions.</a:t>
            </a:r>
          </a:p>
          <a:p>
            <a:r>
              <a:rPr lang="en-US" dirty="0" smtClean="0"/>
              <a:t> </a:t>
            </a:r>
            <a:r>
              <a:rPr lang="en-US" dirty="0"/>
              <a:t>Pipelined execution; </a:t>
            </a:r>
            <a:endParaRPr lang="en-US" dirty="0" smtClean="0"/>
          </a:p>
          <a:p>
            <a:r>
              <a:rPr lang="en-US" dirty="0" smtClean="0"/>
              <a:t>CISC </a:t>
            </a:r>
            <a:r>
              <a:rPr lang="en-US" dirty="0"/>
              <a:t>processors allowed little, if any, overlap between </a:t>
            </a:r>
            <a:r>
              <a:rPr lang="en-US" dirty="0" smtClean="0"/>
              <a:t>consecutive </a:t>
            </a:r>
            <a:r>
              <a:rPr lang="en-US" dirty="0"/>
              <a:t>instructions (though they do now).</a:t>
            </a:r>
          </a:p>
          <a:p>
            <a:r>
              <a:rPr lang="en-US" dirty="0" smtClean="0"/>
              <a:t>Single-cycle </a:t>
            </a:r>
            <a:r>
              <a:rPr lang="en-US" dirty="0"/>
              <a:t>execution; CISC processors typically took many clock cycles </a:t>
            </a:r>
            <a:r>
              <a:rPr lang="en-US" dirty="0" smtClean="0"/>
              <a:t>to complete </a:t>
            </a:r>
            <a:r>
              <a:rPr lang="en-US" dirty="0"/>
              <a:t>a single instruction.</a:t>
            </a:r>
          </a:p>
        </p:txBody>
      </p:sp>
    </p:spTree>
    <p:extLst>
      <p:ext uri="{BB962C8B-B14F-4D97-AF65-F5344CB8AC3E}">
        <p14:creationId xmlns:p14="http://schemas.microsoft.com/office/powerpoint/2010/main" val="2414158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Program Concepts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idea was introduced in the late 1940s by John von Neumann, who proposed that a </a:t>
            </a:r>
            <a:r>
              <a:rPr lang="en-US" b="1" dirty="0"/>
              <a:t>program</a:t>
            </a:r>
            <a:r>
              <a:rPr lang="en-US" dirty="0"/>
              <a:t> be electronically </a:t>
            </a:r>
            <a:r>
              <a:rPr lang="en-US" b="1" dirty="0"/>
              <a:t>stored</a:t>
            </a:r>
            <a:r>
              <a:rPr lang="en-US" dirty="0"/>
              <a:t> in binary-number format in a memory device so that instructions could be modified by the computer as determined by intermediate computational results</a:t>
            </a:r>
            <a:r>
              <a:rPr lang="en-US" dirty="0" smtClean="0"/>
              <a:t>.</a:t>
            </a:r>
          </a:p>
          <a:p>
            <a:r>
              <a:rPr lang="en-US" dirty="0"/>
              <a:t>A CPU chip can handle billions of instructions per second, and as long as the instructions are valid and reference data within the program's boundaries, the control unit executes them. If not, the computer stops running the program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RISC</a:t>
            </a:r>
            <a:br>
              <a:rPr lang="en-US" dirty="0" smtClean="0"/>
            </a:br>
            <a:r>
              <a:rPr lang="en-US" dirty="0" smtClean="0"/>
              <a:t>advantages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 A smaller die size.</a:t>
            </a:r>
          </a:p>
          <a:p>
            <a:r>
              <a:rPr lang="en-US" dirty="0" smtClean="0"/>
              <a:t>A simple processor should require fewer transistors and less silicon area.</a:t>
            </a:r>
          </a:p>
          <a:p>
            <a:r>
              <a:rPr lang="en-US" dirty="0" smtClean="0"/>
              <a:t> Therefore a whole CPU will fit on a chip at an earlier stage in process technology development, and once the technology has developed beyond the point where either CPU will fit on a chip, a RISC CPU leaves more die area free for performance-enhancing features such as cache memory, memory management functions, floating-point hardware, and so on.</a:t>
            </a:r>
          </a:p>
          <a:p>
            <a:pPr>
              <a:buNone/>
            </a:pPr>
            <a:r>
              <a:rPr lang="en-US" dirty="0" smtClean="0"/>
              <a:t> A shorter development time.</a:t>
            </a:r>
          </a:p>
          <a:p>
            <a:r>
              <a:rPr lang="en-US" dirty="0" smtClean="0"/>
              <a:t>A simple processor should take less design effort and therefore have a lower design cost and be better matched to the process technology when it is launched (since process technology developments need be predicted over a shorter development period).</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Reduced Instruction Set Computer</a:t>
            </a:r>
            <a:br>
              <a:rPr lang="en-US" dirty="0" smtClean="0"/>
            </a:br>
            <a:r>
              <a:rPr lang="en-US" dirty="0" smtClean="0"/>
              <a:t>RISC architecture</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RISC processors had a fixed (32-bit) instruction size with few formats;</a:t>
            </a:r>
          </a:p>
          <a:p>
            <a:r>
              <a:rPr lang="en-US" dirty="0" smtClean="0"/>
              <a:t> CISC processors typically had variable length instruction sets with many formats.</a:t>
            </a:r>
          </a:p>
          <a:p>
            <a:r>
              <a:rPr lang="en-US" dirty="0" smtClean="0"/>
              <a:t> RISC architecture was a load-store architecture where instructions that process data operate only on registers and are separate from instructions that access memory;</a:t>
            </a:r>
          </a:p>
          <a:p>
            <a:r>
              <a:rPr lang="en-US" dirty="0" smtClean="0"/>
              <a:t> CISC processors typically allowed values in memory to be used as operands in data processing instructions.</a:t>
            </a:r>
          </a:p>
          <a:p>
            <a:r>
              <a:rPr lang="en-US" dirty="0" smtClean="0"/>
              <a:t>In RISC a large register bank of thirty-two 32-bit registers, all of which could be used for any purpose, to allow the load-store architecture to operate efficiently; </a:t>
            </a:r>
          </a:p>
          <a:p>
            <a:r>
              <a:rPr lang="en-US" dirty="0" smtClean="0"/>
              <a:t>CISC register sets were getting larger, but none was this large and most had different registers for different purposes (for example, the </a:t>
            </a:r>
            <a:r>
              <a:rPr lang="en-US" i="1" dirty="0" smtClean="0"/>
              <a:t>data and address registers on the </a:t>
            </a:r>
            <a:r>
              <a:rPr lang="en-US" dirty="0" smtClean="0"/>
              <a:t>Motorola MC68000).</a:t>
            </a:r>
          </a:p>
          <a:p>
            <a:r>
              <a:rPr lang="en-US" dirty="0" smtClean="0"/>
              <a:t>These differences greatly simplified the design of the processor and allowed the designers to implement the architecture using organizational features that contributed to the performance of the prototype devices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VS CISC</a:t>
            </a:r>
            <a:endParaRPr lang="en-US" dirty="0"/>
          </a:p>
        </p:txBody>
      </p:sp>
      <p:pic>
        <p:nvPicPr>
          <p:cNvPr id="1030" name="Picture 6" descr="https://4.bp.blogspot.com/-h63LyCO-hGg/UYeKcqzz9YI/AAAAAAAABi4/KJ-4-OKm01I/s400/Screen+Shot+2013-05-06+at+4.31.06+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752600"/>
            <a:ext cx="6781800" cy="3657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3401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VS CISC</a:t>
            </a:r>
            <a:endParaRPr lang="en-US" dirty="0"/>
          </a:p>
        </p:txBody>
      </p:sp>
      <p:pic>
        <p:nvPicPr>
          <p:cNvPr id="2050" name="Picture 2" descr="https://1.bp.blogspot.com/--vDG7pWmDYY/UYeKc3pZXNI/AAAAAAAABi0/rp7qmIg_cu8/s320/Screen+Shot+2013-05-06+at+4.31.46+PM.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828800"/>
            <a:ext cx="57912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06211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RISC</a:t>
            </a:r>
            <a:br>
              <a:rPr lang="en-US" dirty="0" smtClean="0"/>
            </a:br>
            <a:r>
              <a:rPr lang="en-US" dirty="0" smtClean="0"/>
              <a:t>advantages</a:t>
            </a:r>
            <a:endParaRPr lang="en-US" dirty="0"/>
          </a:p>
        </p:txBody>
      </p:sp>
      <p:sp>
        <p:nvSpPr>
          <p:cNvPr id="3" name="Content Placeholder 2"/>
          <p:cNvSpPr>
            <a:spLocks noGrp="1"/>
          </p:cNvSpPr>
          <p:nvPr>
            <p:ph idx="1"/>
          </p:nvPr>
        </p:nvSpPr>
        <p:spPr/>
        <p:txBody>
          <a:bodyPr>
            <a:normAutofit/>
          </a:bodyPr>
          <a:lstStyle/>
          <a:p>
            <a:pPr>
              <a:buNone/>
            </a:pPr>
            <a:r>
              <a:rPr lang="en-US" dirty="0" smtClean="0"/>
              <a:t>• A higher performance.</a:t>
            </a:r>
          </a:p>
          <a:p>
            <a:r>
              <a:rPr lang="en-US" dirty="0" smtClean="0"/>
              <a:t>This is the tricky one! The previous two advantages are easy to accept, but in a world where higher performance had been sought through ever-increasing complexity.</a:t>
            </a:r>
          </a:p>
          <a:p>
            <a:pPr>
              <a:buNone/>
            </a:pPr>
            <a:r>
              <a:rPr lang="en-US" dirty="0" smtClean="0"/>
              <a:t>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Drawbacks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With the passage of time, two drawbacks have come to light:</a:t>
            </a:r>
          </a:p>
          <a:p>
            <a:r>
              <a:rPr lang="en-US" dirty="0" smtClean="0"/>
              <a:t>RISCs generally have poor code density compared with CISCs.</a:t>
            </a:r>
          </a:p>
          <a:p>
            <a:r>
              <a:rPr lang="en-US" b="1" dirty="0"/>
              <a:t>code density</a:t>
            </a:r>
            <a:r>
              <a:rPr lang="en-US" dirty="0"/>
              <a:t> - </a:t>
            </a:r>
            <a:r>
              <a:rPr lang="en-US" b="1" dirty="0" smtClean="0"/>
              <a:t>Definition</a:t>
            </a:r>
            <a:r>
              <a:rPr lang="en-US" dirty="0"/>
              <a:t>. The amount of space that an executable program takes up in memory. </a:t>
            </a:r>
            <a:endParaRPr lang="en-US" dirty="0" smtClean="0"/>
          </a:p>
          <a:p>
            <a:r>
              <a:rPr lang="en-US" b="1" dirty="0" smtClean="0"/>
              <a:t>Code </a:t>
            </a:r>
            <a:r>
              <a:rPr lang="en-US" b="1" dirty="0"/>
              <a:t>density</a:t>
            </a:r>
            <a:r>
              <a:rPr lang="en-US" dirty="0"/>
              <a:t> is important in mobile devices that contain a limited amount of memory.</a:t>
            </a:r>
            <a:endParaRPr lang="en-US" dirty="0" smtClean="0"/>
          </a:p>
          <a:p>
            <a:r>
              <a:rPr lang="en-US" dirty="0" smtClean="0"/>
              <a:t>RISCs don't execute x86 code.</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 processor executes an individual instruction in a sequence of steps. A typical sequence might be:</a:t>
            </a:r>
          </a:p>
          <a:p>
            <a:r>
              <a:rPr lang="en-US" dirty="0" smtClean="0"/>
              <a:t>1. Fetch the instruction from memory (fetch).</a:t>
            </a:r>
          </a:p>
          <a:p>
            <a:r>
              <a:rPr lang="en-US" dirty="0" smtClean="0"/>
              <a:t>2. Decode it to see what sort of instruction it is (</a:t>
            </a:r>
            <a:r>
              <a:rPr lang="en-US" dirty="0" err="1" smtClean="0"/>
              <a:t>dec</a:t>
            </a:r>
            <a:r>
              <a:rPr lang="en-US" dirty="0" smtClean="0"/>
              <a:t>).</a:t>
            </a:r>
          </a:p>
          <a:p>
            <a:r>
              <a:rPr lang="en-US" dirty="0" smtClean="0"/>
              <a:t>3. Access any operands that may be required from the register bank (</a:t>
            </a:r>
            <a:r>
              <a:rPr lang="en-US" dirty="0" err="1" smtClean="0"/>
              <a:t>reg</a:t>
            </a:r>
            <a:r>
              <a:rPr lang="en-US" dirty="0" smtClean="0"/>
              <a:t>).</a:t>
            </a:r>
          </a:p>
          <a:p>
            <a:r>
              <a:rPr lang="en-US" dirty="0" smtClean="0"/>
              <a:t>4. Combine the operands to form the result or a memory address (ALU).</a:t>
            </a:r>
          </a:p>
          <a:p>
            <a:r>
              <a:rPr lang="en-US" dirty="0" smtClean="0"/>
              <a:t>5. Access memory for a data operand, if necessary (</a:t>
            </a:r>
            <a:r>
              <a:rPr lang="en-US" dirty="0" err="1" smtClean="0"/>
              <a:t>mem</a:t>
            </a:r>
            <a:r>
              <a:rPr lang="en-US" dirty="0" smtClean="0"/>
              <a:t>).</a:t>
            </a:r>
          </a:p>
          <a:p>
            <a:r>
              <a:rPr lang="en-US" dirty="0" smtClean="0"/>
              <a:t>6. Write the result back to the register bank (res).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RISC </a:t>
            </a:r>
            <a:r>
              <a:rPr lang="en-US" dirty="0" smtClean="0"/>
              <a:t>in retrospect</a:t>
            </a:r>
            <a:endParaRPr lang="en-US" dirty="0"/>
          </a:p>
        </p:txBody>
      </p:sp>
      <p:sp>
        <p:nvSpPr>
          <p:cNvPr id="3" name="Content Placeholder 2"/>
          <p:cNvSpPr>
            <a:spLocks noGrp="1"/>
          </p:cNvSpPr>
          <p:nvPr>
            <p:ph idx="1"/>
          </p:nvPr>
        </p:nvSpPr>
        <p:spPr/>
        <p:txBody>
          <a:bodyPr/>
          <a:lstStyle/>
          <a:p>
            <a:r>
              <a:rPr lang="en-US" dirty="0"/>
              <a:t>RISCs achieved their performance through:</a:t>
            </a:r>
          </a:p>
          <a:p>
            <a:pPr marL="0" indent="0">
              <a:buNone/>
            </a:pPr>
            <a:r>
              <a:rPr lang="en-US" dirty="0"/>
              <a:t>• </a:t>
            </a:r>
            <a:r>
              <a:rPr lang="en-US" b="1" dirty="0"/>
              <a:t>Pipelining.</a:t>
            </a:r>
          </a:p>
          <a:p>
            <a:r>
              <a:rPr lang="en-US" dirty="0"/>
              <a:t>Pipelining is the simplest form of concurrency to implement in a processor and</a:t>
            </a:r>
          </a:p>
          <a:p>
            <a:r>
              <a:rPr lang="en-US" dirty="0"/>
              <a:t>delivers around two to three times speed-up. A simple instruction set greatly simplifies</a:t>
            </a:r>
          </a:p>
          <a:p>
            <a:r>
              <a:rPr lang="en-US" dirty="0"/>
              <a:t>the design of the pipeline.</a:t>
            </a:r>
          </a:p>
          <a:p>
            <a:r>
              <a:rPr lang="en-US" dirty="0" smtClean="0"/>
              <a:t> </a:t>
            </a:r>
            <a:r>
              <a:rPr lang="en-US" b="1" dirty="0"/>
              <a:t>A high clock rate </a:t>
            </a:r>
            <a:r>
              <a:rPr lang="en-US" dirty="0"/>
              <a:t>with single-cycle execution.</a:t>
            </a:r>
          </a:p>
        </p:txBody>
      </p:sp>
    </p:spTree>
    <p:extLst>
      <p:ext uri="{BB962C8B-B14F-4D97-AF65-F5344CB8AC3E}">
        <p14:creationId xmlns:p14="http://schemas.microsoft.com/office/powerpoint/2010/main" val="86880455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hazards</a:t>
            </a:r>
            <a:endParaRPr lang="en-US" dirty="0"/>
          </a:p>
        </p:txBody>
      </p:sp>
      <p:sp>
        <p:nvSpPr>
          <p:cNvPr id="3" name="Content Placeholder 2"/>
          <p:cNvSpPr>
            <a:spLocks noGrp="1"/>
          </p:cNvSpPr>
          <p:nvPr>
            <p:ph idx="1"/>
          </p:nvPr>
        </p:nvSpPr>
        <p:spPr/>
        <p:txBody>
          <a:bodyPr>
            <a:normAutofit/>
          </a:bodyPr>
          <a:lstStyle/>
          <a:p>
            <a:r>
              <a:rPr lang="en-US" sz="2000" dirty="0" smtClean="0"/>
              <a:t>It is relatively frequent in typical computer programs that the result from one instruction is used as an operand by the next instruction. </a:t>
            </a:r>
          </a:p>
          <a:p>
            <a:r>
              <a:rPr lang="en-US" sz="2000" dirty="0" smtClean="0"/>
              <a:t>When this occurs the pipeline operation shown in Figure 1.13 breaks down, since the result of instruction 1 is not available at the time that instruction 2 collects its operands. </a:t>
            </a:r>
          </a:p>
          <a:p>
            <a:r>
              <a:rPr lang="en-US" sz="2000" dirty="0" smtClean="0"/>
              <a:t>Instruction 2 must therefore stall until the result is available, giving the </a:t>
            </a:r>
            <a:r>
              <a:rPr lang="en-US" sz="2000" dirty="0" err="1" smtClean="0"/>
              <a:t>behaviour</a:t>
            </a:r>
            <a:r>
              <a:rPr lang="en-US" sz="2000" dirty="0" smtClean="0"/>
              <a:t> shown in Figure 1.14</a:t>
            </a:r>
          </a:p>
          <a:p>
            <a:r>
              <a:rPr lang="en-US" sz="2000" dirty="0" smtClean="0"/>
              <a:t> This is a </a:t>
            </a:r>
            <a:r>
              <a:rPr lang="en-US" sz="2000" b="1" dirty="0" smtClean="0"/>
              <a:t>read-after-write pipeline hazard.</a:t>
            </a:r>
            <a:endParaRPr lang="en-US" sz="2000" dirty="0"/>
          </a:p>
        </p:txBody>
      </p:sp>
      <p:pic>
        <p:nvPicPr>
          <p:cNvPr id="2051" name="Picture 3"/>
          <p:cNvPicPr>
            <a:picLocks noChangeAspect="1" noChangeArrowheads="1"/>
          </p:cNvPicPr>
          <p:nvPr/>
        </p:nvPicPr>
        <p:blipFill>
          <a:blip r:embed="rId2"/>
          <a:srcRect/>
          <a:stretch>
            <a:fillRect/>
          </a:stretch>
        </p:blipFill>
        <p:spPr bwMode="auto">
          <a:xfrm>
            <a:off x="1524000" y="4343400"/>
            <a:ext cx="5486400" cy="2019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Pipeline hazards</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1295400" y="1752600"/>
            <a:ext cx="6648450" cy="1828800"/>
          </a:xfrm>
          <a:prstGeom prst="rect">
            <a:avLst/>
          </a:prstGeom>
          <a:noFill/>
          <a:ln w="9525">
            <a:noFill/>
            <a:miter lim="800000"/>
            <a:headEnd/>
            <a:tailEnd/>
          </a:ln>
          <a:effectLst/>
        </p:spPr>
      </p:pic>
      <p:sp>
        <p:nvSpPr>
          <p:cNvPr id="5" name="Rectangle 4"/>
          <p:cNvSpPr/>
          <p:nvPr/>
        </p:nvSpPr>
        <p:spPr>
          <a:xfrm>
            <a:off x="2667000" y="3733800"/>
            <a:ext cx="3280322" cy="369332"/>
          </a:xfrm>
          <a:prstGeom prst="rect">
            <a:avLst/>
          </a:prstGeom>
        </p:spPr>
        <p:txBody>
          <a:bodyPr wrap="none">
            <a:spAutoFit/>
          </a:bodyPr>
          <a:lstStyle/>
          <a:p>
            <a:r>
              <a:rPr lang="en-US" dirty="0" smtClean="0"/>
              <a:t>Read-after-write pipeline hazard.</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Program Concepts</a:t>
            </a:r>
            <a:endParaRPr lang="en-US" dirty="0"/>
          </a:p>
        </p:txBody>
      </p:sp>
      <p:sp>
        <p:nvSpPr>
          <p:cNvPr id="3" name="Content Placeholder 2"/>
          <p:cNvSpPr>
            <a:spLocks noGrp="1"/>
          </p:cNvSpPr>
          <p:nvPr>
            <p:ph idx="1"/>
          </p:nvPr>
        </p:nvSpPr>
        <p:spPr/>
        <p:txBody>
          <a:bodyPr>
            <a:normAutofit fontScale="77500" lnSpcReduction="20000"/>
          </a:bodyPr>
          <a:lstStyle/>
          <a:p>
            <a:r>
              <a:rPr lang="en-US" dirty="0"/>
              <a:t>Stored program concept Von Neumann Architecture  also known as the Von Neumann model, the computer consisted of a CPU, memory and I/O devices</a:t>
            </a:r>
            <a:r>
              <a:rPr lang="en-US" dirty="0" smtClean="0"/>
              <a:t>.</a:t>
            </a:r>
          </a:p>
          <a:p>
            <a:r>
              <a:rPr lang="en-US" dirty="0" smtClean="0"/>
              <a:t> </a:t>
            </a:r>
            <a:r>
              <a:rPr lang="en-US" dirty="0"/>
              <a:t>The program is stored in the memory. The CPU fetches an instruction from the memory at a time and executes </a:t>
            </a:r>
            <a:r>
              <a:rPr lang="en-US" dirty="0" smtClean="0"/>
              <a:t>it.</a:t>
            </a:r>
          </a:p>
          <a:p>
            <a:r>
              <a:rPr lang="en-US" dirty="0" smtClean="0"/>
              <a:t>Thus</a:t>
            </a:r>
            <a:r>
              <a:rPr lang="en-US" dirty="0"/>
              <a:t>, the instructions are executed sequentially which is a slow process. Neumann m/c are called control flow computer because instruction are executed sequentially as controlled by a program counter. </a:t>
            </a:r>
            <a:endParaRPr lang="en-US" dirty="0" smtClean="0"/>
          </a:p>
          <a:p>
            <a:r>
              <a:rPr lang="en-US" dirty="0" smtClean="0"/>
              <a:t>To </a:t>
            </a:r>
            <a:r>
              <a:rPr lang="en-US" dirty="0"/>
              <a:t>increase the speed, parallel processing of computer have been developed in which serial CPU’s are connected in parallel to solve a problem. Even in parallel computers, the basic building blocks are Neumann processors</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 hazards(Branch Instructions)</a:t>
            </a:r>
            <a:endParaRPr lang="en-US" dirty="0"/>
          </a:p>
        </p:txBody>
      </p:sp>
      <p:sp>
        <p:nvSpPr>
          <p:cNvPr id="3" name="Content Placeholder 2"/>
          <p:cNvSpPr>
            <a:spLocks noGrp="1"/>
          </p:cNvSpPr>
          <p:nvPr>
            <p:ph idx="1"/>
          </p:nvPr>
        </p:nvSpPr>
        <p:spPr/>
        <p:txBody>
          <a:bodyPr>
            <a:normAutofit fontScale="92500"/>
          </a:bodyPr>
          <a:lstStyle/>
          <a:p>
            <a:r>
              <a:rPr lang="en-US" dirty="0" smtClean="0"/>
              <a:t>Branch instructions result in even worse pipeline </a:t>
            </a:r>
            <a:r>
              <a:rPr lang="en-US" dirty="0" err="1" smtClean="0"/>
              <a:t>behaviour</a:t>
            </a:r>
            <a:r>
              <a:rPr lang="en-US" dirty="0" smtClean="0"/>
              <a:t> since the fetch step of the following instruction is affected by the branch target computation and must therefore be deferred.</a:t>
            </a:r>
          </a:p>
          <a:p>
            <a:r>
              <a:rPr lang="en-US" dirty="0" smtClean="0"/>
              <a:t>Unfortunately, subsequent fetches will be taking place while the branch is being decoded and before it has been recognized as a branch, so the fetched instructions may have to be discarded</a:t>
            </a:r>
          </a:p>
          <a:p>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Pipeline hazards(Branch Instructions)</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1190625" y="2286794"/>
            <a:ext cx="6762750" cy="3152775"/>
          </a:xfrm>
          <a:prstGeom prst="rect">
            <a:avLst/>
          </a:prstGeom>
          <a:noFill/>
          <a:ln w="9525">
            <a:noFill/>
            <a:miter lim="800000"/>
            <a:headEnd/>
            <a:tailEnd/>
          </a:ln>
          <a:effectLst/>
        </p:spPr>
      </p:pic>
      <p:sp>
        <p:nvSpPr>
          <p:cNvPr id="5" name="Rectangle 4"/>
          <p:cNvSpPr/>
          <p:nvPr/>
        </p:nvSpPr>
        <p:spPr>
          <a:xfrm>
            <a:off x="2667000" y="5715000"/>
            <a:ext cx="2794611" cy="369332"/>
          </a:xfrm>
          <a:prstGeom prst="rect">
            <a:avLst/>
          </a:prstGeom>
        </p:spPr>
        <p:txBody>
          <a:bodyPr wrap="none">
            <a:spAutoFit/>
          </a:bodyPr>
          <a:lstStyle/>
          <a:p>
            <a:r>
              <a:rPr lang="en-US" dirty="0" smtClean="0"/>
              <a:t>Pipelined branch </a:t>
            </a:r>
            <a:r>
              <a:rPr lang="en-US" dirty="0" err="1" smtClean="0"/>
              <a:t>behaviour</a:t>
            </a:r>
            <a:r>
              <a:rPr lang="en-US" dirty="0" smtClean="0"/>
              <a:t>.</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 Program Concepts</a:t>
            </a:r>
            <a:endParaRPr lang="en-US" dirty="0"/>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r>
              <a:rPr lang="en-US" dirty="0"/>
              <a:t>Stored program concept </a:t>
            </a:r>
            <a:r>
              <a:rPr lang="en-US" dirty="0" smtClean="0"/>
              <a:t>:An </a:t>
            </a:r>
            <a:r>
              <a:rPr lang="en-US" dirty="0"/>
              <a:t>accumulator is a register for short-term, intermediate storage of arithmetic and logic data in a computer's CPU (central processing unit</a:t>
            </a:r>
            <a:r>
              <a:rPr lang="en-US" dirty="0" smtClean="0"/>
              <a:t>).</a:t>
            </a:r>
          </a:p>
          <a:p>
            <a:r>
              <a:rPr lang="en-US" dirty="0"/>
              <a:t>Stored program concept Memory </a:t>
            </a:r>
            <a:r>
              <a:rPr lang="en-US" dirty="0" smtClean="0"/>
              <a:t>The </a:t>
            </a:r>
            <a:r>
              <a:rPr lang="en-US" dirty="0"/>
              <a:t>computer will have memory that can hold both data and also the program processing that data. In modern computers this memory is RAM</a:t>
            </a:r>
            <a:r>
              <a:rPr lang="en-US" dirty="0" smtClean="0"/>
              <a:t>.</a:t>
            </a:r>
          </a:p>
          <a:p>
            <a:r>
              <a:rPr lang="en-US" dirty="0" smtClean="0"/>
              <a:t> </a:t>
            </a:r>
            <a:r>
              <a:rPr lang="en-US" dirty="0"/>
              <a:t>Control Unit :</a:t>
            </a:r>
            <a:r>
              <a:rPr lang="en-US" dirty="0" smtClean="0"/>
              <a:t>The </a:t>
            </a:r>
            <a:r>
              <a:rPr lang="en-US" dirty="0"/>
              <a:t>control unit will manage the process of moving data and program into and out of memory and also deal with carrying out (executing) program instructions - one at a time. </a:t>
            </a:r>
            <a:endParaRPr lang="en-US" dirty="0" smtClean="0"/>
          </a:p>
          <a:p>
            <a:r>
              <a:rPr lang="en-US" dirty="0" smtClean="0"/>
              <a:t>This </a:t>
            </a:r>
            <a:r>
              <a:rPr lang="en-US" dirty="0"/>
              <a:t>includes the idea of a 'register' to hold intermediate values. In the illustration above, the 'accumulator' is one such register</a:t>
            </a:r>
            <a:r>
              <a:rPr lang="en-US" dirty="0" smtClean="0"/>
              <a:t>.</a:t>
            </a:r>
          </a:p>
          <a:p>
            <a:r>
              <a:rPr lang="en-US" dirty="0" smtClean="0"/>
              <a:t>The </a:t>
            </a:r>
            <a:r>
              <a:rPr lang="en-US" dirty="0"/>
              <a:t>'one-at-a-time' phrase means that the von </a:t>
            </a:r>
            <a:r>
              <a:rPr lang="en-US" dirty="0" err="1"/>
              <a:t>neumann</a:t>
            </a:r>
            <a:r>
              <a:rPr lang="en-US" dirty="0"/>
              <a:t> architecture is a sequential processing machine</a:t>
            </a:r>
            <a:r>
              <a:rPr lang="en-US" dirty="0" smtClean="0"/>
              <a:t>.</a:t>
            </a:r>
          </a:p>
          <a:p>
            <a:r>
              <a:rPr lang="en-US" dirty="0" smtClean="0"/>
              <a:t> </a:t>
            </a:r>
            <a:r>
              <a:rPr lang="en-US" dirty="0"/>
              <a:t>Input - Output </a:t>
            </a:r>
            <a:r>
              <a:rPr lang="en-US" dirty="0" smtClean="0"/>
              <a:t>This </a:t>
            </a:r>
            <a:r>
              <a:rPr lang="en-US" dirty="0"/>
              <a:t>architecture allows for the idea that a person needs to interact with the machine. Whatever values that are passed to and forth are stored once again in some internal registers.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stored-program digital computer.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Stored- The stored-program digital computer keeps its instructions and data in the same program memory system, allowing the instructions to be treated as data when necessary. </a:t>
            </a:r>
          </a:p>
          <a:p>
            <a:r>
              <a:rPr lang="en-US" dirty="0" smtClean="0"/>
              <a:t>This Computer enables the processor itself to generate instructions which it can subsequently execute.</a:t>
            </a:r>
          </a:p>
          <a:p>
            <a:r>
              <a:rPr lang="en-US" dirty="0" smtClean="0"/>
              <a:t> Although programs that do this at a fine granularity (self-modifying code) are generally considered bad form these days since they are very difficult to debug, use at a coarser granularity is fundamental to the way most computers operate. </a:t>
            </a:r>
          </a:p>
          <a:p>
            <a:r>
              <a:rPr lang="en-US" dirty="0" smtClean="0"/>
              <a:t>Whenever a computer loads in a new program from disk (overwriting an old program) and then executes it the computer is employing this ability to change its own program</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stored-program digital computer.</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 </a:t>
            </a:r>
            <a:r>
              <a:rPr lang="en-US" dirty="0"/>
              <a:t>the stored program concept, both the instructions and the data (that the instructions operate on) are stored in the computer memory itself. Before the introduction of this idea, instructions and data were considered two totally different entities and were thus stored separately. </a:t>
            </a:r>
            <a:endParaRPr lang="en-US" dirty="0" smtClean="0"/>
          </a:p>
          <a:p>
            <a:r>
              <a:rPr lang="en-US" dirty="0" smtClean="0"/>
              <a:t>Thus </a:t>
            </a:r>
            <a:r>
              <a:rPr lang="en-US" dirty="0"/>
              <a:t>instructions like data can be read from the memory and written to the memory by the processor. </a:t>
            </a:r>
            <a:endParaRPr lang="en-US" dirty="0" smtClean="0"/>
          </a:p>
          <a:p>
            <a:r>
              <a:rPr lang="en-US" dirty="0" smtClean="0"/>
              <a:t>The </a:t>
            </a:r>
            <a:r>
              <a:rPr lang="en-US" dirty="0"/>
              <a:t>processor then addresses the memory, reads the corresponding instructions, executes them and according to the executed instruction, processes (reads and writes) data as well</a:t>
            </a:r>
            <a:r>
              <a:rPr lang="en-US" dirty="0" smtClean="0"/>
              <a:t>.</a:t>
            </a:r>
          </a:p>
          <a:p>
            <a:r>
              <a:rPr lang="en-US" dirty="0" smtClean="0"/>
              <a:t> Computers </a:t>
            </a:r>
            <a:r>
              <a:rPr lang="en-US" dirty="0"/>
              <a:t>that store both instructions and data on the same memory are said to be based on the Von Neumann architecture. Modern desktop computers are still based on the same stored program concept.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4583</Words>
  <Application>Microsoft Office PowerPoint</Application>
  <PresentationFormat>On-screen Show (4:3)</PresentationFormat>
  <Paragraphs>282</Paragraphs>
  <Slides>61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Arial,Bold</vt:lpstr>
      <vt:lpstr>Calibri</vt:lpstr>
      <vt:lpstr>Consolas</vt:lpstr>
      <vt:lpstr>Office Theme</vt:lpstr>
      <vt:lpstr>An Introduction to Processor Design</vt:lpstr>
      <vt:lpstr>Processor architecture and organization</vt:lpstr>
      <vt:lpstr>Processor architecture and organization</vt:lpstr>
      <vt:lpstr>stored-program digital computer.</vt:lpstr>
      <vt:lpstr>Stored Program Concepts</vt:lpstr>
      <vt:lpstr>Stored Program Concepts</vt:lpstr>
      <vt:lpstr>Stored Program Concepts</vt:lpstr>
      <vt:lpstr>stored-program digital computer.</vt:lpstr>
      <vt:lpstr>stored-program digital computer.</vt:lpstr>
      <vt:lpstr>Abstraction in hardware design</vt:lpstr>
      <vt:lpstr>Abstraction in hardware design</vt:lpstr>
      <vt:lpstr>Abstraction in hardware design</vt:lpstr>
      <vt:lpstr>Abstraction in hardware design</vt:lpstr>
      <vt:lpstr>Abstraction in hardware design</vt:lpstr>
      <vt:lpstr>Abstraction in hardware design(The Gate Level Abstraction</vt:lpstr>
      <vt:lpstr>Levels of abstraction Gate-level design</vt:lpstr>
      <vt:lpstr>Levels of abstraction Gate-level design</vt:lpstr>
      <vt:lpstr>A typical hierarchy of abstraction at the hardware level might be:</vt:lpstr>
      <vt:lpstr>Register Transfer Level Design</vt:lpstr>
      <vt:lpstr>Register Transfer Level Design</vt:lpstr>
      <vt:lpstr>Control Logic</vt:lpstr>
      <vt:lpstr>Control Logic</vt:lpstr>
      <vt:lpstr>MU0 control logic.</vt:lpstr>
      <vt:lpstr>Control Logic</vt:lpstr>
      <vt:lpstr>Control Logic</vt:lpstr>
      <vt:lpstr>Control Logic</vt:lpstr>
      <vt:lpstr>MU0 control logic.</vt:lpstr>
      <vt:lpstr>Instruction set design</vt:lpstr>
      <vt:lpstr>3-address format</vt:lpstr>
      <vt:lpstr>2-Address format</vt:lpstr>
      <vt:lpstr>1-Address Instructions</vt:lpstr>
      <vt:lpstr>0-address Instructions</vt:lpstr>
      <vt:lpstr>Instruction types</vt:lpstr>
      <vt:lpstr>Orthogonal Instructions</vt:lpstr>
      <vt:lpstr>Orthogonal Instructions</vt:lpstr>
      <vt:lpstr>Addressing modes</vt:lpstr>
      <vt:lpstr>Addressing Modes</vt:lpstr>
      <vt:lpstr>Addressing modes</vt:lpstr>
      <vt:lpstr>Control flow instructions</vt:lpstr>
      <vt:lpstr>Continued..</vt:lpstr>
      <vt:lpstr>Subroutine calls</vt:lpstr>
      <vt:lpstr>System Calls</vt:lpstr>
      <vt:lpstr>Exceptions</vt:lpstr>
      <vt:lpstr>Processor design trade-offs</vt:lpstr>
      <vt:lpstr>Processor design trade-offs</vt:lpstr>
      <vt:lpstr>What processors do </vt:lpstr>
      <vt:lpstr>What processors do </vt:lpstr>
      <vt:lpstr> Complex Instruction Set Computers</vt:lpstr>
      <vt:lpstr>RISC Organisation</vt:lpstr>
      <vt:lpstr>RISC advantages</vt:lpstr>
      <vt:lpstr>The Reduced Instruction Set Computer RISC architecture</vt:lpstr>
      <vt:lpstr>RISC VS CISC</vt:lpstr>
      <vt:lpstr>RISC VS CISC</vt:lpstr>
      <vt:lpstr>RISC advantages</vt:lpstr>
      <vt:lpstr>RISC Drawbacks</vt:lpstr>
      <vt:lpstr>Pipelines</vt:lpstr>
      <vt:lpstr>RISC in retrospect</vt:lpstr>
      <vt:lpstr>Pipeline hazards</vt:lpstr>
      <vt:lpstr>Pipeline hazards</vt:lpstr>
      <vt:lpstr>Pipeline hazards(Branch Instructions)</vt:lpstr>
      <vt:lpstr>Pipeline hazards(Branch Instructions)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Processor Design</dc:title>
  <dc:creator>admin</dc:creator>
  <cp:lastModifiedBy>Admin</cp:lastModifiedBy>
  <cp:revision>115</cp:revision>
  <dcterms:created xsi:type="dcterms:W3CDTF">2019-02-04T00:31:38Z</dcterms:created>
  <dcterms:modified xsi:type="dcterms:W3CDTF">2020-02-03T04:22:22Z</dcterms:modified>
</cp:coreProperties>
</file>