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61" r:id="rId5"/>
    <p:sldMasterId id="2147483674" r:id="rId6"/>
    <p:sldMasterId id="2147483687"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99" roundtripDataSignature="AMtx7mibyolCB7trPaq8vMHQl4gRq2Dq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011C8BC-BF74-4492-BD38-0932F7692CE9}">
  <a:tblStyle styleId="{0011C8BC-BF74-4492-BD38-0932F7692CE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95" Type="http://schemas.openxmlformats.org/officeDocument/2006/relationships/slide" Target="slides/slide87.xml"/><Relationship Id="rId94" Type="http://schemas.openxmlformats.org/officeDocument/2006/relationships/slide" Target="slides/slide86.xml"/><Relationship Id="rId97" Type="http://schemas.openxmlformats.org/officeDocument/2006/relationships/slide" Target="slides/slide89.xml"/><Relationship Id="rId96" Type="http://schemas.openxmlformats.org/officeDocument/2006/relationships/slide" Target="slides/slide88.xml"/><Relationship Id="rId11" Type="http://schemas.openxmlformats.org/officeDocument/2006/relationships/slide" Target="slides/slide3.xml"/><Relationship Id="rId99" Type="http://customschemas.google.com/relationships/presentationmetadata" Target="metadata"/><Relationship Id="rId10" Type="http://schemas.openxmlformats.org/officeDocument/2006/relationships/slide" Target="slides/slide2.xml"/><Relationship Id="rId98" Type="http://schemas.openxmlformats.org/officeDocument/2006/relationships/slide" Target="slides/slide90.xml"/><Relationship Id="rId13" Type="http://schemas.openxmlformats.org/officeDocument/2006/relationships/slide" Target="slides/slide5.xml"/><Relationship Id="rId12" Type="http://schemas.openxmlformats.org/officeDocument/2006/relationships/slide" Target="slides/slide4.xml"/><Relationship Id="rId91" Type="http://schemas.openxmlformats.org/officeDocument/2006/relationships/slide" Target="slides/slide83.xml"/><Relationship Id="rId90" Type="http://schemas.openxmlformats.org/officeDocument/2006/relationships/slide" Target="slides/slide82.xml"/><Relationship Id="rId93" Type="http://schemas.openxmlformats.org/officeDocument/2006/relationships/slide" Target="slides/slide85.xml"/><Relationship Id="rId92" Type="http://schemas.openxmlformats.org/officeDocument/2006/relationships/slide" Target="slides/slide8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 Id="rId84" Type="http://schemas.openxmlformats.org/officeDocument/2006/relationships/slide" Target="slides/slide76.xml"/><Relationship Id="rId83" Type="http://schemas.openxmlformats.org/officeDocument/2006/relationships/slide" Target="slides/slide75.xml"/><Relationship Id="rId86" Type="http://schemas.openxmlformats.org/officeDocument/2006/relationships/slide" Target="slides/slide78.xml"/><Relationship Id="rId85" Type="http://schemas.openxmlformats.org/officeDocument/2006/relationships/slide" Target="slides/slide77.xml"/><Relationship Id="rId88" Type="http://schemas.openxmlformats.org/officeDocument/2006/relationships/slide" Target="slides/slide80.xml"/><Relationship Id="rId87" Type="http://schemas.openxmlformats.org/officeDocument/2006/relationships/slide" Target="slides/slide79.xml"/><Relationship Id="rId89" Type="http://schemas.openxmlformats.org/officeDocument/2006/relationships/slide" Target="slides/slide81.xml"/><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4.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75" Type="http://schemas.openxmlformats.org/officeDocument/2006/relationships/slide" Target="slides/slide67.xml"/><Relationship Id="rId74" Type="http://schemas.openxmlformats.org/officeDocument/2006/relationships/slide" Target="slides/slide66.xml"/><Relationship Id="rId77" Type="http://schemas.openxmlformats.org/officeDocument/2006/relationships/slide" Target="slides/slide69.xml"/><Relationship Id="rId76" Type="http://schemas.openxmlformats.org/officeDocument/2006/relationships/slide" Target="slides/slide68.xml"/><Relationship Id="rId79" Type="http://schemas.openxmlformats.org/officeDocument/2006/relationships/slide" Target="slides/slide71.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62" Type="http://schemas.openxmlformats.org/officeDocument/2006/relationships/slide" Target="slides/slide54.xml"/><Relationship Id="rId61" Type="http://schemas.openxmlformats.org/officeDocument/2006/relationships/slide" Target="slides/slide53.xml"/><Relationship Id="rId64" Type="http://schemas.openxmlformats.org/officeDocument/2006/relationships/slide" Target="slides/slide56.xml"/><Relationship Id="rId63" Type="http://schemas.openxmlformats.org/officeDocument/2006/relationships/slide" Target="slides/slide55.xml"/><Relationship Id="rId66" Type="http://schemas.openxmlformats.org/officeDocument/2006/relationships/slide" Target="slides/slide58.xml"/><Relationship Id="rId65" Type="http://schemas.openxmlformats.org/officeDocument/2006/relationships/slide" Target="slides/slide57.xml"/><Relationship Id="rId68" Type="http://schemas.openxmlformats.org/officeDocument/2006/relationships/slide" Target="slides/slide60.xml"/><Relationship Id="rId67" Type="http://schemas.openxmlformats.org/officeDocument/2006/relationships/slide" Target="slides/slide59.xml"/><Relationship Id="rId60" Type="http://schemas.openxmlformats.org/officeDocument/2006/relationships/slide" Target="slides/slide52.xml"/><Relationship Id="rId69" Type="http://schemas.openxmlformats.org/officeDocument/2006/relationships/slide" Target="slides/slide6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55" Type="http://schemas.openxmlformats.org/officeDocument/2006/relationships/slide" Target="slides/slide47.xml"/><Relationship Id="rId54" Type="http://schemas.openxmlformats.org/officeDocument/2006/relationships/slide" Target="slides/slide46.xml"/><Relationship Id="rId57" Type="http://schemas.openxmlformats.org/officeDocument/2006/relationships/slide" Target="slides/slide49.xml"/><Relationship Id="rId56" Type="http://schemas.openxmlformats.org/officeDocument/2006/relationships/slide" Target="slides/slide48.xml"/><Relationship Id="rId59" Type="http://schemas.openxmlformats.org/officeDocument/2006/relationships/slide" Target="slides/slide51.xml"/><Relationship Id="rId58"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7:notes"/>
          <p:cNvSpPr txBox="1"/>
          <p:nvPr>
            <p:ph idx="1" type="body"/>
          </p:nvPr>
        </p:nvSpPr>
        <p:spPr>
          <a:xfrm>
            <a:off x="685800" y="4343400"/>
            <a:ext cx="5484600" cy="4113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solidFill>
                <a:srgbClr val="000000"/>
              </a:solidFill>
              <a:latin typeface="Arial"/>
              <a:ea typeface="Arial"/>
              <a:cs typeface="Arial"/>
              <a:sym typeface="Arial"/>
            </a:endParaRPr>
          </a:p>
        </p:txBody>
      </p:sp>
      <p:sp>
        <p:nvSpPr>
          <p:cNvPr id="308" name="Google Shape;308;p17:notes"/>
          <p:cNvSpPr/>
          <p:nvPr/>
        </p:nvSpPr>
        <p:spPr>
          <a:xfrm>
            <a:off x="3884760" y="8685360"/>
            <a:ext cx="2970000" cy="455400"/>
          </a:xfrm>
          <a:prstGeom prst="rect">
            <a:avLst/>
          </a:prstGeom>
          <a:noFill/>
          <a:ln>
            <a:noFill/>
          </a:ln>
        </p:spPr>
        <p:txBody>
          <a:bodyPr anchorCtr="0" anchor="b" bIns="45000" lIns="90000" spcFirstLastPara="1" rIns="90000" wrap="square" tIns="45000">
            <a:noAutofit/>
          </a:bodyPr>
          <a:lstStyle/>
          <a:p>
            <a:pPr indent="0" lvl="0" marL="0" marR="0" rtl="0" algn="r">
              <a:lnSpc>
                <a:spcPct val="100000"/>
              </a:lnSpc>
              <a:spcBef>
                <a:spcPts val="0"/>
              </a:spcBef>
              <a:spcAft>
                <a:spcPts val="0"/>
              </a:spcAft>
              <a:buNone/>
            </a:pPr>
            <a:fld id="{00000000-1234-1234-1234-123412341234}" type="slidenum">
              <a:rPr b="0" i="0" lang="en-GB" sz="1200" u="none" cap="none" strike="noStrike">
                <a:solidFill>
                  <a:srgbClr val="000000"/>
                </a:solidFill>
                <a:latin typeface="Arial"/>
                <a:ea typeface="Arial"/>
                <a:cs typeface="Arial"/>
                <a:sym typeface="Arial"/>
              </a:rPr>
              <a:t>‹#›</a:t>
            </a:fld>
            <a:endParaRPr b="0" i="0" sz="1200" u="none" cap="none" strike="noStrike">
              <a:solidFill>
                <a:srgbClr val="000000"/>
              </a:solidFill>
              <a:latin typeface="Arial"/>
              <a:ea typeface="Arial"/>
              <a:cs typeface="Arial"/>
              <a:sym typeface="Arial"/>
            </a:endParaRPr>
          </a:p>
        </p:txBody>
      </p:sp>
      <p:sp>
        <p:nvSpPr>
          <p:cNvPr id="309" name="Google Shape;30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6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6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6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7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7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7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7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7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p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7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7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7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7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8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8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p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8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8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8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8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8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p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8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p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8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9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8"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38" name="Shape 38"/>
        <p:cNvGrpSpPr/>
        <p:nvPr/>
      </p:nvGrpSpPr>
      <p:grpSpPr>
        <a:xfrm>
          <a:off x="0" y="0"/>
          <a:ext cx="0" cy="0"/>
          <a:chOff x="0" y="0"/>
          <a:chExt cx="0" cy="0"/>
        </a:xfrm>
      </p:grpSpPr>
      <p:sp>
        <p:nvSpPr>
          <p:cNvPr id="39" name="Google Shape;39;p10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07"/>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107"/>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2" name="Shape 42"/>
        <p:cNvGrpSpPr/>
        <p:nvPr/>
      </p:nvGrpSpPr>
      <p:grpSpPr>
        <a:xfrm>
          <a:off x="0" y="0"/>
          <a:ext cx="0" cy="0"/>
          <a:chOff x="0" y="0"/>
          <a:chExt cx="0" cy="0"/>
        </a:xfrm>
      </p:grpSpPr>
      <p:sp>
        <p:nvSpPr>
          <p:cNvPr id="43" name="Google Shape;43;p10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08"/>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08"/>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08"/>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7" name="Google Shape;47;p108"/>
          <p:cNvSpPr txBox="1"/>
          <p:nvPr>
            <p:ph idx="4"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48" name="Shape 48"/>
        <p:cNvGrpSpPr/>
        <p:nvPr/>
      </p:nvGrpSpPr>
      <p:grpSpPr>
        <a:xfrm>
          <a:off x="0" y="0"/>
          <a:ext cx="0" cy="0"/>
          <a:chOff x="0" y="0"/>
          <a:chExt cx="0" cy="0"/>
        </a:xfrm>
      </p:grpSpPr>
      <p:sp>
        <p:nvSpPr>
          <p:cNvPr id="49" name="Google Shape;49;p10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09"/>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109"/>
          <p:cNvSpPr txBox="1"/>
          <p:nvPr>
            <p:ph idx="2"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pic>
        <p:nvPicPr>
          <p:cNvPr id="52" name="Google Shape;52;p109"/>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53" name="Google Shape;53;p109"/>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57" name="Shape 57"/>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58" name="Shape 58"/>
        <p:cNvGrpSpPr/>
        <p:nvPr/>
      </p:nvGrpSpPr>
      <p:grpSpPr>
        <a:xfrm>
          <a:off x="0" y="0"/>
          <a:ext cx="0" cy="0"/>
          <a:chOff x="0" y="0"/>
          <a:chExt cx="0" cy="0"/>
        </a:xfrm>
      </p:grpSpPr>
      <p:sp>
        <p:nvSpPr>
          <p:cNvPr id="59" name="Google Shape;59;p11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10"/>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61" name="Shape 61"/>
        <p:cNvGrpSpPr/>
        <p:nvPr/>
      </p:nvGrpSpPr>
      <p:grpSpPr>
        <a:xfrm>
          <a:off x="0" y="0"/>
          <a:ext cx="0" cy="0"/>
          <a:chOff x="0" y="0"/>
          <a:chExt cx="0" cy="0"/>
        </a:xfrm>
      </p:grpSpPr>
      <p:sp>
        <p:nvSpPr>
          <p:cNvPr id="62" name="Google Shape;62;p11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11"/>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64" name="Shape 64"/>
        <p:cNvGrpSpPr/>
        <p:nvPr/>
      </p:nvGrpSpPr>
      <p:grpSpPr>
        <a:xfrm>
          <a:off x="0" y="0"/>
          <a:ext cx="0" cy="0"/>
          <a:chOff x="0" y="0"/>
          <a:chExt cx="0" cy="0"/>
        </a:xfrm>
      </p:grpSpPr>
      <p:sp>
        <p:nvSpPr>
          <p:cNvPr id="65" name="Google Shape;65;p11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2"/>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7" name="Google Shape;67;p112"/>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11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70" name="Shape 70"/>
        <p:cNvGrpSpPr/>
        <p:nvPr/>
      </p:nvGrpSpPr>
      <p:grpSpPr>
        <a:xfrm>
          <a:off x="0" y="0"/>
          <a:ext cx="0" cy="0"/>
          <a:chOff x="0" y="0"/>
          <a:chExt cx="0" cy="0"/>
        </a:xfrm>
      </p:grpSpPr>
      <p:sp>
        <p:nvSpPr>
          <p:cNvPr id="71" name="Google Shape;71;p114"/>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72" name="Shape 72"/>
        <p:cNvGrpSpPr/>
        <p:nvPr/>
      </p:nvGrpSpPr>
      <p:grpSpPr>
        <a:xfrm>
          <a:off x="0" y="0"/>
          <a:ext cx="0" cy="0"/>
          <a:chOff x="0" y="0"/>
          <a:chExt cx="0" cy="0"/>
        </a:xfrm>
      </p:grpSpPr>
      <p:sp>
        <p:nvSpPr>
          <p:cNvPr id="73" name="Google Shape;73;p11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5"/>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5" name="Google Shape;75;p115"/>
          <p:cNvSpPr txBox="1"/>
          <p:nvPr>
            <p:ph idx="2"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115"/>
          <p:cNvSpPr txBox="1"/>
          <p:nvPr>
            <p:ph idx="3"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9" name="Shape 9"/>
        <p:cNvGrpSpPr/>
        <p:nvPr/>
      </p:nvGrpSpPr>
      <p:grpSpPr>
        <a:xfrm>
          <a:off x="0" y="0"/>
          <a:ext cx="0" cy="0"/>
          <a:chOff x="0" y="0"/>
          <a:chExt cx="0" cy="0"/>
        </a:xfrm>
      </p:grpSpPr>
      <p:sp>
        <p:nvSpPr>
          <p:cNvPr id="10" name="Google Shape;10;p9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 name="Google Shape;11;p99"/>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77" name="Shape 77"/>
        <p:cNvGrpSpPr/>
        <p:nvPr/>
      </p:nvGrpSpPr>
      <p:grpSpPr>
        <a:xfrm>
          <a:off x="0" y="0"/>
          <a:ext cx="0" cy="0"/>
          <a:chOff x="0" y="0"/>
          <a:chExt cx="0" cy="0"/>
        </a:xfrm>
      </p:grpSpPr>
      <p:sp>
        <p:nvSpPr>
          <p:cNvPr id="78" name="Google Shape;78;p11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6"/>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116"/>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1" name="Google Shape;81;p116"/>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82" name="Shape 82"/>
        <p:cNvGrpSpPr/>
        <p:nvPr/>
      </p:nvGrpSpPr>
      <p:grpSpPr>
        <a:xfrm>
          <a:off x="0" y="0"/>
          <a:ext cx="0" cy="0"/>
          <a:chOff x="0" y="0"/>
          <a:chExt cx="0" cy="0"/>
        </a:xfrm>
      </p:grpSpPr>
      <p:sp>
        <p:nvSpPr>
          <p:cNvPr id="83" name="Google Shape;83;p11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7"/>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117"/>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6" name="Google Shape;86;p117"/>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87" name="Shape 87"/>
        <p:cNvGrpSpPr/>
        <p:nvPr/>
      </p:nvGrpSpPr>
      <p:grpSpPr>
        <a:xfrm>
          <a:off x="0" y="0"/>
          <a:ext cx="0" cy="0"/>
          <a:chOff x="0" y="0"/>
          <a:chExt cx="0" cy="0"/>
        </a:xfrm>
      </p:grpSpPr>
      <p:sp>
        <p:nvSpPr>
          <p:cNvPr id="88" name="Google Shape;88;p11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18"/>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0" name="Google Shape;90;p118"/>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91" name="Shape 91"/>
        <p:cNvGrpSpPr/>
        <p:nvPr/>
      </p:nvGrpSpPr>
      <p:grpSpPr>
        <a:xfrm>
          <a:off x="0" y="0"/>
          <a:ext cx="0" cy="0"/>
          <a:chOff x="0" y="0"/>
          <a:chExt cx="0" cy="0"/>
        </a:xfrm>
      </p:grpSpPr>
      <p:sp>
        <p:nvSpPr>
          <p:cNvPr id="92" name="Google Shape;92;p11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19"/>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119"/>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119"/>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119"/>
          <p:cNvSpPr txBox="1"/>
          <p:nvPr>
            <p:ph idx="4"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97" name="Shape 97"/>
        <p:cNvGrpSpPr/>
        <p:nvPr/>
      </p:nvGrpSpPr>
      <p:grpSpPr>
        <a:xfrm>
          <a:off x="0" y="0"/>
          <a:ext cx="0" cy="0"/>
          <a:chOff x="0" y="0"/>
          <a:chExt cx="0" cy="0"/>
        </a:xfrm>
      </p:grpSpPr>
      <p:sp>
        <p:nvSpPr>
          <p:cNvPr id="98" name="Google Shape;98;p12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2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0" name="Google Shape;100;p120"/>
          <p:cNvSpPr txBox="1"/>
          <p:nvPr>
            <p:ph idx="2"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pic>
        <p:nvPicPr>
          <p:cNvPr id="101" name="Google Shape;101;p120"/>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102" name="Google Shape;102;p120"/>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06" name="Shape 106"/>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07" name="Shape 107"/>
        <p:cNvGrpSpPr/>
        <p:nvPr/>
      </p:nvGrpSpPr>
      <p:grpSpPr>
        <a:xfrm>
          <a:off x="0" y="0"/>
          <a:ext cx="0" cy="0"/>
          <a:chOff x="0" y="0"/>
          <a:chExt cx="0" cy="0"/>
        </a:xfrm>
      </p:grpSpPr>
      <p:sp>
        <p:nvSpPr>
          <p:cNvPr id="108" name="Google Shape;108;p12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21"/>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10" name="Shape 110"/>
        <p:cNvGrpSpPr/>
        <p:nvPr/>
      </p:nvGrpSpPr>
      <p:grpSpPr>
        <a:xfrm>
          <a:off x="0" y="0"/>
          <a:ext cx="0" cy="0"/>
          <a:chOff x="0" y="0"/>
          <a:chExt cx="0" cy="0"/>
        </a:xfrm>
      </p:grpSpPr>
      <p:sp>
        <p:nvSpPr>
          <p:cNvPr id="111" name="Google Shape;111;p12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22"/>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13" name="Shape 113"/>
        <p:cNvGrpSpPr/>
        <p:nvPr/>
      </p:nvGrpSpPr>
      <p:grpSpPr>
        <a:xfrm>
          <a:off x="0" y="0"/>
          <a:ext cx="0" cy="0"/>
          <a:chOff x="0" y="0"/>
          <a:chExt cx="0" cy="0"/>
        </a:xfrm>
      </p:grpSpPr>
      <p:sp>
        <p:nvSpPr>
          <p:cNvPr id="114" name="Google Shape;114;p12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23"/>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123"/>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2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 name="Shape 12"/>
        <p:cNvGrpSpPr/>
        <p:nvPr/>
      </p:nvGrpSpPr>
      <p:grpSpPr>
        <a:xfrm>
          <a:off x="0" y="0"/>
          <a:ext cx="0" cy="0"/>
          <a:chOff x="0" y="0"/>
          <a:chExt cx="0" cy="0"/>
        </a:xfrm>
      </p:grpSpPr>
      <p:sp>
        <p:nvSpPr>
          <p:cNvPr id="13" name="Google Shape;13;p10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00"/>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19" name="Shape 119"/>
        <p:cNvGrpSpPr/>
        <p:nvPr/>
      </p:nvGrpSpPr>
      <p:grpSpPr>
        <a:xfrm>
          <a:off x="0" y="0"/>
          <a:ext cx="0" cy="0"/>
          <a:chOff x="0" y="0"/>
          <a:chExt cx="0" cy="0"/>
        </a:xfrm>
      </p:grpSpPr>
      <p:sp>
        <p:nvSpPr>
          <p:cNvPr id="120" name="Google Shape;120;p125"/>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21" name="Shape 121"/>
        <p:cNvGrpSpPr/>
        <p:nvPr/>
      </p:nvGrpSpPr>
      <p:grpSpPr>
        <a:xfrm>
          <a:off x="0" y="0"/>
          <a:ext cx="0" cy="0"/>
          <a:chOff x="0" y="0"/>
          <a:chExt cx="0" cy="0"/>
        </a:xfrm>
      </p:grpSpPr>
      <p:sp>
        <p:nvSpPr>
          <p:cNvPr id="122" name="Google Shape;122;p12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2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4" name="Google Shape;124;p126"/>
          <p:cNvSpPr txBox="1"/>
          <p:nvPr>
            <p:ph idx="2"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5" name="Google Shape;125;p126"/>
          <p:cNvSpPr txBox="1"/>
          <p:nvPr>
            <p:ph idx="3"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26" name="Shape 126"/>
        <p:cNvGrpSpPr/>
        <p:nvPr/>
      </p:nvGrpSpPr>
      <p:grpSpPr>
        <a:xfrm>
          <a:off x="0" y="0"/>
          <a:ext cx="0" cy="0"/>
          <a:chOff x="0" y="0"/>
          <a:chExt cx="0" cy="0"/>
        </a:xfrm>
      </p:grpSpPr>
      <p:sp>
        <p:nvSpPr>
          <p:cNvPr id="127" name="Google Shape;127;p12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27"/>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9" name="Google Shape;129;p127"/>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0" name="Google Shape;130;p127"/>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31" name="Shape 131"/>
        <p:cNvGrpSpPr/>
        <p:nvPr/>
      </p:nvGrpSpPr>
      <p:grpSpPr>
        <a:xfrm>
          <a:off x="0" y="0"/>
          <a:ext cx="0" cy="0"/>
          <a:chOff x="0" y="0"/>
          <a:chExt cx="0" cy="0"/>
        </a:xfrm>
      </p:grpSpPr>
      <p:sp>
        <p:nvSpPr>
          <p:cNvPr id="132" name="Google Shape;132;p12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28"/>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4" name="Google Shape;134;p128"/>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5" name="Google Shape;135;p128"/>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36" name="Shape 136"/>
        <p:cNvGrpSpPr/>
        <p:nvPr/>
      </p:nvGrpSpPr>
      <p:grpSpPr>
        <a:xfrm>
          <a:off x="0" y="0"/>
          <a:ext cx="0" cy="0"/>
          <a:chOff x="0" y="0"/>
          <a:chExt cx="0" cy="0"/>
        </a:xfrm>
      </p:grpSpPr>
      <p:sp>
        <p:nvSpPr>
          <p:cNvPr id="137" name="Google Shape;137;p12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29"/>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39" name="Google Shape;139;p129"/>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40" name="Shape 140"/>
        <p:cNvGrpSpPr/>
        <p:nvPr/>
      </p:nvGrpSpPr>
      <p:grpSpPr>
        <a:xfrm>
          <a:off x="0" y="0"/>
          <a:ext cx="0" cy="0"/>
          <a:chOff x="0" y="0"/>
          <a:chExt cx="0" cy="0"/>
        </a:xfrm>
      </p:grpSpPr>
      <p:sp>
        <p:nvSpPr>
          <p:cNvPr id="141" name="Google Shape;141;p13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30"/>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3" name="Google Shape;143;p13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4" name="Google Shape;144;p130"/>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5" name="Google Shape;145;p130"/>
          <p:cNvSpPr txBox="1"/>
          <p:nvPr>
            <p:ph idx="4"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46" name="Shape 146"/>
        <p:cNvGrpSpPr/>
        <p:nvPr/>
      </p:nvGrpSpPr>
      <p:grpSpPr>
        <a:xfrm>
          <a:off x="0" y="0"/>
          <a:ext cx="0" cy="0"/>
          <a:chOff x="0" y="0"/>
          <a:chExt cx="0" cy="0"/>
        </a:xfrm>
      </p:grpSpPr>
      <p:sp>
        <p:nvSpPr>
          <p:cNvPr id="147" name="Google Shape;147;p13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131"/>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9" name="Google Shape;149;p131"/>
          <p:cNvSpPr txBox="1"/>
          <p:nvPr>
            <p:ph idx="2"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pic>
        <p:nvPicPr>
          <p:cNvPr id="150" name="Google Shape;150;p131"/>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151" name="Google Shape;151;p131"/>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5" name="Shape 155"/>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56" name="Shape 156"/>
        <p:cNvGrpSpPr/>
        <p:nvPr/>
      </p:nvGrpSpPr>
      <p:grpSpPr>
        <a:xfrm>
          <a:off x="0" y="0"/>
          <a:ext cx="0" cy="0"/>
          <a:chOff x="0" y="0"/>
          <a:chExt cx="0" cy="0"/>
        </a:xfrm>
      </p:grpSpPr>
      <p:sp>
        <p:nvSpPr>
          <p:cNvPr id="157" name="Google Shape;157;p13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32"/>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59" name="Shape 159"/>
        <p:cNvGrpSpPr/>
        <p:nvPr/>
      </p:nvGrpSpPr>
      <p:grpSpPr>
        <a:xfrm>
          <a:off x="0" y="0"/>
          <a:ext cx="0" cy="0"/>
          <a:chOff x="0" y="0"/>
          <a:chExt cx="0" cy="0"/>
        </a:xfrm>
      </p:grpSpPr>
      <p:sp>
        <p:nvSpPr>
          <p:cNvPr id="160" name="Google Shape;160;p13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133"/>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5" name="Shape 15"/>
        <p:cNvGrpSpPr/>
        <p:nvPr/>
      </p:nvGrpSpPr>
      <p:grpSpPr>
        <a:xfrm>
          <a:off x="0" y="0"/>
          <a:ext cx="0" cy="0"/>
          <a:chOff x="0" y="0"/>
          <a:chExt cx="0" cy="0"/>
        </a:xfrm>
      </p:grpSpPr>
      <p:sp>
        <p:nvSpPr>
          <p:cNvPr id="16" name="Google Shape;16;p10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01"/>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 name="Google Shape;18;p101"/>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62" name="Shape 162"/>
        <p:cNvGrpSpPr/>
        <p:nvPr/>
      </p:nvGrpSpPr>
      <p:grpSpPr>
        <a:xfrm>
          <a:off x="0" y="0"/>
          <a:ext cx="0" cy="0"/>
          <a:chOff x="0" y="0"/>
          <a:chExt cx="0" cy="0"/>
        </a:xfrm>
      </p:grpSpPr>
      <p:sp>
        <p:nvSpPr>
          <p:cNvPr id="163" name="Google Shape;163;p13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134"/>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5" name="Google Shape;165;p134"/>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6" name="Shape 166"/>
        <p:cNvGrpSpPr/>
        <p:nvPr/>
      </p:nvGrpSpPr>
      <p:grpSpPr>
        <a:xfrm>
          <a:off x="0" y="0"/>
          <a:ext cx="0" cy="0"/>
          <a:chOff x="0" y="0"/>
          <a:chExt cx="0" cy="0"/>
        </a:xfrm>
      </p:grpSpPr>
      <p:sp>
        <p:nvSpPr>
          <p:cNvPr id="167" name="Google Shape;167;p13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68" name="Shape 168"/>
        <p:cNvGrpSpPr/>
        <p:nvPr/>
      </p:nvGrpSpPr>
      <p:grpSpPr>
        <a:xfrm>
          <a:off x="0" y="0"/>
          <a:ext cx="0" cy="0"/>
          <a:chOff x="0" y="0"/>
          <a:chExt cx="0" cy="0"/>
        </a:xfrm>
      </p:grpSpPr>
      <p:sp>
        <p:nvSpPr>
          <p:cNvPr id="169" name="Google Shape;169;p136"/>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70" name="Shape 170"/>
        <p:cNvGrpSpPr/>
        <p:nvPr/>
      </p:nvGrpSpPr>
      <p:grpSpPr>
        <a:xfrm>
          <a:off x="0" y="0"/>
          <a:ext cx="0" cy="0"/>
          <a:chOff x="0" y="0"/>
          <a:chExt cx="0" cy="0"/>
        </a:xfrm>
      </p:grpSpPr>
      <p:sp>
        <p:nvSpPr>
          <p:cNvPr id="171" name="Google Shape;171;p13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137"/>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3" name="Google Shape;173;p137"/>
          <p:cNvSpPr txBox="1"/>
          <p:nvPr>
            <p:ph idx="2"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4" name="Google Shape;174;p137"/>
          <p:cNvSpPr txBox="1"/>
          <p:nvPr>
            <p:ph idx="3"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75" name="Shape 175"/>
        <p:cNvGrpSpPr/>
        <p:nvPr/>
      </p:nvGrpSpPr>
      <p:grpSpPr>
        <a:xfrm>
          <a:off x="0" y="0"/>
          <a:ext cx="0" cy="0"/>
          <a:chOff x="0" y="0"/>
          <a:chExt cx="0" cy="0"/>
        </a:xfrm>
      </p:grpSpPr>
      <p:sp>
        <p:nvSpPr>
          <p:cNvPr id="176" name="Google Shape;176;p138"/>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138"/>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8" name="Google Shape;178;p138"/>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9" name="Google Shape;179;p138"/>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80" name="Shape 180"/>
        <p:cNvGrpSpPr/>
        <p:nvPr/>
      </p:nvGrpSpPr>
      <p:grpSpPr>
        <a:xfrm>
          <a:off x="0" y="0"/>
          <a:ext cx="0" cy="0"/>
          <a:chOff x="0" y="0"/>
          <a:chExt cx="0" cy="0"/>
        </a:xfrm>
      </p:grpSpPr>
      <p:sp>
        <p:nvSpPr>
          <p:cNvPr id="181" name="Google Shape;181;p139"/>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139"/>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3" name="Google Shape;183;p139"/>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4" name="Google Shape;184;p139"/>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85" name="Shape 185"/>
        <p:cNvGrpSpPr/>
        <p:nvPr/>
      </p:nvGrpSpPr>
      <p:grpSpPr>
        <a:xfrm>
          <a:off x="0" y="0"/>
          <a:ext cx="0" cy="0"/>
          <a:chOff x="0" y="0"/>
          <a:chExt cx="0" cy="0"/>
        </a:xfrm>
      </p:grpSpPr>
      <p:sp>
        <p:nvSpPr>
          <p:cNvPr id="186" name="Google Shape;186;p140"/>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140"/>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8" name="Google Shape;188;p140"/>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89" name="Shape 189"/>
        <p:cNvGrpSpPr/>
        <p:nvPr/>
      </p:nvGrpSpPr>
      <p:grpSpPr>
        <a:xfrm>
          <a:off x="0" y="0"/>
          <a:ext cx="0" cy="0"/>
          <a:chOff x="0" y="0"/>
          <a:chExt cx="0" cy="0"/>
        </a:xfrm>
      </p:grpSpPr>
      <p:sp>
        <p:nvSpPr>
          <p:cNvPr id="190" name="Google Shape;190;p14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141"/>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2" name="Google Shape;192;p141"/>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3" name="Google Shape;193;p141"/>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4" name="Google Shape;194;p141"/>
          <p:cNvSpPr txBox="1"/>
          <p:nvPr>
            <p:ph idx="4"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95" name="Shape 195"/>
        <p:cNvGrpSpPr/>
        <p:nvPr/>
      </p:nvGrpSpPr>
      <p:grpSpPr>
        <a:xfrm>
          <a:off x="0" y="0"/>
          <a:ext cx="0" cy="0"/>
          <a:chOff x="0" y="0"/>
          <a:chExt cx="0" cy="0"/>
        </a:xfrm>
      </p:grpSpPr>
      <p:sp>
        <p:nvSpPr>
          <p:cNvPr id="196" name="Google Shape;196;p14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142"/>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98" name="Google Shape;198;p142"/>
          <p:cNvSpPr txBox="1"/>
          <p:nvPr>
            <p:ph idx="2"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pic>
        <p:nvPicPr>
          <p:cNvPr id="199" name="Google Shape;199;p142"/>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pic>
        <p:nvPicPr>
          <p:cNvPr id="200" name="Google Shape;200;p142"/>
          <p:cNvPicPr preferRelativeResize="0"/>
          <p:nvPr/>
        </p:nvPicPr>
        <p:blipFill rotWithShape="1">
          <a:blip r:embed="rId2">
            <a:alphaModFix/>
          </a:blip>
          <a:srcRect b="0" l="0" r="0" t="0"/>
          <a:stretch/>
        </p:blipFill>
        <p:spPr>
          <a:xfrm>
            <a:off x="2079000" y="1604520"/>
            <a:ext cx="4984920" cy="397728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p102"/>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1" name="Shape 21"/>
        <p:cNvGrpSpPr/>
        <p:nvPr/>
      </p:nvGrpSpPr>
      <p:grpSpPr>
        <a:xfrm>
          <a:off x="0" y="0"/>
          <a:ext cx="0" cy="0"/>
          <a:chOff x="0" y="0"/>
          <a:chExt cx="0" cy="0"/>
        </a:xfrm>
      </p:grpSpPr>
      <p:sp>
        <p:nvSpPr>
          <p:cNvPr id="22" name="Google Shape;22;p103"/>
          <p:cNvSpPr txBox="1"/>
          <p:nvPr>
            <p:ph idx="1" type="subTitle"/>
          </p:nvPr>
        </p:nvSpPr>
        <p:spPr>
          <a:xfrm>
            <a:off x="457200" y="273600"/>
            <a:ext cx="8229240" cy="5307840"/>
          </a:xfrm>
          <a:prstGeom prst="rect">
            <a:avLst/>
          </a:prstGeom>
          <a:noFill/>
          <a:ln>
            <a:noFill/>
          </a:ln>
        </p:spPr>
        <p:txBody>
          <a:bodyPr anchorCtr="0" anchor="ctr" bIns="0" lIns="0" spcFirstLastPara="1" rIns="0" wrap="square" tIns="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3" name="Shape 23"/>
        <p:cNvGrpSpPr/>
        <p:nvPr/>
      </p:nvGrpSpPr>
      <p:grpSpPr>
        <a:xfrm>
          <a:off x="0" y="0"/>
          <a:ext cx="0" cy="0"/>
          <a:chOff x="0" y="0"/>
          <a:chExt cx="0" cy="0"/>
        </a:xfrm>
      </p:grpSpPr>
      <p:sp>
        <p:nvSpPr>
          <p:cNvPr id="24" name="Google Shape;24;p104"/>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4"/>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 name="Google Shape;26;p104"/>
          <p:cNvSpPr txBox="1"/>
          <p:nvPr>
            <p:ph idx="2"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 name="Google Shape;27;p104"/>
          <p:cNvSpPr txBox="1"/>
          <p:nvPr>
            <p:ph idx="3"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8" name="Shape 28"/>
        <p:cNvGrpSpPr/>
        <p:nvPr/>
      </p:nvGrpSpPr>
      <p:grpSpPr>
        <a:xfrm>
          <a:off x="0" y="0"/>
          <a:ext cx="0" cy="0"/>
          <a:chOff x="0" y="0"/>
          <a:chExt cx="0" cy="0"/>
        </a:xfrm>
      </p:grpSpPr>
      <p:sp>
        <p:nvSpPr>
          <p:cNvPr id="29" name="Google Shape;29;p10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05"/>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105"/>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105"/>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3" name="Shape 33"/>
        <p:cNvGrpSpPr/>
        <p:nvPr/>
      </p:nvGrpSpPr>
      <p:grpSpPr>
        <a:xfrm>
          <a:off x="0" y="0"/>
          <a:ext cx="0" cy="0"/>
          <a:chOff x="0" y="0"/>
          <a:chExt cx="0" cy="0"/>
        </a:xfrm>
      </p:grpSpPr>
      <p:sp>
        <p:nvSpPr>
          <p:cNvPr id="34" name="Google Shape;34;p106"/>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6" name="Google Shape;36;p106"/>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7" name="Google Shape;37;p106"/>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4.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5.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7.xml"/><Relationship Id="rId10" Type="http://schemas.openxmlformats.org/officeDocument/2006/relationships/slideLayout" Target="../slideLayouts/slideLayout46.xml"/><Relationship Id="rId13" Type="http://schemas.openxmlformats.org/officeDocument/2006/relationships/theme" Target="../theme/theme2.xml"/><Relationship Id="rId12" Type="http://schemas.openxmlformats.org/officeDocument/2006/relationships/slideLayout" Target="../slideLayouts/slideLayout48.xml"/><Relationship Id="rId1" Type="http://schemas.openxmlformats.org/officeDocument/2006/relationships/slideLayout" Target="../slideLayouts/slideLayout37.xml"/><Relationship Id="rId2" Type="http://schemas.openxmlformats.org/officeDocument/2006/relationships/slideLayout" Target="../slideLayouts/slideLayout38.xml"/><Relationship Id="rId3" Type="http://schemas.openxmlformats.org/officeDocument/2006/relationships/slideLayout" Target="../slideLayouts/slideLayout39.xml"/><Relationship Id="rId4" Type="http://schemas.openxmlformats.org/officeDocument/2006/relationships/slideLayout" Target="../slideLayouts/slideLayout40.xml"/><Relationship Id="rId9" Type="http://schemas.openxmlformats.org/officeDocument/2006/relationships/slideLayout" Target="../slideLayouts/slideLayout45.xml"/><Relationship Id="rId5" Type="http://schemas.openxmlformats.org/officeDocument/2006/relationships/slideLayout" Target="../slideLayouts/slideLayout41.xml"/><Relationship Id="rId6" Type="http://schemas.openxmlformats.org/officeDocument/2006/relationships/slideLayout" Target="../slideLayouts/slideLayout42.xml"/><Relationship Id="rId7" Type="http://schemas.openxmlformats.org/officeDocument/2006/relationships/slideLayout" Target="../slideLayouts/slideLayout43.xml"/><Relationship Id="rId8"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91"/>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91"/>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4" name="Shape 54"/>
        <p:cNvGrpSpPr/>
        <p:nvPr/>
      </p:nvGrpSpPr>
      <p:grpSpPr>
        <a:xfrm>
          <a:off x="0" y="0"/>
          <a:ext cx="0" cy="0"/>
          <a:chOff x="0" y="0"/>
          <a:chExt cx="0" cy="0"/>
        </a:xfrm>
      </p:grpSpPr>
      <p:sp>
        <p:nvSpPr>
          <p:cNvPr id="55" name="Google Shape;55;p93"/>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56" name="Google Shape;56;p93"/>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3" name="Shape 103"/>
        <p:cNvGrpSpPr/>
        <p:nvPr/>
      </p:nvGrpSpPr>
      <p:grpSpPr>
        <a:xfrm>
          <a:off x="0" y="0"/>
          <a:ext cx="0" cy="0"/>
          <a:chOff x="0" y="0"/>
          <a:chExt cx="0" cy="0"/>
        </a:xfrm>
      </p:grpSpPr>
      <p:sp>
        <p:nvSpPr>
          <p:cNvPr id="104" name="Google Shape;104;p95"/>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5" name="Google Shape;105;p95"/>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2" name="Shape 152"/>
        <p:cNvGrpSpPr/>
        <p:nvPr/>
      </p:nvGrpSpPr>
      <p:grpSpPr>
        <a:xfrm>
          <a:off x="0" y="0"/>
          <a:ext cx="0" cy="0"/>
          <a:chOff x="0" y="0"/>
          <a:chExt cx="0" cy="0"/>
        </a:xfrm>
      </p:grpSpPr>
      <p:sp>
        <p:nvSpPr>
          <p:cNvPr id="153" name="Google Shape;153;p97"/>
          <p:cNvSpPr txBox="1"/>
          <p:nvPr>
            <p:ph type="title"/>
          </p:nvPr>
        </p:nvSpPr>
        <p:spPr>
          <a:xfrm>
            <a:off x="457200" y="273600"/>
            <a:ext cx="82292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54" name="Google Shape;154;p97"/>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5.xml"/><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8.xml"/><Relationship Id="rId3" Type="http://schemas.openxmlformats.org/officeDocument/2006/relationships/image" Target="../media/image14.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9.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3.xml"/><Relationship Id="rId3" Type="http://schemas.openxmlformats.org/officeDocument/2006/relationships/image" Target="../media/image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4.xml"/><Relationship Id="rId3" Type="http://schemas.openxmlformats.org/officeDocument/2006/relationships/image" Target="../media/image2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5.xml"/><Relationship Id="rId3" Type="http://schemas.openxmlformats.org/officeDocument/2006/relationships/image" Target="../media/image2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6.xml"/><Relationship Id="rId3" Type="http://schemas.openxmlformats.org/officeDocument/2006/relationships/image" Target="../media/image1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7.xml"/><Relationship Id="rId3" Type="http://schemas.openxmlformats.org/officeDocument/2006/relationships/image" Target="../media/image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8.xml"/><Relationship Id="rId3" Type="http://schemas.openxmlformats.org/officeDocument/2006/relationships/image" Target="../media/image1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0.xml"/><Relationship Id="rId3" Type="http://schemas.openxmlformats.org/officeDocument/2006/relationships/hyperlink" Target="https://encyclopedia2.thefreedictionary.com/instruction+set" TargetMode="External"/><Relationship Id="rId4" Type="http://schemas.openxmlformats.org/officeDocument/2006/relationships/hyperlink" Target="https://encyclopedia2.thefreedictionary.com/op+code" TargetMode="External"/><Relationship Id="rId5" Type="http://schemas.openxmlformats.org/officeDocument/2006/relationships/hyperlink" Target="https://encyclopedia2.thefreedictionary.com/orthogonal" TargetMode="External"/><Relationship Id="rId6" Type="http://schemas.openxmlformats.org/officeDocument/2006/relationships/hyperlink" Target="https://encyclopedia2.thefreedictionary.com/Intel"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1.xml"/><Relationship Id="rId3" Type="http://schemas.openxmlformats.org/officeDocument/2006/relationships/hyperlink" Target="https://en.wikipedia.org/wiki/Orthogonal_instruction_set" TargetMode="External"/><Relationship Id="rId4" Type="http://schemas.openxmlformats.org/officeDocument/2006/relationships/hyperlink" Target="https://en.wikipedia.org/wiki/Orthogonal_instruction_set" TargetMode="External"/><Relationship Id="rId5" Type="http://schemas.openxmlformats.org/officeDocument/2006/relationships/hyperlink" Target="https://en.wikipedia.org/wiki/Orthogonal_instruction_set" TargetMode="External"/><Relationship Id="rId6" Type="http://schemas.openxmlformats.org/officeDocument/2006/relationships/hyperlink" Target="https://en.wikipedia.org/wiki/Orthogonal_instruction_set"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5.xml"/><Relationship Id="rId3" Type="http://schemas.openxmlformats.org/officeDocument/2006/relationships/image" Target="../media/image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3.xml"/><Relationship Id="rId3" Type="http://schemas.openxmlformats.org/officeDocument/2006/relationships/image" Target="../media/image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8.xml"/><Relationship Id="rId3" Type="http://schemas.openxmlformats.org/officeDocument/2006/relationships/image" Target="../media/image23.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9.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whatis.techtarget.com/definition/microchip" TargetMode="External"/><Relationship Id="rId4" Type="http://schemas.openxmlformats.org/officeDocument/2006/relationships/hyperlink" Target="https://whatis.techtarget.com/definition/integrated-circuit-IC" TargetMode="External"/><Relationship Id="rId5" Type="http://schemas.openxmlformats.org/officeDocument/2006/relationships/hyperlink" Target="https://whatis.techtarget.com/definition/analog-to-digital-conversion-ADC" TargetMode="External"/><Relationship Id="rId6" Type="http://schemas.openxmlformats.org/officeDocument/2006/relationships/hyperlink" Target="https://whatis.techtarget.com/definition/microprocessor-logic-chip" TargetMode="External"/><Relationship Id="rId7" Type="http://schemas.openxmlformats.org/officeDocument/2006/relationships/hyperlink" Target="https://searchstorage.techtarget.com/definition/memory-card" TargetMode="External"/><Relationship Id="rId8" Type="http://schemas.openxmlformats.org/officeDocument/2006/relationships/hyperlink" Target="https://whatis.techtarget.com/definition/input-output-I-O"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4.xml"/><Relationship Id="rId3" Type="http://schemas.openxmlformats.org/officeDocument/2006/relationships/image" Target="../media/image19.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5.xml"/><Relationship Id="rId3" Type="http://schemas.openxmlformats.org/officeDocument/2006/relationships/image" Target="../media/image1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7.xml"/><Relationship Id="rId3" Type="http://schemas.openxmlformats.org/officeDocument/2006/relationships/image" Target="../media/image20.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0.xml"/><Relationship Id="rId3"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
          <p:cNvSpPr/>
          <p:nvPr/>
        </p:nvSpPr>
        <p:spPr>
          <a:xfrm>
            <a:off x="914400" y="304920"/>
            <a:ext cx="7770600" cy="14680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An Introduction to Processor Design</a:t>
            </a:r>
            <a:endParaRPr b="0" i="0" sz="4400" u="none" cap="none" strike="noStrike">
              <a:solidFill>
                <a:srgbClr val="000000"/>
              </a:solidFill>
              <a:latin typeface="Arial"/>
              <a:ea typeface="Arial"/>
              <a:cs typeface="Arial"/>
              <a:sym typeface="Arial"/>
            </a:endParaRPr>
          </a:p>
        </p:txBody>
      </p:sp>
      <p:sp>
        <p:nvSpPr>
          <p:cNvPr id="206" name="Google Shape;206;p1"/>
          <p:cNvSpPr/>
          <p:nvPr/>
        </p:nvSpPr>
        <p:spPr>
          <a:xfrm>
            <a:off x="1371600" y="3886200"/>
            <a:ext cx="6399000" cy="1750680"/>
          </a:xfrm>
          <a:prstGeom prst="rect">
            <a:avLst/>
          </a:prstGeom>
          <a:noFill/>
          <a:ln>
            <a:noFill/>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0" i="0" lang="en-GB" sz="3200" u="none" cap="none" strike="noStrike">
                <a:solidFill>
                  <a:srgbClr val="8B8B8B"/>
                </a:solidFill>
                <a:latin typeface="Calibri"/>
                <a:ea typeface="Calibri"/>
                <a:cs typeface="Calibri"/>
                <a:sym typeface="Calibri"/>
              </a:rPr>
              <a:t>  Dr Divakar Harekal </a:t>
            </a:r>
            <a:endParaRPr b="0" i="0" sz="3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3200" u="none" cap="none" strike="noStrike">
              <a:solidFill>
                <a:srgbClr val="000000"/>
              </a:solidFill>
              <a:latin typeface="Arial"/>
              <a:ea typeface="Arial"/>
              <a:cs typeface="Arial"/>
              <a:sym typeface="Arial"/>
            </a:endParaRPr>
          </a:p>
        </p:txBody>
      </p:sp>
      <p:sp>
        <p:nvSpPr>
          <p:cNvPr id="207" name="Google Shape;207;p1"/>
          <p:cNvSpPr/>
          <p:nvPr/>
        </p:nvSpPr>
        <p:spPr>
          <a:xfrm>
            <a:off x="-3332520" y="6877080"/>
            <a:ext cx="9230760" cy="37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1000" u="none" cap="none" strike="noStrike">
                <a:solidFill>
                  <a:srgbClr val="000000"/>
                </a:solidFill>
                <a:latin typeface="Arial"/>
                <a:ea typeface="Arial"/>
                <a:cs typeface="Arial"/>
                <a:sym typeface="Arial"/>
              </a:rPr>
              <a:t>Component of the processor that pperform arithmetic operations and holds pcommands the datapath, memory, pdatapyI/O devices according to the instructions of the memory</a:t>
            </a:r>
            <a:endParaRPr b="0" i="0" sz="10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0"/>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Computer organization</a:t>
            </a:r>
            <a:endParaRPr b="0" i="0" sz="4400" u="none" cap="none" strike="noStrike">
              <a:solidFill>
                <a:srgbClr val="000000"/>
              </a:solidFill>
              <a:latin typeface="Arial"/>
              <a:ea typeface="Arial"/>
              <a:cs typeface="Arial"/>
              <a:sym typeface="Arial"/>
            </a:endParaRPr>
          </a:p>
        </p:txBody>
      </p:sp>
      <p:sp>
        <p:nvSpPr>
          <p:cNvPr id="269" name="Google Shape;269;p10"/>
          <p:cNvSpPr/>
          <p:nvPr/>
        </p:nvSpPr>
        <p:spPr>
          <a:xfrm>
            <a:off x="457200" y="1604520"/>
            <a:ext cx="8228160" cy="39762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rPr b="0" i="0" lang="en-GB" sz="2400" u="none" cap="none" strike="noStrike">
                <a:solidFill>
                  <a:srgbClr val="000000"/>
                </a:solidFill>
                <a:latin typeface="Arial"/>
                <a:ea typeface="Arial"/>
                <a:cs typeface="Arial"/>
                <a:sym typeface="Arial"/>
              </a:rPr>
              <a:t>Computer organization describes the user-invisible implementation of the architecture. </a:t>
            </a:r>
            <a:endParaRPr b="0" i="0" sz="2400" u="none" cap="none"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rPr b="0" i="0" lang="en-GB" sz="2400" u="none" cap="none" strike="noStrike">
                <a:solidFill>
                  <a:srgbClr val="000000"/>
                </a:solidFill>
                <a:latin typeface="Arial"/>
                <a:ea typeface="Arial"/>
                <a:cs typeface="Arial"/>
                <a:sym typeface="Arial"/>
              </a:rPr>
              <a:t>The pipeline structure, transparent cache, table-walking hardware and translation look-aside buffer are all aspects of the organization.</a:t>
            </a:r>
            <a:endParaRPr b="0" i="0" sz="2400" u="none" cap="none"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t/>
            </a:r>
            <a:endParaRPr b="0" i="0" sz="24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1"/>
          <p:cNvSpPr/>
          <p:nvPr/>
        </p:nvSpPr>
        <p:spPr>
          <a:xfrm>
            <a:off x="675720" y="233640"/>
            <a:ext cx="8227800" cy="11412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1" i="0" lang="en-GB" sz="4400" u="none" cap="none" strike="noStrike">
                <a:solidFill>
                  <a:srgbClr val="000000"/>
                </a:solidFill>
                <a:latin typeface="Calibri"/>
                <a:ea typeface="Calibri"/>
                <a:cs typeface="Calibri"/>
                <a:sym typeface="Calibri"/>
              </a:rPr>
              <a:t>Computer organization</a:t>
            </a:r>
            <a:endParaRPr b="0" i="0" sz="4400" u="none" cap="none" strike="noStrike">
              <a:solidFill>
                <a:srgbClr val="000000"/>
              </a:solidFill>
              <a:latin typeface="Arial"/>
              <a:ea typeface="Arial"/>
              <a:cs typeface="Arial"/>
              <a:sym typeface="Arial"/>
            </a:endParaRPr>
          </a:p>
        </p:txBody>
      </p:sp>
      <p:sp>
        <p:nvSpPr>
          <p:cNvPr id="275" name="Google Shape;275;p11"/>
          <p:cNvSpPr/>
          <p:nvPr/>
        </p:nvSpPr>
        <p:spPr>
          <a:xfrm>
            <a:off x="457200" y="1600200"/>
            <a:ext cx="8227800" cy="4524120"/>
          </a:xfrm>
          <a:prstGeom prst="rect">
            <a:avLst/>
          </a:prstGeom>
          <a:noFill/>
          <a:ln>
            <a:noFill/>
          </a:ln>
        </p:spPr>
        <p:txBody>
          <a:bodyPr anchorCtr="0" anchor="t" bIns="45000" lIns="90000" spcFirstLastPara="1" rIns="90000" wrap="square" tIns="45000">
            <a:noAutofit/>
          </a:bodyPr>
          <a:lstStyle/>
          <a:p>
            <a:pPr indent="-341280" lvl="0" marL="343080" marR="0" rtl="0" algn="l">
              <a:lnSpc>
                <a:spcPct val="100000"/>
              </a:lnSpc>
              <a:spcBef>
                <a:spcPts val="0"/>
              </a:spcBef>
              <a:spcAft>
                <a:spcPts val="0"/>
              </a:spcAft>
              <a:buClr>
                <a:srgbClr val="000000"/>
              </a:buClr>
              <a:buSzPts val="2400"/>
              <a:buFont typeface="Arial"/>
              <a:buChar char="•"/>
            </a:pPr>
            <a:r>
              <a:rPr b="1" i="0" lang="en-GB" sz="2400" u="none" cap="none" strike="noStrike">
                <a:solidFill>
                  <a:srgbClr val="000000"/>
                </a:solidFill>
                <a:latin typeface="Calibri"/>
                <a:ea typeface="Calibri"/>
                <a:cs typeface="Calibri"/>
                <a:sym typeface="Calibri"/>
              </a:rPr>
              <a:t>Computer organization describes the user-invisible implementation of the architecture</a:t>
            </a:r>
            <a:r>
              <a:rPr b="0" i="0" lang="en-GB" sz="2400" u="none" cap="none" strike="noStrike">
                <a:solidFill>
                  <a:srgbClr val="000000"/>
                </a:solidFill>
                <a:latin typeface="Calibri"/>
                <a:ea typeface="Calibri"/>
                <a:cs typeface="Calibri"/>
                <a:sym typeface="Calibri"/>
              </a:rPr>
              <a:t>. </a:t>
            </a:r>
            <a:r>
              <a:rPr b="1" i="0" lang="en-GB" sz="2400" u="none" cap="none" strike="noStrike">
                <a:solidFill>
                  <a:srgbClr val="000000"/>
                </a:solidFill>
                <a:latin typeface="Calibri"/>
                <a:ea typeface="Calibri"/>
                <a:cs typeface="Calibri"/>
                <a:sym typeface="Calibri"/>
              </a:rPr>
              <a:t>The pipeline structure, transparent cache, table-walking hardware (</a:t>
            </a:r>
            <a:r>
              <a:rPr b="0" i="0" lang="en-GB" sz="2400" u="none" cap="none" strike="noStrike">
                <a:solidFill>
                  <a:srgbClr val="000000"/>
                </a:solidFill>
                <a:latin typeface="Arial"/>
                <a:ea typeface="Arial"/>
                <a:cs typeface="Arial"/>
                <a:sym typeface="Arial"/>
              </a:rPr>
              <a:t>A translation lookaside buffer (TLB) is a memory cache that is used to reduce the time taken to ... With </a:t>
            </a:r>
            <a:r>
              <a:rPr b="1" i="0" lang="en-GB" sz="2400" u="none" cap="none" strike="noStrike">
                <a:solidFill>
                  <a:srgbClr val="000000"/>
                </a:solidFill>
                <a:latin typeface="Arial"/>
                <a:ea typeface="Arial"/>
                <a:cs typeface="Arial"/>
                <a:sym typeface="Arial"/>
              </a:rPr>
              <a:t>hardware</a:t>
            </a:r>
            <a:r>
              <a:rPr b="0" i="0" lang="en-GB" sz="2400" u="none" cap="none" strike="noStrike">
                <a:solidFill>
                  <a:srgbClr val="000000"/>
                </a:solidFill>
                <a:latin typeface="Arial"/>
                <a:ea typeface="Arial"/>
                <a:cs typeface="Arial"/>
                <a:sym typeface="Arial"/>
              </a:rPr>
              <a:t> TLB management, the CPU automatically </a:t>
            </a:r>
            <a:r>
              <a:rPr b="1" i="0" lang="en-GB" sz="2400" u="none" cap="none" strike="noStrike">
                <a:solidFill>
                  <a:srgbClr val="000000"/>
                </a:solidFill>
                <a:latin typeface="Arial"/>
                <a:ea typeface="Arial"/>
                <a:cs typeface="Arial"/>
                <a:sym typeface="Arial"/>
              </a:rPr>
              <a:t>walks</a:t>
            </a:r>
            <a:r>
              <a:rPr b="0" i="0" lang="en-GB" sz="2400" u="none" cap="none" strike="noStrike">
                <a:solidFill>
                  <a:srgbClr val="000000"/>
                </a:solidFill>
                <a:latin typeface="Arial"/>
                <a:ea typeface="Arial"/>
                <a:cs typeface="Arial"/>
                <a:sym typeface="Arial"/>
              </a:rPr>
              <a:t> the page </a:t>
            </a:r>
            <a:r>
              <a:rPr b="1" i="0" lang="en-GB" sz="2400" u="none" cap="none" strike="noStrike">
                <a:solidFill>
                  <a:srgbClr val="000000"/>
                </a:solidFill>
                <a:latin typeface="Arial"/>
                <a:ea typeface="Arial"/>
                <a:cs typeface="Arial"/>
                <a:sym typeface="Arial"/>
              </a:rPr>
              <a:t>tables</a:t>
            </a:r>
            <a:r>
              <a:rPr b="0" i="0" lang="en-GB" sz="2400" u="none" cap="none" strike="noStrike">
                <a:solidFill>
                  <a:srgbClr val="000000"/>
                </a:solidFill>
                <a:latin typeface="Arial"/>
                <a:ea typeface="Arial"/>
                <a:cs typeface="Arial"/>
                <a:sym typeface="Arial"/>
              </a:rPr>
              <a:t> (using the CR3 register on x86, for instance)</a:t>
            </a:r>
            <a:r>
              <a:rPr b="1" i="0" lang="en-GB" sz="2400" u="none" cap="none" strike="noStrike">
                <a:solidFill>
                  <a:srgbClr val="000000"/>
                </a:solidFill>
                <a:latin typeface="Calibri"/>
                <a:ea typeface="Calibri"/>
                <a:cs typeface="Calibri"/>
                <a:sym typeface="Calibri"/>
              </a:rPr>
              <a:t> and translation look-aside buffer</a:t>
            </a:r>
            <a:r>
              <a:rPr b="0" i="0" lang="en-GB" sz="2400" u="none" cap="none" strike="noStrike">
                <a:solidFill>
                  <a:srgbClr val="000000"/>
                </a:solidFill>
                <a:latin typeface="Calibri"/>
                <a:ea typeface="Calibri"/>
                <a:cs typeface="Calibri"/>
                <a:sym typeface="Calibri"/>
              </a:rPr>
              <a:t> are all aspects of the organization.</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2"/>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Calibri"/>
                <a:ea typeface="Calibri"/>
                <a:cs typeface="Calibri"/>
                <a:sym typeface="Calibri"/>
              </a:rPr>
              <a:t>A general-purpose processor</a:t>
            </a:r>
            <a:endParaRPr b="0" i="0" sz="4400" u="none" cap="none" strike="noStrike">
              <a:solidFill>
                <a:srgbClr val="000000"/>
              </a:solidFill>
              <a:latin typeface="Arial"/>
              <a:ea typeface="Arial"/>
              <a:cs typeface="Arial"/>
              <a:sym typeface="Arial"/>
            </a:endParaRPr>
          </a:p>
        </p:txBody>
      </p:sp>
      <p:sp>
        <p:nvSpPr>
          <p:cNvPr id="281" name="Google Shape;281;p12"/>
          <p:cNvSpPr/>
          <p:nvPr/>
        </p:nvSpPr>
        <p:spPr>
          <a:xfrm>
            <a:off x="457200" y="2304000"/>
            <a:ext cx="8228160" cy="327672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1280" lvl="0" marL="343080" marR="0" rtl="0" algn="l">
              <a:lnSpc>
                <a:spcPct val="100000"/>
              </a:lnSpc>
              <a:spcBef>
                <a:spcPts val="1001"/>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A general-purpose processor is </a:t>
            </a:r>
            <a:r>
              <a:rPr b="1" i="0" lang="en-GB" sz="2400" u="none" cap="none" strike="noStrike">
                <a:solidFill>
                  <a:srgbClr val="000000"/>
                </a:solidFill>
                <a:latin typeface="Arial"/>
                <a:ea typeface="Arial"/>
                <a:cs typeface="Arial"/>
                <a:sym typeface="Arial"/>
              </a:rPr>
              <a:t>a finite-state automaton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None/>
            </a:pPr>
            <a:r>
              <a:rPr b="1" i="0" lang="en-GB" sz="2400" u="none" cap="none" strike="noStrike">
                <a:solidFill>
                  <a:srgbClr val="000000"/>
                </a:solidFill>
                <a:latin typeface="Arial"/>
                <a:ea typeface="Arial"/>
                <a:cs typeface="Arial"/>
                <a:sym typeface="Arial"/>
              </a:rPr>
              <a:t>that executes instructions held in a memory.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None/>
            </a:pPr>
            <a:r>
              <a:t/>
            </a:r>
            <a:endParaRPr b="0" i="0" sz="24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The state of the system is defined by the values held in the memory locations together with the values held in certain registers within the processor itself </a:t>
            </a:r>
            <a:endParaRPr b="0" i="0" sz="2400" u="none" cap="none"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t/>
            </a:r>
            <a:endParaRPr b="0" i="0" sz="24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Each instruction defines a particular way the total state should change and it also defines which instruction should be executed next</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3"/>
          <p:cNvSpPr/>
          <p:nvPr/>
        </p:nvSpPr>
        <p:spPr>
          <a:xfrm>
            <a:off x="457200" y="274680"/>
            <a:ext cx="8227800" cy="11412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stored-program digital computer.</a:t>
            </a:r>
            <a:endParaRPr b="0" i="0" sz="4400" u="none" cap="none" strike="noStrike">
              <a:solidFill>
                <a:srgbClr val="000000"/>
              </a:solidFill>
              <a:latin typeface="Arial"/>
              <a:ea typeface="Arial"/>
              <a:cs typeface="Arial"/>
              <a:sym typeface="Arial"/>
            </a:endParaRPr>
          </a:p>
        </p:txBody>
      </p:sp>
      <p:pic>
        <p:nvPicPr>
          <p:cNvPr id="287" name="Google Shape;287;p13"/>
          <p:cNvPicPr preferRelativeResize="0"/>
          <p:nvPr/>
        </p:nvPicPr>
        <p:blipFill rotWithShape="1">
          <a:blip r:embed="rId3">
            <a:alphaModFix/>
          </a:blip>
          <a:srcRect b="0" l="0" r="0" t="0"/>
          <a:stretch/>
        </p:blipFill>
        <p:spPr>
          <a:xfrm>
            <a:off x="1523880" y="2372400"/>
            <a:ext cx="6399000" cy="349308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4"/>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The </a:t>
            </a:r>
            <a:r>
              <a:rPr b="1" i="0" lang="en-GB" sz="4400" u="none" cap="none" strike="noStrike">
                <a:solidFill>
                  <a:srgbClr val="000000"/>
                </a:solidFill>
                <a:latin typeface="Arial"/>
                <a:ea typeface="Arial"/>
                <a:cs typeface="Arial"/>
                <a:sym typeface="Arial"/>
              </a:rPr>
              <a:t>stored-program </a:t>
            </a:r>
            <a:r>
              <a:rPr b="0" i="0" lang="en-GB" sz="4400" u="none" cap="none" strike="noStrike">
                <a:solidFill>
                  <a:srgbClr val="000000"/>
                </a:solidFill>
                <a:latin typeface="Arial"/>
                <a:ea typeface="Arial"/>
                <a:cs typeface="Arial"/>
                <a:sym typeface="Arial"/>
              </a:rPr>
              <a:t>digital computer</a:t>
            </a:r>
            <a:endParaRPr b="0" i="0" sz="4400" u="none" cap="none" strike="noStrike">
              <a:solidFill>
                <a:srgbClr val="000000"/>
              </a:solidFill>
              <a:latin typeface="Arial"/>
              <a:ea typeface="Arial"/>
              <a:cs typeface="Arial"/>
              <a:sym typeface="Arial"/>
            </a:endParaRPr>
          </a:p>
        </p:txBody>
      </p:sp>
      <p:sp>
        <p:nvSpPr>
          <p:cNvPr id="293" name="Google Shape;293;p14"/>
          <p:cNvSpPr/>
          <p:nvPr/>
        </p:nvSpPr>
        <p:spPr>
          <a:xfrm>
            <a:off x="457200" y="1604520"/>
            <a:ext cx="8228160" cy="39762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2000" u="none" cap="none" strike="noStrike">
                <a:solidFill>
                  <a:srgbClr val="000000"/>
                </a:solidFill>
                <a:latin typeface="Arial"/>
                <a:ea typeface="Arial"/>
                <a:cs typeface="Arial"/>
                <a:sym typeface="Arial"/>
              </a:rPr>
              <a:t>keeps its instructions and data in the same program memory system, allowing the instructions to be treated as data when necessary. </a:t>
            </a:r>
            <a:endParaRPr b="0" i="0" sz="20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000"/>
              <a:buFont typeface="Arial"/>
              <a:buChar char="•"/>
            </a:pPr>
            <a:r>
              <a:rPr b="0" i="0" lang="en-GB" sz="2000" u="none" cap="none" strike="noStrike">
                <a:solidFill>
                  <a:srgbClr val="000000"/>
                </a:solidFill>
                <a:latin typeface="Arial"/>
                <a:ea typeface="Arial"/>
                <a:cs typeface="Arial"/>
                <a:sym typeface="Arial"/>
              </a:rPr>
              <a:t>This Computer enables the processor itself to generate instructions which it can subsequently execute.</a:t>
            </a:r>
            <a:endParaRPr b="0" i="0" sz="20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000"/>
              <a:buFont typeface="Arial"/>
              <a:buChar char="•"/>
            </a:pPr>
            <a:r>
              <a:rPr b="1" i="0" lang="en-GB" sz="2000" u="none" cap="none" strike="noStrike">
                <a:solidFill>
                  <a:srgbClr val="000000"/>
                </a:solidFill>
                <a:latin typeface="Arial"/>
                <a:ea typeface="Arial"/>
                <a:cs typeface="Arial"/>
                <a:sym typeface="Arial"/>
              </a:rPr>
              <a:t>Although programs that do this at a fine granularity (self-modifying code) are generally considered bad form these days since they are very difficult to debug</a:t>
            </a:r>
            <a:r>
              <a:rPr b="0" i="0" lang="en-GB" sz="2000" u="none" cap="none" strike="noStrike">
                <a:solidFill>
                  <a:srgbClr val="000000"/>
                </a:solidFill>
                <a:latin typeface="Arial"/>
                <a:ea typeface="Arial"/>
                <a:cs typeface="Arial"/>
                <a:sym typeface="Arial"/>
              </a:rPr>
              <a:t>, </a:t>
            </a:r>
            <a:endParaRPr b="0" i="0" sz="20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000"/>
              <a:buFont typeface="Arial"/>
              <a:buChar char="•"/>
            </a:pPr>
            <a:r>
              <a:rPr b="0" i="0" lang="en-GB" sz="2000" u="none" cap="none" strike="noStrike">
                <a:solidFill>
                  <a:srgbClr val="000000"/>
                </a:solidFill>
                <a:latin typeface="Arial"/>
                <a:ea typeface="Arial"/>
                <a:cs typeface="Arial"/>
                <a:sym typeface="Arial"/>
              </a:rPr>
              <a:t>use at a coarser granularity is fundamental to the way most computers operate. Whenever a computer loads in a new program from disk (overwriting an old program) and then executes it the computer is employing this ability to change its own program.</a:t>
            </a:r>
            <a:endParaRPr b="0" i="0" sz="20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5"/>
          <p:cNvSpPr/>
          <p:nvPr/>
        </p:nvSpPr>
        <p:spPr>
          <a:xfrm>
            <a:off x="457200" y="274680"/>
            <a:ext cx="8227800" cy="11412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stored-program digital computer.</a:t>
            </a:r>
            <a:endParaRPr b="0" i="0" sz="4400" u="none" cap="none" strike="noStrike">
              <a:solidFill>
                <a:srgbClr val="000000"/>
              </a:solidFill>
              <a:latin typeface="Arial"/>
              <a:ea typeface="Arial"/>
              <a:cs typeface="Arial"/>
              <a:sym typeface="Arial"/>
            </a:endParaRPr>
          </a:p>
        </p:txBody>
      </p:sp>
      <p:sp>
        <p:nvSpPr>
          <p:cNvPr id="299" name="Google Shape;299;p15"/>
          <p:cNvSpPr/>
          <p:nvPr/>
        </p:nvSpPr>
        <p:spPr>
          <a:xfrm>
            <a:off x="457200" y="1600200"/>
            <a:ext cx="8227800" cy="4524120"/>
          </a:xfrm>
          <a:prstGeom prst="rect">
            <a:avLst/>
          </a:prstGeom>
          <a:noFill/>
          <a:ln>
            <a:noFill/>
          </a:ln>
        </p:spPr>
        <p:txBody>
          <a:bodyPr anchorCtr="0" anchor="t" bIns="45000" lIns="90000" spcFirstLastPara="1" rIns="90000" wrap="square" tIns="45000">
            <a:noAutofit/>
          </a:bodyPr>
          <a:lstStyle/>
          <a:p>
            <a:pPr indent="-341280" lvl="0" marL="34308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In the stored program concept, both the instructions and the data (that the instructions operate on) </a:t>
            </a:r>
            <a:r>
              <a:rPr b="1" i="0" lang="en-GB" sz="2400" u="none" cap="none" strike="noStrike">
                <a:solidFill>
                  <a:srgbClr val="000000"/>
                </a:solidFill>
                <a:latin typeface="Calibri"/>
                <a:ea typeface="Calibri"/>
                <a:cs typeface="Calibri"/>
                <a:sym typeface="Calibri"/>
              </a:rPr>
              <a:t>are stored in the computer memory itself. Before the introduction of this idea, instructions and data were considered two totally different entities and were thus stored separately  in Harvard type of architecture</a:t>
            </a:r>
            <a:r>
              <a:rPr b="0" i="0" lang="en-GB" sz="2400" u="none" cap="none" strike="noStrike">
                <a:solidFill>
                  <a:srgbClr val="000000"/>
                </a:solidFill>
                <a:latin typeface="Calibri"/>
                <a:ea typeface="Calibri"/>
                <a:cs typeface="Calibri"/>
                <a:sym typeface="Calibri"/>
              </a:rPr>
              <a:t>. </a:t>
            </a:r>
            <a:endParaRPr b="0" i="0" sz="24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Clr>
                <a:srgbClr val="000000"/>
              </a:buClr>
              <a:buSzPts val="2400"/>
              <a:buFont typeface="Arial"/>
              <a:buChar char="•"/>
            </a:pPr>
            <a:r>
              <a:rPr b="1" i="0" lang="en-GB" sz="2400" u="none" cap="none" strike="noStrike">
                <a:solidFill>
                  <a:srgbClr val="000000"/>
                </a:solidFill>
                <a:latin typeface="Calibri"/>
                <a:ea typeface="Calibri"/>
                <a:cs typeface="Calibri"/>
                <a:sym typeface="Calibri"/>
              </a:rPr>
              <a:t>Thus instructions like data can be read from the memory and written to the memory by the processor. </a:t>
            </a:r>
            <a:endParaRPr b="0" i="0" sz="24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Clr>
                <a:srgbClr val="000000"/>
              </a:buClr>
              <a:buSzPts val="2400"/>
              <a:buFont typeface="Arial"/>
              <a:buChar char="•"/>
            </a:pPr>
            <a:r>
              <a:rPr b="1" i="0" lang="en-GB" sz="2400" u="none" cap="none" strike="noStrike">
                <a:solidFill>
                  <a:srgbClr val="000000"/>
                </a:solidFill>
                <a:latin typeface="Calibri"/>
                <a:ea typeface="Calibri"/>
                <a:cs typeface="Calibri"/>
                <a:sym typeface="Calibri"/>
              </a:rPr>
              <a:t>The processor then addresses the memory, reads the corresponding instructions, executes them and according to the executed instruction, processes (reads and writes) data as well.</a:t>
            </a:r>
            <a:endParaRPr b="0" i="0" sz="2400" u="none" cap="none" strike="noStrike">
              <a:solidFill>
                <a:srgbClr val="000000"/>
              </a:solidFill>
              <a:latin typeface="Arial"/>
              <a:ea typeface="Arial"/>
              <a:cs typeface="Arial"/>
              <a:sym typeface="Arial"/>
            </a:endParaRPr>
          </a:p>
          <a:p>
            <a:pPr indent="0" lvl="0" marL="72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6"/>
          <p:cNvSpPr/>
          <p:nvPr/>
        </p:nvSpPr>
        <p:spPr>
          <a:xfrm>
            <a:off x="457200" y="274680"/>
            <a:ext cx="8227800" cy="11412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stored-program digital computer.</a:t>
            </a:r>
            <a:endParaRPr b="0" i="0" sz="4400" u="none" cap="none" strike="noStrike">
              <a:solidFill>
                <a:srgbClr val="000000"/>
              </a:solidFill>
              <a:latin typeface="Arial"/>
              <a:ea typeface="Arial"/>
              <a:cs typeface="Arial"/>
              <a:sym typeface="Arial"/>
            </a:endParaRPr>
          </a:p>
        </p:txBody>
      </p:sp>
      <p:sp>
        <p:nvSpPr>
          <p:cNvPr id="305" name="Google Shape;305;p16"/>
          <p:cNvSpPr/>
          <p:nvPr/>
        </p:nvSpPr>
        <p:spPr>
          <a:xfrm>
            <a:off x="457200" y="1600200"/>
            <a:ext cx="8227800" cy="4524120"/>
          </a:xfrm>
          <a:prstGeom prst="rect">
            <a:avLst/>
          </a:prstGeom>
          <a:noFill/>
          <a:ln>
            <a:noFill/>
          </a:ln>
        </p:spPr>
        <p:txBody>
          <a:bodyPr anchorCtr="0" anchor="t" bIns="45000" lIns="90000" spcFirstLastPara="1" rIns="90000" wrap="square" tIns="45000">
            <a:noAutofit/>
          </a:bodyPr>
          <a:lstStyle/>
          <a:p>
            <a:pPr indent="-341280" lvl="0" marL="343080" marR="0" rtl="0" algn="l">
              <a:lnSpc>
                <a:spcPct val="100000"/>
              </a:lnSpc>
              <a:spcBef>
                <a:spcPts val="0"/>
              </a:spcBef>
              <a:spcAft>
                <a:spcPts val="0"/>
              </a:spcAft>
              <a:buClr>
                <a:srgbClr val="000000"/>
              </a:buClr>
              <a:buSzPts val="2400"/>
              <a:buFont typeface="Arial"/>
              <a:buChar char="•"/>
            </a:pPr>
            <a:r>
              <a:rPr b="1" i="0" lang="en-GB" sz="2400" u="none" cap="none" strike="noStrike">
                <a:solidFill>
                  <a:srgbClr val="000000"/>
                </a:solidFill>
                <a:latin typeface="Calibri"/>
                <a:ea typeface="Calibri"/>
                <a:cs typeface="Calibri"/>
                <a:sym typeface="Calibri"/>
              </a:rPr>
              <a:t>Computers that store both instructions and data on the same memory are said t</a:t>
            </a:r>
            <a:r>
              <a:rPr b="0" i="0" lang="en-GB" sz="2400" u="none" cap="none" strike="noStrike">
                <a:solidFill>
                  <a:srgbClr val="000000"/>
                </a:solidFill>
                <a:latin typeface="Calibri"/>
                <a:ea typeface="Calibri"/>
                <a:cs typeface="Calibri"/>
                <a:sym typeface="Calibri"/>
              </a:rPr>
              <a:t>o </a:t>
            </a:r>
            <a:r>
              <a:rPr b="1" i="0" lang="en-GB" sz="2400" u="none" cap="none" strike="noStrike">
                <a:solidFill>
                  <a:srgbClr val="000000"/>
                </a:solidFill>
                <a:latin typeface="Calibri"/>
                <a:ea typeface="Calibri"/>
                <a:cs typeface="Calibri"/>
                <a:sym typeface="Calibri"/>
              </a:rPr>
              <a:t>be based on the Von Neumann architecture. </a:t>
            </a:r>
            <a:r>
              <a:rPr b="0" i="0" lang="en-GB" sz="2400" u="none" cap="none" strike="noStrike">
                <a:solidFill>
                  <a:srgbClr val="000000"/>
                </a:solidFill>
                <a:latin typeface="Calibri"/>
                <a:ea typeface="Calibri"/>
                <a:cs typeface="Calibri"/>
                <a:sym typeface="Calibri"/>
              </a:rPr>
              <a:t>Modern desktop computers are still based on the same stored program concept.</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7"/>
          <p:cNvSpPr/>
          <p:nvPr/>
        </p:nvSpPr>
        <p:spPr>
          <a:xfrm>
            <a:off x="457200" y="274680"/>
            <a:ext cx="8227800" cy="11412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 Need for Abstraction in hardware design</a:t>
            </a:r>
            <a:endParaRPr b="0" i="0" sz="4400" u="none" cap="none" strike="noStrike">
              <a:solidFill>
                <a:srgbClr val="000000"/>
              </a:solidFill>
              <a:latin typeface="Arial"/>
              <a:ea typeface="Arial"/>
              <a:cs typeface="Arial"/>
              <a:sym typeface="Arial"/>
            </a:endParaRPr>
          </a:p>
        </p:txBody>
      </p:sp>
      <p:sp>
        <p:nvSpPr>
          <p:cNvPr id="312" name="Google Shape;312;p17"/>
          <p:cNvSpPr/>
          <p:nvPr/>
        </p:nvSpPr>
        <p:spPr>
          <a:xfrm>
            <a:off x="228240" y="1627560"/>
            <a:ext cx="8685720" cy="4994640"/>
          </a:xfrm>
          <a:prstGeom prst="rect">
            <a:avLst/>
          </a:prstGeom>
          <a:noFill/>
          <a:ln>
            <a:noFill/>
          </a:ln>
        </p:spPr>
        <p:txBody>
          <a:bodyPr anchorCtr="0" anchor="t" bIns="45000" lIns="90000" spcFirstLastPara="1" rIns="90000" wrap="square" tIns="45000">
            <a:noAutofit/>
          </a:bodyPr>
          <a:lstStyle/>
          <a:p>
            <a:pPr indent="-341280" lvl="0" marL="343080" marR="0" rtl="0" algn="just">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Computers are very complex pieces of equipment that operate at very high speeds.</a:t>
            </a:r>
            <a:endParaRPr b="0" i="0" sz="2400" u="none" cap="none" strike="noStrike">
              <a:solidFill>
                <a:srgbClr val="000000"/>
              </a:solidFill>
              <a:latin typeface="Arial"/>
              <a:ea typeface="Arial"/>
              <a:cs typeface="Arial"/>
              <a:sym typeface="Arial"/>
            </a:endParaRPr>
          </a:p>
          <a:p>
            <a:pPr indent="-341280" lvl="0" marL="343080" marR="0" rtl="0" algn="just">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 A modern microprocessor makes use of  Abstraction in hardware design be built from several million transistors each of which can switch a hundred million times a second. </a:t>
            </a:r>
            <a:endParaRPr b="0" i="0" sz="2400" u="none" cap="none" strike="noStrike">
              <a:solidFill>
                <a:srgbClr val="000000"/>
              </a:solidFill>
              <a:latin typeface="Arial"/>
              <a:ea typeface="Arial"/>
              <a:cs typeface="Arial"/>
              <a:sym typeface="Arial"/>
            </a:endParaRPr>
          </a:p>
          <a:p>
            <a:pPr indent="-341280" lvl="0" marL="343080" marR="0" rtl="0" algn="just">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on a desktop PC or workstation and try to imagine how a hundred million transistor switching actions are used in each second of that movement.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8"/>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Calibri"/>
                <a:ea typeface="Calibri"/>
                <a:cs typeface="Calibri"/>
                <a:sym typeface="Calibri"/>
              </a:rPr>
              <a:t>Abstraction in hardware design</a:t>
            </a:r>
            <a:br>
              <a:rPr b="0" i="0" lang="en-GB" sz="1800" u="none" cap="none" strike="noStrike">
                <a:latin typeface="Arial"/>
                <a:ea typeface="Arial"/>
                <a:cs typeface="Arial"/>
                <a:sym typeface="Arial"/>
              </a:rPr>
            </a:br>
            <a:endParaRPr b="0" i="0" sz="4400" u="none" cap="none" strike="noStrike">
              <a:solidFill>
                <a:srgbClr val="000000"/>
              </a:solidFill>
              <a:latin typeface="Arial"/>
              <a:ea typeface="Arial"/>
              <a:cs typeface="Arial"/>
              <a:sym typeface="Arial"/>
            </a:endParaRPr>
          </a:p>
        </p:txBody>
      </p:sp>
      <p:sp>
        <p:nvSpPr>
          <p:cNvPr id="318" name="Google Shape;318;p18"/>
          <p:cNvSpPr/>
          <p:nvPr/>
        </p:nvSpPr>
        <p:spPr>
          <a:xfrm>
            <a:off x="457200" y="1604520"/>
            <a:ext cx="8228160" cy="39762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2400" u="none" cap="none" strike="noStrike">
                <a:solidFill>
                  <a:srgbClr val="000000"/>
                </a:solidFill>
                <a:latin typeface="Arial"/>
                <a:ea typeface="Arial"/>
                <a:cs typeface="Arial"/>
                <a:sym typeface="Arial"/>
              </a:rPr>
              <a:t>Abstractions which are employed by computer hardware designers, of which the most important is the logic gate. </a:t>
            </a:r>
            <a:endParaRPr b="0" i="0" sz="2400" u="none" cap="none"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rPr b="0" i="0" lang="en-GB" sz="2400" u="none" cap="none" strike="noStrike">
                <a:solidFill>
                  <a:srgbClr val="000000"/>
                </a:solidFill>
                <a:latin typeface="Arial"/>
                <a:ea typeface="Arial"/>
                <a:cs typeface="Arial"/>
                <a:sym typeface="Arial"/>
              </a:rPr>
              <a:t>The design of a simple processor is presented, from the instruction set, through a register transfer level description, down to logic gates</a:t>
            </a:r>
            <a:endParaRPr b="0" i="0" sz="2400" u="none" cap="none"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rPr b="0" i="0" lang="en-GB" sz="2400" u="none" cap="none" strike="noStrike">
                <a:solidFill>
                  <a:srgbClr val="000000"/>
                </a:solidFill>
                <a:latin typeface="Arial"/>
                <a:ea typeface="Arial"/>
                <a:cs typeface="Arial"/>
                <a:sym typeface="Arial"/>
              </a:rPr>
              <a:t>how a hundred million million transistor switching actions are used in each second of that movement the consequence of a deliberate design decision. None of them is random or uncontrolled</a:t>
            </a:r>
            <a:endParaRPr b="0" i="0" sz="2400" u="none" cap="none"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19"/>
          <p:cNvSpPr/>
          <p:nvPr/>
        </p:nvSpPr>
        <p:spPr>
          <a:xfrm>
            <a:off x="457200" y="274680"/>
            <a:ext cx="8227800" cy="153936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GB" sz="2000" u="none" cap="none" strike="noStrike">
                <a:solidFill>
                  <a:srgbClr val="000000"/>
                </a:solidFill>
                <a:latin typeface="Arial"/>
                <a:ea typeface="Arial"/>
                <a:cs typeface="Arial"/>
                <a:sym typeface="Arial"/>
              </a:rPr>
              <a:t>Logic gates abstracted from transistors The point about the gate abstraction is that not only does it greatly simplify the process of designing circuits with great numbers of transistors</a:t>
            </a:r>
            <a:r>
              <a:rPr b="0" i="0" lang="en-GB"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p:txBody>
      </p:sp>
      <p:pic>
        <p:nvPicPr>
          <p:cNvPr id="324" name="Google Shape;324;p19"/>
          <p:cNvPicPr preferRelativeResize="0"/>
          <p:nvPr/>
        </p:nvPicPr>
        <p:blipFill rotWithShape="1">
          <a:blip r:embed="rId3">
            <a:alphaModFix/>
          </a:blip>
          <a:srcRect b="0" l="0" r="0" t="0"/>
          <a:stretch/>
        </p:blipFill>
        <p:spPr>
          <a:xfrm>
            <a:off x="1322640" y="1592280"/>
            <a:ext cx="6322680" cy="35373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
          <p:cNvSpPr/>
          <p:nvPr/>
        </p:nvSpPr>
        <p:spPr>
          <a:xfrm>
            <a:off x="914400" y="304920"/>
            <a:ext cx="7770600" cy="14680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An Introduction to Processor Design</a:t>
            </a:r>
            <a:endParaRPr b="0" i="0" sz="4400" u="none" cap="none" strike="noStrike">
              <a:solidFill>
                <a:srgbClr val="000000"/>
              </a:solidFill>
              <a:latin typeface="Arial"/>
              <a:ea typeface="Arial"/>
              <a:cs typeface="Arial"/>
              <a:sym typeface="Arial"/>
            </a:endParaRPr>
          </a:p>
        </p:txBody>
      </p:sp>
      <p:sp>
        <p:nvSpPr>
          <p:cNvPr id="213" name="Google Shape;213;p2"/>
          <p:cNvSpPr/>
          <p:nvPr/>
        </p:nvSpPr>
        <p:spPr>
          <a:xfrm>
            <a:off x="1072800" y="2023920"/>
            <a:ext cx="7082640" cy="3612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
          <p:cNvSpPr/>
          <p:nvPr/>
        </p:nvSpPr>
        <p:spPr>
          <a:xfrm>
            <a:off x="-3332520" y="6877080"/>
            <a:ext cx="9230760" cy="37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1000" u="none" cap="none" strike="noStrike">
                <a:solidFill>
                  <a:srgbClr val="000000"/>
                </a:solidFill>
                <a:latin typeface="Arial"/>
                <a:ea typeface="Arial"/>
                <a:cs typeface="Arial"/>
                <a:sym typeface="Arial"/>
              </a:rPr>
              <a:t>Component of the processor that pperform arithmetic operations and holds pcommands the datapath, memory, pdatapyI/O devices according to the instructions of the memory</a:t>
            </a:r>
            <a:endParaRPr b="0" i="0" sz="1000" u="none" cap="none" strike="noStrike">
              <a:solidFill>
                <a:srgbClr val="000000"/>
              </a:solidFill>
              <a:latin typeface="Arial"/>
              <a:ea typeface="Arial"/>
              <a:cs typeface="Arial"/>
              <a:sym typeface="Arial"/>
            </a:endParaRPr>
          </a:p>
        </p:txBody>
      </p:sp>
      <p:sp>
        <p:nvSpPr>
          <p:cNvPr id="215" name="Google Shape;215;p2"/>
          <p:cNvSpPr/>
          <p:nvPr/>
        </p:nvSpPr>
        <p:spPr>
          <a:xfrm>
            <a:off x="914400" y="1774080"/>
            <a:ext cx="6911640" cy="4844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2400" u="none" cap="none" strike="noStrike">
                <a:solidFill>
                  <a:srgbClr val="222222"/>
                </a:solidFill>
                <a:latin typeface="arial"/>
                <a:ea typeface="arial"/>
                <a:cs typeface="arial"/>
                <a:sym typeface="arial"/>
              </a:rPr>
              <a:t>Some of the recent intel processors </a:t>
            </a:r>
            <a:endParaRPr b="0" i="0" sz="2400" u="none" cap="none" strike="noStrike">
              <a:solidFill>
                <a:srgbClr val="000000"/>
              </a:solidFill>
              <a:latin typeface="Arial"/>
              <a:ea typeface="Arial"/>
              <a:cs typeface="Arial"/>
              <a:sym typeface="Arial"/>
            </a:endParaRPr>
          </a:p>
          <a:p>
            <a:pPr indent="-342000" lvl="0" marL="343080" marR="0" rtl="0" algn="l">
              <a:lnSpc>
                <a:spcPct val="100000"/>
              </a:lnSpc>
              <a:spcBef>
                <a:spcPts val="0"/>
              </a:spcBef>
              <a:spcAft>
                <a:spcPts val="0"/>
              </a:spcAft>
              <a:buClr>
                <a:srgbClr val="222222"/>
              </a:buClr>
              <a:buSzPts val="2400"/>
              <a:buFont typeface="Arial"/>
              <a:buChar char="•"/>
            </a:pPr>
            <a:r>
              <a:rPr b="0" i="0" lang="en-GB" sz="2400" u="none" cap="none" strike="noStrike">
                <a:solidFill>
                  <a:srgbClr val="222222"/>
                </a:solidFill>
                <a:latin typeface="arial"/>
                <a:ea typeface="arial"/>
                <a:cs typeface="arial"/>
                <a:sym typeface="arial"/>
              </a:rPr>
              <a:t>3xx - Celeron D.</a:t>
            </a:r>
            <a:endParaRPr b="0" i="0" sz="2400" u="none" cap="none" strike="noStrike">
              <a:solidFill>
                <a:srgbClr val="000000"/>
              </a:solidFill>
              <a:latin typeface="Arial"/>
              <a:ea typeface="Arial"/>
              <a:cs typeface="Arial"/>
              <a:sym typeface="Arial"/>
            </a:endParaRPr>
          </a:p>
          <a:p>
            <a:pPr indent="-342000" lvl="0" marL="343080" marR="0" rtl="0" algn="l">
              <a:lnSpc>
                <a:spcPct val="100000"/>
              </a:lnSpc>
              <a:spcBef>
                <a:spcPts val="0"/>
              </a:spcBef>
              <a:spcAft>
                <a:spcPts val="0"/>
              </a:spcAft>
              <a:buClr>
                <a:srgbClr val="222222"/>
              </a:buClr>
              <a:buSzPts val="2400"/>
              <a:buFont typeface="Arial"/>
              <a:buChar char="•"/>
            </a:pPr>
            <a:r>
              <a:rPr b="0" i="0" lang="en-GB" sz="2400" u="none" cap="none" strike="noStrike">
                <a:solidFill>
                  <a:srgbClr val="222222"/>
                </a:solidFill>
                <a:latin typeface="arial"/>
                <a:ea typeface="arial"/>
                <a:cs typeface="arial"/>
                <a:sym typeface="arial"/>
              </a:rPr>
              <a:t>4xx - Celeron.</a:t>
            </a:r>
            <a:endParaRPr b="0" i="0" sz="2400" u="none" cap="none" strike="noStrike">
              <a:solidFill>
                <a:srgbClr val="000000"/>
              </a:solidFill>
              <a:latin typeface="Arial"/>
              <a:ea typeface="Arial"/>
              <a:cs typeface="Arial"/>
              <a:sym typeface="Arial"/>
            </a:endParaRPr>
          </a:p>
          <a:p>
            <a:pPr indent="-342000" lvl="0" marL="343080" marR="0" rtl="0" algn="l">
              <a:lnSpc>
                <a:spcPct val="100000"/>
              </a:lnSpc>
              <a:spcBef>
                <a:spcPts val="0"/>
              </a:spcBef>
              <a:spcAft>
                <a:spcPts val="0"/>
              </a:spcAft>
              <a:buClr>
                <a:srgbClr val="222222"/>
              </a:buClr>
              <a:buSzPts val="2400"/>
              <a:buFont typeface="Arial"/>
              <a:buChar char="•"/>
            </a:pPr>
            <a:r>
              <a:rPr b="0" i="0" lang="en-GB" sz="2400" u="none" cap="none" strike="noStrike">
                <a:solidFill>
                  <a:srgbClr val="222222"/>
                </a:solidFill>
                <a:latin typeface="arial"/>
                <a:ea typeface="arial"/>
                <a:cs typeface="arial"/>
                <a:sym typeface="arial"/>
              </a:rPr>
              <a:t>   5xx - Pentium 4.</a:t>
            </a:r>
            <a:endParaRPr b="0" i="0" sz="2400" u="none" cap="none" strike="noStrike">
              <a:solidFill>
                <a:srgbClr val="000000"/>
              </a:solidFill>
              <a:latin typeface="Arial"/>
              <a:ea typeface="Arial"/>
              <a:cs typeface="Arial"/>
              <a:sym typeface="Arial"/>
            </a:endParaRPr>
          </a:p>
          <a:p>
            <a:pPr indent="-342000" lvl="0" marL="343080" marR="0" rtl="0" algn="l">
              <a:lnSpc>
                <a:spcPct val="100000"/>
              </a:lnSpc>
              <a:spcBef>
                <a:spcPts val="0"/>
              </a:spcBef>
              <a:spcAft>
                <a:spcPts val="0"/>
              </a:spcAft>
              <a:buClr>
                <a:srgbClr val="222222"/>
              </a:buClr>
              <a:buSzPts val="2400"/>
              <a:buFont typeface="Arial"/>
              <a:buChar char="•"/>
            </a:pPr>
            <a:r>
              <a:rPr b="0" i="0" lang="en-GB" sz="2400" u="none" cap="none" strike="noStrike">
                <a:solidFill>
                  <a:srgbClr val="222222"/>
                </a:solidFill>
                <a:latin typeface="arial"/>
                <a:ea typeface="arial"/>
                <a:cs typeface="arial"/>
                <a:sym typeface="arial"/>
              </a:rPr>
              <a:t>   6xx - Pentium 4.</a:t>
            </a:r>
            <a:endParaRPr b="0" i="0" sz="2400" u="none" cap="none" strike="noStrike">
              <a:solidFill>
                <a:srgbClr val="000000"/>
              </a:solidFill>
              <a:latin typeface="Arial"/>
              <a:ea typeface="Arial"/>
              <a:cs typeface="Arial"/>
              <a:sym typeface="Arial"/>
            </a:endParaRPr>
          </a:p>
          <a:p>
            <a:pPr indent="-342000" lvl="0" marL="343080" marR="0" rtl="0" algn="l">
              <a:lnSpc>
                <a:spcPct val="100000"/>
              </a:lnSpc>
              <a:spcBef>
                <a:spcPts val="0"/>
              </a:spcBef>
              <a:spcAft>
                <a:spcPts val="0"/>
              </a:spcAft>
              <a:buClr>
                <a:srgbClr val="222222"/>
              </a:buClr>
              <a:buSzPts val="2400"/>
              <a:buFont typeface="Arial"/>
              <a:buChar char="•"/>
            </a:pPr>
            <a:r>
              <a:rPr b="0" i="0" lang="en-GB" sz="2400" u="none" cap="none" strike="noStrike">
                <a:solidFill>
                  <a:srgbClr val="222222"/>
                </a:solidFill>
                <a:latin typeface="arial"/>
                <a:ea typeface="arial"/>
                <a:cs typeface="arial"/>
                <a:sym typeface="arial"/>
              </a:rPr>
              <a:t>   8xx - Pentium D and Pentium Extreme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2400" u="none" cap="none" strike="noStrike">
                <a:solidFill>
                  <a:srgbClr val="222222"/>
                </a:solidFill>
                <a:latin typeface="arial"/>
                <a:ea typeface="arial"/>
                <a:cs typeface="arial"/>
                <a:sym typeface="arial"/>
              </a:rPr>
              <a:t>     Edition.</a:t>
            </a:r>
            <a:endParaRPr b="0" i="0" sz="2400" u="none" cap="none" strike="noStrike">
              <a:solidFill>
                <a:srgbClr val="000000"/>
              </a:solidFill>
              <a:latin typeface="Arial"/>
              <a:ea typeface="Arial"/>
              <a:cs typeface="Arial"/>
              <a:sym typeface="Arial"/>
            </a:endParaRPr>
          </a:p>
          <a:p>
            <a:pPr indent="-342000" lvl="0" marL="343080" marR="0" rtl="0" algn="l">
              <a:lnSpc>
                <a:spcPct val="100000"/>
              </a:lnSpc>
              <a:spcBef>
                <a:spcPts val="0"/>
              </a:spcBef>
              <a:spcAft>
                <a:spcPts val="0"/>
              </a:spcAft>
              <a:buClr>
                <a:srgbClr val="222222"/>
              </a:buClr>
              <a:buSzPts val="2400"/>
              <a:buFont typeface="Arial"/>
              <a:buChar char="•"/>
            </a:pPr>
            <a:r>
              <a:rPr b="0" i="0" lang="en-GB" sz="2400" u="none" cap="none" strike="noStrike">
                <a:solidFill>
                  <a:srgbClr val="222222"/>
                </a:solidFill>
                <a:latin typeface="arial"/>
                <a:ea typeface="arial"/>
                <a:cs typeface="arial"/>
                <a:sym typeface="arial"/>
              </a:rPr>
              <a:t>   9xx - Pentium D and Pentium Extreme  Edition.</a:t>
            </a:r>
            <a:endParaRPr b="0" i="0" sz="2400" u="none" cap="none" strike="noStrike">
              <a:solidFill>
                <a:srgbClr val="000000"/>
              </a:solidFill>
              <a:latin typeface="Arial"/>
              <a:ea typeface="Arial"/>
              <a:cs typeface="Arial"/>
              <a:sym typeface="Arial"/>
            </a:endParaRPr>
          </a:p>
          <a:p>
            <a:pPr indent="-342000" lvl="0" marL="343080" marR="0" rtl="0" algn="l">
              <a:lnSpc>
                <a:spcPct val="100000"/>
              </a:lnSpc>
              <a:spcBef>
                <a:spcPts val="0"/>
              </a:spcBef>
              <a:spcAft>
                <a:spcPts val="0"/>
              </a:spcAft>
              <a:buClr>
                <a:srgbClr val="222222"/>
              </a:buClr>
              <a:buSzPts val="2400"/>
              <a:buFont typeface="Arial"/>
              <a:buChar char="•"/>
            </a:pPr>
            <a:r>
              <a:rPr b="0" i="0" lang="en-GB" sz="2400" u="none" cap="none" strike="noStrike">
                <a:solidFill>
                  <a:srgbClr val="222222"/>
                </a:solidFill>
                <a:latin typeface="arial"/>
                <a:ea typeface="arial"/>
                <a:cs typeface="arial"/>
                <a:sym typeface="arial"/>
              </a:rPr>
              <a:t>E1xxx - Celeron Dual-Core.</a:t>
            </a:r>
            <a:endParaRPr b="0" i="0" sz="2400" u="none" cap="none" strike="noStrike">
              <a:solidFill>
                <a:srgbClr val="000000"/>
              </a:solidFill>
              <a:latin typeface="Arial"/>
              <a:ea typeface="Arial"/>
              <a:cs typeface="Arial"/>
              <a:sym typeface="Arial"/>
            </a:endParaRPr>
          </a:p>
          <a:p>
            <a:pPr indent="-342000" lvl="0" marL="343080" marR="0" rtl="0" algn="l">
              <a:lnSpc>
                <a:spcPct val="100000"/>
              </a:lnSpc>
              <a:spcBef>
                <a:spcPts val="0"/>
              </a:spcBef>
              <a:spcAft>
                <a:spcPts val="0"/>
              </a:spcAft>
              <a:buClr>
                <a:srgbClr val="000000"/>
              </a:buClr>
              <a:buSzPts val="2400"/>
              <a:buFont typeface="Arial"/>
              <a:buChar char="•"/>
            </a:pPr>
            <a:r>
              <a:rPr b="1" i="0" lang="en-GB" sz="2400" u="none" cap="none" strike="noStrike">
                <a:solidFill>
                  <a:srgbClr val="000000"/>
                </a:solidFill>
                <a:latin typeface="Arial"/>
                <a:ea typeface="Arial"/>
                <a:cs typeface="Arial"/>
                <a:sym typeface="Arial"/>
              </a:rPr>
              <a:t>Core i9</a:t>
            </a:r>
            <a:r>
              <a:rPr b="0" i="0" lang="en-GB" sz="2400" u="none" cap="none" strike="noStrike">
                <a:solidFill>
                  <a:srgbClr val="000000"/>
                </a:solidFill>
                <a:latin typeface="Arial"/>
                <a:ea typeface="Arial"/>
                <a:cs typeface="Arial"/>
                <a:sym typeface="Arial"/>
              </a:rPr>
              <a:t>. A family of 64-bit x86 CPUs with up to 18 </a:t>
            </a:r>
            <a:r>
              <a:rPr b="1" i="0" lang="en-GB" sz="2400" u="none" cap="none" strike="noStrike">
                <a:solidFill>
                  <a:srgbClr val="000000"/>
                </a:solidFill>
                <a:latin typeface="Arial"/>
                <a:ea typeface="Arial"/>
                <a:cs typeface="Arial"/>
                <a:sym typeface="Arial"/>
              </a:rPr>
              <a:t>cores</a:t>
            </a:r>
            <a:r>
              <a:rPr b="0" i="0" lang="en-GB" sz="2400" u="none" cap="none" strike="noStrike">
                <a:solidFill>
                  <a:srgbClr val="000000"/>
                </a:solidFill>
                <a:latin typeface="Arial"/>
                <a:ea typeface="Arial"/>
                <a:cs typeface="Arial"/>
                <a:sym typeface="Arial"/>
              </a:rPr>
              <a:t> from </a:t>
            </a:r>
            <a:r>
              <a:rPr b="1" i="0" lang="en-GB" sz="2400" u="none" cap="none" strike="noStrike">
                <a:solidFill>
                  <a:srgbClr val="000000"/>
                </a:solidFill>
                <a:latin typeface="Arial"/>
                <a:ea typeface="Arial"/>
                <a:cs typeface="Arial"/>
                <a:sym typeface="Arial"/>
              </a:rPr>
              <a:t>Intel</a:t>
            </a:r>
            <a:r>
              <a:rPr b="0" i="0" lang="en-GB" sz="2400" u="none" cap="none" strike="noStrike">
                <a:solidFill>
                  <a:srgbClr val="000000"/>
                </a:solidFill>
                <a:latin typeface="Arial"/>
                <a:ea typeface="Arial"/>
                <a:cs typeface="Arial"/>
                <a:sym typeface="Arial"/>
              </a:rPr>
              <a:t>. ... Designed for high-performance computing and gaming, the 3.3 GHz </a:t>
            </a:r>
            <a:r>
              <a:rPr b="1" i="0" lang="en-GB" sz="2400" u="none" cap="none" strike="noStrike">
                <a:solidFill>
                  <a:srgbClr val="000000"/>
                </a:solidFill>
                <a:latin typeface="Arial"/>
                <a:ea typeface="Arial"/>
                <a:cs typeface="Arial"/>
                <a:sym typeface="Arial"/>
              </a:rPr>
              <a:t>i9</a:t>
            </a:r>
            <a:r>
              <a:rPr b="0" i="0" lang="en-GB" sz="2400" u="none" cap="none" strike="noStrike">
                <a:solidFill>
                  <a:srgbClr val="000000"/>
                </a:solidFill>
                <a:latin typeface="Arial"/>
                <a:ea typeface="Arial"/>
                <a:cs typeface="Arial"/>
                <a:sym typeface="Arial"/>
              </a:rPr>
              <a:t> chip can be overclocked to 4.5 GHz.</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0"/>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Transistors abstracted as logic gates  with symbols</a:t>
            </a:r>
            <a:endParaRPr b="0" i="0" sz="4400" u="none" cap="none" strike="noStrike">
              <a:solidFill>
                <a:srgbClr val="000000"/>
              </a:solidFill>
              <a:latin typeface="Arial"/>
              <a:ea typeface="Arial"/>
              <a:cs typeface="Arial"/>
              <a:sym typeface="Arial"/>
            </a:endParaRPr>
          </a:p>
        </p:txBody>
      </p:sp>
      <p:pic>
        <p:nvPicPr>
          <p:cNvPr id="330" name="Google Shape;330;p20"/>
          <p:cNvPicPr preferRelativeResize="0"/>
          <p:nvPr/>
        </p:nvPicPr>
        <p:blipFill rotWithShape="1">
          <a:blip r:embed="rId3">
            <a:alphaModFix/>
          </a:blip>
          <a:srcRect b="0" l="0" r="0" t="0"/>
          <a:stretch/>
        </p:blipFill>
        <p:spPr>
          <a:xfrm>
            <a:off x="1319760" y="1801440"/>
            <a:ext cx="6502680" cy="3060360"/>
          </a:xfrm>
          <a:prstGeom prst="rect">
            <a:avLst/>
          </a:prstGeom>
          <a:noFill/>
          <a:ln>
            <a:noFill/>
          </a:ln>
        </p:spPr>
      </p:pic>
      <p:sp>
        <p:nvSpPr>
          <p:cNvPr id="331" name="Google Shape;331;p20"/>
          <p:cNvSpPr/>
          <p:nvPr/>
        </p:nvSpPr>
        <p:spPr>
          <a:xfrm>
            <a:off x="457200" y="1604520"/>
            <a:ext cx="8228160" cy="397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1"/>
          <p:cNvSpPr/>
          <p:nvPr/>
        </p:nvSpPr>
        <p:spPr>
          <a:xfrm>
            <a:off x="457200" y="274680"/>
            <a:ext cx="8227800" cy="11412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Abstraction in Transistor </a:t>
            </a:r>
            <a:endParaRPr b="0" i="0" sz="4400" u="none" cap="none" strike="noStrike">
              <a:solidFill>
                <a:srgbClr val="000000"/>
              </a:solidFill>
              <a:latin typeface="Arial"/>
              <a:ea typeface="Arial"/>
              <a:cs typeface="Arial"/>
              <a:sym typeface="Arial"/>
            </a:endParaRPr>
          </a:p>
        </p:txBody>
      </p:sp>
      <p:sp>
        <p:nvSpPr>
          <p:cNvPr id="337" name="Google Shape;337;p21"/>
          <p:cNvSpPr/>
          <p:nvPr/>
        </p:nvSpPr>
        <p:spPr>
          <a:xfrm>
            <a:off x="457200" y="1600200"/>
            <a:ext cx="8227800" cy="4524120"/>
          </a:xfrm>
          <a:prstGeom prst="rect">
            <a:avLst/>
          </a:prstGeom>
          <a:noFill/>
          <a:ln>
            <a:noFill/>
          </a:ln>
        </p:spPr>
        <p:txBody>
          <a:bodyPr anchorCtr="0" anchor="t" bIns="45000" lIns="90000" spcFirstLastPara="1" rIns="90000" wrap="square" tIns="45000">
            <a:noAutofit/>
          </a:bodyPr>
          <a:lstStyle/>
          <a:p>
            <a:pPr indent="-341280" lvl="0" marL="343080" marR="0" rtl="0" algn="l">
              <a:lnSpc>
                <a:spcPct val="100000"/>
              </a:lnSpc>
              <a:spcBef>
                <a:spcPts val="0"/>
              </a:spcBef>
              <a:spcAft>
                <a:spcPts val="0"/>
              </a:spcAft>
              <a:buClr>
                <a:srgbClr val="000000"/>
              </a:buClr>
              <a:buSzPts val="3200"/>
              <a:buFont typeface="Arial"/>
              <a:buChar char="•"/>
            </a:pPr>
            <a:r>
              <a:rPr b="0" i="0" lang="en-GB" sz="3200" u="none" cap="none" strike="noStrike">
                <a:solidFill>
                  <a:srgbClr val="000000"/>
                </a:solidFill>
                <a:latin typeface="Calibri"/>
                <a:ea typeface="Calibri"/>
                <a:cs typeface="Calibri"/>
                <a:sym typeface="Calibri"/>
              </a:rPr>
              <a:t>Yet the gross behaviour of a transistor can be described, without reference to quantum mechanics, as a set of equations that relate the voltages on its terminals to the current that flows though it. </a:t>
            </a:r>
            <a:endParaRPr b="0" i="0" sz="32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Clr>
                <a:srgbClr val="000000"/>
              </a:buClr>
              <a:buSzPts val="3200"/>
              <a:buFont typeface="Arial"/>
              <a:buChar char="•"/>
            </a:pPr>
            <a:r>
              <a:rPr b="0" i="0" lang="en-GB" sz="3200" u="none" cap="none" strike="noStrike">
                <a:solidFill>
                  <a:srgbClr val="000000"/>
                </a:solidFill>
                <a:latin typeface="Calibri"/>
                <a:ea typeface="Calibri"/>
                <a:cs typeface="Calibri"/>
                <a:sym typeface="Calibri"/>
              </a:rPr>
              <a:t>These equations abstract the essential behaviour of the device from its underlying physics. </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2"/>
          <p:cNvSpPr/>
          <p:nvPr/>
        </p:nvSpPr>
        <p:spPr>
          <a:xfrm>
            <a:off x="457200" y="274680"/>
            <a:ext cx="8227800" cy="11412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Abstraction in logic gates</a:t>
            </a:r>
            <a:endParaRPr b="0" i="0" sz="4400" u="none" cap="none" strike="noStrike">
              <a:solidFill>
                <a:srgbClr val="000000"/>
              </a:solidFill>
              <a:latin typeface="Arial"/>
              <a:ea typeface="Arial"/>
              <a:cs typeface="Arial"/>
              <a:sym typeface="Arial"/>
            </a:endParaRPr>
          </a:p>
        </p:txBody>
      </p:sp>
      <p:sp>
        <p:nvSpPr>
          <p:cNvPr id="343" name="Google Shape;343;p22"/>
          <p:cNvSpPr/>
          <p:nvPr/>
        </p:nvSpPr>
        <p:spPr>
          <a:xfrm>
            <a:off x="457200" y="1600200"/>
            <a:ext cx="8227800" cy="4524120"/>
          </a:xfrm>
          <a:prstGeom prst="rect">
            <a:avLst/>
          </a:prstGeom>
          <a:noFill/>
          <a:ln>
            <a:noFill/>
          </a:ln>
        </p:spPr>
        <p:txBody>
          <a:bodyPr anchorCtr="0" anchor="t" bIns="45000" lIns="90000" spcFirstLastPara="1" rIns="90000" wrap="square" tIns="45000">
            <a:noAutofit/>
          </a:bodyPr>
          <a:lstStyle/>
          <a:p>
            <a:pPr indent="-341280" lvl="0" marL="343080" marR="0" rtl="0" algn="l">
              <a:lnSpc>
                <a:spcPct val="100000"/>
              </a:lnSpc>
              <a:spcBef>
                <a:spcPts val="0"/>
              </a:spcBef>
              <a:spcAft>
                <a:spcPts val="0"/>
              </a:spcAft>
              <a:buClr>
                <a:srgbClr val="000000"/>
              </a:buClr>
              <a:buSzPts val="2400"/>
              <a:buFont typeface="Arial"/>
              <a:buChar char="•"/>
            </a:pPr>
            <a:r>
              <a:rPr b="1" i="0" lang="en-GB" sz="2400" u="none" cap="none" strike="noStrike">
                <a:solidFill>
                  <a:srgbClr val="000000"/>
                </a:solidFill>
                <a:latin typeface="Calibri"/>
                <a:ea typeface="Calibri"/>
                <a:cs typeface="Calibri"/>
                <a:sym typeface="Calibri"/>
              </a:rPr>
              <a:t>Logic gates </a:t>
            </a:r>
            <a:r>
              <a:rPr b="0" i="0" lang="en-GB" sz="2400" u="none" cap="none" strike="noStrike">
                <a:solidFill>
                  <a:srgbClr val="000000"/>
                </a:solidFill>
                <a:latin typeface="Calibri"/>
                <a:ea typeface="Calibri"/>
                <a:cs typeface="Calibri"/>
                <a:sym typeface="Calibri"/>
              </a:rPr>
              <a:t>The equations that describe the behaviour of a transistor are still fairly complex. </a:t>
            </a:r>
            <a:endParaRPr b="0" i="0" sz="24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When a group of transistors is wired together in a particular structure, such as the CMOS (Complementary Metal Oxide Semiconductor) NAND gate shown in Figure 1.2, the behaviour of the group has a particularly simple description.</a:t>
            </a:r>
            <a:endParaRPr b="0" i="0" sz="24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 If each of the input wires (A and B) is held at a voltage which is either near to Vdd or near to Vss, the output will will also be near to Vdd or Vss according to the following rules:</a:t>
            </a:r>
            <a:endParaRPr b="0" i="0" sz="24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 • If A and B are both near to Vdd, the output will be near to Vss.</a:t>
            </a:r>
            <a:endParaRPr b="0" i="0" sz="24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 If either A or B (or both) is near to Vss, the output will be near to Vdd.</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3"/>
          <p:cNvSpPr/>
          <p:nvPr/>
        </p:nvSpPr>
        <p:spPr>
          <a:xfrm>
            <a:off x="457200" y="274680"/>
            <a:ext cx="8227800" cy="11412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Abstraction in hardware design</a:t>
            </a:r>
            <a:endParaRPr b="0" i="0" sz="4400" u="none" cap="none" strike="noStrike">
              <a:solidFill>
                <a:srgbClr val="000000"/>
              </a:solidFill>
              <a:latin typeface="Arial"/>
              <a:ea typeface="Arial"/>
              <a:cs typeface="Arial"/>
              <a:sym typeface="Arial"/>
            </a:endParaRPr>
          </a:p>
        </p:txBody>
      </p:sp>
      <p:sp>
        <p:nvSpPr>
          <p:cNvPr id="349" name="Google Shape;349;p23"/>
          <p:cNvSpPr/>
          <p:nvPr/>
        </p:nvSpPr>
        <p:spPr>
          <a:xfrm>
            <a:off x="457200" y="1600200"/>
            <a:ext cx="8227800" cy="4524120"/>
          </a:xfrm>
          <a:prstGeom prst="rect">
            <a:avLst/>
          </a:prstGeom>
          <a:noFill/>
          <a:ln>
            <a:noFill/>
          </a:ln>
        </p:spPr>
        <p:txBody>
          <a:bodyPr anchorCtr="0" anchor="t" bIns="45000" lIns="90000" spcFirstLastPara="1" rIns="90000" wrap="square" tIns="45000">
            <a:noAutofit/>
          </a:bodyPr>
          <a:lstStyle/>
          <a:p>
            <a:pPr indent="-341280" lvl="0" marL="34308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Logic symbol Truth table The gate abstraction Although there is a lot of engineering design involved in turning </a:t>
            </a:r>
            <a:r>
              <a:rPr b="1" i="0" lang="en-GB" sz="2400" u="none" cap="none" strike="noStrike">
                <a:solidFill>
                  <a:srgbClr val="000000"/>
                </a:solidFill>
                <a:latin typeface="Calibri"/>
                <a:ea typeface="Calibri"/>
                <a:cs typeface="Calibri"/>
                <a:sym typeface="Calibri"/>
              </a:rPr>
              <a:t>four transistors </a:t>
            </a:r>
            <a:r>
              <a:rPr b="0" i="0" lang="en-GB" sz="2400" u="none" cap="none" strike="noStrike">
                <a:solidFill>
                  <a:srgbClr val="000000"/>
                </a:solidFill>
                <a:latin typeface="Calibri"/>
                <a:ea typeface="Calibri"/>
                <a:cs typeface="Calibri"/>
                <a:sym typeface="Calibri"/>
              </a:rPr>
              <a:t>into a reliable </a:t>
            </a:r>
            <a:r>
              <a:rPr b="1" i="0" lang="en-GB" sz="2400" u="none" cap="none" strike="noStrike">
                <a:solidFill>
                  <a:srgbClr val="000000"/>
                </a:solidFill>
                <a:latin typeface="Calibri"/>
                <a:ea typeface="Calibri"/>
                <a:cs typeface="Calibri"/>
                <a:sym typeface="Calibri"/>
              </a:rPr>
              <a:t>implementation of this equation</a:t>
            </a:r>
            <a:r>
              <a:rPr b="0" i="0" lang="en-GB" sz="2400" u="none" cap="none" strike="noStrike">
                <a:solidFill>
                  <a:srgbClr val="000000"/>
                </a:solidFill>
                <a:latin typeface="Calibri"/>
                <a:ea typeface="Calibri"/>
                <a:cs typeface="Calibri"/>
                <a:sym typeface="Calibri"/>
              </a:rPr>
              <a:t>, it can be done with </a:t>
            </a:r>
            <a:r>
              <a:rPr b="1" i="0" lang="en-GB" sz="2400" u="none" cap="none" strike="noStrike">
                <a:solidFill>
                  <a:srgbClr val="000000"/>
                </a:solidFill>
                <a:latin typeface="Calibri"/>
                <a:ea typeface="Calibri"/>
                <a:cs typeface="Calibri"/>
                <a:sym typeface="Calibri"/>
              </a:rPr>
              <a:t>sufficient reliability </a:t>
            </a:r>
            <a:r>
              <a:rPr b="0" i="0" lang="en-GB" sz="2400" u="none" cap="none" strike="noStrike">
                <a:solidFill>
                  <a:srgbClr val="000000"/>
                </a:solidFill>
                <a:latin typeface="Calibri"/>
                <a:ea typeface="Calibri"/>
                <a:cs typeface="Calibri"/>
                <a:sym typeface="Calibri"/>
              </a:rPr>
              <a:t>that the logic designer can think almost exclusively in terms of logic gates. </a:t>
            </a:r>
            <a:endParaRPr b="0" i="0" sz="24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The concepts that the logic designer works with are illustrated in Figure 1.3, and consist of the following 'views' of the logic gate</a:t>
            </a:r>
            <a:r>
              <a:rPr b="0" i="0" lang="en-GB" sz="3200" u="none" cap="none" strike="noStrike">
                <a:solidFill>
                  <a:srgbClr val="000000"/>
                </a:solidFill>
                <a:latin typeface="Calibri"/>
                <a:ea typeface="Calibri"/>
                <a:cs typeface="Calibri"/>
                <a:sym typeface="Calibri"/>
              </a:rPr>
              <a:t>: </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4"/>
          <p:cNvSpPr/>
          <p:nvPr/>
        </p:nvSpPr>
        <p:spPr>
          <a:xfrm>
            <a:off x="457200" y="274680"/>
            <a:ext cx="8227800" cy="11412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Abstraction in hardware design</a:t>
            </a:r>
            <a:endParaRPr b="0" i="0" sz="4400" u="none" cap="none" strike="noStrike">
              <a:solidFill>
                <a:srgbClr val="000000"/>
              </a:solidFill>
              <a:latin typeface="Arial"/>
              <a:ea typeface="Arial"/>
              <a:cs typeface="Arial"/>
              <a:sym typeface="Arial"/>
            </a:endParaRPr>
          </a:p>
        </p:txBody>
      </p:sp>
      <p:sp>
        <p:nvSpPr>
          <p:cNvPr id="355" name="Google Shape;355;p24"/>
          <p:cNvSpPr/>
          <p:nvPr/>
        </p:nvSpPr>
        <p:spPr>
          <a:xfrm>
            <a:off x="457200" y="1600200"/>
            <a:ext cx="8227800" cy="4524120"/>
          </a:xfrm>
          <a:prstGeom prst="rect">
            <a:avLst/>
          </a:prstGeom>
          <a:noFill/>
          <a:ln>
            <a:noFill/>
          </a:ln>
        </p:spPr>
        <p:txBody>
          <a:bodyPr anchorCtr="0" anchor="t" bIns="45000" lIns="90000" spcFirstLastPara="1" rIns="90000" wrap="square" tIns="45000">
            <a:noAutofit/>
          </a:bodyPr>
          <a:lstStyle/>
          <a:p>
            <a:pPr indent="-341280" lvl="0" marL="34308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A logic symbol. This is a symbol that represents a NAND gate function in a circuit schematic; there are similar symbols for other logic gates (for instance, removing the bubble from the output leaves an AND gate which generates the opposite output function; further examples are given in 'Appendix: Computer Logic' on page 399). </a:t>
            </a:r>
            <a:endParaRPr b="0" i="0" sz="24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 A truth table. This describes the logic function of the gate, and encompasses everything that the logic designer needs to know about the gate for most purposes. The significance here is that it is a lot simpler than four sets of transistor equations. (In this truth table we have represented 'true' by '1' and 'false' by '0', as is common practice when dealing with Boolean variables.)</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5"/>
          <p:cNvSpPr/>
          <p:nvPr/>
        </p:nvSpPr>
        <p:spPr>
          <a:xfrm>
            <a:off x="457200" y="274680"/>
            <a:ext cx="8227800" cy="11412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Abstraction in hardware design(The Gate Level Abstraction)</a:t>
            </a:r>
            <a:endParaRPr b="0" i="0" sz="4400" u="none" cap="none" strike="noStrike">
              <a:solidFill>
                <a:srgbClr val="000000"/>
              </a:solidFill>
              <a:latin typeface="Arial"/>
              <a:ea typeface="Arial"/>
              <a:cs typeface="Arial"/>
              <a:sym typeface="Arial"/>
            </a:endParaRPr>
          </a:p>
        </p:txBody>
      </p:sp>
      <p:pic>
        <p:nvPicPr>
          <p:cNvPr id="361" name="Google Shape;361;p25"/>
          <p:cNvPicPr preferRelativeResize="0"/>
          <p:nvPr/>
        </p:nvPicPr>
        <p:blipFill rotWithShape="1">
          <a:blip r:embed="rId3">
            <a:alphaModFix/>
          </a:blip>
          <a:srcRect b="0" l="0" r="0" t="0"/>
          <a:stretch/>
        </p:blipFill>
        <p:spPr>
          <a:xfrm>
            <a:off x="2362320" y="2624760"/>
            <a:ext cx="4417920" cy="247464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6"/>
          <p:cNvSpPr/>
          <p:nvPr/>
        </p:nvSpPr>
        <p:spPr>
          <a:xfrm>
            <a:off x="457200" y="274680"/>
            <a:ext cx="8227800" cy="11412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Levels of abstraction Gate-level design</a:t>
            </a:r>
            <a:endParaRPr b="0" i="0" sz="4400" u="none" cap="none" strike="noStrike">
              <a:solidFill>
                <a:srgbClr val="000000"/>
              </a:solidFill>
              <a:latin typeface="Arial"/>
              <a:ea typeface="Arial"/>
              <a:cs typeface="Arial"/>
              <a:sym typeface="Arial"/>
            </a:endParaRPr>
          </a:p>
        </p:txBody>
      </p:sp>
      <p:sp>
        <p:nvSpPr>
          <p:cNvPr id="367" name="Google Shape;367;p26"/>
          <p:cNvSpPr/>
          <p:nvPr/>
        </p:nvSpPr>
        <p:spPr>
          <a:xfrm>
            <a:off x="457200" y="1600200"/>
            <a:ext cx="8227800" cy="4524120"/>
          </a:xfrm>
          <a:prstGeom prst="rect">
            <a:avLst/>
          </a:prstGeom>
          <a:noFill/>
          <a:ln>
            <a:noFill/>
          </a:ln>
        </p:spPr>
        <p:txBody>
          <a:bodyPr anchorCtr="0" anchor="t" bIns="45000" lIns="90000" spcFirstLastPara="1" rIns="90000" wrap="square" tIns="45000">
            <a:noAutofit/>
          </a:bodyPr>
          <a:lstStyle/>
          <a:p>
            <a:pPr indent="-341280" lvl="0" marL="343080" marR="0" rtl="0" algn="l">
              <a:lnSpc>
                <a:spcPct val="100000"/>
              </a:lnSpc>
              <a:spcBef>
                <a:spcPts val="0"/>
              </a:spcBef>
              <a:spcAft>
                <a:spcPts val="0"/>
              </a:spcAft>
              <a:buClr>
                <a:srgbClr val="000000"/>
              </a:buClr>
              <a:buSzPts val="3200"/>
              <a:buFont typeface="Arial"/>
              <a:buChar char="•"/>
            </a:pPr>
            <a:r>
              <a:rPr b="1" i="0" lang="en-GB" sz="3200" u="none" cap="none" strike="noStrike">
                <a:solidFill>
                  <a:srgbClr val="000000"/>
                </a:solidFill>
                <a:latin typeface="Calibri"/>
                <a:ea typeface="Calibri"/>
                <a:cs typeface="Calibri"/>
                <a:sym typeface="Calibri"/>
              </a:rPr>
              <a:t>Levels of abstraction Gate-level design removes the need to know that the gate is built from transistors. </a:t>
            </a:r>
            <a:endParaRPr b="0" i="0" sz="32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Clr>
                <a:srgbClr val="000000"/>
              </a:buClr>
              <a:buSzPts val="3200"/>
              <a:buFont typeface="Arial"/>
              <a:buChar char="•"/>
            </a:pPr>
            <a:r>
              <a:rPr b="0" i="0" lang="en-GB" sz="3200" u="none" cap="none" strike="noStrike">
                <a:solidFill>
                  <a:srgbClr val="000000"/>
                </a:solidFill>
                <a:latin typeface="Calibri"/>
                <a:ea typeface="Calibri"/>
                <a:cs typeface="Calibri"/>
                <a:sym typeface="Calibri"/>
              </a:rPr>
              <a:t>A logic circuit should have the same logical behaviour whether the gates are implemented using </a:t>
            </a:r>
            <a:r>
              <a:rPr b="1" i="0" lang="en-GB" sz="3200" u="none" cap="none" strike="noStrike">
                <a:solidFill>
                  <a:srgbClr val="000000"/>
                </a:solidFill>
                <a:latin typeface="Calibri"/>
                <a:ea typeface="Calibri"/>
                <a:cs typeface="Calibri"/>
                <a:sym typeface="Calibri"/>
              </a:rPr>
              <a:t>field-effect transistors (the transistors that are available on a CMOS process), bipolar transistors,</a:t>
            </a:r>
            <a:r>
              <a:rPr b="0" i="0" lang="en-GB" sz="3200" u="none" cap="none" strike="noStrike">
                <a:solidFill>
                  <a:srgbClr val="000000"/>
                </a:solidFill>
                <a:latin typeface="Calibri"/>
                <a:ea typeface="Calibri"/>
                <a:cs typeface="Calibri"/>
                <a:sym typeface="Calibri"/>
              </a:rPr>
              <a:t> electrical relays, fluid logic or any other form of logic.</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27"/>
          <p:cNvSpPr/>
          <p:nvPr/>
        </p:nvSpPr>
        <p:spPr>
          <a:xfrm>
            <a:off x="457200" y="274680"/>
            <a:ext cx="8227800" cy="11412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Levels of abstraction Gate-level design</a:t>
            </a:r>
            <a:endParaRPr b="0" i="0" sz="4400" u="none" cap="none" strike="noStrike">
              <a:solidFill>
                <a:srgbClr val="000000"/>
              </a:solidFill>
              <a:latin typeface="Arial"/>
              <a:ea typeface="Arial"/>
              <a:cs typeface="Arial"/>
              <a:sym typeface="Arial"/>
            </a:endParaRPr>
          </a:p>
        </p:txBody>
      </p:sp>
      <p:sp>
        <p:nvSpPr>
          <p:cNvPr id="373" name="Google Shape;373;p27"/>
          <p:cNvSpPr/>
          <p:nvPr/>
        </p:nvSpPr>
        <p:spPr>
          <a:xfrm>
            <a:off x="457200" y="1600200"/>
            <a:ext cx="8227800" cy="4524120"/>
          </a:xfrm>
          <a:prstGeom prst="rect">
            <a:avLst/>
          </a:prstGeom>
          <a:noFill/>
          <a:ln>
            <a:noFill/>
          </a:ln>
        </p:spPr>
        <p:txBody>
          <a:bodyPr anchorCtr="0" anchor="t" bIns="45000" lIns="90000" spcFirstLastPara="1" rIns="90000" wrap="square" tIns="45000">
            <a:noAutofit/>
          </a:bodyPr>
          <a:lstStyle/>
          <a:p>
            <a:pPr indent="-341280" lvl="0" marL="343080" marR="0" rtl="0" algn="l">
              <a:lnSpc>
                <a:spcPct val="100000"/>
              </a:lnSpc>
              <a:spcBef>
                <a:spcPts val="0"/>
              </a:spcBef>
              <a:spcAft>
                <a:spcPts val="0"/>
              </a:spcAft>
              <a:buClr>
                <a:srgbClr val="000000"/>
              </a:buClr>
              <a:buSzPts val="2400"/>
              <a:buFont typeface="Arial"/>
              <a:buChar char="•"/>
            </a:pPr>
            <a:r>
              <a:rPr b="1" i="0" lang="en-GB" sz="2400" u="none" cap="none" strike="noStrike">
                <a:solidFill>
                  <a:srgbClr val="000000"/>
                </a:solidFill>
                <a:latin typeface="Calibri"/>
                <a:ea typeface="Calibri"/>
                <a:cs typeface="Calibri"/>
                <a:sym typeface="Calibri"/>
              </a:rPr>
              <a:t>The implementation technology will affect the performance of the circuit, but it should have no effect on its function</a:t>
            </a:r>
            <a:r>
              <a:rPr b="0" i="0" lang="en-GB" sz="2400" u="none" cap="none" strike="noStrike">
                <a:solidFill>
                  <a:srgbClr val="000000"/>
                </a:solidFill>
                <a:latin typeface="Calibri"/>
                <a:ea typeface="Calibri"/>
                <a:cs typeface="Calibri"/>
                <a:sym typeface="Calibri"/>
              </a:rPr>
              <a:t>. It is the duty of the transistor-level circuit designer to support the gate abstraction as near perfectly as is possible in order to isolate the logic circuit designer from the need to understand the transistor equations. </a:t>
            </a:r>
            <a:endParaRPr b="0" i="0" sz="24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It may appear that this point is being somewhat laboured, particularly to those readers who have worked with logic gates for many years.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8"/>
          <p:cNvSpPr/>
          <p:nvPr/>
        </p:nvSpPr>
        <p:spPr>
          <a:xfrm>
            <a:off x="457200" y="274680"/>
            <a:ext cx="8227800" cy="11412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Levels of abstraction Gate-level design</a:t>
            </a:r>
            <a:endParaRPr b="0" i="0" sz="4400" u="none" cap="none" strike="noStrike">
              <a:solidFill>
                <a:srgbClr val="000000"/>
              </a:solidFill>
              <a:latin typeface="Arial"/>
              <a:ea typeface="Arial"/>
              <a:cs typeface="Arial"/>
              <a:sym typeface="Arial"/>
            </a:endParaRPr>
          </a:p>
        </p:txBody>
      </p:sp>
      <p:sp>
        <p:nvSpPr>
          <p:cNvPr id="379" name="Google Shape;379;p28"/>
          <p:cNvSpPr/>
          <p:nvPr/>
        </p:nvSpPr>
        <p:spPr>
          <a:xfrm>
            <a:off x="457200" y="1600200"/>
            <a:ext cx="8227800" cy="4524120"/>
          </a:xfrm>
          <a:prstGeom prst="rect">
            <a:avLst/>
          </a:prstGeom>
          <a:noFill/>
          <a:ln>
            <a:noFill/>
          </a:ln>
        </p:spPr>
        <p:txBody>
          <a:bodyPr anchorCtr="0" anchor="t" bIns="45000" lIns="90000" spcFirstLastPara="1" rIns="90000" wrap="square" tIns="45000">
            <a:noAutofit/>
          </a:bodyPr>
          <a:lstStyle/>
          <a:p>
            <a:pPr indent="-341280" lvl="0" marL="34308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However, the principle that is illustrated in the gate level abstraction is repeated many times at different levels in computer science and is absolutely fundamental to the process which we began considering at the start of this section, which is the management of complexity. </a:t>
            </a:r>
            <a:endParaRPr b="0" i="0" sz="2400" u="none" cap="none" strike="noStrike">
              <a:solidFill>
                <a:srgbClr val="000000"/>
              </a:solidFill>
              <a:latin typeface="Arial"/>
              <a:ea typeface="Arial"/>
              <a:cs typeface="Arial"/>
              <a:sym typeface="Arial"/>
            </a:endParaRPr>
          </a:p>
          <a:p>
            <a:pPr indent="0" lvl="0" marL="72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The process of gathering together a few components at one level to extract their essential joint behaviour and hide all the unnecessary detail at the next level enables us to scale orders of complexity in a few steps.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29"/>
          <p:cNvSpPr/>
          <p:nvPr/>
        </p:nvSpPr>
        <p:spPr>
          <a:xfrm>
            <a:off x="457200" y="274680"/>
            <a:ext cx="8227800" cy="94284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A typical hierarchy of abstraction at the hardware level might be:</a:t>
            </a:r>
            <a:endParaRPr b="0" i="0" sz="4400" u="none" cap="none" strike="noStrike">
              <a:solidFill>
                <a:srgbClr val="000000"/>
              </a:solidFill>
              <a:latin typeface="Arial"/>
              <a:ea typeface="Arial"/>
              <a:cs typeface="Arial"/>
              <a:sym typeface="Arial"/>
            </a:endParaRPr>
          </a:p>
        </p:txBody>
      </p:sp>
      <p:sp>
        <p:nvSpPr>
          <p:cNvPr id="385" name="Google Shape;385;p29"/>
          <p:cNvSpPr/>
          <p:nvPr/>
        </p:nvSpPr>
        <p:spPr>
          <a:xfrm>
            <a:off x="457200" y="1371600"/>
            <a:ext cx="8227800" cy="5179680"/>
          </a:xfrm>
          <a:prstGeom prst="rect">
            <a:avLst/>
          </a:prstGeom>
          <a:noFill/>
          <a:ln>
            <a:noFill/>
          </a:ln>
        </p:spPr>
        <p:txBody>
          <a:bodyPr anchorCtr="0" anchor="t" bIns="45000" lIns="90000" spcFirstLastPara="1" rIns="90000" wrap="square" tIns="45000">
            <a:noAutofit/>
          </a:bodyPr>
          <a:lstStyle/>
          <a:p>
            <a:pPr indent="-341280" lvl="0" marL="343080" marR="0" rtl="0" algn="l">
              <a:lnSpc>
                <a:spcPct val="100000"/>
              </a:lnSpc>
              <a:spcBef>
                <a:spcPts val="0"/>
              </a:spcBef>
              <a:spcAft>
                <a:spcPts val="0"/>
              </a:spcAft>
              <a:buNone/>
            </a:pPr>
            <a:r>
              <a:rPr b="0" i="0" lang="en-GB" sz="2400" u="none" cap="none" strike="noStrike">
                <a:solidFill>
                  <a:srgbClr val="000000"/>
                </a:solidFill>
                <a:latin typeface="Arial"/>
                <a:ea typeface="Arial"/>
                <a:cs typeface="Arial"/>
                <a:sym typeface="Arial"/>
              </a:rPr>
              <a:t>1. transistors; </a:t>
            </a:r>
            <a:endParaRPr b="0" i="0" sz="24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None/>
            </a:pPr>
            <a:r>
              <a:rPr b="0" i="0" lang="en-GB" sz="2400" u="none" cap="none" strike="noStrike">
                <a:solidFill>
                  <a:srgbClr val="000000"/>
                </a:solidFill>
                <a:latin typeface="Arial"/>
                <a:ea typeface="Arial"/>
                <a:cs typeface="Arial"/>
                <a:sym typeface="Arial"/>
              </a:rPr>
              <a:t>2. logic gates, memory cells, special circuits; </a:t>
            </a:r>
            <a:endParaRPr b="0" i="0" sz="24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None/>
            </a:pPr>
            <a:r>
              <a:rPr b="0" i="0" lang="en-GB" sz="2400" u="none" cap="none" strike="noStrike">
                <a:solidFill>
                  <a:srgbClr val="000000"/>
                </a:solidFill>
                <a:latin typeface="Arial"/>
                <a:ea typeface="Arial"/>
                <a:cs typeface="Arial"/>
                <a:sym typeface="Arial"/>
              </a:rPr>
              <a:t>3. single-bit adders, multiplexers, decoders, flip-flops;</a:t>
            </a:r>
            <a:endParaRPr b="0" i="0" sz="24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None/>
            </a:pPr>
            <a:r>
              <a:rPr b="0" i="0" lang="en-GB" sz="2400" u="none" cap="none" strike="noStrike">
                <a:solidFill>
                  <a:srgbClr val="000000"/>
                </a:solidFill>
                <a:latin typeface="Arial"/>
                <a:ea typeface="Arial"/>
                <a:cs typeface="Arial"/>
                <a:sym typeface="Arial"/>
              </a:rPr>
              <a:t> 4. word-wide adders, multiplexers, decoders, registers, buses;</a:t>
            </a:r>
            <a:endParaRPr b="0" i="0" sz="24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None/>
            </a:pPr>
            <a:r>
              <a:rPr b="0" i="0" lang="en-GB" sz="2400" u="none" cap="none" strike="noStrike">
                <a:solidFill>
                  <a:srgbClr val="000000"/>
                </a:solidFill>
                <a:latin typeface="Arial"/>
                <a:ea typeface="Arial"/>
                <a:cs typeface="Arial"/>
                <a:sym typeface="Arial"/>
              </a:rPr>
              <a:t>5. ALUs (Arithmetic-Logic Units), barrel shifters, register banks, memory blocks; </a:t>
            </a:r>
            <a:endParaRPr b="0" i="0" sz="24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None/>
            </a:pPr>
            <a:r>
              <a:rPr b="0" i="0" lang="en-GB" sz="2400" u="none" cap="none" strike="noStrike">
                <a:solidFill>
                  <a:srgbClr val="000000"/>
                </a:solidFill>
                <a:latin typeface="Arial"/>
                <a:ea typeface="Arial"/>
                <a:cs typeface="Arial"/>
                <a:sym typeface="Arial"/>
              </a:rPr>
              <a:t>6processor, cache and memory management organizations; </a:t>
            </a:r>
            <a:endParaRPr b="0" i="0" sz="24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None/>
            </a:pPr>
            <a:r>
              <a:rPr b="0" i="0" lang="en-GB" sz="2400" u="none" cap="none" strike="noStrike">
                <a:solidFill>
                  <a:srgbClr val="000000"/>
                </a:solidFill>
                <a:latin typeface="Arial"/>
                <a:ea typeface="Arial"/>
                <a:cs typeface="Arial"/>
                <a:sym typeface="Arial"/>
              </a:rPr>
              <a:t>7. processors, peripheral cells, cache memories, memory management units;</a:t>
            </a:r>
            <a:endParaRPr b="0" i="0" sz="24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None/>
            </a:pPr>
            <a:r>
              <a:rPr b="0" i="0" lang="en-GB" sz="2400" u="none" cap="none" strike="noStrike">
                <a:solidFill>
                  <a:srgbClr val="000000"/>
                </a:solidFill>
                <a:latin typeface="Arial"/>
                <a:ea typeface="Arial"/>
                <a:cs typeface="Arial"/>
                <a:sym typeface="Arial"/>
              </a:rPr>
              <a:t> 8. integrated system chips; </a:t>
            </a:r>
            <a:endParaRPr b="0" i="0" sz="24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None/>
            </a:pPr>
            <a:r>
              <a:rPr b="0" i="0" lang="en-GB" sz="2400" u="none" cap="none" strike="noStrike">
                <a:solidFill>
                  <a:srgbClr val="000000"/>
                </a:solidFill>
                <a:latin typeface="Arial"/>
                <a:ea typeface="Arial"/>
                <a:cs typeface="Arial"/>
                <a:sym typeface="Arial"/>
              </a:rPr>
              <a:t>9. printed circuit boards; </a:t>
            </a:r>
            <a:endParaRPr b="0" i="0" sz="24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None/>
            </a:pPr>
            <a:r>
              <a:rPr b="0" i="0" lang="en-GB" sz="2400" u="none" cap="none" strike="noStrike">
                <a:solidFill>
                  <a:srgbClr val="000000"/>
                </a:solidFill>
                <a:latin typeface="Arial"/>
                <a:ea typeface="Arial"/>
                <a:cs typeface="Arial"/>
                <a:sym typeface="Arial"/>
              </a:rPr>
              <a:t>10. mobile telephones, PCs, engine controllers</a:t>
            </a:r>
            <a:endParaRPr b="0" i="0" sz="24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
          <p:cNvSpPr/>
          <p:nvPr/>
        </p:nvSpPr>
        <p:spPr>
          <a:xfrm>
            <a:off x="914400" y="304920"/>
            <a:ext cx="7770600" cy="14680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9th Generation processor list: ( some are yet to release) [2019 Intel release]</a:t>
            </a:r>
            <a:endParaRPr b="0" i="0" sz="1800" u="none" cap="none" strike="noStrike">
              <a:solidFill>
                <a:srgbClr val="000000"/>
              </a:solidFill>
              <a:latin typeface="Arial"/>
              <a:ea typeface="Arial"/>
              <a:cs typeface="Arial"/>
              <a:sym typeface="Arial"/>
            </a:endParaRPr>
          </a:p>
        </p:txBody>
      </p:sp>
      <p:sp>
        <p:nvSpPr>
          <p:cNvPr id="221" name="Google Shape;221;p3"/>
          <p:cNvSpPr/>
          <p:nvPr/>
        </p:nvSpPr>
        <p:spPr>
          <a:xfrm>
            <a:off x="1072800" y="2023920"/>
            <a:ext cx="7082640" cy="3612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3"/>
          <p:cNvSpPr/>
          <p:nvPr/>
        </p:nvSpPr>
        <p:spPr>
          <a:xfrm>
            <a:off x="-3332520" y="6877080"/>
            <a:ext cx="9230760" cy="37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1000" u="none" cap="none" strike="noStrike">
                <a:solidFill>
                  <a:srgbClr val="000000"/>
                </a:solidFill>
                <a:latin typeface="Arial"/>
                <a:ea typeface="Arial"/>
                <a:cs typeface="Arial"/>
                <a:sym typeface="Arial"/>
              </a:rPr>
              <a:t>Component of the processor that pperform arithmetic operations and holds pcommands the datapath, memory, pdatapyI/O devices according to the instructions of the memory</a:t>
            </a:r>
            <a:endParaRPr b="0" i="0" sz="1000" u="none" cap="none" strike="noStrike">
              <a:solidFill>
                <a:srgbClr val="000000"/>
              </a:solidFill>
              <a:latin typeface="Arial"/>
              <a:ea typeface="Arial"/>
              <a:cs typeface="Arial"/>
              <a:sym typeface="Arial"/>
            </a:endParaRPr>
          </a:p>
        </p:txBody>
      </p:sp>
      <p:sp>
        <p:nvSpPr>
          <p:cNvPr id="223" name="Google Shape;223;p3"/>
          <p:cNvSpPr/>
          <p:nvPr/>
        </p:nvSpPr>
        <p:spPr>
          <a:xfrm>
            <a:off x="243720" y="1414440"/>
            <a:ext cx="8441280" cy="46580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1000" u="none" cap="none" strike="noStrike">
                <a:solidFill>
                  <a:srgbClr val="000000"/>
                </a:solidFill>
                <a:latin typeface="Arial"/>
                <a:ea typeface="Arial"/>
                <a:cs typeface="Arial"/>
                <a:sym typeface="Arial"/>
              </a:rPr>
              <a:t>Intel Core i9 Q3 (2017-present)</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000" u="none" cap="none" strike="noStrike">
                <a:solidFill>
                  <a:srgbClr val="000000"/>
                </a:solidFill>
                <a:latin typeface="Arial"/>
                <a:ea typeface="Arial"/>
                <a:cs typeface="Arial"/>
                <a:sym typeface="Arial"/>
              </a:rPr>
              <a:t>Intel Core i9-9900KFC (14th Feb-2019)</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000" u="none" cap="none" strike="noStrike">
                <a:solidFill>
                  <a:srgbClr val="000000"/>
                </a:solidFill>
                <a:latin typeface="Arial"/>
                <a:ea typeface="Arial"/>
                <a:cs typeface="Arial"/>
                <a:sym typeface="Arial"/>
              </a:rPr>
              <a:t>Intel® 20XM Processor Extreme Edition (8M Intel® Core™ i9-7980XE Extreme Edition Processor (24.75M Cache, up to 4.20 GHz) i9-7980XE 1,933,533</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000" u="none" cap="none" strike="noStrike">
                <a:solidFill>
                  <a:srgbClr val="000000"/>
                </a:solidFill>
                <a:latin typeface="Arial"/>
                <a:ea typeface="Arial"/>
                <a:cs typeface="Arial"/>
                <a:sym typeface="Arial"/>
              </a:rPr>
              <a:t>Intel® Core™ i9-7960X X-series Processor (22M Cache, up to 4.20 GHz) i9-7960X 1,855,467</a:t>
            </a:r>
            <a:br>
              <a:rPr b="0" i="0" lang="en-GB" sz="1800" u="none" cap="none" strike="noStrike">
                <a:latin typeface="Arial"/>
                <a:ea typeface="Arial"/>
                <a:cs typeface="Arial"/>
                <a:sym typeface="Arial"/>
              </a:rPr>
            </a:br>
            <a:r>
              <a:rPr b="0" i="0" lang="en-GB" sz="1000" u="none" cap="none" strike="noStrike">
                <a:solidFill>
                  <a:srgbClr val="000000"/>
                </a:solidFill>
                <a:latin typeface="Arial"/>
                <a:ea typeface="Arial"/>
                <a:cs typeface="Arial"/>
                <a:sym typeface="Arial"/>
              </a:rPr>
              <a:t>Intel® Core™ i9-7940X X-series Processor (19.25M Cache, up to 4.30 GHz) i9-7940X 1,803,167</a:t>
            </a:r>
            <a:br>
              <a:rPr b="0" i="0" lang="en-GB" sz="1800" u="none" cap="none" strike="noStrike">
                <a:latin typeface="Arial"/>
                <a:ea typeface="Arial"/>
                <a:cs typeface="Arial"/>
                <a:sym typeface="Arial"/>
              </a:rPr>
            </a:br>
            <a:r>
              <a:rPr b="0" i="0" lang="en-GB" sz="1000" u="none" cap="none" strike="noStrike">
                <a:solidFill>
                  <a:srgbClr val="000000"/>
                </a:solidFill>
                <a:latin typeface="Arial"/>
                <a:ea typeface="Arial"/>
                <a:cs typeface="Arial"/>
                <a:sym typeface="Arial"/>
              </a:rPr>
              <a:t>Intel® Core™ i9-7920X X-series Processor (16.50M Cache, up to 4.30 GHz) i9-7920X 1,451,933</a:t>
            </a:r>
            <a:br>
              <a:rPr b="0" i="0" lang="en-GB" sz="1800" u="none" cap="none" strike="noStrike">
                <a:latin typeface="Arial"/>
                <a:ea typeface="Arial"/>
                <a:cs typeface="Arial"/>
                <a:sym typeface="Arial"/>
              </a:rPr>
            </a:br>
            <a:r>
              <a:rPr b="0" i="0" lang="en-GB" sz="1000" u="none" cap="none" strike="noStrike">
                <a:solidFill>
                  <a:srgbClr val="000000"/>
                </a:solidFill>
                <a:latin typeface="Arial"/>
                <a:ea typeface="Arial"/>
                <a:cs typeface="Arial"/>
                <a:sym typeface="Arial"/>
              </a:rPr>
              <a:t>Intel® Core™ i9-7900X X-series Processor (13.75M Cache, up to 4.30 GHz) i9-7900X 1,384,900</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000" u="none" cap="none" strike="noStrike">
                <a:solidFill>
                  <a:srgbClr val="000000"/>
                </a:solidFill>
                <a:latin typeface="Arial"/>
                <a:ea typeface="Arial"/>
                <a:cs typeface="Arial"/>
                <a:sym typeface="Arial"/>
              </a:rPr>
              <a:t>Intel® Core™ i7-7820X X-series Processor (11M Cache, up to 4.30 GHz) i7-7820X 1,219,200</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000" u="none" cap="none" strike="noStrike">
                <a:solidFill>
                  <a:srgbClr val="000000"/>
                </a:solidFill>
                <a:latin typeface="Arial"/>
                <a:ea typeface="Arial"/>
                <a:cs typeface="Arial"/>
                <a:sym typeface="Arial"/>
              </a:rPr>
              <a:t>Intel® Core™ i7-7800X X-series Processor (8.25M Cache, up to 4.00 GHz) i7-7800X 901,833</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000" u="none" cap="none" strike="noStrike">
                <a:solidFill>
                  <a:srgbClr val="000000"/>
                </a:solidFill>
                <a:latin typeface="Arial"/>
                <a:ea typeface="Arial"/>
                <a:cs typeface="Arial"/>
                <a:sym typeface="Arial"/>
              </a:rPr>
              <a:t>Intel® Core™ i7-7740X X-series Processor (8M Cache, up to 4.50 GHz) i7-7740X 437,167</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000" u="none" cap="none" strike="noStrike">
                <a:solidFill>
                  <a:srgbClr val="000000"/>
                </a:solidFill>
                <a:latin typeface="Arial"/>
                <a:ea typeface="Arial"/>
                <a:cs typeface="Arial"/>
                <a:sym typeface="Arial"/>
              </a:rPr>
              <a:t>Intel® Core™ i5-7640X X-series Processor (6M Cache, up to 4.20 GHz) i5-7640X 406,667</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000" u="none" cap="none" strike="noStrike">
                <a:solidFill>
                  <a:srgbClr val="000000"/>
                </a:solidFill>
                <a:latin typeface="Arial"/>
                <a:ea typeface="Arial"/>
                <a:cs typeface="Arial"/>
                <a:sym typeface="Arial"/>
              </a:rPr>
              <a:t>Intel® Core™ i7-6950X Processor Extreme Edition (25M Cache, up to 3.50 GHz) i7-6950X 595,500</a:t>
            </a:r>
            <a:br>
              <a:rPr b="0" i="0" lang="en-GB" sz="1800" u="none" cap="none" strike="noStrike">
                <a:latin typeface="Arial"/>
                <a:ea typeface="Arial"/>
                <a:cs typeface="Arial"/>
                <a:sym typeface="Arial"/>
              </a:rPr>
            </a:br>
            <a:r>
              <a:rPr b="0" i="0" lang="en-GB" sz="1000" u="none" cap="none" strike="noStrike">
                <a:solidFill>
                  <a:srgbClr val="000000"/>
                </a:solidFill>
                <a:latin typeface="Arial"/>
                <a:ea typeface="Arial"/>
                <a:cs typeface="Arial"/>
                <a:sym typeface="Arial"/>
              </a:rPr>
              <a:t>Intel® Core™ i7-6900K Processor (20M Cache, up to 3.70 GHz) i7-6900K 509,867</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000" u="none" cap="none" strike="noStrike">
                <a:solidFill>
                  <a:srgbClr val="000000"/>
                </a:solidFill>
                <a:latin typeface="Arial"/>
                <a:ea typeface="Arial"/>
                <a:cs typeface="Arial"/>
                <a:sym typeface="Arial"/>
              </a:rPr>
              <a:t>Intel® Core™ i7-6850K Processor (15M Cache, up to 3.80 GHz) i7-6850K 432,600</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000" u="none" cap="none" strike="noStrike">
                <a:solidFill>
                  <a:srgbClr val="000000"/>
                </a:solidFill>
                <a:latin typeface="Arial"/>
                <a:ea typeface="Arial"/>
                <a:cs typeface="Arial"/>
                <a:sym typeface="Arial"/>
              </a:rPr>
              <a:t>Intel® Core™ i7-6800K Processor (15M Cache, up to 3.60 GHz) i7-6800K 408,567</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000" u="none" cap="none" strike="noStrike">
                <a:solidFill>
                  <a:srgbClr val="000000"/>
                </a:solidFill>
                <a:latin typeface="Arial"/>
                <a:ea typeface="Arial"/>
                <a:cs typeface="Arial"/>
                <a:sym typeface="Arial"/>
              </a:rPr>
              <a:t>Intel® Core™ i7-5960X Processor Extreme Edition (20M Cache, up to 3.50 GHz) i7-5960X 478,000</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000" u="none" cap="none" strike="noStrike">
                <a:solidFill>
                  <a:srgbClr val="000000"/>
                </a:solidFill>
                <a:latin typeface="Arial"/>
                <a:ea typeface="Arial"/>
                <a:cs typeface="Arial"/>
                <a:sym typeface="Arial"/>
              </a:rPr>
              <a:t>Intel® Core™ i7-5930K Processor (15M Cache, up to 3.70 GHz) i7-5930K 420,583</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000" u="none" cap="none" strike="noStrike">
                <a:solidFill>
                  <a:srgbClr val="000000"/>
                </a:solidFill>
                <a:latin typeface="Arial"/>
                <a:ea typeface="Arial"/>
                <a:cs typeface="Arial"/>
                <a:sym typeface="Arial"/>
              </a:rPr>
              <a:t>Intel® Core™ i7-5820K Processor (15M Cache, up to 3.60 GHz) i7-5820K 396,550</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000" u="none" cap="none" strike="noStrike">
                <a:solidFill>
                  <a:srgbClr val="000000"/>
                </a:solidFill>
                <a:latin typeface="Arial"/>
                <a:ea typeface="Arial"/>
                <a:cs typeface="Arial"/>
                <a:sym typeface="Arial"/>
              </a:rPr>
              <a:t>Intel® Core™ i7-4960X Processor Extreme Edition (15M Cache, up to 4.00 GHz) i7-4960X 213,600</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000" u="none" cap="none" strike="noStrike">
                <a:solidFill>
                  <a:srgbClr val="000000"/>
                </a:solidFill>
                <a:latin typeface="Arial"/>
                <a:ea typeface="Arial"/>
                <a:cs typeface="Arial"/>
                <a:sym typeface="Arial"/>
              </a:rPr>
              <a:t>Intel® Core™ i7-4940MX Processor Extreme Edition (8M Cache, up to 4.00 GHz) i7-4940MX 251,100</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000" u="none" cap="none" strike="noStrike">
                <a:solidFill>
                  <a:srgbClr val="000000"/>
                </a:solidFill>
                <a:latin typeface="Arial"/>
                <a:ea typeface="Arial"/>
                <a:cs typeface="Arial"/>
                <a:sym typeface="Arial"/>
              </a:rPr>
              <a:t>Intel® Core™ i7-4930K Processor (12M Cache, up to 3.90 GHz) i7-4930K 201,733</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000" u="none" cap="none" strike="noStrike">
                <a:solidFill>
                  <a:srgbClr val="000000"/>
                </a:solidFill>
                <a:latin typeface="Arial"/>
                <a:ea typeface="Arial"/>
                <a:cs typeface="Arial"/>
                <a:sym typeface="Arial"/>
              </a:rPr>
              <a:t>Intel® Core™ i7-4930MX Processor Extreme Edition (8M Cache, up to 3.90 GHz) i7-4930MX 243,000</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000" u="none" cap="none" strike="noStrike">
                <a:solidFill>
                  <a:srgbClr val="000000"/>
                </a:solidFill>
                <a:latin typeface="Arial"/>
                <a:ea typeface="Arial"/>
                <a:cs typeface="Arial"/>
                <a:sym typeface="Arial"/>
              </a:rPr>
              <a:t>Intel® Core™ i7-4820K Processor (10M Cache, up to 3.90 GHz) i7-4820K 148,000</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000" u="none" cap="none" strike="noStrike">
                <a:solidFill>
                  <a:srgbClr val="000000"/>
                </a:solidFill>
                <a:latin typeface="Arial"/>
                <a:ea typeface="Arial"/>
                <a:cs typeface="Arial"/>
                <a:sym typeface="Arial"/>
              </a:rPr>
              <a:t>Intel® Core™ i7-3970X Processor Extreme Edition (15M Cache, up to 4.00 GHz) i7-3970X 207,667</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000" u="none" cap="none" strike="noStrike">
                <a:solidFill>
                  <a:srgbClr val="000000"/>
                </a:solidFill>
                <a:latin typeface="Arial"/>
                <a:ea typeface="Arial"/>
                <a:cs typeface="Arial"/>
                <a:sym typeface="Arial"/>
              </a:rPr>
              <a:t>Intel® Core™ i7-3960X Processor Extreme Edition (15M Cache, up to 3.90 GHz) i7-3960X 195,800</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000" u="none" cap="none" strike="noStrike">
                <a:solidFill>
                  <a:srgbClr val="000000"/>
                </a:solidFill>
                <a:latin typeface="Arial"/>
                <a:ea typeface="Arial"/>
                <a:cs typeface="Arial"/>
                <a:sym typeface="Arial"/>
              </a:rPr>
              <a:t>Intel® Core™ i7-3940XM Processor Extreme Edition (8M Cache, up to 3.90 GHz) i7-3940XM 120,000</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000" u="none" cap="none" strike="noStrike">
                <a:solidFill>
                  <a:srgbClr val="000000"/>
                </a:solidFill>
                <a:latin typeface="Arial"/>
                <a:ea typeface="Arial"/>
                <a:cs typeface="Arial"/>
                <a:sym typeface="Arial"/>
              </a:rPr>
              <a:t>Intel® Core™ i7-3930K Processor (12M Cache, up to 3.80 GHz) i7-3930K 189,867</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000" u="none" cap="none" strike="noStrike">
                <a:solidFill>
                  <a:srgbClr val="000000"/>
                </a:solidFill>
                <a:latin typeface="Arial"/>
                <a:ea typeface="Arial"/>
                <a:cs typeface="Arial"/>
                <a:sym typeface="Arial"/>
              </a:rPr>
              <a:t>Intel® Core™ i7-3920XM Processor Extreme Edition (8M Cache, up to 3.80 GHz) i7-3920XM 116,000</a:t>
            </a:r>
            <a:endParaRPr b="0" i="0" sz="1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000" u="none" cap="none" strike="noStrike">
                <a:solidFill>
                  <a:srgbClr val="000000"/>
                </a:solidFill>
                <a:latin typeface="Arial"/>
                <a:ea typeface="Arial"/>
                <a:cs typeface="Arial"/>
                <a:sym typeface="Arial"/>
              </a:rPr>
              <a:t>Intel® Core™ i7-3820 Processor (10M Cache, up to 3.80 GHz) i7-3820 144,00</a:t>
            </a:r>
            <a:endParaRPr b="0" i="0" sz="1000" u="none" cap="none" strike="noStrike">
              <a:solidFill>
                <a:srgbClr val="000000"/>
              </a:solidFill>
              <a:latin typeface="Arial"/>
              <a:ea typeface="Arial"/>
              <a:cs typeface="Arial"/>
              <a:sym typeface="Arial"/>
            </a:endParaRPr>
          </a:p>
        </p:txBody>
      </p:sp>
      <p:sp>
        <p:nvSpPr>
          <p:cNvPr id="224" name="Google Shape;224;p3"/>
          <p:cNvSpPr/>
          <p:nvPr/>
        </p:nvSpPr>
        <p:spPr>
          <a:xfrm>
            <a:off x="457200" y="273600"/>
            <a:ext cx="8228160" cy="11437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
          <p:cNvSpPr/>
          <p:nvPr/>
        </p:nvSpPr>
        <p:spPr>
          <a:xfrm>
            <a:off x="457200" y="1604520"/>
            <a:ext cx="8228160" cy="397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30"/>
          <p:cNvSpPr/>
          <p:nvPr/>
        </p:nvSpPr>
        <p:spPr>
          <a:xfrm>
            <a:off x="457200" y="274680"/>
            <a:ext cx="8227800" cy="11412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Gate-level Design</a:t>
            </a:r>
            <a:endParaRPr b="0" i="0" sz="4400" u="none" cap="none" strike="noStrike">
              <a:solidFill>
                <a:srgbClr val="000000"/>
              </a:solidFill>
              <a:latin typeface="Arial"/>
              <a:ea typeface="Arial"/>
              <a:cs typeface="Arial"/>
              <a:sym typeface="Arial"/>
            </a:endParaRPr>
          </a:p>
        </p:txBody>
      </p:sp>
      <p:sp>
        <p:nvSpPr>
          <p:cNvPr id="391" name="Google Shape;391;p30"/>
          <p:cNvSpPr/>
          <p:nvPr/>
        </p:nvSpPr>
        <p:spPr>
          <a:xfrm>
            <a:off x="457200" y="1600200"/>
            <a:ext cx="8227800" cy="4524120"/>
          </a:xfrm>
          <a:prstGeom prst="rect">
            <a:avLst/>
          </a:prstGeom>
          <a:noFill/>
          <a:ln>
            <a:noFill/>
          </a:ln>
        </p:spPr>
        <p:txBody>
          <a:bodyPr anchorCtr="0" anchor="t" bIns="45000" lIns="90000" spcFirstLastPara="1" rIns="90000" wrap="square" tIns="45000">
            <a:noAutofit/>
          </a:bodyPr>
          <a:lstStyle/>
          <a:p>
            <a:pPr indent="-341280" lvl="0" marL="343080" marR="0" rtl="0" algn="l">
              <a:lnSpc>
                <a:spcPct val="100000"/>
              </a:lnSpc>
              <a:spcBef>
                <a:spcPts val="0"/>
              </a:spcBef>
              <a:spcAft>
                <a:spcPts val="0"/>
              </a:spcAft>
              <a:buClr>
                <a:srgbClr val="000000"/>
              </a:buClr>
              <a:buSzPts val="3200"/>
              <a:buFont typeface="Arial"/>
              <a:buChar char="•"/>
            </a:pPr>
            <a:r>
              <a:rPr b="0" i="0" lang="en-GB" sz="3200" u="none" cap="none" strike="noStrike">
                <a:solidFill>
                  <a:srgbClr val="000000"/>
                </a:solidFill>
                <a:latin typeface="Calibri"/>
                <a:ea typeface="Calibri"/>
                <a:cs typeface="Calibri"/>
                <a:sym typeface="Calibri"/>
              </a:rPr>
              <a:t>The next step up from the logic gate is to assemble a library of useful functions each composed of several gates. </a:t>
            </a:r>
            <a:endParaRPr b="0" i="0" sz="32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Clr>
                <a:srgbClr val="000000"/>
              </a:buClr>
              <a:buSzPts val="3200"/>
              <a:buFont typeface="Arial"/>
              <a:buChar char="•"/>
            </a:pPr>
            <a:r>
              <a:rPr b="0" i="0" lang="en-GB" sz="3200" u="none" cap="none" strike="noStrike">
                <a:solidFill>
                  <a:srgbClr val="000000"/>
                </a:solidFill>
                <a:latin typeface="Calibri"/>
                <a:ea typeface="Calibri"/>
                <a:cs typeface="Calibri"/>
                <a:sym typeface="Calibri"/>
              </a:rPr>
              <a:t>Typical functions are, as listed above, adders, multiplexers, decoders and flip-flops, each 1-bit</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1"/>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Gate Level Design</a:t>
            </a:r>
            <a:endParaRPr b="0" i="0" sz="4400" u="none" cap="none" strike="noStrike">
              <a:solidFill>
                <a:srgbClr val="000000"/>
              </a:solidFill>
              <a:latin typeface="Arial"/>
              <a:ea typeface="Arial"/>
              <a:cs typeface="Arial"/>
              <a:sym typeface="Arial"/>
            </a:endParaRPr>
          </a:p>
        </p:txBody>
      </p:sp>
      <p:sp>
        <p:nvSpPr>
          <p:cNvPr id="397" name="Google Shape;397;p31"/>
          <p:cNvSpPr/>
          <p:nvPr/>
        </p:nvSpPr>
        <p:spPr>
          <a:xfrm>
            <a:off x="627120" y="1728000"/>
            <a:ext cx="8228160" cy="3976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1280" lvl="0" marL="343080" marR="0" rtl="0" algn="l">
              <a:lnSpc>
                <a:spcPct val="100000"/>
              </a:lnSpc>
              <a:spcBef>
                <a:spcPts val="1001"/>
              </a:spcBef>
              <a:spcAft>
                <a:spcPts val="0"/>
              </a:spcAft>
              <a:buClr>
                <a:srgbClr val="000000"/>
              </a:buClr>
              <a:buSzPts val="2800"/>
              <a:buFont typeface="Arial"/>
              <a:buChar char="•"/>
            </a:pPr>
            <a:r>
              <a:rPr b="0" i="0" lang="en-GB" sz="2800" u="none" cap="none" strike="noStrike">
                <a:solidFill>
                  <a:srgbClr val="000000"/>
                </a:solidFill>
                <a:latin typeface="Calibri"/>
                <a:ea typeface="Calibri"/>
                <a:cs typeface="Calibri"/>
                <a:sym typeface="Calibri"/>
              </a:rPr>
              <a:t>Boolean algebra and notation;</a:t>
            </a:r>
            <a:endParaRPr b="0" i="0" sz="2800" u="none" cap="none" strike="noStrike">
              <a:solidFill>
                <a:srgbClr val="000000"/>
              </a:solidFill>
              <a:latin typeface="Arial"/>
              <a:ea typeface="Arial"/>
              <a:cs typeface="Arial"/>
              <a:sym typeface="Arial"/>
            </a:endParaRPr>
          </a:p>
          <a:p>
            <a:pPr indent="-341280" lvl="0" marL="343080" marR="0" rtl="0" algn="l">
              <a:lnSpc>
                <a:spcPct val="100000"/>
              </a:lnSpc>
              <a:spcBef>
                <a:spcPts val="1001"/>
              </a:spcBef>
              <a:spcAft>
                <a:spcPts val="0"/>
              </a:spcAft>
              <a:buClr>
                <a:srgbClr val="000000"/>
              </a:buClr>
              <a:buSzPts val="2800"/>
              <a:buFont typeface="Arial"/>
              <a:buChar char="•"/>
            </a:pPr>
            <a:r>
              <a:rPr b="0" i="0" lang="en-GB" sz="2800" u="none" cap="none" strike="noStrike">
                <a:solidFill>
                  <a:srgbClr val="000000"/>
                </a:solidFill>
                <a:latin typeface="Calibri"/>
                <a:ea typeface="Calibri"/>
                <a:cs typeface="Calibri"/>
                <a:sym typeface="Calibri"/>
              </a:rPr>
              <a:t> binary numbers;</a:t>
            </a:r>
            <a:endParaRPr b="0" i="0" sz="2800" u="none" cap="none" strike="noStrike">
              <a:solidFill>
                <a:srgbClr val="000000"/>
              </a:solidFill>
              <a:latin typeface="Arial"/>
              <a:ea typeface="Arial"/>
              <a:cs typeface="Arial"/>
              <a:sym typeface="Arial"/>
            </a:endParaRPr>
          </a:p>
          <a:p>
            <a:pPr indent="-341280" lvl="0" marL="343080" marR="0" rtl="0" algn="l">
              <a:lnSpc>
                <a:spcPct val="100000"/>
              </a:lnSpc>
              <a:spcBef>
                <a:spcPts val="1001"/>
              </a:spcBef>
              <a:spcAft>
                <a:spcPts val="0"/>
              </a:spcAft>
              <a:buClr>
                <a:srgbClr val="000000"/>
              </a:buClr>
              <a:buSzPts val="2800"/>
              <a:buFont typeface="Arial"/>
              <a:buChar char="•"/>
            </a:pPr>
            <a:r>
              <a:rPr b="0" i="0" lang="en-GB" sz="2800" u="none" cap="none" strike="noStrike">
                <a:solidFill>
                  <a:srgbClr val="000000"/>
                </a:solidFill>
                <a:latin typeface="Calibri"/>
                <a:ea typeface="Calibri"/>
                <a:cs typeface="Calibri"/>
                <a:sym typeface="Calibri"/>
              </a:rPr>
              <a:t>binary addition;</a:t>
            </a:r>
            <a:endParaRPr b="0" i="0" sz="2800" u="none" cap="none" strike="noStrike">
              <a:solidFill>
                <a:srgbClr val="000000"/>
              </a:solidFill>
              <a:latin typeface="Arial"/>
              <a:ea typeface="Arial"/>
              <a:cs typeface="Arial"/>
              <a:sym typeface="Arial"/>
            </a:endParaRPr>
          </a:p>
          <a:p>
            <a:pPr indent="-341280" lvl="0" marL="343080" marR="0" rtl="0" algn="l">
              <a:lnSpc>
                <a:spcPct val="100000"/>
              </a:lnSpc>
              <a:spcBef>
                <a:spcPts val="1001"/>
              </a:spcBef>
              <a:spcAft>
                <a:spcPts val="0"/>
              </a:spcAft>
              <a:buClr>
                <a:srgbClr val="000000"/>
              </a:buClr>
              <a:buSzPts val="2800"/>
              <a:buFont typeface="Arial"/>
              <a:buChar char="•"/>
            </a:pPr>
            <a:r>
              <a:rPr b="0" i="0" lang="en-GB" sz="2800" u="none" cap="none" strike="noStrike">
                <a:solidFill>
                  <a:srgbClr val="000000"/>
                </a:solidFill>
                <a:latin typeface="Calibri"/>
                <a:ea typeface="Calibri"/>
                <a:cs typeface="Calibri"/>
                <a:sym typeface="Calibri"/>
              </a:rPr>
              <a:t>multiplexers;</a:t>
            </a:r>
            <a:endParaRPr b="0" i="0" sz="2800" u="none" cap="none" strike="noStrike">
              <a:solidFill>
                <a:srgbClr val="000000"/>
              </a:solidFill>
              <a:latin typeface="Arial"/>
              <a:ea typeface="Arial"/>
              <a:cs typeface="Arial"/>
              <a:sym typeface="Arial"/>
            </a:endParaRPr>
          </a:p>
          <a:p>
            <a:pPr indent="-341280" lvl="0" marL="343080" marR="0" rtl="0" algn="l">
              <a:lnSpc>
                <a:spcPct val="100000"/>
              </a:lnSpc>
              <a:spcBef>
                <a:spcPts val="1001"/>
              </a:spcBef>
              <a:spcAft>
                <a:spcPts val="0"/>
              </a:spcAft>
              <a:buClr>
                <a:srgbClr val="000000"/>
              </a:buClr>
              <a:buSzPts val="2800"/>
              <a:buFont typeface="Arial"/>
              <a:buChar char="•"/>
            </a:pPr>
            <a:r>
              <a:rPr b="0" i="0" lang="en-GB" sz="2800" u="none" cap="none" strike="noStrike">
                <a:solidFill>
                  <a:srgbClr val="000000"/>
                </a:solidFill>
                <a:latin typeface="Calibri"/>
                <a:ea typeface="Calibri"/>
                <a:cs typeface="Calibri"/>
                <a:sym typeface="Calibri"/>
              </a:rPr>
              <a:t> clocks;</a:t>
            </a:r>
            <a:endParaRPr b="0" i="0" sz="2800" u="none" cap="none" strike="noStrike">
              <a:solidFill>
                <a:srgbClr val="000000"/>
              </a:solidFill>
              <a:latin typeface="Arial"/>
              <a:ea typeface="Arial"/>
              <a:cs typeface="Arial"/>
              <a:sym typeface="Arial"/>
            </a:endParaRPr>
          </a:p>
          <a:p>
            <a:pPr indent="-341280" lvl="0" marL="343080" marR="0" rtl="0" algn="l">
              <a:lnSpc>
                <a:spcPct val="100000"/>
              </a:lnSpc>
              <a:spcBef>
                <a:spcPts val="1001"/>
              </a:spcBef>
              <a:spcAft>
                <a:spcPts val="0"/>
              </a:spcAft>
              <a:buClr>
                <a:srgbClr val="000000"/>
              </a:buClr>
              <a:buSzPts val="2800"/>
              <a:buFont typeface="Arial"/>
              <a:buChar char="•"/>
            </a:pPr>
            <a:r>
              <a:rPr b="0" i="0" lang="en-GB" sz="2800" u="none" cap="none" strike="noStrike">
                <a:solidFill>
                  <a:srgbClr val="000000"/>
                </a:solidFill>
                <a:latin typeface="Calibri"/>
                <a:ea typeface="Calibri"/>
                <a:cs typeface="Calibri"/>
                <a:sym typeface="Calibri"/>
              </a:rPr>
              <a:t> sequential circuits;</a:t>
            </a:r>
            <a:endParaRPr b="0" i="0" sz="2800" u="none" cap="none" strike="noStrike">
              <a:solidFill>
                <a:srgbClr val="000000"/>
              </a:solidFill>
              <a:latin typeface="Arial"/>
              <a:ea typeface="Arial"/>
              <a:cs typeface="Arial"/>
              <a:sym typeface="Arial"/>
            </a:endParaRPr>
          </a:p>
          <a:p>
            <a:pPr indent="-341280" lvl="0" marL="343080" marR="0" rtl="0" algn="l">
              <a:lnSpc>
                <a:spcPct val="100000"/>
              </a:lnSpc>
              <a:spcBef>
                <a:spcPts val="1001"/>
              </a:spcBef>
              <a:spcAft>
                <a:spcPts val="0"/>
              </a:spcAft>
              <a:buClr>
                <a:srgbClr val="000000"/>
              </a:buClr>
              <a:buSzPts val="2800"/>
              <a:buFont typeface="Arial"/>
              <a:buChar char="•"/>
            </a:pPr>
            <a:r>
              <a:rPr b="0" i="0" lang="en-GB" sz="2800" u="none" cap="none" strike="noStrike">
                <a:solidFill>
                  <a:srgbClr val="000000"/>
                </a:solidFill>
                <a:latin typeface="Calibri"/>
                <a:ea typeface="Calibri"/>
                <a:cs typeface="Calibri"/>
                <a:sym typeface="Calibri"/>
              </a:rPr>
              <a:t>latches and flip-flops;</a:t>
            </a:r>
            <a:endParaRPr b="0" i="0" sz="2800" u="none" cap="none" strike="noStrike">
              <a:solidFill>
                <a:srgbClr val="000000"/>
              </a:solidFill>
              <a:latin typeface="Arial"/>
              <a:ea typeface="Arial"/>
              <a:cs typeface="Arial"/>
              <a:sym typeface="Arial"/>
            </a:endParaRPr>
          </a:p>
          <a:p>
            <a:pPr indent="-341280" lvl="0" marL="343080" marR="0" rtl="0" algn="l">
              <a:lnSpc>
                <a:spcPct val="100000"/>
              </a:lnSpc>
              <a:spcBef>
                <a:spcPts val="1001"/>
              </a:spcBef>
              <a:spcAft>
                <a:spcPts val="0"/>
              </a:spcAft>
              <a:buClr>
                <a:srgbClr val="000000"/>
              </a:buClr>
              <a:buSzPts val="2800"/>
              <a:buFont typeface="Arial"/>
              <a:buChar char="•"/>
            </a:pPr>
            <a:r>
              <a:rPr b="0" i="0" lang="en-GB" sz="2800" u="none" cap="none" strike="noStrike">
                <a:solidFill>
                  <a:srgbClr val="000000"/>
                </a:solidFill>
                <a:latin typeface="Calibri"/>
                <a:ea typeface="Calibri"/>
                <a:cs typeface="Calibri"/>
                <a:sym typeface="Calibri"/>
              </a:rPr>
              <a:t> registers.</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2"/>
          <p:cNvSpPr/>
          <p:nvPr/>
        </p:nvSpPr>
        <p:spPr>
          <a:xfrm>
            <a:off x="457200" y="274680"/>
            <a:ext cx="8227800" cy="114120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MU0 - a simple processor</a:t>
            </a:r>
            <a:endParaRPr b="0" i="0" sz="4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4400" u="none" cap="none" strike="noStrike">
              <a:solidFill>
                <a:srgbClr val="000000"/>
              </a:solidFill>
              <a:latin typeface="Arial"/>
              <a:ea typeface="Arial"/>
              <a:cs typeface="Arial"/>
              <a:sym typeface="Arial"/>
            </a:endParaRPr>
          </a:p>
        </p:txBody>
      </p:sp>
      <p:sp>
        <p:nvSpPr>
          <p:cNvPr id="403" name="Google Shape;403;p32"/>
          <p:cNvSpPr/>
          <p:nvPr/>
        </p:nvSpPr>
        <p:spPr>
          <a:xfrm>
            <a:off x="457200" y="1085040"/>
            <a:ext cx="8227800" cy="5655960"/>
          </a:xfrm>
          <a:prstGeom prst="rect">
            <a:avLst/>
          </a:prstGeom>
          <a:noFill/>
          <a:ln>
            <a:noFill/>
          </a:ln>
        </p:spPr>
        <p:txBody>
          <a:bodyPr anchorCtr="0" anchor="t" bIns="45000" lIns="90000" spcFirstLastPara="1" rIns="90000" wrap="square" tIns="45000">
            <a:noAutofit/>
          </a:bodyPr>
          <a:lstStyle/>
          <a:p>
            <a:pPr indent="0" lvl="0" marL="720" marR="0" rtl="0" algn="just">
              <a:lnSpc>
                <a:spcPct val="100000"/>
              </a:lnSpc>
              <a:spcBef>
                <a:spcPts val="0"/>
              </a:spcBef>
              <a:spcAft>
                <a:spcPts val="0"/>
              </a:spcAft>
              <a:buNone/>
            </a:pPr>
            <a:r>
              <a:rPr b="0" i="0" lang="en-GB" sz="2400" u="none" cap="none" strike="noStrike">
                <a:solidFill>
                  <a:srgbClr val="000000"/>
                </a:solidFill>
                <a:latin typeface="Arial"/>
                <a:ea typeface="Arial"/>
                <a:cs typeface="Arial"/>
                <a:sym typeface="Arial"/>
              </a:rPr>
              <a:t>A simple form of processor can be built from a few basic components:</a:t>
            </a:r>
            <a:endParaRPr b="0" i="0" sz="2400" u="none" cap="none" strike="noStrike">
              <a:solidFill>
                <a:srgbClr val="000000"/>
              </a:solidFill>
              <a:latin typeface="Arial"/>
              <a:ea typeface="Arial"/>
              <a:cs typeface="Arial"/>
              <a:sym typeface="Arial"/>
            </a:endParaRPr>
          </a:p>
          <a:p>
            <a:pPr indent="-341280" lvl="0" marL="343080" marR="0" rtl="0" algn="just">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 </a:t>
            </a:r>
            <a:r>
              <a:rPr b="1" i="0" lang="en-GB" sz="2400" u="none" cap="none" strike="noStrike">
                <a:solidFill>
                  <a:srgbClr val="000000"/>
                </a:solidFill>
                <a:latin typeface="Arial"/>
                <a:ea typeface="Arial"/>
                <a:cs typeface="Arial"/>
                <a:sym typeface="Arial"/>
              </a:rPr>
              <a:t>a program counter </a:t>
            </a:r>
            <a:r>
              <a:rPr b="0" i="0" lang="en-GB" sz="2400" u="none" cap="none" strike="noStrike">
                <a:solidFill>
                  <a:srgbClr val="000000"/>
                </a:solidFill>
                <a:latin typeface="Arial"/>
                <a:ea typeface="Arial"/>
                <a:cs typeface="Arial"/>
                <a:sym typeface="Arial"/>
              </a:rPr>
              <a:t>(PC) register that is used to hold the address of the current instruction;</a:t>
            </a:r>
            <a:endParaRPr b="0" i="0" sz="2400" u="none" cap="none" strike="noStrike">
              <a:solidFill>
                <a:srgbClr val="000000"/>
              </a:solidFill>
              <a:latin typeface="Arial"/>
              <a:ea typeface="Arial"/>
              <a:cs typeface="Arial"/>
              <a:sym typeface="Arial"/>
            </a:endParaRPr>
          </a:p>
          <a:p>
            <a:pPr indent="-341280" lvl="0" marL="343080" marR="0" rtl="0" algn="just">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a single register called an </a:t>
            </a:r>
            <a:r>
              <a:rPr b="1" i="0" lang="en-GB" sz="2400" u="none" cap="none" strike="noStrike">
                <a:solidFill>
                  <a:srgbClr val="000000"/>
                </a:solidFill>
                <a:latin typeface="Arial"/>
                <a:ea typeface="Arial"/>
                <a:cs typeface="Arial"/>
                <a:sym typeface="Arial"/>
              </a:rPr>
              <a:t>accumulator </a:t>
            </a:r>
            <a:r>
              <a:rPr b="0" i="0" lang="en-GB" sz="2400" u="none" cap="none" strike="noStrike">
                <a:solidFill>
                  <a:srgbClr val="000000"/>
                </a:solidFill>
                <a:latin typeface="Arial"/>
                <a:ea typeface="Arial"/>
                <a:cs typeface="Arial"/>
                <a:sym typeface="Arial"/>
              </a:rPr>
              <a:t>(ACC) that holds a data value while it is worked upon;</a:t>
            </a:r>
            <a:endParaRPr b="0" i="0" sz="2400" u="none" cap="none" strike="noStrike">
              <a:solidFill>
                <a:srgbClr val="000000"/>
              </a:solidFill>
              <a:latin typeface="Arial"/>
              <a:ea typeface="Arial"/>
              <a:cs typeface="Arial"/>
              <a:sym typeface="Arial"/>
            </a:endParaRPr>
          </a:p>
          <a:p>
            <a:pPr indent="-341280" lvl="0" marL="343080" marR="0" rtl="0" algn="just">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 </a:t>
            </a:r>
            <a:r>
              <a:rPr b="1" i="0" lang="en-GB" sz="2400" u="none" cap="none" strike="noStrike">
                <a:solidFill>
                  <a:srgbClr val="000000"/>
                </a:solidFill>
                <a:latin typeface="Arial"/>
                <a:ea typeface="Arial"/>
                <a:cs typeface="Arial"/>
                <a:sym typeface="Arial"/>
              </a:rPr>
              <a:t>an arithmetic-logic unit </a:t>
            </a:r>
            <a:r>
              <a:rPr b="0" i="0" lang="en-GB" sz="2400" u="none" cap="none" strike="noStrike">
                <a:solidFill>
                  <a:srgbClr val="000000"/>
                </a:solidFill>
                <a:latin typeface="Arial"/>
                <a:ea typeface="Arial"/>
                <a:cs typeface="Arial"/>
                <a:sym typeface="Arial"/>
              </a:rPr>
              <a:t>(ALU) that can perform a number of operations on binary operands, such as add, subtract, increment, and so on;</a:t>
            </a:r>
            <a:endParaRPr b="0" i="0" sz="24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Clr>
                <a:srgbClr val="000000"/>
              </a:buClr>
              <a:buSzPts val="2400"/>
              <a:buFont typeface="Arial"/>
              <a:buChar char="•"/>
            </a:pPr>
            <a:r>
              <a:rPr b="1" i="0" lang="en-GB" sz="2400" u="none" cap="none" strike="noStrike">
                <a:solidFill>
                  <a:srgbClr val="000000"/>
                </a:solidFill>
                <a:latin typeface="Arial"/>
                <a:ea typeface="Arial"/>
                <a:cs typeface="Arial"/>
                <a:sym typeface="Arial"/>
              </a:rPr>
              <a:t>an instruction register </a:t>
            </a:r>
            <a:r>
              <a:rPr b="0" i="0" lang="en-GB" sz="2400" u="none" cap="none" strike="noStrike">
                <a:solidFill>
                  <a:srgbClr val="000000"/>
                </a:solidFill>
                <a:latin typeface="Arial"/>
                <a:ea typeface="Arial"/>
                <a:cs typeface="Arial"/>
                <a:sym typeface="Arial"/>
              </a:rPr>
              <a:t>(IR) that holds the current instruction while it is executed;</a:t>
            </a:r>
            <a:endParaRPr b="0" i="0" sz="24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Clr>
                <a:srgbClr val="000000"/>
              </a:buClr>
              <a:buSzPts val="2400"/>
              <a:buFont typeface="Arial"/>
              <a:buChar char="•"/>
            </a:pPr>
            <a:r>
              <a:rPr b="0" i="1" lang="en-GB" sz="2400" u="none" cap="none" strike="noStrike">
                <a:solidFill>
                  <a:srgbClr val="000000"/>
                </a:solidFill>
                <a:latin typeface="Arial"/>
                <a:ea typeface="Arial"/>
                <a:cs typeface="Arial"/>
                <a:sym typeface="Arial"/>
              </a:rPr>
              <a:t>instruction decode and control logic </a:t>
            </a:r>
            <a:r>
              <a:rPr b="0" i="0" lang="en-GB" sz="2400" u="none" cap="none" strike="noStrike">
                <a:solidFill>
                  <a:srgbClr val="000000"/>
                </a:solidFill>
                <a:latin typeface="Arial"/>
                <a:ea typeface="Arial"/>
                <a:cs typeface="Arial"/>
                <a:sym typeface="Arial"/>
              </a:rPr>
              <a:t>that employs the above components to achieve the desired results from each instruct</a:t>
            </a:r>
            <a:endParaRPr b="0" i="0" sz="2400" u="none" cap="none" strike="noStrike">
              <a:solidFill>
                <a:srgbClr val="000000"/>
              </a:solidFill>
              <a:latin typeface="Arial"/>
              <a:ea typeface="Arial"/>
              <a:cs typeface="Arial"/>
              <a:sym typeface="Arial"/>
            </a:endParaRPr>
          </a:p>
          <a:p>
            <a:pPr indent="0" lvl="0" marL="72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3"/>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Calibri"/>
                <a:ea typeface="Calibri"/>
                <a:cs typeface="Calibri"/>
                <a:sym typeface="Calibri"/>
              </a:rPr>
              <a:t>MU0 - a simple processor</a:t>
            </a:r>
            <a:endParaRPr b="0" i="0" sz="4400" u="none" cap="none" strike="noStrike">
              <a:solidFill>
                <a:srgbClr val="000000"/>
              </a:solidFill>
              <a:latin typeface="Arial"/>
              <a:ea typeface="Arial"/>
              <a:cs typeface="Arial"/>
              <a:sym typeface="Arial"/>
            </a:endParaRPr>
          </a:p>
        </p:txBody>
      </p:sp>
      <p:sp>
        <p:nvSpPr>
          <p:cNvPr id="409" name="Google Shape;409;p33"/>
          <p:cNvSpPr/>
          <p:nvPr/>
        </p:nvSpPr>
        <p:spPr>
          <a:xfrm>
            <a:off x="457200" y="1604520"/>
            <a:ext cx="8228160" cy="3976200"/>
          </a:xfrm>
          <a:prstGeom prst="rect">
            <a:avLst/>
          </a:prstGeom>
          <a:noFill/>
          <a:ln>
            <a:noFill/>
          </a:ln>
        </p:spPr>
        <p:txBody>
          <a:bodyPr anchorCtr="0" anchor="ctr" bIns="0" lIns="0" spcFirstLastPara="1" rIns="0" wrap="square" tIns="0">
            <a:noAutofit/>
          </a:bodyPr>
          <a:lstStyle/>
          <a:p>
            <a:pPr indent="0" lvl="0" marL="0" marR="0" rtl="0" algn="just">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1001"/>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1001"/>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just">
              <a:lnSpc>
                <a:spcPct val="100000"/>
              </a:lnSpc>
              <a:spcBef>
                <a:spcPts val="1001"/>
              </a:spcBef>
              <a:spcAft>
                <a:spcPts val="0"/>
              </a:spcAft>
              <a:buNone/>
            </a:pPr>
            <a:r>
              <a:rPr b="0" i="0" lang="en-GB" sz="2400" u="none" cap="none" strike="noStrike">
                <a:solidFill>
                  <a:srgbClr val="000000"/>
                </a:solidFill>
                <a:latin typeface="Arial"/>
                <a:ea typeface="Arial"/>
                <a:cs typeface="Arial"/>
                <a:sym typeface="Arial"/>
              </a:rPr>
              <a:t>MU0 is a simple processor with limited set of components allows a restricted set of instructions to be implemented.</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1001"/>
              </a:spcBef>
              <a:spcAft>
                <a:spcPts val="0"/>
              </a:spcAft>
              <a:buNone/>
            </a:pPr>
            <a:r>
              <a:t/>
            </a:r>
            <a:endParaRPr b="0" i="0" sz="2400" u="none" cap="none" strike="noStrike">
              <a:solidFill>
                <a:srgbClr val="000000"/>
              </a:solidFill>
              <a:latin typeface="Arial"/>
              <a:ea typeface="Arial"/>
              <a:cs typeface="Arial"/>
              <a:sym typeface="Arial"/>
            </a:endParaRPr>
          </a:p>
          <a:p>
            <a:pPr indent="-227520" lvl="0" marL="228600" marR="0" rtl="0" algn="just">
              <a:lnSpc>
                <a:spcPct val="100000"/>
              </a:lnSpc>
              <a:spcBef>
                <a:spcPts val="1001"/>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Such a design has been employed at the University of Manchester for many years to illustrate the principles of processor design</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1001"/>
              </a:spcBef>
              <a:spcAft>
                <a:spcPts val="0"/>
              </a:spcAft>
              <a:buNone/>
            </a:pPr>
            <a:r>
              <a:t/>
            </a:r>
            <a:endParaRPr b="0" i="0" sz="2400" u="none" cap="none" strike="noStrike">
              <a:solidFill>
                <a:srgbClr val="000000"/>
              </a:solidFill>
              <a:latin typeface="Arial"/>
              <a:ea typeface="Arial"/>
              <a:cs typeface="Arial"/>
              <a:sym typeface="Arial"/>
            </a:endParaRPr>
          </a:p>
          <a:p>
            <a:pPr indent="-227520" lvl="0" marL="228600" marR="0" rtl="0" algn="just">
              <a:lnSpc>
                <a:spcPct val="100000"/>
              </a:lnSpc>
              <a:spcBef>
                <a:spcPts val="1001"/>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MU0 is a 16-bit machine with a 12-bit address space, so it can address up to 8Kbytes of memory arranged as 4,096 individually addressable 16-bit locations</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1001"/>
              </a:spcBef>
              <a:spcAft>
                <a:spcPts val="0"/>
              </a:spcAft>
              <a:buNone/>
            </a:pPr>
            <a:r>
              <a:t/>
            </a:r>
            <a:endParaRPr b="0" i="0" sz="24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Instructions are 16 bits long, with a 4-bit operation code (or </a:t>
            </a:r>
            <a:r>
              <a:rPr b="1" i="0" lang="en-GB" sz="2400" u="none" cap="none" strike="noStrike">
                <a:solidFill>
                  <a:srgbClr val="000000"/>
                </a:solidFill>
                <a:latin typeface="Arial"/>
                <a:ea typeface="Arial"/>
                <a:cs typeface="Arial"/>
                <a:sym typeface="Arial"/>
              </a:rPr>
              <a:t>opcode) </a:t>
            </a:r>
            <a:r>
              <a:rPr b="0" i="0" lang="en-GB" sz="2400" u="none" cap="none" strike="noStrike">
                <a:solidFill>
                  <a:srgbClr val="000000"/>
                </a:solidFill>
                <a:latin typeface="Arial"/>
                <a:ea typeface="Arial"/>
                <a:cs typeface="Arial"/>
                <a:sym typeface="Arial"/>
              </a:rPr>
              <a:t>and a 12-bitaddress field (S)</a:t>
            </a:r>
            <a:endParaRPr b="0" i="0" sz="2400" u="none" cap="none"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4"/>
          <p:cNvSpPr/>
          <p:nvPr/>
        </p:nvSpPr>
        <p:spPr>
          <a:xfrm>
            <a:off x="457200" y="274680"/>
            <a:ext cx="8227800" cy="11412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The MU0 instruction set</a:t>
            </a:r>
            <a:endParaRPr b="0" i="0" sz="4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An instruction such as 'ACC := ACC + mem16[S]' means 'add the contents of the(16-bit wide) memory location whose address is S to the accumulator</a:t>
            </a:r>
            <a:endParaRPr b="0" i="0" sz="1800" u="none" cap="none" strike="noStrike">
              <a:solidFill>
                <a:srgbClr val="000000"/>
              </a:solidFill>
              <a:latin typeface="Arial"/>
              <a:ea typeface="Arial"/>
              <a:cs typeface="Arial"/>
              <a:sym typeface="Arial"/>
            </a:endParaRPr>
          </a:p>
        </p:txBody>
      </p:sp>
      <p:pic>
        <p:nvPicPr>
          <p:cNvPr id="415" name="Google Shape;415;p34"/>
          <p:cNvPicPr preferRelativeResize="0"/>
          <p:nvPr/>
        </p:nvPicPr>
        <p:blipFill rotWithShape="1">
          <a:blip r:embed="rId3">
            <a:alphaModFix/>
          </a:blip>
          <a:srcRect b="0" l="0" r="0" t="0"/>
          <a:stretch/>
        </p:blipFill>
        <p:spPr>
          <a:xfrm>
            <a:off x="1477800" y="2112120"/>
            <a:ext cx="6705360" cy="429192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5"/>
          <p:cNvSpPr/>
          <p:nvPr/>
        </p:nvSpPr>
        <p:spPr>
          <a:xfrm>
            <a:off x="457200" y="274680"/>
            <a:ext cx="8227800" cy="11412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MU0 logic design</a:t>
            </a:r>
            <a:endParaRPr b="0" i="0" sz="4400" u="none" cap="none" strike="noStrike">
              <a:solidFill>
                <a:srgbClr val="000000"/>
              </a:solidFill>
              <a:latin typeface="Arial"/>
              <a:ea typeface="Arial"/>
              <a:cs typeface="Arial"/>
              <a:sym typeface="Arial"/>
            </a:endParaRPr>
          </a:p>
        </p:txBody>
      </p:sp>
      <p:pic>
        <p:nvPicPr>
          <p:cNvPr id="421" name="Google Shape;421;p35"/>
          <p:cNvPicPr preferRelativeResize="0"/>
          <p:nvPr/>
        </p:nvPicPr>
        <p:blipFill rotWithShape="1">
          <a:blip r:embed="rId3">
            <a:alphaModFix/>
          </a:blip>
          <a:srcRect b="0" l="0" r="0" t="0"/>
          <a:stretch/>
        </p:blipFill>
        <p:spPr>
          <a:xfrm>
            <a:off x="2184120" y="1230120"/>
            <a:ext cx="4774320" cy="785880"/>
          </a:xfrm>
          <a:prstGeom prst="rect">
            <a:avLst/>
          </a:prstGeom>
          <a:noFill/>
          <a:ln>
            <a:noFill/>
          </a:ln>
        </p:spPr>
      </p:pic>
      <p:sp>
        <p:nvSpPr>
          <p:cNvPr id="422" name="Google Shape;422;p35"/>
          <p:cNvSpPr/>
          <p:nvPr/>
        </p:nvSpPr>
        <p:spPr>
          <a:xfrm>
            <a:off x="2970360" y="2007720"/>
            <a:ext cx="2997360" cy="3632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The MU0 instruction format.</a:t>
            </a:r>
            <a:endParaRPr b="0" i="0" sz="1800" u="none" cap="none" strike="noStrike">
              <a:solidFill>
                <a:srgbClr val="000000"/>
              </a:solidFill>
              <a:latin typeface="Arial"/>
              <a:ea typeface="Arial"/>
              <a:cs typeface="Arial"/>
              <a:sym typeface="Arial"/>
            </a:endParaRPr>
          </a:p>
        </p:txBody>
      </p:sp>
      <p:sp>
        <p:nvSpPr>
          <p:cNvPr id="423" name="Google Shape;423;p35"/>
          <p:cNvSpPr/>
          <p:nvPr/>
        </p:nvSpPr>
        <p:spPr>
          <a:xfrm>
            <a:off x="599760" y="2520360"/>
            <a:ext cx="7704360" cy="3632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Times"/>
                <a:ea typeface="Times"/>
                <a:cs typeface="Times"/>
                <a:sym typeface="Times"/>
              </a:rPr>
              <a:t>The approach taken here will be to separate the design into two components</a:t>
            </a:r>
            <a:endParaRPr b="0" i="0" sz="1800" u="none" cap="none" strike="noStrike">
              <a:solidFill>
                <a:srgbClr val="000000"/>
              </a:solidFill>
              <a:latin typeface="Arial"/>
              <a:ea typeface="Arial"/>
              <a:cs typeface="Arial"/>
              <a:sym typeface="Arial"/>
            </a:endParaRPr>
          </a:p>
        </p:txBody>
      </p:sp>
      <p:sp>
        <p:nvSpPr>
          <p:cNvPr id="424" name="Google Shape;424;p35"/>
          <p:cNvSpPr/>
          <p:nvPr/>
        </p:nvSpPr>
        <p:spPr>
          <a:xfrm>
            <a:off x="599760" y="3268800"/>
            <a:ext cx="8237880" cy="25578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Times"/>
                <a:ea typeface="Times"/>
                <a:cs typeface="Times"/>
                <a:sym typeface="Times"/>
              </a:rPr>
              <a:t>• </a:t>
            </a:r>
            <a:r>
              <a:rPr b="1" i="0" lang="en-GB" sz="1800" u="none" cap="none" strike="noStrike">
                <a:solidFill>
                  <a:srgbClr val="000000"/>
                </a:solidFill>
                <a:latin typeface="Times"/>
                <a:ea typeface="Times"/>
                <a:cs typeface="Times"/>
                <a:sym typeface="Times"/>
              </a:rPr>
              <a:t>The datapath.</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1" i="0" lang="en-GB" sz="1800" u="none" cap="none" strike="noStrike">
                <a:solidFill>
                  <a:srgbClr val="000000"/>
                </a:solidFill>
                <a:latin typeface="Times"/>
                <a:ea typeface="Times"/>
                <a:cs typeface="Times"/>
                <a:sym typeface="Times"/>
              </a:rPr>
              <a:t>All the components carrying, storing or processing many bits in parallel will beconsidered part of the datapath</a:t>
            </a:r>
            <a:r>
              <a:rPr b="0" i="0" lang="en-GB" sz="1800" u="none" cap="none" strike="noStrike">
                <a:solidFill>
                  <a:srgbClr val="000000"/>
                </a:solidFill>
                <a:latin typeface="Times"/>
                <a:ea typeface="Times"/>
                <a:cs typeface="Times"/>
                <a:sym typeface="Times"/>
              </a:rPr>
              <a:t>, </a:t>
            </a:r>
            <a:r>
              <a:rPr b="1" i="0" lang="en-GB" sz="1800" u="none" cap="none" strike="noStrike">
                <a:solidFill>
                  <a:srgbClr val="000000"/>
                </a:solidFill>
                <a:latin typeface="Times"/>
                <a:ea typeface="Times"/>
                <a:cs typeface="Times"/>
                <a:sym typeface="Times"/>
              </a:rPr>
              <a:t>including the accumulator, program counter,</a:t>
            </a:r>
            <a:r>
              <a:rPr b="1" i="0" lang="en-GB" sz="1800" u="none" cap="none" strike="noStrike">
                <a:solidFill>
                  <a:srgbClr val="000000"/>
                </a:solidFill>
                <a:latin typeface="Arial"/>
                <a:ea typeface="Arial"/>
                <a:cs typeface="Arial"/>
                <a:sym typeface="Arial"/>
              </a:rPr>
              <a:t> </a:t>
            </a:r>
            <a:r>
              <a:rPr b="1" i="0" lang="en-GB" sz="1800" u="none" cap="none" strike="noStrike">
                <a:solidFill>
                  <a:srgbClr val="000000"/>
                </a:solidFill>
                <a:latin typeface="Times"/>
                <a:ea typeface="Times"/>
                <a:cs typeface="Times"/>
                <a:sym typeface="Times"/>
              </a:rPr>
              <a:t>ALU and instruction register.</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800" u="none" cap="none" strike="noStrike">
                <a:solidFill>
                  <a:srgbClr val="000000"/>
                </a:solidFill>
                <a:latin typeface="Times"/>
                <a:ea typeface="Times"/>
                <a:cs typeface="Times"/>
                <a:sym typeface="Times"/>
              </a:rPr>
              <a:t> For these components we will use a register transfer level </a:t>
            </a:r>
            <a:r>
              <a:rPr b="1" i="0" lang="en-GB" sz="1800" u="none" cap="none" strike="noStrike">
                <a:solidFill>
                  <a:srgbClr val="000000"/>
                </a:solidFill>
                <a:latin typeface="Times"/>
                <a:ea typeface="Times"/>
                <a:cs typeface="Times"/>
                <a:sym typeface="Times"/>
              </a:rPr>
              <a:t>(RTL) </a:t>
            </a:r>
            <a:r>
              <a:rPr b="0" i="0" lang="en-GB" sz="1800" u="none" cap="none" strike="noStrike">
                <a:solidFill>
                  <a:srgbClr val="000000"/>
                </a:solidFill>
                <a:latin typeface="Times"/>
                <a:ea typeface="Times"/>
                <a:cs typeface="Times"/>
                <a:sym typeface="Times"/>
              </a:rPr>
              <a:t>design style based on registers, multiplexers, and so on.</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800" u="none" cap="none" strike="noStrike">
                <a:solidFill>
                  <a:srgbClr val="000000"/>
                </a:solidFill>
                <a:latin typeface="Times"/>
                <a:ea typeface="Times"/>
                <a:cs typeface="Times"/>
                <a:sym typeface="Times"/>
              </a:rPr>
              <a:t>• </a:t>
            </a:r>
            <a:r>
              <a:rPr b="1" i="0" lang="en-GB" sz="1800" u="none" cap="none" strike="noStrike">
                <a:solidFill>
                  <a:srgbClr val="000000"/>
                </a:solidFill>
                <a:latin typeface="Times"/>
                <a:ea typeface="Times"/>
                <a:cs typeface="Times"/>
                <a:sym typeface="Times"/>
              </a:rPr>
              <a:t>The control logic.</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800" u="none" cap="none" strike="noStrike">
                <a:solidFill>
                  <a:srgbClr val="000000"/>
                </a:solidFill>
                <a:latin typeface="Times"/>
                <a:ea typeface="Times"/>
                <a:cs typeface="Times"/>
                <a:sym typeface="Times"/>
              </a:rPr>
              <a:t>Everything that does not fit comfortably into the datapath will be considered part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800" u="none" cap="none" strike="noStrike">
                <a:solidFill>
                  <a:srgbClr val="000000"/>
                </a:solidFill>
                <a:latin typeface="Times"/>
                <a:ea typeface="Times"/>
                <a:cs typeface="Times"/>
                <a:sym typeface="Times"/>
              </a:rPr>
              <a:t>of the control logic and will be designed using a </a:t>
            </a:r>
            <a:r>
              <a:rPr b="1" i="0" lang="en-GB" sz="1800" u="none" cap="none" strike="noStrike">
                <a:solidFill>
                  <a:srgbClr val="000000"/>
                </a:solidFill>
                <a:latin typeface="Times"/>
                <a:ea typeface="Times"/>
                <a:cs typeface="Times"/>
                <a:sym typeface="Times"/>
              </a:rPr>
              <a:t>finite state machine (FSM)</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800" u="none" cap="none" strike="noStrike">
                <a:solidFill>
                  <a:srgbClr val="000000"/>
                </a:solidFill>
                <a:latin typeface="Times"/>
                <a:ea typeface="Times"/>
                <a:cs typeface="Times"/>
                <a:sym typeface="Times"/>
              </a:rPr>
              <a:t>approach.</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36"/>
          <p:cNvSpPr/>
          <p:nvPr/>
        </p:nvSpPr>
        <p:spPr>
          <a:xfrm>
            <a:off x="457200" y="274680"/>
            <a:ext cx="8227800" cy="11412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Data Path Design</a:t>
            </a:r>
            <a:endParaRPr b="0" i="0" sz="4400" u="none" cap="none" strike="noStrike">
              <a:solidFill>
                <a:srgbClr val="000000"/>
              </a:solidFill>
              <a:latin typeface="Arial"/>
              <a:ea typeface="Arial"/>
              <a:cs typeface="Arial"/>
              <a:sym typeface="Arial"/>
            </a:endParaRPr>
          </a:p>
        </p:txBody>
      </p:sp>
      <p:sp>
        <p:nvSpPr>
          <p:cNvPr id="430" name="Google Shape;430;p36"/>
          <p:cNvSpPr/>
          <p:nvPr/>
        </p:nvSpPr>
        <p:spPr>
          <a:xfrm>
            <a:off x="457200" y="1600200"/>
            <a:ext cx="8227800" cy="4524120"/>
          </a:xfrm>
          <a:prstGeom prst="rect">
            <a:avLst/>
          </a:prstGeom>
          <a:noFill/>
          <a:ln>
            <a:noFill/>
          </a:ln>
        </p:spPr>
        <p:txBody>
          <a:bodyPr anchorCtr="0" anchor="t" bIns="45000" lIns="90000" spcFirstLastPara="1" rIns="90000" wrap="square" tIns="45000">
            <a:noAutofit/>
          </a:bodyPr>
          <a:lstStyle/>
          <a:p>
            <a:pPr indent="-341280" lvl="0" marL="34308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There are many ways to connect the basic components needed to implement the MU0 instruction set. </a:t>
            </a:r>
            <a:endParaRPr b="0" i="0" sz="24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Where there are choices to be made  we need</a:t>
            </a:r>
            <a:endParaRPr b="0" i="0" sz="2400" u="none" cap="none" strike="noStrike">
              <a:solidFill>
                <a:srgbClr val="000000"/>
              </a:solidFill>
              <a:latin typeface="Arial"/>
              <a:ea typeface="Arial"/>
              <a:cs typeface="Arial"/>
              <a:sym typeface="Arial"/>
            </a:endParaRPr>
          </a:p>
          <a:p>
            <a:pPr indent="0" lvl="0" marL="720" marR="0" rtl="0" algn="l">
              <a:lnSpc>
                <a:spcPct val="100000"/>
              </a:lnSpc>
              <a:spcBef>
                <a:spcPts val="0"/>
              </a:spcBef>
              <a:spcAft>
                <a:spcPts val="0"/>
              </a:spcAft>
              <a:buNone/>
            </a:pPr>
            <a:r>
              <a:rPr b="0" i="0" lang="en-GB" sz="2400" u="none" cap="none" strike="noStrike">
                <a:solidFill>
                  <a:srgbClr val="000000"/>
                </a:solidFill>
                <a:latin typeface="Calibri"/>
                <a:ea typeface="Calibri"/>
                <a:cs typeface="Calibri"/>
                <a:sym typeface="Calibri"/>
              </a:rPr>
              <a:t>           </a:t>
            </a:r>
            <a:r>
              <a:rPr b="1" i="0" lang="en-GB" sz="2400" u="none" cap="none" strike="noStrike">
                <a:solidFill>
                  <a:srgbClr val="000000"/>
                </a:solidFill>
                <a:latin typeface="Calibri"/>
                <a:ea typeface="Calibri"/>
                <a:cs typeface="Calibri"/>
                <a:sym typeface="Calibri"/>
              </a:rPr>
              <a:t>a guiding principle to help us make the right  choices.</a:t>
            </a:r>
            <a:r>
              <a:rPr b="0" i="0" lang="en-GB" sz="2400" u="none" cap="none" strike="noStrike">
                <a:solidFill>
                  <a:srgbClr val="000000"/>
                </a:solidFill>
                <a:latin typeface="Calibri"/>
                <a:ea typeface="Calibri"/>
                <a:cs typeface="Calibri"/>
                <a:sym typeface="Calibri"/>
              </a:rPr>
              <a:t> </a:t>
            </a:r>
            <a:endParaRPr b="0" i="0" sz="24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Calibri"/>
                <a:ea typeface="Calibri"/>
                <a:cs typeface="Calibri"/>
                <a:sym typeface="Calibri"/>
              </a:rPr>
              <a:t>Here we will follow the principle that the memory will be the limiting factor in our design, and a memory access will always take a clock cycle.</a:t>
            </a:r>
            <a:endParaRPr b="0" i="0" sz="2400" u="none" cap="none" strike="noStrike">
              <a:solidFill>
                <a:srgbClr val="000000"/>
              </a:solidFill>
              <a:latin typeface="Arial"/>
              <a:ea typeface="Arial"/>
              <a:cs typeface="Arial"/>
              <a:sym typeface="Arial"/>
            </a:endParaRPr>
          </a:p>
          <a:p>
            <a:pPr indent="0" lvl="0" marL="720" marR="0" rtl="0" algn="l">
              <a:lnSpc>
                <a:spcPct val="100000"/>
              </a:lnSpc>
              <a:spcBef>
                <a:spcPts val="0"/>
              </a:spcBef>
              <a:spcAft>
                <a:spcPts val="0"/>
              </a:spcAft>
              <a:buNone/>
            </a:pPr>
            <a:r>
              <a:rPr b="0" i="0" lang="en-GB" sz="2400" u="none" cap="none" strike="noStrike">
                <a:solidFill>
                  <a:srgbClr val="000000"/>
                </a:solidFill>
                <a:latin typeface="Calibri"/>
                <a:ea typeface="Calibri"/>
                <a:cs typeface="Calibri"/>
                <a:sym typeface="Calibri"/>
              </a:rPr>
              <a:t>       Hence we will aim for an implementation where:</a:t>
            </a:r>
            <a:endParaRPr b="0" i="0" sz="24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Clr>
                <a:srgbClr val="000000"/>
              </a:buClr>
              <a:buSzPts val="2400"/>
              <a:buFont typeface="Arial"/>
              <a:buChar char="•"/>
            </a:pPr>
            <a:r>
              <a:rPr b="1" i="0" lang="en-GB" sz="2400" u="none" cap="none" strike="noStrike">
                <a:solidFill>
                  <a:srgbClr val="000000"/>
                </a:solidFill>
                <a:latin typeface="Calibri"/>
                <a:ea typeface="Calibri"/>
                <a:cs typeface="Calibri"/>
                <a:sym typeface="Calibri"/>
              </a:rPr>
              <a:t> Each instruction takes exactly the number of clock cycles defined by the number of memory accesses it must make</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37"/>
          <p:cNvSpPr/>
          <p:nvPr/>
        </p:nvSpPr>
        <p:spPr>
          <a:xfrm>
            <a:off x="457200" y="274680"/>
            <a:ext cx="8227800" cy="11412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The MU0 instruction set</a:t>
            </a:r>
            <a:endParaRPr b="0" i="0" sz="4400" u="none" cap="none" strike="noStrike">
              <a:solidFill>
                <a:srgbClr val="000000"/>
              </a:solidFill>
              <a:latin typeface="Arial"/>
              <a:ea typeface="Arial"/>
              <a:cs typeface="Arial"/>
              <a:sym typeface="Arial"/>
            </a:endParaRPr>
          </a:p>
        </p:txBody>
      </p:sp>
      <p:pic>
        <p:nvPicPr>
          <p:cNvPr id="436" name="Google Shape;436;p37"/>
          <p:cNvPicPr preferRelativeResize="0"/>
          <p:nvPr/>
        </p:nvPicPr>
        <p:blipFill rotWithShape="1">
          <a:blip r:embed="rId3">
            <a:alphaModFix/>
          </a:blip>
          <a:srcRect b="0" l="0" r="0" t="0"/>
          <a:stretch/>
        </p:blipFill>
        <p:spPr>
          <a:xfrm>
            <a:off x="1218600" y="1716480"/>
            <a:ext cx="6705360" cy="429192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8"/>
          <p:cNvSpPr/>
          <p:nvPr/>
        </p:nvSpPr>
        <p:spPr>
          <a:xfrm>
            <a:off x="457200" y="274680"/>
            <a:ext cx="8227800" cy="11412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The MU0 instruction set</a:t>
            </a:r>
            <a:endParaRPr b="0" i="0" sz="4400" u="none" cap="none" strike="noStrike">
              <a:solidFill>
                <a:srgbClr val="000000"/>
              </a:solidFill>
              <a:latin typeface="Arial"/>
              <a:ea typeface="Arial"/>
              <a:cs typeface="Arial"/>
              <a:sym typeface="Arial"/>
            </a:endParaRPr>
          </a:p>
        </p:txBody>
      </p:sp>
      <p:sp>
        <p:nvSpPr>
          <p:cNvPr id="442" name="Google Shape;442;p38"/>
          <p:cNvSpPr/>
          <p:nvPr/>
        </p:nvSpPr>
        <p:spPr>
          <a:xfrm>
            <a:off x="457200" y="1600200"/>
            <a:ext cx="8227800" cy="4524120"/>
          </a:xfrm>
          <a:prstGeom prst="rect">
            <a:avLst/>
          </a:prstGeom>
          <a:noFill/>
          <a:ln>
            <a:noFill/>
          </a:ln>
        </p:spPr>
        <p:txBody>
          <a:bodyPr anchorCtr="0" anchor="t" bIns="45000" lIns="90000" spcFirstLastPara="1" rIns="90000" wrap="square" tIns="45000">
            <a:noAutofit/>
          </a:bodyPr>
          <a:lstStyle/>
          <a:p>
            <a:pPr indent="-341280" lvl="0" marL="343080" marR="0" rtl="0" algn="l">
              <a:lnSpc>
                <a:spcPct val="100000"/>
              </a:lnSpc>
              <a:spcBef>
                <a:spcPts val="0"/>
              </a:spcBef>
              <a:spcAft>
                <a:spcPts val="0"/>
              </a:spcAft>
              <a:buClr>
                <a:srgbClr val="000000"/>
              </a:buClr>
              <a:buSzPts val="3200"/>
              <a:buFont typeface="Arial"/>
              <a:buChar char="•"/>
            </a:pPr>
            <a:r>
              <a:rPr b="0" i="0" lang="en-GB" sz="3200" u="none" cap="none" strike="noStrike">
                <a:solidFill>
                  <a:srgbClr val="000000"/>
                </a:solidFill>
                <a:latin typeface="Calibri"/>
                <a:ea typeface="Calibri"/>
                <a:cs typeface="Calibri"/>
                <a:sym typeface="Calibri"/>
              </a:rPr>
              <a:t>Referring back to Table 1.1 we can see that the first four instructions each require two memory accesses (one to fetch the instruction itself and one to fetch or store the operand)</a:t>
            </a:r>
            <a:endParaRPr b="0" i="0" sz="32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Clr>
                <a:srgbClr val="000000"/>
              </a:buClr>
              <a:buSzPts val="3200"/>
              <a:buFont typeface="Arial"/>
              <a:buChar char="•"/>
            </a:pPr>
            <a:r>
              <a:rPr b="1" i="0" lang="en-GB" sz="3200" u="none" cap="none" strike="noStrike">
                <a:solidFill>
                  <a:srgbClr val="000000"/>
                </a:solidFill>
                <a:latin typeface="Calibri"/>
                <a:ea typeface="Calibri"/>
                <a:cs typeface="Calibri"/>
                <a:sym typeface="Calibri"/>
              </a:rPr>
              <a:t>whereas the last four instructions can execute in one cycle since they do not require an operand.</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9"/>
          <p:cNvSpPr/>
          <p:nvPr/>
        </p:nvSpPr>
        <p:spPr>
          <a:xfrm>
            <a:off x="457200" y="274680"/>
            <a:ext cx="8227800" cy="11412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Data path design</a:t>
            </a:r>
            <a:endParaRPr b="0" i="0" sz="4400" u="none" cap="none" strike="noStrike">
              <a:solidFill>
                <a:srgbClr val="000000"/>
              </a:solidFill>
              <a:latin typeface="Arial"/>
              <a:ea typeface="Arial"/>
              <a:cs typeface="Arial"/>
              <a:sym typeface="Arial"/>
            </a:endParaRPr>
          </a:p>
        </p:txBody>
      </p:sp>
      <p:pic>
        <p:nvPicPr>
          <p:cNvPr id="448" name="Google Shape;448;p39"/>
          <p:cNvPicPr preferRelativeResize="0"/>
          <p:nvPr/>
        </p:nvPicPr>
        <p:blipFill rotWithShape="1">
          <a:blip r:embed="rId3">
            <a:alphaModFix/>
          </a:blip>
          <a:srcRect b="0" l="0" r="0" t="0"/>
          <a:stretch/>
        </p:blipFill>
        <p:spPr>
          <a:xfrm>
            <a:off x="1218600" y="1417680"/>
            <a:ext cx="6705360" cy="4317480"/>
          </a:xfrm>
          <a:prstGeom prst="rect">
            <a:avLst/>
          </a:prstGeom>
          <a:noFill/>
          <a:ln>
            <a:noFill/>
          </a:ln>
        </p:spPr>
      </p:pic>
      <p:sp>
        <p:nvSpPr>
          <p:cNvPr id="449" name="Google Shape;449;p39"/>
          <p:cNvSpPr/>
          <p:nvPr/>
        </p:nvSpPr>
        <p:spPr>
          <a:xfrm>
            <a:off x="3063600" y="6019920"/>
            <a:ext cx="2601360" cy="36324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MU0 datapath example.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
          <p:cNvSpPr/>
          <p:nvPr/>
        </p:nvSpPr>
        <p:spPr>
          <a:xfrm>
            <a:off x="914400" y="304920"/>
            <a:ext cx="7770600" cy="146808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9th Generation processor list: ( some are yet to release) [2019 Intel release] based on their speed.</a:t>
            </a:r>
            <a:endParaRPr b="0" i="0" sz="1800" u="none" cap="none" strike="noStrike">
              <a:solidFill>
                <a:srgbClr val="000000"/>
              </a:solidFill>
              <a:latin typeface="Arial"/>
              <a:ea typeface="Arial"/>
              <a:cs typeface="Arial"/>
              <a:sym typeface="Arial"/>
            </a:endParaRPr>
          </a:p>
        </p:txBody>
      </p:sp>
      <p:sp>
        <p:nvSpPr>
          <p:cNvPr id="231" name="Google Shape;231;p4"/>
          <p:cNvSpPr/>
          <p:nvPr/>
        </p:nvSpPr>
        <p:spPr>
          <a:xfrm>
            <a:off x="1072800" y="2023920"/>
            <a:ext cx="7082640" cy="361296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4"/>
          <p:cNvSpPr/>
          <p:nvPr/>
        </p:nvSpPr>
        <p:spPr>
          <a:xfrm>
            <a:off x="-3332520" y="6877080"/>
            <a:ext cx="9230760" cy="3733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1000" u="none" cap="none" strike="noStrike">
                <a:solidFill>
                  <a:srgbClr val="000000"/>
                </a:solidFill>
                <a:latin typeface="Arial"/>
                <a:ea typeface="Arial"/>
                <a:cs typeface="Arial"/>
                <a:sym typeface="Arial"/>
              </a:rPr>
              <a:t>Component of the processor that pperform arithmetic operations and holds pcommands the datapath, memory, pdatapyI/O devices according to the instructions of the memory</a:t>
            </a:r>
            <a:endParaRPr b="0" i="0" sz="1000" u="none" cap="none" strike="noStrike">
              <a:solidFill>
                <a:srgbClr val="000000"/>
              </a:solidFill>
              <a:latin typeface="Arial"/>
              <a:ea typeface="Arial"/>
              <a:cs typeface="Arial"/>
              <a:sym typeface="Arial"/>
            </a:endParaRPr>
          </a:p>
        </p:txBody>
      </p:sp>
      <p:graphicFrame>
        <p:nvGraphicFramePr>
          <p:cNvPr id="233" name="Google Shape;233;p4"/>
          <p:cNvGraphicFramePr/>
          <p:nvPr/>
        </p:nvGraphicFramePr>
        <p:xfrm>
          <a:off x="1000080" y="1774080"/>
          <a:ext cx="3000000" cy="3000000"/>
        </p:xfrm>
        <a:graphic>
          <a:graphicData uri="http://schemas.openxmlformats.org/drawingml/2006/table">
            <a:tbl>
              <a:tblPr>
                <a:noFill/>
                <a:tableStyleId>{0011C8BC-BF74-4492-BD38-0932F7692CE9}</a:tableStyleId>
              </a:tblPr>
              <a:tblGrid>
                <a:gridCol w="3467525"/>
                <a:gridCol w="3675950"/>
              </a:tblGrid>
              <a:tr h="347750">
                <a:tc>
                  <a:txBody>
                    <a:bodyPr/>
                    <a:lstStyle/>
                    <a:p>
                      <a:pPr indent="0" lvl="0" marL="0" marR="0" rtl="0" algn="l">
                        <a:lnSpc>
                          <a:spcPct val="100000"/>
                        </a:lnSpc>
                        <a:spcBef>
                          <a:spcPts val="0"/>
                        </a:spcBef>
                        <a:spcAft>
                          <a:spcPts val="0"/>
                        </a:spcAft>
                        <a:buNone/>
                      </a:pPr>
                      <a:r>
                        <a:rPr b="0" lang="en-GB" sz="1800" u="none" cap="none" strike="noStrike">
                          <a:solidFill>
                            <a:srgbClr val="000000"/>
                          </a:solidFill>
                          <a:latin typeface="Arial"/>
                          <a:ea typeface="Arial"/>
                          <a:cs typeface="Arial"/>
                          <a:sym typeface="Arial"/>
                        </a:rPr>
                        <a:t>Intel Core</a:t>
                      </a:r>
                      <a:endParaRPr b="0" sz="1800" u="none" cap="none" strike="noStrike">
                        <a:solidFill>
                          <a:srgbClr val="000000"/>
                        </a:solidFill>
                        <a:latin typeface="Arial"/>
                        <a:ea typeface="Arial"/>
                        <a:cs typeface="Arial"/>
                        <a:sym typeface="Arial"/>
                      </a:endParaRPr>
                    </a:p>
                  </a:txBody>
                  <a:tcPr marT="45725" marB="45725" marR="91450" marL="18725">
                    <a:lnR cap="flat" cmpd="sng" w="9525">
                      <a:solidFill>
                        <a:srgbClr val="EEEEEF"/>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lang="en-GB" sz="1800" u="none" cap="none" strike="noStrike">
                          <a:solidFill>
                            <a:srgbClr val="000000"/>
                          </a:solidFill>
                          <a:latin typeface="Arial"/>
                          <a:ea typeface="Arial"/>
                          <a:cs typeface="Arial"/>
                          <a:sym typeface="Arial"/>
                        </a:rPr>
                        <a:t>533 MHz, 667 MHz</a:t>
                      </a:r>
                      <a:endParaRPr b="0" sz="1800" u="none" cap="none" strike="noStrike">
                        <a:solidFill>
                          <a:srgbClr val="000000"/>
                        </a:solidFill>
                        <a:latin typeface="Arial"/>
                        <a:ea typeface="Arial"/>
                        <a:cs typeface="Arial"/>
                        <a:sym typeface="Arial"/>
                      </a:endParaRPr>
                    </a:p>
                  </a:txBody>
                  <a:tcPr marT="45725" marB="45725" marR="91450" marL="18725">
                    <a:lnL cap="flat" cmpd="sng" w="9525">
                      <a:solidFill>
                        <a:srgbClr val="EEEEEF"/>
                      </a:solidFill>
                      <a:prstDash val="solid"/>
                      <a:round/>
                      <a:headEnd len="sm" w="sm" type="none"/>
                      <a:tailEnd len="sm" w="sm" type="none"/>
                    </a:lnL>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667800">
                <a:tc>
                  <a:txBody>
                    <a:bodyPr/>
                    <a:lstStyle/>
                    <a:p>
                      <a:pPr indent="0" lvl="0" marL="0" marR="0" rtl="0" algn="l">
                        <a:lnSpc>
                          <a:spcPct val="100000"/>
                        </a:lnSpc>
                        <a:spcBef>
                          <a:spcPts val="0"/>
                        </a:spcBef>
                        <a:spcAft>
                          <a:spcPts val="0"/>
                        </a:spcAft>
                        <a:buNone/>
                      </a:pPr>
                      <a:r>
                        <a:rPr b="0" lang="en-GB" sz="1800" u="none" cap="none" strike="noStrike">
                          <a:solidFill>
                            <a:srgbClr val="000000"/>
                          </a:solidFill>
                          <a:latin typeface="Arial"/>
                          <a:ea typeface="Arial"/>
                          <a:cs typeface="Arial"/>
                          <a:sym typeface="Arial"/>
                        </a:rPr>
                        <a:t>Intel Core 2</a:t>
                      </a:r>
                      <a:endParaRPr b="0" sz="1800" u="none" cap="none" strike="noStrike">
                        <a:solidFill>
                          <a:srgbClr val="000000"/>
                        </a:solidFill>
                        <a:latin typeface="Arial"/>
                        <a:ea typeface="Arial"/>
                        <a:cs typeface="Arial"/>
                        <a:sym typeface="Arial"/>
                      </a:endParaRPr>
                    </a:p>
                  </a:txBody>
                  <a:tcPr marT="45725" marB="45725" marR="91450" marL="18725">
                    <a:lnR cap="flat" cmpd="sng" w="9525">
                      <a:solidFill>
                        <a:srgbClr val="EEEEEF"/>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lang="en-GB" sz="1800" u="none" cap="none" strike="noStrike">
                          <a:solidFill>
                            <a:srgbClr val="000000"/>
                          </a:solidFill>
                          <a:latin typeface="Arial"/>
                          <a:ea typeface="Arial"/>
                          <a:cs typeface="Arial"/>
                          <a:sym typeface="Arial"/>
                        </a:rPr>
                        <a:t>533 MHz, 667 MHz, 800 MHz, 1066 MHz, 1333 MHz, 1600 MHz</a:t>
                      </a:r>
                      <a:endParaRPr b="0" sz="1800" u="none" cap="none" strike="noStrike">
                        <a:solidFill>
                          <a:srgbClr val="000000"/>
                        </a:solidFill>
                        <a:latin typeface="Arial"/>
                        <a:ea typeface="Arial"/>
                        <a:cs typeface="Arial"/>
                        <a:sym typeface="Arial"/>
                      </a:endParaRPr>
                    </a:p>
                  </a:txBody>
                  <a:tcPr marT="45725" marB="45725" marR="91450" marL="18725">
                    <a:lnL cap="flat" cmpd="sng" w="9525">
                      <a:solidFill>
                        <a:srgbClr val="EEEEEF"/>
                      </a:solidFill>
                      <a:prstDash val="solid"/>
                      <a:round/>
                      <a:headEnd len="sm" w="sm" type="none"/>
                      <a:tailEnd len="sm" w="sm" type="none"/>
                    </a:lnL>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667800">
                <a:tc>
                  <a:txBody>
                    <a:bodyPr/>
                    <a:lstStyle/>
                    <a:p>
                      <a:pPr indent="0" lvl="0" marL="0" marR="0" rtl="0" algn="l">
                        <a:lnSpc>
                          <a:spcPct val="100000"/>
                        </a:lnSpc>
                        <a:spcBef>
                          <a:spcPts val="0"/>
                        </a:spcBef>
                        <a:spcAft>
                          <a:spcPts val="0"/>
                        </a:spcAft>
                        <a:buNone/>
                      </a:pPr>
                      <a:r>
                        <a:rPr b="0" lang="en-GB" sz="1800" u="none" cap="none" strike="noStrike">
                          <a:solidFill>
                            <a:srgbClr val="000000"/>
                          </a:solidFill>
                          <a:latin typeface="Arial"/>
                          <a:ea typeface="Arial"/>
                          <a:cs typeface="Arial"/>
                          <a:sym typeface="Arial"/>
                        </a:rPr>
                        <a:t>Intel Core i3</a:t>
                      </a:r>
                      <a:endParaRPr b="0" sz="1800" u="none" cap="none" strike="noStrike">
                        <a:solidFill>
                          <a:srgbClr val="000000"/>
                        </a:solidFill>
                        <a:latin typeface="Arial"/>
                        <a:ea typeface="Arial"/>
                        <a:cs typeface="Arial"/>
                        <a:sym typeface="Arial"/>
                      </a:endParaRPr>
                    </a:p>
                  </a:txBody>
                  <a:tcPr marT="45725" marB="45725" marR="91450" marL="18725">
                    <a:lnR cap="flat" cmpd="sng" w="9525">
                      <a:solidFill>
                        <a:srgbClr val="EEEEEF"/>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lang="en-GB" sz="1800" u="none" cap="none" strike="noStrike">
                          <a:solidFill>
                            <a:srgbClr val="000000"/>
                          </a:solidFill>
                          <a:latin typeface="Arial"/>
                          <a:ea typeface="Arial"/>
                          <a:cs typeface="Arial"/>
                          <a:sym typeface="Arial"/>
                        </a:rPr>
                        <a:t>1066 MHz, 1600 MHz, 2.5 – 5 GT/s</a:t>
                      </a:r>
                      <a:endParaRPr b="0" sz="1800" u="none" cap="none" strike="noStrike">
                        <a:solidFill>
                          <a:srgbClr val="000000"/>
                        </a:solidFill>
                        <a:latin typeface="Arial"/>
                        <a:ea typeface="Arial"/>
                        <a:cs typeface="Arial"/>
                        <a:sym typeface="Arial"/>
                      </a:endParaRPr>
                    </a:p>
                  </a:txBody>
                  <a:tcPr marT="45725" marB="45725" marR="91450" marL="18725">
                    <a:lnL cap="flat" cmpd="sng" w="9525">
                      <a:solidFill>
                        <a:srgbClr val="EEEEEF"/>
                      </a:solidFill>
                      <a:prstDash val="solid"/>
                      <a:round/>
                      <a:headEnd len="sm" w="sm" type="none"/>
                      <a:tailEnd len="sm" w="sm" type="none"/>
                    </a:lnL>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347750">
                <a:tc>
                  <a:txBody>
                    <a:bodyPr/>
                    <a:lstStyle/>
                    <a:p>
                      <a:pPr indent="0" lvl="0" marL="0" marR="0" rtl="0" algn="l">
                        <a:lnSpc>
                          <a:spcPct val="100000"/>
                        </a:lnSpc>
                        <a:spcBef>
                          <a:spcPts val="0"/>
                        </a:spcBef>
                        <a:spcAft>
                          <a:spcPts val="0"/>
                        </a:spcAft>
                        <a:buNone/>
                      </a:pPr>
                      <a:r>
                        <a:rPr b="0" lang="en-GB" sz="1800" u="none" cap="none" strike="noStrike">
                          <a:solidFill>
                            <a:srgbClr val="000000"/>
                          </a:solidFill>
                          <a:latin typeface="Arial"/>
                          <a:ea typeface="Arial"/>
                          <a:cs typeface="Arial"/>
                          <a:sym typeface="Arial"/>
                        </a:rPr>
                        <a:t>Intel Core i5</a:t>
                      </a:r>
                      <a:endParaRPr b="0" sz="1800" u="none" cap="none" strike="noStrike">
                        <a:solidFill>
                          <a:srgbClr val="000000"/>
                        </a:solidFill>
                        <a:latin typeface="Arial"/>
                        <a:ea typeface="Arial"/>
                        <a:cs typeface="Arial"/>
                        <a:sym typeface="Arial"/>
                      </a:endParaRPr>
                    </a:p>
                  </a:txBody>
                  <a:tcPr marT="45725" marB="45725" marR="91450" marL="18725">
                    <a:lnR cap="flat" cmpd="sng" w="9525">
                      <a:solidFill>
                        <a:srgbClr val="EEEEEF"/>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lang="en-GB" sz="1800" u="none" cap="none" strike="noStrike">
                          <a:solidFill>
                            <a:srgbClr val="000000"/>
                          </a:solidFill>
                          <a:latin typeface="Arial"/>
                          <a:ea typeface="Arial"/>
                          <a:cs typeface="Arial"/>
                          <a:sym typeface="Arial"/>
                        </a:rPr>
                        <a:t>2.5 – 5 GT/s</a:t>
                      </a:r>
                      <a:endParaRPr b="0" sz="1800" u="none" cap="none" strike="noStrike">
                        <a:solidFill>
                          <a:srgbClr val="000000"/>
                        </a:solidFill>
                        <a:latin typeface="Arial"/>
                        <a:ea typeface="Arial"/>
                        <a:cs typeface="Arial"/>
                        <a:sym typeface="Arial"/>
                      </a:endParaRPr>
                    </a:p>
                  </a:txBody>
                  <a:tcPr marT="45725" marB="45725" marR="91450" marL="18725">
                    <a:lnL cap="flat" cmpd="sng" w="9525">
                      <a:solidFill>
                        <a:srgbClr val="EEEEEF"/>
                      </a:solidFill>
                      <a:prstDash val="solid"/>
                      <a:round/>
                      <a:headEnd len="sm" w="sm" type="none"/>
                      <a:tailEnd len="sm" w="sm" type="none"/>
                    </a:lnL>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667800">
                <a:tc>
                  <a:txBody>
                    <a:bodyPr/>
                    <a:lstStyle/>
                    <a:p>
                      <a:pPr indent="0" lvl="0" marL="0" marR="0" rtl="0" algn="l">
                        <a:lnSpc>
                          <a:spcPct val="100000"/>
                        </a:lnSpc>
                        <a:spcBef>
                          <a:spcPts val="0"/>
                        </a:spcBef>
                        <a:spcAft>
                          <a:spcPts val="0"/>
                        </a:spcAft>
                        <a:buNone/>
                      </a:pPr>
                      <a:r>
                        <a:rPr b="0" lang="en-GB" sz="1800" u="none" cap="none" strike="noStrike">
                          <a:solidFill>
                            <a:srgbClr val="000000"/>
                          </a:solidFill>
                          <a:latin typeface="Arial"/>
                          <a:ea typeface="Arial"/>
                          <a:cs typeface="Arial"/>
                          <a:sym typeface="Arial"/>
                        </a:rPr>
                        <a:t>Intel Core i7</a:t>
                      </a:r>
                      <a:endParaRPr b="0" sz="1800" u="none" cap="none" strike="noStrike">
                        <a:solidFill>
                          <a:srgbClr val="000000"/>
                        </a:solidFill>
                        <a:latin typeface="Arial"/>
                        <a:ea typeface="Arial"/>
                        <a:cs typeface="Arial"/>
                        <a:sym typeface="Arial"/>
                      </a:endParaRPr>
                    </a:p>
                  </a:txBody>
                  <a:tcPr marT="45725" marB="45725" marR="91450" marL="18725">
                    <a:lnR cap="flat" cmpd="sng" w="9525">
                      <a:solidFill>
                        <a:srgbClr val="EEEEEF"/>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lang="en-GB" sz="1800" u="none" cap="none" strike="noStrike">
                          <a:solidFill>
                            <a:srgbClr val="000000"/>
                          </a:solidFill>
                          <a:latin typeface="Arial"/>
                          <a:ea typeface="Arial"/>
                          <a:cs typeface="Arial"/>
                          <a:sym typeface="Arial"/>
                        </a:rPr>
                        <a:t>4.8 GT/s, 6.4 GT/s(Giga transfers/second</a:t>
                      </a:r>
                      <a:endParaRPr b="0" sz="1800" u="none" cap="none" strike="noStrike">
                        <a:solidFill>
                          <a:srgbClr val="000000"/>
                        </a:solidFill>
                        <a:latin typeface="Arial"/>
                        <a:ea typeface="Arial"/>
                        <a:cs typeface="Arial"/>
                        <a:sym typeface="Arial"/>
                      </a:endParaRPr>
                    </a:p>
                  </a:txBody>
                  <a:tcPr marT="45725" marB="45725" marR="91450" marL="18725">
                    <a:lnL cap="flat" cmpd="sng" w="9525">
                      <a:solidFill>
                        <a:srgbClr val="EEEEEF"/>
                      </a:solidFill>
                      <a:prstDash val="solid"/>
                      <a:round/>
                      <a:headEnd len="sm" w="sm" type="none"/>
                      <a:tailEnd len="sm" w="sm" type="none"/>
                    </a:lnL>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347750">
                <a:tc>
                  <a:txBody>
                    <a:bodyPr/>
                    <a:lstStyle/>
                    <a:p>
                      <a:pPr indent="0" lvl="0" marL="0" marR="0" rtl="0" algn="l">
                        <a:lnSpc>
                          <a:spcPct val="100000"/>
                        </a:lnSpc>
                        <a:spcBef>
                          <a:spcPts val="0"/>
                        </a:spcBef>
                        <a:spcAft>
                          <a:spcPts val="0"/>
                        </a:spcAft>
                        <a:buNone/>
                      </a:pPr>
                      <a:r>
                        <a:rPr b="0" lang="en-GB" sz="1800" u="none" cap="none" strike="noStrike">
                          <a:solidFill>
                            <a:srgbClr val="000000"/>
                          </a:solidFill>
                          <a:latin typeface="Arial"/>
                          <a:ea typeface="Arial"/>
                          <a:cs typeface="Arial"/>
                          <a:sym typeface="Arial"/>
                        </a:rPr>
                        <a:t>Intel Core i7(Extreme Edition)</a:t>
                      </a:r>
                      <a:endParaRPr b="0" sz="1800" u="none" cap="none" strike="noStrike">
                        <a:solidFill>
                          <a:srgbClr val="000000"/>
                        </a:solidFill>
                        <a:latin typeface="Arial"/>
                        <a:ea typeface="Arial"/>
                        <a:cs typeface="Arial"/>
                        <a:sym typeface="Arial"/>
                      </a:endParaRPr>
                    </a:p>
                  </a:txBody>
                  <a:tcPr marT="45725" marB="45725" marR="91450" marL="18725">
                    <a:lnR cap="flat" cmpd="sng" w="9525">
                      <a:solidFill>
                        <a:srgbClr val="EEEEEF"/>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lnSpc>
                          <a:spcPct val="100000"/>
                        </a:lnSpc>
                        <a:spcBef>
                          <a:spcPts val="0"/>
                        </a:spcBef>
                        <a:spcAft>
                          <a:spcPts val="0"/>
                        </a:spcAft>
                        <a:buNone/>
                      </a:pPr>
                      <a:r>
                        <a:rPr b="0" lang="en-GB" sz="1800" u="none" cap="none" strike="noStrike">
                          <a:solidFill>
                            <a:srgbClr val="000000"/>
                          </a:solidFill>
                          <a:latin typeface="Arial"/>
                          <a:ea typeface="Arial"/>
                          <a:cs typeface="Arial"/>
                          <a:sym typeface="Arial"/>
                        </a:rPr>
                        <a:t>2.5GT/s – 6.4 GT/s</a:t>
                      </a:r>
                      <a:endParaRPr b="0" sz="1800" u="none" cap="none" strike="noStrike">
                        <a:solidFill>
                          <a:srgbClr val="000000"/>
                        </a:solidFill>
                        <a:latin typeface="Arial"/>
                        <a:ea typeface="Arial"/>
                        <a:cs typeface="Arial"/>
                        <a:sym typeface="Arial"/>
                      </a:endParaRPr>
                    </a:p>
                  </a:txBody>
                  <a:tcPr marT="45725" marB="45725" marR="91450" marL="18725">
                    <a:lnL cap="flat" cmpd="sng" w="9525">
                      <a:solidFill>
                        <a:srgbClr val="EEEEEF"/>
                      </a:solidFill>
                      <a:prstDash val="solid"/>
                      <a:round/>
                      <a:headEnd len="sm" w="sm" type="none"/>
                      <a:tailEnd len="sm" w="sm" type="none"/>
                    </a:lnL>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347750">
                <a:tc>
                  <a:txBody>
                    <a:bodyPr/>
                    <a:lstStyle/>
                    <a:p>
                      <a:pPr indent="0" lvl="0" marL="0" marR="0" rtl="0" algn="l">
                        <a:lnSpc>
                          <a:spcPct val="100000"/>
                        </a:lnSpc>
                        <a:spcBef>
                          <a:spcPts val="0"/>
                        </a:spcBef>
                        <a:spcAft>
                          <a:spcPts val="0"/>
                        </a:spcAft>
                        <a:buNone/>
                      </a:pPr>
                      <a:r>
                        <a:rPr b="0" lang="en-GB" sz="1800" u="none" cap="none" strike="noStrike">
                          <a:solidFill>
                            <a:srgbClr val="000000"/>
                          </a:solidFill>
                          <a:latin typeface="Arial"/>
                          <a:ea typeface="Arial"/>
                          <a:cs typeface="Arial"/>
                          <a:sym typeface="Arial"/>
                        </a:rPr>
                        <a:t>Intel Core i9</a:t>
                      </a:r>
                      <a:endParaRPr b="0" sz="1800" u="none" cap="none" strike="noStrike">
                        <a:solidFill>
                          <a:srgbClr val="000000"/>
                        </a:solidFill>
                        <a:latin typeface="Arial"/>
                        <a:ea typeface="Arial"/>
                        <a:cs typeface="Arial"/>
                        <a:sym typeface="Arial"/>
                      </a:endParaRPr>
                    </a:p>
                  </a:txBody>
                  <a:tcPr marT="45725" marB="45725" marR="91450" marL="18725">
                    <a:lnR cap="flat" cmpd="sng" w="9525">
                      <a:solidFill>
                        <a:srgbClr val="EEEEEF"/>
                      </a:solidFill>
                      <a:prstDash val="solid"/>
                      <a:round/>
                      <a:headEnd len="sm" w="sm" type="none"/>
                      <a:tailEnd len="sm" w="sm" type="none"/>
                    </a:lnR>
                    <a:lnT cap="flat" cmpd="sng" w="9525">
                      <a:solidFill>
                        <a:srgbClr val="DDDDDD"/>
                      </a:solidFill>
                      <a:prstDash val="solid"/>
                      <a:round/>
                      <a:headEnd len="sm" w="sm" type="none"/>
                      <a:tailEnd len="sm" w="sm" type="none"/>
                    </a:lnT>
                    <a:solidFill>
                      <a:srgbClr val="FFFFFF"/>
                    </a:solidFill>
                  </a:tcPr>
                </a:tc>
                <a:tc>
                  <a:txBody>
                    <a:bodyPr/>
                    <a:lstStyle/>
                    <a:p>
                      <a:pPr indent="0" lvl="0" marL="0" marR="0" rtl="0" algn="l">
                        <a:lnSpc>
                          <a:spcPct val="100000"/>
                        </a:lnSpc>
                        <a:spcBef>
                          <a:spcPts val="0"/>
                        </a:spcBef>
                        <a:spcAft>
                          <a:spcPts val="0"/>
                        </a:spcAft>
                        <a:buNone/>
                      </a:pPr>
                      <a:r>
                        <a:rPr b="0" lang="en-GB" sz="1800" u="none" cap="none" strike="noStrike">
                          <a:solidFill>
                            <a:srgbClr val="000000"/>
                          </a:solidFill>
                          <a:latin typeface="Arial"/>
                          <a:ea typeface="Arial"/>
                          <a:cs typeface="Arial"/>
                          <a:sym typeface="Arial"/>
                        </a:rPr>
                        <a:t>8 GT/s</a:t>
                      </a:r>
                      <a:endParaRPr b="0" sz="1800" u="none" cap="none" strike="noStrike">
                        <a:solidFill>
                          <a:srgbClr val="000000"/>
                        </a:solidFill>
                        <a:latin typeface="Arial"/>
                        <a:ea typeface="Arial"/>
                        <a:cs typeface="Arial"/>
                        <a:sym typeface="Arial"/>
                      </a:endParaRPr>
                    </a:p>
                  </a:txBody>
                  <a:tcPr marT="45725" marB="45725" marR="91450" marL="18725">
                    <a:lnL cap="flat" cmpd="sng" w="9525">
                      <a:solidFill>
                        <a:srgbClr val="EEEEEF"/>
                      </a:solidFill>
                      <a:prstDash val="solid"/>
                      <a:round/>
                      <a:headEnd len="sm" w="sm" type="none"/>
                      <a:tailEnd len="sm" w="sm" type="none"/>
                    </a:lnL>
                    <a:lnT cap="flat" cmpd="sng" w="9525">
                      <a:solidFill>
                        <a:srgbClr val="DDDDDD"/>
                      </a:solidFill>
                      <a:prstDash val="solid"/>
                      <a:round/>
                      <a:headEnd len="sm" w="sm" type="none"/>
                      <a:tailEnd len="sm" w="sm" type="none"/>
                    </a:lnT>
                    <a:solidFill>
                      <a:srgbClr val="FFFFFF"/>
                    </a:solidFill>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0"/>
          <p:cNvSpPr/>
          <p:nvPr/>
        </p:nvSpPr>
        <p:spPr>
          <a:xfrm>
            <a:off x="457200" y="274680"/>
            <a:ext cx="8227800" cy="86652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Datapath operation</a:t>
            </a:r>
            <a:endParaRPr b="0" i="0" sz="4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4400" u="none" cap="none" strike="noStrike">
              <a:solidFill>
                <a:srgbClr val="000000"/>
              </a:solidFill>
              <a:latin typeface="Arial"/>
              <a:ea typeface="Arial"/>
              <a:cs typeface="Arial"/>
              <a:sym typeface="Arial"/>
            </a:endParaRPr>
          </a:p>
        </p:txBody>
      </p:sp>
      <p:sp>
        <p:nvSpPr>
          <p:cNvPr id="455" name="Google Shape;455;p40"/>
          <p:cNvSpPr/>
          <p:nvPr/>
        </p:nvSpPr>
        <p:spPr>
          <a:xfrm>
            <a:off x="457200" y="1143000"/>
            <a:ext cx="8227800" cy="4981320"/>
          </a:xfrm>
          <a:prstGeom prst="rect">
            <a:avLst/>
          </a:prstGeom>
          <a:noFill/>
          <a:ln>
            <a:noFill/>
          </a:ln>
        </p:spPr>
        <p:txBody>
          <a:bodyPr anchorCtr="0" anchor="t" bIns="45000" lIns="90000" spcFirstLastPara="1" rIns="90000" wrap="square" tIns="45000">
            <a:noAutofit/>
          </a:bodyPr>
          <a:lstStyle/>
          <a:p>
            <a:pPr indent="-341280" lvl="0" marL="343080" marR="0" rtl="0" algn="l">
              <a:lnSpc>
                <a:spcPct val="100000"/>
              </a:lnSpc>
              <a:spcBef>
                <a:spcPts val="0"/>
              </a:spcBef>
              <a:spcAft>
                <a:spcPts val="0"/>
              </a:spcAft>
              <a:buClr>
                <a:srgbClr val="000000"/>
              </a:buClr>
              <a:buSzPts val="3200"/>
              <a:buFont typeface="Arial"/>
              <a:buChar char="•"/>
            </a:pPr>
            <a:r>
              <a:rPr b="0" i="0" lang="en-GB" sz="3200" u="none" cap="none" strike="noStrike">
                <a:solidFill>
                  <a:srgbClr val="000000"/>
                </a:solidFill>
                <a:latin typeface="Calibri"/>
                <a:ea typeface="Calibri"/>
                <a:cs typeface="Calibri"/>
                <a:sym typeface="Calibri"/>
              </a:rPr>
              <a:t>The design we will develop </a:t>
            </a:r>
            <a:r>
              <a:rPr b="1" i="0" lang="en-GB" sz="3200" u="none" cap="none" strike="noStrike">
                <a:solidFill>
                  <a:srgbClr val="000000"/>
                </a:solidFill>
                <a:latin typeface="Calibri"/>
                <a:ea typeface="Calibri"/>
                <a:cs typeface="Calibri"/>
                <a:sym typeface="Calibri"/>
              </a:rPr>
              <a:t>assumes</a:t>
            </a:r>
            <a:r>
              <a:rPr b="0" i="0" lang="en-GB" sz="3200" u="none" cap="none" strike="noStrike">
                <a:solidFill>
                  <a:srgbClr val="000000"/>
                </a:solidFill>
                <a:latin typeface="Calibri"/>
                <a:ea typeface="Calibri"/>
                <a:cs typeface="Calibri"/>
                <a:sym typeface="Calibri"/>
              </a:rPr>
              <a:t> that each instruction starts when it has arrived in the instruction register. </a:t>
            </a:r>
            <a:endParaRPr b="0" i="0" sz="32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Clr>
                <a:srgbClr val="000000"/>
              </a:buClr>
              <a:buSzPts val="3200"/>
              <a:buFont typeface="Arial"/>
              <a:buChar char="•"/>
            </a:pPr>
            <a:r>
              <a:rPr b="0" i="0" lang="en-GB" sz="3200" u="none" cap="none" strike="noStrike">
                <a:solidFill>
                  <a:srgbClr val="000000"/>
                </a:solidFill>
                <a:latin typeface="Calibri"/>
                <a:ea typeface="Calibri"/>
                <a:cs typeface="Calibri"/>
                <a:sym typeface="Calibri"/>
              </a:rPr>
              <a:t> Until the instruction is in  instruction register we cannot know which instruction we are dealing with.</a:t>
            </a:r>
            <a:endParaRPr b="0" i="0" sz="32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Clr>
                <a:srgbClr val="000000"/>
              </a:buClr>
              <a:buSzPts val="3200"/>
              <a:buFont typeface="Arial"/>
              <a:buChar char="•"/>
            </a:pPr>
            <a:r>
              <a:rPr b="0" i="0" lang="en-GB" sz="3200" u="none" cap="none" strike="noStrike">
                <a:solidFill>
                  <a:srgbClr val="000000"/>
                </a:solidFill>
                <a:latin typeface="Calibri"/>
                <a:ea typeface="Calibri"/>
                <a:cs typeface="Calibri"/>
                <a:sym typeface="Calibri"/>
              </a:rPr>
              <a:t>  </a:t>
            </a:r>
            <a:r>
              <a:rPr b="1" i="0" lang="en-GB" sz="3200" u="none" cap="none" strike="noStrike">
                <a:solidFill>
                  <a:srgbClr val="000000"/>
                </a:solidFill>
                <a:latin typeface="Calibri"/>
                <a:ea typeface="Calibri"/>
                <a:cs typeface="Calibri"/>
                <a:sym typeface="Calibri"/>
              </a:rPr>
              <a:t>Address in </a:t>
            </a:r>
            <a:r>
              <a:rPr b="0" i="0" lang="en-GB" sz="3200" u="none" cap="none" strike="noStrike">
                <a:solidFill>
                  <a:srgbClr val="000000"/>
                </a:solidFill>
                <a:latin typeface="Calibri"/>
                <a:ea typeface="Calibri"/>
                <a:cs typeface="Calibri"/>
                <a:sym typeface="Calibri"/>
              </a:rPr>
              <a:t>the instruction register is issued to fetch the next instruction, and in either case the </a:t>
            </a:r>
            <a:r>
              <a:rPr b="1" i="0" lang="en-GB" sz="3200" u="none" cap="none" strike="noStrike">
                <a:solidFill>
                  <a:srgbClr val="000000"/>
                </a:solidFill>
                <a:latin typeface="Calibri"/>
                <a:ea typeface="Calibri"/>
                <a:cs typeface="Calibri"/>
                <a:sym typeface="Calibri"/>
              </a:rPr>
              <a:t>address is incremented </a:t>
            </a:r>
            <a:r>
              <a:rPr b="0" i="0" lang="en-GB" sz="3200" u="none" cap="none" strike="noStrike">
                <a:solidFill>
                  <a:srgbClr val="000000"/>
                </a:solidFill>
                <a:latin typeface="Calibri"/>
                <a:ea typeface="Calibri"/>
                <a:cs typeface="Calibri"/>
                <a:sym typeface="Calibri"/>
              </a:rPr>
              <a:t>in the ALU and the </a:t>
            </a:r>
            <a:r>
              <a:rPr b="1" i="0" lang="en-GB" sz="3200" u="none" cap="none" strike="noStrike">
                <a:solidFill>
                  <a:srgbClr val="000000"/>
                </a:solidFill>
                <a:latin typeface="Calibri"/>
                <a:ea typeface="Calibri"/>
                <a:cs typeface="Calibri"/>
                <a:sym typeface="Calibri"/>
              </a:rPr>
              <a:t>incremented value saved </a:t>
            </a:r>
            <a:r>
              <a:rPr b="0" i="0" lang="en-GB" sz="3200" u="none" cap="none" strike="noStrike">
                <a:solidFill>
                  <a:srgbClr val="000000"/>
                </a:solidFill>
                <a:latin typeface="Calibri"/>
                <a:ea typeface="Calibri"/>
                <a:cs typeface="Calibri"/>
                <a:sym typeface="Calibri"/>
              </a:rPr>
              <a:t>into the PC.</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1"/>
          <p:cNvSpPr/>
          <p:nvPr/>
        </p:nvSpPr>
        <p:spPr>
          <a:xfrm>
            <a:off x="457200" y="274680"/>
            <a:ext cx="8227800" cy="866520"/>
          </a:xfrm>
          <a:prstGeom prst="rect">
            <a:avLst/>
          </a:prstGeom>
          <a:noFill/>
          <a:ln>
            <a:noFill/>
          </a:ln>
        </p:spPr>
        <p:txBody>
          <a:bodyPr anchorCtr="0" anchor="ctr"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Datapath operation</a:t>
            </a:r>
            <a:endParaRPr b="0" i="0" sz="4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t/>
            </a:r>
            <a:endParaRPr b="0" i="0" sz="4400" u="none" cap="none" strike="noStrike">
              <a:solidFill>
                <a:srgbClr val="000000"/>
              </a:solidFill>
              <a:latin typeface="Arial"/>
              <a:ea typeface="Arial"/>
              <a:cs typeface="Arial"/>
              <a:sym typeface="Arial"/>
            </a:endParaRPr>
          </a:p>
        </p:txBody>
      </p:sp>
      <p:sp>
        <p:nvSpPr>
          <p:cNvPr id="461" name="Google Shape;461;p41"/>
          <p:cNvSpPr/>
          <p:nvPr/>
        </p:nvSpPr>
        <p:spPr>
          <a:xfrm>
            <a:off x="457200" y="1143000"/>
            <a:ext cx="8227800" cy="4981320"/>
          </a:xfrm>
          <a:prstGeom prst="rect">
            <a:avLst/>
          </a:prstGeom>
          <a:noFill/>
          <a:ln>
            <a:noFill/>
          </a:ln>
        </p:spPr>
        <p:txBody>
          <a:bodyPr anchorCtr="0" anchor="t" bIns="45000" lIns="90000" spcFirstLastPara="1" rIns="90000" wrap="square" tIns="45000">
            <a:noAutofit/>
          </a:bodyPr>
          <a:lstStyle/>
          <a:p>
            <a:pPr indent="0" lvl="0" marL="0" marR="0" rtl="0" algn="just">
              <a:lnSpc>
                <a:spcPct val="100000"/>
              </a:lnSpc>
              <a:spcBef>
                <a:spcPts val="0"/>
              </a:spcBef>
              <a:spcAft>
                <a:spcPts val="0"/>
              </a:spcAft>
              <a:buNone/>
            </a:pPr>
            <a:r>
              <a:rPr b="0" i="0" lang="en-GB" sz="2400" u="none" cap="none" strike="noStrike">
                <a:solidFill>
                  <a:srgbClr val="000000"/>
                </a:solidFill>
                <a:latin typeface="Arial"/>
                <a:ea typeface="Arial"/>
                <a:cs typeface="Arial"/>
                <a:sym typeface="Arial"/>
              </a:rPr>
              <a:t>Instruction executes in </a:t>
            </a:r>
            <a:r>
              <a:rPr b="1" i="0" lang="en-GB" sz="2400" u="none" cap="none" strike="noStrike">
                <a:solidFill>
                  <a:srgbClr val="000000"/>
                </a:solidFill>
                <a:latin typeface="Arial"/>
                <a:ea typeface="Arial"/>
                <a:cs typeface="Arial"/>
                <a:sym typeface="Arial"/>
              </a:rPr>
              <a:t>two stages</a:t>
            </a:r>
            <a:r>
              <a:rPr b="0" i="0" lang="en-GB" sz="2400" u="none" cap="none" strike="noStrike">
                <a:solidFill>
                  <a:srgbClr val="000000"/>
                </a:solidFill>
                <a:latin typeface="Arial"/>
                <a:ea typeface="Arial"/>
                <a:cs typeface="Arial"/>
                <a:sym typeface="Arial"/>
              </a:rPr>
              <a:t>, possibly omitting the first of these:</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GB" sz="2400" u="none" cap="none" strike="noStrike">
                <a:solidFill>
                  <a:srgbClr val="000000"/>
                </a:solidFill>
                <a:latin typeface="Arial"/>
                <a:ea typeface="Arial"/>
                <a:cs typeface="Arial"/>
                <a:sym typeface="Arial"/>
              </a:rPr>
              <a:t>1. </a:t>
            </a:r>
            <a:r>
              <a:rPr b="1" i="0" lang="en-GB" sz="2400" u="none" cap="none" strike="noStrike">
                <a:solidFill>
                  <a:srgbClr val="000000"/>
                </a:solidFill>
                <a:latin typeface="Arial"/>
                <a:ea typeface="Arial"/>
                <a:cs typeface="Arial"/>
                <a:sym typeface="Arial"/>
              </a:rPr>
              <a:t>Access the memory operand and perform the desired operation</a:t>
            </a:r>
            <a:r>
              <a:rPr b="0" i="0" lang="en-GB" sz="2400" u="none" cap="none" strike="noStrike">
                <a:solidFill>
                  <a:srgbClr val="000000"/>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GB" sz="2400" u="none" cap="none" strike="noStrike">
                <a:solidFill>
                  <a:srgbClr val="000000"/>
                </a:solidFill>
                <a:latin typeface="Arial"/>
                <a:ea typeface="Arial"/>
                <a:cs typeface="Arial"/>
                <a:sym typeface="Arial"/>
              </a:rPr>
              <a:t>The address in the instruction register is issued and either an operand is read from memory, combined with the accumulator in the ALU and written back into the accumulator, or the accumulator is stored out to memory.</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GB" sz="2400" u="none" cap="none" strike="noStrike">
                <a:solidFill>
                  <a:srgbClr val="000000"/>
                </a:solidFill>
                <a:latin typeface="Arial"/>
                <a:ea typeface="Arial"/>
                <a:cs typeface="Arial"/>
                <a:sym typeface="Arial"/>
              </a:rPr>
              <a:t>2</a:t>
            </a:r>
            <a:r>
              <a:rPr b="1" i="0" lang="en-GB" sz="2400" u="none" cap="none" strike="noStrike">
                <a:solidFill>
                  <a:srgbClr val="000000"/>
                </a:solidFill>
                <a:latin typeface="Arial"/>
                <a:ea typeface="Arial"/>
                <a:cs typeface="Arial"/>
                <a:sym typeface="Arial"/>
              </a:rPr>
              <a:t>. Fetch the next instruction to be executed</a:t>
            </a:r>
            <a:r>
              <a:rPr b="0" i="0" lang="en-GB" sz="2400" u="none" cap="none" strike="noStrike">
                <a:solidFill>
                  <a:srgbClr val="000000"/>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n-GB" sz="2400" u="none" cap="none" strike="noStrike">
                <a:solidFill>
                  <a:srgbClr val="000000"/>
                </a:solidFill>
                <a:latin typeface="Arial"/>
                <a:ea typeface="Arial"/>
                <a:cs typeface="Arial"/>
                <a:sym typeface="Arial"/>
              </a:rPr>
              <a:t>Either the PC or the address in the instruction register is issued to fetch the next instruction, and in either case the address is incremented in the ALU and the incremented value saved into the PC.</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3200" u="none" cap="none" strike="noStrike">
                <a:solidFill>
                  <a:srgbClr val="000000"/>
                </a:solidFill>
                <a:latin typeface="Calibri"/>
                <a:ea typeface="Calibri"/>
                <a:cs typeface="Calibri"/>
                <a:sym typeface="Calibri"/>
              </a:rPr>
              <a:t>.</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2"/>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Arial"/>
                <a:ea typeface="Arial"/>
                <a:cs typeface="Arial"/>
                <a:sym typeface="Arial"/>
              </a:rPr>
              <a:t>Datapath Operation</a:t>
            </a:r>
            <a:endParaRPr b="0" i="0" sz="4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None/>
            </a:pPr>
            <a:r>
              <a:rPr b="1" i="0" lang="en-GB" sz="4400" u="none" cap="none" strike="noStrike">
                <a:solidFill>
                  <a:srgbClr val="000000"/>
                </a:solidFill>
                <a:latin typeface="Arial"/>
                <a:ea typeface="Arial"/>
                <a:cs typeface="Arial"/>
                <a:sym typeface="Arial"/>
              </a:rPr>
              <a:t>Initialization</a:t>
            </a:r>
            <a:r>
              <a:rPr b="0" i="0" lang="en-GB" sz="4400" u="none" cap="none" strike="noStrike">
                <a:solidFill>
                  <a:srgbClr val="000000"/>
                </a:solidFill>
                <a:latin typeface="Arial"/>
                <a:ea typeface="Arial"/>
                <a:cs typeface="Arial"/>
                <a:sym typeface="Arial"/>
              </a:rPr>
              <a:t> </a:t>
            </a:r>
            <a:endParaRPr b="0" i="0" sz="4400" u="none" cap="none" strike="noStrike">
              <a:solidFill>
                <a:srgbClr val="000000"/>
              </a:solidFill>
              <a:latin typeface="Arial"/>
              <a:ea typeface="Arial"/>
              <a:cs typeface="Arial"/>
              <a:sym typeface="Arial"/>
            </a:endParaRPr>
          </a:p>
        </p:txBody>
      </p:sp>
      <p:sp>
        <p:nvSpPr>
          <p:cNvPr id="467" name="Google Shape;467;p42"/>
          <p:cNvSpPr/>
          <p:nvPr/>
        </p:nvSpPr>
        <p:spPr>
          <a:xfrm>
            <a:off x="457200" y="1604520"/>
            <a:ext cx="8228160" cy="397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42"/>
          <p:cNvSpPr/>
          <p:nvPr/>
        </p:nvSpPr>
        <p:spPr>
          <a:xfrm>
            <a:off x="-18720" y="1604520"/>
            <a:ext cx="9244440" cy="51238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2400" u="none" cap="none" strike="noStrike">
                <a:solidFill>
                  <a:srgbClr val="000000"/>
                </a:solidFill>
                <a:latin typeface="Arial"/>
                <a:ea typeface="Arial"/>
                <a:cs typeface="Arial"/>
                <a:sym typeface="Arial"/>
              </a:rPr>
              <a:t>The processor must start in a known state.</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2400" u="none" cap="none" strike="noStrike">
                <a:solidFill>
                  <a:srgbClr val="000000"/>
                </a:solidFill>
                <a:latin typeface="Arial"/>
                <a:ea typeface="Arial"/>
                <a:cs typeface="Arial"/>
                <a:sym typeface="Arial"/>
              </a:rPr>
              <a:t> Usually this requires a </a:t>
            </a:r>
            <a:r>
              <a:rPr b="1" i="1" lang="en-GB" sz="2400" u="none" cap="none" strike="noStrike">
                <a:solidFill>
                  <a:srgbClr val="000000"/>
                </a:solidFill>
                <a:latin typeface="Arial"/>
                <a:ea typeface="Arial"/>
                <a:cs typeface="Arial"/>
                <a:sym typeface="Arial"/>
              </a:rPr>
              <a:t>reset </a:t>
            </a:r>
            <a:r>
              <a:rPr b="1" i="0" lang="en-GB" sz="2400" u="none" cap="none" strike="noStrike">
                <a:solidFill>
                  <a:srgbClr val="000000"/>
                </a:solidFill>
                <a:latin typeface="Arial"/>
                <a:ea typeface="Arial"/>
                <a:cs typeface="Arial"/>
                <a:sym typeface="Arial"/>
              </a:rPr>
              <a:t>input </a:t>
            </a:r>
            <a:r>
              <a:rPr b="0" i="0" lang="en-GB" sz="2400" u="none" cap="none" strike="noStrike">
                <a:solidFill>
                  <a:srgbClr val="000000"/>
                </a:solidFill>
                <a:latin typeface="Arial"/>
                <a:ea typeface="Arial"/>
                <a:cs typeface="Arial"/>
                <a:sym typeface="Arial"/>
              </a:rPr>
              <a:t>to cause it to start executing instructions from a known address.</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2400" u="none" cap="none" strike="noStrike">
                <a:solidFill>
                  <a:srgbClr val="000000"/>
                </a:solidFill>
                <a:latin typeface="Arial"/>
                <a:ea typeface="Arial"/>
                <a:cs typeface="Arial"/>
                <a:sym typeface="Arial"/>
              </a:rPr>
              <a:t>We will design MU0 to start executing</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2400" u="none" cap="none" strike="noStrike">
                <a:solidFill>
                  <a:srgbClr val="000000"/>
                </a:solidFill>
                <a:latin typeface="Arial"/>
                <a:ea typeface="Arial"/>
                <a:cs typeface="Arial"/>
                <a:sym typeface="Arial"/>
              </a:rPr>
              <a:t>from address 000</a:t>
            </a:r>
            <a:r>
              <a:rPr b="1" i="0" lang="en-GB" sz="1400" u="none" cap="none" strike="noStrike">
                <a:solidFill>
                  <a:srgbClr val="000000"/>
                </a:solidFill>
                <a:latin typeface="Arial"/>
                <a:ea typeface="Arial"/>
                <a:cs typeface="Arial"/>
                <a:sym typeface="Arial"/>
              </a:rPr>
              <a:t>16</a:t>
            </a:r>
            <a:r>
              <a:rPr b="0" i="0" lang="en-GB" sz="2400" u="none" cap="none" strike="noStrike">
                <a:solidFill>
                  <a:srgbClr val="000000"/>
                </a:solidFill>
                <a:latin typeface="Arial"/>
                <a:ea typeface="Arial"/>
                <a:cs typeface="Arial"/>
                <a:sym typeface="Arial"/>
              </a:rPr>
              <a:t>.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2400" u="none" cap="none" strike="noStrike">
                <a:solidFill>
                  <a:srgbClr val="000000"/>
                </a:solidFill>
                <a:latin typeface="Arial"/>
                <a:ea typeface="Arial"/>
                <a:cs typeface="Arial"/>
                <a:sym typeface="Arial"/>
              </a:rPr>
              <a:t>There are several ways to achieve this, one of which is to use</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2400" u="none" cap="none" strike="noStrike">
                <a:solidFill>
                  <a:srgbClr val="000000"/>
                </a:solidFill>
                <a:latin typeface="Arial"/>
                <a:ea typeface="Arial"/>
                <a:cs typeface="Arial"/>
                <a:sym typeface="Arial"/>
              </a:rPr>
              <a:t>the </a:t>
            </a:r>
            <a:r>
              <a:rPr b="1" i="0" lang="en-GB" sz="2400" u="none" cap="none" strike="noStrike">
                <a:solidFill>
                  <a:srgbClr val="000000"/>
                </a:solidFill>
                <a:latin typeface="Arial"/>
                <a:ea typeface="Arial"/>
                <a:cs typeface="Arial"/>
                <a:sym typeface="Arial"/>
              </a:rPr>
              <a:t>reset signal </a:t>
            </a:r>
            <a:r>
              <a:rPr b="0" i="0" lang="en-GB" sz="2400" u="none" cap="none" strike="noStrike">
                <a:solidFill>
                  <a:srgbClr val="000000"/>
                </a:solidFill>
                <a:latin typeface="Arial"/>
                <a:ea typeface="Arial"/>
                <a:cs typeface="Arial"/>
                <a:sym typeface="Arial"/>
              </a:rPr>
              <a:t>to zero the </a:t>
            </a:r>
            <a:r>
              <a:rPr b="1" i="0" lang="en-GB" sz="2400" u="none" cap="none" strike="noStrike">
                <a:solidFill>
                  <a:srgbClr val="000000"/>
                </a:solidFill>
                <a:latin typeface="Arial"/>
                <a:ea typeface="Arial"/>
                <a:cs typeface="Arial"/>
                <a:sym typeface="Arial"/>
              </a:rPr>
              <a:t>ALU output </a:t>
            </a:r>
            <a:r>
              <a:rPr b="0" i="0" lang="en-GB" sz="2400" u="none" cap="none" strike="noStrike">
                <a:solidFill>
                  <a:srgbClr val="000000"/>
                </a:solidFill>
                <a:latin typeface="Arial"/>
                <a:ea typeface="Arial"/>
                <a:cs typeface="Arial"/>
                <a:sym typeface="Arial"/>
              </a:rPr>
              <a:t>and then clock this into the PC register.</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3"/>
          <p:cNvSpPr/>
          <p:nvPr/>
        </p:nvSpPr>
        <p:spPr>
          <a:xfrm>
            <a:off x="228600" y="259200"/>
            <a:ext cx="8228160" cy="1143720"/>
          </a:xfrm>
          <a:prstGeom prst="rect">
            <a:avLst/>
          </a:prstGeom>
          <a:no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Arial"/>
                <a:ea typeface="Arial"/>
                <a:cs typeface="Arial"/>
                <a:sym typeface="Arial"/>
              </a:rPr>
              <a:t>Register Trasfer Level Design</a:t>
            </a:r>
            <a:endParaRPr b="0" i="0" sz="4400" u="none" cap="none" strike="noStrike">
              <a:solidFill>
                <a:srgbClr val="000000"/>
              </a:solidFill>
              <a:latin typeface="Arial"/>
              <a:ea typeface="Arial"/>
              <a:cs typeface="Arial"/>
              <a:sym typeface="Arial"/>
            </a:endParaRPr>
          </a:p>
        </p:txBody>
      </p:sp>
      <p:sp>
        <p:nvSpPr>
          <p:cNvPr id="474" name="Google Shape;474;p43"/>
          <p:cNvSpPr/>
          <p:nvPr/>
        </p:nvSpPr>
        <p:spPr>
          <a:xfrm>
            <a:off x="457200" y="1604520"/>
            <a:ext cx="8228160" cy="397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3"/>
          <p:cNvSpPr/>
          <p:nvPr/>
        </p:nvSpPr>
        <p:spPr>
          <a:xfrm>
            <a:off x="-18720" y="1604520"/>
            <a:ext cx="8997840" cy="51238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2400" u="none" cap="none" strike="noStrike">
                <a:solidFill>
                  <a:srgbClr val="000000"/>
                </a:solidFill>
                <a:latin typeface="Arial"/>
                <a:ea typeface="Arial"/>
                <a:cs typeface="Arial"/>
                <a:sym typeface="Arial"/>
              </a:rPr>
              <a:t>The next step is to determine exactly the control signals that are required to cause the datapath to carry out the full set of operations.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2400" u="none" cap="none" strike="noStrike">
                <a:solidFill>
                  <a:srgbClr val="000000"/>
                </a:solidFill>
                <a:latin typeface="Arial"/>
                <a:ea typeface="Arial"/>
                <a:cs typeface="Arial"/>
                <a:sym typeface="Arial"/>
              </a:rPr>
              <a:t>We assume that all the registers change state on the </a:t>
            </a:r>
            <a:r>
              <a:rPr b="1" i="0" lang="en-GB" sz="2400" u="none" cap="none" strike="noStrike">
                <a:solidFill>
                  <a:srgbClr val="000000"/>
                </a:solidFill>
                <a:latin typeface="Arial"/>
                <a:ea typeface="Arial"/>
                <a:cs typeface="Arial"/>
                <a:sym typeface="Arial"/>
              </a:rPr>
              <a:t>falling edge of the input clock</a:t>
            </a:r>
            <a:r>
              <a:rPr b="0" i="0" lang="en-GB" sz="2400" u="none" cap="none" strike="noStrike">
                <a:solidFill>
                  <a:srgbClr val="000000"/>
                </a:solidFill>
                <a:latin typeface="Arial"/>
                <a:ea typeface="Arial"/>
                <a:cs typeface="Arial"/>
                <a:sym typeface="Arial"/>
              </a:rPr>
              <a:t>, and where necessary have control signals that may be used to prevent them from changing on a particular clock</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2400" u="none" cap="none" strike="noStrike">
                <a:solidFill>
                  <a:srgbClr val="000000"/>
                </a:solidFill>
                <a:latin typeface="Arial"/>
                <a:ea typeface="Arial"/>
                <a:cs typeface="Arial"/>
                <a:sym typeface="Arial"/>
              </a:rPr>
              <a:t>edge.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2400" u="none" cap="none" strike="noStrike">
                <a:solidFill>
                  <a:srgbClr val="000000"/>
                </a:solidFill>
                <a:latin typeface="Arial"/>
                <a:ea typeface="Arial"/>
                <a:cs typeface="Arial"/>
                <a:sym typeface="Arial"/>
              </a:rPr>
              <a:t>The PC, for example, will change at the end of a clock cycle where </a:t>
            </a:r>
            <a:r>
              <a:rPr b="0" i="1" lang="en-GB" sz="2400" u="none" cap="none" strike="noStrike">
                <a:solidFill>
                  <a:srgbClr val="000000"/>
                </a:solidFill>
                <a:latin typeface="Arial"/>
                <a:ea typeface="Arial"/>
                <a:cs typeface="Arial"/>
                <a:sym typeface="Arial"/>
              </a:rPr>
              <a:t>PCce </a:t>
            </a:r>
            <a:r>
              <a:rPr b="0" i="0" lang="en-GB" sz="2400" u="none" cap="none" strike="noStrike">
                <a:solidFill>
                  <a:srgbClr val="000000"/>
                </a:solidFill>
                <a:latin typeface="Arial"/>
                <a:ea typeface="Arial"/>
                <a:cs typeface="Arial"/>
                <a:sym typeface="Arial"/>
              </a:rPr>
              <a:t>is ' 1' but will not change when </a:t>
            </a:r>
            <a:r>
              <a:rPr b="0" i="1" lang="en-GB" sz="2400" u="none" cap="none" strike="noStrike">
                <a:solidFill>
                  <a:srgbClr val="000000"/>
                </a:solidFill>
                <a:latin typeface="Arial"/>
                <a:ea typeface="Arial"/>
                <a:cs typeface="Arial"/>
                <a:sym typeface="Arial"/>
              </a:rPr>
              <a:t>PCce </a:t>
            </a:r>
            <a:r>
              <a:rPr b="0" i="0" lang="en-GB" sz="2400" u="none" cap="none" strike="noStrike">
                <a:solidFill>
                  <a:srgbClr val="000000"/>
                </a:solidFill>
                <a:latin typeface="Arial"/>
                <a:ea typeface="Arial"/>
                <a:cs typeface="Arial"/>
                <a:sym typeface="Arial"/>
              </a:rPr>
              <a:t>is '0'.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4"/>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Register Level Design</a:t>
            </a:r>
            <a:endParaRPr b="0" i="0" sz="4400" u="none" cap="none" strike="noStrike">
              <a:solidFill>
                <a:srgbClr val="000000"/>
              </a:solidFill>
              <a:latin typeface="Arial"/>
              <a:ea typeface="Arial"/>
              <a:cs typeface="Arial"/>
              <a:sym typeface="Arial"/>
            </a:endParaRPr>
          </a:p>
        </p:txBody>
      </p:sp>
      <p:sp>
        <p:nvSpPr>
          <p:cNvPr id="481" name="Google Shape;481;p44"/>
          <p:cNvSpPr/>
          <p:nvPr/>
        </p:nvSpPr>
        <p:spPr>
          <a:xfrm>
            <a:off x="457200" y="1604520"/>
            <a:ext cx="8228160" cy="39762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t/>
            </a:r>
            <a:endParaRPr b="0" i="0" sz="1800" u="none" cap="none" strike="noStrike">
              <a:solidFill>
                <a:srgbClr val="000000"/>
              </a:solidFill>
              <a:latin typeface="Arial"/>
              <a:ea typeface="Arial"/>
              <a:cs typeface="Arial"/>
              <a:sym typeface="Arial"/>
            </a:endParaRPr>
          </a:p>
        </p:txBody>
      </p:sp>
      <p:sp>
        <p:nvSpPr>
          <p:cNvPr id="482" name="Google Shape;482;p44"/>
          <p:cNvSpPr/>
          <p:nvPr/>
        </p:nvSpPr>
        <p:spPr>
          <a:xfrm>
            <a:off x="457200" y="1028520"/>
            <a:ext cx="7842600" cy="59410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2400" u="none" cap="none" strike="noStrike">
                <a:solidFill>
                  <a:srgbClr val="000000"/>
                </a:solidFill>
                <a:latin typeface="Arial"/>
                <a:ea typeface="Arial"/>
                <a:cs typeface="Arial"/>
                <a:sym typeface="Arial"/>
              </a:rPr>
              <a:t>A suitable register organization is shown in Figure.</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2400" u="none" cap="none" strike="noStrike">
                <a:solidFill>
                  <a:srgbClr val="000000"/>
                </a:solidFill>
                <a:latin typeface="Arial"/>
                <a:ea typeface="Arial"/>
                <a:cs typeface="Arial"/>
                <a:sym typeface="Arial"/>
              </a:rPr>
              <a:t>Controls signals are as follows</a:t>
            </a:r>
            <a:endParaRPr b="0" i="0" sz="2400" u="none" cap="none" strike="noStrike">
              <a:solidFill>
                <a:srgbClr val="000000"/>
              </a:solidFill>
              <a:latin typeface="Arial"/>
              <a:ea typeface="Arial"/>
              <a:cs typeface="Arial"/>
              <a:sym typeface="Arial"/>
            </a:endParaRPr>
          </a:p>
          <a:p>
            <a:pPr indent="-342000" lvl="0" marL="34308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 This shows enables on all of the registers,</a:t>
            </a:r>
            <a:endParaRPr b="0" i="0" sz="2400" u="none" cap="none" strike="noStrike">
              <a:solidFill>
                <a:srgbClr val="000000"/>
              </a:solidFill>
              <a:latin typeface="Arial"/>
              <a:ea typeface="Arial"/>
              <a:cs typeface="Arial"/>
              <a:sym typeface="Arial"/>
            </a:endParaRPr>
          </a:p>
          <a:p>
            <a:pPr indent="-342000" lvl="0" marL="34308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 function select lines to the ALU (the precise number and interpretation to be determined later), </a:t>
            </a:r>
            <a:endParaRPr b="0" i="0" sz="2400" u="none" cap="none" strike="noStrike">
              <a:solidFill>
                <a:srgbClr val="000000"/>
              </a:solidFill>
              <a:latin typeface="Arial"/>
              <a:ea typeface="Arial"/>
              <a:cs typeface="Arial"/>
              <a:sym typeface="Arial"/>
            </a:endParaRPr>
          </a:p>
          <a:p>
            <a:pPr indent="-342000" lvl="0" marL="34308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the select control lines </a:t>
            </a:r>
            <a:r>
              <a:rPr b="1" i="0" lang="en-GB" sz="2400" u="none" cap="none" strike="noStrike">
                <a:solidFill>
                  <a:srgbClr val="000000"/>
                </a:solidFill>
                <a:latin typeface="Arial"/>
                <a:ea typeface="Arial"/>
                <a:cs typeface="Arial"/>
                <a:sym typeface="Arial"/>
              </a:rPr>
              <a:t>for two multiplexers</a:t>
            </a:r>
            <a:r>
              <a:rPr b="0" i="0" lang="en-GB" sz="2400" u="none" cap="none" strike="noStrike">
                <a:solidFill>
                  <a:srgbClr val="000000"/>
                </a:solidFill>
                <a:latin typeface="Arial"/>
                <a:ea typeface="Arial"/>
                <a:cs typeface="Arial"/>
                <a:sym typeface="Arial"/>
              </a:rPr>
              <a:t>,</a:t>
            </a:r>
            <a:endParaRPr b="0" i="0" sz="2400" u="none" cap="none" strike="noStrike">
              <a:solidFill>
                <a:srgbClr val="000000"/>
              </a:solidFill>
              <a:latin typeface="Arial"/>
              <a:ea typeface="Arial"/>
              <a:cs typeface="Arial"/>
              <a:sym typeface="Arial"/>
            </a:endParaRPr>
          </a:p>
          <a:p>
            <a:pPr indent="-342000" lvl="0" marL="34308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 the control for a tri-state driver to send the ACC value to memory and memory request </a:t>
            </a:r>
            <a:r>
              <a:rPr b="0" i="1" lang="en-GB" sz="2400" u="none" cap="none" strike="noStrike">
                <a:solidFill>
                  <a:srgbClr val="000000"/>
                </a:solidFill>
                <a:latin typeface="Arial"/>
                <a:ea typeface="Arial"/>
                <a:cs typeface="Arial"/>
                <a:sym typeface="Arial"/>
              </a:rPr>
              <a:t>(MEMrq) </a:t>
            </a:r>
            <a:r>
              <a:rPr b="0" i="0" lang="en-GB" sz="2400" u="none" cap="none" strike="noStrike">
                <a:solidFill>
                  <a:srgbClr val="000000"/>
                </a:solidFill>
                <a:latin typeface="Arial"/>
                <a:ea typeface="Arial"/>
                <a:cs typeface="Arial"/>
                <a:sym typeface="Arial"/>
              </a:rPr>
              <a:t>and read/write </a:t>
            </a:r>
            <a:r>
              <a:rPr b="0" i="1" lang="en-GB" sz="2400" u="none" cap="none" strike="noStrike">
                <a:solidFill>
                  <a:srgbClr val="000000"/>
                </a:solidFill>
                <a:latin typeface="Arial"/>
                <a:ea typeface="Arial"/>
                <a:cs typeface="Arial"/>
                <a:sym typeface="Arial"/>
              </a:rPr>
              <a:t>(RnW) </a:t>
            </a:r>
            <a:r>
              <a:rPr b="0" i="0" lang="en-GB" sz="2400" u="none" cap="none" strike="noStrike">
                <a:solidFill>
                  <a:srgbClr val="000000"/>
                </a:solidFill>
                <a:latin typeface="Arial"/>
                <a:ea typeface="Arial"/>
                <a:cs typeface="Arial"/>
                <a:sym typeface="Arial"/>
              </a:rPr>
              <a:t>control lines. </a:t>
            </a:r>
            <a:endParaRPr b="0" i="0" sz="2400" u="none" cap="none" strike="noStrike">
              <a:solidFill>
                <a:srgbClr val="000000"/>
              </a:solidFill>
              <a:latin typeface="Arial"/>
              <a:ea typeface="Arial"/>
              <a:cs typeface="Arial"/>
              <a:sym typeface="Arial"/>
            </a:endParaRPr>
          </a:p>
          <a:p>
            <a:pPr indent="-342000" lvl="0" marL="34308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The other signals shown are outputs from the datapath to the control logic, including the opcode bits and signals indicating whether ACC is zero or negative which control the respective conditional jump instructions.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pic>
        <p:nvPicPr>
          <p:cNvPr id="487" name="Google Shape;487;p45"/>
          <p:cNvPicPr preferRelativeResize="0"/>
          <p:nvPr/>
        </p:nvPicPr>
        <p:blipFill rotWithShape="1">
          <a:blip r:embed="rId3">
            <a:alphaModFix/>
          </a:blip>
          <a:srcRect b="0" l="0" r="0" t="0"/>
          <a:stretch/>
        </p:blipFill>
        <p:spPr>
          <a:xfrm>
            <a:off x="814320" y="1418400"/>
            <a:ext cx="7373160" cy="5101560"/>
          </a:xfrm>
          <a:prstGeom prst="rect">
            <a:avLst/>
          </a:prstGeom>
          <a:noFill/>
          <a:ln>
            <a:noFill/>
          </a:ln>
        </p:spPr>
      </p:pic>
      <p:sp>
        <p:nvSpPr>
          <p:cNvPr id="488" name="Google Shape;488;p45"/>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MU0 register transfer level organization.</a:t>
            </a:r>
            <a:endParaRPr b="0" i="0" sz="4400" u="none" cap="none" strike="noStrik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6"/>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MU0 register transfer level organization.</a:t>
            </a:r>
            <a:endParaRPr b="0" i="0" sz="4400" u="none" cap="none" strike="noStrike">
              <a:solidFill>
                <a:srgbClr val="000000"/>
              </a:solidFill>
              <a:latin typeface="Arial"/>
              <a:ea typeface="Arial"/>
              <a:cs typeface="Arial"/>
              <a:sym typeface="Arial"/>
            </a:endParaRPr>
          </a:p>
        </p:txBody>
      </p:sp>
      <p:sp>
        <p:nvSpPr>
          <p:cNvPr id="494" name="Google Shape;494;p46"/>
          <p:cNvSpPr/>
          <p:nvPr/>
        </p:nvSpPr>
        <p:spPr>
          <a:xfrm>
            <a:off x="585720" y="1166760"/>
            <a:ext cx="7185600" cy="47836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2000" lvl="0" marL="34308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Times"/>
                <a:ea typeface="Times"/>
                <a:cs typeface="Times"/>
                <a:sym typeface="Times"/>
              </a:rPr>
              <a:t>The program counter and </a:t>
            </a:r>
            <a:r>
              <a:rPr b="1" i="0" lang="en-GB" sz="2400" u="none" cap="none" strike="noStrike">
                <a:solidFill>
                  <a:srgbClr val="000000"/>
                </a:solidFill>
                <a:latin typeface="Times"/>
                <a:ea typeface="Times"/>
                <a:cs typeface="Times"/>
                <a:sym typeface="Times"/>
              </a:rPr>
              <a:t>instruction register clock </a:t>
            </a:r>
            <a:r>
              <a:rPr b="0" i="0" lang="en-GB" sz="2400" u="none" cap="none" strike="noStrike">
                <a:solidFill>
                  <a:srgbClr val="000000"/>
                </a:solidFill>
                <a:latin typeface="Times"/>
                <a:ea typeface="Times"/>
                <a:cs typeface="Times"/>
                <a:sym typeface="Times"/>
              </a:rPr>
              <a:t>enables </a:t>
            </a:r>
            <a:r>
              <a:rPr b="0" i="1" lang="en-GB" sz="2400" u="none" cap="none" strike="noStrike">
                <a:solidFill>
                  <a:srgbClr val="000000"/>
                </a:solidFill>
                <a:latin typeface="Times"/>
                <a:ea typeface="Times"/>
                <a:cs typeface="Times"/>
                <a:sym typeface="Times"/>
              </a:rPr>
              <a:t>(PCce </a:t>
            </a:r>
            <a:r>
              <a:rPr b="0" i="0" lang="en-GB" sz="2400" u="none" cap="none" strike="noStrike">
                <a:solidFill>
                  <a:srgbClr val="000000"/>
                </a:solidFill>
                <a:latin typeface="Times"/>
                <a:ea typeface="Times"/>
                <a:cs typeface="Times"/>
                <a:sym typeface="Times"/>
              </a:rPr>
              <a:t>and </a:t>
            </a:r>
            <a:r>
              <a:rPr b="0" i="1" lang="en-GB" sz="2400" u="none" cap="none" strike="noStrike">
                <a:solidFill>
                  <a:srgbClr val="000000"/>
                </a:solidFill>
                <a:latin typeface="Times"/>
                <a:ea typeface="Times"/>
                <a:cs typeface="Times"/>
                <a:sym typeface="Times"/>
              </a:rPr>
              <a:t>IRce) </a:t>
            </a:r>
            <a:r>
              <a:rPr b="0" i="0" lang="en-GB" sz="2400" u="none" cap="none" strike="noStrike">
                <a:solidFill>
                  <a:srgbClr val="000000"/>
                </a:solidFill>
                <a:latin typeface="Times"/>
                <a:ea typeface="Times"/>
                <a:cs typeface="Times"/>
                <a:sym typeface="Times"/>
              </a:rPr>
              <a:t>are always the same.</a:t>
            </a:r>
            <a:endParaRPr b="0" i="0" sz="2400" u="none" cap="none" strike="noStrike">
              <a:solidFill>
                <a:srgbClr val="000000"/>
              </a:solidFill>
              <a:latin typeface="Arial"/>
              <a:ea typeface="Arial"/>
              <a:cs typeface="Arial"/>
              <a:sym typeface="Arial"/>
            </a:endParaRPr>
          </a:p>
          <a:p>
            <a:pPr indent="-342000" lvl="0" marL="34308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Times"/>
                <a:ea typeface="Times"/>
                <a:cs typeface="Times"/>
                <a:sym typeface="Times"/>
              </a:rPr>
              <a:t>This makes sense, since whenever a new instruction is being fetched the ALU is computing the next program counter value, and this should be latched too.</a:t>
            </a:r>
            <a:endParaRPr b="0" i="0" sz="2400" u="none" cap="none" strike="noStrike">
              <a:solidFill>
                <a:srgbClr val="000000"/>
              </a:solidFill>
              <a:latin typeface="Arial"/>
              <a:ea typeface="Arial"/>
              <a:cs typeface="Arial"/>
              <a:sym typeface="Arial"/>
            </a:endParaRPr>
          </a:p>
          <a:p>
            <a:pPr indent="-342000" lvl="0" marL="34308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Times"/>
                <a:ea typeface="Times"/>
                <a:cs typeface="Times"/>
                <a:sym typeface="Times"/>
              </a:rPr>
              <a:t> Therefore these control signals may be merged into one.</a:t>
            </a:r>
            <a:endParaRPr b="0" i="0" sz="2400" u="none" cap="none" strike="noStrike">
              <a:solidFill>
                <a:srgbClr val="000000"/>
              </a:solidFill>
              <a:latin typeface="Arial"/>
              <a:ea typeface="Arial"/>
              <a:cs typeface="Arial"/>
              <a:sym typeface="Arial"/>
            </a:endParaRPr>
          </a:p>
          <a:p>
            <a:pPr indent="-342000" lvl="0" marL="34308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Times"/>
                <a:ea typeface="Times"/>
                <a:cs typeface="Times"/>
                <a:sym typeface="Times"/>
              </a:rPr>
              <a:t>Similarly, whenever the accumulator is driving the data bus </a:t>
            </a:r>
            <a:r>
              <a:rPr b="0" i="1" lang="en-GB" sz="2400" u="none" cap="none" strike="noStrike">
                <a:solidFill>
                  <a:srgbClr val="000000"/>
                </a:solidFill>
                <a:latin typeface="Times"/>
                <a:ea typeface="Times"/>
                <a:cs typeface="Times"/>
                <a:sym typeface="Times"/>
              </a:rPr>
              <a:t>(ACCoe </a:t>
            </a:r>
            <a:r>
              <a:rPr b="0" i="0" lang="en-GB" sz="2400" u="none" cap="none" strike="noStrike">
                <a:solidFill>
                  <a:srgbClr val="000000"/>
                </a:solidFill>
                <a:latin typeface="Times"/>
                <a:ea typeface="Times"/>
                <a:cs typeface="Times"/>
                <a:sym typeface="Times"/>
              </a:rPr>
              <a:t>is high)</a:t>
            </a:r>
            <a:endParaRPr b="0" i="0" sz="2400" u="none" cap="none" strike="noStrike">
              <a:solidFill>
                <a:srgbClr val="000000"/>
              </a:solidFill>
              <a:latin typeface="Arial"/>
              <a:ea typeface="Arial"/>
              <a:cs typeface="Arial"/>
              <a:sym typeface="Arial"/>
            </a:endParaRPr>
          </a:p>
          <a:p>
            <a:pPr indent="-342000" lvl="0" marL="343080" marR="0" rtl="0" algn="l">
              <a:lnSpc>
                <a:spcPct val="100000"/>
              </a:lnSpc>
              <a:spcBef>
                <a:spcPts val="0"/>
              </a:spcBef>
              <a:spcAft>
                <a:spcPts val="0"/>
              </a:spcAft>
              <a:buClr>
                <a:srgbClr val="000000"/>
              </a:buClr>
              <a:buSzPts val="2400"/>
              <a:buFont typeface="Arial"/>
              <a:buChar char="•"/>
            </a:pPr>
            <a:r>
              <a:rPr b="0" i="0" lang="en-GB" sz="2400" u="none" cap="none" strike="noStrike">
                <a:solidFill>
                  <a:srgbClr val="000000"/>
                </a:solidFill>
                <a:latin typeface="Times"/>
                <a:ea typeface="Times"/>
                <a:cs typeface="Times"/>
                <a:sym typeface="Times"/>
              </a:rPr>
              <a:t> the memory should perform a write operation </a:t>
            </a:r>
            <a:r>
              <a:rPr b="0" i="1" lang="en-GB" sz="2400" u="none" cap="none" strike="noStrike">
                <a:solidFill>
                  <a:srgbClr val="000000"/>
                </a:solidFill>
                <a:latin typeface="Times"/>
                <a:ea typeface="Times"/>
                <a:cs typeface="Times"/>
                <a:sym typeface="Times"/>
              </a:rPr>
              <a:t>(RnW </a:t>
            </a:r>
            <a:r>
              <a:rPr b="0" i="0" lang="en-GB" sz="2400" u="none" cap="none" strike="noStrike">
                <a:solidFill>
                  <a:srgbClr val="000000"/>
                </a:solidFill>
                <a:latin typeface="Times"/>
                <a:ea typeface="Times"/>
                <a:cs typeface="Times"/>
                <a:sym typeface="Times"/>
              </a:rPr>
              <a:t>is low), so one of these signals can be generated from the other using an inverter</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47"/>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Control Logic</a:t>
            </a:r>
            <a:endParaRPr b="0" i="0" sz="4400" u="none" cap="none" strike="noStrike">
              <a:solidFill>
                <a:srgbClr val="000000"/>
              </a:solidFill>
              <a:latin typeface="Arial"/>
              <a:ea typeface="Arial"/>
              <a:cs typeface="Arial"/>
              <a:sym typeface="Arial"/>
            </a:endParaRPr>
          </a:p>
        </p:txBody>
      </p:sp>
      <p:sp>
        <p:nvSpPr>
          <p:cNvPr id="500" name="Google Shape;500;p47"/>
          <p:cNvSpPr/>
          <p:nvPr/>
        </p:nvSpPr>
        <p:spPr>
          <a:xfrm>
            <a:off x="457200" y="1600200"/>
            <a:ext cx="8228520" cy="4524840"/>
          </a:xfrm>
          <a:prstGeom prst="rect">
            <a:avLst/>
          </a:prstGeom>
          <a:noFill/>
          <a:ln>
            <a:noFill/>
          </a:ln>
        </p:spPr>
        <p:txBody>
          <a:bodyPr anchorCtr="0" anchor="t" bIns="0" lIns="0" spcFirstLastPara="1" rIns="0" wrap="square" tIns="0">
            <a:normAutofit/>
          </a:bodyPr>
          <a:lstStyle/>
          <a:p>
            <a:pPr indent="-227520" lvl="0" marL="228600" marR="0" rtl="0" algn="l">
              <a:lnSpc>
                <a:spcPct val="90000"/>
              </a:lnSpc>
              <a:spcBef>
                <a:spcPts val="0"/>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The control logic simply has to decode the current instruction </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generate the appropriate levels on the datapath control signals, using the control inputs from the datapath where necessary. </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 The implementation requires only two states, </a:t>
            </a:r>
            <a:r>
              <a:rPr b="1" i="0" lang="en-GB" sz="2800" u="none" cap="none" strike="noStrike">
                <a:solidFill>
                  <a:srgbClr val="000000"/>
                </a:solidFill>
                <a:latin typeface="Arial"/>
                <a:ea typeface="Arial"/>
                <a:cs typeface="Arial"/>
                <a:sym typeface="Arial"/>
              </a:rPr>
              <a:t>'fetch' and 'execute', </a:t>
            </a:r>
            <a:r>
              <a:rPr b="0" i="0" lang="en-GB" sz="2800" u="none" cap="none" strike="noStrike">
                <a:solidFill>
                  <a:srgbClr val="000000"/>
                </a:solidFill>
                <a:latin typeface="Arial"/>
                <a:ea typeface="Arial"/>
                <a:cs typeface="Arial"/>
                <a:sym typeface="Arial"/>
              </a:rPr>
              <a:t>and one bit of state </a:t>
            </a:r>
            <a:r>
              <a:rPr b="1" i="0" lang="en-GB" sz="2800" u="none" cap="none" strike="noStrike">
                <a:solidFill>
                  <a:srgbClr val="000000"/>
                </a:solidFill>
                <a:latin typeface="Arial"/>
                <a:ea typeface="Arial"/>
                <a:cs typeface="Arial"/>
                <a:sym typeface="Arial"/>
              </a:rPr>
              <a:t>(Ex/ft) </a:t>
            </a:r>
            <a:r>
              <a:rPr b="0" i="0" lang="en-GB" sz="2800" u="none" cap="none" strike="noStrike">
                <a:solidFill>
                  <a:srgbClr val="000000"/>
                </a:solidFill>
                <a:latin typeface="Arial"/>
                <a:ea typeface="Arial"/>
                <a:cs typeface="Arial"/>
                <a:sym typeface="Arial"/>
              </a:rPr>
              <a:t>is therefore sufficient.</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48"/>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Control Logic</a:t>
            </a:r>
            <a:endParaRPr b="0" i="0" sz="4400" u="none" cap="none" strike="noStrike">
              <a:solidFill>
                <a:srgbClr val="000000"/>
              </a:solidFill>
              <a:latin typeface="Arial"/>
              <a:ea typeface="Arial"/>
              <a:cs typeface="Arial"/>
              <a:sym typeface="Arial"/>
            </a:endParaRPr>
          </a:p>
        </p:txBody>
      </p:sp>
      <p:pic>
        <p:nvPicPr>
          <p:cNvPr id="506" name="Google Shape;506;p48"/>
          <p:cNvPicPr preferRelativeResize="0"/>
          <p:nvPr/>
        </p:nvPicPr>
        <p:blipFill rotWithShape="1">
          <a:blip r:embed="rId3">
            <a:alphaModFix/>
          </a:blip>
          <a:srcRect b="0" l="0" r="0" t="0"/>
          <a:stretch/>
        </p:blipFill>
        <p:spPr>
          <a:xfrm>
            <a:off x="695880" y="1600200"/>
            <a:ext cx="8255880" cy="4688280"/>
          </a:xfrm>
          <a:prstGeom prst="rect">
            <a:avLst/>
          </a:prstGeom>
          <a:noFill/>
          <a:ln>
            <a:noFill/>
          </a:ln>
        </p:spPr>
      </p:pic>
      <p:sp>
        <p:nvSpPr>
          <p:cNvPr id="507" name="Google Shape;507;p48"/>
          <p:cNvSpPr/>
          <p:nvPr/>
        </p:nvSpPr>
        <p:spPr>
          <a:xfrm>
            <a:off x="1905120" y="6149160"/>
            <a:ext cx="5942520" cy="363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Figure  MU0 register transfer level organization.</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9"/>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MU0 control logic.</a:t>
            </a:r>
            <a:endParaRPr b="0" i="0" sz="4400" u="none" cap="none" strike="noStrike">
              <a:solidFill>
                <a:srgbClr val="000000"/>
              </a:solidFill>
              <a:latin typeface="Arial"/>
              <a:ea typeface="Arial"/>
              <a:cs typeface="Arial"/>
              <a:sym typeface="Arial"/>
            </a:endParaRPr>
          </a:p>
        </p:txBody>
      </p:sp>
      <p:pic>
        <p:nvPicPr>
          <p:cNvPr id="513" name="Google Shape;513;p49"/>
          <p:cNvPicPr preferRelativeResize="0"/>
          <p:nvPr/>
        </p:nvPicPr>
        <p:blipFill rotWithShape="1">
          <a:blip r:embed="rId3">
            <a:alphaModFix/>
          </a:blip>
          <a:srcRect b="0" l="0" r="0" t="0"/>
          <a:stretch/>
        </p:blipFill>
        <p:spPr>
          <a:xfrm>
            <a:off x="457200" y="1214640"/>
            <a:ext cx="8494560" cy="55400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5"/>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Design of a general-purpose processor</a:t>
            </a:r>
            <a:endParaRPr b="0" i="0" sz="4400" u="none" cap="none" strike="noStrike">
              <a:solidFill>
                <a:srgbClr val="000000"/>
              </a:solidFill>
              <a:latin typeface="Arial"/>
              <a:ea typeface="Arial"/>
              <a:cs typeface="Arial"/>
              <a:sym typeface="Arial"/>
            </a:endParaRPr>
          </a:p>
        </p:txBody>
      </p:sp>
      <p:sp>
        <p:nvSpPr>
          <p:cNvPr id="239" name="Google Shape;239;p5"/>
          <p:cNvSpPr/>
          <p:nvPr/>
        </p:nvSpPr>
        <p:spPr>
          <a:xfrm>
            <a:off x="457200" y="1604520"/>
            <a:ext cx="8228160" cy="3976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Design of a general-purpose processor, in common with most engineering endeavors, requires the careful consideration of many trade-offs and compromises</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50"/>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Control Logic</a:t>
            </a:r>
            <a:endParaRPr b="0" i="0" sz="4400" u="none" cap="none" strike="noStrike">
              <a:solidFill>
                <a:srgbClr val="000000"/>
              </a:solidFill>
              <a:latin typeface="Arial"/>
              <a:ea typeface="Arial"/>
              <a:cs typeface="Arial"/>
              <a:sym typeface="Arial"/>
            </a:endParaRPr>
          </a:p>
        </p:txBody>
      </p:sp>
      <p:sp>
        <p:nvSpPr>
          <p:cNvPr id="519" name="Google Shape;519;p50"/>
          <p:cNvSpPr/>
          <p:nvPr/>
        </p:nvSpPr>
        <p:spPr>
          <a:xfrm>
            <a:off x="457200" y="1600200"/>
            <a:ext cx="8228520" cy="4524840"/>
          </a:xfrm>
          <a:prstGeom prst="rect">
            <a:avLst/>
          </a:prstGeom>
          <a:noFill/>
          <a:ln>
            <a:noFill/>
          </a:ln>
        </p:spPr>
        <p:txBody>
          <a:bodyPr anchorCtr="0" anchor="t" bIns="0" lIns="0" spcFirstLastPara="1" rIns="0" wrap="square" tIns="0">
            <a:normAutofit/>
          </a:bodyPr>
          <a:lstStyle/>
          <a:p>
            <a:pPr indent="-227520" lvl="0" marL="228600" marR="0" rtl="0" algn="l">
              <a:lnSpc>
                <a:spcPct val="90000"/>
              </a:lnSpc>
              <a:spcBef>
                <a:spcPts val="0"/>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A quick scrutiny of Table  reveals a few easy simplifications. </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The program counter and instruction register clock enables </a:t>
            </a:r>
            <a:r>
              <a:rPr b="1" i="1" lang="en-GB" sz="2800" u="none" cap="none" strike="noStrike">
                <a:solidFill>
                  <a:srgbClr val="000000"/>
                </a:solidFill>
                <a:latin typeface="Arial"/>
                <a:ea typeface="Arial"/>
                <a:cs typeface="Arial"/>
                <a:sym typeface="Arial"/>
              </a:rPr>
              <a:t>(PCce </a:t>
            </a:r>
            <a:r>
              <a:rPr b="1" i="0" lang="en-GB" sz="2800" u="none" cap="none" strike="noStrike">
                <a:solidFill>
                  <a:srgbClr val="000000"/>
                </a:solidFill>
                <a:latin typeface="Arial"/>
                <a:ea typeface="Arial"/>
                <a:cs typeface="Arial"/>
                <a:sym typeface="Arial"/>
              </a:rPr>
              <a:t>and </a:t>
            </a:r>
            <a:r>
              <a:rPr b="1" i="1" lang="en-GB" sz="2800" u="none" cap="none" strike="noStrike">
                <a:solidFill>
                  <a:srgbClr val="000000"/>
                </a:solidFill>
                <a:latin typeface="Arial"/>
                <a:ea typeface="Arial"/>
                <a:cs typeface="Arial"/>
                <a:sym typeface="Arial"/>
              </a:rPr>
              <a:t>IRce) </a:t>
            </a:r>
            <a:r>
              <a:rPr b="0" i="0" lang="en-GB" sz="2800" u="none" cap="none" strike="noStrike">
                <a:solidFill>
                  <a:srgbClr val="000000"/>
                </a:solidFill>
                <a:latin typeface="Arial"/>
                <a:ea typeface="Arial"/>
                <a:cs typeface="Arial"/>
                <a:sym typeface="Arial"/>
              </a:rPr>
              <a:t>are always the same.</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This makes sense, since whenever a new instruction is being fetched the ALU is computing the next program counter value, and this should be latched too. </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Therefore these control signals may be merged into one.</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Similarly, whenever the accumulator is driving the data bus </a:t>
            </a:r>
            <a:r>
              <a:rPr b="1" i="1" lang="en-GB" sz="2800" u="none" cap="none" strike="noStrike">
                <a:solidFill>
                  <a:srgbClr val="000000"/>
                </a:solidFill>
                <a:latin typeface="Arial"/>
                <a:ea typeface="Arial"/>
                <a:cs typeface="Arial"/>
                <a:sym typeface="Arial"/>
              </a:rPr>
              <a:t>(ACCoe </a:t>
            </a:r>
            <a:r>
              <a:rPr b="1" i="0" lang="en-GB" sz="2800" u="none" cap="none" strike="noStrike">
                <a:solidFill>
                  <a:srgbClr val="000000"/>
                </a:solidFill>
                <a:latin typeface="Arial"/>
                <a:ea typeface="Arial"/>
                <a:cs typeface="Arial"/>
                <a:sym typeface="Arial"/>
              </a:rPr>
              <a:t>is high</a:t>
            </a:r>
            <a:r>
              <a:rPr b="0" i="0" lang="en-GB" sz="2800" u="none" cap="none" strike="noStrike">
                <a:solidFill>
                  <a:srgbClr val="000000"/>
                </a:solidFill>
                <a:latin typeface="Arial"/>
                <a:ea typeface="Arial"/>
                <a:cs typeface="Arial"/>
                <a:sym typeface="Arial"/>
              </a:rPr>
              <a:t>) the memory should perform a </a:t>
            </a:r>
            <a:r>
              <a:rPr b="1" i="0" lang="en-GB" sz="2800" u="none" cap="none" strike="noStrike">
                <a:solidFill>
                  <a:srgbClr val="000000"/>
                </a:solidFill>
                <a:latin typeface="Arial"/>
                <a:ea typeface="Arial"/>
                <a:cs typeface="Arial"/>
                <a:sym typeface="Arial"/>
              </a:rPr>
              <a:t>write operation </a:t>
            </a:r>
            <a:r>
              <a:rPr b="1" i="1" lang="en-GB" sz="2800" u="none" cap="none" strike="noStrike">
                <a:solidFill>
                  <a:srgbClr val="000000"/>
                </a:solidFill>
                <a:latin typeface="Arial"/>
                <a:ea typeface="Arial"/>
                <a:cs typeface="Arial"/>
                <a:sym typeface="Arial"/>
              </a:rPr>
              <a:t>(Rn W) </a:t>
            </a:r>
            <a:r>
              <a:rPr b="1" i="0" lang="en-GB" sz="2800" u="none" cap="none" strike="noStrike">
                <a:solidFill>
                  <a:srgbClr val="000000"/>
                </a:solidFill>
                <a:latin typeface="Arial"/>
                <a:ea typeface="Arial"/>
                <a:cs typeface="Arial"/>
                <a:sym typeface="Arial"/>
              </a:rPr>
              <a:t>is low), </a:t>
            </a:r>
            <a:r>
              <a:rPr b="0" i="0" lang="en-GB" sz="2800" u="none" cap="none" strike="noStrike">
                <a:solidFill>
                  <a:srgbClr val="000000"/>
                </a:solidFill>
                <a:latin typeface="Arial"/>
                <a:ea typeface="Arial"/>
                <a:cs typeface="Arial"/>
                <a:sym typeface="Arial"/>
              </a:rPr>
              <a:t>so one of these signals can be generated from the other using an inverter.</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51"/>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Control Logic</a:t>
            </a:r>
            <a:endParaRPr b="0" i="0" sz="4400" u="none" cap="none" strike="noStrike">
              <a:solidFill>
                <a:srgbClr val="000000"/>
              </a:solidFill>
              <a:latin typeface="Arial"/>
              <a:ea typeface="Arial"/>
              <a:cs typeface="Arial"/>
              <a:sym typeface="Arial"/>
            </a:endParaRPr>
          </a:p>
        </p:txBody>
      </p:sp>
      <p:sp>
        <p:nvSpPr>
          <p:cNvPr id="525" name="Google Shape;525;p51"/>
          <p:cNvSpPr/>
          <p:nvPr/>
        </p:nvSpPr>
        <p:spPr>
          <a:xfrm>
            <a:off x="457200" y="1600200"/>
            <a:ext cx="8228520" cy="4524840"/>
          </a:xfrm>
          <a:prstGeom prst="rect">
            <a:avLst/>
          </a:prstGeom>
          <a:noFill/>
          <a:ln>
            <a:noFill/>
          </a:ln>
        </p:spPr>
        <p:txBody>
          <a:bodyPr anchorCtr="0" anchor="t" bIns="0" lIns="0" spcFirstLastPara="1" rIns="0" wrap="square" tIns="0">
            <a:normAutofit/>
          </a:bodyPr>
          <a:lstStyle/>
          <a:p>
            <a:pPr indent="-227520" lvl="0" marL="228600" marR="0" rtl="0" algn="l">
              <a:lnSpc>
                <a:spcPct val="90000"/>
              </a:lnSpc>
              <a:spcBef>
                <a:spcPts val="0"/>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The ALU functions that are required,There are five of them</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1" lang="en-GB" sz="2800" u="none" cap="none" strike="noStrike">
                <a:solidFill>
                  <a:srgbClr val="000000"/>
                </a:solidFill>
                <a:latin typeface="Arial"/>
                <a:ea typeface="Arial"/>
                <a:cs typeface="Arial"/>
                <a:sym typeface="Arial"/>
              </a:rPr>
              <a:t>(A + B, A — B, B, B + </a:t>
            </a:r>
            <a:r>
              <a:rPr b="0" i="0" lang="en-GB" sz="2800" u="none" cap="none" strike="noStrike">
                <a:solidFill>
                  <a:srgbClr val="000000"/>
                </a:solidFill>
                <a:latin typeface="Arial"/>
                <a:ea typeface="Arial"/>
                <a:cs typeface="Arial"/>
                <a:sym typeface="Arial"/>
              </a:rPr>
              <a:t>1,0), the last of which is only used while reset is active. Therefore</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the reset signal can control this function directly and the control logic need only</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generate a 2-bit function select code to choose between the other four. </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If the principal ALU inputs are the </a:t>
            </a:r>
            <a:r>
              <a:rPr b="0" i="1" lang="en-GB" sz="2800" u="none" cap="none" strike="noStrike">
                <a:solidFill>
                  <a:srgbClr val="000000"/>
                </a:solidFill>
                <a:latin typeface="Arial"/>
                <a:ea typeface="Arial"/>
                <a:cs typeface="Arial"/>
                <a:sym typeface="Arial"/>
              </a:rPr>
              <a:t>A </a:t>
            </a:r>
            <a:r>
              <a:rPr b="0" i="0" lang="en-GB" sz="2800" u="none" cap="none" strike="noStrike">
                <a:solidFill>
                  <a:srgbClr val="000000"/>
                </a:solidFill>
                <a:latin typeface="Arial"/>
                <a:ea typeface="Arial"/>
                <a:cs typeface="Arial"/>
                <a:sym typeface="Arial"/>
              </a:rPr>
              <a:t>and </a:t>
            </a:r>
            <a:r>
              <a:rPr b="0" i="1" lang="en-GB" sz="2800" u="none" cap="none" strike="noStrike">
                <a:solidFill>
                  <a:srgbClr val="000000"/>
                </a:solidFill>
                <a:latin typeface="Arial"/>
                <a:ea typeface="Arial"/>
                <a:cs typeface="Arial"/>
                <a:sym typeface="Arial"/>
              </a:rPr>
              <a:t>B </a:t>
            </a:r>
            <a:r>
              <a:rPr b="0" i="0" lang="en-GB" sz="2800" u="none" cap="none" strike="noStrike">
                <a:solidFill>
                  <a:srgbClr val="000000"/>
                </a:solidFill>
                <a:latin typeface="Arial"/>
                <a:ea typeface="Arial"/>
                <a:cs typeface="Arial"/>
                <a:sym typeface="Arial"/>
              </a:rPr>
              <a:t>operands, all the functions may be produced by augmenting a conventional binary adder:</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52"/>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Control Logic</a:t>
            </a:r>
            <a:endParaRPr b="0" i="0" sz="4400" u="none" cap="none" strike="noStrike">
              <a:solidFill>
                <a:srgbClr val="000000"/>
              </a:solidFill>
              <a:latin typeface="Arial"/>
              <a:ea typeface="Arial"/>
              <a:cs typeface="Arial"/>
              <a:sym typeface="Arial"/>
            </a:endParaRPr>
          </a:p>
        </p:txBody>
      </p:sp>
      <p:sp>
        <p:nvSpPr>
          <p:cNvPr id="531" name="Google Shape;531;p52"/>
          <p:cNvSpPr/>
          <p:nvPr/>
        </p:nvSpPr>
        <p:spPr>
          <a:xfrm>
            <a:off x="457200" y="1600200"/>
            <a:ext cx="8228520" cy="4524840"/>
          </a:xfrm>
          <a:prstGeom prst="rect">
            <a:avLst/>
          </a:prstGeom>
          <a:noFill/>
          <a:ln>
            <a:noFill/>
          </a:ln>
        </p:spPr>
        <p:txBody>
          <a:bodyPr anchorCtr="0" anchor="t" bIns="0" lIns="0" spcFirstLastPara="1" rIns="0" wrap="square" tIns="0">
            <a:normAutofit/>
          </a:bodyPr>
          <a:lstStyle/>
          <a:p>
            <a:pPr indent="-227520" lvl="0" marL="228600" marR="0" rtl="0" algn="l">
              <a:lnSpc>
                <a:spcPct val="90000"/>
              </a:lnSpc>
              <a:spcBef>
                <a:spcPts val="0"/>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 </a:t>
            </a:r>
            <a:r>
              <a:rPr b="0" i="1" lang="en-GB" sz="2800" u="none" cap="none" strike="noStrike">
                <a:solidFill>
                  <a:srgbClr val="000000"/>
                </a:solidFill>
                <a:latin typeface="Arial"/>
                <a:ea typeface="Arial"/>
                <a:cs typeface="Arial"/>
                <a:sym typeface="Arial"/>
              </a:rPr>
              <a:t>A + B </a:t>
            </a:r>
            <a:r>
              <a:rPr b="0" i="0" lang="en-GB" sz="2800" u="none" cap="none" strike="noStrike">
                <a:solidFill>
                  <a:srgbClr val="000000"/>
                </a:solidFill>
                <a:latin typeface="Arial"/>
                <a:ea typeface="Arial"/>
                <a:cs typeface="Arial"/>
                <a:sym typeface="Arial"/>
              </a:rPr>
              <a:t>is the normal adder output (assuming that the carry-in is zero).</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 </a:t>
            </a:r>
            <a:r>
              <a:rPr b="0" i="1" lang="en-GB" sz="2800" u="none" cap="none" strike="noStrike">
                <a:solidFill>
                  <a:srgbClr val="000000"/>
                </a:solidFill>
                <a:latin typeface="Arial"/>
                <a:ea typeface="Arial"/>
                <a:cs typeface="Arial"/>
                <a:sym typeface="Arial"/>
              </a:rPr>
              <a:t>A — B </a:t>
            </a:r>
            <a:r>
              <a:rPr b="0" i="0" lang="en-GB" sz="2800" u="none" cap="none" strike="noStrike">
                <a:solidFill>
                  <a:srgbClr val="000000"/>
                </a:solidFill>
                <a:latin typeface="Arial"/>
                <a:ea typeface="Arial"/>
                <a:cs typeface="Arial"/>
                <a:sym typeface="Arial"/>
              </a:rPr>
              <a:t>may be implemented as </a:t>
            </a:r>
            <a:r>
              <a:rPr b="0" i="1" lang="en-GB" sz="2800" u="none" cap="none" strike="noStrike">
                <a:solidFill>
                  <a:srgbClr val="000000"/>
                </a:solidFill>
                <a:latin typeface="Arial"/>
                <a:ea typeface="Arial"/>
                <a:cs typeface="Arial"/>
                <a:sym typeface="Arial"/>
              </a:rPr>
              <a:t>A + B + </a:t>
            </a:r>
            <a:r>
              <a:rPr b="0" i="0" lang="en-GB" sz="2800" u="none" cap="none" strike="noStrike">
                <a:solidFill>
                  <a:srgbClr val="000000"/>
                </a:solidFill>
                <a:latin typeface="Arial"/>
                <a:ea typeface="Arial"/>
                <a:cs typeface="Arial"/>
                <a:sym typeface="Arial"/>
              </a:rPr>
              <a:t>1, requiring the </a:t>
            </a:r>
            <a:r>
              <a:rPr b="0" i="1" lang="en-GB" sz="2800" u="none" cap="none" strike="noStrike">
                <a:solidFill>
                  <a:srgbClr val="000000"/>
                </a:solidFill>
                <a:latin typeface="Arial"/>
                <a:ea typeface="Arial"/>
                <a:cs typeface="Arial"/>
                <a:sym typeface="Arial"/>
              </a:rPr>
              <a:t>B </a:t>
            </a:r>
            <a:r>
              <a:rPr b="0" i="0" lang="en-GB" sz="2800" u="none" cap="none" strike="noStrike">
                <a:solidFill>
                  <a:srgbClr val="000000"/>
                </a:solidFill>
                <a:latin typeface="Arial"/>
                <a:ea typeface="Arial"/>
                <a:cs typeface="Arial"/>
                <a:sym typeface="Arial"/>
              </a:rPr>
              <a:t>inputs to be inverted and the carry-in to be forced to a one.</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1" lang="en-GB" sz="2800" u="none" cap="none" strike="noStrike">
                <a:solidFill>
                  <a:srgbClr val="000000"/>
                </a:solidFill>
                <a:latin typeface="Arial"/>
                <a:ea typeface="Arial"/>
                <a:cs typeface="Arial"/>
                <a:sym typeface="Arial"/>
              </a:rPr>
              <a:t>B </a:t>
            </a:r>
            <a:r>
              <a:rPr b="0" i="0" lang="en-GB" sz="2800" u="none" cap="none" strike="noStrike">
                <a:solidFill>
                  <a:srgbClr val="000000"/>
                </a:solidFill>
                <a:latin typeface="Arial"/>
                <a:ea typeface="Arial"/>
                <a:cs typeface="Arial"/>
                <a:sym typeface="Arial"/>
              </a:rPr>
              <a:t>is implemented by forcing the </a:t>
            </a:r>
            <a:r>
              <a:rPr b="0" i="1" lang="en-GB" sz="2800" u="none" cap="none" strike="noStrike">
                <a:solidFill>
                  <a:srgbClr val="000000"/>
                </a:solidFill>
                <a:latin typeface="Arial"/>
                <a:ea typeface="Arial"/>
                <a:cs typeface="Arial"/>
                <a:sym typeface="Arial"/>
              </a:rPr>
              <a:t>A </a:t>
            </a:r>
            <a:r>
              <a:rPr b="0" i="0" lang="en-GB" sz="2800" u="none" cap="none" strike="noStrike">
                <a:solidFill>
                  <a:srgbClr val="000000"/>
                </a:solidFill>
                <a:latin typeface="Arial"/>
                <a:ea typeface="Arial"/>
                <a:cs typeface="Arial"/>
                <a:sym typeface="Arial"/>
              </a:rPr>
              <a:t>inputs and the carry-in to zero.</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1" lang="en-GB" sz="2800" u="none" cap="none" strike="noStrike">
                <a:solidFill>
                  <a:srgbClr val="000000"/>
                </a:solidFill>
                <a:latin typeface="Arial"/>
                <a:ea typeface="Arial"/>
                <a:cs typeface="Arial"/>
                <a:sym typeface="Arial"/>
              </a:rPr>
              <a:t>B + </a:t>
            </a:r>
            <a:r>
              <a:rPr b="0" i="0" lang="en-GB" sz="2800" u="none" cap="none" strike="noStrike">
                <a:solidFill>
                  <a:srgbClr val="000000"/>
                </a:solidFill>
                <a:latin typeface="Arial"/>
                <a:ea typeface="Arial"/>
                <a:cs typeface="Arial"/>
                <a:sym typeface="Arial"/>
              </a:rPr>
              <a:t>1 is implemented by forcing </a:t>
            </a:r>
            <a:r>
              <a:rPr b="0" i="1" lang="en-GB" sz="2800" u="none" cap="none" strike="noStrike">
                <a:solidFill>
                  <a:srgbClr val="000000"/>
                </a:solidFill>
                <a:latin typeface="Arial"/>
                <a:ea typeface="Arial"/>
                <a:cs typeface="Arial"/>
                <a:sym typeface="Arial"/>
              </a:rPr>
              <a:t>A </a:t>
            </a:r>
            <a:r>
              <a:rPr b="0" i="0" lang="en-GB" sz="2800" u="none" cap="none" strike="noStrike">
                <a:solidFill>
                  <a:srgbClr val="000000"/>
                </a:solidFill>
                <a:latin typeface="Arial"/>
                <a:ea typeface="Arial"/>
                <a:cs typeface="Arial"/>
                <a:sym typeface="Arial"/>
              </a:rPr>
              <a:t>to zero and the carry-in to one.</a:t>
            </a:r>
            <a:endParaRPr b="0" i="0" sz="2800" u="none" cap="none"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3"/>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MU0 control logic.</a:t>
            </a:r>
            <a:endParaRPr b="0" i="0" sz="4400" u="none" cap="none" strike="noStrike">
              <a:solidFill>
                <a:srgbClr val="000000"/>
              </a:solidFill>
              <a:latin typeface="Arial"/>
              <a:ea typeface="Arial"/>
              <a:cs typeface="Arial"/>
              <a:sym typeface="Arial"/>
            </a:endParaRPr>
          </a:p>
        </p:txBody>
      </p:sp>
      <p:sp>
        <p:nvSpPr>
          <p:cNvPr id="537" name="Google Shape;537;p53"/>
          <p:cNvSpPr/>
          <p:nvPr/>
        </p:nvSpPr>
        <p:spPr>
          <a:xfrm>
            <a:off x="457200" y="1146240"/>
            <a:ext cx="8685720" cy="57106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38" name="Google Shape;538;p53"/>
          <p:cNvPicPr preferRelativeResize="0"/>
          <p:nvPr/>
        </p:nvPicPr>
        <p:blipFill rotWithShape="1">
          <a:blip r:embed="rId3">
            <a:alphaModFix/>
          </a:blip>
          <a:srcRect b="0" l="0" r="0" t="0"/>
          <a:stretch/>
        </p:blipFill>
        <p:spPr>
          <a:xfrm>
            <a:off x="457200" y="1146240"/>
            <a:ext cx="8695800" cy="57204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4"/>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Instruction set design</a:t>
            </a:r>
            <a:endParaRPr b="0" i="0" sz="4400" u="none" cap="none" strike="noStrike">
              <a:solidFill>
                <a:srgbClr val="000000"/>
              </a:solidFill>
              <a:latin typeface="Arial"/>
              <a:ea typeface="Arial"/>
              <a:cs typeface="Arial"/>
              <a:sym typeface="Arial"/>
            </a:endParaRPr>
          </a:p>
        </p:txBody>
      </p:sp>
      <p:sp>
        <p:nvSpPr>
          <p:cNvPr id="544" name="Google Shape;544;p54"/>
          <p:cNvSpPr/>
          <p:nvPr/>
        </p:nvSpPr>
        <p:spPr>
          <a:xfrm>
            <a:off x="457200" y="1600200"/>
            <a:ext cx="8228520" cy="4524840"/>
          </a:xfrm>
          <a:prstGeom prst="rect">
            <a:avLst/>
          </a:prstGeom>
          <a:noFill/>
          <a:ln>
            <a:noFill/>
          </a:ln>
        </p:spPr>
        <p:txBody>
          <a:bodyPr anchorCtr="0" anchor="t" bIns="0" lIns="0" spcFirstLastPara="1" rIns="0" wrap="square" tIns="0">
            <a:noAutofit/>
          </a:bodyPr>
          <a:lstStyle/>
          <a:p>
            <a:pPr indent="-227520" lvl="0" marL="228600" marR="0" rtl="0" algn="l">
              <a:lnSpc>
                <a:spcPct val="90000"/>
              </a:lnSpc>
              <a:spcBef>
                <a:spcPts val="0"/>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4-address format:This format requires </a:t>
            </a:r>
            <a:r>
              <a:rPr b="0" i="1" lang="en-GB" sz="2400" u="none" cap="none" strike="noStrike">
                <a:solidFill>
                  <a:srgbClr val="000000"/>
                </a:solidFill>
                <a:latin typeface="Arial"/>
                <a:ea typeface="Arial"/>
                <a:cs typeface="Arial"/>
                <a:sym typeface="Arial"/>
              </a:rPr>
              <a:t>4n </a:t>
            </a:r>
            <a:r>
              <a:rPr b="0" i="0" lang="en-GB" sz="2400" u="none" cap="none" strike="noStrike">
                <a:solidFill>
                  <a:srgbClr val="000000"/>
                </a:solidFill>
                <a:latin typeface="Arial"/>
                <a:ea typeface="Arial"/>
                <a:cs typeface="Arial"/>
                <a:sym typeface="Arial"/>
              </a:rPr>
              <a:t>+</a:t>
            </a:r>
            <a:r>
              <a:rPr b="0" i="1" lang="en-GB" sz="2400" u="none" cap="none" strike="noStrike">
                <a:solidFill>
                  <a:srgbClr val="000000"/>
                </a:solidFill>
                <a:latin typeface="Arial"/>
                <a:ea typeface="Arial"/>
                <a:cs typeface="Arial"/>
                <a:sym typeface="Arial"/>
              </a:rPr>
              <a:t>f </a:t>
            </a:r>
            <a:r>
              <a:rPr b="0" i="0" lang="en-GB" sz="2400" u="none" cap="none" strike="noStrike">
                <a:solidFill>
                  <a:srgbClr val="000000"/>
                </a:solidFill>
                <a:latin typeface="Arial"/>
                <a:ea typeface="Arial"/>
                <a:cs typeface="Arial"/>
                <a:sym typeface="Arial"/>
              </a:rPr>
              <a:t>bits per instruction where each</a:t>
            </a:r>
            <a:endParaRPr b="0" i="0" sz="2400" u="none" cap="none"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t/>
            </a:r>
            <a:endParaRPr b="0" i="0" sz="24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operand </a:t>
            </a:r>
            <a:r>
              <a:rPr b="0" i="1" lang="en-GB" sz="2400" u="none" cap="none" strike="noStrike">
                <a:solidFill>
                  <a:srgbClr val="000000"/>
                </a:solidFill>
                <a:latin typeface="Arial"/>
                <a:ea typeface="Arial"/>
                <a:cs typeface="Arial"/>
                <a:sym typeface="Arial"/>
              </a:rPr>
              <a:t>requires</a:t>
            </a:r>
            <a:r>
              <a:rPr b="0" i="0" lang="en-GB" sz="2400" u="none" cap="none" strike="noStrike">
                <a:solidFill>
                  <a:srgbClr val="000000"/>
                </a:solidFill>
                <a:latin typeface="Arial"/>
                <a:ea typeface="Arial"/>
                <a:cs typeface="Arial"/>
                <a:sym typeface="Arial"/>
              </a:rPr>
              <a:t> </a:t>
            </a:r>
            <a:r>
              <a:rPr b="0" i="1" lang="en-GB" sz="2400" u="none" cap="none" strike="noStrike">
                <a:solidFill>
                  <a:srgbClr val="000000"/>
                </a:solidFill>
                <a:latin typeface="Arial"/>
                <a:ea typeface="Arial"/>
                <a:cs typeface="Arial"/>
                <a:sym typeface="Arial"/>
              </a:rPr>
              <a:t>n </a:t>
            </a:r>
            <a:r>
              <a:rPr b="0" i="0" lang="en-GB" sz="2400" u="none" cap="none" strike="noStrike">
                <a:solidFill>
                  <a:srgbClr val="000000"/>
                </a:solidFill>
                <a:latin typeface="Arial"/>
                <a:ea typeface="Arial"/>
                <a:cs typeface="Arial"/>
                <a:sym typeface="Arial"/>
              </a:rPr>
              <a:t>bits and the opcode that specifies 'ADD' requires/fbits. </a:t>
            </a:r>
            <a:endParaRPr b="0" i="0" sz="24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instruction requires some bits to differentiate it from instructions other instructions, some bits to specify the operand addresses, some bits to specify where the result should be placed (the </a:t>
            </a:r>
            <a:r>
              <a:rPr b="1" i="0" lang="en-GB" sz="2400" u="none" cap="none" strike="noStrike">
                <a:solidFill>
                  <a:srgbClr val="000000"/>
                </a:solidFill>
                <a:latin typeface="Arial"/>
                <a:ea typeface="Arial"/>
                <a:cs typeface="Arial"/>
                <a:sym typeface="Arial"/>
              </a:rPr>
              <a:t>destination), </a:t>
            </a:r>
            <a:r>
              <a:rPr b="0" i="0" lang="en-GB" sz="2400" u="none" cap="none" strike="noStrike">
                <a:solidFill>
                  <a:srgbClr val="000000"/>
                </a:solidFill>
                <a:latin typeface="Arial"/>
                <a:ea typeface="Arial"/>
                <a:cs typeface="Arial"/>
                <a:sym typeface="Arial"/>
              </a:rPr>
              <a:t>and some bits to specify the address of the next instruction to be executed</a:t>
            </a:r>
            <a:endParaRPr b="0" i="0" sz="2400" u="none" cap="none" strike="noStrike">
              <a:solidFill>
                <a:srgbClr val="000000"/>
              </a:solidFill>
              <a:latin typeface="Arial"/>
              <a:ea typeface="Arial"/>
              <a:cs typeface="Arial"/>
              <a:sym typeface="Arial"/>
            </a:endParaRPr>
          </a:p>
        </p:txBody>
      </p:sp>
      <p:pic>
        <p:nvPicPr>
          <p:cNvPr id="545" name="Google Shape;545;p54"/>
          <p:cNvPicPr preferRelativeResize="0"/>
          <p:nvPr/>
        </p:nvPicPr>
        <p:blipFill rotWithShape="1">
          <a:blip r:embed="rId3">
            <a:alphaModFix/>
          </a:blip>
          <a:srcRect b="0" l="0" r="0" t="0"/>
          <a:stretch/>
        </p:blipFill>
        <p:spPr>
          <a:xfrm>
            <a:off x="837360" y="2538360"/>
            <a:ext cx="7468200" cy="82476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55"/>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3-address format</a:t>
            </a:r>
            <a:endParaRPr b="0" i="0" sz="4400" u="none" cap="none" strike="noStrike">
              <a:solidFill>
                <a:srgbClr val="000000"/>
              </a:solidFill>
              <a:latin typeface="Arial"/>
              <a:ea typeface="Arial"/>
              <a:cs typeface="Arial"/>
              <a:sym typeface="Arial"/>
            </a:endParaRPr>
          </a:p>
        </p:txBody>
      </p:sp>
      <p:sp>
        <p:nvSpPr>
          <p:cNvPr id="551" name="Google Shape;551;p55"/>
          <p:cNvSpPr/>
          <p:nvPr/>
        </p:nvSpPr>
        <p:spPr>
          <a:xfrm>
            <a:off x="457200" y="1600200"/>
            <a:ext cx="8228520" cy="4524840"/>
          </a:xfrm>
          <a:prstGeom prst="rect">
            <a:avLst/>
          </a:prstGeom>
          <a:noFill/>
          <a:ln>
            <a:noFill/>
          </a:ln>
        </p:spPr>
        <p:txBody>
          <a:bodyPr anchorCtr="0" anchor="t" bIns="0" lIns="0" spcFirstLastPara="1" rIns="0" wrap="square" tIns="0">
            <a:normAutofit/>
          </a:bodyPr>
          <a:lstStyle/>
          <a:p>
            <a:pPr indent="-227520" lvl="0" marL="228600" marR="0" rtl="0" algn="l">
              <a:lnSpc>
                <a:spcPct val="90000"/>
              </a:lnSpc>
              <a:spcBef>
                <a:spcPts val="0"/>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3-addressThe first way to reduce the number of bits required for each instruction is to make instructions the address of the next instruction implicit (except for branch instructions, whose role is to modify the instruction sequence explicitly).</a:t>
            </a:r>
            <a:endParaRPr b="0" i="0" sz="2800" u="none" cap="none" strike="noStrike">
              <a:solidFill>
                <a:srgbClr val="000000"/>
              </a:solidFill>
              <a:latin typeface="Arial"/>
              <a:ea typeface="Arial"/>
              <a:cs typeface="Arial"/>
              <a:sym typeface="Arial"/>
            </a:endParaRPr>
          </a:p>
        </p:txBody>
      </p:sp>
      <p:pic>
        <p:nvPicPr>
          <p:cNvPr id="552" name="Google Shape;552;p55"/>
          <p:cNvPicPr preferRelativeResize="0"/>
          <p:nvPr/>
        </p:nvPicPr>
        <p:blipFill rotWithShape="1">
          <a:blip r:embed="rId3">
            <a:alphaModFix/>
          </a:blip>
          <a:srcRect b="0" l="0" r="0" t="0"/>
          <a:stretch/>
        </p:blipFill>
        <p:spPr>
          <a:xfrm>
            <a:off x="1143000" y="4191120"/>
            <a:ext cx="5943960" cy="811800"/>
          </a:xfrm>
          <a:prstGeom prst="rect">
            <a:avLst/>
          </a:prstGeom>
          <a:noFill/>
          <a:ln>
            <a:noFill/>
          </a:ln>
        </p:spPr>
      </p:pic>
      <p:sp>
        <p:nvSpPr>
          <p:cNvPr id="553" name="Google Shape;553;p55"/>
          <p:cNvSpPr/>
          <p:nvPr/>
        </p:nvSpPr>
        <p:spPr>
          <a:xfrm>
            <a:off x="1685880" y="5562720"/>
            <a:ext cx="4103280" cy="363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GB" sz="1800" u="none" cap="none" strike="noStrike">
                <a:solidFill>
                  <a:srgbClr val="000000"/>
                </a:solidFill>
                <a:latin typeface="Arial"/>
                <a:ea typeface="Arial"/>
                <a:cs typeface="Arial"/>
                <a:sym typeface="Arial"/>
              </a:rPr>
              <a:t>Figure  </a:t>
            </a:r>
            <a:r>
              <a:rPr b="0" i="0" lang="en-GB" sz="1800" u="none" cap="none" strike="noStrike">
                <a:solidFill>
                  <a:srgbClr val="000000"/>
                </a:solidFill>
                <a:latin typeface="Arial"/>
                <a:ea typeface="Arial"/>
                <a:cs typeface="Arial"/>
                <a:sym typeface="Arial"/>
              </a:rPr>
              <a:t>A 3-address instruction format.</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6"/>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2-Address format</a:t>
            </a:r>
            <a:endParaRPr b="0" i="0" sz="4400" u="none" cap="none" strike="noStrike">
              <a:solidFill>
                <a:srgbClr val="000000"/>
              </a:solidFill>
              <a:latin typeface="Arial"/>
              <a:ea typeface="Arial"/>
              <a:cs typeface="Arial"/>
              <a:sym typeface="Arial"/>
            </a:endParaRPr>
          </a:p>
        </p:txBody>
      </p:sp>
      <p:sp>
        <p:nvSpPr>
          <p:cNvPr id="559" name="Google Shape;559;p56"/>
          <p:cNvSpPr/>
          <p:nvPr/>
        </p:nvSpPr>
        <p:spPr>
          <a:xfrm>
            <a:off x="457200" y="1600200"/>
            <a:ext cx="8228520" cy="4524840"/>
          </a:xfrm>
          <a:prstGeom prst="rect">
            <a:avLst/>
          </a:prstGeom>
          <a:noFill/>
          <a:ln>
            <a:noFill/>
          </a:ln>
        </p:spPr>
        <p:txBody>
          <a:bodyPr anchorCtr="0" anchor="t" bIns="0" lIns="0" spcFirstLastPara="1" rIns="0" wrap="square" tIns="0">
            <a:noAutofit/>
          </a:bodyPr>
          <a:lstStyle/>
          <a:p>
            <a:pPr indent="-227520" lvl="0" marL="228600" marR="0" rtl="0" algn="l">
              <a:lnSpc>
                <a:spcPct val="90000"/>
              </a:lnSpc>
              <a:spcBef>
                <a:spcPts val="0"/>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2-address: A further saving in the number of bits required to store an instruction can be instructions achieved by making the destination register the same as one of the source registers.</a:t>
            </a:r>
            <a:endParaRPr b="0" i="0" sz="2800" u="none" cap="none" strike="noStrike">
              <a:solidFill>
                <a:srgbClr val="000000"/>
              </a:solidFill>
              <a:latin typeface="Arial"/>
              <a:ea typeface="Arial"/>
              <a:cs typeface="Arial"/>
              <a:sym typeface="Arial"/>
            </a:endParaRPr>
          </a:p>
        </p:txBody>
      </p:sp>
      <p:pic>
        <p:nvPicPr>
          <p:cNvPr id="560" name="Google Shape;560;p56"/>
          <p:cNvPicPr preferRelativeResize="0"/>
          <p:nvPr/>
        </p:nvPicPr>
        <p:blipFill rotWithShape="1">
          <a:blip r:embed="rId3">
            <a:alphaModFix/>
          </a:blip>
          <a:srcRect b="0" l="0" r="0" t="0"/>
          <a:stretch/>
        </p:blipFill>
        <p:spPr>
          <a:xfrm>
            <a:off x="1828800" y="4343400"/>
            <a:ext cx="4419360" cy="76104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57"/>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1-Address Instructions</a:t>
            </a:r>
            <a:endParaRPr b="0" i="0" sz="4400" u="none" cap="none" strike="noStrike">
              <a:solidFill>
                <a:srgbClr val="000000"/>
              </a:solidFill>
              <a:latin typeface="Arial"/>
              <a:ea typeface="Arial"/>
              <a:cs typeface="Arial"/>
              <a:sym typeface="Arial"/>
            </a:endParaRPr>
          </a:p>
        </p:txBody>
      </p:sp>
      <p:sp>
        <p:nvSpPr>
          <p:cNvPr id="566" name="Google Shape;566;p57"/>
          <p:cNvSpPr/>
          <p:nvPr/>
        </p:nvSpPr>
        <p:spPr>
          <a:xfrm>
            <a:off x="457200" y="1600200"/>
            <a:ext cx="8228520" cy="4524840"/>
          </a:xfrm>
          <a:prstGeom prst="rect">
            <a:avLst/>
          </a:prstGeom>
          <a:noFill/>
          <a:ln>
            <a:noFill/>
          </a:ln>
        </p:spPr>
        <p:txBody>
          <a:bodyPr anchorCtr="0" anchor="t" bIns="0" lIns="0" spcFirstLastPara="1" rIns="0" wrap="square" tIns="0">
            <a:normAutofit/>
          </a:bodyPr>
          <a:lstStyle/>
          <a:p>
            <a:pPr indent="-227520" lvl="0" marL="228600" marR="0" rtl="0" algn="l">
              <a:lnSpc>
                <a:spcPct val="90000"/>
              </a:lnSpc>
              <a:spcBef>
                <a:spcPts val="0"/>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1-address instructions</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If the destination register is made implicit it is often called the </a:t>
            </a:r>
            <a:r>
              <a:rPr b="1" i="0" lang="en-GB" sz="2800" u="none" cap="none" strike="noStrike">
                <a:solidFill>
                  <a:srgbClr val="000000"/>
                </a:solidFill>
                <a:latin typeface="Arial"/>
                <a:ea typeface="Arial"/>
                <a:cs typeface="Arial"/>
                <a:sym typeface="Arial"/>
              </a:rPr>
              <a:t>accumulator </a:t>
            </a:r>
            <a:r>
              <a:rPr b="0" i="0" lang="en-GB" sz="2800" u="none" cap="none" strike="noStrike">
                <a:solidFill>
                  <a:srgbClr val="000000"/>
                </a:solidFill>
                <a:latin typeface="Arial"/>
                <a:ea typeface="Arial"/>
                <a:cs typeface="Arial"/>
                <a:sym typeface="Arial"/>
              </a:rPr>
              <a:t>(see,</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for example, MU0 in the previous section); an instruction need only specify one operand:</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ADD s1 ; accumulator := accumulator + s1</a:t>
            </a:r>
            <a:endParaRPr b="0" i="0" sz="2800" u="none" cap="none" strike="noStrike">
              <a:solidFill>
                <a:srgbClr val="000000"/>
              </a:solidFill>
              <a:latin typeface="Arial"/>
              <a:ea typeface="Arial"/>
              <a:cs typeface="Arial"/>
              <a:sym typeface="Arial"/>
            </a:endParaRPr>
          </a:p>
        </p:txBody>
      </p:sp>
      <p:pic>
        <p:nvPicPr>
          <p:cNvPr id="567" name="Google Shape;567;p57"/>
          <p:cNvPicPr preferRelativeResize="0"/>
          <p:nvPr/>
        </p:nvPicPr>
        <p:blipFill rotWithShape="1">
          <a:blip r:embed="rId3">
            <a:alphaModFix/>
          </a:blip>
          <a:srcRect b="0" l="0" r="0" t="0"/>
          <a:stretch/>
        </p:blipFill>
        <p:spPr>
          <a:xfrm>
            <a:off x="2895480" y="5029200"/>
            <a:ext cx="2895120" cy="77364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58"/>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0-address Instructions</a:t>
            </a:r>
            <a:endParaRPr b="0" i="0" sz="4400" u="none" cap="none" strike="noStrike">
              <a:solidFill>
                <a:srgbClr val="000000"/>
              </a:solidFill>
              <a:latin typeface="Arial"/>
              <a:ea typeface="Arial"/>
              <a:cs typeface="Arial"/>
              <a:sym typeface="Arial"/>
            </a:endParaRPr>
          </a:p>
        </p:txBody>
      </p:sp>
      <p:sp>
        <p:nvSpPr>
          <p:cNvPr id="573" name="Google Shape;573;p58"/>
          <p:cNvSpPr/>
          <p:nvPr/>
        </p:nvSpPr>
        <p:spPr>
          <a:xfrm>
            <a:off x="457200" y="1600200"/>
            <a:ext cx="8228520" cy="4524840"/>
          </a:xfrm>
          <a:prstGeom prst="rect">
            <a:avLst/>
          </a:prstGeom>
          <a:noFill/>
          <a:ln>
            <a:noFill/>
          </a:ln>
        </p:spPr>
        <p:txBody>
          <a:bodyPr anchorCtr="0" anchor="t" bIns="0" lIns="0" spcFirstLastPara="1" rIns="0" wrap="square" tIns="0">
            <a:normAutofit/>
          </a:bodyPr>
          <a:lstStyle/>
          <a:p>
            <a:pPr indent="-227520" lvl="0" marL="228600" marR="0" rtl="0" algn="l">
              <a:lnSpc>
                <a:spcPct val="90000"/>
              </a:lnSpc>
              <a:spcBef>
                <a:spcPts val="0"/>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0-address instructions</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Finally, an architecture may make all operand references implicit by using an evaluation stack. </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The assembly language format is:</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None/>
            </a:pPr>
            <a:r>
              <a:rPr b="0" i="0" lang="en-GB" sz="2800" u="none" cap="none" strike="noStrike">
                <a:solidFill>
                  <a:srgbClr val="000000"/>
                </a:solidFill>
                <a:latin typeface="Arial"/>
                <a:ea typeface="Arial"/>
                <a:cs typeface="Arial"/>
                <a:sym typeface="Arial"/>
              </a:rPr>
              <a:t>ADD ; top_of_stack := top_of_stack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None/>
            </a:pPr>
            <a:r>
              <a:rPr b="0" i="0" lang="en-GB" sz="2800" u="none" cap="none" strike="noStrike">
                <a:solidFill>
                  <a:srgbClr val="000000"/>
                </a:solidFill>
                <a:latin typeface="Arial"/>
                <a:ea typeface="Arial"/>
                <a:cs typeface="Arial"/>
                <a:sym typeface="Arial"/>
              </a:rPr>
              <a:t>next_on_stack</a:t>
            </a:r>
            <a:endParaRPr b="0" i="0" sz="2800" u="none" cap="none" strike="noStrike">
              <a:solidFill>
                <a:srgbClr val="000000"/>
              </a:solidFill>
              <a:latin typeface="Arial"/>
              <a:ea typeface="Arial"/>
              <a:cs typeface="Arial"/>
              <a:sym typeface="Arial"/>
            </a:endParaRPr>
          </a:p>
        </p:txBody>
      </p:sp>
      <p:pic>
        <p:nvPicPr>
          <p:cNvPr id="574" name="Google Shape;574;p58"/>
          <p:cNvPicPr preferRelativeResize="0"/>
          <p:nvPr/>
        </p:nvPicPr>
        <p:blipFill rotWithShape="1">
          <a:blip r:embed="rId3">
            <a:alphaModFix/>
          </a:blip>
          <a:srcRect b="0" l="0" r="0" t="0"/>
          <a:stretch/>
        </p:blipFill>
        <p:spPr>
          <a:xfrm>
            <a:off x="3352680" y="5029200"/>
            <a:ext cx="2208960" cy="7992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59"/>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Instruction types</a:t>
            </a:r>
            <a:endParaRPr b="0" i="0" sz="4400" u="none" cap="none" strike="noStrike">
              <a:solidFill>
                <a:srgbClr val="000000"/>
              </a:solidFill>
              <a:latin typeface="Arial"/>
              <a:ea typeface="Arial"/>
              <a:cs typeface="Arial"/>
              <a:sym typeface="Arial"/>
            </a:endParaRPr>
          </a:p>
        </p:txBody>
      </p:sp>
      <p:sp>
        <p:nvSpPr>
          <p:cNvPr id="580" name="Google Shape;580;p59"/>
          <p:cNvSpPr/>
          <p:nvPr/>
        </p:nvSpPr>
        <p:spPr>
          <a:xfrm>
            <a:off x="457200" y="1600200"/>
            <a:ext cx="8228520" cy="4524840"/>
          </a:xfrm>
          <a:prstGeom prst="rect">
            <a:avLst/>
          </a:prstGeom>
          <a:noFill/>
          <a:ln>
            <a:noFill/>
          </a:ln>
        </p:spPr>
        <p:txBody>
          <a:bodyPr anchorCtr="0" anchor="t" bIns="0" lIns="0" spcFirstLastPara="1" rIns="0" wrap="square" tIns="0">
            <a:normAutofit/>
          </a:bodyPr>
          <a:lstStyle/>
          <a:p>
            <a:pPr indent="-227520" lvl="0" marL="228600" marR="0" rtl="0" algn="l">
              <a:lnSpc>
                <a:spcPct val="90000"/>
              </a:lnSpc>
              <a:spcBef>
                <a:spcPts val="0"/>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A general-purpose instruction set can be expected to include instructions in the following categories:</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 Data processing instructions such as add, subtract and multiply.</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Data movement instructions that copy data from one place in memory to another, or from memory to the processor's registers, and so on.</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 Control flow instructions that switch execution from one part of the program to another, possibly depending on data values.</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 Special instructions to control the processor's execution state, for instance to switch into a privileged mode to carry out an operating system function.</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6"/>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3200" u="none" cap="none" strike="noStrike">
                <a:solidFill>
                  <a:srgbClr val="000000"/>
                </a:solidFill>
                <a:latin typeface="Arial"/>
                <a:ea typeface="Arial"/>
                <a:cs typeface="Arial"/>
                <a:sym typeface="Arial"/>
              </a:rPr>
              <a:t>Abstraction is fundamental to understanding complex computers</a:t>
            </a:r>
            <a:endParaRPr b="0" i="0" sz="3200" u="none" cap="none" strike="noStrike">
              <a:solidFill>
                <a:srgbClr val="000000"/>
              </a:solidFill>
              <a:latin typeface="Arial"/>
              <a:ea typeface="Arial"/>
              <a:cs typeface="Arial"/>
              <a:sym typeface="Arial"/>
            </a:endParaRPr>
          </a:p>
        </p:txBody>
      </p:sp>
      <p:sp>
        <p:nvSpPr>
          <p:cNvPr id="245" name="Google Shape;245;p6"/>
          <p:cNvSpPr/>
          <p:nvPr/>
        </p:nvSpPr>
        <p:spPr>
          <a:xfrm>
            <a:off x="457200" y="1604520"/>
            <a:ext cx="8228160" cy="3976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b="0" i="0" lang="en-GB" sz="2400" u="none" cap="none" strike="noStrike">
                <a:solidFill>
                  <a:srgbClr val="000000"/>
                </a:solidFill>
                <a:latin typeface="Arial"/>
                <a:ea typeface="Arial"/>
                <a:cs typeface="Arial"/>
                <a:sym typeface="Arial"/>
              </a:rPr>
              <a:t>Abstractions which are employed by computer hardware designers, of which the most important is the logic gate. The design of a simple processor is presented, from the instruction set, through a register transfer level description, down to logic gates.</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60"/>
          <p:cNvSpPr/>
          <p:nvPr/>
        </p:nvSpPr>
        <p:spPr>
          <a:xfrm>
            <a:off x="457200" y="273600"/>
            <a:ext cx="8228160" cy="1143720"/>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Orthogonal Instructions</a:t>
            </a:r>
            <a:endParaRPr b="0" i="0" sz="4400" u="none" cap="none" strike="noStrike">
              <a:solidFill>
                <a:srgbClr val="000000"/>
              </a:solidFill>
              <a:latin typeface="Arial"/>
              <a:ea typeface="Arial"/>
              <a:cs typeface="Arial"/>
              <a:sym typeface="Arial"/>
            </a:endParaRPr>
          </a:p>
        </p:txBody>
      </p:sp>
      <p:sp>
        <p:nvSpPr>
          <p:cNvPr id="586" name="Google Shape;586;p60"/>
          <p:cNvSpPr/>
          <p:nvPr/>
        </p:nvSpPr>
        <p:spPr>
          <a:xfrm>
            <a:off x="228600" y="1600200"/>
            <a:ext cx="8914320" cy="4524840"/>
          </a:xfrm>
          <a:prstGeom prst="rect">
            <a:avLst/>
          </a:prstGeom>
          <a:noFill/>
          <a:ln>
            <a:noFill/>
          </a:ln>
        </p:spPr>
        <p:txBody>
          <a:bodyPr anchorCtr="0" anchor="t" bIns="0" lIns="0" spcFirstLastPara="1" rIns="0" wrap="square" tIns="0">
            <a:normAutofit/>
          </a:bodyPr>
          <a:lstStyle/>
          <a:p>
            <a:pPr indent="-227520" lvl="0" marL="228600" marR="0" rtl="0" algn="l">
              <a:lnSpc>
                <a:spcPct val="90000"/>
              </a:lnSpc>
              <a:spcBef>
                <a:spcPts val="0"/>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An instruction set is said to be </a:t>
            </a:r>
            <a:r>
              <a:rPr b="1" i="0" lang="en-GB" sz="2800" u="none" cap="none" strike="noStrike">
                <a:solidFill>
                  <a:srgbClr val="000000"/>
                </a:solidFill>
                <a:latin typeface="Arial"/>
                <a:ea typeface="Arial"/>
                <a:cs typeface="Arial"/>
                <a:sym typeface="Arial"/>
              </a:rPr>
              <a:t>orthogonal </a:t>
            </a:r>
            <a:r>
              <a:rPr b="0" i="0" lang="en-GB" sz="2800" u="none" cap="none" strike="noStrike">
                <a:solidFill>
                  <a:srgbClr val="000000"/>
                </a:solidFill>
                <a:latin typeface="Arial"/>
                <a:ea typeface="Arial"/>
                <a:cs typeface="Arial"/>
                <a:sym typeface="Arial"/>
              </a:rPr>
              <a:t>if each choice in the building of an instruction is independent of the other choices.</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orthogonal instruction set (architecture):An </a:t>
            </a:r>
            <a:r>
              <a:rPr b="1" i="0" lang="en-GB" sz="2800" u="sng" cap="none" strike="noStrike">
                <a:solidFill>
                  <a:srgbClr val="0000FF"/>
                </a:solidFill>
                <a:latin typeface="Arial"/>
                <a:ea typeface="Arial"/>
                <a:cs typeface="Arial"/>
                <a:sym typeface="Arial"/>
                <a:hlinkClick r:id="rId3">
                  <a:extLst>
                    <a:ext uri="{A12FA001-AC4F-418D-AE19-62706E023703}">
                      <ahyp:hlinkClr val="tx"/>
                    </a:ext>
                  </a:extLst>
                </a:hlinkClick>
              </a:rPr>
              <a:t>instruction set</a:t>
            </a:r>
            <a:r>
              <a:rPr b="0" i="0" lang="en-GB" sz="2800" u="none" cap="none" strike="noStrike">
                <a:solidFill>
                  <a:srgbClr val="000000"/>
                </a:solidFill>
                <a:latin typeface="Arial"/>
                <a:ea typeface="Arial"/>
                <a:cs typeface="Arial"/>
                <a:sym typeface="Arial"/>
              </a:rPr>
              <a:t> where all (or most)instructions have the same format and all  registers and addressing modes can be used interchangeably - the </a:t>
            </a:r>
            <a:r>
              <a:rPr b="0" i="0" lang="en-GB" sz="2800" u="sng" cap="none" strike="noStrike">
                <a:solidFill>
                  <a:srgbClr val="000000"/>
                </a:solidFill>
                <a:latin typeface="Arial"/>
                <a:ea typeface="Arial"/>
                <a:cs typeface="Arial"/>
                <a:sym typeface="Arial"/>
              </a:rPr>
              <a:t>choices of</a:t>
            </a:r>
            <a:r>
              <a:rPr b="0" i="0" lang="en-GB" sz="2800" u="none" cap="none" strike="noStrike">
                <a:solidFill>
                  <a:srgbClr val="000000"/>
                </a:solidFill>
                <a:latin typeface="Arial"/>
                <a:ea typeface="Arial"/>
                <a:cs typeface="Arial"/>
                <a:sym typeface="Arial"/>
              </a:rPr>
              <a:t> </a:t>
            </a:r>
            <a:r>
              <a:rPr b="1" i="0" lang="en-GB" sz="2800" u="sng" cap="none" strike="noStrike">
                <a:solidFill>
                  <a:srgbClr val="0000FF"/>
                </a:solidFill>
                <a:latin typeface="Arial"/>
                <a:ea typeface="Arial"/>
                <a:cs typeface="Arial"/>
                <a:sym typeface="Arial"/>
                <a:hlinkClick r:id="rId4">
                  <a:extLst>
                    <a:ext uri="{A12FA001-AC4F-418D-AE19-62706E023703}">
                      <ahyp:hlinkClr val="tx"/>
                    </a:ext>
                  </a:extLst>
                </a:hlinkClick>
              </a:rPr>
              <a:t>op code</a:t>
            </a:r>
            <a:r>
              <a:rPr b="0" i="0" lang="en-GB" sz="2800" u="none" cap="none" strike="noStrike">
                <a:solidFill>
                  <a:srgbClr val="000000"/>
                </a:solidFill>
                <a:latin typeface="Arial"/>
                <a:ea typeface="Arial"/>
                <a:cs typeface="Arial"/>
                <a:sym typeface="Arial"/>
              </a:rPr>
              <a:t>, register, and addressing mode are mutually independent (looselyspeaking, the choices are "</a:t>
            </a:r>
            <a:r>
              <a:rPr b="1" i="0" lang="en-GB" sz="2800" u="sng" cap="none" strike="noStrike">
                <a:solidFill>
                  <a:srgbClr val="0000FF"/>
                </a:solidFill>
                <a:latin typeface="Arial"/>
                <a:ea typeface="Arial"/>
                <a:cs typeface="Arial"/>
                <a:sym typeface="Arial"/>
                <a:hlinkClick r:id="rId5">
                  <a:extLst>
                    <a:ext uri="{A12FA001-AC4F-418D-AE19-62706E023703}">
                      <ahyp:hlinkClr val="tx"/>
                    </a:ext>
                  </a:extLst>
                </a:hlinkClick>
              </a:rPr>
              <a:t>orthogonal</a:t>
            </a:r>
            <a:r>
              <a:rPr b="0" i="0" lang="en-GB"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This contrasts with some early </a:t>
            </a:r>
            <a:r>
              <a:rPr b="1" i="0" lang="en-GB" sz="2800" u="sng" cap="none" strike="noStrike">
                <a:solidFill>
                  <a:srgbClr val="0000FF"/>
                </a:solidFill>
                <a:latin typeface="Arial"/>
                <a:ea typeface="Arial"/>
                <a:cs typeface="Arial"/>
                <a:sym typeface="Arial"/>
                <a:hlinkClick r:id="rId6">
                  <a:extLst>
                    <a:ext uri="{A12FA001-AC4F-418D-AE19-62706E023703}">
                      <ahyp:hlinkClr val="tx"/>
                    </a:ext>
                  </a:extLst>
                </a:hlinkClick>
              </a:rPr>
              <a:t>Intel</a:t>
            </a:r>
            <a:r>
              <a:rPr b="0" i="0" lang="en-GB" sz="2800" u="none" cap="none" strike="noStrike">
                <a:solidFill>
                  <a:srgbClr val="000000"/>
                </a:solidFill>
                <a:latin typeface="Arial"/>
                <a:ea typeface="Arial"/>
                <a:cs typeface="Arial"/>
                <a:sym typeface="Arial"/>
              </a:rPr>
              <a:t> microprocessors where only certain registers could be used by certain instructions.</a:t>
            </a:r>
            <a:endParaRPr b="0" i="0" sz="2800" u="none" cap="none"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61"/>
          <p:cNvSpPr/>
          <p:nvPr/>
        </p:nvSpPr>
        <p:spPr>
          <a:xfrm>
            <a:off x="457200" y="273600"/>
            <a:ext cx="8228160" cy="1143720"/>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Orthogonal Instructions</a:t>
            </a:r>
            <a:endParaRPr b="0" i="0" sz="4400" u="none" cap="none" strike="noStrike">
              <a:solidFill>
                <a:srgbClr val="000000"/>
              </a:solidFill>
              <a:latin typeface="Arial"/>
              <a:ea typeface="Arial"/>
              <a:cs typeface="Arial"/>
              <a:sym typeface="Arial"/>
            </a:endParaRPr>
          </a:p>
        </p:txBody>
      </p:sp>
      <p:sp>
        <p:nvSpPr>
          <p:cNvPr id="592" name="Google Shape;592;p61"/>
          <p:cNvSpPr/>
          <p:nvPr/>
        </p:nvSpPr>
        <p:spPr>
          <a:xfrm>
            <a:off x="457200" y="1600200"/>
            <a:ext cx="8228520" cy="4524840"/>
          </a:xfrm>
          <a:prstGeom prst="rect">
            <a:avLst/>
          </a:prstGeom>
          <a:noFill/>
          <a:ln>
            <a:noFill/>
          </a:ln>
        </p:spPr>
        <p:txBody>
          <a:bodyPr anchorCtr="0" anchor="t" bIns="0" lIns="0" spcFirstLastPara="1" rIns="0" wrap="square" tIns="0">
            <a:normAutofit/>
          </a:bodyPr>
          <a:lstStyle/>
          <a:p>
            <a:pPr indent="-227520" lvl="0" marL="228600" marR="0" rtl="0" algn="l">
              <a:lnSpc>
                <a:spcPct val="90000"/>
              </a:lnSpc>
              <a:spcBef>
                <a:spcPts val="0"/>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an </a:t>
            </a:r>
            <a:r>
              <a:rPr b="1" i="0" lang="en-GB" sz="2800" u="none" cap="none" strike="noStrike">
                <a:solidFill>
                  <a:srgbClr val="000000"/>
                </a:solidFill>
                <a:latin typeface="Arial"/>
                <a:ea typeface="Arial"/>
                <a:cs typeface="Arial"/>
                <a:sym typeface="Arial"/>
              </a:rPr>
              <a:t>orthogonal instruction</a:t>
            </a:r>
            <a:r>
              <a:rPr b="0" i="0" lang="en-GB" sz="2800" u="none" cap="none" strike="noStrike">
                <a:solidFill>
                  <a:srgbClr val="000000"/>
                </a:solidFill>
                <a:latin typeface="Arial"/>
                <a:ea typeface="Arial"/>
                <a:cs typeface="Arial"/>
                <a:sym typeface="Arial"/>
              </a:rPr>
              <a:t> set is an </a:t>
            </a:r>
            <a:r>
              <a:rPr b="1" i="0" lang="en-GB" sz="2800" u="none" cap="none" strike="noStrike">
                <a:solidFill>
                  <a:srgbClr val="000000"/>
                </a:solidFill>
                <a:latin typeface="Arial"/>
                <a:ea typeface="Arial"/>
                <a:cs typeface="Arial"/>
                <a:sym typeface="Arial"/>
              </a:rPr>
              <a:t>instruction</a:t>
            </a:r>
            <a:r>
              <a:rPr b="0" i="0" lang="en-GB" sz="2800" u="none" cap="none" strike="noStrike">
                <a:solidFill>
                  <a:srgbClr val="000000"/>
                </a:solidFill>
                <a:latin typeface="Arial"/>
                <a:ea typeface="Arial"/>
                <a:cs typeface="Arial"/>
                <a:sym typeface="Arial"/>
              </a:rPr>
              <a:t> set architecture where all </a:t>
            </a:r>
            <a:r>
              <a:rPr b="1" i="0" lang="en-GB" sz="2800" u="none" cap="none" strike="noStrike">
                <a:solidFill>
                  <a:srgbClr val="000000"/>
                </a:solidFill>
                <a:latin typeface="Arial"/>
                <a:ea typeface="Arial"/>
                <a:cs typeface="Arial"/>
                <a:sym typeface="Arial"/>
              </a:rPr>
              <a:t>instruction</a:t>
            </a:r>
            <a:r>
              <a:rPr b="0" i="0" lang="en-GB" sz="2800" u="none" cap="none" strike="noStrike">
                <a:solidFill>
                  <a:srgbClr val="000000"/>
                </a:solidFill>
                <a:latin typeface="Arial"/>
                <a:ea typeface="Arial"/>
                <a:cs typeface="Arial"/>
                <a:sym typeface="Arial"/>
              </a:rPr>
              <a:t> types can use all addressing modes. It is "</a:t>
            </a:r>
            <a:r>
              <a:rPr b="1" i="0" lang="en-GB" sz="2800" u="none" cap="none" strike="noStrike">
                <a:solidFill>
                  <a:srgbClr val="000000"/>
                </a:solidFill>
                <a:latin typeface="Arial"/>
                <a:ea typeface="Arial"/>
                <a:cs typeface="Arial"/>
                <a:sym typeface="Arial"/>
              </a:rPr>
              <a:t>orthogonal</a:t>
            </a:r>
            <a:r>
              <a:rPr b="0" i="0" lang="en-GB" sz="2800" u="none" cap="none" strike="noStrike">
                <a:solidFill>
                  <a:srgbClr val="000000"/>
                </a:solidFill>
                <a:latin typeface="Arial"/>
                <a:ea typeface="Arial"/>
                <a:cs typeface="Arial"/>
                <a:sym typeface="Arial"/>
              </a:rPr>
              <a:t>" in the sense that the </a:t>
            </a:r>
            <a:r>
              <a:rPr b="1" i="0" lang="en-GB" sz="2800" u="none" cap="none" strike="noStrike">
                <a:solidFill>
                  <a:srgbClr val="000000"/>
                </a:solidFill>
                <a:latin typeface="Arial"/>
                <a:ea typeface="Arial"/>
                <a:cs typeface="Arial"/>
                <a:sym typeface="Arial"/>
              </a:rPr>
              <a:t>instruction</a:t>
            </a:r>
            <a:r>
              <a:rPr b="0" i="0" lang="en-GB" sz="2800" u="none" cap="none" strike="noStrike">
                <a:solidFill>
                  <a:srgbClr val="000000"/>
                </a:solidFill>
                <a:latin typeface="Arial"/>
                <a:ea typeface="Arial"/>
                <a:cs typeface="Arial"/>
                <a:sym typeface="Arial"/>
              </a:rPr>
              <a:t>type and the addressing mode vary independently.‎</a:t>
            </a:r>
            <a:r>
              <a:rPr b="0" i="0" lang="en-GB" sz="2800" u="sng" cap="none" strike="noStrike">
                <a:solidFill>
                  <a:srgbClr val="0000FF"/>
                </a:solidFill>
                <a:latin typeface="Arial"/>
                <a:ea typeface="Arial"/>
                <a:cs typeface="Arial"/>
                <a:sym typeface="Arial"/>
                <a:hlinkClick r:id="rId3">
                  <a:extLst>
                    <a:ext uri="{A12FA001-AC4F-418D-AE19-62706E023703}">
                      <ahyp:hlinkClr val="tx"/>
                    </a:ext>
                  </a:extLst>
                </a:hlinkClick>
              </a:rPr>
              <a:t>Orthogonality in practice</a:t>
            </a:r>
            <a:r>
              <a:rPr b="0" i="0" lang="en-GB" sz="2800" u="none" cap="none" strike="noStrike">
                <a:solidFill>
                  <a:srgbClr val="000000"/>
                </a:solidFill>
                <a:latin typeface="Arial"/>
                <a:ea typeface="Arial"/>
                <a:cs typeface="Arial"/>
                <a:sym typeface="Arial"/>
              </a:rPr>
              <a:t> · ‎</a:t>
            </a:r>
            <a:r>
              <a:rPr b="0" i="0" lang="en-GB" sz="2800" u="sng" cap="none" strike="noStrike">
                <a:solidFill>
                  <a:srgbClr val="0000FF"/>
                </a:solidFill>
                <a:latin typeface="Arial"/>
                <a:ea typeface="Arial"/>
                <a:cs typeface="Arial"/>
                <a:sym typeface="Arial"/>
                <a:hlinkClick r:id="rId4">
                  <a:extLst>
                    <a:ext uri="{A12FA001-AC4F-418D-AE19-62706E023703}">
                      <ahyp:hlinkClr val="tx"/>
                    </a:ext>
                  </a:extLst>
                </a:hlinkClick>
              </a:rPr>
              <a:t>The PDP-11</a:t>
            </a:r>
            <a:r>
              <a:rPr b="0" i="0" lang="en-GB" sz="2800" u="none" cap="none" strike="noStrike">
                <a:solidFill>
                  <a:srgbClr val="000000"/>
                </a:solidFill>
                <a:latin typeface="Arial"/>
                <a:ea typeface="Arial"/>
                <a:cs typeface="Arial"/>
                <a:sym typeface="Arial"/>
              </a:rPr>
              <a:t> · ‎</a:t>
            </a:r>
            <a:r>
              <a:rPr b="0" i="0" lang="en-GB" sz="2800" u="sng" cap="none" strike="noStrike">
                <a:solidFill>
                  <a:srgbClr val="0000FF"/>
                </a:solidFill>
                <a:latin typeface="Arial"/>
                <a:ea typeface="Arial"/>
                <a:cs typeface="Arial"/>
                <a:sym typeface="Arial"/>
                <a:hlinkClick r:id="rId5">
                  <a:extLst>
                    <a:ext uri="{A12FA001-AC4F-418D-AE19-62706E023703}">
                      <ahyp:hlinkClr val="tx"/>
                    </a:ext>
                  </a:extLst>
                </a:hlinkClick>
              </a:rPr>
              <a:t>The VAX-11</a:t>
            </a:r>
            <a:r>
              <a:rPr b="0" i="0" lang="en-GB" sz="2800" u="none" cap="none" strike="noStrike">
                <a:solidFill>
                  <a:srgbClr val="000000"/>
                </a:solidFill>
                <a:latin typeface="Arial"/>
                <a:ea typeface="Arial"/>
                <a:cs typeface="Arial"/>
                <a:sym typeface="Arial"/>
              </a:rPr>
              <a:t> · ‎</a:t>
            </a:r>
            <a:r>
              <a:rPr b="0" i="0" lang="en-GB" sz="2800" u="sng" cap="none" strike="noStrike">
                <a:solidFill>
                  <a:srgbClr val="0000FF"/>
                </a:solidFill>
                <a:latin typeface="Arial"/>
                <a:ea typeface="Arial"/>
                <a:cs typeface="Arial"/>
                <a:sym typeface="Arial"/>
                <a:hlinkClick r:id="rId6">
                  <a:extLst>
                    <a:ext uri="{A12FA001-AC4F-418D-AE19-62706E023703}">
                      <ahyp:hlinkClr val="tx"/>
                    </a:ext>
                  </a:extLst>
                </a:hlinkClick>
              </a:rPr>
              <a:t>The MC68000</a:t>
            </a:r>
            <a:endParaRPr b="0" i="0" sz="2800" u="none" cap="none"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62"/>
          <p:cNvSpPr/>
          <p:nvPr/>
        </p:nvSpPr>
        <p:spPr>
          <a:xfrm>
            <a:off x="457200" y="273600"/>
            <a:ext cx="8228160" cy="1143720"/>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Addressing</a:t>
            </a:r>
            <a:br>
              <a:rPr b="0" i="0" lang="en-GB" sz="1800" u="none" cap="none" strike="noStrike">
                <a:latin typeface="Arial"/>
                <a:ea typeface="Arial"/>
                <a:cs typeface="Arial"/>
                <a:sym typeface="Arial"/>
              </a:rPr>
            </a:br>
            <a:r>
              <a:rPr b="0" i="0" lang="en-GB" sz="4400" u="none" cap="none" strike="noStrike">
                <a:solidFill>
                  <a:srgbClr val="000000"/>
                </a:solidFill>
                <a:latin typeface="Arial"/>
                <a:ea typeface="Arial"/>
                <a:cs typeface="Arial"/>
                <a:sym typeface="Arial"/>
              </a:rPr>
              <a:t>modes</a:t>
            </a:r>
            <a:endParaRPr b="0" i="0" sz="4400" u="none" cap="none" strike="noStrike">
              <a:solidFill>
                <a:srgbClr val="000000"/>
              </a:solidFill>
              <a:latin typeface="Arial"/>
              <a:ea typeface="Arial"/>
              <a:cs typeface="Arial"/>
              <a:sym typeface="Arial"/>
            </a:endParaRPr>
          </a:p>
        </p:txBody>
      </p:sp>
      <p:sp>
        <p:nvSpPr>
          <p:cNvPr id="598" name="Google Shape;598;p62"/>
          <p:cNvSpPr/>
          <p:nvPr/>
        </p:nvSpPr>
        <p:spPr>
          <a:xfrm>
            <a:off x="457200" y="1600200"/>
            <a:ext cx="8228520" cy="4799520"/>
          </a:xfrm>
          <a:prstGeom prst="rect">
            <a:avLst/>
          </a:prstGeom>
          <a:noFill/>
          <a:ln>
            <a:noFill/>
          </a:ln>
        </p:spPr>
        <p:txBody>
          <a:bodyPr anchorCtr="0" anchor="t" bIns="0" lIns="0" spcFirstLastPara="1" rIns="0" wrap="square" tIns="0">
            <a:normAutofit/>
          </a:bodyPr>
          <a:lstStyle/>
          <a:p>
            <a:pPr indent="-513360" lvl="0" marL="514440" marR="0" rtl="0" algn="l">
              <a:lnSpc>
                <a:spcPct val="100000"/>
              </a:lnSpc>
              <a:spcBef>
                <a:spcPts val="0"/>
              </a:spcBef>
              <a:spcAft>
                <a:spcPts val="0"/>
              </a:spcAft>
              <a:buClr>
                <a:srgbClr val="000000"/>
              </a:buClr>
              <a:buSzPts val="2600"/>
              <a:buFont typeface="Arial"/>
              <a:buAutoNum type="arabicPeriod"/>
            </a:pPr>
            <a:r>
              <a:rPr b="0" i="0" lang="en-GB" sz="2600" u="none" cap="none" strike="noStrike">
                <a:solidFill>
                  <a:srgbClr val="000000"/>
                </a:solidFill>
                <a:latin typeface="Arial"/>
                <a:ea typeface="Arial"/>
                <a:cs typeface="Arial"/>
                <a:sym typeface="Arial"/>
              </a:rPr>
              <a:t>Immediate addressing: the desired value is presented as a binary value in the instruction</a:t>
            </a:r>
            <a:r>
              <a:rPr b="0" i="0" lang="en-GB" sz="2800" u="none" cap="none" strike="noStrike">
                <a:solidFill>
                  <a:srgbClr val="00000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None/>
            </a:pPr>
            <a:r>
              <a:rPr b="0" i="0" lang="en-GB" sz="2600" u="none" cap="none" strike="noStrike">
                <a:solidFill>
                  <a:srgbClr val="000000"/>
                </a:solidFill>
                <a:latin typeface="Arial"/>
                <a:ea typeface="Arial"/>
                <a:cs typeface="Arial"/>
                <a:sym typeface="Arial"/>
              </a:rPr>
              <a:t>MOV AL, 35H (move the data 35H into AL register)</a:t>
            </a:r>
            <a:endParaRPr b="0" i="0" sz="26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None/>
            </a:pPr>
            <a:r>
              <a:rPr b="0" i="0" lang="en-GB" sz="2100" u="none" cap="none" strike="noStrike">
                <a:solidFill>
                  <a:srgbClr val="000000"/>
                </a:solidFill>
                <a:latin typeface="Arial"/>
                <a:ea typeface="Arial"/>
                <a:cs typeface="Arial"/>
                <a:sym typeface="Arial"/>
              </a:rPr>
              <a:t>2</a:t>
            </a:r>
            <a:r>
              <a:rPr b="0" i="0" lang="en-GB" sz="2600" u="none" cap="none" strike="noStrike">
                <a:solidFill>
                  <a:srgbClr val="000000"/>
                </a:solidFill>
                <a:latin typeface="Arial"/>
                <a:ea typeface="Arial"/>
                <a:cs typeface="Arial"/>
                <a:sym typeface="Arial"/>
              </a:rPr>
              <a:t>. Absolute addressing: the instruction contains the full binary address of the desired value in memory.</a:t>
            </a:r>
            <a:endParaRPr b="0" i="0" sz="26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None/>
            </a:pPr>
            <a:r>
              <a:rPr b="0" i="0" lang="en-GB" sz="2600" u="none" cap="none" strike="noStrike">
                <a:solidFill>
                  <a:srgbClr val="000000"/>
                </a:solidFill>
                <a:latin typeface="Arial"/>
                <a:ea typeface="Arial"/>
                <a:cs typeface="Arial"/>
                <a:sym typeface="Arial"/>
              </a:rPr>
              <a:t>LDA R0,=0x20000000</a:t>
            </a:r>
            <a:endParaRPr b="0" i="0" sz="26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None/>
            </a:pPr>
            <a:r>
              <a:rPr b="0" i="0" lang="en-GB" sz="2600" u="none" cap="none" strike="noStrike">
                <a:solidFill>
                  <a:srgbClr val="000000"/>
                </a:solidFill>
                <a:latin typeface="Arial"/>
                <a:ea typeface="Arial"/>
                <a:cs typeface="Arial"/>
                <a:sym typeface="Arial"/>
              </a:rPr>
              <a:t>3.</a:t>
            </a:r>
            <a:r>
              <a:rPr b="0" i="0" lang="en-GB" sz="2800" u="none" cap="none" strike="noStrike">
                <a:solidFill>
                  <a:srgbClr val="000000"/>
                </a:solidFill>
                <a:latin typeface="Arial"/>
                <a:ea typeface="Arial"/>
                <a:cs typeface="Arial"/>
                <a:sym typeface="Arial"/>
              </a:rPr>
              <a:t> . Indirect addressing: the instruction contains the binary address of a memory location that contains the binary address of the desired value.</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None/>
            </a:pPr>
            <a:r>
              <a:rPr b="0" i="0" lang="en-GB" sz="2800" u="none" cap="none" strike="noStrike">
                <a:solidFill>
                  <a:srgbClr val="000000"/>
                </a:solidFill>
                <a:latin typeface="Consolas"/>
                <a:ea typeface="Consolas"/>
                <a:cs typeface="Consolas"/>
                <a:sym typeface="Consolas"/>
              </a:rPr>
              <a:t>int temp = *x;</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None/>
            </a:pPr>
            <a:r>
              <a:rPr b="0" i="0" lang="en-GB" sz="2800" u="none" cap="none" strike="noStrike">
                <a:solidFill>
                  <a:srgbClr val="000000"/>
                </a:solidFill>
                <a:latin typeface="Consolas"/>
                <a:ea typeface="Consolas"/>
                <a:cs typeface="Consolas"/>
                <a:sym typeface="Consolas"/>
              </a:rPr>
              <a:t>Here temp is assigned the value of int type stored at the address contained in X</a:t>
            </a:r>
            <a:r>
              <a:rPr b="0" i="0" lang="en-GB" sz="1600" u="none" cap="none" strike="noStrike">
                <a:solidFill>
                  <a:srgbClr val="000000"/>
                </a:solidFill>
                <a:latin typeface="Arial"/>
                <a:ea typeface="Arial"/>
                <a:cs typeface="Arial"/>
                <a:sym typeface="Arial"/>
              </a:rPr>
              <a:t>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None/>
            </a:pPr>
            <a:r>
              <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None/>
            </a:pPr>
            <a:r>
              <a:t/>
            </a:r>
            <a:endParaRPr b="0" i="0" sz="1600" u="none" cap="none" strike="noStrike">
              <a:solidFill>
                <a:srgbClr val="000000"/>
              </a:solidFill>
              <a:latin typeface="Arial"/>
              <a:ea typeface="Arial"/>
              <a:cs typeface="Arial"/>
              <a:sym typeface="Arial"/>
            </a:endParaRPr>
          </a:p>
        </p:txBody>
      </p:sp>
      <p:sp>
        <p:nvSpPr>
          <p:cNvPr id="599" name="Google Shape;599;p62"/>
          <p:cNvSpPr/>
          <p:nvPr/>
        </p:nvSpPr>
        <p:spPr>
          <a:xfrm>
            <a:off x="42840" y="-289080"/>
            <a:ext cx="1789560" cy="799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62"/>
          <p:cNvSpPr/>
          <p:nvPr/>
        </p:nvSpPr>
        <p:spPr>
          <a:xfrm>
            <a:off x="0" y="45360"/>
            <a:ext cx="360" cy="365760"/>
          </a:xfrm>
          <a:prstGeom prst="rect">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63"/>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Addressing Modes</a:t>
            </a:r>
            <a:endParaRPr b="0" i="0" sz="4400" u="none" cap="none" strike="noStrike">
              <a:solidFill>
                <a:srgbClr val="000000"/>
              </a:solidFill>
              <a:latin typeface="Arial"/>
              <a:ea typeface="Arial"/>
              <a:cs typeface="Arial"/>
              <a:sym typeface="Arial"/>
            </a:endParaRPr>
          </a:p>
        </p:txBody>
      </p:sp>
      <p:sp>
        <p:nvSpPr>
          <p:cNvPr id="606" name="Google Shape;606;p63"/>
          <p:cNvSpPr/>
          <p:nvPr/>
        </p:nvSpPr>
        <p:spPr>
          <a:xfrm>
            <a:off x="457200" y="1600200"/>
            <a:ext cx="8228520" cy="4524840"/>
          </a:xfrm>
          <a:prstGeom prst="rect">
            <a:avLst/>
          </a:prstGeom>
          <a:noFill/>
          <a:ln>
            <a:noFill/>
          </a:ln>
        </p:spPr>
        <p:txBody>
          <a:bodyPr anchorCtr="0" anchor="t" bIns="0" lIns="0" spcFirstLastPara="1" rIns="0" wrap="square" tIns="0">
            <a:normAutofit/>
          </a:bodyPr>
          <a:lstStyle/>
          <a:p>
            <a:pPr indent="0" lvl="0" marL="0" marR="0" rtl="0" algn="l">
              <a:lnSpc>
                <a:spcPct val="100000"/>
              </a:lnSpc>
              <a:spcBef>
                <a:spcPts val="0"/>
              </a:spcBef>
              <a:spcAft>
                <a:spcPts val="0"/>
              </a:spcAft>
              <a:buNone/>
            </a:pPr>
            <a:r>
              <a:rPr b="0" i="0" lang="en-GB" sz="2800" u="none" cap="none" strike="noStrike">
                <a:solidFill>
                  <a:srgbClr val="000000"/>
                </a:solidFill>
                <a:latin typeface="Arial"/>
                <a:ea typeface="Arial"/>
                <a:cs typeface="Arial"/>
                <a:sym typeface="Arial"/>
              </a:rPr>
              <a:t>4. Register addressing: the desired value is in a register, and the instruction contains the register number.</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None/>
            </a:pPr>
            <a:r>
              <a:rPr b="0" i="0" lang="en-GB" sz="2800" u="none" cap="none" strike="noStrike">
                <a:solidFill>
                  <a:srgbClr val="000000"/>
                </a:solidFill>
                <a:latin typeface="Consolas"/>
                <a:ea typeface="Consolas"/>
                <a:cs typeface="Consolas"/>
                <a:sym typeface="Consolas"/>
              </a:rPr>
              <a:t>MOV AX,CX (move the contents of CX register to AX register)</a:t>
            </a:r>
            <a:r>
              <a:rPr b="0" i="0" lang="en-GB"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None/>
            </a:pPr>
            <a:r>
              <a:rPr b="0" i="0" lang="en-GB" sz="2800" u="none" cap="none" strike="noStrike">
                <a:solidFill>
                  <a:srgbClr val="000000"/>
                </a:solidFill>
                <a:latin typeface="Arial"/>
                <a:ea typeface="Arial"/>
                <a:cs typeface="Arial"/>
                <a:sym typeface="Arial"/>
              </a:rPr>
              <a:t>5. Register indirect addressing: the instruction contains the number of a register which contains the address of the value in memory.</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None/>
            </a:pPr>
            <a:r>
              <a:rPr b="0" i="0" lang="en-GB" sz="2800" u="none" cap="none" strike="noStrike">
                <a:solidFill>
                  <a:srgbClr val="000000"/>
                </a:solidFill>
                <a:latin typeface="Consolas"/>
                <a:ea typeface="Consolas"/>
                <a:cs typeface="Consolas"/>
                <a:sym typeface="Consolas"/>
              </a:rPr>
              <a:t>MOV AX, [BX](move the contents of memory location s addressed by the register BX to the register AX)</a:t>
            </a:r>
            <a:r>
              <a:rPr b="0" i="0" lang="en-GB"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None/>
            </a:pPr>
            <a:r>
              <a:rPr b="0" i="0" lang="en-GB" sz="2800" u="none" cap="none" strike="noStrike">
                <a:solidFill>
                  <a:srgbClr val="000000"/>
                </a:solidFill>
                <a:latin typeface="Arial"/>
                <a:ea typeface="Arial"/>
                <a:cs typeface="Arial"/>
                <a:sym typeface="Arial"/>
              </a:rPr>
              <a:t>6. Base plus offset addressing: the instruction specifies a register (the </a:t>
            </a:r>
            <a:r>
              <a:rPr b="1" i="0" lang="en-GB" sz="2800" u="none" cap="none" strike="noStrike">
                <a:solidFill>
                  <a:srgbClr val="000000"/>
                </a:solidFill>
                <a:latin typeface="Arial"/>
                <a:ea typeface="Arial"/>
                <a:cs typeface="Arial"/>
                <a:sym typeface="Arial"/>
              </a:rPr>
              <a:t>base) </a:t>
            </a:r>
            <a:r>
              <a:rPr b="0" i="0" lang="en-GB" sz="2800" u="none" cap="none" strike="noStrike">
                <a:solidFill>
                  <a:srgbClr val="000000"/>
                </a:solidFill>
                <a:latin typeface="Arial"/>
                <a:ea typeface="Arial"/>
                <a:cs typeface="Arial"/>
                <a:sym typeface="Arial"/>
              </a:rPr>
              <a:t>and a binary offset to be added to the base to form the memory address.</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None/>
            </a:pPr>
            <a:r>
              <a:rPr b="0" i="0" lang="en-GB" sz="2800" u="none" cap="none" strike="noStrike">
                <a:solidFill>
                  <a:srgbClr val="000000"/>
                </a:solidFill>
                <a:latin typeface="Consolas"/>
                <a:ea typeface="Consolas"/>
                <a:cs typeface="Consolas"/>
                <a:sym typeface="Consolas"/>
              </a:rPr>
              <a:t>MOV AL,[BX+05]</a:t>
            </a:r>
            <a:r>
              <a:rPr b="0" i="0" lang="en-GB"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t/>
            </a:r>
            <a:endParaRPr b="0" i="0" sz="1800" u="none" cap="none" strike="noStrike">
              <a:solidFill>
                <a:srgbClr val="000000"/>
              </a:solidFill>
              <a:latin typeface="Arial"/>
              <a:ea typeface="Arial"/>
              <a:cs typeface="Arial"/>
              <a:sym typeface="Arial"/>
            </a:endParaRPr>
          </a:p>
        </p:txBody>
      </p:sp>
      <p:sp>
        <p:nvSpPr>
          <p:cNvPr id="607" name="Google Shape;607;p63"/>
          <p:cNvSpPr/>
          <p:nvPr/>
        </p:nvSpPr>
        <p:spPr>
          <a:xfrm>
            <a:off x="4572000" y="45360"/>
            <a:ext cx="360" cy="365760"/>
          </a:xfrm>
          <a:prstGeom prst="rect">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63"/>
          <p:cNvSpPr/>
          <p:nvPr/>
        </p:nvSpPr>
        <p:spPr>
          <a:xfrm>
            <a:off x="4572000" y="45360"/>
            <a:ext cx="360" cy="365760"/>
          </a:xfrm>
          <a:prstGeom prst="rect">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63"/>
          <p:cNvSpPr/>
          <p:nvPr/>
        </p:nvSpPr>
        <p:spPr>
          <a:xfrm>
            <a:off x="4572000" y="45360"/>
            <a:ext cx="360" cy="365760"/>
          </a:xfrm>
          <a:prstGeom prst="rect">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64"/>
          <p:cNvSpPr/>
          <p:nvPr/>
        </p:nvSpPr>
        <p:spPr>
          <a:xfrm>
            <a:off x="457200" y="273600"/>
            <a:ext cx="8228160" cy="1143720"/>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Addressing</a:t>
            </a:r>
            <a:br>
              <a:rPr b="0" i="0" lang="en-GB" sz="1800" u="none" cap="none" strike="noStrike">
                <a:latin typeface="Arial"/>
                <a:ea typeface="Arial"/>
                <a:cs typeface="Arial"/>
                <a:sym typeface="Arial"/>
              </a:rPr>
            </a:br>
            <a:r>
              <a:rPr b="0" i="0" lang="en-GB" sz="4400" u="none" cap="none" strike="noStrike">
                <a:solidFill>
                  <a:srgbClr val="000000"/>
                </a:solidFill>
                <a:latin typeface="Arial"/>
                <a:ea typeface="Arial"/>
                <a:cs typeface="Arial"/>
                <a:sym typeface="Arial"/>
              </a:rPr>
              <a:t>modes</a:t>
            </a:r>
            <a:endParaRPr b="0" i="0" sz="4400" u="none" cap="none" strike="noStrike">
              <a:solidFill>
                <a:srgbClr val="000000"/>
              </a:solidFill>
              <a:latin typeface="Arial"/>
              <a:ea typeface="Arial"/>
              <a:cs typeface="Arial"/>
              <a:sym typeface="Arial"/>
            </a:endParaRPr>
          </a:p>
        </p:txBody>
      </p:sp>
      <p:sp>
        <p:nvSpPr>
          <p:cNvPr id="615" name="Google Shape;615;p64"/>
          <p:cNvSpPr/>
          <p:nvPr/>
        </p:nvSpPr>
        <p:spPr>
          <a:xfrm>
            <a:off x="457200" y="1600200"/>
            <a:ext cx="8228520" cy="4524840"/>
          </a:xfrm>
          <a:prstGeom prst="rect">
            <a:avLst/>
          </a:prstGeom>
          <a:noFill/>
          <a:ln>
            <a:noFill/>
          </a:ln>
        </p:spPr>
        <p:txBody>
          <a:bodyPr anchorCtr="0" anchor="t" bIns="0" lIns="0" spcFirstLastPara="1" rIns="0" wrap="square" tIns="0">
            <a:normAutofit/>
          </a:bodyPr>
          <a:lstStyle/>
          <a:p>
            <a:pPr indent="0" lvl="0" marL="0" marR="0" rtl="0" algn="l">
              <a:lnSpc>
                <a:spcPct val="100000"/>
              </a:lnSpc>
              <a:spcBef>
                <a:spcPts val="0"/>
              </a:spcBef>
              <a:spcAft>
                <a:spcPts val="0"/>
              </a:spcAft>
              <a:buNone/>
            </a:pPr>
            <a:r>
              <a:rPr b="0" i="0" lang="en-GB" sz="2800" u="none" cap="none" strike="noStrike">
                <a:solidFill>
                  <a:srgbClr val="000000"/>
                </a:solidFill>
                <a:latin typeface="Arial"/>
                <a:ea typeface="Arial"/>
                <a:cs typeface="Arial"/>
                <a:sym typeface="Arial"/>
              </a:rPr>
              <a:t>7. Base plus index addressing: the instruction specifies a base register and another register (the </a:t>
            </a:r>
            <a:r>
              <a:rPr b="1" i="0" lang="en-GB" sz="2800" u="none" cap="none" strike="noStrike">
                <a:solidFill>
                  <a:srgbClr val="000000"/>
                </a:solidFill>
                <a:latin typeface="Arial"/>
                <a:ea typeface="Arial"/>
                <a:cs typeface="Arial"/>
                <a:sym typeface="Arial"/>
              </a:rPr>
              <a:t>index) </a:t>
            </a:r>
            <a:r>
              <a:rPr b="0" i="0" lang="en-GB" sz="2800" u="none" cap="none" strike="noStrike">
                <a:solidFill>
                  <a:srgbClr val="000000"/>
                </a:solidFill>
                <a:latin typeface="Arial"/>
                <a:ea typeface="Arial"/>
                <a:cs typeface="Arial"/>
                <a:sym typeface="Arial"/>
              </a:rPr>
              <a:t>which is added to the base to form the memory address.</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None/>
            </a:pPr>
            <a:r>
              <a:rPr b="0" i="0" lang="en-GB" sz="2800" u="none" cap="none" strike="noStrike">
                <a:solidFill>
                  <a:srgbClr val="000000"/>
                </a:solidFill>
                <a:latin typeface="Consolas"/>
                <a:ea typeface="Consolas"/>
                <a:cs typeface="Consolas"/>
                <a:sym typeface="Consolas"/>
              </a:rPr>
              <a:t>ADD AX, [BX+SI]</a:t>
            </a:r>
            <a:r>
              <a:rPr b="0" i="0" lang="en-GB"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None/>
            </a:pPr>
            <a:r>
              <a:rPr b="0" i="0" lang="en-GB" sz="2800" u="none" cap="none" strike="noStrike">
                <a:solidFill>
                  <a:srgbClr val="000000"/>
                </a:solidFill>
                <a:latin typeface="Arial"/>
                <a:ea typeface="Arial"/>
                <a:cs typeface="Arial"/>
                <a:sym typeface="Arial"/>
              </a:rPr>
              <a:t>8. Base plus scaled index addressing: as above, but the index is multiplied by a constant (usually the size of the data item, and usually a power of two) before being</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None/>
            </a:pPr>
            <a:r>
              <a:rPr b="0" i="0" lang="en-GB" sz="2800" u="none" cap="none" strike="noStrike">
                <a:solidFill>
                  <a:srgbClr val="000000"/>
                </a:solidFill>
                <a:latin typeface="Arial"/>
                <a:ea typeface="Arial"/>
                <a:cs typeface="Arial"/>
                <a:sym typeface="Arial"/>
              </a:rPr>
              <a:t>added to the base.</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None/>
            </a:pPr>
            <a:r>
              <a:rPr b="0" i="0" lang="en-GB" sz="2800" u="none" cap="none" strike="noStrike">
                <a:solidFill>
                  <a:srgbClr val="000000"/>
                </a:solidFill>
                <a:latin typeface="Arial"/>
                <a:ea typeface="Arial"/>
                <a:cs typeface="Arial"/>
                <a:sym typeface="Arial"/>
              </a:rPr>
              <a:t>Base + (Index * Scale)</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None/>
            </a:pPr>
            <a:r>
              <a:rPr b="0" i="0" lang="en-GB" sz="2800" u="none" cap="none" strike="noStrike">
                <a:solidFill>
                  <a:srgbClr val="000000"/>
                </a:solidFill>
                <a:latin typeface="Arial"/>
                <a:ea typeface="Arial"/>
                <a:cs typeface="Arial"/>
                <a:sym typeface="Arial"/>
              </a:rPr>
              <a:t>9. Stack addressing: an implicit or specified register (the </a:t>
            </a:r>
            <a:r>
              <a:rPr b="1" i="0" lang="en-GB" sz="2800" u="none" cap="none" strike="noStrike">
                <a:solidFill>
                  <a:srgbClr val="000000"/>
                </a:solidFill>
                <a:latin typeface="Arial"/>
                <a:ea typeface="Arial"/>
                <a:cs typeface="Arial"/>
                <a:sym typeface="Arial"/>
              </a:rPr>
              <a:t>stack pointer) </a:t>
            </a:r>
            <a:r>
              <a:rPr b="0" i="0" lang="en-GB" sz="2800" u="none" cap="none" strike="noStrike">
                <a:solidFill>
                  <a:srgbClr val="000000"/>
                </a:solidFill>
                <a:latin typeface="Arial"/>
                <a:ea typeface="Arial"/>
                <a:cs typeface="Arial"/>
                <a:sym typeface="Arial"/>
              </a:rPr>
              <a:t>points to an area of memory (the </a:t>
            </a:r>
            <a:r>
              <a:rPr b="1" i="0" lang="en-GB" sz="2800" u="none" cap="none" strike="noStrike">
                <a:solidFill>
                  <a:srgbClr val="000000"/>
                </a:solidFill>
                <a:latin typeface="Arial"/>
                <a:ea typeface="Arial"/>
                <a:cs typeface="Arial"/>
                <a:sym typeface="Arial"/>
              </a:rPr>
              <a:t>stack) </a:t>
            </a:r>
            <a:r>
              <a:rPr b="0" i="0" lang="en-GB" sz="2800" u="none" cap="none" strike="noStrike">
                <a:solidFill>
                  <a:srgbClr val="000000"/>
                </a:solidFill>
                <a:latin typeface="Arial"/>
                <a:ea typeface="Arial"/>
                <a:cs typeface="Arial"/>
                <a:sym typeface="Arial"/>
              </a:rPr>
              <a:t>where data items are written </a:t>
            </a:r>
            <a:r>
              <a:rPr b="1" i="0" lang="en-GB" sz="2800" u="none" cap="none" strike="noStrike">
                <a:solidFill>
                  <a:srgbClr val="000000"/>
                </a:solidFill>
                <a:latin typeface="Arial"/>
                <a:ea typeface="Arial"/>
                <a:cs typeface="Arial"/>
                <a:sym typeface="Arial"/>
              </a:rPr>
              <a:t>(pushed) </a:t>
            </a:r>
            <a:r>
              <a:rPr b="0" i="0" lang="en-GB" sz="2800" u="none" cap="none" strike="noStrike">
                <a:solidFill>
                  <a:srgbClr val="000000"/>
                </a:solidFill>
                <a:latin typeface="Arial"/>
                <a:ea typeface="Arial"/>
                <a:cs typeface="Arial"/>
                <a:sym typeface="Arial"/>
              </a:rPr>
              <a:t>or read </a:t>
            </a:r>
            <a:r>
              <a:rPr b="1" i="0" lang="en-GB" sz="2800" u="none" cap="none" strike="noStrike">
                <a:solidFill>
                  <a:srgbClr val="000000"/>
                </a:solidFill>
                <a:latin typeface="Arial"/>
                <a:ea typeface="Arial"/>
                <a:cs typeface="Arial"/>
                <a:sym typeface="Arial"/>
              </a:rPr>
              <a:t>(popped) </a:t>
            </a:r>
            <a:r>
              <a:rPr b="0" i="0" lang="en-GB" sz="2800" u="none" cap="none" strike="noStrike">
                <a:solidFill>
                  <a:srgbClr val="000000"/>
                </a:solidFill>
                <a:latin typeface="Arial"/>
                <a:ea typeface="Arial"/>
                <a:cs typeface="Arial"/>
                <a:sym typeface="Arial"/>
              </a:rPr>
              <a:t>on a last-in-first-out basis.</a:t>
            </a:r>
            <a:endParaRPr b="0" i="0" sz="2800" u="none" cap="none" strike="noStrike">
              <a:solidFill>
                <a:srgbClr val="000000"/>
              </a:solidFill>
              <a:latin typeface="Arial"/>
              <a:ea typeface="Arial"/>
              <a:cs typeface="Arial"/>
              <a:sym typeface="Arial"/>
            </a:endParaRPr>
          </a:p>
        </p:txBody>
      </p:sp>
      <p:sp>
        <p:nvSpPr>
          <p:cNvPr id="616" name="Google Shape;616;p64"/>
          <p:cNvSpPr/>
          <p:nvPr/>
        </p:nvSpPr>
        <p:spPr>
          <a:xfrm>
            <a:off x="3927960" y="99720"/>
            <a:ext cx="1286640" cy="256320"/>
          </a:xfrm>
          <a:prstGeom prst="rect">
            <a:avLst/>
          </a:prstGeom>
          <a:solidFill>
            <a:srgbClr val="E0E0E0"/>
          </a:solidFill>
          <a:ln>
            <a:noFill/>
          </a:ln>
        </p:spPr>
        <p:txBody>
          <a:bodyPr anchorCtr="0" anchor="ctr" bIns="88900" lIns="0" spcFirstLastPara="1" rIns="0" wrap="square" tIns="0">
            <a:noAutofit/>
          </a:bodyPr>
          <a:lstStyle/>
          <a:p>
            <a:pPr indent="0" lvl="0" marL="0" marR="0" rtl="0" algn="ctr">
              <a:lnSpc>
                <a:spcPct val="100000"/>
              </a:lnSpc>
              <a:spcBef>
                <a:spcPts val="0"/>
              </a:spcBef>
              <a:spcAft>
                <a:spcPts val="0"/>
              </a:spcAft>
              <a:buNone/>
            </a:pPr>
            <a:r>
              <a:rPr b="0" i="0" lang="en-GB" sz="1100" u="none" cap="none" strike="noStrike">
                <a:solidFill>
                  <a:srgbClr val="000000"/>
                </a:solidFill>
                <a:latin typeface="Consolas"/>
                <a:ea typeface="Consolas"/>
                <a:cs typeface="Consolas"/>
                <a:sym typeface="Consolas"/>
              </a:rPr>
              <a:t>ADD AX, [BX+SI]</a:t>
            </a:r>
            <a:r>
              <a:rPr b="0" i="0" lang="en-GB" sz="800" u="none" cap="none" strike="noStrike">
                <a:solidFill>
                  <a:srgbClr val="000000"/>
                </a:solidFill>
                <a:latin typeface="Arial"/>
                <a:ea typeface="Arial"/>
                <a:cs typeface="Arial"/>
                <a:sym typeface="Arial"/>
              </a:rPr>
              <a:t> </a:t>
            </a:r>
            <a:endParaRPr b="0" i="0" sz="800" u="none" cap="none" strike="noStrike">
              <a:solidFill>
                <a:srgbClr val="000000"/>
              </a:solidFill>
              <a:latin typeface="Arial"/>
              <a:ea typeface="Arial"/>
              <a:cs typeface="Arial"/>
              <a:sym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65"/>
          <p:cNvSpPr/>
          <p:nvPr/>
        </p:nvSpPr>
        <p:spPr>
          <a:xfrm>
            <a:off x="457200" y="273600"/>
            <a:ext cx="8228160" cy="1143720"/>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Control flow</a:t>
            </a:r>
            <a:br>
              <a:rPr b="0" i="0" lang="en-GB" sz="1800" u="none" cap="none" strike="noStrike">
                <a:latin typeface="Arial"/>
                <a:ea typeface="Arial"/>
                <a:cs typeface="Arial"/>
                <a:sym typeface="Arial"/>
              </a:rPr>
            </a:br>
            <a:r>
              <a:rPr b="0" i="0" lang="en-GB" sz="4400" u="none" cap="none" strike="noStrike">
                <a:solidFill>
                  <a:srgbClr val="000000"/>
                </a:solidFill>
                <a:latin typeface="Arial"/>
                <a:ea typeface="Arial"/>
                <a:cs typeface="Arial"/>
                <a:sym typeface="Arial"/>
              </a:rPr>
              <a:t>instructions</a:t>
            </a:r>
            <a:endParaRPr b="0" i="0" sz="4400" u="none" cap="none" strike="noStrike">
              <a:solidFill>
                <a:srgbClr val="000000"/>
              </a:solidFill>
              <a:latin typeface="Arial"/>
              <a:ea typeface="Arial"/>
              <a:cs typeface="Arial"/>
              <a:sym typeface="Arial"/>
            </a:endParaRPr>
          </a:p>
        </p:txBody>
      </p:sp>
      <p:sp>
        <p:nvSpPr>
          <p:cNvPr id="622" name="Google Shape;622;p65"/>
          <p:cNvSpPr/>
          <p:nvPr/>
        </p:nvSpPr>
        <p:spPr>
          <a:xfrm>
            <a:off x="457200" y="1600200"/>
            <a:ext cx="8228520" cy="4524840"/>
          </a:xfrm>
          <a:prstGeom prst="rect">
            <a:avLst/>
          </a:prstGeom>
          <a:noFill/>
          <a:ln>
            <a:noFill/>
          </a:ln>
        </p:spPr>
        <p:txBody>
          <a:bodyPr anchorCtr="0" anchor="t" bIns="0" lIns="0" spcFirstLastPara="1" rIns="0" wrap="square" tIns="0">
            <a:noAutofit/>
          </a:bodyPr>
          <a:lstStyle/>
          <a:p>
            <a:pPr indent="-227520" lvl="0" marL="228600" marR="0" rtl="0" algn="l">
              <a:lnSpc>
                <a:spcPct val="90000"/>
              </a:lnSpc>
              <a:spcBef>
                <a:spcPts val="0"/>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Where the program must deviate from the default (normally sequential) instruction sequence, a control flow instruction is used to modify the program counter (PC) explicitly. </a:t>
            </a:r>
            <a:endParaRPr b="0" i="0" sz="24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The simplest such instructions are usually called 'branches' or 'jumps'. Since most branches require a relatively short range, a common form is the 'PC-relative' branch. </a:t>
            </a:r>
            <a:endParaRPr b="0" i="0" sz="24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A typical assembly language format is:</a:t>
            </a:r>
            <a:endParaRPr b="0" i="0" sz="2400" u="none" cap="none"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t/>
            </a:r>
            <a:endParaRPr b="0" i="0" sz="2400" u="none" cap="none"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t/>
            </a:r>
            <a:endParaRPr b="0" i="0" sz="2400" u="none" cap="none" strike="noStrike">
              <a:solidFill>
                <a:srgbClr val="000000"/>
              </a:solidFill>
              <a:latin typeface="Arial"/>
              <a:ea typeface="Arial"/>
              <a:cs typeface="Arial"/>
              <a:sym typeface="Arial"/>
            </a:endParaRPr>
          </a:p>
        </p:txBody>
      </p:sp>
      <p:pic>
        <p:nvPicPr>
          <p:cNvPr id="623" name="Google Shape;623;p65"/>
          <p:cNvPicPr preferRelativeResize="0"/>
          <p:nvPr/>
        </p:nvPicPr>
        <p:blipFill rotWithShape="1">
          <a:blip r:embed="rId3">
            <a:alphaModFix/>
          </a:blip>
          <a:srcRect b="0" l="0" r="0" t="0"/>
          <a:stretch/>
        </p:blipFill>
        <p:spPr>
          <a:xfrm>
            <a:off x="2514600" y="4800600"/>
            <a:ext cx="1465920" cy="74196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66"/>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Continued..</a:t>
            </a:r>
            <a:endParaRPr b="0" i="0" sz="4400" u="none" cap="none" strike="noStrike">
              <a:solidFill>
                <a:srgbClr val="000000"/>
              </a:solidFill>
              <a:latin typeface="Arial"/>
              <a:ea typeface="Arial"/>
              <a:cs typeface="Arial"/>
              <a:sym typeface="Arial"/>
            </a:endParaRPr>
          </a:p>
        </p:txBody>
      </p:sp>
      <p:sp>
        <p:nvSpPr>
          <p:cNvPr id="629" name="Google Shape;629;p66"/>
          <p:cNvSpPr/>
          <p:nvPr/>
        </p:nvSpPr>
        <p:spPr>
          <a:xfrm>
            <a:off x="457200" y="1600200"/>
            <a:ext cx="8228520" cy="4524840"/>
          </a:xfrm>
          <a:prstGeom prst="rect">
            <a:avLst/>
          </a:prstGeom>
          <a:noFill/>
          <a:ln>
            <a:noFill/>
          </a:ln>
        </p:spPr>
        <p:txBody>
          <a:bodyPr anchorCtr="0" anchor="t" bIns="0" lIns="0" spcFirstLastPara="1" rIns="0" wrap="square" tIns="0">
            <a:normAutofit/>
          </a:bodyPr>
          <a:lstStyle/>
          <a:p>
            <a:pPr indent="-227520" lvl="0" marL="228600" marR="0" rtl="0" algn="l">
              <a:lnSpc>
                <a:spcPct val="90000"/>
              </a:lnSpc>
              <a:spcBef>
                <a:spcPts val="0"/>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Here the assembler works out the displacement which must be added to the value the PC has when the branch is executed in order to force the PC to point to LABEL.</a:t>
            </a:r>
            <a:endParaRPr b="0" i="0" sz="24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Conditional branches:Some processors (including MU0) allow the values in the general registers to control whether or not a branch is taken through instructions such as:</a:t>
            </a:r>
            <a:endParaRPr b="0" i="0" sz="2400" u="none" cap="none" strike="noStrike">
              <a:solidFill>
                <a:srgbClr val="000000"/>
              </a:solidFill>
              <a:latin typeface="Arial"/>
              <a:ea typeface="Arial"/>
              <a:cs typeface="Arial"/>
              <a:sym typeface="Arial"/>
            </a:endParaRPr>
          </a:p>
          <a:p>
            <a:pPr indent="-227520" lvl="0" marL="228600" marR="0" rtl="0" algn="l">
              <a:lnSpc>
                <a:spcPct val="100000"/>
              </a:lnSpc>
              <a:spcBef>
                <a:spcPts val="1001"/>
              </a:spcBef>
              <a:spcAft>
                <a:spcPts val="0"/>
              </a:spcAft>
              <a:buNone/>
            </a:pPr>
            <a:r>
              <a:rPr b="0" i="0" lang="en-GB" sz="2400" u="none" cap="none" strike="noStrike">
                <a:solidFill>
                  <a:srgbClr val="000000"/>
                </a:solidFill>
                <a:latin typeface="Arial"/>
                <a:ea typeface="Arial"/>
                <a:cs typeface="Arial"/>
                <a:sym typeface="Arial"/>
              </a:rPr>
              <a:t>• Branch if a particular register is zero (or not zero, or negative, and so on).</a:t>
            </a:r>
            <a:endParaRPr b="0" i="0" sz="2400" u="none" cap="none" strike="noStrike">
              <a:solidFill>
                <a:srgbClr val="000000"/>
              </a:solidFill>
              <a:latin typeface="Arial"/>
              <a:ea typeface="Arial"/>
              <a:cs typeface="Arial"/>
              <a:sym typeface="Arial"/>
            </a:endParaRPr>
          </a:p>
          <a:p>
            <a:pPr indent="-227520" lvl="0" marL="228600" marR="0" rtl="0" algn="l">
              <a:lnSpc>
                <a:spcPct val="100000"/>
              </a:lnSpc>
              <a:spcBef>
                <a:spcPts val="1001"/>
              </a:spcBef>
              <a:spcAft>
                <a:spcPts val="0"/>
              </a:spcAft>
              <a:buNone/>
            </a:pPr>
            <a:r>
              <a:rPr b="0" i="0" lang="en-GB" sz="2400" u="none" cap="none" strike="noStrike">
                <a:solidFill>
                  <a:srgbClr val="000000"/>
                </a:solidFill>
                <a:latin typeface="Arial"/>
                <a:ea typeface="Arial"/>
                <a:cs typeface="Arial"/>
                <a:sym typeface="Arial"/>
              </a:rPr>
              <a:t>• Branch if two specified registers are equal (or not equal).</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67"/>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Subroutine calls</a:t>
            </a:r>
            <a:endParaRPr b="0" i="0" sz="4400" u="none" cap="none" strike="noStrike">
              <a:solidFill>
                <a:srgbClr val="000000"/>
              </a:solidFill>
              <a:latin typeface="Arial"/>
              <a:ea typeface="Arial"/>
              <a:cs typeface="Arial"/>
              <a:sym typeface="Arial"/>
            </a:endParaRPr>
          </a:p>
        </p:txBody>
      </p:sp>
      <p:sp>
        <p:nvSpPr>
          <p:cNvPr id="635" name="Google Shape;635;p67"/>
          <p:cNvSpPr/>
          <p:nvPr/>
        </p:nvSpPr>
        <p:spPr>
          <a:xfrm>
            <a:off x="457200" y="1600200"/>
            <a:ext cx="8228520" cy="4524840"/>
          </a:xfrm>
          <a:prstGeom prst="rect">
            <a:avLst/>
          </a:prstGeom>
          <a:noFill/>
          <a:ln>
            <a:noFill/>
          </a:ln>
        </p:spPr>
        <p:txBody>
          <a:bodyPr anchorCtr="0" anchor="t" bIns="0" lIns="0" spcFirstLastPara="1" rIns="0" wrap="square" tIns="0">
            <a:normAutofit/>
          </a:bodyPr>
          <a:lstStyle/>
          <a:p>
            <a:pPr indent="-227520" lvl="0" marL="228600" marR="0" rtl="0" algn="l">
              <a:lnSpc>
                <a:spcPct val="90000"/>
              </a:lnSpc>
              <a:spcBef>
                <a:spcPts val="0"/>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Sometimes a branch is executed to call a subprogram where the instruction sequence should </a:t>
            </a:r>
            <a:r>
              <a:rPr b="1" i="0" lang="en-GB" sz="2800" u="none" cap="none" strike="noStrike">
                <a:solidFill>
                  <a:srgbClr val="000000"/>
                </a:solidFill>
                <a:latin typeface="Arial"/>
                <a:ea typeface="Arial"/>
                <a:cs typeface="Arial"/>
                <a:sym typeface="Arial"/>
              </a:rPr>
              <a:t>return to the calling sequence when the subprogram terminates.</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Since the subprogram may be called from many different places, a record of the calling address must be kept. </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There are many different ways to achieve this:</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 The calling routine could compute a suitable return address and put it in a standard memory location for use by the subprogram as a return address before executing the branch.</a:t>
            </a:r>
            <a:endParaRPr b="0" i="0" sz="2800" u="none" cap="none" strike="noStrike">
              <a:solidFill>
                <a:srgbClr val="000000"/>
              </a:solidFill>
              <a:latin typeface="Arial"/>
              <a:ea typeface="Arial"/>
              <a:cs typeface="Arial"/>
              <a:sym typeface="Arial"/>
            </a:endParaRPr>
          </a:p>
          <a:p>
            <a:pPr indent="-227520" lvl="0" marL="228600" marR="0" rtl="0" algn="l">
              <a:lnSpc>
                <a:spcPct val="100000"/>
              </a:lnSpc>
              <a:spcBef>
                <a:spcPts val="1001"/>
              </a:spcBef>
              <a:spcAft>
                <a:spcPts val="0"/>
              </a:spcAft>
              <a:buNone/>
            </a:pPr>
            <a:r>
              <a:rPr b="0" i="0" lang="en-GB" sz="2800" u="none" cap="none" strike="noStrike">
                <a:solidFill>
                  <a:srgbClr val="000000"/>
                </a:solidFill>
                <a:latin typeface="Arial"/>
                <a:ea typeface="Arial"/>
                <a:cs typeface="Arial"/>
                <a:sym typeface="Arial"/>
              </a:rPr>
              <a:t>• The return address could be pushed onto a stack.</a:t>
            </a:r>
            <a:endParaRPr b="0" i="0" sz="2800" u="none" cap="none" strike="noStrike">
              <a:solidFill>
                <a:srgbClr val="000000"/>
              </a:solidFill>
              <a:latin typeface="Arial"/>
              <a:ea typeface="Arial"/>
              <a:cs typeface="Arial"/>
              <a:sym typeface="Arial"/>
            </a:endParaRPr>
          </a:p>
          <a:p>
            <a:pPr indent="-227520" lvl="0" marL="228600" marR="0" rtl="0" algn="l">
              <a:lnSpc>
                <a:spcPct val="100000"/>
              </a:lnSpc>
              <a:spcBef>
                <a:spcPts val="1001"/>
              </a:spcBef>
              <a:spcAft>
                <a:spcPts val="0"/>
              </a:spcAft>
              <a:buNone/>
            </a:pPr>
            <a:r>
              <a:rPr b="0" i="0" lang="en-GB" sz="2800" u="none" cap="none" strike="noStrike">
                <a:solidFill>
                  <a:srgbClr val="000000"/>
                </a:solidFill>
                <a:latin typeface="Arial"/>
                <a:ea typeface="Arial"/>
                <a:cs typeface="Arial"/>
                <a:sym typeface="Arial"/>
              </a:rPr>
              <a:t>• The return address could be placed in a register.</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68"/>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System Calls</a:t>
            </a:r>
            <a:endParaRPr b="0" i="0" sz="4400" u="none" cap="none" strike="noStrike">
              <a:solidFill>
                <a:srgbClr val="000000"/>
              </a:solidFill>
              <a:latin typeface="Arial"/>
              <a:ea typeface="Arial"/>
              <a:cs typeface="Arial"/>
              <a:sym typeface="Arial"/>
            </a:endParaRPr>
          </a:p>
        </p:txBody>
      </p:sp>
      <p:sp>
        <p:nvSpPr>
          <p:cNvPr id="641" name="Google Shape;641;p68"/>
          <p:cNvSpPr/>
          <p:nvPr/>
        </p:nvSpPr>
        <p:spPr>
          <a:xfrm>
            <a:off x="457200" y="1600200"/>
            <a:ext cx="8228520" cy="4524840"/>
          </a:xfrm>
          <a:prstGeom prst="rect">
            <a:avLst/>
          </a:prstGeom>
          <a:noFill/>
          <a:ln>
            <a:noFill/>
          </a:ln>
        </p:spPr>
        <p:txBody>
          <a:bodyPr anchorCtr="0" anchor="t" bIns="0" lIns="0" spcFirstLastPara="1" rIns="0" wrap="square" tIns="0">
            <a:normAutofit/>
          </a:bodyPr>
          <a:lstStyle/>
          <a:p>
            <a:pPr indent="-227520" lvl="0" marL="228600" marR="0" rtl="0" algn="l">
              <a:lnSpc>
                <a:spcPct val="90000"/>
              </a:lnSpc>
              <a:spcBef>
                <a:spcPts val="0"/>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Another category of control flow instruction is the system call. This is a branch to</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an operating system routine, often associated with a change in the privilege level of the executing program. </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Some functions in the processor, possibly including all the input and output peripherals, are protected from access by user code. </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Therefore a user program that needs to access these functions must make a system call.</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System calls pass through protection barriers in a controlled way. </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A well-designed processor will ensure that it is possible to write a multi-user operating system where one user's program is protected from assaults from other, possibly malicious, users.</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This requires that a malicious user cannot change the system code and, when access to protected functions is required, the system code must make thorough checks that the requested function is authorized.</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69"/>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Exceptions</a:t>
            </a:r>
            <a:endParaRPr b="0" i="0" sz="4400" u="none" cap="none" strike="noStrike">
              <a:solidFill>
                <a:srgbClr val="000000"/>
              </a:solidFill>
              <a:latin typeface="Arial"/>
              <a:ea typeface="Arial"/>
              <a:cs typeface="Arial"/>
              <a:sym typeface="Arial"/>
            </a:endParaRPr>
          </a:p>
        </p:txBody>
      </p:sp>
      <p:sp>
        <p:nvSpPr>
          <p:cNvPr id="647" name="Google Shape;647;p69"/>
          <p:cNvSpPr/>
          <p:nvPr/>
        </p:nvSpPr>
        <p:spPr>
          <a:xfrm>
            <a:off x="457200" y="1600200"/>
            <a:ext cx="8228520" cy="4524840"/>
          </a:xfrm>
          <a:prstGeom prst="rect">
            <a:avLst/>
          </a:prstGeom>
          <a:noFill/>
          <a:ln>
            <a:noFill/>
          </a:ln>
        </p:spPr>
        <p:txBody>
          <a:bodyPr anchorCtr="0" anchor="t" bIns="0" lIns="0" spcFirstLastPara="1" rIns="0" wrap="square" tIns="0">
            <a:normAutofit/>
          </a:bodyPr>
          <a:lstStyle/>
          <a:p>
            <a:pPr indent="-227520" lvl="0" marL="228600" marR="0" rtl="0" algn="l">
              <a:lnSpc>
                <a:spcPct val="90000"/>
              </a:lnSpc>
              <a:spcBef>
                <a:spcPts val="0"/>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The final category of control flow instruction comprises cases where the change in the flow of control is not the primary intent of the programmer but is a consequence of some unexpected (and possibly unwanted) side-effect of the program. </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An attempt to access a memory location may fail, for instance, because a fault is detected in the memory subsystem. </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The program must therefore deviate from its planned course in order to attempt to recover from the problem.</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Try and Catch blocks helps with the solution</a:t>
            </a:r>
            <a:endParaRPr b="0" i="0" sz="2800" u="none" cap="none"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7"/>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000" u="none" cap="none" strike="noStrike">
                <a:solidFill>
                  <a:srgbClr val="000000"/>
                </a:solidFill>
                <a:latin typeface="Arial"/>
                <a:ea typeface="Arial"/>
                <a:cs typeface="Arial"/>
                <a:sym typeface="Arial"/>
              </a:rPr>
              <a:t>Processor architecture and organization </a:t>
            </a:r>
            <a:r>
              <a:rPr b="0" i="0" lang="en-GB" sz="2800" u="none" cap="none" strike="noStrike">
                <a:solidFill>
                  <a:srgbClr val="000000"/>
                </a:solidFill>
                <a:latin typeface="Arial"/>
                <a:ea typeface="Arial"/>
                <a:cs typeface="Arial"/>
                <a:sym typeface="Arial"/>
              </a:rPr>
              <a:t>Advancement/Progress</a:t>
            </a:r>
            <a:endParaRPr b="0" i="0" sz="2800" u="none" cap="none" strike="noStrike">
              <a:solidFill>
                <a:srgbClr val="000000"/>
              </a:solidFill>
              <a:latin typeface="Arial"/>
              <a:ea typeface="Arial"/>
              <a:cs typeface="Arial"/>
              <a:sym typeface="Arial"/>
            </a:endParaRPr>
          </a:p>
        </p:txBody>
      </p:sp>
      <p:sp>
        <p:nvSpPr>
          <p:cNvPr id="251" name="Google Shape;251;p7"/>
          <p:cNvSpPr/>
          <p:nvPr/>
        </p:nvSpPr>
        <p:spPr>
          <a:xfrm>
            <a:off x="457200" y="1604520"/>
            <a:ext cx="8494560" cy="397620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None/>
            </a:pPr>
            <a:r>
              <a:rPr b="0" i="0" lang="en-GB" sz="2400" u="none" cap="none" strike="noStrike">
                <a:solidFill>
                  <a:srgbClr val="000000"/>
                </a:solidFill>
                <a:latin typeface="Arial"/>
                <a:ea typeface="Arial"/>
                <a:cs typeface="Arial"/>
                <a:sym typeface="Arial"/>
              </a:rPr>
              <a:t>Spectacular increase in the performance of processors and an equally spectacular reduction in their cost.</a:t>
            </a:r>
            <a:endParaRPr b="0" i="0" sz="24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Most of the improvements have resulted from advances in the technology of electronics, moving from valves (vacuum tubes) to individual transistors, to integrated circuits (ICs) incorporating several bipolar transistors</a:t>
            </a:r>
            <a:endParaRPr b="0" i="0" sz="24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and then through generations of IC technology leading to today's very large scale integrated</a:t>
            </a:r>
            <a:endParaRPr b="0" i="0" sz="24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(VLSI) circuits delivering millions of field-effect transistors on a single chip</a:t>
            </a:r>
            <a:r>
              <a:rPr b="0" i="0" lang="en-GB" sz="2800" u="none" cap="none" strike="noStrike">
                <a:solidFill>
                  <a:srgbClr val="000000"/>
                </a:solidFill>
                <a:latin typeface="Arial"/>
                <a:ea typeface="Arial"/>
                <a:cs typeface="Arial"/>
                <a:sym typeface="Arial"/>
              </a:rPr>
              <a:t>.</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transistors get smaller they get cheaper, faster, and consume less power. </a:t>
            </a:r>
            <a:endParaRPr b="0" i="0" sz="24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All modern general-purpose computers employ the principles of the </a:t>
            </a:r>
            <a:r>
              <a:rPr b="0" i="1" lang="en-GB" sz="2400" u="none" cap="none" strike="noStrike">
                <a:solidFill>
                  <a:srgbClr val="000000"/>
                </a:solidFill>
                <a:latin typeface="Arial"/>
                <a:ea typeface="Arial"/>
                <a:cs typeface="Arial"/>
                <a:sym typeface="Arial"/>
              </a:rPr>
              <a:t>stored-program digital computer</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70"/>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Processor design trade-offs</a:t>
            </a:r>
            <a:endParaRPr b="0" i="0" sz="4400" u="none" cap="none" strike="noStrike">
              <a:solidFill>
                <a:srgbClr val="000000"/>
              </a:solidFill>
              <a:latin typeface="Arial"/>
              <a:ea typeface="Arial"/>
              <a:cs typeface="Arial"/>
              <a:sym typeface="Arial"/>
            </a:endParaRPr>
          </a:p>
        </p:txBody>
      </p:sp>
      <p:sp>
        <p:nvSpPr>
          <p:cNvPr id="653" name="Google Shape;653;p70"/>
          <p:cNvSpPr/>
          <p:nvPr/>
        </p:nvSpPr>
        <p:spPr>
          <a:xfrm>
            <a:off x="457200" y="1600200"/>
            <a:ext cx="8228520" cy="4524840"/>
          </a:xfrm>
          <a:prstGeom prst="rect">
            <a:avLst/>
          </a:prstGeom>
          <a:noFill/>
          <a:ln>
            <a:noFill/>
          </a:ln>
        </p:spPr>
        <p:txBody>
          <a:bodyPr anchorCtr="0" anchor="t" bIns="0" lIns="0" spcFirstLastPara="1" rIns="0" wrap="square" tIns="0">
            <a:normAutofit/>
          </a:bodyPr>
          <a:lstStyle/>
          <a:p>
            <a:pPr indent="-227520" lvl="0" marL="228600" marR="0" rtl="0" algn="l">
              <a:lnSpc>
                <a:spcPct val="90000"/>
              </a:lnSpc>
              <a:spcBef>
                <a:spcPts val="0"/>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The art of processor design is to define an instruction set that supports the functions that are useful to the programmer whilst allowing an implementation that is as efficient as possible. </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Preferably, the same instruction set should also allow future, more sophisticated implementations to be equally efficient.</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71"/>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Processor design trade-offs</a:t>
            </a:r>
            <a:endParaRPr b="0" i="0" sz="4400" u="none" cap="none" strike="noStrike">
              <a:solidFill>
                <a:srgbClr val="000000"/>
              </a:solidFill>
              <a:latin typeface="Arial"/>
              <a:ea typeface="Arial"/>
              <a:cs typeface="Arial"/>
              <a:sym typeface="Arial"/>
            </a:endParaRPr>
          </a:p>
        </p:txBody>
      </p:sp>
      <p:sp>
        <p:nvSpPr>
          <p:cNvPr id="659" name="Google Shape;659;p71"/>
          <p:cNvSpPr/>
          <p:nvPr/>
        </p:nvSpPr>
        <p:spPr>
          <a:xfrm>
            <a:off x="457200" y="1600200"/>
            <a:ext cx="8228520" cy="4524840"/>
          </a:xfrm>
          <a:prstGeom prst="rect">
            <a:avLst/>
          </a:prstGeom>
          <a:noFill/>
          <a:ln>
            <a:noFill/>
          </a:ln>
        </p:spPr>
        <p:txBody>
          <a:bodyPr anchorCtr="0" anchor="t" bIns="0" lIns="0" spcFirstLastPara="1" rIns="0" wrap="square" tIns="0">
            <a:normAutofit/>
          </a:bodyPr>
          <a:lstStyle/>
          <a:p>
            <a:pPr indent="-227520" lvl="0" marL="228600" marR="0" rtl="0" algn="l">
              <a:lnSpc>
                <a:spcPct val="90000"/>
              </a:lnSpc>
              <a:spcBef>
                <a:spcPts val="0"/>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The programmer generally wants to express his or her program in as abstract a way as possible, using a high-level language which supports ways of handling concepts that are appropriate to the problem. </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Modern trends towards functional and object-oriented languages move the level of abstraction higher than older imperative languages such as C, and even the older languages were quite a long way removed from typical machine instructions.</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The </a:t>
            </a:r>
            <a:r>
              <a:rPr b="1" i="0" lang="en-GB" sz="2800" u="none" cap="none" strike="noStrike">
                <a:solidFill>
                  <a:srgbClr val="000000"/>
                </a:solidFill>
                <a:latin typeface="Arial"/>
                <a:ea typeface="Arial"/>
                <a:cs typeface="Arial"/>
                <a:sym typeface="Arial"/>
              </a:rPr>
              <a:t>semantic gap </a:t>
            </a:r>
            <a:r>
              <a:rPr b="0" i="0" lang="en-GB" sz="2800" u="none" cap="none" strike="noStrike">
                <a:solidFill>
                  <a:srgbClr val="000000"/>
                </a:solidFill>
                <a:latin typeface="Arial"/>
                <a:ea typeface="Arial"/>
                <a:cs typeface="Arial"/>
                <a:sym typeface="Arial"/>
              </a:rPr>
              <a:t>between a high-level language construct and a machine instruction is bridged by a </a:t>
            </a:r>
            <a:r>
              <a:rPr b="1" i="0" lang="en-GB" sz="2800" u="none" cap="none" strike="noStrike">
                <a:solidFill>
                  <a:srgbClr val="000000"/>
                </a:solidFill>
                <a:latin typeface="Arial"/>
                <a:ea typeface="Arial"/>
                <a:cs typeface="Arial"/>
                <a:sym typeface="Arial"/>
              </a:rPr>
              <a:t>compiler, </a:t>
            </a:r>
            <a:r>
              <a:rPr b="0" i="0" lang="en-GB" sz="2800" u="none" cap="none" strike="noStrike">
                <a:solidFill>
                  <a:srgbClr val="000000"/>
                </a:solidFill>
                <a:latin typeface="Arial"/>
                <a:ea typeface="Arial"/>
                <a:cs typeface="Arial"/>
                <a:sym typeface="Arial"/>
              </a:rPr>
              <a:t>which is a (usually complex) computer program that translates a high-level language program into a sequence of machine instructions.</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Therefore the processor designer should define his or her instruction set to be a good compiler target rather than something that the programmer will use directly to solve the problem by hand.</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2"/>
          <p:cNvSpPr/>
          <p:nvPr/>
        </p:nvSpPr>
        <p:spPr>
          <a:xfrm>
            <a:off x="457200" y="274680"/>
            <a:ext cx="8228520" cy="1095840"/>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What processors do</a:t>
            </a:r>
            <a:br>
              <a:rPr b="0" i="0" lang="en-GB" sz="1800" u="none" cap="none" strike="noStrike">
                <a:latin typeface="Arial"/>
                <a:ea typeface="Arial"/>
                <a:cs typeface="Arial"/>
                <a:sym typeface="Arial"/>
              </a:rPr>
            </a:br>
            <a:endParaRPr b="0" i="0" sz="4400" u="none" cap="none" strike="noStrike">
              <a:solidFill>
                <a:srgbClr val="000000"/>
              </a:solidFill>
              <a:latin typeface="Arial"/>
              <a:ea typeface="Arial"/>
              <a:cs typeface="Arial"/>
              <a:sym typeface="Arial"/>
            </a:endParaRPr>
          </a:p>
        </p:txBody>
      </p:sp>
      <p:sp>
        <p:nvSpPr>
          <p:cNvPr id="665" name="Google Shape;665;p72"/>
          <p:cNvSpPr/>
          <p:nvPr/>
        </p:nvSpPr>
        <p:spPr>
          <a:xfrm>
            <a:off x="457200" y="1600200"/>
            <a:ext cx="8228520" cy="4524840"/>
          </a:xfrm>
          <a:prstGeom prst="rect">
            <a:avLst/>
          </a:prstGeom>
          <a:noFill/>
          <a:ln>
            <a:noFill/>
          </a:ln>
        </p:spPr>
        <p:txBody>
          <a:bodyPr anchorCtr="0" anchor="t" bIns="0" lIns="0" spcFirstLastPara="1" rIns="0" wrap="square" tIns="0">
            <a:normAutofit/>
          </a:bodyPr>
          <a:lstStyle/>
          <a:p>
            <a:pPr indent="-227520" lvl="0" marL="228600" marR="0" rtl="0" algn="l">
              <a:lnSpc>
                <a:spcPct val="90000"/>
              </a:lnSpc>
              <a:spcBef>
                <a:spcPts val="0"/>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If we want to make a processor go fast, we must first understand what it spends its time doing. </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It is a common misconception that computers spend their time computing, that is, carrying out arithmetic operations on user data. </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In practice they spend very little time 'computing' in this sense.</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 Although they do a fair amount of arithmetic, most of this is with addresses in order to locate the relevant data items and program routines. </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Then, having found the user's data, most of the work is in moving it around rather than processing it in any transformational sense.</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73"/>
          <p:cNvSpPr/>
          <p:nvPr/>
        </p:nvSpPr>
        <p:spPr>
          <a:xfrm>
            <a:off x="457200" y="274680"/>
            <a:ext cx="8228520" cy="1095840"/>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What processors do</a:t>
            </a:r>
            <a:br>
              <a:rPr b="0" i="0" lang="en-GB" sz="1800" u="none" cap="none" strike="noStrike">
                <a:latin typeface="Arial"/>
                <a:ea typeface="Arial"/>
                <a:cs typeface="Arial"/>
                <a:sym typeface="Arial"/>
              </a:rPr>
            </a:br>
            <a:endParaRPr b="0" i="0" sz="4400" u="none" cap="none" strike="noStrike">
              <a:solidFill>
                <a:srgbClr val="000000"/>
              </a:solidFill>
              <a:latin typeface="Arial"/>
              <a:ea typeface="Arial"/>
              <a:cs typeface="Arial"/>
              <a:sym typeface="Arial"/>
            </a:endParaRPr>
          </a:p>
        </p:txBody>
      </p:sp>
      <p:pic>
        <p:nvPicPr>
          <p:cNvPr id="671" name="Google Shape;671;p73"/>
          <p:cNvPicPr preferRelativeResize="0"/>
          <p:nvPr/>
        </p:nvPicPr>
        <p:blipFill rotWithShape="1">
          <a:blip r:embed="rId3">
            <a:alphaModFix/>
          </a:blip>
          <a:srcRect b="0" l="0" r="0" t="0"/>
          <a:stretch/>
        </p:blipFill>
        <p:spPr>
          <a:xfrm>
            <a:off x="1523880" y="1752480"/>
            <a:ext cx="5435640" cy="309852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74"/>
          <p:cNvSpPr/>
          <p:nvPr/>
        </p:nvSpPr>
        <p:spPr>
          <a:xfrm>
            <a:off x="457200" y="273600"/>
            <a:ext cx="8228160" cy="1143720"/>
          </a:xfrm>
          <a:prstGeom prst="rect">
            <a:avLst/>
          </a:prstGeom>
          <a:noFill/>
          <a:ln>
            <a:noFill/>
          </a:ln>
        </p:spPr>
        <p:txBody>
          <a:bodyPr anchorCtr="0" anchor="ctr" bIns="0" lIns="0" spcFirstLastPara="1" rIns="0" wrap="square" tIns="0">
            <a:normAutofit/>
          </a:bodyPr>
          <a:lstStyle/>
          <a:p>
            <a:pPr indent="0" lvl="0" marL="0" marR="0" rtl="0" algn="l">
              <a:lnSpc>
                <a:spcPct val="100000"/>
              </a:lnSpc>
              <a:spcBef>
                <a:spcPts val="0"/>
              </a:spcBef>
              <a:spcAft>
                <a:spcPts val="0"/>
              </a:spcAft>
              <a:buNone/>
            </a:pPr>
            <a:br>
              <a:rPr b="0" i="0" lang="en-GB" sz="1800" u="none" cap="none" strike="noStrike">
                <a:latin typeface="Arial"/>
                <a:ea typeface="Arial"/>
                <a:cs typeface="Arial"/>
                <a:sym typeface="Arial"/>
              </a:rPr>
            </a:br>
            <a:r>
              <a:rPr b="0" i="0" lang="en-GB" sz="4400" u="none" cap="none" strike="noStrike">
                <a:solidFill>
                  <a:srgbClr val="000000"/>
                </a:solidFill>
                <a:latin typeface="Arial"/>
                <a:ea typeface="Arial"/>
                <a:cs typeface="Arial"/>
                <a:sym typeface="Arial"/>
              </a:rPr>
              <a:t>Complex Instruction Set Computers</a:t>
            </a:r>
            <a:endParaRPr b="0" i="0" sz="4400" u="none" cap="none" strike="noStrike">
              <a:solidFill>
                <a:srgbClr val="000000"/>
              </a:solidFill>
              <a:latin typeface="Arial"/>
              <a:ea typeface="Arial"/>
              <a:cs typeface="Arial"/>
              <a:sym typeface="Arial"/>
            </a:endParaRPr>
          </a:p>
        </p:txBody>
      </p:sp>
      <p:sp>
        <p:nvSpPr>
          <p:cNvPr id="677" name="Google Shape;677;p74"/>
          <p:cNvSpPr/>
          <p:nvPr/>
        </p:nvSpPr>
        <p:spPr>
          <a:xfrm>
            <a:off x="457200" y="1600200"/>
            <a:ext cx="8228520" cy="4524840"/>
          </a:xfrm>
          <a:prstGeom prst="rect">
            <a:avLst/>
          </a:prstGeom>
          <a:noFill/>
          <a:ln>
            <a:noFill/>
          </a:ln>
        </p:spPr>
        <p:txBody>
          <a:bodyPr anchorCtr="0" anchor="t" bIns="0" lIns="0" spcFirstLastPara="1" rIns="0" wrap="square" tIns="0">
            <a:noAutofit/>
          </a:bodyPr>
          <a:lstStyle/>
          <a:p>
            <a:pPr indent="-227520" lvl="0" marL="228600" marR="0" rtl="0" algn="l">
              <a:lnSpc>
                <a:spcPct val="90000"/>
              </a:lnSpc>
              <a:spcBef>
                <a:spcPts val="0"/>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A complex </a:t>
            </a:r>
            <a:r>
              <a:rPr b="1" i="0" lang="en-GB" sz="2800" u="none" cap="none" strike="noStrike">
                <a:solidFill>
                  <a:srgbClr val="000000"/>
                </a:solidFill>
                <a:latin typeface="Arial"/>
                <a:ea typeface="Arial"/>
                <a:cs typeface="Arial"/>
                <a:sym typeface="Arial"/>
              </a:rPr>
              <a:t>instruction set</a:t>
            </a:r>
            <a:r>
              <a:rPr b="0" i="0" lang="en-GB" sz="2800" u="none" cap="none" strike="noStrike">
                <a:solidFill>
                  <a:srgbClr val="000000"/>
                </a:solidFill>
                <a:latin typeface="Arial"/>
                <a:ea typeface="Arial"/>
                <a:cs typeface="Arial"/>
                <a:sym typeface="Arial"/>
              </a:rPr>
              <a:t> computer (</a:t>
            </a:r>
            <a:r>
              <a:rPr b="1" i="0" lang="en-GB" sz="2800" u="none" cap="none" strike="noStrike">
                <a:solidFill>
                  <a:srgbClr val="000000"/>
                </a:solidFill>
                <a:latin typeface="Arial"/>
                <a:ea typeface="Arial"/>
                <a:cs typeface="Arial"/>
                <a:sym typeface="Arial"/>
              </a:rPr>
              <a:t>CISC</a:t>
            </a:r>
            <a:r>
              <a:rPr b="0" i="0" lang="en-GB" sz="2800" u="none" cap="none" strike="noStrike">
                <a:solidFill>
                  <a:srgbClr val="000000"/>
                </a:solidFill>
                <a:latin typeface="Arial"/>
                <a:ea typeface="Arial"/>
                <a:cs typeface="Arial"/>
                <a:sym typeface="Arial"/>
              </a:rPr>
              <a:t> /ˈsɪsk/) is a computer in which single </a:t>
            </a:r>
            <a:r>
              <a:rPr b="1" i="0" lang="en-GB" sz="2800" u="none" cap="none" strike="noStrike">
                <a:solidFill>
                  <a:srgbClr val="000000"/>
                </a:solidFill>
                <a:latin typeface="Arial"/>
                <a:ea typeface="Arial"/>
                <a:cs typeface="Arial"/>
                <a:sym typeface="Arial"/>
              </a:rPr>
              <a:t>instructions</a:t>
            </a:r>
            <a:r>
              <a:rPr b="0" i="0" lang="en-GB" sz="2800" u="none" cap="none" strike="noStrike">
                <a:solidFill>
                  <a:srgbClr val="000000"/>
                </a:solidFill>
                <a:latin typeface="Arial"/>
                <a:ea typeface="Arial"/>
                <a:cs typeface="Arial"/>
                <a:sym typeface="Arial"/>
              </a:rPr>
              <a:t> can execute several low-level operations (such as a load from memory, an arithmetic operation, and a memory store) or are capable of multi-step operations or addressing modes within single </a:t>
            </a:r>
            <a:r>
              <a:rPr b="1" i="0" lang="en-GB" sz="2800" u="none" cap="none" strike="noStrike">
                <a:solidFill>
                  <a:srgbClr val="000000"/>
                </a:solidFill>
                <a:latin typeface="Arial"/>
                <a:ea typeface="Arial"/>
                <a:cs typeface="Arial"/>
                <a:sym typeface="Arial"/>
              </a:rPr>
              <a:t>instructions</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75"/>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RISC Organisation</a:t>
            </a:r>
            <a:endParaRPr b="0" i="0" sz="4400" u="none" cap="none" strike="noStrike">
              <a:solidFill>
                <a:srgbClr val="000000"/>
              </a:solidFill>
              <a:latin typeface="Arial"/>
              <a:ea typeface="Arial"/>
              <a:cs typeface="Arial"/>
              <a:sym typeface="Arial"/>
            </a:endParaRPr>
          </a:p>
        </p:txBody>
      </p:sp>
      <p:sp>
        <p:nvSpPr>
          <p:cNvPr id="683" name="Google Shape;683;p75"/>
          <p:cNvSpPr/>
          <p:nvPr/>
        </p:nvSpPr>
        <p:spPr>
          <a:xfrm>
            <a:off x="457200" y="1600200"/>
            <a:ext cx="8228520" cy="4524840"/>
          </a:xfrm>
          <a:prstGeom prst="rect">
            <a:avLst/>
          </a:prstGeom>
          <a:noFill/>
          <a:ln>
            <a:noFill/>
          </a:ln>
        </p:spPr>
        <p:txBody>
          <a:bodyPr anchorCtr="0" anchor="t" bIns="0" lIns="0" spcFirstLastPara="1" rIns="0" wrap="square" tIns="0">
            <a:normAutofit/>
          </a:bodyPr>
          <a:lstStyle/>
          <a:p>
            <a:pPr indent="-227520" lvl="0" marL="228600" marR="0" rtl="0" algn="l">
              <a:lnSpc>
                <a:spcPct val="90000"/>
              </a:lnSpc>
              <a:spcBef>
                <a:spcPts val="0"/>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 RISC uses Hard-wired instruction decode logic; </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CISC processors used large microcode</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ROMs to decode their instructions.</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 Pipelined execution; </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CISC processors allowed little, if any, overlap between consecutive instructions (though they do now).</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Single-cycle execution; CISC processors typically took many clock cycles to complete a single instruction.</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76"/>
          <p:cNvSpPr/>
          <p:nvPr/>
        </p:nvSpPr>
        <p:spPr>
          <a:xfrm>
            <a:off x="457200" y="273600"/>
            <a:ext cx="8228160" cy="1143720"/>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RISC</a:t>
            </a:r>
            <a:br>
              <a:rPr b="0" i="0" lang="en-GB" sz="1800" u="none" cap="none" strike="noStrike">
                <a:latin typeface="Arial"/>
                <a:ea typeface="Arial"/>
                <a:cs typeface="Arial"/>
                <a:sym typeface="Arial"/>
              </a:rPr>
            </a:br>
            <a:r>
              <a:rPr b="0" i="0" lang="en-GB" sz="4400" u="none" cap="none" strike="noStrike">
                <a:solidFill>
                  <a:srgbClr val="000000"/>
                </a:solidFill>
                <a:latin typeface="Arial"/>
                <a:ea typeface="Arial"/>
                <a:cs typeface="Arial"/>
                <a:sym typeface="Arial"/>
              </a:rPr>
              <a:t>advantages</a:t>
            </a:r>
            <a:endParaRPr b="0" i="0" sz="4400" u="none" cap="none" strike="noStrike">
              <a:solidFill>
                <a:srgbClr val="000000"/>
              </a:solidFill>
              <a:latin typeface="Arial"/>
              <a:ea typeface="Arial"/>
              <a:cs typeface="Arial"/>
              <a:sym typeface="Arial"/>
            </a:endParaRPr>
          </a:p>
        </p:txBody>
      </p:sp>
      <p:sp>
        <p:nvSpPr>
          <p:cNvPr id="689" name="Google Shape;689;p76"/>
          <p:cNvSpPr/>
          <p:nvPr/>
        </p:nvSpPr>
        <p:spPr>
          <a:xfrm>
            <a:off x="457200" y="1600200"/>
            <a:ext cx="8228520" cy="4524840"/>
          </a:xfrm>
          <a:prstGeom prst="rect">
            <a:avLst/>
          </a:prstGeom>
          <a:noFill/>
          <a:ln>
            <a:noFill/>
          </a:ln>
        </p:spPr>
        <p:txBody>
          <a:bodyPr anchorCtr="0" anchor="t" bIns="0" lIns="0" spcFirstLastPara="1" rIns="0" wrap="square" tIns="0">
            <a:normAutofit/>
          </a:bodyPr>
          <a:lstStyle/>
          <a:p>
            <a:pPr indent="-227520" lvl="0" marL="228600" marR="0" rtl="0" algn="l">
              <a:lnSpc>
                <a:spcPct val="90000"/>
              </a:lnSpc>
              <a:spcBef>
                <a:spcPts val="0"/>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 A smaller die size.</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A simple processor should require fewer transistors and less silicon area.</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 Therefore a whole CPU will fit on a chip at an earlier stage in process technology development, and once the technology has developed beyond the point where either CPU will fit on a chip, a RISC CPU leaves more die area free for performance-enhancing features such as cache memory, memory management functions, floating-point hardware, and so on.</a:t>
            </a:r>
            <a:endParaRPr b="0" i="0" sz="2800" u="none" cap="none" strike="noStrike">
              <a:solidFill>
                <a:srgbClr val="000000"/>
              </a:solidFill>
              <a:latin typeface="Arial"/>
              <a:ea typeface="Arial"/>
              <a:cs typeface="Arial"/>
              <a:sym typeface="Arial"/>
            </a:endParaRPr>
          </a:p>
          <a:p>
            <a:pPr indent="-227520" lvl="0" marL="228600" marR="0" rtl="0" algn="l">
              <a:lnSpc>
                <a:spcPct val="100000"/>
              </a:lnSpc>
              <a:spcBef>
                <a:spcPts val="1001"/>
              </a:spcBef>
              <a:spcAft>
                <a:spcPts val="0"/>
              </a:spcAft>
              <a:buNone/>
            </a:pPr>
            <a:r>
              <a:rPr b="0" i="0" lang="en-GB" sz="2800" u="none" cap="none" strike="noStrike">
                <a:solidFill>
                  <a:srgbClr val="000000"/>
                </a:solidFill>
                <a:latin typeface="Arial"/>
                <a:ea typeface="Arial"/>
                <a:cs typeface="Arial"/>
                <a:sym typeface="Arial"/>
              </a:rPr>
              <a:t> A shorter development time.</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A simple processor should take less design effort and therefore have a lower design cost and be better matched to the process technology when it is launched (since process technology developments need be predicted over a shorter development period).</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77"/>
          <p:cNvSpPr/>
          <p:nvPr/>
        </p:nvSpPr>
        <p:spPr>
          <a:xfrm>
            <a:off x="457200" y="273600"/>
            <a:ext cx="8228160" cy="1143720"/>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The Reduced Instruction Set Computer</a:t>
            </a:r>
            <a:br>
              <a:rPr b="0" i="0" lang="en-GB" sz="1800" u="none" cap="none" strike="noStrike">
                <a:latin typeface="Arial"/>
                <a:ea typeface="Arial"/>
                <a:cs typeface="Arial"/>
                <a:sym typeface="Arial"/>
              </a:rPr>
            </a:br>
            <a:r>
              <a:rPr b="0" i="0" lang="en-GB" sz="4400" u="none" cap="none" strike="noStrike">
                <a:solidFill>
                  <a:srgbClr val="000000"/>
                </a:solidFill>
                <a:latin typeface="Arial"/>
                <a:ea typeface="Arial"/>
                <a:cs typeface="Arial"/>
                <a:sym typeface="Arial"/>
              </a:rPr>
              <a:t>RISC architecture</a:t>
            </a:r>
            <a:endParaRPr b="0" i="0" sz="4400" u="none" cap="none" strike="noStrike">
              <a:solidFill>
                <a:srgbClr val="000000"/>
              </a:solidFill>
              <a:latin typeface="Arial"/>
              <a:ea typeface="Arial"/>
              <a:cs typeface="Arial"/>
              <a:sym typeface="Arial"/>
            </a:endParaRPr>
          </a:p>
        </p:txBody>
      </p:sp>
      <p:sp>
        <p:nvSpPr>
          <p:cNvPr id="695" name="Google Shape;695;p77"/>
          <p:cNvSpPr/>
          <p:nvPr/>
        </p:nvSpPr>
        <p:spPr>
          <a:xfrm>
            <a:off x="457200" y="1600200"/>
            <a:ext cx="8228520" cy="4524840"/>
          </a:xfrm>
          <a:prstGeom prst="rect">
            <a:avLst/>
          </a:prstGeom>
          <a:noFill/>
          <a:ln>
            <a:noFill/>
          </a:ln>
        </p:spPr>
        <p:txBody>
          <a:bodyPr anchorCtr="0" anchor="t" bIns="0" lIns="0" spcFirstLastPara="1" rIns="0" wrap="square" tIns="0">
            <a:normAutofit/>
          </a:bodyPr>
          <a:lstStyle/>
          <a:p>
            <a:pPr indent="-227520" lvl="0" marL="228600" marR="0" rtl="0" algn="l">
              <a:lnSpc>
                <a:spcPct val="90000"/>
              </a:lnSpc>
              <a:spcBef>
                <a:spcPts val="0"/>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RISC processors had a fixed (32-bit) instruction size with few formats;</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 CISC processors typically had variable length instruction sets with many formats.</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 RISC architecture was a load-store architecture where instructions that process data operate only on registers and are separate from instructions that access memory;</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 CISC processors typically allowed values in memory to be used as operands in data processing instructions.</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In RISC a large register bank of thirty-two 32-bit registers, all of which could be used for any purpose, to allow the load-store architecture to operate efficiently; </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CISC register sets were getting larger, but none was this large and most had different registers for different purposes (for example, the </a:t>
            </a:r>
            <a:r>
              <a:rPr b="0" i="1" lang="en-GB" sz="2800" u="none" cap="none" strike="noStrike">
                <a:solidFill>
                  <a:srgbClr val="000000"/>
                </a:solidFill>
                <a:latin typeface="Arial"/>
                <a:ea typeface="Arial"/>
                <a:cs typeface="Arial"/>
                <a:sym typeface="Arial"/>
              </a:rPr>
              <a:t>data and address registers on the </a:t>
            </a:r>
            <a:r>
              <a:rPr b="0" i="0" lang="en-GB" sz="2800" u="none" cap="none" strike="noStrike">
                <a:solidFill>
                  <a:srgbClr val="000000"/>
                </a:solidFill>
                <a:latin typeface="Arial"/>
                <a:ea typeface="Arial"/>
                <a:cs typeface="Arial"/>
                <a:sym typeface="Arial"/>
              </a:rPr>
              <a:t>Motorola MC68000).</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These differences greatly simplified the design of the processor and allowed the designers to implement the architecture using organizational features that contributed to the performance of the prototype devices</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78"/>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RISC VS CISC</a:t>
            </a:r>
            <a:endParaRPr b="0" i="0" sz="4400" u="none" cap="none" strike="noStrike">
              <a:solidFill>
                <a:srgbClr val="000000"/>
              </a:solidFill>
              <a:latin typeface="Arial"/>
              <a:ea typeface="Arial"/>
              <a:cs typeface="Arial"/>
              <a:sym typeface="Arial"/>
            </a:endParaRPr>
          </a:p>
        </p:txBody>
      </p:sp>
      <p:pic>
        <p:nvPicPr>
          <p:cNvPr id="701" name="Google Shape;701;p78"/>
          <p:cNvPicPr preferRelativeResize="0"/>
          <p:nvPr/>
        </p:nvPicPr>
        <p:blipFill rotWithShape="1">
          <a:blip r:embed="rId3">
            <a:alphaModFix/>
          </a:blip>
          <a:srcRect b="0" l="0" r="0" t="0"/>
          <a:stretch/>
        </p:blipFill>
        <p:spPr>
          <a:xfrm>
            <a:off x="1371600" y="1752480"/>
            <a:ext cx="6780600" cy="365652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79"/>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RISC VS CISC</a:t>
            </a:r>
            <a:endParaRPr b="0" i="0" sz="4400" u="none" cap="none" strike="noStrike">
              <a:solidFill>
                <a:srgbClr val="000000"/>
              </a:solidFill>
              <a:latin typeface="Arial"/>
              <a:ea typeface="Arial"/>
              <a:cs typeface="Arial"/>
              <a:sym typeface="Arial"/>
            </a:endParaRPr>
          </a:p>
        </p:txBody>
      </p:sp>
      <p:pic>
        <p:nvPicPr>
          <p:cNvPr id="707" name="Google Shape;707;p79"/>
          <p:cNvPicPr preferRelativeResize="0"/>
          <p:nvPr/>
        </p:nvPicPr>
        <p:blipFill rotWithShape="1">
          <a:blip r:embed="rId3">
            <a:alphaModFix/>
          </a:blip>
          <a:srcRect b="0" l="0" r="0" t="0"/>
          <a:stretch/>
        </p:blipFill>
        <p:spPr>
          <a:xfrm>
            <a:off x="1600200" y="1828800"/>
            <a:ext cx="5790240" cy="36565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8"/>
          <p:cNvSpPr/>
          <p:nvPr/>
        </p:nvSpPr>
        <p:spPr>
          <a:xfrm>
            <a:off x="457200" y="274680"/>
            <a:ext cx="8227800" cy="11412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SOC( Microcontrollers)</a:t>
            </a:r>
            <a:endParaRPr b="0" i="0" sz="4400" u="none" cap="none" strike="noStrike">
              <a:solidFill>
                <a:srgbClr val="000000"/>
              </a:solidFill>
              <a:latin typeface="Arial"/>
              <a:ea typeface="Arial"/>
              <a:cs typeface="Arial"/>
              <a:sym typeface="Arial"/>
            </a:endParaRPr>
          </a:p>
        </p:txBody>
      </p:sp>
      <p:sp>
        <p:nvSpPr>
          <p:cNvPr id="257" name="Google Shape;257;p8"/>
          <p:cNvSpPr/>
          <p:nvPr/>
        </p:nvSpPr>
        <p:spPr>
          <a:xfrm>
            <a:off x="457200" y="1143000"/>
            <a:ext cx="8549280" cy="5103720"/>
          </a:xfrm>
          <a:prstGeom prst="rect">
            <a:avLst/>
          </a:prstGeom>
          <a:noFill/>
          <a:ln>
            <a:noFill/>
          </a:ln>
        </p:spPr>
        <p:txBody>
          <a:bodyPr anchorCtr="0" anchor="t" bIns="45000" lIns="90000" spcFirstLastPara="1" rIns="90000" wrap="square" tIns="45000">
            <a:noAutofit/>
          </a:bodyPr>
          <a:lstStyle/>
          <a:p>
            <a:pPr indent="-341280" lvl="0" marL="343080" marR="0" rtl="0" algn="l">
              <a:lnSpc>
                <a:spcPct val="100000"/>
              </a:lnSpc>
              <a:spcBef>
                <a:spcPts val="0"/>
              </a:spcBef>
              <a:spcAft>
                <a:spcPts val="0"/>
              </a:spcAft>
              <a:buClr>
                <a:srgbClr val="000000"/>
              </a:buClr>
              <a:buSzPts val="3200"/>
              <a:buFont typeface="Arial"/>
              <a:buChar char="•"/>
            </a:pPr>
            <a:r>
              <a:rPr b="0" i="0" lang="en-GB" sz="3200" u="none" cap="none" strike="noStrike">
                <a:solidFill>
                  <a:srgbClr val="000000"/>
                </a:solidFill>
                <a:latin typeface="Calibri"/>
                <a:ea typeface="Calibri"/>
                <a:cs typeface="Calibri"/>
                <a:sym typeface="Calibri"/>
              </a:rPr>
              <a:t>A system-on-a-chip (SoC) is a </a:t>
            </a:r>
            <a:r>
              <a:rPr b="0" i="0" lang="en-GB" sz="3200" u="sng" cap="none" strike="noStrike">
                <a:solidFill>
                  <a:srgbClr val="0000FF"/>
                </a:solidFill>
                <a:latin typeface="Calibri"/>
                <a:ea typeface="Calibri"/>
                <a:cs typeface="Calibri"/>
                <a:sym typeface="Calibri"/>
                <a:hlinkClick r:id="rId3">
                  <a:extLst>
                    <a:ext uri="{A12FA001-AC4F-418D-AE19-62706E023703}">
                      <ahyp:hlinkClr val="tx"/>
                    </a:ext>
                  </a:extLst>
                </a:hlinkClick>
              </a:rPr>
              <a:t>microchip</a:t>
            </a:r>
            <a:r>
              <a:rPr b="0" i="0" lang="en-GB" sz="3200" u="none" cap="none" strike="noStrike">
                <a:solidFill>
                  <a:srgbClr val="000000"/>
                </a:solidFill>
                <a:latin typeface="Calibri"/>
                <a:ea typeface="Calibri"/>
                <a:cs typeface="Calibri"/>
                <a:sym typeface="Calibri"/>
              </a:rPr>
              <a:t> with all the necessary electronic circuits and parts for a  given system, such as a smartphone or wearable computer, on a single integrated circuit (</a:t>
            </a:r>
            <a:r>
              <a:rPr b="0" i="0" lang="en-GB" sz="3200" u="sng" cap="none" strike="noStrike">
                <a:solidFill>
                  <a:srgbClr val="0000FF"/>
                </a:solidFill>
                <a:latin typeface="Calibri"/>
                <a:ea typeface="Calibri"/>
                <a:cs typeface="Calibri"/>
                <a:sym typeface="Calibri"/>
                <a:hlinkClick r:id="rId4">
                  <a:extLst>
                    <a:ext uri="{A12FA001-AC4F-418D-AE19-62706E023703}">
                      <ahyp:hlinkClr val="tx"/>
                    </a:ext>
                  </a:extLst>
                </a:hlinkClick>
              </a:rPr>
              <a:t>IC</a:t>
            </a:r>
            <a:r>
              <a:rPr b="0" i="0" lang="en-GB" sz="3200" u="none" cap="none" strike="noStrike">
                <a:solidFill>
                  <a:srgbClr val="000000"/>
                </a:solidFill>
                <a:latin typeface="Calibri"/>
                <a:ea typeface="Calibri"/>
                <a:cs typeface="Calibri"/>
                <a:sym typeface="Calibri"/>
              </a:rPr>
              <a:t>). SOCs are built for various applications</a:t>
            </a:r>
            <a:endParaRPr b="0" i="0" sz="32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Clr>
                <a:srgbClr val="000000"/>
              </a:buClr>
              <a:buSzPts val="3200"/>
              <a:buFont typeface="Arial"/>
              <a:buChar char="•"/>
            </a:pPr>
            <a:r>
              <a:rPr b="0" i="0" lang="en-GB" sz="3200" u="none" cap="none" strike="noStrike">
                <a:solidFill>
                  <a:srgbClr val="000000"/>
                </a:solidFill>
                <a:latin typeface="Calibri"/>
                <a:ea typeface="Calibri"/>
                <a:cs typeface="Calibri"/>
                <a:sym typeface="Calibri"/>
              </a:rPr>
              <a:t>An SoC for a sound-detecting device, for example, might include an audio receiver, an analog-to-digital converter (</a:t>
            </a:r>
            <a:r>
              <a:rPr b="0" i="0" lang="en-GB" sz="3200" u="sng" cap="none" strike="noStrike">
                <a:solidFill>
                  <a:srgbClr val="0000FF"/>
                </a:solidFill>
                <a:latin typeface="Calibri"/>
                <a:ea typeface="Calibri"/>
                <a:cs typeface="Calibri"/>
                <a:sym typeface="Calibri"/>
                <a:hlinkClick r:id="rId5">
                  <a:extLst>
                    <a:ext uri="{A12FA001-AC4F-418D-AE19-62706E023703}">
                      <ahyp:hlinkClr val="tx"/>
                    </a:ext>
                  </a:extLst>
                </a:hlinkClick>
              </a:rPr>
              <a:t>ADC</a:t>
            </a:r>
            <a:r>
              <a:rPr b="0" i="0" lang="en-GB" sz="3200" u="none" cap="none" strike="noStrike">
                <a:solidFill>
                  <a:srgbClr val="000000"/>
                </a:solidFill>
                <a:latin typeface="Calibri"/>
                <a:ea typeface="Calibri"/>
                <a:cs typeface="Calibri"/>
                <a:sym typeface="Calibri"/>
              </a:rPr>
              <a:t>), a </a:t>
            </a:r>
            <a:r>
              <a:rPr b="0" i="0" lang="en-GB" sz="3200" u="sng" cap="none" strike="noStrike">
                <a:solidFill>
                  <a:srgbClr val="0000FF"/>
                </a:solidFill>
                <a:latin typeface="Calibri"/>
                <a:ea typeface="Calibri"/>
                <a:cs typeface="Calibri"/>
                <a:sym typeface="Calibri"/>
                <a:hlinkClick r:id="rId6">
                  <a:extLst>
                    <a:ext uri="{A12FA001-AC4F-418D-AE19-62706E023703}">
                      <ahyp:hlinkClr val="tx"/>
                    </a:ext>
                  </a:extLst>
                </a:hlinkClick>
              </a:rPr>
              <a:t>microprocessor</a:t>
            </a:r>
            <a:r>
              <a:rPr b="0" i="0" lang="en-GB" sz="3200" u="none" cap="none" strike="noStrike">
                <a:solidFill>
                  <a:srgbClr val="000000"/>
                </a:solidFill>
                <a:latin typeface="Calibri"/>
                <a:ea typeface="Calibri"/>
                <a:cs typeface="Calibri"/>
                <a:sym typeface="Calibri"/>
              </a:rPr>
              <a:t>, </a:t>
            </a:r>
            <a:r>
              <a:rPr b="0" i="0" lang="en-GB" sz="3200" u="sng" cap="none" strike="noStrike">
                <a:solidFill>
                  <a:srgbClr val="0000FF"/>
                </a:solidFill>
                <a:latin typeface="Calibri"/>
                <a:ea typeface="Calibri"/>
                <a:cs typeface="Calibri"/>
                <a:sym typeface="Calibri"/>
                <a:hlinkClick r:id="rId7">
                  <a:extLst>
                    <a:ext uri="{A12FA001-AC4F-418D-AE19-62706E023703}">
                      <ahyp:hlinkClr val="tx"/>
                    </a:ext>
                  </a:extLst>
                </a:hlinkClick>
              </a:rPr>
              <a:t>memory</a:t>
            </a:r>
            <a:r>
              <a:rPr b="0" i="0" lang="en-GB" sz="3200" u="none" cap="none" strike="noStrike">
                <a:solidFill>
                  <a:srgbClr val="000000"/>
                </a:solidFill>
                <a:latin typeface="Calibri"/>
                <a:ea typeface="Calibri"/>
                <a:cs typeface="Calibri"/>
                <a:sym typeface="Calibri"/>
              </a:rPr>
              <a:t>, and the </a:t>
            </a:r>
            <a:r>
              <a:rPr b="0" i="0" lang="en-GB" sz="3200" u="sng" cap="none" strike="noStrike">
                <a:solidFill>
                  <a:srgbClr val="0000FF"/>
                </a:solidFill>
                <a:latin typeface="Calibri"/>
                <a:ea typeface="Calibri"/>
                <a:cs typeface="Calibri"/>
                <a:sym typeface="Calibri"/>
                <a:hlinkClick r:id="rId8">
                  <a:extLst>
                    <a:ext uri="{A12FA001-AC4F-418D-AE19-62706E023703}">
                      <ahyp:hlinkClr val="tx"/>
                    </a:ext>
                  </a:extLst>
                </a:hlinkClick>
              </a:rPr>
              <a:t>input/output</a:t>
            </a:r>
            <a:r>
              <a:rPr b="0" i="0" lang="en-GB" sz="3200" u="none" cap="none" strike="noStrike">
                <a:solidFill>
                  <a:srgbClr val="000000"/>
                </a:solidFill>
                <a:latin typeface="Calibri"/>
                <a:ea typeface="Calibri"/>
                <a:cs typeface="Calibri"/>
                <a:sym typeface="Calibri"/>
              </a:rPr>
              <a:t>logic control for a user - all on a single chip.</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80"/>
          <p:cNvSpPr/>
          <p:nvPr/>
        </p:nvSpPr>
        <p:spPr>
          <a:xfrm>
            <a:off x="457200" y="273600"/>
            <a:ext cx="8228160" cy="1143720"/>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RISC</a:t>
            </a:r>
            <a:br>
              <a:rPr b="0" i="0" lang="en-GB" sz="1800" u="none" cap="none" strike="noStrike">
                <a:latin typeface="Arial"/>
                <a:ea typeface="Arial"/>
                <a:cs typeface="Arial"/>
                <a:sym typeface="Arial"/>
              </a:rPr>
            </a:br>
            <a:r>
              <a:rPr b="0" i="0" lang="en-GB" sz="4400" u="none" cap="none" strike="noStrike">
                <a:solidFill>
                  <a:srgbClr val="000000"/>
                </a:solidFill>
                <a:latin typeface="Arial"/>
                <a:ea typeface="Arial"/>
                <a:cs typeface="Arial"/>
                <a:sym typeface="Arial"/>
              </a:rPr>
              <a:t>advantages</a:t>
            </a:r>
            <a:endParaRPr b="0" i="0" sz="4400" u="none" cap="none" strike="noStrike">
              <a:solidFill>
                <a:srgbClr val="000000"/>
              </a:solidFill>
              <a:latin typeface="Arial"/>
              <a:ea typeface="Arial"/>
              <a:cs typeface="Arial"/>
              <a:sym typeface="Arial"/>
            </a:endParaRPr>
          </a:p>
        </p:txBody>
      </p:sp>
      <p:sp>
        <p:nvSpPr>
          <p:cNvPr id="713" name="Google Shape;713;p80"/>
          <p:cNvSpPr/>
          <p:nvPr/>
        </p:nvSpPr>
        <p:spPr>
          <a:xfrm>
            <a:off x="457200" y="1600200"/>
            <a:ext cx="8228520" cy="4524840"/>
          </a:xfrm>
          <a:prstGeom prst="rect">
            <a:avLst/>
          </a:prstGeom>
          <a:noFill/>
          <a:ln>
            <a:noFill/>
          </a:ln>
        </p:spPr>
        <p:txBody>
          <a:bodyPr anchorCtr="0" anchor="t" bIns="0" lIns="0" spcFirstLastPara="1" rIns="0" wrap="square" tIns="0">
            <a:normAutofit/>
          </a:bodyPr>
          <a:lstStyle/>
          <a:p>
            <a:pPr indent="-227520" lvl="0" marL="228600" marR="0" rtl="0" algn="l">
              <a:lnSpc>
                <a:spcPct val="100000"/>
              </a:lnSpc>
              <a:spcBef>
                <a:spcPts val="0"/>
              </a:spcBef>
              <a:spcAft>
                <a:spcPts val="0"/>
              </a:spcAft>
              <a:buNone/>
            </a:pPr>
            <a:r>
              <a:rPr b="0" i="0" lang="en-GB" sz="2800" u="none" cap="none" strike="noStrike">
                <a:solidFill>
                  <a:srgbClr val="000000"/>
                </a:solidFill>
                <a:latin typeface="Arial"/>
                <a:ea typeface="Arial"/>
                <a:cs typeface="Arial"/>
                <a:sym typeface="Arial"/>
              </a:rPr>
              <a:t>• A higher performance.</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This is the tricky one! The previous two advantages are easy to accept, but in a world where higher performance had been sought through ever-increasing complexity.</a:t>
            </a:r>
            <a:endParaRPr b="0" i="0" sz="2800" u="none" cap="none" strike="noStrike">
              <a:solidFill>
                <a:srgbClr val="000000"/>
              </a:solidFill>
              <a:latin typeface="Arial"/>
              <a:ea typeface="Arial"/>
              <a:cs typeface="Arial"/>
              <a:sym typeface="Arial"/>
            </a:endParaRPr>
          </a:p>
          <a:p>
            <a:pPr indent="-227520" lvl="0" marL="228600" marR="0" rtl="0" algn="l">
              <a:lnSpc>
                <a:spcPct val="100000"/>
              </a:lnSpc>
              <a:spcBef>
                <a:spcPts val="1001"/>
              </a:spcBef>
              <a:spcAft>
                <a:spcPts val="0"/>
              </a:spcAft>
              <a:buNone/>
            </a:pPr>
            <a:r>
              <a:rPr b="0" i="0" lang="en-GB" sz="2800" u="none" cap="none" strike="noStrike">
                <a:solidFill>
                  <a:srgbClr val="000000"/>
                </a:solidFill>
                <a:latin typeface="Arial"/>
                <a:ea typeface="Arial"/>
                <a:cs typeface="Arial"/>
                <a:sym typeface="Arial"/>
              </a:rPr>
              <a:t>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81"/>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RISC Drawbacks</a:t>
            </a:r>
            <a:endParaRPr b="0" i="0" sz="4400" u="none" cap="none" strike="noStrike">
              <a:solidFill>
                <a:srgbClr val="000000"/>
              </a:solidFill>
              <a:latin typeface="Arial"/>
              <a:ea typeface="Arial"/>
              <a:cs typeface="Arial"/>
              <a:sym typeface="Arial"/>
            </a:endParaRPr>
          </a:p>
        </p:txBody>
      </p:sp>
      <p:sp>
        <p:nvSpPr>
          <p:cNvPr id="719" name="Google Shape;719;p81"/>
          <p:cNvSpPr/>
          <p:nvPr/>
        </p:nvSpPr>
        <p:spPr>
          <a:xfrm>
            <a:off x="457200" y="1600200"/>
            <a:ext cx="8228520" cy="4524840"/>
          </a:xfrm>
          <a:prstGeom prst="rect">
            <a:avLst/>
          </a:prstGeom>
          <a:noFill/>
          <a:ln>
            <a:noFill/>
          </a:ln>
        </p:spPr>
        <p:txBody>
          <a:bodyPr anchorCtr="0" anchor="t" bIns="0" lIns="0" spcFirstLastPara="1" rIns="0" wrap="square" tIns="0">
            <a:normAutofit/>
          </a:bodyPr>
          <a:lstStyle/>
          <a:p>
            <a:pPr indent="-227520" lvl="0" marL="228600" marR="0" rtl="0" algn="l">
              <a:lnSpc>
                <a:spcPct val="90000"/>
              </a:lnSpc>
              <a:spcBef>
                <a:spcPts val="0"/>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With the passage of time, two drawbacks have come to light:</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RISCs generally have poor code density compared with CISCs.</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1" i="0" lang="en-GB" sz="2800" u="none" cap="none" strike="noStrike">
                <a:solidFill>
                  <a:srgbClr val="000000"/>
                </a:solidFill>
                <a:latin typeface="Arial"/>
                <a:ea typeface="Arial"/>
                <a:cs typeface="Arial"/>
                <a:sym typeface="Arial"/>
              </a:rPr>
              <a:t>code density</a:t>
            </a:r>
            <a:r>
              <a:rPr b="0" i="0" lang="en-GB" sz="2800" u="none" cap="none" strike="noStrike">
                <a:solidFill>
                  <a:srgbClr val="000000"/>
                </a:solidFill>
                <a:latin typeface="Arial"/>
                <a:ea typeface="Arial"/>
                <a:cs typeface="Arial"/>
                <a:sym typeface="Arial"/>
              </a:rPr>
              <a:t> - </a:t>
            </a:r>
            <a:r>
              <a:rPr b="1" i="0" lang="en-GB" sz="2800" u="none" cap="none" strike="noStrike">
                <a:solidFill>
                  <a:srgbClr val="000000"/>
                </a:solidFill>
                <a:latin typeface="Arial"/>
                <a:ea typeface="Arial"/>
                <a:cs typeface="Arial"/>
                <a:sym typeface="Arial"/>
              </a:rPr>
              <a:t>Definition</a:t>
            </a:r>
            <a:r>
              <a:rPr b="0" i="0" lang="en-GB" sz="2800" u="none" cap="none" strike="noStrike">
                <a:solidFill>
                  <a:srgbClr val="000000"/>
                </a:solidFill>
                <a:latin typeface="Arial"/>
                <a:ea typeface="Arial"/>
                <a:cs typeface="Arial"/>
                <a:sym typeface="Arial"/>
              </a:rPr>
              <a:t>. The amount of space that an executable program takes up in memory. </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1" i="0" lang="en-GB" sz="2800" u="none" cap="none" strike="noStrike">
                <a:solidFill>
                  <a:srgbClr val="000000"/>
                </a:solidFill>
                <a:latin typeface="Arial"/>
                <a:ea typeface="Arial"/>
                <a:cs typeface="Arial"/>
                <a:sym typeface="Arial"/>
              </a:rPr>
              <a:t>Code density</a:t>
            </a:r>
            <a:r>
              <a:rPr b="0" i="0" lang="en-GB" sz="2800" u="none" cap="none" strike="noStrike">
                <a:solidFill>
                  <a:srgbClr val="000000"/>
                </a:solidFill>
                <a:latin typeface="Arial"/>
                <a:ea typeface="Arial"/>
                <a:cs typeface="Arial"/>
                <a:sym typeface="Arial"/>
              </a:rPr>
              <a:t> is important in mobile devices that contain a limited amount of memory.</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RISCs don't execute x86 code.</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82"/>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Pipelines</a:t>
            </a:r>
            <a:endParaRPr b="0" i="0" sz="4400" u="none" cap="none" strike="noStrike">
              <a:solidFill>
                <a:srgbClr val="000000"/>
              </a:solidFill>
              <a:latin typeface="Arial"/>
              <a:ea typeface="Arial"/>
              <a:cs typeface="Arial"/>
              <a:sym typeface="Arial"/>
            </a:endParaRPr>
          </a:p>
        </p:txBody>
      </p:sp>
      <p:sp>
        <p:nvSpPr>
          <p:cNvPr id="725" name="Google Shape;725;p82"/>
          <p:cNvSpPr/>
          <p:nvPr/>
        </p:nvSpPr>
        <p:spPr>
          <a:xfrm>
            <a:off x="457200" y="1600200"/>
            <a:ext cx="8228520" cy="4524840"/>
          </a:xfrm>
          <a:prstGeom prst="rect">
            <a:avLst/>
          </a:prstGeom>
          <a:noFill/>
          <a:ln>
            <a:noFill/>
          </a:ln>
        </p:spPr>
        <p:txBody>
          <a:bodyPr anchorCtr="0" anchor="t" bIns="0" lIns="0" spcFirstLastPara="1" rIns="0" wrap="square" tIns="0">
            <a:normAutofit/>
          </a:bodyPr>
          <a:lstStyle/>
          <a:p>
            <a:pPr indent="-227520" lvl="0" marL="228600" marR="0" rtl="0" algn="l">
              <a:lnSpc>
                <a:spcPct val="90000"/>
              </a:lnSpc>
              <a:spcBef>
                <a:spcPts val="0"/>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A processor executes an individual instruction in a sequence of steps. A typical sequence might be:</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1. Fetch the instruction from memory (fetch).</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2. Decode it to see what sort of instruction it is (dec).</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3. Access any operands that may be required from the register bank (reg).</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4. Combine the operands to form the result or a memory address (ALU).</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5. Access memory for a data operand, if necessary (mem).</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6. Write the result back to the register bank (res).</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83"/>
          <p:cNvSpPr/>
          <p:nvPr/>
        </p:nvSpPr>
        <p:spPr>
          <a:xfrm>
            <a:off x="457200" y="273600"/>
            <a:ext cx="8228160" cy="1143720"/>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RISC in retrospect</a:t>
            </a:r>
            <a:endParaRPr b="0" i="0" sz="4400" u="none" cap="none" strike="noStrike">
              <a:solidFill>
                <a:srgbClr val="000000"/>
              </a:solidFill>
              <a:latin typeface="Arial"/>
              <a:ea typeface="Arial"/>
              <a:cs typeface="Arial"/>
              <a:sym typeface="Arial"/>
            </a:endParaRPr>
          </a:p>
        </p:txBody>
      </p:sp>
      <p:sp>
        <p:nvSpPr>
          <p:cNvPr id="731" name="Google Shape;731;p83"/>
          <p:cNvSpPr/>
          <p:nvPr/>
        </p:nvSpPr>
        <p:spPr>
          <a:xfrm>
            <a:off x="457200" y="1600200"/>
            <a:ext cx="8228520" cy="4524840"/>
          </a:xfrm>
          <a:prstGeom prst="rect">
            <a:avLst/>
          </a:prstGeom>
          <a:noFill/>
          <a:ln>
            <a:noFill/>
          </a:ln>
        </p:spPr>
        <p:txBody>
          <a:bodyPr anchorCtr="0" anchor="t" bIns="0" lIns="0" spcFirstLastPara="1" rIns="0" wrap="square" tIns="0">
            <a:noAutofit/>
          </a:bodyPr>
          <a:lstStyle/>
          <a:p>
            <a:pPr indent="-227520" lvl="0" marL="228600" marR="0" rtl="0" algn="l">
              <a:lnSpc>
                <a:spcPct val="90000"/>
              </a:lnSpc>
              <a:spcBef>
                <a:spcPts val="0"/>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RISCs achieved their performance through:</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1001"/>
              </a:spcBef>
              <a:spcAft>
                <a:spcPts val="0"/>
              </a:spcAft>
              <a:buNone/>
            </a:pPr>
            <a:r>
              <a:rPr b="0" i="0" lang="en-GB" sz="2800" u="none" cap="none" strike="noStrike">
                <a:solidFill>
                  <a:srgbClr val="000000"/>
                </a:solidFill>
                <a:latin typeface="Arial"/>
                <a:ea typeface="Arial"/>
                <a:cs typeface="Arial"/>
                <a:sym typeface="Arial"/>
              </a:rPr>
              <a:t>• </a:t>
            </a:r>
            <a:r>
              <a:rPr b="1" i="0" lang="en-GB" sz="2800" u="none" cap="none" strike="noStrike">
                <a:solidFill>
                  <a:srgbClr val="000000"/>
                </a:solidFill>
                <a:latin typeface="Arial"/>
                <a:ea typeface="Arial"/>
                <a:cs typeface="Arial"/>
                <a:sym typeface="Arial"/>
              </a:rPr>
              <a:t>Pipelining.</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Pipelining is the simplest form of concurrency to implement in a processor and</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delivers around two to three times speed-up. A simple instruction set greatly simplifies</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the design of the pipeline.</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 </a:t>
            </a:r>
            <a:r>
              <a:rPr b="1" i="0" lang="en-GB" sz="2800" u="none" cap="none" strike="noStrike">
                <a:solidFill>
                  <a:srgbClr val="000000"/>
                </a:solidFill>
                <a:latin typeface="Arial"/>
                <a:ea typeface="Arial"/>
                <a:cs typeface="Arial"/>
                <a:sym typeface="Arial"/>
              </a:rPr>
              <a:t>A high clock rate </a:t>
            </a:r>
            <a:r>
              <a:rPr b="0" i="0" lang="en-GB" sz="2800" u="none" cap="none" strike="noStrike">
                <a:solidFill>
                  <a:srgbClr val="000000"/>
                </a:solidFill>
                <a:latin typeface="Arial"/>
                <a:ea typeface="Arial"/>
                <a:cs typeface="Arial"/>
                <a:sym typeface="Arial"/>
              </a:rPr>
              <a:t>with single-cycle execution.</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84"/>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Pipeline hazards</a:t>
            </a:r>
            <a:endParaRPr b="0" i="0" sz="4400" u="none" cap="none" strike="noStrike">
              <a:solidFill>
                <a:srgbClr val="000000"/>
              </a:solidFill>
              <a:latin typeface="Arial"/>
              <a:ea typeface="Arial"/>
              <a:cs typeface="Arial"/>
              <a:sym typeface="Arial"/>
            </a:endParaRPr>
          </a:p>
        </p:txBody>
      </p:sp>
      <p:sp>
        <p:nvSpPr>
          <p:cNvPr id="737" name="Google Shape;737;p84"/>
          <p:cNvSpPr/>
          <p:nvPr/>
        </p:nvSpPr>
        <p:spPr>
          <a:xfrm>
            <a:off x="457200" y="1600200"/>
            <a:ext cx="8228520" cy="4524840"/>
          </a:xfrm>
          <a:prstGeom prst="rect">
            <a:avLst/>
          </a:prstGeom>
          <a:noFill/>
          <a:ln>
            <a:noFill/>
          </a:ln>
        </p:spPr>
        <p:txBody>
          <a:bodyPr anchorCtr="0" anchor="t" bIns="0" lIns="0" spcFirstLastPara="1" rIns="0" wrap="square" tIns="0">
            <a:normAutofit/>
          </a:bodyPr>
          <a:lstStyle/>
          <a:p>
            <a:pPr indent="-227520" lvl="0" marL="228600" marR="0" rtl="0" algn="l">
              <a:lnSpc>
                <a:spcPct val="90000"/>
              </a:lnSpc>
              <a:spcBef>
                <a:spcPts val="0"/>
              </a:spcBef>
              <a:spcAft>
                <a:spcPts val="0"/>
              </a:spcAft>
              <a:buClr>
                <a:srgbClr val="000000"/>
              </a:buClr>
              <a:buSzPts val="2000"/>
              <a:buFont typeface="Arial"/>
              <a:buChar char="•"/>
            </a:pPr>
            <a:r>
              <a:rPr b="0" i="0" lang="en-GB" sz="2000" u="none" cap="none" strike="noStrike">
                <a:solidFill>
                  <a:srgbClr val="000000"/>
                </a:solidFill>
                <a:latin typeface="Arial"/>
                <a:ea typeface="Arial"/>
                <a:cs typeface="Arial"/>
                <a:sym typeface="Arial"/>
              </a:rPr>
              <a:t>It is relatively frequent in typical computer programs that the result from one instruction is used as an operand by the next instruction. </a:t>
            </a:r>
            <a:endParaRPr b="0" i="0" sz="20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000"/>
              <a:buFont typeface="Arial"/>
              <a:buChar char="•"/>
            </a:pPr>
            <a:r>
              <a:rPr b="0" i="0" lang="en-GB" sz="2000" u="none" cap="none" strike="noStrike">
                <a:solidFill>
                  <a:srgbClr val="000000"/>
                </a:solidFill>
                <a:latin typeface="Arial"/>
                <a:ea typeface="Arial"/>
                <a:cs typeface="Arial"/>
                <a:sym typeface="Arial"/>
              </a:rPr>
              <a:t>When this occurs the pipeline operation shown in Figure 1.13 breaks down, since the result of instruction 1 is not available at the time that instruction 2 collects its operands. </a:t>
            </a:r>
            <a:endParaRPr b="0" i="0" sz="20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000"/>
              <a:buFont typeface="Arial"/>
              <a:buChar char="•"/>
            </a:pPr>
            <a:r>
              <a:rPr b="0" i="0" lang="en-GB" sz="2000" u="none" cap="none" strike="noStrike">
                <a:solidFill>
                  <a:srgbClr val="000000"/>
                </a:solidFill>
                <a:latin typeface="Arial"/>
                <a:ea typeface="Arial"/>
                <a:cs typeface="Arial"/>
                <a:sym typeface="Arial"/>
              </a:rPr>
              <a:t>Instruction 2 must therefore stall until the result is available, giving the behaviour shown in Figure 1.14</a:t>
            </a:r>
            <a:endParaRPr b="0" i="0" sz="20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000"/>
              <a:buFont typeface="Arial"/>
              <a:buChar char="•"/>
            </a:pPr>
            <a:r>
              <a:rPr b="0" i="0" lang="en-GB" sz="2000" u="none" cap="none" strike="noStrike">
                <a:solidFill>
                  <a:srgbClr val="000000"/>
                </a:solidFill>
                <a:latin typeface="Arial"/>
                <a:ea typeface="Arial"/>
                <a:cs typeface="Arial"/>
                <a:sym typeface="Arial"/>
              </a:rPr>
              <a:t> This is a </a:t>
            </a:r>
            <a:r>
              <a:rPr b="1" i="0" lang="en-GB" sz="2000" u="none" cap="none" strike="noStrike">
                <a:solidFill>
                  <a:srgbClr val="000000"/>
                </a:solidFill>
                <a:latin typeface="Arial"/>
                <a:ea typeface="Arial"/>
                <a:cs typeface="Arial"/>
                <a:sym typeface="Arial"/>
              </a:rPr>
              <a:t>read-after-write pipeline hazard.</a:t>
            </a:r>
            <a:endParaRPr b="0" i="0" sz="2000" u="none" cap="none" strike="noStrike">
              <a:solidFill>
                <a:srgbClr val="000000"/>
              </a:solidFill>
              <a:latin typeface="Arial"/>
              <a:ea typeface="Arial"/>
              <a:cs typeface="Arial"/>
              <a:sym typeface="Arial"/>
            </a:endParaRPr>
          </a:p>
        </p:txBody>
      </p:sp>
      <p:pic>
        <p:nvPicPr>
          <p:cNvPr id="738" name="Google Shape;738;p84"/>
          <p:cNvPicPr preferRelativeResize="0"/>
          <p:nvPr/>
        </p:nvPicPr>
        <p:blipFill rotWithShape="1">
          <a:blip r:embed="rId3">
            <a:alphaModFix/>
          </a:blip>
          <a:srcRect b="0" l="0" r="0" t="0"/>
          <a:stretch/>
        </p:blipFill>
        <p:spPr>
          <a:xfrm>
            <a:off x="1523880" y="4343400"/>
            <a:ext cx="5485320" cy="201816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85"/>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Pipeline hazards</a:t>
            </a:r>
            <a:endParaRPr b="0" i="0" sz="4400" u="none" cap="none" strike="noStrike">
              <a:solidFill>
                <a:srgbClr val="000000"/>
              </a:solidFill>
              <a:latin typeface="Arial"/>
              <a:ea typeface="Arial"/>
              <a:cs typeface="Arial"/>
              <a:sym typeface="Arial"/>
            </a:endParaRPr>
          </a:p>
        </p:txBody>
      </p:sp>
      <p:pic>
        <p:nvPicPr>
          <p:cNvPr id="744" name="Google Shape;744;p85"/>
          <p:cNvPicPr preferRelativeResize="0"/>
          <p:nvPr/>
        </p:nvPicPr>
        <p:blipFill rotWithShape="1">
          <a:blip r:embed="rId3">
            <a:alphaModFix/>
          </a:blip>
          <a:srcRect b="0" l="0" r="0" t="0"/>
          <a:stretch/>
        </p:blipFill>
        <p:spPr>
          <a:xfrm>
            <a:off x="1295280" y="1752480"/>
            <a:ext cx="6647400" cy="1827720"/>
          </a:xfrm>
          <a:prstGeom prst="rect">
            <a:avLst/>
          </a:prstGeom>
          <a:noFill/>
          <a:ln>
            <a:noFill/>
          </a:ln>
        </p:spPr>
      </p:pic>
      <p:sp>
        <p:nvSpPr>
          <p:cNvPr id="745" name="Google Shape;745;p85"/>
          <p:cNvSpPr/>
          <p:nvPr/>
        </p:nvSpPr>
        <p:spPr>
          <a:xfrm>
            <a:off x="2563560" y="3733920"/>
            <a:ext cx="3485880" cy="363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Read-after-write pipeline hazard.</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86"/>
          <p:cNvSpPr/>
          <p:nvPr/>
        </p:nvSpPr>
        <p:spPr>
          <a:xfrm>
            <a:off x="457200" y="273600"/>
            <a:ext cx="8228160" cy="1143720"/>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Pipeline hazards(Branch Instructions)</a:t>
            </a:r>
            <a:endParaRPr b="0" i="0" sz="4400" u="none" cap="none" strike="noStrike">
              <a:solidFill>
                <a:srgbClr val="000000"/>
              </a:solidFill>
              <a:latin typeface="Arial"/>
              <a:ea typeface="Arial"/>
              <a:cs typeface="Arial"/>
              <a:sym typeface="Arial"/>
            </a:endParaRPr>
          </a:p>
        </p:txBody>
      </p:sp>
      <p:sp>
        <p:nvSpPr>
          <p:cNvPr id="751" name="Google Shape;751;p86"/>
          <p:cNvSpPr/>
          <p:nvPr/>
        </p:nvSpPr>
        <p:spPr>
          <a:xfrm>
            <a:off x="457200" y="1600200"/>
            <a:ext cx="8228520" cy="4524840"/>
          </a:xfrm>
          <a:prstGeom prst="rect">
            <a:avLst/>
          </a:prstGeom>
          <a:noFill/>
          <a:ln>
            <a:noFill/>
          </a:ln>
        </p:spPr>
        <p:txBody>
          <a:bodyPr anchorCtr="0" anchor="t" bIns="0" lIns="0" spcFirstLastPara="1" rIns="0" wrap="square" tIns="0">
            <a:normAutofit/>
          </a:bodyPr>
          <a:lstStyle/>
          <a:p>
            <a:pPr indent="-227520" lvl="0" marL="228600" marR="0" rtl="0" algn="l">
              <a:lnSpc>
                <a:spcPct val="90000"/>
              </a:lnSpc>
              <a:spcBef>
                <a:spcPts val="0"/>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Branch instructions result in even worse pipeline behaviour since the fetch step of the following instruction is affected by the branch target computation and must therefore be deferred.</a:t>
            </a:r>
            <a:endParaRPr b="0" i="0" sz="28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800"/>
              <a:buFont typeface="Arial"/>
              <a:buChar char="•"/>
            </a:pPr>
            <a:r>
              <a:rPr b="0" i="0" lang="en-GB" sz="2800" u="none" cap="none" strike="noStrike">
                <a:solidFill>
                  <a:srgbClr val="000000"/>
                </a:solidFill>
                <a:latin typeface="Arial"/>
                <a:ea typeface="Arial"/>
                <a:cs typeface="Arial"/>
                <a:sym typeface="Arial"/>
              </a:rPr>
              <a:t>Unfortunately, subsequent fetches will be taking place while the branch is being decoded and before it has been recognized as a branch, so the fetched instructions may have to be discarded</a:t>
            </a:r>
            <a:endParaRPr b="0" i="0" sz="2800" u="none" cap="none"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t/>
            </a:r>
            <a:endParaRPr b="0" i="0" sz="2800" u="none" cap="none" strike="noStrike">
              <a:solidFill>
                <a:srgbClr val="000000"/>
              </a:solidFill>
              <a:latin typeface="Arial"/>
              <a:ea typeface="Arial"/>
              <a:cs typeface="Arial"/>
              <a:sym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87"/>
          <p:cNvSpPr/>
          <p:nvPr/>
        </p:nvSpPr>
        <p:spPr>
          <a:xfrm>
            <a:off x="457200" y="273600"/>
            <a:ext cx="8228160" cy="1143720"/>
          </a:xfrm>
          <a:prstGeom prst="rect">
            <a:avLst/>
          </a:prstGeom>
          <a:noFill/>
          <a:ln>
            <a:noFill/>
          </a:ln>
        </p:spPr>
        <p:txBody>
          <a:bodyPr anchorCtr="0" anchor="ctr" bIns="0" lIns="0" spcFirstLastPara="1" rIns="0" wrap="square" tIns="0">
            <a:norm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Pipeline hazards(Branch Instructions)</a:t>
            </a:r>
            <a:endParaRPr b="0" i="0" sz="4400" u="none" cap="none" strike="noStrike">
              <a:solidFill>
                <a:srgbClr val="000000"/>
              </a:solidFill>
              <a:latin typeface="Arial"/>
              <a:ea typeface="Arial"/>
              <a:cs typeface="Arial"/>
              <a:sym typeface="Arial"/>
            </a:endParaRPr>
          </a:p>
        </p:txBody>
      </p:sp>
      <p:pic>
        <p:nvPicPr>
          <p:cNvPr id="757" name="Google Shape;757;p87"/>
          <p:cNvPicPr preferRelativeResize="0"/>
          <p:nvPr/>
        </p:nvPicPr>
        <p:blipFill rotWithShape="1">
          <a:blip r:embed="rId3">
            <a:alphaModFix/>
          </a:blip>
          <a:srcRect b="0" l="0" r="0" t="0"/>
          <a:stretch/>
        </p:blipFill>
        <p:spPr>
          <a:xfrm>
            <a:off x="1190520" y="2286720"/>
            <a:ext cx="6761520" cy="3151800"/>
          </a:xfrm>
          <a:prstGeom prst="rect">
            <a:avLst/>
          </a:prstGeom>
          <a:noFill/>
          <a:ln>
            <a:noFill/>
          </a:ln>
        </p:spPr>
      </p:pic>
      <p:sp>
        <p:nvSpPr>
          <p:cNvPr id="758" name="Google Shape;758;p87"/>
          <p:cNvSpPr/>
          <p:nvPr/>
        </p:nvSpPr>
        <p:spPr>
          <a:xfrm>
            <a:off x="2569320" y="5715000"/>
            <a:ext cx="2989080" cy="36396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Pipelined branch behaviour.</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2" name="Shape 762"/>
        <p:cNvGrpSpPr/>
        <p:nvPr/>
      </p:nvGrpSpPr>
      <p:grpSpPr>
        <a:xfrm>
          <a:off x="0" y="0"/>
          <a:ext cx="0" cy="0"/>
          <a:chOff x="0" y="0"/>
          <a:chExt cx="0" cy="0"/>
        </a:xfrm>
      </p:grpSpPr>
      <p:sp>
        <p:nvSpPr>
          <p:cNvPr id="763" name="Google Shape;763;p88"/>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Operations in ALU</a:t>
            </a:r>
            <a:endParaRPr b="0" i="0" sz="4400" u="none" cap="none" strike="noStrike">
              <a:solidFill>
                <a:srgbClr val="000000"/>
              </a:solidFill>
              <a:latin typeface="Arial"/>
              <a:ea typeface="Arial"/>
              <a:cs typeface="Arial"/>
              <a:sym typeface="Arial"/>
            </a:endParaRPr>
          </a:p>
        </p:txBody>
      </p:sp>
      <p:sp>
        <p:nvSpPr>
          <p:cNvPr id="764" name="Google Shape;764;p88"/>
          <p:cNvSpPr/>
          <p:nvPr/>
        </p:nvSpPr>
        <p:spPr>
          <a:xfrm>
            <a:off x="457200" y="1604520"/>
            <a:ext cx="8499960" cy="4746600"/>
          </a:xfrm>
          <a:prstGeom prst="rect">
            <a:avLst/>
          </a:prstGeom>
          <a:noFill/>
          <a:ln>
            <a:noFill/>
          </a:ln>
        </p:spPr>
        <p:txBody>
          <a:bodyPr anchorCtr="0" anchor="ctr" bIns="0" lIns="0" spcFirstLastPara="1" rIns="0" wrap="square" tIns="0">
            <a:noAutofit/>
          </a:bodyPr>
          <a:lstStyle/>
          <a:p>
            <a:pPr indent="-227520" lvl="0" marL="228600" marR="0" rtl="0" algn="l">
              <a:lnSpc>
                <a:spcPct val="90000"/>
              </a:lnSpc>
              <a:spcBef>
                <a:spcPts val="0"/>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There are five of them</a:t>
            </a:r>
            <a:endParaRPr b="0" i="0" sz="24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400"/>
              <a:buFont typeface="Arial"/>
              <a:buChar char="•"/>
            </a:pPr>
            <a:r>
              <a:rPr b="0" i="1" lang="en-GB" sz="2400" u="none" cap="none" strike="noStrike">
                <a:solidFill>
                  <a:srgbClr val="000000"/>
                </a:solidFill>
                <a:latin typeface="Arial"/>
                <a:ea typeface="Arial"/>
                <a:cs typeface="Arial"/>
                <a:sym typeface="Arial"/>
              </a:rPr>
              <a:t>(A + B, A — B, B, B + </a:t>
            </a:r>
            <a:r>
              <a:rPr b="0" i="0" lang="en-GB" sz="2400" u="none" cap="none" strike="noStrike">
                <a:solidFill>
                  <a:srgbClr val="000000"/>
                </a:solidFill>
                <a:latin typeface="Arial"/>
                <a:ea typeface="Arial"/>
                <a:cs typeface="Arial"/>
                <a:sym typeface="Arial"/>
              </a:rPr>
              <a:t>1,0), the last of which is only used while reset is active. </a:t>
            </a:r>
            <a:endParaRPr b="0" i="0" sz="24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Therefore the reset signal can control this function directly and the control logic need only generate a 2-bit function select code to choose between the other four. </a:t>
            </a:r>
            <a:endParaRPr b="0" i="0" sz="24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If the principal ALU inputs are the </a:t>
            </a:r>
            <a:r>
              <a:rPr b="0" i="1" lang="en-GB" sz="2400" u="none" cap="none" strike="noStrike">
                <a:solidFill>
                  <a:srgbClr val="000000"/>
                </a:solidFill>
                <a:latin typeface="Arial"/>
                <a:ea typeface="Arial"/>
                <a:cs typeface="Arial"/>
                <a:sym typeface="Arial"/>
              </a:rPr>
              <a:t>A </a:t>
            </a:r>
            <a:r>
              <a:rPr b="0" i="0" lang="en-GB" sz="2400" u="none" cap="none" strike="noStrike">
                <a:solidFill>
                  <a:srgbClr val="000000"/>
                </a:solidFill>
                <a:latin typeface="Arial"/>
                <a:ea typeface="Arial"/>
                <a:cs typeface="Arial"/>
                <a:sym typeface="Arial"/>
              </a:rPr>
              <a:t>and </a:t>
            </a:r>
            <a:r>
              <a:rPr b="0" i="1" lang="en-GB" sz="2400" u="none" cap="none" strike="noStrike">
                <a:solidFill>
                  <a:srgbClr val="000000"/>
                </a:solidFill>
                <a:latin typeface="Arial"/>
                <a:ea typeface="Arial"/>
                <a:cs typeface="Arial"/>
                <a:sym typeface="Arial"/>
              </a:rPr>
              <a:t>B </a:t>
            </a:r>
            <a:r>
              <a:rPr b="0" i="0" lang="en-GB" sz="2400" u="none" cap="none" strike="noStrike">
                <a:solidFill>
                  <a:srgbClr val="000000"/>
                </a:solidFill>
                <a:latin typeface="Arial"/>
                <a:ea typeface="Arial"/>
                <a:cs typeface="Arial"/>
                <a:sym typeface="Arial"/>
              </a:rPr>
              <a:t>operands, all the functions may be produced by augmenting</a:t>
            </a:r>
            <a:endParaRPr b="0" i="0" sz="2400" u="none" cap="none" strike="noStrike">
              <a:solidFill>
                <a:srgbClr val="000000"/>
              </a:solidFill>
              <a:latin typeface="Arial"/>
              <a:ea typeface="Arial"/>
              <a:cs typeface="Arial"/>
              <a:sym typeface="Arial"/>
            </a:endParaRPr>
          </a:p>
          <a:p>
            <a:pPr indent="-227520" lvl="0" marL="228600" marR="0" rtl="0" algn="l">
              <a:lnSpc>
                <a:spcPct val="90000"/>
              </a:lnSpc>
              <a:spcBef>
                <a:spcPts val="1001"/>
              </a:spcBef>
              <a:spcAft>
                <a:spcPts val="0"/>
              </a:spcAft>
              <a:buClr>
                <a:srgbClr val="000000"/>
              </a:buClr>
              <a:buSzPts val="2400"/>
              <a:buFont typeface="Arial"/>
              <a:buChar char="•"/>
            </a:pPr>
            <a:r>
              <a:rPr b="0" i="0" lang="en-GB" sz="2400" u="none" cap="none" strike="noStrike">
                <a:solidFill>
                  <a:srgbClr val="000000"/>
                </a:solidFill>
                <a:latin typeface="Arial"/>
                <a:ea typeface="Arial"/>
                <a:cs typeface="Arial"/>
                <a:sym typeface="Arial"/>
              </a:rPr>
              <a:t>a conventional binary adder:</a:t>
            </a:r>
            <a:endParaRPr b="0" i="0" sz="2400" u="none" cap="none" strike="noStrike">
              <a:solidFill>
                <a:srgbClr val="000000"/>
              </a:solidFill>
              <a:latin typeface="Arial"/>
              <a:ea typeface="Arial"/>
              <a:cs typeface="Arial"/>
              <a:sym typeface="Arial"/>
            </a:endParaRPr>
          </a:p>
          <a:p>
            <a:pPr indent="0" lvl="0" marL="0" marR="0" rtl="0" algn="l">
              <a:lnSpc>
                <a:spcPct val="90000"/>
              </a:lnSpc>
              <a:spcBef>
                <a:spcPts val="1001"/>
              </a:spcBef>
              <a:spcAft>
                <a:spcPts val="0"/>
              </a:spcAft>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89"/>
          <p:cNvSpPr/>
          <p:nvPr/>
        </p:nvSpPr>
        <p:spPr>
          <a:xfrm>
            <a:off x="457200" y="273600"/>
            <a:ext cx="8228160" cy="11437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89"/>
          <p:cNvSpPr/>
          <p:nvPr/>
        </p:nvSpPr>
        <p:spPr>
          <a:xfrm>
            <a:off x="457200" y="1604520"/>
            <a:ext cx="8228160" cy="397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89"/>
          <p:cNvSpPr/>
          <p:nvPr/>
        </p:nvSpPr>
        <p:spPr>
          <a:xfrm>
            <a:off x="1170360" y="2136240"/>
            <a:ext cx="6094800" cy="25585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a:t>
            </a:r>
            <a:r>
              <a:rPr b="0" i="1" lang="en-GB" sz="1800" u="none" cap="none" strike="noStrike">
                <a:solidFill>
                  <a:srgbClr val="000000"/>
                </a:solidFill>
                <a:latin typeface="Arial"/>
                <a:ea typeface="Arial"/>
                <a:cs typeface="Arial"/>
                <a:sym typeface="Arial"/>
              </a:rPr>
              <a:t>A + B </a:t>
            </a:r>
            <a:r>
              <a:rPr b="0" i="0" lang="en-GB" sz="1800" u="none" cap="none" strike="noStrike">
                <a:solidFill>
                  <a:srgbClr val="000000"/>
                </a:solidFill>
                <a:latin typeface="Arial"/>
                <a:ea typeface="Arial"/>
                <a:cs typeface="Arial"/>
                <a:sym typeface="Arial"/>
              </a:rPr>
              <a:t>is the normal adder output (assuming that the carry-in is zero).</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a:t>
            </a:r>
            <a:r>
              <a:rPr b="0" i="1" lang="en-GB" sz="1800" u="none" cap="none" strike="noStrike">
                <a:solidFill>
                  <a:srgbClr val="000000"/>
                </a:solidFill>
                <a:latin typeface="Arial"/>
                <a:ea typeface="Arial"/>
                <a:cs typeface="Arial"/>
                <a:sym typeface="Arial"/>
              </a:rPr>
              <a:t>A — B </a:t>
            </a:r>
            <a:r>
              <a:rPr b="0" i="0" lang="en-GB" sz="1800" u="none" cap="none" strike="noStrike">
                <a:solidFill>
                  <a:srgbClr val="000000"/>
                </a:solidFill>
                <a:latin typeface="Arial"/>
                <a:ea typeface="Arial"/>
                <a:cs typeface="Arial"/>
                <a:sym typeface="Arial"/>
              </a:rPr>
              <a:t>may be implemented as </a:t>
            </a:r>
            <a:r>
              <a:rPr b="0" i="1" lang="en-GB" sz="1800" u="none" cap="none" strike="noStrike">
                <a:solidFill>
                  <a:srgbClr val="000000"/>
                </a:solidFill>
                <a:latin typeface="Arial"/>
                <a:ea typeface="Arial"/>
                <a:cs typeface="Arial"/>
                <a:sym typeface="Arial"/>
              </a:rPr>
              <a:t>A + B + </a:t>
            </a:r>
            <a:r>
              <a:rPr b="0" i="0" lang="en-GB" sz="1800" u="none" cap="none" strike="noStrike">
                <a:solidFill>
                  <a:srgbClr val="000000"/>
                </a:solidFill>
                <a:latin typeface="Arial"/>
                <a:ea typeface="Arial"/>
                <a:cs typeface="Arial"/>
                <a:sym typeface="Arial"/>
              </a:rPr>
              <a:t>1, requiring the </a:t>
            </a:r>
            <a:r>
              <a:rPr b="0" i="1" lang="en-GB" sz="1800" u="none" cap="none" strike="noStrike">
                <a:solidFill>
                  <a:srgbClr val="000000"/>
                </a:solidFill>
                <a:latin typeface="Arial"/>
                <a:ea typeface="Arial"/>
                <a:cs typeface="Arial"/>
                <a:sym typeface="Arial"/>
              </a:rPr>
              <a:t>B </a:t>
            </a:r>
            <a:r>
              <a:rPr b="0" i="0" lang="en-GB" sz="1800" u="none" cap="none" strike="noStrike">
                <a:solidFill>
                  <a:srgbClr val="000000"/>
                </a:solidFill>
                <a:latin typeface="Arial"/>
                <a:ea typeface="Arial"/>
                <a:cs typeface="Arial"/>
                <a:sym typeface="Arial"/>
              </a:rPr>
              <a:t>inputs to be inverted and</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the carry-in to be forced to a one.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a:t>
            </a:r>
            <a:r>
              <a:rPr b="0" i="1" lang="en-GB" sz="1800" u="none" cap="none" strike="noStrike">
                <a:solidFill>
                  <a:srgbClr val="000000"/>
                </a:solidFill>
                <a:latin typeface="Arial"/>
                <a:ea typeface="Arial"/>
                <a:cs typeface="Arial"/>
                <a:sym typeface="Arial"/>
              </a:rPr>
              <a:t>B </a:t>
            </a:r>
            <a:r>
              <a:rPr b="0" i="0" lang="en-GB" sz="1800" u="none" cap="none" strike="noStrike">
                <a:solidFill>
                  <a:srgbClr val="000000"/>
                </a:solidFill>
                <a:latin typeface="Arial"/>
                <a:ea typeface="Arial"/>
                <a:cs typeface="Arial"/>
                <a:sym typeface="Arial"/>
              </a:rPr>
              <a:t>is implemented by forcing the </a:t>
            </a:r>
            <a:r>
              <a:rPr b="0" i="1" lang="en-GB" sz="1800" u="none" cap="none" strike="noStrike">
                <a:solidFill>
                  <a:srgbClr val="000000"/>
                </a:solidFill>
                <a:latin typeface="Arial"/>
                <a:ea typeface="Arial"/>
                <a:cs typeface="Arial"/>
                <a:sym typeface="Arial"/>
              </a:rPr>
              <a:t>A </a:t>
            </a:r>
            <a:r>
              <a:rPr b="0" i="0" lang="en-GB" sz="1800" u="none" cap="none" strike="noStrike">
                <a:solidFill>
                  <a:srgbClr val="000000"/>
                </a:solidFill>
                <a:latin typeface="Arial"/>
                <a:ea typeface="Arial"/>
                <a:cs typeface="Arial"/>
                <a:sym typeface="Arial"/>
              </a:rPr>
              <a:t>inputs and the carry-in to zero.</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GB" sz="1800" u="none" cap="none" strike="noStrike">
                <a:solidFill>
                  <a:srgbClr val="000000"/>
                </a:solidFill>
                <a:latin typeface="Arial"/>
                <a:ea typeface="Arial"/>
                <a:cs typeface="Arial"/>
                <a:sym typeface="Arial"/>
              </a:rPr>
              <a:t>• </a:t>
            </a:r>
            <a:r>
              <a:rPr b="0" i="1" lang="en-GB" sz="1800" u="none" cap="none" strike="noStrike">
                <a:solidFill>
                  <a:srgbClr val="000000"/>
                </a:solidFill>
                <a:latin typeface="Arial"/>
                <a:ea typeface="Arial"/>
                <a:cs typeface="Arial"/>
                <a:sym typeface="Arial"/>
              </a:rPr>
              <a:t>B + </a:t>
            </a:r>
            <a:r>
              <a:rPr b="0" i="0" lang="en-GB" sz="1800" u="none" cap="none" strike="noStrike">
                <a:solidFill>
                  <a:srgbClr val="000000"/>
                </a:solidFill>
                <a:latin typeface="Arial"/>
                <a:ea typeface="Arial"/>
                <a:cs typeface="Arial"/>
                <a:sym typeface="Arial"/>
              </a:rPr>
              <a:t>1 is implemented by forcing </a:t>
            </a:r>
            <a:r>
              <a:rPr b="0" i="1" lang="en-GB" sz="1800" u="none" cap="none" strike="noStrike">
                <a:solidFill>
                  <a:srgbClr val="000000"/>
                </a:solidFill>
                <a:latin typeface="Arial"/>
                <a:ea typeface="Arial"/>
                <a:cs typeface="Arial"/>
                <a:sym typeface="Arial"/>
              </a:rPr>
              <a:t>A </a:t>
            </a:r>
            <a:r>
              <a:rPr b="0" i="0" lang="en-GB" sz="1800" u="none" cap="none" strike="noStrike">
                <a:solidFill>
                  <a:srgbClr val="000000"/>
                </a:solidFill>
                <a:latin typeface="Arial"/>
                <a:ea typeface="Arial"/>
                <a:cs typeface="Arial"/>
                <a:sym typeface="Arial"/>
              </a:rPr>
              <a:t>to zero and the carry-in to one.</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9"/>
          <p:cNvSpPr/>
          <p:nvPr/>
        </p:nvSpPr>
        <p:spPr>
          <a:xfrm>
            <a:off x="457200" y="274680"/>
            <a:ext cx="8227800" cy="1141200"/>
          </a:xfrm>
          <a:prstGeom prst="rect">
            <a:avLst/>
          </a:prstGeom>
          <a:noFill/>
          <a:ln>
            <a:noFill/>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rPr b="0" i="0" lang="en-GB" sz="4400" u="none" cap="none" strike="noStrike">
                <a:solidFill>
                  <a:srgbClr val="000000"/>
                </a:solidFill>
                <a:latin typeface="Calibri"/>
                <a:ea typeface="Calibri"/>
                <a:cs typeface="Calibri"/>
                <a:sym typeface="Calibri"/>
              </a:rPr>
              <a:t>Processor architecture and organization</a:t>
            </a:r>
            <a:endParaRPr b="0" i="0" sz="4400" u="none" cap="none" strike="noStrike">
              <a:solidFill>
                <a:srgbClr val="000000"/>
              </a:solidFill>
              <a:latin typeface="Arial"/>
              <a:ea typeface="Arial"/>
              <a:cs typeface="Arial"/>
              <a:sym typeface="Arial"/>
            </a:endParaRPr>
          </a:p>
        </p:txBody>
      </p:sp>
      <p:sp>
        <p:nvSpPr>
          <p:cNvPr id="263" name="Google Shape;263;p9"/>
          <p:cNvSpPr/>
          <p:nvPr/>
        </p:nvSpPr>
        <p:spPr>
          <a:xfrm>
            <a:off x="457200" y="1600200"/>
            <a:ext cx="8227800" cy="4524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Clr>
                <a:srgbClr val="000000"/>
              </a:buClr>
              <a:buSzPts val="3200"/>
              <a:buFont typeface="Arial"/>
              <a:buChar char="•"/>
            </a:pPr>
            <a:r>
              <a:rPr b="1" i="0" lang="en-GB" sz="3200" u="none" cap="none" strike="noStrike">
                <a:solidFill>
                  <a:srgbClr val="000000"/>
                </a:solidFill>
                <a:latin typeface="Calibri"/>
                <a:ea typeface="Calibri"/>
                <a:cs typeface="Calibri"/>
                <a:sym typeface="Calibri"/>
              </a:rPr>
              <a:t>Computer architecture </a:t>
            </a:r>
            <a:r>
              <a:rPr b="0" i="0" lang="en-GB" sz="3200" u="none" cap="none" strike="noStrike">
                <a:solidFill>
                  <a:srgbClr val="000000"/>
                </a:solidFill>
                <a:latin typeface="Calibri"/>
                <a:ea typeface="Calibri"/>
                <a:cs typeface="Calibri"/>
                <a:sym typeface="Calibri"/>
              </a:rPr>
              <a:t>describes the user's view of the computer. </a:t>
            </a:r>
            <a:endParaRPr b="0" i="0" sz="3200" u="none" cap="none" strike="noStrike">
              <a:solidFill>
                <a:srgbClr val="000000"/>
              </a:solidFill>
              <a:latin typeface="Arial"/>
              <a:ea typeface="Arial"/>
              <a:cs typeface="Arial"/>
              <a:sym typeface="Arial"/>
            </a:endParaRPr>
          </a:p>
          <a:p>
            <a:pPr indent="-341280" lvl="0" marL="343080" marR="0" rtl="0" algn="l">
              <a:lnSpc>
                <a:spcPct val="100000"/>
              </a:lnSpc>
              <a:spcBef>
                <a:spcPts val="0"/>
              </a:spcBef>
              <a:spcAft>
                <a:spcPts val="0"/>
              </a:spcAft>
              <a:buClr>
                <a:srgbClr val="000000"/>
              </a:buClr>
              <a:buSzPts val="3200"/>
              <a:buFont typeface="Arial"/>
              <a:buChar char="•"/>
            </a:pPr>
            <a:r>
              <a:rPr b="1" i="0" lang="en-GB" sz="3200" u="none" cap="none" strike="noStrike">
                <a:solidFill>
                  <a:srgbClr val="000000"/>
                </a:solidFill>
                <a:latin typeface="Calibri"/>
                <a:ea typeface="Calibri"/>
                <a:cs typeface="Calibri"/>
                <a:sym typeface="Calibri"/>
              </a:rPr>
              <a:t>The instruction set, visible registers, memory management table structures and exception handling model are all part of the architecture. </a:t>
            </a:r>
            <a:endParaRPr b="0" i="0" sz="3200" u="none" cap="none" strike="noStrike">
              <a:solidFill>
                <a:srgbClr val="000000"/>
              </a:solidFill>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90"/>
          <p:cNvSpPr/>
          <p:nvPr/>
        </p:nvSpPr>
        <p:spPr>
          <a:xfrm>
            <a:off x="457200" y="273600"/>
            <a:ext cx="8228160" cy="114372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None/>
            </a:pPr>
            <a:r>
              <a:rPr b="0" i="0" lang="en-GB" sz="4400" u="none" cap="none" strike="noStrike">
                <a:solidFill>
                  <a:srgbClr val="000000"/>
                </a:solidFill>
                <a:latin typeface="Arial"/>
                <a:ea typeface="Arial"/>
                <a:cs typeface="Arial"/>
                <a:sym typeface="Arial"/>
              </a:rPr>
              <a:t>MU0 register transfer level organization</a:t>
            </a:r>
            <a:endParaRPr b="0" i="0" sz="4400" u="none" cap="none" strike="noStrike">
              <a:solidFill>
                <a:srgbClr val="000000"/>
              </a:solidFill>
              <a:latin typeface="Arial"/>
              <a:ea typeface="Arial"/>
              <a:cs typeface="Arial"/>
              <a:sym typeface="Arial"/>
            </a:endParaRPr>
          </a:p>
        </p:txBody>
      </p:sp>
      <p:pic>
        <p:nvPicPr>
          <p:cNvPr id="777" name="Google Shape;777;p90"/>
          <p:cNvPicPr preferRelativeResize="0"/>
          <p:nvPr/>
        </p:nvPicPr>
        <p:blipFill rotWithShape="1">
          <a:blip r:embed="rId3">
            <a:alphaModFix/>
          </a:blip>
          <a:srcRect b="0" l="0" r="0" t="0"/>
          <a:stretch/>
        </p:blipFill>
        <p:spPr>
          <a:xfrm>
            <a:off x="457200" y="1604520"/>
            <a:ext cx="7371360" cy="4898880"/>
          </a:xfrm>
          <a:prstGeom prst="rect">
            <a:avLst/>
          </a:prstGeom>
          <a:noFill/>
          <a:ln>
            <a:noFill/>
          </a:ln>
        </p:spPr>
      </p:pic>
      <p:sp>
        <p:nvSpPr>
          <p:cNvPr id="778" name="Google Shape;778;p90"/>
          <p:cNvSpPr/>
          <p:nvPr/>
        </p:nvSpPr>
        <p:spPr>
          <a:xfrm>
            <a:off x="457200" y="1418400"/>
            <a:ext cx="8228160" cy="496692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