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2" r:id="rId8"/>
    <p:sldId id="261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083D-3DE2-4A2E-BC0E-97FEFA0B84F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77F1-8AF8-4771-97F2-53FAA2CD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9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083D-3DE2-4A2E-BC0E-97FEFA0B84F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77F1-8AF8-4771-97F2-53FAA2CD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8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083D-3DE2-4A2E-BC0E-97FEFA0B84F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77F1-8AF8-4771-97F2-53FAA2CD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083D-3DE2-4A2E-BC0E-97FEFA0B84F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77F1-8AF8-4771-97F2-53FAA2CD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9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083D-3DE2-4A2E-BC0E-97FEFA0B84F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77F1-8AF8-4771-97F2-53FAA2CD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9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083D-3DE2-4A2E-BC0E-97FEFA0B84F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77F1-8AF8-4771-97F2-53FAA2CD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5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083D-3DE2-4A2E-BC0E-97FEFA0B84F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77F1-8AF8-4771-97F2-53FAA2CD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5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083D-3DE2-4A2E-BC0E-97FEFA0B84F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77F1-8AF8-4771-97F2-53FAA2CD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3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083D-3DE2-4A2E-BC0E-97FEFA0B84F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77F1-8AF8-4771-97F2-53FAA2CD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4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083D-3DE2-4A2E-BC0E-97FEFA0B84F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77F1-8AF8-4771-97F2-53FAA2CD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6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083D-3DE2-4A2E-BC0E-97FEFA0B84F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077F1-8AF8-4771-97F2-53FAA2CD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4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B083D-3DE2-4A2E-BC0E-97FEFA0B84F5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077F1-8AF8-4771-97F2-53FAA2CD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andomnerdtutorials.com/install-upycraft-ide-windows-pc-instructi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6092"/>
          </a:xfrm>
        </p:spPr>
        <p:txBody>
          <a:bodyPr>
            <a:normAutofit fontScale="90000"/>
          </a:bodyPr>
          <a:lstStyle/>
          <a:p>
            <a:r>
              <a:rPr lang="en-US" dirty="0"/>
              <a:t> ESP8266 </a:t>
            </a:r>
            <a:r>
              <a:rPr lang="en-US" dirty="0" err="1" smtClean="0"/>
              <a:t>chip</a:t>
            </a:r>
            <a:r>
              <a:rPr lang="en-US" b="1" dirty="0" err="1"/>
              <a:t>Technical</a:t>
            </a:r>
            <a:r>
              <a:rPr lang="en-US" b="1" dirty="0"/>
              <a:t> specifications </a:t>
            </a:r>
            <a:r>
              <a:rPr lang="en-US" b="1" dirty="0" smtClean="0"/>
              <a:t>: </a:t>
            </a:r>
            <a:r>
              <a:rPr lang="en-US" sz="1600" b="1" dirty="0"/>
              <a:t>T</a:t>
            </a:r>
            <a:r>
              <a:rPr lang="en-US" sz="2200" dirty="0" smtClean="0"/>
              <a:t>he </a:t>
            </a:r>
            <a:r>
              <a:rPr lang="en-US" sz="2200" dirty="0"/>
              <a:t>primary reference for the chip technical specifications, capabilities, operating modes, internal functioning, </a:t>
            </a:r>
            <a:endParaRPr lang="en-US" sz="2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78794"/>
            <a:ext cx="10515600" cy="5782614"/>
          </a:xfrm>
        </p:spPr>
        <p:txBody>
          <a:bodyPr>
            <a:noAutofit/>
          </a:bodyPr>
          <a:lstStyle/>
          <a:p>
            <a:r>
              <a:rPr lang="en-US" sz="2400" dirty="0"/>
              <a:t>Architecture: </a:t>
            </a:r>
            <a:r>
              <a:rPr lang="en-US" sz="2400" dirty="0" err="1"/>
              <a:t>Xtensa</a:t>
            </a:r>
            <a:r>
              <a:rPr lang="en-US" sz="2400" dirty="0"/>
              <a:t> lx106</a:t>
            </a:r>
          </a:p>
          <a:p>
            <a:r>
              <a:rPr lang="en-US" sz="2400" dirty="0"/>
              <a:t>CPU frequency: 80MHz </a:t>
            </a:r>
            <a:r>
              <a:rPr lang="en-US" sz="2400" dirty="0" err="1"/>
              <a:t>overclockable</a:t>
            </a:r>
            <a:r>
              <a:rPr lang="en-US" sz="2400" dirty="0"/>
              <a:t> to 160MHz</a:t>
            </a:r>
          </a:p>
          <a:p>
            <a:r>
              <a:rPr lang="en-US" sz="2400" dirty="0"/>
              <a:t>Total RAM available: 96KB (part of it reserved for system)</a:t>
            </a:r>
          </a:p>
          <a:p>
            <a:r>
              <a:rPr lang="en-US" sz="2400" dirty="0" err="1"/>
              <a:t>BootROM</a:t>
            </a:r>
            <a:r>
              <a:rPr lang="en-US" sz="2400" dirty="0"/>
              <a:t>: 64KB</a:t>
            </a:r>
          </a:p>
          <a:p>
            <a:r>
              <a:rPr lang="en-US" sz="2400" dirty="0"/>
              <a:t>Internal </a:t>
            </a:r>
            <a:r>
              <a:rPr lang="en-US" sz="2400" dirty="0" err="1"/>
              <a:t>FlashROM</a:t>
            </a:r>
            <a:r>
              <a:rPr lang="en-US" sz="2400" dirty="0"/>
              <a:t>: None</a:t>
            </a:r>
          </a:p>
          <a:p>
            <a:r>
              <a:rPr lang="en-US" sz="2400" dirty="0"/>
              <a:t>External </a:t>
            </a:r>
            <a:r>
              <a:rPr lang="en-US" sz="2400" dirty="0" err="1"/>
              <a:t>FlashROM</a:t>
            </a:r>
            <a:r>
              <a:rPr lang="en-US" sz="2400" dirty="0"/>
              <a:t>: code and data, via SPI Flash. Normal sizes 512KB-4MB.</a:t>
            </a:r>
          </a:p>
          <a:p>
            <a:r>
              <a:rPr lang="en-US" sz="2400" dirty="0"/>
              <a:t>GPIO: 16 + 1 (GPIOs are multiplexed with other functions, including external </a:t>
            </a:r>
            <a:r>
              <a:rPr lang="en-US" sz="2400" dirty="0" err="1"/>
              <a:t>FlashROM</a:t>
            </a:r>
            <a:r>
              <a:rPr lang="en-US" sz="2400" dirty="0"/>
              <a:t>, UART, deep sleep wake-up, etc.)</a:t>
            </a:r>
          </a:p>
          <a:p>
            <a:r>
              <a:rPr lang="en-US" sz="2400" dirty="0"/>
              <a:t>UART: One RX/TX UART (no hardware handshaking), one TX-only UART.</a:t>
            </a:r>
          </a:p>
          <a:p>
            <a:r>
              <a:rPr lang="en-US" sz="2400" dirty="0"/>
              <a:t>SPI: 2 SPI interfaces (one used for </a:t>
            </a:r>
            <a:r>
              <a:rPr lang="en-US" sz="2400" dirty="0" err="1"/>
              <a:t>FlashROM</a:t>
            </a:r>
            <a:r>
              <a:rPr lang="en-US" sz="2400" dirty="0"/>
              <a:t>).</a:t>
            </a:r>
          </a:p>
          <a:p>
            <a:r>
              <a:rPr lang="en-US" sz="2400" dirty="0"/>
              <a:t>I2C: No native external I2C (</a:t>
            </a:r>
            <a:r>
              <a:rPr lang="en-US" sz="2400" dirty="0" err="1"/>
              <a:t>bitbang</a:t>
            </a:r>
            <a:r>
              <a:rPr lang="en-US" sz="2400" dirty="0"/>
              <a:t> implementation available on any pins).</a:t>
            </a:r>
          </a:p>
          <a:p>
            <a:r>
              <a:rPr lang="en-US" sz="2400" dirty="0"/>
              <a:t>I2S: 1.</a:t>
            </a:r>
          </a:p>
          <a:p>
            <a:r>
              <a:rPr lang="en-US" sz="2400" dirty="0"/>
              <a:t>Programming: using </a:t>
            </a:r>
            <a:r>
              <a:rPr lang="en-US" sz="2400" dirty="0" err="1"/>
              <a:t>BootROM</a:t>
            </a:r>
            <a:r>
              <a:rPr lang="en-US" sz="2400" dirty="0"/>
              <a:t> </a:t>
            </a:r>
            <a:r>
              <a:rPr lang="en-US" sz="2400" dirty="0" err="1"/>
              <a:t>bootloader</a:t>
            </a:r>
            <a:r>
              <a:rPr lang="en-US" sz="2400" dirty="0"/>
              <a:t> from UART. Due to external </a:t>
            </a:r>
            <a:r>
              <a:rPr lang="en-US" sz="2400" dirty="0" err="1"/>
              <a:t>FlashROM</a:t>
            </a:r>
            <a:r>
              <a:rPr lang="en-US" sz="2400" dirty="0"/>
              <a:t> and always-available </a:t>
            </a:r>
            <a:r>
              <a:rPr lang="en-US" sz="2400" dirty="0" err="1"/>
              <a:t>BootROM</a:t>
            </a:r>
            <a:r>
              <a:rPr lang="en-US" sz="2400" dirty="0"/>
              <a:t> </a:t>
            </a:r>
            <a:r>
              <a:rPr lang="en-US" sz="2400" dirty="0" err="1"/>
              <a:t>bootloader</a:t>
            </a:r>
            <a:r>
              <a:rPr lang="en-US" sz="2400" dirty="0"/>
              <a:t>, ESP8266 is not </a:t>
            </a:r>
            <a:r>
              <a:rPr lang="en-US" sz="2400" dirty="0" err="1"/>
              <a:t>brickable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8525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MicroPython</a:t>
            </a:r>
            <a:r>
              <a:rPr lang="en-US" b="1" dirty="0"/>
              <a:t> Interactive Interpreter Mode 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characteristics of the </a:t>
            </a:r>
            <a:r>
              <a:rPr lang="en-US" dirty="0" err="1"/>
              <a:t>MicroPython</a:t>
            </a:r>
            <a:r>
              <a:rPr lang="en-US" dirty="0"/>
              <a:t> Interactive Interpreter </a:t>
            </a:r>
            <a:r>
              <a:rPr lang="en-US" dirty="0" smtClean="0"/>
              <a:t>Mode</a:t>
            </a:r>
          </a:p>
          <a:p>
            <a:r>
              <a:rPr lang="en-US" dirty="0"/>
              <a:t>commonly used term for this is REPL (read-</a:t>
            </a:r>
            <a:r>
              <a:rPr lang="en-US" dirty="0" err="1"/>
              <a:t>eval</a:t>
            </a:r>
            <a:r>
              <a:rPr lang="en-US" dirty="0"/>
              <a:t>-print-loop)</a:t>
            </a:r>
          </a:p>
        </p:txBody>
      </p:sp>
    </p:spTree>
    <p:extLst>
      <p:ext uri="{BB962C8B-B14F-4D97-AF65-F5344CB8AC3E}">
        <p14:creationId xmlns:p14="http://schemas.microsoft.com/office/powerpoint/2010/main" val="2612737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Auto-indent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1673"/>
            <a:ext cx="10515600" cy="56924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 typing python statements which end in a</a:t>
            </a:r>
            <a:r>
              <a:rPr lang="en-US" b="1" dirty="0"/>
              <a:t> colon </a:t>
            </a:r>
            <a:r>
              <a:rPr lang="en-US" dirty="0"/>
              <a:t>(for example if, for, while) then the prompt will change to </a:t>
            </a:r>
            <a:r>
              <a:rPr lang="en-US" b="1" dirty="0"/>
              <a:t>three dots (...) </a:t>
            </a:r>
            <a:r>
              <a:rPr lang="en-US" dirty="0"/>
              <a:t>and the cursor will be indented by 4 spaces.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 1.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 for </a:t>
            </a:r>
            <a:r>
              <a:rPr lang="en-US" dirty="0" err="1" smtClean="0"/>
              <a:t>i</a:t>
            </a:r>
            <a:r>
              <a:rPr lang="en-US" dirty="0" smtClean="0"/>
              <a:t> in range(30):</a:t>
            </a:r>
          </a:p>
          <a:p>
            <a:pPr marL="0" indent="0">
              <a:buNone/>
            </a:pPr>
            <a:r>
              <a:rPr lang="en-US" dirty="0" smtClean="0"/>
              <a:t>    ...     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Eg2.</a:t>
            </a:r>
          </a:p>
          <a:p>
            <a:pPr marL="0" indent="0">
              <a:buNone/>
            </a:pPr>
            <a:r>
              <a:rPr lang="en-US" dirty="0" smtClean="0"/>
              <a:t>&gt;&gt;&gt; for </a:t>
            </a:r>
            <a:r>
              <a:rPr lang="en-US" dirty="0" err="1" smtClean="0"/>
              <a:t>i</a:t>
            </a:r>
            <a:r>
              <a:rPr lang="en-US" dirty="0" smtClean="0"/>
              <a:t> in range(30):</a:t>
            </a:r>
          </a:p>
          <a:p>
            <a:pPr marL="0" indent="0">
              <a:buNone/>
            </a:pPr>
            <a:r>
              <a:rPr lang="en-US" dirty="0" smtClean="0"/>
              <a:t>...     if </a:t>
            </a:r>
            <a:r>
              <a:rPr lang="en-US" dirty="0" err="1" smtClean="0"/>
              <a:t>i</a:t>
            </a:r>
            <a:r>
              <a:rPr lang="en-US" dirty="0" smtClean="0"/>
              <a:t> &gt; 3:</a:t>
            </a:r>
          </a:p>
          <a:p>
            <a:pPr marL="0" indent="0">
              <a:buNone/>
            </a:pPr>
            <a:r>
              <a:rPr lang="en-US" dirty="0" smtClean="0"/>
              <a:t>...         break</a:t>
            </a:r>
          </a:p>
          <a:p>
            <a:pPr marL="0" indent="0">
              <a:buNone/>
            </a:pPr>
            <a:r>
              <a:rPr lang="en-US" dirty="0" smtClean="0"/>
              <a:t>...     _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Auto-indent won’t be applied if the previous two lines were all spaces. 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you press return, the next line will continue at the same level of </a:t>
            </a:r>
            <a:r>
              <a:rPr lang="en-US" b="1" dirty="0"/>
              <a:t>indentation for regular statements or an additional level </a:t>
            </a:r>
            <a:r>
              <a:rPr lang="en-US" dirty="0"/>
              <a:t>of indentation where appropriate. If you press the backspace key then it will undo one level of indentation.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smtClean="0">
                <a:ln>
                  <a:noFill/>
                </a:ln>
                <a:solidFill>
                  <a:srgbClr val="C65D09"/>
                </a:solidFill>
                <a:effectLst/>
                <a:latin typeface="SFMono-Regular"/>
              </a:rPr>
              <a:t>&gt;&gt;&gt; </a:t>
            </a:r>
            <a:r>
              <a:rPr kumimoji="0" lang="en-US" sz="900" b="1" i="0" u="none" strike="noStrike" cap="none" normalizeH="0" baseline="0" smtClean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for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r>
              <a:rPr kumimoji="0" lang="en-US" sz="900" b="1" i="0" u="none" strike="noStrike" cap="none" normalizeH="0" baseline="0" smtClean="0">
                <a:ln>
                  <a:noFill/>
                </a:ln>
                <a:solidFill>
                  <a:srgbClr val="007020"/>
                </a:solidFill>
                <a:effectLst/>
                <a:latin typeface="SFMono-Regular"/>
              </a:rPr>
              <a:t>in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 </a:t>
            </a: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702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(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208050"/>
                </a:solidFill>
                <a:effectLst/>
                <a:latin typeface="SFMono-Regular"/>
              </a:rPr>
              <a:t>30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): </a:t>
            </a:r>
            <a:r>
              <a:rPr kumimoji="0" lang="en-US" sz="900" b="1" i="0" u="none" strike="noStrike" cap="none" normalizeH="0" baseline="0" smtClean="0">
                <a:ln>
                  <a:noFill/>
                </a:ln>
                <a:solidFill>
                  <a:srgbClr val="C65D09"/>
                </a:solidFill>
                <a:effectLst/>
                <a:latin typeface="SFMono-Regular"/>
              </a:rPr>
              <a:t>... </a:t>
            </a: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0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Auto-completion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2"/>
            <a:ext cx="10515600" cy="51724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While typing a command at the REPL, if the line typed so far corresponds to the beginning of the name of something, then pressing TAB will show possible things that could be entered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Eg</a:t>
            </a:r>
            <a:endParaRPr lang="en-US" dirty="0" smtClean="0"/>
          </a:p>
          <a:p>
            <a:r>
              <a:rPr lang="en-US" dirty="0" smtClean="0"/>
              <a:t>first import the </a:t>
            </a:r>
            <a:r>
              <a:rPr lang="en-US" b="1" dirty="0" smtClean="0"/>
              <a:t>machine module </a:t>
            </a:r>
            <a:r>
              <a:rPr lang="en-US" dirty="0" smtClean="0"/>
              <a:t>by entering </a:t>
            </a:r>
            <a:r>
              <a:rPr lang="en-US" b="1" dirty="0" smtClean="0"/>
              <a:t>import machine </a:t>
            </a:r>
            <a:r>
              <a:rPr lang="en-US" dirty="0" smtClean="0"/>
              <a:t>and pressing RETURN. Then type m and press TAB and it should expand to machine. Enter a dot . and press TAB again. You should see something like:</a:t>
            </a:r>
          </a:p>
          <a:p>
            <a:r>
              <a:rPr lang="en-US" dirty="0" smtClean="0"/>
              <a:t>&gt;&gt;&gt; machine.</a:t>
            </a:r>
          </a:p>
          <a:p>
            <a:pPr marL="0" indent="0">
              <a:buNone/>
            </a:pPr>
            <a:r>
              <a:rPr lang="en-US" dirty="0" smtClean="0"/>
              <a:t>__name__        info            </a:t>
            </a:r>
            <a:r>
              <a:rPr lang="en-US" dirty="0" err="1" smtClean="0"/>
              <a:t>unique_id</a:t>
            </a:r>
            <a:r>
              <a:rPr lang="en-US" dirty="0" smtClean="0"/>
              <a:t>       reset</a:t>
            </a:r>
          </a:p>
          <a:p>
            <a:pPr marL="0" indent="0">
              <a:buNone/>
            </a:pPr>
            <a:r>
              <a:rPr lang="en-US" dirty="0" err="1" smtClean="0"/>
              <a:t>bootloader</a:t>
            </a:r>
            <a:r>
              <a:rPr lang="en-US" dirty="0" smtClean="0"/>
              <a:t>      </a:t>
            </a:r>
            <a:r>
              <a:rPr lang="en-US" dirty="0" err="1" smtClean="0"/>
              <a:t>freq</a:t>
            </a:r>
            <a:r>
              <a:rPr lang="en-US" dirty="0" smtClean="0"/>
              <a:t>            </a:t>
            </a:r>
            <a:r>
              <a:rPr lang="en-US" dirty="0" err="1" smtClean="0"/>
              <a:t>rng</a:t>
            </a:r>
            <a:r>
              <a:rPr lang="en-US" dirty="0" smtClean="0"/>
              <a:t>             idle</a:t>
            </a:r>
          </a:p>
          <a:p>
            <a:pPr marL="0" indent="0">
              <a:buNone/>
            </a:pPr>
            <a:r>
              <a:rPr lang="en-US" dirty="0" smtClean="0"/>
              <a:t>sleep           </a:t>
            </a:r>
            <a:r>
              <a:rPr lang="en-US" dirty="0" err="1" smtClean="0"/>
              <a:t>deepsleep</a:t>
            </a:r>
            <a:r>
              <a:rPr lang="en-US" dirty="0" smtClean="0"/>
              <a:t>       </a:t>
            </a:r>
            <a:r>
              <a:rPr lang="en-US" dirty="0" err="1" smtClean="0"/>
              <a:t>disable_irq</a:t>
            </a:r>
            <a:r>
              <a:rPr lang="en-US" dirty="0" smtClean="0"/>
              <a:t>     </a:t>
            </a:r>
            <a:r>
              <a:rPr lang="en-US" dirty="0" err="1" smtClean="0"/>
              <a:t>enable_irq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7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Auto-completion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word will be expanded as much as possible until multiple possibilities exist. For example, type machine.Pin.AF3 and press TAB and it will expand to machine.Pin.AF3_TIM. Pressing TAB a second time will show the possible expansions:</a:t>
            </a:r>
          </a:p>
          <a:p>
            <a:endParaRPr lang="en-US" dirty="0"/>
          </a:p>
          <a:p>
            <a:r>
              <a:rPr lang="da-DK" dirty="0" smtClean="0"/>
              <a:t>&gt;&gt; machine.Pin.AF3_TIM</a:t>
            </a:r>
          </a:p>
          <a:p>
            <a:pPr marL="0" indent="0">
              <a:buNone/>
            </a:pPr>
            <a:r>
              <a:rPr lang="da-DK" dirty="0" smtClean="0"/>
              <a:t>AF3_TIM10       AF3_TIM11       AF3_TIM8        AF3_TIM9</a:t>
            </a:r>
          </a:p>
          <a:p>
            <a:r>
              <a:rPr lang="da-DK" dirty="0" smtClean="0"/>
              <a:t>&gt;&gt;&gt; machine.Pin.AF3_TIM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41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2025" cy="3947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Interrupting a running program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9550"/>
            <a:ext cx="10515600" cy="616898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You can interrupt a running program by pressing Ctrl-C. This will raise a </a:t>
            </a:r>
            <a:r>
              <a:rPr lang="en-US" sz="2400" dirty="0" err="1" smtClean="0"/>
              <a:t>KeyboardInterrupt</a:t>
            </a:r>
            <a:r>
              <a:rPr lang="en-US" sz="2400" dirty="0" smtClean="0"/>
              <a:t> which will bring you back to the REPL, providing your program doesn’t intercept the </a:t>
            </a:r>
            <a:r>
              <a:rPr lang="en-US" sz="2400" dirty="0" err="1" smtClean="0"/>
              <a:t>KeyboardInterrupt</a:t>
            </a:r>
            <a:r>
              <a:rPr lang="en-US" sz="2400" dirty="0" smtClean="0"/>
              <a:t> exception.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For example: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 for </a:t>
            </a:r>
            <a:r>
              <a:rPr lang="en-US" sz="2400" dirty="0" err="1" smtClean="0"/>
              <a:t>i</a:t>
            </a:r>
            <a:r>
              <a:rPr lang="en-US" sz="2400" dirty="0" smtClean="0"/>
              <a:t> in range(1000000)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...     print(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6467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6468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Traceback</a:t>
            </a:r>
            <a:r>
              <a:rPr lang="en-US" sz="2400" dirty="0" smtClean="0"/>
              <a:t> (most recent call last):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File "&lt;</a:t>
            </a:r>
            <a:r>
              <a:rPr lang="en-US" sz="2400" dirty="0" err="1" smtClean="0"/>
              <a:t>stdin</a:t>
            </a:r>
            <a:r>
              <a:rPr lang="en-US" sz="2400" dirty="0" smtClean="0"/>
              <a:t>&gt;", line 2, in &lt;module&gt;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KeyboardInterrupt</a:t>
            </a:r>
            <a:r>
              <a:rPr lang="en-US" sz="2400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&gt;&gt;&gt;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052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Paste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want to paste some code into your terminal window, the auto-indent feature will mess things up. For example, if you had the following python code: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foo():</a:t>
            </a:r>
          </a:p>
          <a:p>
            <a:pPr marL="0" indent="0">
              <a:buNone/>
            </a:pPr>
            <a:r>
              <a:rPr lang="en-US" dirty="0" smtClean="0"/>
              <a:t>   	print('This is a test to show paste mode')</a:t>
            </a:r>
          </a:p>
          <a:p>
            <a:pPr marL="0" indent="0">
              <a:buNone/>
            </a:pPr>
            <a:r>
              <a:rPr lang="en-US" dirty="0" smtClean="0"/>
              <a:t>  	 print('Here is a second line')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oo()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03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Paste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341"/>
            <a:ext cx="10515600" cy="5043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and you try to paste this into the normal REPL, then you will see </a:t>
            </a:r>
            <a:r>
              <a:rPr lang="en-US" dirty="0" smtClean="0"/>
              <a:t>something </a:t>
            </a:r>
            <a:r>
              <a:rPr lang="en-US" dirty="0"/>
              <a:t>like this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def</a:t>
            </a:r>
            <a:r>
              <a:rPr lang="en-US" dirty="0" smtClean="0"/>
              <a:t> foo():</a:t>
            </a:r>
          </a:p>
          <a:p>
            <a:pPr marL="0" indent="0">
              <a:buNone/>
            </a:pPr>
            <a:r>
              <a:rPr lang="en-US" dirty="0" smtClean="0"/>
              <a:t>...         print('This is a test to show paste mode')</a:t>
            </a:r>
          </a:p>
          <a:p>
            <a:pPr marL="0" indent="0">
              <a:buNone/>
            </a:pPr>
            <a:r>
              <a:rPr lang="en-US" dirty="0" smtClean="0"/>
              <a:t>...             print('Here is a second line')</a:t>
            </a:r>
          </a:p>
          <a:p>
            <a:pPr marL="0" indent="0">
              <a:buNone/>
            </a:pPr>
            <a:r>
              <a:rPr lang="en-US" dirty="0" smtClean="0"/>
              <a:t>...             foo()</a:t>
            </a:r>
          </a:p>
          <a:p>
            <a:pPr marL="0" indent="0">
              <a:buNone/>
            </a:pPr>
            <a:r>
              <a:rPr lang="en-US" dirty="0" smtClean="0"/>
              <a:t>...</a:t>
            </a:r>
          </a:p>
          <a:p>
            <a:pPr marL="0" indent="0">
              <a:buNone/>
            </a:pPr>
            <a:r>
              <a:rPr lang="en-US" dirty="0" smtClean="0"/>
              <a:t>  File "&lt;</a:t>
            </a:r>
            <a:r>
              <a:rPr lang="en-US" dirty="0" err="1" smtClean="0"/>
              <a:t>stdin</a:t>
            </a:r>
            <a:r>
              <a:rPr lang="en-US" dirty="0" smtClean="0"/>
              <a:t>&gt;", line 3</a:t>
            </a:r>
          </a:p>
          <a:p>
            <a:pPr marL="0" indent="0">
              <a:buNone/>
            </a:pPr>
            <a:r>
              <a:rPr lang="en-US" dirty="0" err="1" smtClean="0"/>
              <a:t>IndentationError</a:t>
            </a:r>
            <a:r>
              <a:rPr lang="en-US" dirty="0" smtClean="0"/>
              <a:t>: unexpected indent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41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462" y="1"/>
            <a:ext cx="10233338" cy="1030310"/>
          </a:xfrm>
        </p:spPr>
        <p:txBody>
          <a:bodyPr/>
          <a:lstStyle/>
          <a:p>
            <a:r>
              <a:rPr lang="en-US" b="1" dirty="0" smtClean="0"/>
              <a:t>Paste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2732"/>
            <a:ext cx="10515600" cy="59500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you press Ctrl-E, then you will enter paste mode, which essentially turns off the auto-indent feature, and changes the prompt from &gt;&gt;&gt; to ===. For example: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</a:p>
          <a:p>
            <a:pPr marL="0" indent="0">
              <a:buNone/>
            </a:pPr>
            <a:r>
              <a:rPr lang="en-US" dirty="0" smtClean="0"/>
              <a:t>paste mode; Ctrl-C to cancel, Ctrl-D to finish</a:t>
            </a:r>
          </a:p>
          <a:p>
            <a:pPr marL="0" indent="0">
              <a:buNone/>
            </a:pPr>
            <a:r>
              <a:rPr lang="en-US" dirty="0" smtClean="0"/>
              <a:t>=== </a:t>
            </a:r>
            <a:r>
              <a:rPr lang="en-US" dirty="0" err="1" smtClean="0"/>
              <a:t>def</a:t>
            </a:r>
            <a:r>
              <a:rPr lang="en-US" dirty="0" smtClean="0"/>
              <a:t> foo():</a:t>
            </a:r>
          </a:p>
          <a:p>
            <a:pPr marL="0" indent="0">
              <a:buNone/>
            </a:pPr>
            <a:r>
              <a:rPr lang="en-US" dirty="0" smtClean="0"/>
              <a:t>===     print('This is a test to show paste mode')</a:t>
            </a:r>
          </a:p>
          <a:p>
            <a:pPr marL="0" indent="0">
              <a:buNone/>
            </a:pPr>
            <a:r>
              <a:rPr lang="en-US" dirty="0" smtClean="0"/>
              <a:t>===     print('Here is a second line')</a:t>
            </a:r>
          </a:p>
          <a:p>
            <a:pPr marL="0" indent="0">
              <a:buNone/>
            </a:pPr>
            <a:r>
              <a:rPr lang="en-US" dirty="0" smtClean="0"/>
              <a:t>=== foo()</a:t>
            </a:r>
          </a:p>
          <a:p>
            <a:pPr marL="0" indent="0">
              <a:buNone/>
            </a:pPr>
            <a:r>
              <a:rPr lang="en-US" dirty="0" smtClean="0"/>
              <a:t>===</a:t>
            </a:r>
          </a:p>
          <a:p>
            <a:pPr marL="0" indent="0">
              <a:buNone/>
            </a:pPr>
            <a:r>
              <a:rPr lang="en-US" dirty="0" smtClean="0"/>
              <a:t>This is a test to show paste mode</a:t>
            </a:r>
          </a:p>
          <a:p>
            <a:pPr marL="0" indent="0">
              <a:buNone/>
            </a:pPr>
            <a:r>
              <a:rPr lang="en-US" dirty="0" smtClean="0"/>
              <a:t>Here is a second line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</a:p>
          <a:p>
            <a:pPr marL="0" indent="0">
              <a:buNone/>
            </a:pPr>
            <a:r>
              <a:rPr lang="en-US" dirty="0" smtClean="0"/>
              <a:t>Paste Mode allows blank lines to be pasted. The pasted text is compiled as if it were a file. Pressing Ctrl-D exits paste mode and initiates the compilation.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7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soft reset will reset the python interpreter, but tries not to reset the method by which you’re connected to the </a:t>
            </a:r>
            <a:r>
              <a:rPr lang="en-US" dirty="0" err="1" smtClean="0"/>
              <a:t>MicroPython</a:t>
            </a:r>
            <a:r>
              <a:rPr lang="en-US" dirty="0" smtClean="0"/>
              <a:t> board (USB-serial, or </a:t>
            </a:r>
            <a:r>
              <a:rPr lang="en-US" dirty="0" err="1" smtClean="0"/>
              <a:t>Wifi</a:t>
            </a:r>
            <a:r>
              <a:rPr lang="en-US" dirty="0" smtClean="0"/>
              <a:t>).</a:t>
            </a:r>
          </a:p>
          <a:p>
            <a:r>
              <a:rPr lang="en-US" dirty="0" smtClean="0"/>
              <a:t>You can perform a soft reset from the REPL by pressing Ctrl-D, or from your python code by executing:</a:t>
            </a:r>
          </a:p>
          <a:p>
            <a:r>
              <a:rPr lang="en-US" dirty="0" err="1" smtClean="0"/>
              <a:t>machine.soft_reset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For example, if you reset your </a:t>
            </a:r>
            <a:r>
              <a:rPr lang="en-US" dirty="0" err="1" smtClean="0"/>
              <a:t>MicroPython</a:t>
            </a:r>
            <a:r>
              <a:rPr lang="en-US" dirty="0" smtClean="0"/>
              <a:t> board, and you execute a </a:t>
            </a:r>
            <a:r>
              <a:rPr lang="en-US" dirty="0" err="1" smtClean="0"/>
              <a:t>dir</a:t>
            </a:r>
            <a:r>
              <a:rPr lang="en-US" dirty="0" smtClean="0"/>
              <a:t>() command, you’d see something like this: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dir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['__name__', '</a:t>
            </a:r>
            <a:r>
              <a:rPr lang="en-US" dirty="0" err="1" smtClean="0"/>
              <a:t>pyb</a:t>
            </a:r>
            <a:r>
              <a:rPr lang="en-US" dirty="0" smtClean="0"/>
              <a:t>']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84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611"/>
            <a:ext cx="10515600" cy="60723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Now create some variables and repeat the </a:t>
            </a:r>
            <a:r>
              <a:rPr lang="en-US" dirty="0" err="1" smtClean="0"/>
              <a:t>dir</a:t>
            </a:r>
            <a:r>
              <a:rPr lang="en-US" dirty="0" smtClean="0"/>
              <a:t>() command: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i</a:t>
            </a:r>
            <a:r>
              <a:rPr lang="en-US" dirty="0" smtClean="0"/>
              <a:t> = 1</a:t>
            </a:r>
          </a:p>
          <a:p>
            <a:pPr marL="0" indent="0">
              <a:buNone/>
            </a:pPr>
            <a:r>
              <a:rPr lang="en-US" dirty="0" smtClean="0"/>
              <a:t>&gt;&gt;&gt; j = 23</a:t>
            </a:r>
          </a:p>
          <a:p>
            <a:pPr marL="0" indent="0">
              <a:buNone/>
            </a:pPr>
            <a:r>
              <a:rPr lang="en-US" dirty="0" smtClean="0"/>
              <a:t>&gt;&gt;&gt; x = '</a:t>
            </a:r>
            <a:r>
              <a:rPr lang="en-US" dirty="0" err="1" smtClean="0"/>
              <a:t>abc</a:t>
            </a:r>
            <a:r>
              <a:rPr lang="en-US" dirty="0" smtClean="0"/>
              <a:t>'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dir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['j', 'x', '__name__', '</a:t>
            </a:r>
            <a:r>
              <a:rPr lang="en-US" dirty="0" err="1" smtClean="0"/>
              <a:t>pyb</a:t>
            </a:r>
            <a:r>
              <a:rPr lang="en-US" dirty="0" smtClean="0"/>
              <a:t>', '</a:t>
            </a:r>
            <a:r>
              <a:rPr lang="en-US" dirty="0" err="1" smtClean="0"/>
              <a:t>i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</a:p>
          <a:p>
            <a:pPr marL="0" indent="0">
              <a:buNone/>
            </a:pPr>
            <a:r>
              <a:rPr lang="en-US" dirty="0" smtClean="0"/>
              <a:t>Now if you enter Ctrl-D, and repeat the </a:t>
            </a:r>
            <a:r>
              <a:rPr lang="en-US" dirty="0" err="1" smtClean="0"/>
              <a:t>dir</a:t>
            </a:r>
            <a:r>
              <a:rPr lang="en-US" dirty="0" smtClean="0"/>
              <a:t>() command, you’ll see that your variables no longer </a:t>
            </a:r>
            <a:r>
              <a:rPr lang="en-US" smtClean="0"/>
              <a:t>exist: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MPY: sync </a:t>
            </a:r>
            <a:r>
              <a:rPr lang="en-US" dirty="0" err="1" smtClean="0"/>
              <a:t>filesystems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MPY: soft reboot</a:t>
            </a:r>
          </a:p>
          <a:p>
            <a:pPr marL="0" indent="0">
              <a:buNone/>
            </a:pPr>
            <a:r>
              <a:rPr lang="en-US" dirty="0" err="1" smtClean="0"/>
              <a:t>MicroPython</a:t>
            </a:r>
            <a:r>
              <a:rPr lang="en-US" dirty="0" smtClean="0"/>
              <a:t> v1.5-51-g6f70283-dirty on 2015-10-30; PYBv1.0 with STM32F405RG</a:t>
            </a:r>
          </a:p>
          <a:p>
            <a:pPr marL="0" indent="0">
              <a:buNone/>
            </a:pPr>
            <a:r>
              <a:rPr lang="en-US" dirty="0" smtClean="0"/>
              <a:t>Type "help()" for more information.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dir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['__name__', '</a:t>
            </a:r>
            <a:r>
              <a:rPr lang="en-US" dirty="0" err="1" smtClean="0"/>
              <a:t>pyb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0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3" y="-253061"/>
            <a:ext cx="10515600" cy="1325563"/>
          </a:xfrm>
        </p:spPr>
        <p:txBody>
          <a:bodyPr/>
          <a:lstStyle/>
          <a:p>
            <a:r>
              <a:rPr lang="en-US" dirty="0" err="1" smtClean="0"/>
              <a:t>Nodemcu</a:t>
            </a:r>
            <a:r>
              <a:rPr lang="en-US" dirty="0" smtClean="0"/>
              <a:t> 8266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332" y="953036"/>
            <a:ext cx="8325893" cy="59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6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Multitude of boards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2732"/>
            <a:ext cx="10515600" cy="54042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multitude of modules and boards from different sources which carry the ESP8266 chip</a:t>
            </a:r>
            <a:r>
              <a:rPr lang="en-US" dirty="0" smtClean="0"/>
              <a:t>.</a:t>
            </a:r>
          </a:p>
          <a:p>
            <a:r>
              <a:rPr lang="en-US" dirty="0" err="1"/>
              <a:t>MicroPython</a:t>
            </a:r>
            <a:r>
              <a:rPr lang="en-US" dirty="0"/>
              <a:t> tries to provide a generic port which would run on as many </a:t>
            </a:r>
            <a:r>
              <a:rPr lang="en-US" dirty="0" smtClean="0"/>
              <a:t>boards/modules</a:t>
            </a:r>
          </a:p>
          <a:p>
            <a:r>
              <a:rPr lang="en-US" dirty="0" err="1"/>
              <a:t>Adafruit</a:t>
            </a:r>
            <a:r>
              <a:rPr lang="en-US" dirty="0"/>
              <a:t> </a:t>
            </a:r>
            <a:r>
              <a:rPr lang="en-US" dirty="0" smtClean="0"/>
              <a:t>Feather </a:t>
            </a:r>
            <a:r>
              <a:rPr lang="en-US" dirty="0"/>
              <a:t>HUZZAH board is taken as a </a:t>
            </a:r>
            <a:r>
              <a:rPr lang="en-US" dirty="0" smtClean="0"/>
              <a:t>reference</a:t>
            </a:r>
          </a:p>
          <a:p>
            <a:r>
              <a:rPr lang="en-US" dirty="0"/>
              <a:t> If you have another board, please make sure you have a datasheet, </a:t>
            </a:r>
            <a:r>
              <a:rPr lang="en-US" dirty="0" smtClean="0"/>
              <a:t>schematics</a:t>
            </a:r>
          </a:p>
          <a:p>
            <a:r>
              <a:rPr lang="en-US" dirty="0"/>
              <a:t>To make a generic ESP8266 port and support as many </a:t>
            </a:r>
            <a:r>
              <a:rPr lang="en-US" dirty="0" smtClean="0"/>
              <a:t>boards</a:t>
            </a:r>
          </a:p>
          <a:p>
            <a:r>
              <a:rPr lang="en-US" dirty="0"/>
              <a:t>following design and implementation decision were </a:t>
            </a:r>
            <a:r>
              <a:rPr lang="en-US" dirty="0" smtClean="0"/>
              <a:t>made:1.GPIO </a:t>
            </a:r>
            <a:r>
              <a:rPr lang="en-US" dirty="0"/>
              <a:t>pin numbering is based on ESP8266 chip </a:t>
            </a:r>
            <a:r>
              <a:rPr lang="en-US" dirty="0" smtClean="0"/>
              <a:t>numbering 2.</a:t>
            </a:r>
            <a:r>
              <a:rPr lang="en-US" dirty="0"/>
              <a:t> All pins which make sense to support, are supported by </a:t>
            </a:r>
            <a:r>
              <a:rPr lang="en-US" dirty="0" err="1" smtClean="0"/>
              <a:t>MicroPython</a:t>
            </a:r>
            <a:r>
              <a:rPr lang="en-US" dirty="0" smtClean="0"/>
              <a:t>. 3.</a:t>
            </a:r>
            <a:r>
              <a:rPr lang="en-US" dirty="0"/>
              <a:t> Some boards may lack external pins/internal connectivity to support ESP8266 </a:t>
            </a:r>
            <a:r>
              <a:rPr lang="en-US" dirty="0" err="1"/>
              <a:t>deepsleep</a:t>
            </a:r>
            <a:r>
              <a:rPr lang="en-US" dirty="0"/>
              <a:t> mode.</a:t>
            </a:r>
          </a:p>
        </p:txBody>
      </p:sp>
    </p:spTree>
    <p:extLst>
      <p:ext uri="{BB962C8B-B14F-4D97-AF65-F5344CB8AC3E}">
        <p14:creationId xmlns:p14="http://schemas.microsoft.com/office/powerpoint/2010/main" val="22120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Scarcity of runtime resources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ESP8266 has very modest </a:t>
            </a:r>
            <a:r>
              <a:rPr lang="en-US" dirty="0" smtClean="0"/>
              <a:t>resource(RAM)</a:t>
            </a:r>
          </a:p>
          <a:p>
            <a:r>
              <a:rPr lang="en-US" dirty="0"/>
              <a:t>avoid allocating too big container objects (lists, dictionaries) and </a:t>
            </a:r>
            <a:r>
              <a:rPr lang="en-US" dirty="0" smtClean="0"/>
              <a:t>buffers</a:t>
            </a:r>
          </a:p>
          <a:p>
            <a:r>
              <a:rPr lang="en-US" dirty="0"/>
              <a:t>There is also no full-fledged OS to keep track of resources and automatically clean </a:t>
            </a:r>
            <a:r>
              <a:rPr lang="en-US" dirty="0" smtClean="0"/>
              <a:t>them up</a:t>
            </a:r>
          </a:p>
          <a:p>
            <a:r>
              <a:rPr lang="en-US" dirty="0" smtClean="0"/>
              <a:t>so </a:t>
            </a:r>
            <a:r>
              <a:rPr lang="en-US" dirty="0"/>
              <a:t>that’s the task of a user/user </a:t>
            </a:r>
            <a:r>
              <a:rPr lang="en-US" dirty="0" smtClean="0"/>
              <a:t>application  (to </a:t>
            </a:r>
            <a:r>
              <a:rPr lang="en-US" dirty="0"/>
              <a:t>close open files, </a:t>
            </a:r>
            <a:r>
              <a:rPr lang="en-US" dirty="0" smtClean="0"/>
              <a:t>sockets)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9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Boot </a:t>
            </a:r>
            <a:r>
              <a:rPr lang="en-US" b="1" dirty="0" smtClean="0"/>
              <a:t>process of </a:t>
            </a:r>
            <a:r>
              <a:rPr lang="en-US" b="1" dirty="0" err="1" smtClean="0"/>
              <a:t>Nodemcu</a:t>
            </a:r>
            <a:r>
              <a:rPr lang="en-US" b="1" dirty="0" smtClean="0"/>
              <a:t> 8266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53447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On boot </a:t>
            </a:r>
            <a:r>
              <a:rPr lang="en-US" dirty="0" err="1" smtClean="0"/>
              <a:t>Micropython</a:t>
            </a:r>
            <a:r>
              <a:rPr lang="en-US" dirty="0" smtClean="0"/>
              <a:t> ESP8266 executes  _boot.py script from frozen modules</a:t>
            </a:r>
          </a:p>
          <a:p>
            <a:r>
              <a:rPr lang="en-US" dirty="0" smtClean="0"/>
              <a:t>It mounts the </a:t>
            </a:r>
            <a:r>
              <a:rPr lang="en-US" dirty="0" err="1" smtClean="0"/>
              <a:t>filesystem</a:t>
            </a:r>
            <a:r>
              <a:rPr lang="en-US" dirty="0" smtClean="0"/>
              <a:t> Into the </a:t>
            </a:r>
            <a:r>
              <a:rPr lang="en-US" b="1" dirty="0" smtClean="0"/>
              <a:t>Fl</a:t>
            </a:r>
            <a:r>
              <a:rPr lang="en-US" dirty="0" smtClean="0"/>
              <a:t>ash ROM or first setup of the module and  creates </a:t>
            </a:r>
            <a:r>
              <a:rPr lang="en-US" dirty="0" err="1" smtClean="0"/>
              <a:t>filesystem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Boot process is  default process that runs on power up and is not available for customization for the user </a:t>
            </a:r>
          </a:p>
          <a:p>
            <a:r>
              <a:rPr lang="en-US" dirty="0" smtClean="0"/>
              <a:t>Once the </a:t>
            </a:r>
            <a:r>
              <a:rPr lang="en-US" dirty="0" err="1" smtClean="0"/>
              <a:t>filesystem</a:t>
            </a:r>
            <a:r>
              <a:rPr lang="en-US" dirty="0" smtClean="0"/>
              <a:t> is loaded then boot.py is executed</a:t>
            </a:r>
          </a:p>
          <a:p>
            <a:r>
              <a:rPr lang="en-US" dirty="0" smtClean="0"/>
              <a:t>Standard version of boot.py is created when the first time the module is setup ( it contains commands to start </a:t>
            </a:r>
            <a:r>
              <a:rPr lang="en-US" dirty="0" err="1" smtClean="0"/>
              <a:t>WEBReply</a:t>
            </a:r>
            <a:r>
              <a:rPr lang="en-US" dirty="0" smtClean="0"/>
              <a:t> which is disabled by default. It is customizable to set up parameters and start services that need to start by default </a:t>
            </a:r>
          </a:p>
          <a:p>
            <a:r>
              <a:rPr lang="en-US" dirty="0" smtClean="0"/>
              <a:t>incorrect </a:t>
            </a:r>
            <a:r>
              <a:rPr lang="en-US" dirty="0"/>
              <a:t>modifications to boot.py may still lead to boot loops or lock ups, requiring to </a:t>
            </a:r>
            <a:r>
              <a:rPr lang="en-US" dirty="0" err="1"/>
              <a:t>reflash</a:t>
            </a:r>
            <a:r>
              <a:rPr lang="en-US" dirty="0"/>
              <a:t> a module from </a:t>
            </a:r>
            <a:r>
              <a:rPr lang="en-US" dirty="0" smtClean="0"/>
              <a:t>scratch</a:t>
            </a:r>
          </a:p>
          <a:p>
            <a:r>
              <a:rPr lang="en-US" dirty="0" smtClean="0"/>
              <a:t> final step of boot procedure, main.py is executed from </a:t>
            </a:r>
            <a:r>
              <a:rPr lang="en-US" dirty="0" err="1" smtClean="0"/>
              <a:t>filesystem</a:t>
            </a:r>
            <a:r>
              <a:rPr lang="en-US" dirty="0" smtClean="0"/>
              <a:t>, if exists. This file is a hook to start up a user application each time on boot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8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30"/>
            <a:ext cx="10515600" cy="27045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Known </a:t>
            </a:r>
            <a:r>
              <a:rPr lang="en-US" b="1" dirty="0" smtClean="0"/>
              <a:t>Issues in </a:t>
            </a:r>
            <a:r>
              <a:rPr lang="en-US" b="1" dirty="0" err="1"/>
              <a:t>N</a:t>
            </a:r>
            <a:r>
              <a:rPr lang="en-US" b="1" dirty="0" err="1" smtClean="0"/>
              <a:t>odemcu</a:t>
            </a:r>
            <a:r>
              <a:rPr lang="en-US" b="1" dirty="0" smtClean="0"/>
              <a:t> 8266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187"/>
            <a:ext cx="10515600" cy="598867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Real-time </a:t>
            </a:r>
            <a:r>
              <a:rPr lang="en-US" b="1" dirty="0" smtClean="0"/>
              <a:t>clock  </a:t>
            </a:r>
            <a:r>
              <a:rPr lang="en-US" dirty="0"/>
              <a:t>RTC in ESP8266 has very bad accuracy, drift may be seconds per minute</a:t>
            </a:r>
            <a:r>
              <a:rPr lang="en-US" dirty="0" smtClean="0"/>
              <a:t>.</a:t>
            </a:r>
            <a:r>
              <a:rPr lang="en-US" dirty="0"/>
              <a:t> As a workaround, </a:t>
            </a:r>
            <a:r>
              <a:rPr lang="en-US" dirty="0" smtClean="0"/>
              <a:t>synchronize from the net using included ntptime.py module.</a:t>
            </a:r>
            <a:endParaRPr lang="en-US" b="1" dirty="0"/>
          </a:p>
          <a:p>
            <a:r>
              <a:rPr lang="en-US" b="1" dirty="0"/>
              <a:t>Sockets and </a:t>
            </a:r>
            <a:r>
              <a:rPr lang="en-US" b="1" dirty="0" err="1"/>
              <a:t>WiFi</a:t>
            </a:r>
            <a:r>
              <a:rPr lang="en-US" b="1" dirty="0"/>
              <a:t> buffers </a:t>
            </a:r>
            <a:r>
              <a:rPr lang="en-US" b="1" dirty="0" smtClean="0"/>
              <a:t>overflow </a:t>
            </a:r>
            <a:r>
              <a:rPr lang="en-US" dirty="0"/>
              <a:t>Socket instances remain active until they are explicitly closed</a:t>
            </a:r>
            <a:r>
              <a:rPr lang="en-US" dirty="0" smtClean="0"/>
              <a:t>. two consequences. </a:t>
            </a:r>
          </a:p>
          <a:p>
            <a:pPr marL="0" indent="0">
              <a:buNone/>
            </a:pPr>
            <a:r>
              <a:rPr lang="en-US" dirty="0" smtClean="0"/>
              <a:t>                   Firstly they occupy RAM, so an application which opens sockets without closing them may eventually run out of memory.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Secondly not properly closed socket can cause the low-level part of the vendor </a:t>
            </a:r>
            <a:r>
              <a:rPr lang="en-US" dirty="0" err="1" smtClean="0"/>
              <a:t>WiFi</a:t>
            </a:r>
            <a:r>
              <a:rPr lang="en-US" dirty="0" smtClean="0"/>
              <a:t> stack to emit </a:t>
            </a:r>
            <a:r>
              <a:rPr lang="en-US" dirty="0" err="1" smtClean="0"/>
              <a:t>Lmac</a:t>
            </a:r>
            <a:r>
              <a:rPr lang="en-US" dirty="0" smtClean="0"/>
              <a:t> errors.</a:t>
            </a:r>
            <a:endParaRPr lang="en-US" b="1" dirty="0"/>
          </a:p>
          <a:p>
            <a:r>
              <a:rPr lang="en-US" b="1" dirty="0"/>
              <a:t>SSL/TLS </a:t>
            </a:r>
            <a:r>
              <a:rPr lang="en-US" b="1" dirty="0" smtClean="0"/>
              <a:t>limitations </a:t>
            </a:r>
            <a:r>
              <a:rPr lang="en-US" dirty="0" smtClean="0"/>
              <a:t>ESP8266 uses </a:t>
            </a:r>
            <a:r>
              <a:rPr lang="en-US" dirty="0" err="1" smtClean="0"/>
              <a:t>axTLS</a:t>
            </a:r>
            <a:r>
              <a:rPr lang="en-US" dirty="0" smtClean="0"/>
              <a:t> library, which is one of the smallest TLS libraries with the compatible licensing. However, it also has some known issues/limitations</a:t>
            </a:r>
          </a:p>
          <a:p>
            <a:pPr marL="0" indent="0">
              <a:buNone/>
            </a:pPr>
            <a:r>
              <a:rPr lang="en-US" dirty="0" smtClean="0"/>
              <a:t>1.No </a:t>
            </a:r>
            <a:r>
              <a:rPr lang="en-US" dirty="0"/>
              <a:t>support for </a:t>
            </a:r>
            <a:r>
              <a:rPr lang="en-US" dirty="0" err="1"/>
              <a:t>Diffie</a:t>
            </a:r>
            <a:r>
              <a:rPr lang="en-US" dirty="0"/>
              <a:t>-Hellman (DH) key exchange and Elliptic-curve cryptography (ECC).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2.Half-duplex </a:t>
            </a:r>
            <a:r>
              <a:rPr lang="en-US" dirty="0"/>
              <a:t>communication nature. </a:t>
            </a:r>
            <a:r>
              <a:rPr lang="en-US" dirty="0" err="1"/>
              <a:t>axTLS</a:t>
            </a:r>
            <a:r>
              <a:rPr lang="en-US" dirty="0"/>
              <a:t> uses a single buffer for both sending and </a:t>
            </a:r>
            <a:r>
              <a:rPr lang="en-US" dirty="0" smtClean="0"/>
              <a:t>receiving</a:t>
            </a:r>
          </a:p>
          <a:p>
            <a:pPr marL="0" indent="0">
              <a:buNone/>
            </a:pPr>
            <a:r>
              <a:rPr lang="en-US" dirty="0" err="1" smtClean="0"/>
              <a:t>axTLS</a:t>
            </a:r>
            <a:r>
              <a:rPr lang="en-US" dirty="0" smtClean="0"/>
              <a:t> own limitations, the configuration used for </a:t>
            </a:r>
            <a:r>
              <a:rPr lang="en-US" dirty="0" err="1" smtClean="0"/>
              <a:t>MicroPython</a:t>
            </a:r>
            <a:r>
              <a:rPr lang="en-US" dirty="0" smtClean="0"/>
              <a:t> is highly optimized for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MicroPython</a:t>
            </a:r>
            <a:r>
              <a:rPr lang="en-US" dirty="0" smtClean="0"/>
              <a:t> language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MicroPython</a:t>
            </a:r>
            <a:r>
              <a:rPr lang="en-US" dirty="0"/>
              <a:t> aims to implement the Python 3.4 </a:t>
            </a:r>
            <a:r>
              <a:rPr lang="en-US" dirty="0" smtClean="0"/>
              <a:t>standard</a:t>
            </a:r>
          </a:p>
          <a:p>
            <a:r>
              <a:rPr lang="en-US" dirty="0"/>
              <a:t>most of the features of </a:t>
            </a:r>
            <a:r>
              <a:rPr lang="en-US" dirty="0" err="1"/>
              <a:t>MicroPython</a:t>
            </a:r>
            <a:r>
              <a:rPr lang="en-US" dirty="0"/>
              <a:t> are </a:t>
            </a:r>
            <a:r>
              <a:rPr lang="en-US" dirty="0" smtClean="0"/>
              <a:t>identical</a:t>
            </a:r>
          </a:p>
          <a:p>
            <a:r>
              <a:rPr lang="en-US" dirty="0"/>
              <a:t>“Language Reference” documentation at </a:t>
            </a:r>
            <a:r>
              <a:rPr lang="en-US" dirty="0">
                <a:hlinkClick r:id="rId2"/>
              </a:rPr>
              <a:t>docs.python.org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788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MicroPython</a:t>
            </a:r>
            <a:r>
              <a:rPr lang="en-US" dirty="0" smtClean="0"/>
              <a:t> language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5160"/>
            <a:ext cx="10515600" cy="52159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MicroPython</a:t>
            </a:r>
            <a:r>
              <a:rPr lang="en-US" dirty="0"/>
              <a:t> software supports the ESP8266 chip itself and any board should </a:t>
            </a:r>
            <a:r>
              <a:rPr lang="en-US" dirty="0" smtClean="0"/>
              <a:t>work</a:t>
            </a:r>
          </a:p>
          <a:p>
            <a:r>
              <a:rPr lang="en-US" dirty="0"/>
              <a:t>main characteristic of a board is how much flash it </a:t>
            </a:r>
            <a:r>
              <a:rPr lang="en-US" dirty="0" smtClean="0"/>
              <a:t>has</a:t>
            </a:r>
          </a:p>
          <a:p>
            <a:pPr marL="0" indent="0">
              <a:buNone/>
            </a:pPr>
            <a:r>
              <a:rPr lang="en-US" dirty="0" smtClean="0"/>
              <a:t>    minimum </a:t>
            </a:r>
            <a:r>
              <a:rPr lang="en-US" dirty="0"/>
              <a:t>requirement for </a:t>
            </a:r>
            <a:r>
              <a:rPr lang="en-US" dirty="0" smtClean="0"/>
              <a:t> flash </a:t>
            </a:r>
            <a:r>
              <a:rPr lang="en-US" dirty="0"/>
              <a:t>size is </a:t>
            </a:r>
            <a:r>
              <a:rPr lang="en-US" dirty="0" smtClean="0"/>
              <a:t>1Mbyte</a:t>
            </a:r>
          </a:p>
          <a:p>
            <a:pPr marL="0" indent="0">
              <a:buNone/>
            </a:pPr>
            <a:r>
              <a:rPr lang="en-US" dirty="0"/>
              <a:t>how the GPIO pins are connected to the outside </a:t>
            </a:r>
            <a:r>
              <a:rPr lang="en-US" dirty="0" smtClean="0"/>
              <a:t>world</a:t>
            </a:r>
          </a:p>
          <a:p>
            <a:pPr marL="0" indent="0">
              <a:buNone/>
            </a:pPr>
            <a:r>
              <a:rPr lang="en-US" dirty="0" smtClean="0"/>
              <a:t>whether </a:t>
            </a:r>
            <a:r>
              <a:rPr lang="en-US" dirty="0"/>
              <a:t>it includes a built-in USB-serial convertor to make the UART available to your PC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MicroPython</a:t>
            </a:r>
            <a:r>
              <a:rPr lang="en-US" dirty="0"/>
              <a:t> firmware .bin file to load onto your ESP8266 </a:t>
            </a:r>
            <a:r>
              <a:rPr lang="en-US" dirty="0" smtClean="0"/>
              <a:t>device</a:t>
            </a:r>
          </a:p>
          <a:p>
            <a:pPr marL="0" indent="0">
              <a:buNone/>
            </a:pPr>
            <a:r>
              <a:rPr lang="en-US" dirty="0"/>
              <a:t>3 main choices</a:t>
            </a:r>
          </a:p>
          <a:p>
            <a:r>
              <a:rPr lang="en-US" dirty="0"/>
              <a:t>Stable firmware builds for 1024kb modules and above.</a:t>
            </a:r>
          </a:p>
          <a:p>
            <a:r>
              <a:rPr lang="en-US" dirty="0"/>
              <a:t>Daily firmware builds for 1024kb modules and above.</a:t>
            </a:r>
          </a:p>
          <a:p>
            <a:r>
              <a:rPr lang="en-US" dirty="0"/>
              <a:t>Daily firmware builds for 512kb modules.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7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Nodemcu</a:t>
            </a:r>
            <a:r>
              <a:rPr lang="en-US" dirty="0"/>
              <a:t> </a:t>
            </a:r>
            <a:r>
              <a:rPr lang="en-US" dirty="0" smtClean="0"/>
              <a:t>8266 </a:t>
            </a:r>
            <a:r>
              <a:rPr lang="en-US" dirty="0" err="1" smtClean="0"/>
              <a:t>Micropython</a:t>
            </a:r>
            <a:r>
              <a:rPr lang="en-US" dirty="0" smtClean="0"/>
              <a:t> IDE </a:t>
            </a:r>
            <a:r>
              <a:rPr lang="en-US" dirty="0" err="1" smtClean="0"/>
              <a:t>uPy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>
                <a:hlinkClick r:id="rId2"/>
              </a:rPr>
              <a:t>https://randomnerdtutorials.com/install-upycraft-ide-windows-pc-instructions/</a:t>
            </a:r>
            <a:endParaRPr lang="en-US" sz="2700" dirty="0"/>
          </a:p>
        </p:txBody>
      </p:sp>
      <p:pic>
        <p:nvPicPr>
          <p:cNvPr id="1026" name="Picture 2" descr="https://i2.wp.com/randomnerdtutorials.com/wp-content/uploads/2018/10/7-uPyCraft-IDE-Windows-PC.png?resize=773%2C556&amp;ssl=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11" y="2163740"/>
            <a:ext cx="7305440" cy="525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65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1282</Words>
  <Application>Microsoft Office PowerPoint</Application>
  <PresentationFormat>Widescreen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SFMono-Regular</vt:lpstr>
      <vt:lpstr>Office Theme</vt:lpstr>
      <vt:lpstr> ESP8266 chipTechnical specifications : The primary reference for the chip technical specifications, capabilities, operating modes, internal functioning, </vt:lpstr>
      <vt:lpstr>Nodemcu 8266</vt:lpstr>
      <vt:lpstr>Multitude of boards </vt:lpstr>
      <vt:lpstr>Scarcity of runtime resources </vt:lpstr>
      <vt:lpstr>Boot process of Nodemcu 8266 </vt:lpstr>
      <vt:lpstr>Known Issues in Nodemcu 8266 </vt:lpstr>
      <vt:lpstr>MicroPython language and implementation</vt:lpstr>
      <vt:lpstr>MicroPython language and implementation</vt:lpstr>
      <vt:lpstr>Nodemcu 8266 Micropython IDE uPy https://randomnerdtutorials.com/install-upycraft-ide-windows-pc-instructions/</vt:lpstr>
      <vt:lpstr>MicroPython Interactive Interpreter Mode  </vt:lpstr>
      <vt:lpstr>Auto-indent </vt:lpstr>
      <vt:lpstr>Auto-completion </vt:lpstr>
      <vt:lpstr>Auto-completion </vt:lpstr>
      <vt:lpstr>Interrupting a running program </vt:lpstr>
      <vt:lpstr>Paste mode</vt:lpstr>
      <vt:lpstr>Paste mode</vt:lpstr>
      <vt:lpstr>Paste mode</vt:lpstr>
      <vt:lpstr>Soft reset</vt:lpstr>
      <vt:lpstr>Soft reset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22</cp:revision>
  <dcterms:created xsi:type="dcterms:W3CDTF">2020-04-04T06:05:06Z</dcterms:created>
  <dcterms:modified xsi:type="dcterms:W3CDTF">2020-04-04T11:56:31Z</dcterms:modified>
</cp:coreProperties>
</file>