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75" r:id="rId4"/>
    <p:sldId id="287" r:id="rId5"/>
    <p:sldId id="288" r:id="rId6"/>
    <p:sldId id="276" r:id="rId7"/>
    <p:sldId id="277" r:id="rId8"/>
    <p:sldId id="278" r:id="rId9"/>
    <p:sldId id="279" r:id="rId10"/>
    <p:sldId id="281" r:id="rId11"/>
    <p:sldId id="283" r:id="rId12"/>
    <p:sldId id="282" r:id="rId13"/>
    <p:sldId id="284" r:id="rId14"/>
    <p:sldId id="285" r:id="rId15"/>
    <p:sldId id="257" r:id="rId16"/>
    <p:sldId id="258" r:id="rId17"/>
    <p:sldId id="260" r:id="rId18"/>
    <p:sldId id="259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2" r:id="rId29"/>
    <p:sldId id="273" r:id="rId30"/>
    <p:sldId id="271" r:id="rId31"/>
    <p:sldId id="274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Exceptions and Interrupts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 Types on the Cortex-M0 Processor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6783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i="1" dirty="0" err="1" smtClean="0"/>
              <a:t>SysTick</a:t>
            </a:r>
            <a:endParaRPr lang="en-US" b="1" i="1" dirty="0" smtClean="0"/>
          </a:p>
          <a:p>
            <a:r>
              <a:rPr lang="en-US" dirty="0" smtClean="0"/>
              <a:t>The System Tick Timer inside the NVIC is another feature for OS application. </a:t>
            </a:r>
          </a:p>
          <a:p>
            <a:r>
              <a:rPr lang="en-US" dirty="0" smtClean="0"/>
              <a:t>Almost all operating systems need a timer to generate regular interrupt for system maintenance work like context switching. </a:t>
            </a:r>
          </a:p>
          <a:p>
            <a:r>
              <a:rPr lang="en-US" dirty="0" smtClean="0"/>
              <a:t>By integrating a simple timer in the Cortex-M0 processor, porting an OS from one device to another is much easier.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SysTick</a:t>
            </a:r>
            <a:r>
              <a:rPr lang="en-US" dirty="0" smtClean="0"/>
              <a:t> timer and its exception are optional in the Cortex-M0 microcontroller implementation.</a:t>
            </a:r>
          </a:p>
          <a:p>
            <a:pPr>
              <a:buNone/>
            </a:pPr>
            <a:r>
              <a:rPr lang="en-US" b="1" i="1" dirty="0" smtClean="0"/>
              <a:t>Interrupts</a:t>
            </a:r>
          </a:p>
          <a:p>
            <a:r>
              <a:rPr lang="en-US" dirty="0" smtClean="0"/>
              <a:t>The Cortex-M0 microcontroller could support from 1 to 32 interrupts. The interrupt signals could be connected from on-chip peripherals or from an external source via the I/O port. </a:t>
            </a:r>
          </a:p>
          <a:p>
            <a:r>
              <a:rPr lang="en-US" dirty="0" smtClean="0"/>
              <a:t>In some cases (depending on the microcontroller design), the external interrupt number might not match the interrupt number on the Cortex-M0 processor.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 Priority Definition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the Cortex-M0 processor, each exception has a priority level. The priority level affects whether the exception will be carried out or if it will wait until later (stay in a pending state).</a:t>
            </a:r>
          </a:p>
          <a:p>
            <a:r>
              <a:rPr lang="en-US" sz="2400" dirty="0" smtClean="0"/>
              <a:t>The Cortex-M0 processor supports three fixed highest priority levels and four programmable levels. For exceptions with programmable priority levels, the priority level configuration registers are 8 bits wide, but only the two MSBs are implemented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876800"/>
            <a:ext cx="6629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 Priority Definition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0866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Vector 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the Cortex-M0 processor starts to process an interrupt request, it needs to locate the starting address of the exception handler. </a:t>
            </a:r>
          </a:p>
          <a:p>
            <a:r>
              <a:rPr lang="en-US" dirty="0" smtClean="0"/>
              <a:t>This information is stored in the beginning of the memory space, called the vector table </a:t>
            </a:r>
          </a:p>
          <a:p>
            <a:r>
              <a:rPr lang="en-US" dirty="0" smtClean="0"/>
              <a:t>The order of exception vector being stored is the same order of the exception number.</a:t>
            </a:r>
          </a:p>
          <a:p>
            <a:r>
              <a:rPr lang="en-US" dirty="0" smtClean="0"/>
              <a:t> Because each vector is one word (four bytes), the address of the exception vector is the exception number times four. </a:t>
            </a:r>
          </a:p>
          <a:p>
            <a:r>
              <a:rPr lang="en-US" dirty="0" smtClean="0"/>
              <a:t>Each exception vector is the starting address of the exception handler, with the LSB set to 1 to indicate that the exception handler is in Thumb code.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Vector Table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 Sequence 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Acceptance of Exception Request</a:t>
            </a:r>
          </a:p>
          <a:p>
            <a:pPr>
              <a:buNone/>
            </a:pPr>
            <a:r>
              <a:rPr lang="en-US" i="1" dirty="0" smtClean="0"/>
              <a:t>The processor accepts an exception if the following condition are satisfied </a:t>
            </a:r>
          </a:p>
          <a:p>
            <a:r>
              <a:rPr lang="en-US" dirty="0" smtClean="0"/>
              <a:t>For interrupt and </a:t>
            </a:r>
            <a:r>
              <a:rPr lang="en-US" dirty="0" err="1" smtClean="0"/>
              <a:t>SysTick</a:t>
            </a:r>
            <a:r>
              <a:rPr lang="en-US" dirty="0" smtClean="0"/>
              <a:t> interrupt requests, the interrupt has to be enabled</a:t>
            </a:r>
          </a:p>
          <a:p>
            <a:r>
              <a:rPr lang="en-US" dirty="0" smtClean="0"/>
              <a:t>The processor is not running an exception handler of the same or a higher priority</a:t>
            </a:r>
          </a:p>
          <a:p>
            <a:r>
              <a:rPr lang="en-US" dirty="0" smtClean="0"/>
              <a:t>The exception is not blocked by the PRIMASK interrupt masking register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 Sequence 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Stacking and </a:t>
            </a:r>
            <a:r>
              <a:rPr lang="en-US" b="1" i="1" dirty="0" err="1" smtClean="0"/>
              <a:t>Unstacking</a:t>
            </a:r>
            <a:endParaRPr lang="en-US" b="1" i="1" dirty="0" smtClean="0"/>
          </a:p>
          <a:p>
            <a:r>
              <a:rPr lang="en-US" b="1" i="1" dirty="0" smtClean="0"/>
              <a:t>Tail Chaining</a:t>
            </a:r>
          </a:p>
          <a:p>
            <a:r>
              <a:rPr lang="en-US" b="1" i="1" dirty="0" smtClean="0"/>
              <a:t>Late Arrival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Stacking and </a:t>
            </a:r>
            <a:r>
              <a:rPr lang="en-US" b="1" i="1" dirty="0" err="1" smtClean="0">
                <a:solidFill>
                  <a:srgbClr val="FF0000"/>
                </a:solidFill>
              </a:rPr>
              <a:t>Unstacking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allow an interrupted program to be resumed correctly, </a:t>
            </a:r>
            <a:r>
              <a:rPr lang="en-US" b="1" dirty="0" smtClean="0">
                <a:solidFill>
                  <a:schemeClr val="tx2"/>
                </a:solidFill>
              </a:rPr>
              <a:t>some parts of the current state of the processor must be saved before the program execution </a:t>
            </a:r>
            <a:r>
              <a:rPr lang="en-US" dirty="0" smtClean="0"/>
              <a:t>switches to the exception handler that services the occurred exception. </a:t>
            </a:r>
          </a:p>
          <a:p>
            <a:r>
              <a:rPr lang="en-US" dirty="0" smtClean="0"/>
              <a:t>When an exception is accepted on the Cortex-M0 processor, some of the registers in the </a:t>
            </a:r>
            <a:r>
              <a:rPr lang="en-US" b="1" dirty="0" smtClean="0">
                <a:solidFill>
                  <a:schemeClr val="tx2"/>
                </a:solidFill>
              </a:rPr>
              <a:t>register banks (R0 to R3, R12, R14), the return address (PC), and the Program Status Register (</a:t>
            </a:r>
            <a:r>
              <a:rPr lang="en-US" b="1" dirty="0" err="1" smtClean="0">
                <a:solidFill>
                  <a:schemeClr val="tx2"/>
                </a:solidFill>
              </a:rPr>
              <a:t>xPSR</a:t>
            </a:r>
            <a:r>
              <a:rPr lang="en-US" b="1" dirty="0" smtClean="0">
                <a:solidFill>
                  <a:schemeClr val="tx2"/>
                </a:solidFill>
              </a:rPr>
              <a:t>) are pushed to the current active stack memory automatically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/>
                </a:solidFill>
              </a:rPr>
              <a:t>Link Register (LR/R14) is then updated to a special value</a:t>
            </a:r>
            <a:r>
              <a:rPr lang="en-US" dirty="0" smtClean="0"/>
              <a:t> to be used during exception return </a:t>
            </a:r>
            <a:r>
              <a:rPr lang="en-US" b="1" dirty="0" smtClean="0">
                <a:solidFill>
                  <a:schemeClr val="accent1"/>
                </a:solidFill>
              </a:rPr>
              <a:t>(EXC_RETURN</a:t>
            </a:r>
            <a:r>
              <a:rPr lang="en-US" dirty="0" smtClean="0"/>
              <a:t>),and then the exception vector is automatically located and the exception handler starts to execute.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Stacking and </a:t>
            </a:r>
            <a:r>
              <a:rPr lang="en-US" b="1" i="1" dirty="0" err="1" smtClean="0">
                <a:solidFill>
                  <a:srgbClr val="FF0000"/>
                </a:solidFill>
              </a:rPr>
              <a:t>Unstacking</a:t>
            </a:r>
            <a:r>
              <a:rPr lang="en-US" b="1" i="1" dirty="0" smtClean="0">
                <a:solidFill>
                  <a:srgbClr val="FF0000"/>
                </a:solidFill>
              </a:rPr>
              <a:t/>
            </a:r>
            <a:br>
              <a:rPr lang="en-US" b="1" i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At the end of the exception handling process, the exception handler executes a return using the special value (EXC_RETURN, previously generated in LR) to trigger the exception return mechanism. </a:t>
            </a:r>
          </a:p>
          <a:p>
            <a:r>
              <a:rPr lang="en-US" dirty="0" smtClean="0"/>
              <a:t>The actions of automatically </a:t>
            </a:r>
            <a:r>
              <a:rPr lang="en-US" b="1" dirty="0" smtClean="0">
                <a:solidFill>
                  <a:schemeClr val="accent1"/>
                </a:solidFill>
              </a:rPr>
              <a:t>saving and restoring of the register </a:t>
            </a:r>
            <a:r>
              <a:rPr lang="en-US" dirty="0" smtClean="0"/>
              <a:t>contents are called </a:t>
            </a:r>
            <a:r>
              <a:rPr lang="en-US" dirty="0" smtClean="0">
                <a:solidFill>
                  <a:srgbClr val="FF0000"/>
                </a:solidFill>
              </a:rPr>
              <a:t>“stacking”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unstacking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Stacking and </a:t>
            </a:r>
            <a:r>
              <a:rPr lang="en-US" b="1" i="1" dirty="0" err="1" smtClean="0">
                <a:solidFill>
                  <a:srgbClr val="FF0000"/>
                </a:solidFill>
              </a:rPr>
              <a:t>Unstacking</a:t>
            </a:r>
            <a:r>
              <a:rPr lang="en-US" b="1" i="1" dirty="0" smtClean="0">
                <a:solidFill>
                  <a:srgbClr val="FF0000"/>
                </a:solidFill>
              </a:rPr>
              <a:t/>
            </a:r>
            <a:br>
              <a:rPr lang="en-US" b="1" i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82296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What Are Exceptions and Interrupts?</a:t>
            </a:r>
          </a:p>
          <a:p>
            <a:r>
              <a:rPr lang="en-US" b="1" i="1" dirty="0" smtClean="0"/>
              <a:t>Exception Types on the Cortex-M0 Processor</a:t>
            </a:r>
          </a:p>
          <a:p>
            <a:r>
              <a:rPr lang="en-US" b="1" i="1" dirty="0" smtClean="0"/>
              <a:t>Exception Priority Definition</a:t>
            </a:r>
          </a:p>
          <a:p>
            <a:r>
              <a:rPr lang="en-US" b="1" i="1" dirty="0" smtClean="0"/>
              <a:t>Vector Table</a:t>
            </a:r>
          </a:p>
          <a:p>
            <a:r>
              <a:rPr lang="en-US" b="1" i="1" dirty="0" smtClean="0"/>
              <a:t>Exception Sequence Overview</a:t>
            </a:r>
          </a:p>
          <a:p>
            <a:r>
              <a:rPr lang="en-US" b="1" dirty="0" smtClean="0"/>
              <a:t>Exception Entry Sequence</a:t>
            </a:r>
          </a:p>
          <a:p>
            <a:r>
              <a:rPr lang="en-US" b="1" dirty="0" smtClean="0"/>
              <a:t>Exception Exit Sequence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Tail Chaining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If an exception is in a pending state when another exception handler has been completed</a:t>
            </a:r>
            <a:r>
              <a:rPr lang="en-US" dirty="0" smtClean="0"/>
              <a:t>, instead of returning to the interrupted program and then entering the exception sequence again, a tail-chain scenario will occur.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When tail chain occurs, the processor will not have to restore all register values from the stack and push them back to the stack again</a:t>
            </a:r>
            <a:r>
              <a:rPr lang="en-US" dirty="0" smtClean="0"/>
              <a:t>. The tail chaining of exceptions allows lower exception processing overhead and hence better energy efficiency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Tail Chaining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6868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Late Arrival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Late arrival is an optimization mechanism in the Cortex-M0 to speed up the processing of higher priority exceptions. </a:t>
            </a:r>
            <a:r>
              <a:rPr lang="en-US" b="1" dirty="0" smtClean="0">
                <a:solidFill>
                  <a:schemeClr val="tx2"/>
                </a:solidFill>
              </a:rPr>
              <a:t>If a higher priority exception occurs during the stacking process of a lower priority exception, the processor switches to handle the higher-priority exception first</a:t>
            </a:r>
            <a:r>
              <a:rPr lang="en-US" dirty="0" smtClean="0"/>
              <a:t> (Figure 8.6).</a:t>
            </a:r>
          </a:p>
          <a:p>
            <a:pPr algn="just"/>
            <a:r>
              <a:rPr lang="en-US" dirty="0" smtClean="0"/>
              <a:t>At the end of the stacking process, the vector for the higher-priority exception is fetched instead of the lower-priority one. Without the late arrival optimization, a processor will have to preempt and enter the exception entry sequence again at the beginning of the lower-priority exception handler. This results in longer latency as well as larger stack memory usage.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Late Arrival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EXC_RETURN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EXC_RETURN is a special architecturally defined value for triggering and helping the exception return mechanism. </a:t>
            </a:r>
          </a:p>
          <a:p>
            <a:r>
              <a:rPr lang="en-US" dirty="0" smtClean="0"/>
              <a:t>This value is generated automatically when an exception is accepted and is stored into the Link Register (LR, or R14) after stacking. </a:t>
            </a:r>
          </a:p>
          <a:p>
            <a:r>
              <a:rPr lang="en-US" dirty="0" smtClean="0"/>
              <a:t>The EXC_RETURN is a 32-bit value; the upper 28 bits are all set to 1, and bits 0 to 3 are used to provide information for the exception return mechanism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EXC_RETURN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Bit 0 of EXC_RETURN on the Cortex-M0 processor is reserved and must be 1.</a:t>
            </a:r>
          </a:p>
          <a:p>
            <a:r>
              <a:rPr lang="en-US" dirty="0" smtClean="0"/>
              <a:t>Bit 2 of EXC_RETURN indicates whether the </a:t>
            </a:r>
            <a:r>
              <a:rPr lang="en-US" dirty="0" err="1" smtClean="0"/>
              <a:t>unstacking</a:t>
            </a:r>
            <a:r>
              <a:rPr lang="en-US" dirty="0" smtClean="0"/>
              <a:t> should restore registers from the main stack (using MSP) or process stack (using PSP).</a:t>
            </a:r>
          </a:p>
          <a:p>
            <a:r>
              <a:rPr lang="en-US" dirty="0" smtClean="0"/>
              <a:t>Bit 3 of EXC_RETURN indicates whether the processor is returning to Thread mode or Handler mode.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EXC_RETURN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81400"/>
            <a:ext cx="85344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EXC_RETURN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the thread is using main stack (CONTROL register bit 1 is zero), the value of the LR will be set to 0xFFFFFFF9 when it enters an exception and 0xFFFFFFF1 when a nested exception is entered, as shown in Figure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85344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EXC_RETURN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the thread is using process stack (CONTROL register bit 1 is set to 1), the value of LR will be 0xFFFFFFFD when entering the first exception and 0xFFFFFFF1 when entering a nested exception, as shown in Figure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Exception Entry Sequence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stacking of registers is carried out in the order shown in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8534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What Are Exceptions and Interrupts?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Exceptions are </a:t>
            </a:r>
            <a:r>
              <a:rPr lang="en-US" dirty="0" smtClean="0">
                <a:solidFill>
                  <a:schemeClr val="tx2"/>
                </a:solidFill>
              </a:rPr>
              <a:t>events that cause changes in program flow control </a:t>
            </a:r>
            <a:r>
              <a:rPr lang="en-US" dirty="0" smtClean="0"/>
              <a:t>outside a normal code sequence. </a:t>
            </a:r>
          </a:p>
          <a:p>
            <a:r>
              <a:rPr lang="en-US" dirty="0" smtClean="0"/>
              <a:t>When it happens, the </a:t>
            </a:r>
            <a:r>
              <a:rPr lang="en-US" dirty="0" smtClean="0">
                <a:solidFill>
                  <a:schemeClr val="tx2"/>
                </a:solidFill>
              </a:rPr>
              <a:t>program that is currently executing is suspended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tx2"/>
                </a:solidFill>
              </a:rPr>
              <a:t>a piece of code associated with the event (the exception handler) is executed. </a:t>
            </a:r>
          </a:p>
          <a:p>
            <a:r>
              <a:rPr lang="en-US" dirty="0" smtClean="0"/>
              <a:t>The events could either be </a:t>
            </a:r>
            <a:r>
              <a:rPr lang="en-US" dirty="0" smtClean="0">
                <a:solidFill>
                  <a:schemeClr val="tx2"/>
                </a:solidFill>
              </a:rPr>
              <a:t>external or internal</a:t>
            </a:r>
            <a:r>
              <a:rPr lang="en-US" dirty="0" smtClean="0"/>
              <a:t>. When an event is from an external source, it is commonly known as an interrupt or interrupt request (IRQ).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 Exit Sequence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1628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 Exit Sequence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69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Exceptions and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software code that is executed when an exception occurs is called exception handler. </a:t>
            </a:r>
          </a:p>
          <a:p>
            <a:r>
              <a:rPr lang="en-US" dirty="0" smtClean="0"/>
              <a:t>If the exception handler is associated with an interrupt event, then it can also be called an interrupt handler, or interrupt service routine (ISR).</a:t>
            </a:r>
          </a:p>
          <a:p>
            <a:r>
              <a:rPr lang="en-US" dirty="0" smtClean="0"/>
              <a:t> The exception handlers are part of the program </a:t>
            </a:r>
            <a:r>
              <a:rPr lang="en-US" dirty="0" err="1" smtClean="0"/>
              <a:t>codein</a:t>
            </a:r>
            <a:r>
              <a:rPr lang="en-US" dirty="0" smtClean="0"/>
              <a:t> the compiled program image.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Exceptions and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the exception handler has finished processing the exception, it will return to the interrupted program and resume the original task. </a:t>
            </a:r>
          </a:p>
          <a:p>
            <a:r>
              <a:rPr lang="en-US" dirty="0" smtClean="0"/>
              <a:t>As a result, the exception handling sequence requires some way to store the status of the interrupted program and allow this information to be restored after the exception handler has completed its task. </a:t>
            </a:r>
          </a:p>
          <a:p>
            <a:r>
              <a:rPr lang="en-US" dirty="0" smtClean="0"/>
              <a:t>This can be done by a hardware mechanism or by a combination of hardware and software operations.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 Types on the Cortex-M0 Processor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6105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 Types on the Cortex-M0 Processor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i="1" dirty="0" err="1" smtClean="0"/>
              <a:t>Nonmaskable</a:t>
            </a:r>
            <a:r>
              <a:rPr lang="en-US" b="1" i="1" dirty="0" smtClean="0"/>
              <a:t> Interrupt (NMI)</a:t>
            </a:r>
          </a:p>
          <a:p>
            <a:r>
              <a:rPr lang="en-US" dirty="0" smtClean="0"/>
              <a:t>The NMI is similar to IRQ, but it cannot be disabled and has the highest priority apart from the reset. </a:t>
            </a:r>
          </a:p>
          <a:p>
            <a:r>
              <a:rPr lang="en-US" dirty="0" smtClean="0"/>
              <a:t>It is very useful for safety critical systems like industrial control or automotive.</a:t>
            </a:r>
          </a:p>
          <a:p>
            <a:r>
              <a:rPr lang="en-US" dirty="0" smtClean="0"/>
              <a:t>Depending on the design of the microcontroller, the NMI could be used for power failure handling, or it can be connected to a watchdog unit to restart a system if the system stopped responding. </a:t>
            </a:r>
          </a:p>
          <a:p>
            <a:r>
              <a:rPr lang="en-US" dirty="0" smtClean="0"/>
              <a:t>Because the NMI cannot be disabled by control registers, the responsiveness is guaranteed.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 Types on the Cortex-M0 Processor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Hard Fault</a:t>
            </a:r>
          </a:p>
          <a:p>
            <a:r>
              <a:rPr lang="en-US" dirty="0" smtClean="0"/>
              <a:t>Hard fault is an exception type dedicated to handling fault conditions during program execution. </a:t>
            </a:r>
          </a:p>
          <a:p>
            <a:r>
              <a:rPr lang="en-US" dirty="0" smtClean="0"/>
              <a:t>These fault conditions can be trying to execute an unknown </a:t>
            </a:r>
            <a:r>
              <a:rPr lang="en-US" dirty="0" err="1" smtClean="0"/>
              <a:t>opcode</a:t>
            </a:r>
            <a:r>
              <a:rPr lang="en-US" dirty="0" smtClean="0"/>
              <a:t>, a fault on a bus interface or memory system, or illegal operations like trying to switch to ARM state.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 Types on the Cortex-M0 Processor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i="1" dirty="0" err="1" smtClean="0"/>
              <a:t>SVCall</a:t>
            </a:r>
            <a:r>
              <a:rPr lang="en-US" b="1" i="1" dirty="0" smtClean="0"/>
              <a:t> (</a:t>
            </a:r>
            <a:r>
              <a:rPr lang="en-US" b="1" i="1" dirty="0" err="1" smtClean="0"/>
              <a:t>SuperVisor</a:t>
            </a:r>
            <a:r>
              <a:rPr lang="en-US" b="1" i="1" dirty="0" smtClean="0"/>
              <a:t> Call)</a:t>
            </a:r>
          </a:p>
          <a:p>
            <a:r>
              <a:rPr lang="en-US" dirty="0" smtClean="0"/>
              <a:t>SVC exception takes place when the SVC instruction is executed. SVC is usually used in systems with an operating system (OS), allowing applications to have access to system services.</a:t>
            </a:r>
          </a:p>
          <a:p>
            <a:pPr>
              <a:buNone/>
            </a:pPr>
            <a:r>
              <a:rPr lang="en-US" b="1" i="1" dirty="0" err="1" smtClean="0"/>
              <a:t>PendSV</a:t>
            </a:r>
            <a:r>
              <a:rPr lang="en-US" b="1" i="1" dirty="0" smtClean="0"/>
              <a:t> (</a:t>
            </a:r>
            <a:r>
              <a:rPr lang="en-US" b="1" i="1" dirty="0" err="1" smtClean="0"/>
              <a:t>Pendable</a:t>
            </a:r>
            <a:r>
              <a:rPr lang="en-US" b="1" i="1" dirty="0" smtClean="0"/>
              <a:t> Service Call)</a:t>
            </a:r>
          </a:p>
          <a:p>
            <a:r>
              <a:rPr lang="en-US" dirty="0" err="1" smtClean="0"/>
              <a:t>PendSV</a:t>
            </a:r>
            <a:r>
              <a:rPr lang="en-US" dirty="0" smtClean="0"/>
              <a:t> is another exception for applications with OS. Unlike the SVC exception, which must start immediately after the SVC instruction has been executed, </a:t>
            </a:r>
            <a:r>
              <a:rPr lang="en-US" dirty="0" err="1" smtClean="0"/>
              <a:t>PendSV</a:t>
            </a:r>
            <a:r>
              <a:rPr lang="en-US" dirty="0" smtClean="0"/>
              <a:t> can be delayed. </a:t>
            </a:r>
          </a:p>
          <a:p>
            <a:r>
              <a:rPr lang="en-US" dirty="0" smtClean="0"/>
              <a:t>The OS commonly uses </a:t>
            </a:r>
            <a:r>
              <a:rPr lang="en-US" dirty="0" err="1" smtClean="0"/>
              <a:t>PendSV</a:t>
            </a:r>
            <a:r>
              <a:rPr lang="en-US" dirty="0" smtClean="0"/>
              <a:t> to schedule system operations to be carried out only when high-priority tasks are completed.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1539</Words>
  <Application>Microsoft Office PowerPoint</Application>
  <PresentationFormat>On-screen Show (4:3)</PresentationFormat>
  <Paragraphs>105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Exceptions and Interrupts</vt:lpstr>
      <vt:lpstr>Overview</vt:lpstr>
      <vt:lpstr>What Are Exceptions and Interrupts?</vt:lpstr>
      <vt:lpstr>Exceptions and Interrupts</vt:lpstr>
      <vt:lpstr>Exceptions and Interrupts</vt:lpstr>
      <vt:lpstr>Exception Types on the Cortex-M0 Processor</vt:lpstr>
      <vt:lpstr>Exception Types on the Cortex-M0 Processor</vt:lpstr>
      <vt:lpstr>Exception Types on the Cortex-M0 Processor</vt:lpstr>
      <vt:lpstr>Exception Types on the Cortex-M0 Processor</vt:lpstr>
      <vt:lpstr>Exception Types on the Cortex-M0 Processor</vt:lpstr>
      <vt:lpstr>Exception Priority Definition</vt:lpstr>
      <vt:lpstr>Exception Priority Definition</vt:lpstr>
      <vt:lpstr>Vector Table</vt:lpstr>
      <vt:lpstr>Vector Table</vt:lpstr>
      <vt:lpstr>Exception Sequence Overview</vt:lpstr>
      <vt:lpstr>Exception Sequence Overview</vt:lpstr>
      <vt:lpstr>Stacking and Unstacking </vt:lpstr>
      <vt:lpstr>Stacking and Unstacking </vt:lpstr>
      <vt:lpstr>Stacking and Unstacking </vt:lpstr>
      <vt:lpstr>Tail Chaining</vt:lpstr>
      <vt:lpstr>Tail Chaining</vt:lpstr>
      <vt:lpstr>Late Arrival</vt:lpstr>
      <vt:lpstr>Late Arrival</vt:lpstr>
      <vt:lpstr>EXC_RETURN</vt:lpstr>
      <vt:lpstr>EXC_RETURN</vt:lpstr>
      <vt:lpstr>EXC_RETURN</vt:lpstr>
      <vt:lpstr>EXC_RETURN</vt:lpstr>
      <vt:lpstr>EXC_RETURN</vt:lpstr>
      <vt:lpstr>Exception Entry Sequence</vt:lpstr>
      <vt:lpstr>Exception Exit Sequence</vt:lpstr>
      <vt:lpstr>Exception Exit Sequence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and Interrupts</dc:title>
  <dc:creator>hmr</dc:creator>
  <cp:lastModifiedBy>mallegowda</cp:lastModifiedBy>
  <cp:revision>18</cp:revision>
  <dcterms:created xsi:type="dcterms:W3CDTF">2006-08-16T00:00:00Z</dcterms:created>
  <dcterms:modified xsi:type="dcterms:W3CDTF">2021-05-12T05:49:04Z</dcterms:modified>
</cp:coreProperties>
</file>