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6" r:id="rId4"/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3" r:id="rId13"/>
    <p:sldId id="275" r:id="rId14"/>
    <p:sldId id="266" r:id="rId15"/>
    <p:sldId id="267" r:id="rId16"/>
    <p:sldId id="268" r:id="rId17"/>
    <p:sldId id="269" r:id="rId18"/>
    <p:sldId id="270" r:id="rId19"/>
    <p:sldId id="271" r:id="rId20"/>
    <p:sldId id="27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Interrupt Control and System Control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Pending and Clear Pending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to trigger interrupt #2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NVIC</a:t>
            </a:r>
          </a:p>
          <a:p>
            <a:pPr>
              <a:buNone/>
            </a:pPr>
            <a:r>
              <a:rPr lang="en-US" sz="2600" dirty="0" smtClean="0"/>
              <a:t>*((volatile unsigned long *)(0xE000E100))=0x4; //Enable interrupt #2</a:t>
            </a:r>
          </a:p>
          <a:p>
            <a:pPr>
              <a:buNone/>
            </a:pPr>
            <a:r>
              <a:rPr lang="en-US" sz="2600" dirty="0" smtClean="0"/>
              <a:t>*((volatile unsigned long *)(0xE000E200))=0x4; //Pend interrupt #2</a:t>
            </a:r>
          </a:p>
          <a:p>
            <a:r>
              <a:rPr lang="en-US" b="1" dirty="0" smtClean="0"/>
              <a:t>Assembly</a:t>
            </a:r>
          </a:p>
          <a:p>
            <a:pPr lvl="1">
              <a:buNone/>
            </a:pPr>
            <a:r>
              <a:rPr lang="en-US" sz="2200" dirty="0" smtClean="0"/>
              <a:t>LDR R0,=0xE000E100 ; Setup address in R0</a:t>
            </a:r>
          </a:p>
          <a:p>
            <a:pPr lvl="1">
              <a:buNone/>
            </a:pPr>
            <a:r>
              <a:rPr lang="pt-BR" sz="2200" dirty="0" smtClean="0"/>
              <a:t>MOVS R1,#0x4 ; interrupt #2</a:t>
            </a:r>
          </a:p>
          <a:p>
            <a:pPr lvl="1">
              <a:buNone/>
            </a:pPr>
            <a:r>
              <a:rPr lang="en-US" sz="2200" dirty="0" smtClean="0"/>
              <a:t>STR R1,[R0] ; write to set interrupt enable</a:t>
            </a:r>
          </a:p>
          <a:p>
            <a:pPr lvl="1">
              <a:buNone/>
            </a:pPr>
            <a:r>
              <a:rPr lang="en-US" sz="2200" dirty="0" smtClean="0"/>
              <a:t>LDR R0,=0xE000E200 ; Setup address in R0</a:t>
            </a:r>
          </a:p>
          <a:p>
            <a:pPr lvl="1">
              <a:buNone/>
            </a:pPr>
            <a:r>
              <a:rPr lang="en-US" sz="2200" dirty="0" smtClean="0"/>
              <a:t>STR R1,[R0] ; write to set pending status</a:t>
            </a:r>
          </a:p>
          <a:p>
            <a:r>
              <a:rPr lang="en-US" b="1" dirty="0" smtClean="0"/>
              <a:t>CMSIS</a:t>
            </a:r>
          </a:p>
          <a:p>
            <a:pPr>
              <a:buNone/>
            </a:pPr>
            <a:r>
              <a:rPr lang="en-US" sz="2100" dirty="0" smtClean="0"/>
              <a:t>void </a:t>
            </a:r>
            <a:r>
              <a:rPr lang="en-US" sz="2100" dirty="0" err="1" smtClean="0"/>
              <a:t>NVIC_SetPendingIRQ</a:t>
            </a:r>
            <a:r>
              <a:rPr lang="en-US" sz="2100" dirty="0" smtClean="0"/>
              <a:t>(</a:t>
            </a:r>
            <a:r>
              <a:rPr lang="en-US" sz="2100" dirty="0" err="1" smtClean="0"/>
              <a:t>IRQn_Type</a:t>
            </a:r>
            <a:r>
              <a:rPr lang="en-US" sz="2100" dirty="0" smtClean="0"/>
              <a:t> </a:t>
            </a:r>
            <a:r>
              <a:rPr lang="en-US" sz="2100" dirty="0" err="1" smtClean="0"/>
              <a:t>IRQn</a:t>
            </a:r>
            <a:r>
              <a:rPr lang="en-US" sz="2100" dirty="0" smtClean="0"/>
              <a:t>); // Set pending status of a interrupt</a:t>
            </a:r>
            <a:endParaRPr lang="en-US" sz="21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Pending and Clear Pending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to clear interrupt #2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b="1" dirty="0" smtClean="0"/>
              <a:t>NVIC</a:t>
            </a:r>
          </a:p>
          <a:p>
            <a:pPr>
              <a:buNone/>
            </a:pPr>
            <a:r>
              <a:rPr lang="en-US" sz="2000" dirty="0" smtClean="0"/>
              <a:t>*((volatile unsigned long *)(0xE000E280))¼0x4;// Clear interrupt #2 </a:t>
            </a:r>
          </a:p>
          <a:p>
            <a:pPr>
              <a:buNone/>
            </a:pPr>
            <a:r>
              <a:rPr lang="en-US" sz="2000" dirty="0" smtClean="0"/>
              <a:t>// pending status</a:t>
            </a:r>
          </a:p>
          <a:p>
            <a:r>
              <a:rPr lang="en-US" b="1" dirty="0" smtClean="0"/>
              <a:t>Assembly</a:t>
            </a:r>
          </a:p>
          <a:p>
            <a:pPr lvl="1">
              <a:buNone/>
            </a:pPr>
            <a:r>
              <a:rPr lang="en-US" sz="2200" dirty="0" smtClean="0"/>
              <a:t>LDR R0,=0xE000E280 ; Setup address in R0</a:t>
            </a:r>
          </a:p>
          <a:p>
            <a:pPr lvl="1">
              <a:buNone/>
            </a:pPr>
            <a:r>
              <a:rPr lang="pt-BR" sz="2200" dirty="0" smtClean="0"/>
              <a:t>MOVS R1,#0x4 ; interrupt #2</a:t>
            </a:r>
          </a:p>
          <a:p>
            <a:pPr lvl="1">
              <a:buNone/>
            </a:pPr>
            <a:r>
              <a:rPr lang="en-US" sz="2200" dirty="0" smtClean="0"/>
              <a:t>STR R1,[R0] ; write to clear pending status</a:t>
            </a:r>
          </a:p>
          <a:p>
            <a:r>
              <a:rPr lang="en-US" b="1" dirty="0" smtClean="0"/>
              <a:t>CMSIS</a:t>
            </a:r>
          </a:p>
          <a:p>
            <a:pPr>
              <a:buNone/>
            </a:pPr>
            <a:r>
              <a:rPr lang="en-US" sz="2100" dirty="0" smtClean="0"/>
              <a:t>void </a:t>
            </a:r>
            <a:r>
              <a:rPr lang="en-US" sz="2100" dirty="0" err="1" smtClean="0"/>
              <a:t>NVIC_ClearPendingIRQ</a:t>
            </a:r>
            <a:r>
              <a:rPr lang="en-US" sz="2100" dirty="0" smtClean="0"/>
              <a:t>(</a:t>
            </a:r>
            <a:r>
              <a:rPr lang="en-US" sz="2100" dirty="0" err="1" smtClean="0"/>
              <a:t>IRQn_Type</a:t>
            </a:r>
            <a:r>
              <a:rPr lang="en-US" sz="2100" dirty="0" smtClean="0"/>
              <a:t> </a:t>
            </a:r>
            <a:r>
              <a:rPr lang="en-US" sz="2100" dirty="0" err="1" smtClean="0"/>
              <a:t>IRQn</a:t>
            </a:r>
            <a:r>
              <a:rPr lang="en-US" sz="2100" dirty="0" smtClean="0"/>
              <a:t>); // clear pending status of a interrupt</a:t>
            </a:r>
            <a:endParaRPr lang="en-US" sz="21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Priority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Each external interrupt has an associated priority-level register. </a:t>
            </a:r>
          </a:p>
          <a:p>
            <a:r>
              <a:rPr lang="en-US" dirty="0" smtClean="0"/>
              <a:t>Each of them is 2 bits wide, occupying the two MSBs of the Interrupt Priority Level Registers. </a:t>
            </a:r>
          </a:p>
          <a:p>
            <a:r>
              <a:rPr lang="en-US" dirty="0" smtClean="0"/>
              <a:t>Each Interrupt Priority Level Register occupies 1 byte (8 bits). </a:t>
            </a:r>
          </a:p>
          <a:p>
            <a:r>
              <a:rPr lang="en-US" dirty="0" smtClean="0"/>
              <a:t>NVIC registers in the Cortex-M0 processor can only be accessed using word-size transfers, so for each access, four Interrupt Priority Level Registers are accessed at the same time (Figure 9.1).</a:t>
            </a:r>
          </a:p>
          <a:p>
            <a:r>
              <a:rPr lang="en-US" dirty="0" smtClean="0"/>
              <a:t>The unimplemented bits are read as zero. Write values to those unimplemented bits are ignored, and read values of the unimplemented bits return zeros (Table 9.3).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Priority Level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371600"/>
            <a:ext cx="8229600" cy="4648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Priority Level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24769"/>
            <a:ext cx="8534400" cy="5304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Priority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if we want to set the priority level of interrupt #2 to 0xC0, we can do it by using the following code:</a:t>
            </a:r>
          </a:p>
          <a:p>
            <a:r>
              <a:rPr lang="en-US" b="1" dirty="0" smtClean="0"/>
              <a:t>NVIC </a:t>
            </a:r>
          </a:p>
          <a:p>
            <a:pPr lvl="1">
              <a:buNone/>
            </a:pPr>
            <a:r>
              <a:rPr lang="en-US" sz="2000" dirty="0" smtClean="0"/>
              <a:t>unsigned long temp; // a temporary variable</a:t>
            </a:r>
          </a:p>
          <a:p>
            <a:pPr lvl="1">
              <a:buNone/>
            </a:pPr>
            <a:r>
              <a:rPr lang="en-US" sz="2000" dirty="0" smtClean="0"/>
              <a:t>temp = *((volatile unsigned long *)(0xE000E400)); // Get IPR0</a:t>
            </a:r>
          </a:p>
          <a:p>
            <a:pPr lvl="1">
              <a:buNone/>
            </a:pPr>
            <a:r>
              <a:rPr lang="en-US" sz="2000" dirty="0" smtClean="0"/>
              <a:t>temp = temp &amp; (0xFF00FFFF) j (0xC0 &lt;&lt; 16); // Change Priority level</a:t>
            </a:r>
          </a:p>
          <a:p>
            <a:pPr lvl="1">
              <a:buNone/>
            </a:pPr>
            <a:r>
              <a:rPr lang="en-US" sz="2000" dirty="0" smtClean="0"/>
              <a:t>*((volatile unsigned long *)(0xE000E400)) = temp; // Set IPR0</a:t>
            </a:r>
            <a:endParaRPr lang="en-US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Priority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if we want to set the priority level of interrupt #2 to 0xC0, we can do it by using the following code:</a:t>
            </a:r>
          </a:p>
          <a:p>
            <a:r>
              <a:rPr lang="en-US" b="1" dirty="0" smtClean="0"/>
              <a:t>Assembly </a:t>
            </a:r>
          </a:p>
          <a:p>
            <a:pPr lvl="2">
              <a:buNone/>
            </a:pPr>
            <a:r>
              <a:rPr lang="en-US" sz="2000" dirty="0" smtClean="0"/>
              <a:t>LDR R0,=0xE000E400 ; Setup address in R0</a:t>
            </a:r>
          </a:p>
          <a:p>
            <a:pPr lvl="2">
              <a:buNone/>
            </a:pPr>
            <a:r>
              <a:rPr lang="pt-BR" sz="2000" dirty="0" smtClean="0"/>
              <a:t>LDR R1,[R0] ; Get PRIORITY0</a:t>
            </a:r>
          </a:p>
          <a:p>
            <a:pPr lvl="2">
              <a:buNone/>
            </a:pPr>
            <a:r>
              <a:rPr lang="en-US" sz="2000" dirty="0" smtClean="0"/>
              <a:t>LDR R2,=0x00FF0000 ; Mask for interrupt #2’s priority</a:t>
            </a:r>
          </a:p>
          <a:p>
            <a:pPr lvl="2">
              <a:buNone/>
            </a:pPr>
            <a:r>
              <a:rPr lang="pt-BR" sz="2000" dirty="0" smtClean="0"/>
              <a:t>BICS R1, R1, R2 ; R1 = R1 AND (NOT(0x00FF0000))</a:t>
            </a:r>
          </a:p>
          <a:p>
            <a:pPr lvl="2">
              <a:buNone/>
            </a:pPr>
            <a:r>
              <a:rPr lang="en-US" sz="2000" dirty="0" smtClean="0"/>
              <a:t>LDR R2,=0x00C00000 ; New value for interrupt #2’s priority</a:t>
            </a:r>
          </a:p>
          <a:p>
            <a:pPr lvl="2">
              <a:buNone/>
            </a:pPr>
            <a:r>
              <a:rPr lang="en-US" sz="2000" dirty="0" smtClean="0"/>
              <a:t>ORRS R1, R1, R2 ; Put new priority level</a:t>
            </a:r>
          </a:p>
          <a:p>
            <a:pPr lvl="2">
              <a:buNone/>
            </a:pPr>
            <a:r>
              <a:rPr lang="en-US" sz="2000" dirty="0" smtClean="0"/>
              <a:t>STR R1,[R0] ; write back value</a:t>
            </a:r>
            <a:endParaRPr lang="en-US" sz="7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Priority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For example, if we want to set the priority level of interrupt #2 to 0xC0, we can do it by using the following code:</a:t>
            </a:r>
          </a:p>
          <a:p>
            <a:r>
              <a:rPr lang="en-US" b="1" dirty="0" smtClean="0"/>
              <a:t>CMSIS-compliant</a:t>
            </a:r>
            <a:r>
              <a:rPr lang="en-US" dirty="0" smtClean="0"/>
              <a:t> device driver libraries, the interrupt priority level can be accessed by two functions:</a:t>
            </a:r>
          </a:p>
          <a:p>
            <a:pPr lvl="1">
              <a:buNone/>
            </a:pPr>
            <a:r>
              <a:rPr lang="en-US" sz="1800" dirty="0" smtClean="0"/>
              <a:t>void </a:t>
            </a:r>
            <a:r>
              <a:rPr lang="en-US" sz="1800" dirty="0" err="1" smtClean="0"/>
              <a:t>NVIC_SetPriority</a:t>
            </a:r>
            <a:r>
              <a:rPr lang="en-US" sz="1800" dirty="0" smtClean="0"/>
              <a:t>(</a:t>
            </a:r>
            <a:r>
              <a:rPr lang="en-US" sz="1800" dirty="0" err="1" smtClean="0"/>
              <a:t>IRQn_Type</a:t>
            </a:r>
            <a:r>
              <a:rPr lang="en-US" sz="1800" dirty="0" smtClean="0"/>
              <a:t> </a:t>
            </a:r>
            <a:r>
              <a:rPr lang="en-US" sz="1800" dirty="0" err="1" smtClean="0"/>
              <a:t>IRQn</a:t>
            </a:r>
            <a:r>
              <a:rPr lang="en-US" sz="1800" dirty="0" smtClean="0"/>
              <a:t>, uint32_t priority); // Set the priority</a:t>
            </a:r>
          </a:p>
          <a:p>
            <a:pPr lvl="1">
              <a:buNone/>
            </a:pPr>
            <a:r>
              <a:rPr lang="en-US" sz="1800" dirty="0" smtClean="0"/>
              <a:t>// level of an interrupt or a system exception</a:t>
            </a:r>
          </a:p>
          <a:p>
            <a:pPr lvl="1">
              <a:buNone/>
            </a:pPr>
            <a:r>
              <a:rPr lang="en-US" sz="1800" dirty="0" smtClean="0"/>
              <a:t>uint32_t </a:t>
            </a:r>
            <a:r>
              <a:rPr lang="en-US" sz="1800" dirty="0" err="1" smtClean="0"/>
              <a:t>NVIC_GetPriority</a:t>
            </a:r>
            <a:r>
              <a:rPr lang="en-US" sz="1800" dirty="0" smtClean="0"/>
              <a:t>(</a:t>
            </a:r>
            <a:r>
              <a:rPr lang="en-US" sz="1800" dirty="0" err="1" smtClean="0"/>
              <a:t>IRQn_Type</a:t>
            </a:r>
            <a:r>
              <a:rPr lang="en-US" sz="1800" dirty="0" smtClean="0"/>
              <a:t> </a:t>
            </a:r>
            <a:r>
              <a:rPr lang="en-US" sz="1800" dirty="0" err="1" smtClean="0"/>
              <a:t>IRQn</a:t>
            </a:r>
            <a:r>
              <a:rPr lang="en-US" sz="1800" dirty="0" smtClean="0"/>
              <a:t>); // return the priority</a:t>
            </a:r>
          </a:p>
          <a:p>
            <a:pPr lvl="1">
              <a:buNone/>
            </a:pPr>
            <a:r>
              <a:rPr lang="en-US" sz="1800" dirty="0" smtClean="0"/>
              <a:t>// level of an interrupt or a system exception</a:t>
            </a:r>
            <a:endParaRPr lang="en-US" sz="5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Priority Level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Note that these two functions automatically shift the priority level values to the implemented bits of the priority level registers. </a:t>
            </a:r>
          </a:p>
          <a:p>
            <a:r>
              <a:rPr lang="en-US" dirty="0" smtClean="0"/>
              <a:t>Therefore, when we want to set the priority value of interrupt #2 to 0xC0, </a:t>
            </a:r>
          </a:p>
          <a:p>
            <a:r>
              <a:rPr lang="en-US" dirty="0" smtClean="0"/>
              <a:t>we should use this code:</a:t>
            </a:r>
          </a:p>
          <a:p>
            <a:pPr lvl="1">
              <a:buNone/>
            </a:pPr>
            <a:r>
              <a:rPr lang="en-US" sz="2000" dirty="0" err="1" smtClean="0"/>
              <a:t>NVIC_SetPriority</a:t>
            </a:r>
            <a:r>
              <a:rPr lang="en-US" sz="2000" dirty="0" smtClean="0"/>
              <a:t>(2, 0x3); // priority value 0x3 is shifted to become 0xC0</a:t>
            </a:r>
            <a:endParaRPr lang="en-US" sz="4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Masking Register (PRIMASK)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some applications, it is necessary to disable all interrupts for a short period of time for time critical processes. </a:t>
            </a:r>
          </a:p>
          <a:p>
            <a:r>
              <a:rPr lang="en-US" dirty="0" smtClean="0"/>
              <a:t>Instead of disabling all interrupts and restoring them using the interrupt enable/disable control register, the Cortex-M0 processor provides a separate feature for this usage. </a:t>
            </a:r>
          </a:p>
          <a:p>
            <a:r>
              <a:rPr lang="en-US" dirty="0" smtClean="0"/>
              <a:t>One of the special registers, called PRIMASK can be used to mask all interrupts and system exceptions, apart from the NMI and hard fault exceptions.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Overview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i="1" dirty="0" smtClean="0"/>
              <a:t>NVIC and System Control Block</a:t>
            </a:r>
          </a:p>
          <a:p>
            <a:r>
              <a:rPr lang="en-US" b="1" i="1" dirty="0" smtClean="0"/>
              <a:t>Interrupt Enable and Clear Enable</a:t>
            </a:r>
          </a:p>
          <a:p>
            <a:r>
              <a:rPr lang="en-US" b="1" i="1" dirty="0" smtClean="0"/>
              <a:t>Example to Enable and clear interrupt #2</a:t>
            </a:r>
          </a:p>
          <a:p>
            <a:r>
              <a:rPr lang="en-US" b="1" i="1" dirty="0" smtClean="0"/>
              <a:t>Interrupt Pending and Clear Pending</a:t>
            </a:r>
          </a:p>
          <a:p>
            <a:r>
              <a:rPr lang="en-US" b="1" i="1" dirty="0" smtClean="0"/>
              <a:t>Example to trigger pending and clear pending on interrupt #2</a:t>
            </a:r>
          </a:p>
          <a:p>
            <a:r>
              <a:rPr lang="en-US" b="1" i="1" dirty="0" smtClean="0"/>
              <a:t>Interrupt Priority Level</a:t>
            </a:r>
          </a:p>
          <a:p>
            <a:r>
              <a:rPr lang="en-US" b="1" i="1" dirty="0" smtClean="0"/>
              <a:t>Example to set the priority of level of interrupt #2 to 0xC0</a:t>
            </a:r>
          </a:p>
          <a:p>
            <a:r>
              <a:rPr lang="en-US" b="1" i="1" dirty="0" smtClean="0"/>
              <a:t>Exception Masking Register</a:t>
            </a:r>
          </a:p>
          <a:p>
            <a:endParaRPr lang="en-US" b="1" i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Exception Masking Register (PRIMASK)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PRIMASK is a single bit register and is set to 0 at reset.</a:t>
            </a:r>
          </a:p>
          <a:p>
            <a:r>
              <a:rPr lang="en-US" dirty="0" smtClean="0"/>
              <a:t>When set to 0, interrupts and system exceptions are allowed.</a:t>
            </a:r>
          </a:p>
          <a:p>
            <a:r>
              <a:rPr lang="en-US" dirty="0" smtClean="0"/>
              <a:t>When set to 1, only NMI and hard fault exceptions are allowed. </a:t>
            </a:r>
          </a:p>
          <a:p>
            <a:r>
              <a:rPr lang="en-US" dirty="0" smtClean="0"/>
              <a:t>Effectively, when it is set to 1, it changes the current priority level to 0.</a:t>
            </a:r>
          </a:p>
          <a:p>
            <a:r>
              <a:rPr lang="en-US" dirty="0" smtClean="0"/>
              <a:t>Set or clear the PRIMASK register using the MSR instruction.</a:t>
            </a:r>
          </a:p>
          <a:p>
            <a:pPr lvl="2">
              <a:buNone/>
            </a:pPr>
            <a:r>
              <a:rPr lang="en-US" sz="2600" dirty="0" smtClean="0"/>
              <a:t>MOVS R0, #1 ; New value for PRIMASK</a:t>
            </a:r>
          </a:p>
          <a:p>
            <a:pPr lvl="2">
              <a:buNone/>
            </a:pPr>
            <a:r>
              <a:rPr lang="pt-BR" sz="2600" dirty="0" smtClean="0"/>
              <a:t>MSR PRIMASK, R0 ; Transfer R0 value to PRIMASK</a:t>
            </a: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NVIC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Flexible interrupt management include enable/disable, priority configurations</a:t>
            </a:r>
          </a:p>
          <a:p>
            <a:pPr>
              <a:buNone/>
            </a:pPr>
            <a:r>
              <a:rPr lang="en-US" sz="4000" dirty="0" smtClean="0"/>
              <a:t>• Hardware nested interrupt support</a:t>
            </a:r>
          </a:p>
          <a:p>
            <a:pPr>
              <a:buNone/>
            </a:pPr>
            <a:r>
              <a:rPr lang="en-US" sz="4000" dirty="0" smtClean="0"/>
              <a:t>• Vectored exception entry</a:t>
            </a:r>
          </a:p>
          <a:p>
            <a:pPr>
              <a:buNone/>
            </a:pPr>
            <a:r>
              <a:rPr lang="en-US" sz="4000" dirty="0" smtClean="0"/>
              <a:t>• Interrupt masking</a:t>
            </a:r>
            <a:endParaRPr lang="en-US" sz="4000" b="1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Overview of the NVIC and System Control Block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The NVIC in the Cortex-M0 processor supports up to </a:t>
            </a:r>
            <a:r>
              <a:rPr lang="en-US" b="1" dirty="0" smtClean="0">
                <a:solidFill>
                  <a:schemeClr val="tx2"/>
                </a:solidFill>
              </a:rPr>
              <a:t>32 external interrupts </a:t>
            </a:r>
            <a:r>
              <a:rPr lang="en-US" dirty="0" smtClean="0"/>
              <a:t>and one </a:t>
            </a:r>
            <a:r>
              <a:rPr lang="en-US" b="1" dirty="0" err="1" smtClean="0">
                <a:solidFill>
                  <a:schemeClr val="tx2"/>
                </a:solidFill>
              </a:rPr>
              <a:t>nonmaskable</a:t>
            </a:r>
            <a:r>
              <a:rPr lang="en-US" b="1" dirty="0" smtClean="0">
                <a:solidFill>
                  <a:schemeClr val="tx2"/>
                </a:solidFill>
              </a:rPr>
              <a:t> interrupt (NMI). </a:t>
            </a:r>
          </a:p>
          <a:p>
            <a:r>
              <a:rPr lang="en-US" dirty="0" smtClean="0"/>
              <a:t>The interrupt input requests can be level triggered, or they can be pulsed with a minimum of one clock cycle. </a:t>
            </a:r>
          </a:p>
          <a:p>
            <a:r>
              <a:rPr lang="en-US" dirty="0" smtClean="0"/>
              <a:t>Each external </a:t>
            </a:r>
            <a:r>
              <a:rPr lang="en-US" b="1" dirty="0" smtClean="0">
                <a:solidFill>
                  <a:schemeClr val="tx2"/>
                </a:solidFill>
              </a:rPr>
              <a:t>interrupt can be enabled or disabled </a:t>
            </a:r>
            <a:r>
              <a:rPr lang="en-US" dirty="0" smtClean="0"/>
              <a:t>independently, and its pending status can also be set or clear manually.</a:t>
            </a:r>
          </a:p>
          <a:p>
            <a:r>
              <a:rPr lang="en-US" dirty="0" smtClean="0"/>
              <a:t>The NVIC control registers are </a:t>
            </a:r>
            <a:r>
              <a:rPr lang="en-US" b="1" dirty="0" smtClean="0">
                <a:solidFill>
                  <a:schemeClr val="tx2"/>
                </a:solidFill>
              </a:rPr>
              <a:t>memory mapped </a:t>
            </a:r>
            <a:r>
              <a:rPr lang="en-US" dirty="0" smtClean="0"/>
              <a:t>and can be easily accessed in C language. </a:t>
            </a:r>
          </a:p>
          <a:p>
            <a:r>
              <a:rPr lang="en-US" dirty="0" smtClean="0"/>
              <a:t>The location of the </a:t>
            </a:r>
            <a:r>
              <a:rPr lang="en-US" b="1" dirty="0" smtClean="0">
                <a:solidFill>
                  <a:schemeClr val="tx2"/>
                </a:solidFill>
              </a:rPr>
              <a:t>NVIC registers starts from address 0xE000E100</a:t>
            </a:r>
            <a:r>
              <a:rPr lang="en-US" dirty="0" smtClean="0"/>
              <a:t>. For the Cortex-M0 processor, the accesses to the NVIC register must be in word size. </a:t>
            </a:r>
          </a:p>
          <a:p>
            <a:r>
              <a:rPr lang="en-US" dirty="0" smtClean="0"/>
              <a:t>Similar to the NVIC registers, the </a:t>
            </a:r>
            <a:r>
              <a:rPr lang="en-US" b="1" dirty="0" smtClean="0">
                <a:solidFill>
                  <a:schemeClr val="tx2"/>
                </a:solidFill>
              </a:rPr>
              <a:t>SCB registers are also word accessible, and the address starts from 0xE000E010</a:t>
            </a:r>
            <a:r>
              <a:rPr lang="en-US" dirty="0" smtClean="0"/>
              <a:t>. </a:t>
            </a:r>
          </a:p>
          <a:p>
            <a:r>
              <a:rPr lang="en-US" dirty="0" smtClean="0"/>
              <a:t>The SCB registers handle features like the </a:t>
            </a:r>
            <a:r>
              <a:rPr lang="en-US" dirty="0" err="1" smtClean="0"/>
              <a:t>SysTick</a:t>
            </a:r>
            <a:r>
              <a:rPr lang="en-US" dirty="0" smtClean="0"/>
              <a:t> timer operations, system exception management and priority control, and sleep mode control.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Enable and Clear Enable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524000"/>
            <a:ext cx="8077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Enable and Clear Enable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To Enable interrupt #2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smtClean="0"/>
              <a:t>NVIC with one access:</a:t>
            </a:r>
          </a:p>
          <a:p>
            <a:pPr>
              <a:buNone/>
            </a:pPr>
            <a:r>
              <a:rPr lang="en-US" sz="2200" dirty="0" smtClean="0"/>
              <a:t>*((volatile unsigned long *)(0xE000E100))=0x4; //Enable interrupt #2</a:t>
            </a:r>
          </a:p>
          <a:p>
            <a:r>
              <a:rPr lang="en-US" b="1" dirty="0" smtClean="0"/>
              <a:t>Assembly</a:t>
            </a:r>
          </a:p>
          <a:p>
            <a:pPr lvl="1">
              <a:buNone/>
            </a:pPr>
            <a:r>
              <a:rPr lang="en-US" sz="2400" dirty="0" smtClean="0"/>
              <a:t>LDR R0,=0xE000E100 ; Setup address in R0</a:t>
            </a:r>
          </a:p>
          <a:p>
            <a:pPr lvl="1">
              <a:buNone/>
            </a:pPr>
            <a:r>
              <a:rPr lang="pt-BR" sz="2400" dirty="0" smtClean="0"/>
              <a:t>MOVS R1,#0x4 ; interrupt #2</a:t>
            </a:r>
          </a:p>
          <a:p>
            <a:pPr lvl="1">
              <a:buNone/>
            </a:pPr>
            <a:r>
              <a:rPr lang="en-US" sz="2400" dirty="0" smtClean="0"/>
              <a:t>STR R1,[R0] ; write to set interrupt enable</a:t>
            </a:r>
          </a:p>
          <a:p>
            <a:r>
              <a:rPr lang="en-US" b="1" dirty="0" smtClean="0"/>
              <a:t>CMSIS</a:t>
            </a:r>
          </a:p>
          <a:p>
            <a:pPr>
              <a:buNone/>
            </a:pPr>
            <a:r>
              <a:rPr lang="en-US" sz="2000" dirty="0" smtClean="0"/>
              <a:t>	void </a:t>
            </a:r>
            <a:r>
              <a:rPr lang="en-US" sz="2000" dirty="0" err="1" smtClean="0"/>
              <a:t>NVIC_EnableIRQ</a:t>
            </a:r>
            <a:r>
              <a:rPr lang="en-US" sz="2000" dirty="0" smtClean="0"/>
              <a:t>(</a:t>
            </a:r>
            <a:r>
              <a:rPr lang="en-US" sz="2000" dirty="0" err="1" smtClean="0"/>
              <a:t>IRQn_Type</a:t>
            </a:r>
            <a:r>
              <a:rPr lang="en-US" sz="2000" dirty="0" smtClean="0"/>
              <a:t> </a:t>
            </a:r>
            <a:r>
              <a:rPr lang="en-US" sz="2000" dirty="0" err="1" smtClean="0"/>
              <a:t>IRQn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		// Enable Interrupt // </a:t>
            </a:r>
            <a:r>
              <a:rPr lang="en-US" sz="2000" dirty="0" err="1" smtClean="0"/>
              <a:t>IRQn</a:t>
            </a:r>
            <a:r>
              <a:rPr lang="en-US" sz="2000" dirty="0" smtClean="0"/>
              <a:t> value of 0 refer to Interrupt #0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Enable and Clear Enable</a:t>
            </a:r>
            <a:br>
              <a:rPr lang="en-US" b="1" i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chemeClr val="tx2"/>
                </a:solidFill>
              </a:rPr>
              <a:t>To Disable interrupt #2</a:t>
            </a:r>
            <a:br>
              <a:rPr lang="en-US" b="1" dirty="0" smtClean="0">
                <a:solidFill>
                  <a:schemeClr val="tx2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b="1" dirty="0" smtClean="0"/>
              <a:t>NVIC with one access:</a:t>
            </a:r>
          </a:p>
          <a:p>
            <a:pPr>
              <a:buNone/>
            </a:pPr>
            <a:r>
              <a:rPr lang="en-US" sz="2200" dirty="0" smtClean="0"/>
              <a:t>*((volatile unsigned long *)(0xE000E180))=0x4; //Enable interrupt #2</a:t>
            </a:r>
          </a:p>
          <a:p>
            <a:r>
              <a:rPr lang="en-US" b="1" dirty="0" smtClean="0"/>
              <a:t>Assembly</a:t>
            </a:r>
          </a:p>
          <a:p>
            <a:pPr lvl="1">
              <a:buNone/>
            </a:pPr>
            <a:r>
              <a:rPr lang="en-US" sz="2400" dirty="0" smtClean="0"/>
              <a:t>LDR R0,=0xE000E180 ; Setup address in R0</a:t>
            </a:r>
          </a:p>
          <a:p>
            <a:pPr lvl="1">
              <a:buNone/>
            </a:pPr>
            <a:r>
              <a:rPr lang="pt-BR" sz="2400" dirty="0" smtClean="0"/>
              <a:t>MOVS R1,#0x4 ; interrupt #2</a:t>
            </a:r>
          </a:p>
          <a:p>
            <a:pPr lvl="1">
              <a:buNone/>
            </a:pPr>
            <a:r>
              <a:rPr lang="en-US" sz="2400" dirty="0" smtClean="0"/>
              <a:t>STR R1,[R0] ; write to set interrupt enable</a:t>
            </a:r>
          </a:p>
          <a:p>
            <a:r>
              <a:rPr lang="en-US" b="1" dirty="0" smtClean="0"/>
              <a:t>CMSIS</a:t>
            </a:r>
          </a:p>
          <a:p>
            <a:pPr>
              <a:buNone/>
            </a:pPr>
            <a:r>
              <a:rPr lang="en-US" sz="2000" dirty="0" smtClean="0"/>
              <a:t>	void </a:t>
            </a:r>
            <a:r>
              <a:rPr lang="en-US" sz="2000" dirty="0" err="1" smtClean="0"/>
              <a:t>NVIC_DisableIRQ</a:t>
            </a:r>
            <a:r>
              <a:rPr lang="en-US" sz="2000" dirty="0" smtClean="0"/>
              <a:t>(</a:t>
            </a:r>
            <a:r>
              <a:rPr lang="en-US" sz="2000" dirty="0" err="1" smtClean="0"/>
              <a:t>IRQn_Type</a:t>
            </a:r>
            <a:r>
              <a:rPr lang="en-US" sz="2000" dirty="0" smtClean="0"/>
              <a:t> </a:t>
            </a:r>
            <a:r>
              <a:rPr lang="en-US" sz="2000" dirty="0" err="1" smtClean="0"/>
              <a:t>IRQn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		// Disable Interrupt // </a:t>
            </a:r>
            <a:r>
              <a:rPr lang="en-US" sz="2000" dirty="0" err="1" smtClean="0"/>
              <a:t>IRQn</a:t>
            </a:r>
            <a:r>
              <a:rPr lang="en-US" sz="2000" dirty="0" smtClean="0"/>
              <a:t> value of 0 refer to Interrupt #0</a:t>
            </a:r>
            <a:endParaRPr lang="en-US" sz="20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Pending and Clear Pending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If an interrupt takes place but cannot be processed immediately ,for example, if the processor is serving a higher-priority interrupt ,the interrupt request will be pended. </a:t>
            </a:r>
          </a:p>
          <a:p>
            <a:r>
              <a:rPr lang="en-US" dirty="0" smtClean="0"/>
              <a:t>The pending status is held in a register and will remain valid until the current priority of the processor is lowered so that the pending request is accepted or until the application clears the pending status manually.</a:t>
            </a:r>
          </a:p>
          <a:p>
            <a:r>
              <a:rPr lang="en-US" dirty="0" smtClean="0"/>
              <a:t>The interrupt pending status can be accessed or modified, through the Interrupt Set Pending (SETPEND) and Interrupt Clear Pending (CLRPEND) register addresses (Table 9.2). </a:t>
            </a:r>
          </a:p>
          <a:p>
            <a:r>
              <a:rPr lang="en-US" dirty="0" smtClean="0"/>
              <a:t>Similar to the Interrupt Enable control register, the Interrupt Pending status register is physically one register, but it uses two addresses to handle the set and clear the bits.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i="1" dirty="0" smtClean="0">
                <a:solidFill>
                  <a:srgbClr val="FF0000"/>
                </a:solidFill>
              </a:rPr>
              <a:t>Interrupt Pending and Clear Pending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4478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1275</Words>
  <Application>Microsoft Office PowerPoint</Application>
  <PresentationFormat>On-screen Show (4:3)</PresentationFormat>
  <Paragraphs>121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Interrupt Control and System Control</vt:lpstr>
      <vt:lpstr>Overview</vt:lpstr>
      <vt:lpstr>NVIC features</vt:lpstr>
      <vt:lpstr>Overview of the NVIC and System Control Block</vt:lpstr>
      <vt:lpstr>Interrupt Enable and Clear Enable</vt:lpstr>
      <vt:lpstr>Interrupt Enable and Clear Enable To Enable interrupt #2 </vt:lpstr>
      <vt:lpstr>Interrupt Enable and Clear Enable To Disable interrupt #2 </vt:lpstr>
      <vt:lpstr>Interrupt Pending and Clear Pending</vt:lpstr>
      <vt:lpstr>Interrupt Pending and Clear Pending</vt:lpstr>
      <vt:lpstr>Interrupt Pending and Clear Pending to trigger interrupt #2</vt:lpstr>
      <vt:lpstr>Interrupt Pending and Clear Pending to clear interrupt #2</vt:lpstr>
      <vt:lpstr>Interrupt Priority Level</vt:lpstr>
      <vt:lpstr>Interrupt Priority Level</vt:lpstr>
      <vt:lpstr>Interrupt Priority Level</vt:lpstr>
      <vt:lpstr>Interrupt Priority Level</vt:lpstr>
      <vt:lpstr>Interrupt Priority Level</vt:lpstr>
      <vt:lpstr>Interrupt Priority Level</vt:lpstr>
      <vt:lpstr>Interrupt Priority Level</vt:lpstr>
      <vt:lpstr>Exception Masking Register (PRIMASK)</vt:lpstr>
      <vt:lpstr>Exception Masking Register (PRIMASK)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Interrupt Control and System Control</dc:title>
  <dc:creator>hmr</dc:creator>
  <cp:lastModifiedBy>MSRSAP</cp:lastModifiedBy>
  <cp:revision>10</cp:revision>
  <dcterms:created xsi:type="dcterms:W3CDTF">2006-08-16T00:00:00Z</dcterms:created>
  <dcterms:modified xsi:type="dcterms:W3CDTF">2019-04-23T10:30:12Z</dcterms:modified>
</cp:coreProperties>
</file>