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7" r:id="rId4"/>
    <p:sldId id="258" r:id="rId5"/>
    <p:sldId id="279" r:id="rId6"/>
    <p:sldId id="280" r:id="rId7"/>
    <p:sldId id="259" r:id="rId8"/>
    <p:sldId id="260" r:id="rId9"/>
    <p:sldId id="261" r:id="rId10"/>
    <p:sldId id="262" r:id="rId11"/>
    <p:sldId id="263" r:id="rId12"/>
    <p:sldId id="264" r:id="rId13"/>
    <p:sldId id="265" r:id="rId14"/>
    <p:sldId id="281" r:id="rId15"/>
    <p:sldId id="266" r:id="rId16"/>
    <p:sldId id="282" r:id="rId17"/>
    <p:sldId id="267" r:id="rId18"/>
    <p:sldId id="268" r:id="rId19"/>
    <p:sldId id="269" r:id="rId20"/>
    <p:sldId id="270" r:id="rId21"/>
    <p:sldId id="271" r:id="rId22"/>
    <p:sldId id="272" r:id="rId23"/>
    <p:sldId id="273" r:id="rId24"/>
    <p:sldId id="274" r:id="rId25"/>
    <p:sldId id="275" r:id="rId26"/>
    <p:sldId id="276" r:id="rId27"/>
    <p:sldId id="27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Unit-4</a:t>
            </a:r>
            <a:br>
              <a:rPr lang="en-US" dirty="0" smtClean="0"/>
            </a:br>
            <a:r>
              <a:rPr lang="en-US" b="1" dirty="0" smtClean="0">
                <a:solidFill>
                  <a:srgbClr val="FF0000"/>
                </a:solidFill>
              </a:rPr>
              <a:t>Memory System</a:t>
            </a:r>
            <a:endParaRPr lang="en-US" b="1" dirty="0">
              <a:solidFill>
                <a:srgbClr val="FF0000"/>
              </a:solidFill>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i="1" dirty="0" smtClean="0">
                <a:solidFill>
                  <a:srgbClr val="FF0000"/>
                </a:solidFill>
              </a:rPr>
              <a:t>Memory Map</a:t>
            </a:r>
            <a:endParaRPr lang="en-US" dirty="0"/>
          </a:p>
        </p:txBody>
      </p:sp>
      <p:sp>
        <p:nvSpPr>
          <p:cNvPr id="3" name="Content Placeholder 2"/>
          <p:cNvSpPr>
            <a:spLocks noGrp="1"/>
          </p:cNvSpPr>
          <p:nvPr>
            <p:ph idx="1"/>
          </p:nvPr>
        </p:nvSpPr>
        <p:spPr>
          <a:xfrm>
            <a:off x="457200" y="609600"/>
            <a:ext cx="8229600" cy="6096000"/>
          </a:xfrm>
        </p:spPr>
        <p:txBody>
          <a:bodyPr>
            <a:noAutofit/>
          </a:bodyPr>
          <a:lstStyle/>
          <a:p>
            <a:r>
              <a:rPr lang="en-US" sz="2100" b="1" i="1" dirty="0" smtClean="0"/>
              <a:t>RAM Region (0x60000000-0x9FFFFFFF) </a:t>
            </a:r>
            <a:r>
              <a:rPr lang="en-US" sz="2100" dirty="0" smtClean="0"/>
              <a:t>The RAM region consists of two 512 MB blocks, which results in total of 1 GB of space. Both 512 MB memory blocks are primarily </a:t>
            </a:r>
            <a:r>
              <a:rPr lang="en-US" sz="2100" b="1" dirty="0" smtClean="0">
                <a:solidFill>
                  <a:schemeClr val="tx2"/>
                </a:solidFill>
              </a:rPr>
              <a:t>used to stored data</a:t>
            </a:r>
            <a:r>
              <a:rPr lang="en-US" sz="2100" dirty="0" smtClean="0"/>
              <a:t>, and in most cases the RAM region can be used as a 1GB continuous memory space. The RAM region can also be used for </a:t>
            </a:r>
            <a:r>
              <a:rPr lang="en-US" sz="2100" b="1" dirty="0" smtClean="0">
                <a:solidFill>
                  <a:schemeClr val="tx2"/>
                </a:solidFill>
              </a:rPr>
              <a:t>program code execution</a:t>
            </a:r>
            <a:r>
              <a:rPr lang="en-US" sz="2100" dirty="0" smtClean="0"/>
              <a:t>. </a:t>
            </a:r>
          </a:p>
          <a:p>
            <a:r>
              <a:rPr lang="en-US" sz="2100" b="1" i="1" dirty="0" smtClean="0"/>
              <a:t>Device Region (0xA0000000 - 0xDFFFFFFF) </a:t>
            </a:r>
            <a:r>
              <a:rPr lang="en-US" sz="2100" dirty="0" smtClean="0"/>
              <a:t>The external device region consists of two 512 MB memory blocks, which results in a total of 1 GB of space. Both 512MBmemory blocks are primarily </a:t>
            </a:r>
            <a:r>
              <a:rPr lang="en-US" sz="2100" b="1" dirty="0" smtClean="0">
                <a:solidFill>
                  <a:schemeClr val="tx2"/>
                </a:solidFill>
              </a:rPr>
              <a:t>used for peripherals and I/O usage</a:t>
            </a:r>
            <a:r>
              <a:rPr lang="en-US" sz="2100" dirty="0" smtClean="0"/>
              <a:t>. The device region </a:t>
            </a:r>
            <a:r>
              <a:rPr lang="en-US" sz="2100" b="1" dirty="0" smtClean="0">
                <a:solidFill>
                  <a:schemeClr val="tx2"/>
                </a:solidFill>
              </a:rPr>
              <a:t>does not allow program execution</a:t>
            </a:r>
            <a:r>
              <a:rPr lang="en-US" sz="2100" dirty="0" smtClean="0"/>
              <a:t>, but it can be used for general data storage. </a:t>
            </a:r>
          </a:p>
          <a:p>
            <a:r>
              <a:rPr lang="en-US" sz="2100" b="1" dirty="0" smtClean="0"/>
              <a:t>Internal Private Peripheral Bus (PPB) (0xE0000000 - 0xE00FFFFF) </a:t>
            </a:r>
            <a:r>
              <a:rPr lang="en-US" sz="2100" dirty="0" smtClean="0"/>
              <a:t>The internal PPB memory space is allocated for peripherals inside the processor</a:t>
            </a:r>
            <a:r>
              <a:rPr lang="en-US" sz="2100" b="1" dirty="0" smtClean="0">
                <a:solidFill>
                  <a:schemeClr val="tx2"/>
                </a:solidFill>
              </a:rPr>
              <a:t>, such as the interrupt controller NVIC, as well as the debug components</a:t>
            </a:r>
            <a:r>
              <a:rPr lang="en-US" sz="2100" dirty="0" smtClean="0"/>
              <a:t>. The internal PPB memory space is 1 MB in size, and program execution is not allowed in this memory range.</a:t>
            </a:r>
          </a:p>
          <a:p>
            <a:r>
              <a:rPr lang="en-US" sz="2100" b="1" dirty="0" smtClean="0"/>
              <a:t>Reserved Memory Space (0xE0100000 - 0xFFFFFFFF) </a:t>
            </a:r>
            <a:r>
              <a:rPr lang="en-US" sz="2100" dirty="0" smtClean="0"/>
              <a:t>The last section of the memory map is a 511 MB reserved memory space. This may be reserved in some microcontrollers for vendor-specific usages.</a:t>
            </a:r>
            <a:endParaRPr lang="en-US" sz="21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Elements for a Microcontroller</a:t>
            </a:r>
            <a:endParaRPr lang="en-US" b="1"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Flash memory (for program code)</a:t>
            </a:r>
          </a:p>
          <a:p>
            <a:r>
              <a:rPr lang="en-US" dirty="0" smtClean="0"/>
              <a:t>Internal SRAM (for data)</a:t>
            </a:r>
          </a:p>
          <a:p>
            <a:r>
              <a:rPr lang="en-US" dirty="0" smtClean="0"/>
              <a:t>Internal peripherals</a:t>
            </a:r>
          </a:p>
          <a:p>
            <a:r>
              <a:rPr lang="en-US" dirty="0" smtClean="0"/>
              <a:t>External memory interface (for external memories as well as external peripherals (optional))</a:t>
            </a:r>
          </a:p>
          <a:p>
            <a:r>
              <a:rPr lang="en-US" dirty="0" smtClean="0"/>
              <a:t>Interfaces for other external peripherals (optional)</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solidFill>
                  <a:srgbClr val="FF0000"/>
                </a:solidFill>
              </a:rPr>
              <a:t>Program Memory, Boot Loader, and Memory Remapping</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The program memory of the Cortex-M0 is implemented with on chip flash memory.</a:t>
            </a:r>
          </a:p>
          <a:p>
            <a:r>
              <a:rPr lang="en-US" dirty="0" smtClean="0"/>
              <a:t>When the Cortex-M0 processor comes out of reset, it accesses the vector table in address zero for initial MSP value and reset vector value, and it then starts the program execution from the reset vector. </a:t>
            </a:r>
          </a:p>
          <a:p>
            <a:r>
              <a:rPr lang="en-US" dirty="0" smtClean="0"/>
              <a:t>To ensure that the system works correctly, a valid vector table and a valid program memory must be available in the system to prevent the processor from executing rogue program code.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Boot Loader</a:t>
            </a:r>
            <a:endParaRPr lang="en-US" b="1" dirty="0">
              <a:solidFill>
                <a:srgbClr val="FF0000"/>
              </a:solidFill>
            </a:endParaRPr>
          </a:p>
        </p:txBody>
      </p:sp>
      <p:sp>
        <p:nvSpPr>
          <p:cNvPr id="3" name="Content Placeholder 2"/>
          <p:cNvSpPr>
            <a:spLocks noGrp="1"/>
          </p:cNvSpPr>
          <p:nvPr>
            <p:ph idx="1"/>
          </p:nvPr>
        </p:nvSpPr>
        <p:spPr>
          <a:xfrm>
            <a:off x="457200" y="1219200"/>
            <a:ext cx="8229600" cy="5638800"/>
          </a:xfrm>
        </p:spPr>
        <p:txBody>
          <a:bodyPr>
            <a:normAutofit fontScale="92500" lnSpcReduction="10000"/>
          </a:bodyPr>
          <a:lstStyle/>
          <a:p>
            <a:r>
              <a:rPr lang="en-US" b="1" dirty="0" smtClean="0">
                <a:solidFill>
                  <a:schemeClr val="tx2"/>
                </a:solidFill>
              </a:rPr>
              <a:t>boot loader</a:t>
            </a:r>
            <a:r>
              <a:rPr lang="en-US" dirty="0" smtClean="0"/>
              <a:t>, a small program located on the microcontroller chip that executes after the processor powers up and branches to the user application in the flash memory only if the flash is programmed.</a:t>
            </a:r>
          </a:p>
          <a:p>
            <a:r>
              <a:rPr lang="en-US" dirty="0" smtClean="0"/>
              <a:t>When a boot loader is present, it is common for the microcontroller vendor to implement a memory map-switching feature called </a:t>
            </a:r>
            <a:r>
              <a:rPr lang="en-US" b="1" dirty="0" smtClean="0">
                <a:solidFill>
                  <a:schemeClr val="tx2"/>
                </a:solidFill>
              </a:rPr>
              <a:t>“remap” </a:t>
            </a:r>
            <a:r>
              <a:rPr lang="en-US" dirty="0" smtClean="0"/>
              <a:t>on the system bus.</a:t>
            </a:r>
          </a:p>
          <a:p>
            <a:r>
              <a:rPr lang="en-US" dirty="0" smtClean="0"/>
              <a:t>The switching of the memory map is controlled by a hardware register, which is programmed when the boot loader is executed. There are various types of remap arrangements.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Two types of Remap</a:t>
            </a:r>
          </a:p>
        </p:txBody>
      </p:sp>
      <p:sp>
        <p:nvSpPr>
          <p:cNvPr id="3" name="Content Placeholder 2"/>
          <p:cNvSpPr>
            <a:spLocks noGrp="1"/>
          </p:cNvSpPr>
          <p:nvPr>
            <p:ph idx="1"/>
          </p:nvPr>
        </p:nvSpPr>
        <p:spPr/>
        <p:txBody>
          <a:bodyPr>
            <a:normAutofit fontScale="85000" lnSpcReduction="20000"/>
          </a:bodyPr>
          <a:lstStyle/>
          <a:p>
            <a:r>
              <a:rPr lang="en-US" dirty="0" smtClean="0"/>
              <a:t>One common remap arrangements to allow the boot loader to be mapped to the start of the memory during the power-up phase using address alias, as shown in Figure 7.4. </a:t>
            </a:r>
          </a:p>
          <a:p>
            <a:r>
              <a:rPr lang="en-US" dirty="0" smtClean="0"/>
              <a:t>The boot loader might also support additional features like hardware initialization (clock and PLL setup), supporting of multiple boot configurations, firmware protection, or even flash erase utilities. </a:t>
            </a:r>
          </a:p>
          <a:p>
            <a:r>
              <a:rPr lang="en-US" dirty="0" smtClean="0"/>
              <a:t>The memory remap feature is  implemented on the system bus and is not a part of the Cortex-M0 processor, therefore different microcontrollers from different vendors have different implementations.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FF0000"/>
                </a:solidFill>
              </a:rPr>
              <a:t>Memory Remapping</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685800" y="1524000"/>
            <a:ext cx="807720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SRAM Remap</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Another common type of remap feature implemented on some ARM microcontrollers allows an SRAM block to be remapped to address 0x0 (Figure 7.5). </a:t>
            </a:r>
          </a:p>
          <a:p>
            <a:r>
              <a:rPr lang="en-US" dirty="0" smtClean="0"/>
              <a:t>Normally nonvolatile memory used on microcontrollers like flash memory is slower than SRAM. When the microcontroller is running at a high clock rate, wait states would be required if the program is executed from </a:t>
            </a:r>
            <a:r>
              <a:rPr lang="en-US" dirty="0" smtClean="0"/>
              <a:t>the flash </a:t>
            </a:r>
            <a:r>
              <a:rPr lang="en-US" dirty="0" smtClean="0"/>
              <a:t>memory.</a:t>
            </a:r>
          </a:p>
          <a:p>
            <a:r>
              <a:rPr lang="en-US" dirty="0" smtClean="0"/>
              <a:t> By allowing an SRAM memory block to be remapped to address 0x0, then the program can be copied to SRAM and executed at maximum speed.</a:t>
            </a:r>
          </a:p>
          <a:p>
            <a:r>
              <a:rPr lang="en-US" dirty="0" smtClean="0"/>
              <a:t> This also avoids wait states in vector table fetch, which affects interrupt latency.</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FF0000"/>
                </a:solidFill>
              </a:rPr>
              <a:t>Memory Remapping</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685800" y="1524000"/>
            <a:ext cx="7772400" cy="4495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FF0000"/>
                </a:solidFill>
              </a:rPr>
              <a:t>Data Memory</a:t>
            </a:r>
            <a:endParaRPr lang="en-US" dirty="0">
              <a:solidFill>
                <a:srgbClr val="FF0000"/>
              </a:solidFill>
            </a:endParaRPr>
          </a:p>
        </p:txBody>
      </p:sp>
      <p:pic>
        <p:nvPicPr>
          <p:cNvPr id="5122" name="Picture 2"/>
          <p:cNvPicPr>
            <a:picLocks noGrp="1" noChangeAspect="1" noChangeArrowheads="1"/>
          </p:cNvPicPr>
          <p:nvPr>
            <p:ph idx="1"/>
          </p:nvPr>
        </p:nvPicPr>
        <p:blipFill>
          <a:blip r:embed="rId2" cstate="print"/>
          <a:srcRect/>
          <a:stretch>
            <a:fillRect/>
          </a:stretch>
        </p:blipFill>
        <p:spPr bwMode="auto">
          <a:xfrm>
            <a:off x="1447800" y="1524000"/>
            <a:ext cx="5943600"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solidFill>
                  <a:srgbClr val="FF0000"/>
                </a:solidFill>
              </a:rPr>
              <a:t>Little </a:t>
            </a:r>
            <a:r>
              <a:rPr lang="en-US" b="1" i="1" dirty="0" err="1" smtClean="0">
                <a:solidFill>
                  <a:srgbClr val="FF0000"/>
                </a:solidFill>
              </a:rPr>
              <a:t>Endian</a:t>
            </a:r>
            <a:r>
              <a:rPr lang="en-US" b="1" i="1" dirty="0" smtClean="0">
                <a:solidFill>
                  <a:srgbClr val="FF0000"/>
                </a:solidFill>
              </a:rPr>
              <a:t> Memory Support</a:t>
            </a:r>
            <a:endParaRPr lang="en-US" dirty="0">
              <a:solidFill>
                <a:srgbClr val="FF0000"/>
              </a:solidFill>
            </a:endParaRPr>
          </a:p>
        </p:txBody>
      </p:sp>
      <p:pic>
        <p:nvPicPr>
          <p:cNvPr id="6146" name="Picture 2"/>
          <p:cNvPicPr>
            <a:picLocks noGrp="1" noChangeAspect="1" noChangeArrowheads="1"/>
          </p:cNvPicPr>
          <p:nvPr>
            <p:ph idx="1"/>
          </p:nvPr>
        </p:nvPicPr>
        <p:blipFill>
          <a:blip r:embed="rId2" cstate="print"/>
          <a:srcRect/>
          <a:stretch>
            <a:fillRect/>
          </a:stretch>
        </p:blipFill>
        <p:spPr bwMode="auto">
          <a:xfrm>
            <a:off x="1066800" y="2743200"/>
            <a:ext cx="7010400" cy="32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Overview</a:t>
            </a:r>
            <a:endParaRPr lang="en-US" b="1"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Memory System</a:t>
            </a:r>
          </a:p>
          <a:p>
            <a:r>
              <a:rPr lang="en-US" dirty="0" smtClean="0"/>
              <a:t>Memory Map</a:t>
            </a:r>
          </a:p>
          <a:p>
            <a:r>
              <a:rPr lang="en-US" dirty="0" smtClean="0"/>
              <a:t>Elements of a Microcontroller</a:t>
            </a:r>
          </a:p>
          <a:p>
            <a:r>
              <a:rPr lang="en-US" i="1" dirty="0" smtClean="0"/>
              <a:t>Program Memory, Boot Loader, and Memory Remapping</a:t>
            </a:r>
            <a:endParaRPr lang="en-US" dirty="0" smtClean="0"/>
          </a:p>
          <a:p>
            <a:r>
              <a:rPr lang="en-US" i="1" dirty="0" smtClean="0"/>
              <a:t>Little </a:t>
            </a:r>
            <a:r>
              <a:rPr lang="en-US" i="1" dirty="0" err="1" smtClean="0"/>
              <a:t>Endian</a:t>
            </a:r>
            <a:r>
              <a:rPr lang="en-US" i="1" dirty="0" smtClean="0"/>
              <a:t> and Big </a:t>
            </a:r>
            <a:r>
              <a:rPr lang="en-US" i="1" dirty="0" err="1" smtClean="0"/>
              <a:t>Endian</a:t>
            </a:r>
            <a:r>
              <a:rPr lang="en-US" i="1" dirty="0" smtClean="0"/>
              <a:t> Memory Support</a:t>
            </a:r>
          </a:p>
          <a:p>
            <a:r>
              <a:rPr lang="en-US" i="1" dirty="0" smtClean="0"/>
              <a:t>Data Alignment</a:t>
            </a:r>
          </a:p>
          <a:p>
            <a:r>
              <a:rPr lang="en-US" i="1" dirty="0" smtClean="0"/>
              <a:t>Memory Attributes</a:t>
            </a:r>
          </a:p>
          <a:p>
            <a:r>
              <a:rPr lang="en-US" i="1" dirty="0" smtClean="0"/>
              <a:t>Memory Types</a:t>
            </a:r>
          </a:p>
          <a:p>
            <a:r>
              <a:rPr lang="en-US" i="1" dirty="0" smtClean="0"/>
              <a:t>Memory Attribute Map</a:t>
            </a:r>
          </a:p>
          <a:p>
            <a:endParaRPr lang="en-US" b="1" i="1" dirty="0" smtClean="0">
              <a:solidFill>
                <a:srgbClr val="FF0000"/>
              </a:solidFill>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FF0000"/>
                </a:solidFill>
              </a:rPr>
              <a:t>Big </a:t>
            </a:r>
            <a:r>
              <a:rPr lang="en-US" b="1" i="1" dirty="0" err="1" smtClean="0">
                <a:solidFill>
                  <a:srgbClr val="FF0000"/>
                </a:solidFill>
              </a:rPr>
              <a:t>Endian</a:t>
            </a:r>
            <a:r>
              <a:rPr lang="en-US" b="1" i="1" dirty="0" smtClean="0">
                <a:solidFill>
                  <a:srgbClr val="FF0000"/>
                </a:solidFill>
              </a:rPr>
              <a:t> Memory Support</a:t>
            </a:r>
            <a:endParaRPr lang="en-US" dirty="0">
              <a:solidFill>
                <a:srgbClr val="FF0000"/>
              </a:solidFill>
            </a:endParaRPr>
          </a:p>
        </p:txBody>
      </p:sp>
      <p:pic>
        <p:nvPicPr>
          <p:cNvPr id="7170" name="Picture 2"/>
          <p:cNvPicPr>
            <a:picLocks noGrp="1" noChangeAspect="1" noChangeArrowheads="1"/>
          </p:cNvPicPr>
          <p:nvPr>
            <p:ph idx="1"/>
          </p:nvPr>
        </p:nvPicPr>
        <p:blipFill>
          <a:blip r:embed="rId2" cstate="print"/>
          <a:srcRect/>
          <a:stretch>
            <a:fillRect/>
          </a:stretch>
        </p:blipFill>
        <p:spPr bwMode="auto">
          <a:xfrm>
            <a:off x="1295400" y="1752600"/>
            <a:ext cx="678180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Data Access in </a:t>
            </a:r>
            <a:r>
              <a:rPr lang="en-US" b="1" i="1" dirty="0" smtClean="0">
                <a:solidFill>
                  <a:srgbClr val="FF0000"/>
                </a:solidFill>
              </a:rPr>
              <a:t>Little </a:t>
            </a:r>
            <a:r>
              <a:rPr lang="en-US" b="1" i="1" dirty="0" err="1" smtClean="0">
                <a:solidFill>
                  <a:srgbClr val="FF0000"/>
                </a:solidFill>
              </a:rPr>
              <a:t>Endian</a:t>
            </a:r>
            <a:r>
              <a:rPr lang="en-US" b="1" i="1" dirty="0" smtClean="0">
                <a:solidFill>
                  <a:srgbClr val="FF0000"/>
                </a:solidFill>
              </a:rPr>
              <a:t> System</a:t>
            </a:r>
            <a:endParaRPr lang="en-US" b="1" dirty="0">
              <a:solidFill>
                <a:srgbClr val="FF0000"/>
              </a:solidFill>
            </a:endParaRPr>
          </a:p>
        </p:txBody>
      </p:sp>
      <p:pic>
        <p:nvPicPr>
          <p:cNvPr id="4" name="Picture 2"/>
          <p:cNvPicPr>
            <a:picLocks noGrp="1" noChangeAspect="1" noChangeArrowheads="1"/>
          </p:cNvPicPr>
          <p:nvPr>
            <p:ph idx="1"/>
          </p:nvPr>
        </p:nvPicPr>
        <p:blipFill>
          <a:blip r:embed="rId2" cstate="print"/>
          <a:srcRect/>
          <a:stretch>
            <a:fillRect/>
          </a:stretch>
        </p:blipFill>
        <p:spPr bwMode="auto">
          <a:xfrm>
            <a:off x="457200" y="1295400"/>
            <a:ext cx="830580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Data Access in </a:t>
            </a:r>
            <a:r>
              <a:rPr lang="en-US" b="1" i="1" dirty="0" smtClean="0">
                <a:solidFill>
                  <a:srgbClr val="FF0000"/>
                </a:solidFill>
              </a:rPr>
              <a:t>Big </a:t>
            </a:r>
            <a:r>
              <a:rPr lang="en-US" b="1" i="1" dirty="0" err="1" smtClean="0">
                <a:solidFill>
                  <a:srgbClr val="FF0000"/>
                </a:solidFill>
              </a:rPr>
              <a:t>Endian</a:t>
            </a:r>
            <a:r>
              <a:rPr lang="en-US" b="1" i="1" dirty="0" smtClean="0">
                <a:solidFill>
                  <a:srgbClr val="FF0000"/>
                </a:solidFill>
              </a:rPr>
              <a:t> System</a:t>
            </a:r>
            <a:endParaRPr lang="en-US" b="1" dirty="0">
              <a:solidFill>
                <a:srgbClr val="FF0000"/>
              </a:solidFill>
            </a:endParaRPr>
          </a:p>
        </p:txBody>
      </p:sp>
      <p:pic>
        <p:nvPicPr>
          <p:cNvPr id="8195" name="Picture 3"/>
          <p:cNvPicPr>
            <a:picLocks noGrp="1" noChangeAspect="1" noChangeArrowheads="1"/>
          </p:cNvPicPr>
          <p:nvPr>
            <p:ph idx="1"/>
          </p:nvPr>
        </p:nvPicPr>
        <p:blipFill>
          <a:blip r:embed="rId2" cstate="print"/>
          <a:srcRect/>
          <a:stretch>
            <a:fillRect/>
          </a:stretch>
        </p:blipFill>
        <p:spPr bwMode="auto">
          <a:xfrm>
            <a:off x="762000" y="1600200"/>
            <a:ext cx="7620000"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solidFill>
                  <a:srgbClr val="FF0000"/>
                </a:solidFill>
              </a:rPr>
              <a:t>Data Alignment</a:t>
            </a:r>
            <a:endParaRPr lang="en-US" dirty="0">
              <a:solidFill>
                <a:srgbClr val="FF0000"/>
              </a:solidFill>
            </a:endParaRPr>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r>
              <a:rPr lang="en-US" dirty="0" smtClean="0"/>
              <a:t>The Thumb instruction set supported by the Cortex-M0 processor can only generate aligned transfers </a:t>
            </a:r>
          </a:p>
          <a:p>
            <a:r>
              <a:rPr lang="en-US" dirty="0" smtClean="0"/>
              <a:t>It means that the transfer address must be a multiple of the transfer size.</a:t>
            </a:r>
          </a:p>
          <a:p>
            <a:r>
              <a:rPr lang="en-US" dirty="0" smtClean="0"/>
              <a:t>For example, a </a:t>
            </a:r>
            <a:r>
              <a:rPr lang="en-US" b="1" dirty="0" smtClean="0"/>
              <a:t>word size transfer </a:t>
            </a:r>
            <a:r>
              <a:rPr lang="en-US" dirty="0" smtClean="0"/>
              <a:t>can only access addresses like </a:t>
            </a:r>
            <a:r>
              <a:rPr lang="en-US" b="1" dirty="0" smtClean="0">
                <a:solidFill>
                  <a:schemeClr val="tx2"/>
                </a:solidFill>
              </a:rPr>
              <a:t>0x0, 0x4, 0x8, 0xC</a:t>
            </a:r>
            <a:r>
              <a:rPr lang="en-US" dirty="0" smtClean="0"/>
              <a:t>, and so forth. Similarly, a </a:t>
            </a:r>
            <a:r>
              <a:rPr lang="en-US" b="1" dirty="0" smtClean="0"/>
              <a:t>half-word transfer</a:t>
            </a:r>
            <a:r>
              <a:rPr lang="en-US" dirty="0" smtClean="0"/>
              <a:t> can only access addresses like </a:t>
            </a:r>
            <a:r>
              <a:rPr lang="en-US" b="1" dirty="0" smtClean="0">
                <a:solidFill>
                  <a:schemeClr val="tx2"/>
                </a:solidFill>
              </a:rPr>
              <a:t>0x0, 0x2, 0x4</a:t>
            </a:r>
            <a:r>
              <a:rPr lang="en-US" dirty="0" smtClean="0"/>
              <a:t>, and so forth.</a:t>
            </a:r>
          </a:p>
          <a:p>
            <a:r>
              <a:rPr lang="en-US" dirty="0" smtClean="0"/>
              <a:t>All byte data accesses are aligned.</a:t>
            </a:r>
          </a:p>
          <a:p>
            <a:r>
              <a:rPr lang="en-US" dirty="0" smtClean="0"/>
              <a:t>If the program attempts to generate an unaligned transfer, this will result in a fault exception and cause the hard fault handler to be executed.</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FF0000"/>
                </a:solidFill>
              </a:rPr>
              <a:t>Memory Attributes</a:t>
            </a:r>
            <a:endParaRPr lang="en-US" dirty="0">
              <a:solidFill>
                <a:srgbClr val="FF0000"/>
              </a:solidFill>
            </a:endParaRPr>
          </a:p>
        </p:txBody>
      </p:sp>
      <p:sp>
        <p:nvSpPr>
          <p:cNvPr id="3" name="Content Placeholder 2"/>
          <p:cNvSpPr>
            <a:spLocks noGrp="1"/>
          </p:cNvSpPr>
          <p:nvPr>
            <p:ph idx="1"/>
          </p:nvPr>
        </p:nvSpPr>
        <p:spPr/>
        <p:txBody>
          <a:bodyPr>
            <a:normAutofit/>
          </a:bodyPr>
          <a:lstStyle/>
          <a:p>
            <a:pPr marL="0" indent="0">
              <a:buFont typeface="Wingdings" pitchFamily="2" charset="2"/>
              <a:buChar char="Ø"/>
            </a:pPr>
            <a:r>
              <a:rPr lang="en-US" sz="2800" b="1" dirty="0" smtClean="0">
                <a:solidFill>
                  <a:srgbClr val="FF0000"/>
                </a:solidFill>
                <a:latin typeface="Times New Roman" pitchFamily="18" charset="0"/>
                <a:cs typeface="Times New Roman" pitchFamily="18" charset="0"/>
              </a:rPr>
              <a:t>Executable. </a:t>
            </a:r>
            <a:r>
              <a:rPr lang="en-US" sz="2800" dirty="0" smtClean="0">
                <a:latin typeface="Times New Roman" pitchFamily="18" charset="0"/>
                <a:cs typeface="Times New Roman" pitchFamily="18" charset="0"/>
              </a:rPr>
              <a:t>The shareable attribute defines whether program execution is allowed in that memory region. If a memory region is define as </a:t>
            </a:r>
            <a:r>
              <a:rPr lang="en-US" sz="2800" dirty="0" err="1" smtClean="0">
                <a:latin typeface="Times New Roman" pitchFamily="18" charset="0"/>
                <a:cs typeface="Times New Roman" pitchFamily="18" charset="0"/>
              </a:rPr>
              <a:t>nonexecutable</a:t>
            </a:r>
            <a:r>
              <a:rPr lang="en-US" sz="2800" dirty="0" smtClean="0">
                <a:latin typeface="Times New Roman" pitchFamily="18" charset="0"/>
                <a:cs typeface="Times New Roman" pitchFamily="18" charset="0"/>
              </a:rPr>
              <a:t>, in ARM documentation it is marked as </a:t>
            </a:r>
            <a:r>
              <a:rPr lang="en-US" sz="2800" b="1" dirty="0" err="1" smtClean="0">
                <a:latin typeface="Times New Roman" pitchFamily="18" charset="0"/>
                <a:cs typeface="Times New Roman" pitchFamily="18" charset="0"/>
              </a:rPr>
              <a:t>eXecute</a:t>
            </a:r>
            <a:r>
              <a:rPr lang="en-US" sz="2800" b="1" dirty="0" smtClean="0">
                <a:latin typeface="Times New Roman" pitchFamily="18" charset="0"/>
                <a:cs typeface="Times New Roman" pitchFamily="18" charset="0"/>
              </a:rPr>
              <a:t> Never (XN).</a:t>
            </a:r>
          </a:p>
          <a:p>
            <a:pPr marL="0" indent="0">
              <a:buFont typeface="Wingdings" pitchFamily="2" charset="2"/>
              <a:buChar char="Ø"/>
            </a:pPr>
            <a:r>
              <a:rPr lang="en-US" sz="2800" b="1" dirty="0" err="1" smtClean="0">
                <a:solidFill>
                  <a:srgbClr val="FF0000"/>
                </a:solidFill>
                <a:latin typeface="Times New Roman" pitchFamily="18" charset="0"/>
                <a:cs typeface="Times New Roman" pitchFamily="18" charset="0"/>
              </a:rPr>
              <a:t>Bufferable</a:t>
            </a:r>
            <a:r>
              <a:rPr lang="en-US" sz="2800" b="1" dirty="0" smtClean="0">
                <a:solidFill>
                  <a:srgbClr val="FF000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When a data write is carried out to a </a:t>
            </a:r>
            <a:r>
              <a:rPr lang="en-US" sz="2800" dirty="0" err="1" smtClean="0">
                <a:latin typeface="Times New Roman" pitchFamily="18" charset="0"/>
                <a:cs typeface="Times New Roman" pitchFamily="18" charset="0"/>
              </a:rPr>
              <a:t>bufferable</a:t>
            </a:r>
            <a:r>
              <a:rPr lang="en-US" sz="2800" dirty="0" smtClean="0">
                <a:latin typeface="Times New Roman" pitchFamily="18" charset="0"/>
                <a:cs typeface="Times New Roman" pitchFamily="18" charset="0"/>
              </a:rPr>
              <a:t> memory region, the write transfer can be buffered, which means the processor can continue to execute the next instruction without waiting for the current write transfer to complete.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FF0000"/>
                </a:solidFill>
              </a:rPr>
              <a:t>Memory Attributes</a:t>
            </a:r>
            <a:endParaRPr lang="en-US" dirty="0"/>
          </a:p>
        </p:txBody>
      </p:sp>
      <p:sp>
        <p:nvSpPr>
          <p:cNvPr id="3" name="Content Placeholder 2"/>
          <p:cNvSpPr>
            <a:spLocks noGrp="1"/>
          </p:cNvSpPr>
          <p:nvPr>
            <p:ph idx="1"/>
          </p:nvPr>
        </p:nvSpPr>
        <p:spPr/>
        <p:txBody>
          <a:bodyPr>
            <a:normAutofit fontScale="85000" lnSpcReduction="10000"/>
          </a:bodyPr>
          <a:lstStyle/>
          <a:p>
            <a:pPr marL="0" indent="0">
              <a:buFont typeface="Wingdings" pitchFamily="2" charset="2"/>
              <a:buChar char="Ø"/>
            </a:pPr>
            <a:r>
              <a:rPr lang="en-US" b="1" dirty="0" smtClean="0">
                <a:solidFill>
                  <a:srgbClr val="FF0000"/>
                </a:solidFill>
                <a:latin typeface="Times New Roman" pitchFamily="18" charset="0"/>
                <a:cs typeface="Times New Roman" pitchFamily="18" charset="0"/>
              </a:rPr>
              <a:t>Cacheable. </a:t>
            </a:r>
            <a:r>
              <a:rPr lang="en-US" dirty="0" smtClean="0">
                <a:latin typeface="Times New Roman" pitchFamily="18" charset="0"/>
                <a:cs typeface="Times New Roman" pitchFamily="18" charset="0"/>
              </a:rPr>
              <a:t>If a cache device is present on the system, it can keep a local copy of the data during a data transfer and reuse it the next time the same memory location is accessed to speed up the system. The cache device can be a cache memory unit or a small buffer in a memory controller.</a:t>
            </a:r>
          </a:p>
          <a:p>
            <a:pPr marL="0" indent="0">
              <a:buFont typeface="Wingdings" pitchFamily="2" charset="2"/>
              <a:buChar char="Ø"/>
            </a:pPr>
            <a:r>
              <a:rPr lang="en-US" b="1" dirty="0" smtClean="0">
                <a:solidFill>
                  <a:srgbClr val="FF0000"/>
                </a:solidFill>
                <a:latin typeface="Times New Roman" pitchFamily="18" charset="0"/>
                <a:cs typeface="Times New Roman" pitchFamily="18" charset="0"/>
              </a:rPr>
              <a:t>Shareable. </a:t>
            </a:r>
            <a:r>
              <a:rPr lang="en-US" dirty="0" smtClean="0">
                <a:latin typeface="Times New Roman" pitchFamily="18" charset="0"/>
                <a:cs typeface="Times New Roman" pitchFamily="18" charset="0"/>
              </a:rPr>
              <a:t>The shareable attribute defines whether more than one processor can access a shareable memory region. If a memory region is shareable, the memory system needs to ensure coherency between memory accesses by multiple processors in this region.</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FF0000"/>
                </a:solidFill>
              </a:rPr>
              <a:t>Memory Types</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pPr marL="0" indent="0">
              <a:buFont typeface="Wingdings" pitchFamily="2" charset="2"/>
              <a:buChar char="Ø"/>
            </a:pPr>
            <a:r>
              <a:rPr lang="en-US" b="1" dirty="0" smtClean="0">
                <a:solidFill>
                  <a:srgbClr val="FF0000"/>
                </a:solidFill>
                <a:latin typeface="Times New Roman" pitchFamily="18" charset="0"/>
                <a:cs typeface="Times New Roman" pitchFamily="18" charset="0"/>
              </a:rPr>
              <a:t>Normal memory. </a:t>
            </a:r>
            <a:r>
              <a:rPr lang="en-US" dirty="0" smtClean="0">
                <a:latin typeface="Times New Roman" pitchFamily="18" charset="0"/>
                <a:cs typeface="Times New Roman" pitchFamily="18" charset="0"/>
              </a:rPr>
              <a:t>Normal memories can be shareable or </a:t>
            </a:r>
            <a:r>
              <a:rPr lang="en-US" dirty="0" err="1" smtClean="0">
                <a:latin typeface="Times New Roman" pitchFamily="18" charset="0"/>
                <a:cs typeface="Times New Roman" pitchFamily="18" charset="0"/>
              </a:rPr>
              <a:t>nonshareable</a:t>
            </a:r>
            <a:r>
              <a:rPr lang="en-US" dirty="0" smtClean="0">
                <a:latin typeface="Times New Roman" pitchFamily="18" charset="0"/>
                <a:cs typeface="Times New Roman" pitchFamily="18" charset="0"/>
              </a:rPr>
              <a:t> and cacheable or </a:t>
            </a:r>
            <a:r>
              <a:rPr lang="en-US" dirty="0" err="1" smtClean="0">
                <a:latin typeface="Times New Roman" pitchFamily="18" charset="0"/>
                <a:cs typeface="Times New Roman" pitchFamily="18" charset="0"/>
              </a:rPr>
              <a:t>noncacheable</a:t>
            </a:r>
            <a:r>
              <a:rPr lang="en-US" dirty="0" smtClean="0">
                <a:latin typeface="Times New Roman" pitchFamily="18" charset="0"/>
                <a:cs typeface="Times New Roman" pitchFamily="18" charset="0"/>
              </a:rPr>
              <a:t>. </a:t>
            </a:r>
          </a:p>
          <a:p>
            <a:pPr marL="0" indent="0">
              <a:buFont typeface="Wingdings" pitchFamily="2" charset="2"/>
              <a:buChar char="Ø"/>
            </a:pPr>
            <a:r>
              <a:rPr lang="en-US" b="1" dirty="0" smtClean="0">
                <a:solidFill>
                  <a:srgbClr val="FF0000"/>
                </a:solidFill>
                <a:latin typeface="Times New Roman" pitchFamily="18" charset="0"/>
                <a:cs typeface="Times New Roman" pitchFamily="18" charset="0"/>
              </a:rPr>
              <a:t>Device memory. </a:t>
            </a:r>
            <a:r>
              <a:rPr lang="en-US" dirty="0" smtClean="0">
                <a:latin typeface="Times New Roman" pitchFamily="18" charset="0"/>
                <a:cs typeface="Times New Roman" pitchFamily="18" charset="0"/>
              </a:rPr>
              <a:t>Device memories are </a:t>
            </a:r>
            <a:r>
              <a:rPr lang="en-US" dirty="0" err="1" smtClean="0">
                <a:latin typeface="Times New Roman" pitchFamily="18" charset="0"/>
                <a:cs typeface="Times New Roman" pitchFamily="18" charset="0"/>
              </a:rPr>
              <a:t>noncacheable</a:t>
            </a:r>
            <a:r>
              <a:rPr lang="en-US" dirty="0" smtClean="0">
                <a:latin typeface="Times New Roman" pitchFamily="18" charset="0"/>
                <a:cs typeface="Times New Roman" pitchFamily="18" charset="0"/>
              </a:rPr>
              <a:t>. They can be shareable or </a:t>
            </a:r>
            <a:r>
              <a:rPr lang="en-US" dirty="0" err="1" smtClean="0">
                <a:latin typeface="Times New Roman" pitchFamily="18" charset="0"/>
                <a:cs typeface="Times New Roman" pitchFamily="18" charset="0"/>
              </a:rPr>
              <a:t>nonshareable</a:t>
            </a:r>
            <a:r>
              <a:rPr lang="en-US" dirty="0" smtClean="0">
                <a:latin typeface="Times New Roman" pitchFamily="18" charset="0"/>
                <a:cs typeface="Times New Roman" pitchFamily="18" charset="0"/>
              </a:rPr>
              <a:t>.</a:t>
            </a:r>
          </a:p>
          <a:p>
            <a:pPr marL="0" indent="0">
              <a:buFont typeface="Wingdings" pitchFamily="2" charset="2"/>
              <a:buChar char="Ø"/>
            </a:pPr>
            <a:r>
              <a:rPr lang="en-US" b="1" dirty="0" smtClean="0">
                <a:solidFill>
                  <a:srgbClr val="FF0000"/>
                </a:solidFill>
                <a:latin typeface="Times New Roman" pitchFamily="18" charset="0"/>
                <a:cs typeface="Times New Roman" pitchFamily="18" charset="0"/>
              </a:rPr>
              <a:t>Strongly-ordered (SO) memory. </a:t>
            </a:r>
            <a:r>
              <a:rPr lang="en-US" dirty="0" smtClean="0">
                <a:latin typeface="Times New Roman" pitchFamily="18" charset="0"/>
                <a:cs typeface="Times New Roman" pitchFamily="18" charset="0"/>
              </a:rPr>
              <a:t>A memory region that is </a:t>
            </a:r>
            <a:r>
              <a:rPr lang="en-US" dirty="0" err="1" smtClean="0">
                <a:latin typeface="Times New Roman" pitchFamily="18" charset="0"/>
                <a:cs typeface="Times New Roman" pitchFamily="18" charset="0"/>
              </a:rPr>
              <a:t>nonbufferable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noncacheable</a:t>
            </a:r>
            <a:r>
              <a:rPr lang="en-US" dirty="0" smtClean="0">
                <a:latin typeface="Times New Roman" pitchFamily="18" charset="0"/>
                <a:cs typeface="Times New Roman" pitchFamily="18" charset="0"/>
              </a:rPr>
              <a:t>, and transfers to/from a strongly ordered region takes effect immediately.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Memory Attribute Map</a:t>
            </a:r>
            <a:endParaRPr lang="en-US" b="1" dirty="0">
              <a:solidFill>
                <a:srgbClr val="FF0000"/>
              </a:solidFill>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304800" y="1371600"/>
            <a:ext cx="8839199"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solidFill>
                  <a:srgbClr val="FF0000"/>
                </a:solidFill>
              </a:rPr>
              <a:t>Memory System</a:t>
            </a:r>
            <a:endParaRPr lang="en-US" b="1" dirty="0">
              <a:solidFill>
                <a:srgbClr val="FF0000"/>
              </a:solidFill>
            </a:endParaRPr>
          </a:p>
        </p:txBody>
      </p:sp>
      <p:sp>
        <p:nvSpPr>
          <p:cNvPr id="3" name="Content Placeholder 2"/>
          <p:cNvSpPr>
            <a:spLocks noGrp="1"/>
          </p:cNvSpPr>
          <p:nvPr>
            <p:ph idx="1"/>
          </p:nvPr>
        </p:nvSpPr>
        <p:spPr>
          <a:xfrm>
            <a:off x="457200" y="838200"/>
            <a:ext cx="8229600" cy="5638800"/>
          </a:xfrm>
        </p:spPr>
        <p:txBody>
          <a:bodyPr>
            <a:noAutofit/>
          </a:bodyPr>
          <a:lstStyle/>
          <a:p>
            <a:r>
              <a:rPr lang="en-US" sz="2300" dirty="0" smtClean="0"/>
              <a:t>The Cortex-M0 processor has a </a:t>
            </a:r>
            <a:r>
              <a:rPr lang="en-US" sz="2300" b="1" dirty="0" smtClean="0"/>
              <a:t>32-bit system bus </a:t>
            </a:r>
            <a:r>
              <a:rPr lang="en-US" sz="2300" dirty="0" smtClean="0"/>
              <a:t>interface with 32-bit address lines (4 GB of address space). </a:t>
            </a:r>
          </a:p>
          <a:p>
            <a:r>
              <a:rPr lang="en-US" sz="2300" dirty="0" smtClean="0"/>
              <a:t>The system bus is based on a bus protocol called </a:t>
            </a:r>
            <a:r>
              <a:rPr lang="en-US" sz="2300" b="1" dirty="0" smtClean="0"/>
              <a:t>AHB-</a:t>
            </a:r>
            <a:r>
              <a:rPr lang="en-US" sz="2300" b="1" dirty="0" err="1" smtClean="0"/>
              <a:t>Lite</a:t>
            </a:r>
            <a:r>
              <a:rPr lang="en-US" sz="2300" dirty="0" smtClean="0"/>
              <a:t> (Advanced </a:t>
            </a:r>
            <a:r>
              <a:rPr lang="en-US" sz="2300" dirty="0" err="1" smtClean="0"/>
              <a:t>Highperformance</a:t>
            </a:r>
            <a:r>
              <a:rPr lang="en-US" sz="2300" dirty="0" smtClean="0"/>
              <a:t> Bus), which is a protocol defined in the Advanced Microcontroller Bus Architecture (AMBA) standard. </a:t>
            </a:r>
          </a:p>
          <a:p>
            <a:r>
              <a:rPr lang="en-US" sz="2300" dirty="0" smtClean="0"/>
              <a:t>A secondary bus segment can also be found for slower devices including peripherals.</a:t>
            </a:r>
          </a:p>
          <a:p>
            <a:r>
              <a:rPr lang="en-US" sz="2300" dirty="0" smtClean="0"/>
              <a:t>In ARM microcontrollers, </a:t>
            </a:r>
            <a:r>
              <a:rPr lang="en-US" sz="2300" b="1" dirty="0" smtClean="0"/>
              <a:t>the peripheral bus system </a:t>
            </a:r>
            <a:r>
              <a:rPr lang="en-US" sz="2300" dirty="0" smtClean="0"/>
              <a:t>is normally based on the Advanced Peripheral Bus </a:t>
            </a:r>
            <a:r>
              <a:rPr lang="en-US" sz="2300" b="1" dirty="0" smtClean="0"/>
              <a:t>(APB) </a:t>
            </a:r>
            <a:r>
              <a:rPr lang="en-US" sz="2300" dirty="0" smtClean="0"/>
              <a:t>protocol. </a:t>
            </a:r>
          </a:p>
          <a:p>
            <a:r>
              <a:rPr lang="en-US" sz="2300" dirty="0" smtClean="0"/>
              <a:t>The APB is connected to the AHB-</a:t>
            </a:r>
            <a:r>
              <a:rPr lang="en-US" sz="2300" dirty="0" err="1" smtClean="0"/>
              <a:t>Lite</a:t>
            </a:r>
            <a:r>
              <a:rPr lang="en-US" sz="2300" dirty="0" smtClean="0"/>
              <a:t> via a bus bridge and may run at a different clock speed compared to the AHB system bus. </a:t>
            </a:r>
          </a:p>
          <a:p>
            <a:r>
              <a:rPr lang="en-US" sz="2300" dirty="0" smtClean="0"/>
              <a:t>The data path on the APB is also 32-bit, but the address lines are often less than 32-bit as the peripheral address space is relatively small (Figure 7.1).</a:t>
            </a:r>
            <a:endParaRPr lang="en-US" sz="23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Memory System</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609600" y="1447800"/>
            <a:ext cx="8153400" cy="47244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Memory System</a:t>
            </a:r>
            <a:endParaRPr lang="en-US" dirty="0"/>
          </a:p>
        </p:txBody>
      </p:sp>
      <p:sp>
        <p:nvSpPr>
          <p:cNvPr id="3" name="Content Placeholder 2"/>
          <p:cNvSpPr>
            <a:spLocks noGrp="1"/>
          </p:cNvSpPr>
          <p:nvPr>
            <p:ph idx="1"/>
          </p:nvPr>
        </p:nvSpPr>
        <p:spPr/>
        <p:txBody>
          <a:bodyPr>
            <a:noAutofit/>
          </a:bodyPr>
          <a:lstStyle/>
          <a:p>
            <a:pPr algn="just"/>
            <a:r>
              <a:rPr lang="en-US" sz="2300" dirty="0" smtClean="0"/>
              <a:t>Because of the separation of main system bus and peripheral bus, and </a:t>
            </a:r>
            <a:r>
              <a:rPr lang="en-US" sz="2300" b="1" dirty="0" smtClean="0"/>
              <a:t>in some cases with separated clock frequency controls, an application might need to initialize some clock control hardware in the microcontroller before accessing the peripherals</a:t>
            </a:r>
            <a:r>
              <a:rPr lang="en-US" sz="2300" dirty="0" smtClean="0"/>
              <a:t>. </a:t>
            </a:r>
          </a:p>
          <a:p>
            <a:pPr algn="just"/>
            <a:r>
              <a:rPr lang="en-US" sz="2300" dirty="0" smtClean="0"/>
              <a:t>In some cases, there can be multiple peripheral bus segments in a microcontroller running at different clock frequencies. </a:t>
            </a:r>
          </a:p>
          <a:p>
            <a:pPr algn="just"/>
            <a:r>
              <a:rPr lang="en-US" sz="2300" dirty="0" smtClean="0"/>
              <a:t>Besides allowing some part of the system to run at a slower speed, the separation of bus segments also provides the </a:t>
            </a:r>
            <a:r>
              <a:rPr lang="en-US" sz="2300" b="1" dirty="0" smtClean="0"/>
              <a:t>possibility of power reduction by allowing the clock to a peripheral system to be stopped.</a:t>
            </a:r>
          </a:p>
          <a:p>
            <a:pPr>
              <a:buNone/>
            </a:pPr>
            <a:endParaRPr lang="en-US" sz="23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Memory System</a:t>
            </a:r>
            <a:endParaRPr lang="en-US" dirty="0"/>
          </a:p>
        </p:txBody>
      </p:sp>
      <p:sp>
        <p:nvSpPr>
          <p:cNvPr id="3" name="Content Placeholder 2"/>
          <p:cNvSpPr>
            <a:spLocks noGrp="1"/>
          </p:cNvSpPr>
          <p:nvPr>
            <p:ph idx="1"/>
          </p:nvPr>
        </p:nvSpPr>
        <p:spPr/>
        <p:txBody>
          <a:bodyPr>
            <a:normAutofit/>
          </a:bodyPr>
          <a:lstStyle/>
          <a:p>
            <a:r>
              <a:rPr lang="en-US" sz="2400" dirty="0" smtClean="0"/>
              <a:t>Depending on the microcontroller design, </a:t>
            </a:r>
            <a:r>
              <a:rPr lang="en-US" sz="2400" b="1" dirty="0" smtClean="0"/>
              <a:t>some high-speed peripherals might be connected to the AHB-</a:t>
            </a:r>
            <a:r>
              <a:rPr lang="en-US" sz="2400" b="1" dirty="0" err="1" smtClean="0"/>
              <a:t>Lite</a:t>
            </a:r>
            <a:r>
              <a:rPr lang="en-US" sz="2400" b="1" dirty="0" smtClean="0"/>
              <a:t> system bus </a:t>
            </a:r>
            <a:r>
              <a:rPr lang="en-US" sz="2400" dirty="0" smtClean="0"/>
              <a:t>instead of the APB. </a:t>
            </a:r>
          </a:p>
          <a:p>
            <a:r>
              <a:rPr lang="en-US" sz="2400" dirty="0" smtClean="0"/>
              <a:t>This is because the AHB-</a:t>
            </a:r>
            <a:r>
              <a:rPr lang="en-US" sz="2400" dirty="0" err="1" smtClean="0"/>
              <a:t>Lite</a:t>
            </a:r>
            <a:r>
              <a:rPr lang="en-US" sz="2400" dirty="0" smtClean="0"/>
              <a:t> protocol requires fewer clock cycles for each transfer when compared to the APB.</a:t>
            </a:r>
          </a:p>
          <a:p>
            <a:pPr>
              <a:buNone/>
            </a:pPr>
            <a:endParaRPr lang="en-US" sz="2400" dirty="0" smtClean="0"/>
          </a:p>
          <a:p>
            <a:r>
              <a:rPr lang="en-US" sz="2400" dirty="0" smtClean="0"/>
              <a:t> The bus protocol behavior affects the system operation and the programmer’s view on the memory system in a number of ways.</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i="1" dirty="0" smtClean="0">
                <a:solidFill>
                  <a:srgbClr val="FF0000"/>
                </a:solidFill>
              </a:rPr>
              <a:t>Memory Map</a:t>
            </a:r>
            <a:endParaRPr lang="en-US" dirty="0">
              <a:solidFill>
                <a:srgbClr val="FF0000"/>
              </a:solidFill>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304800" y="1295400"/>
            <a:ext cx="8534400" cy="52578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FF0000"/>
                </a:solidFill>
              </a:rPr>
              <a:t>Memory Map</a:t>
            </a:r>
            <a:endParaRPr lang="en-US" dirty="0"/>
          </a:p>
        </p:txBody>
      </p:sp>
      <p:sp>
        <p:nvSpPr>
          <p:cNvPr id="3" name="Content Placeholder 2"/>
          <p:cNvSpPr>
            <a:spLocks noGrp="1"/>
          </p:cNvSpPr>
          <p:nvPr>
            <p:ph idx="1"/>
          </p:nvPr>
        </p:nvSpPr>
        <p:spPr/>
        <p:txBody>
          <a:bodyPr/>
          <a:lstStyle/>
          <a:p>
            <a:r>
              <a:rPr lang="en-US" dirty="0" smtClean="0"/>
              <a:t>The 4GB memory space of the Cortex-M0 processor is architecturally divided into a number of regions (Figure 7.2). Each region has its recommended usage, and the memory access behavior could depend on which memory region you are accessing to.</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FF0000"/>
                </a:solidFill>
              </a:rPr>
              <a:t>Memory Map</a:t>
            </a:r>
            <a:endParaRPr lang="en-US" dirty="0"/>
          </a:p>
        </p:txBody>
      </p:sp>
      <p:sp>
        <p:nvSpPr>
          <p:cNvPr id="3" name="Content Placeholder 2"/>
          <p:cNvSpPr>
            <a:spLocks noGrp="1"/>
          </p:cNvSpPr>
          <p:nvPr>
            <p:ph idx="1"/>
          </p:nvPr>
        </p:nvSpPr>
        <p:spPr>
          <a:xfrm>
            <a:off x="457200" y="1295400"/>
            <a:ext cx="8382000" cy="5181600"/>
          </a:xfrm>
        </p:spPr>
        <p:txBody>
          <a:bodyPr>
            <a:normAutofit fontScale="62500" lnSpcReduction="20000"/>
          </a:bodyPr>
          <a:lstStyle/>
          <a:p>
            <a:r>
              <a:rPr lang="en-US" b="1" i="1" dirty="0" smtClean="0"/>
              <a:t>Code Region (0x00000000- 0x1FFFFFFF) </a:t>
            </a:r>
            <a:r>
              <a:rPr lang="en-US" dirty="0" smtClean="0"/>
              <a:t>The size of the code region is 512 MB. It is primarily used to store </a:t>
            </a:r>
            <a:r>
              <a:rPr lang="en-US" b="1" dirty="0" smtClean="0">
                <a:solidFill>
                  <a:schemeClr val="tx2"/>
                </a:solidFill>
              </a:rPr>
              <a:t>program code</a:t>
            </a:r>
            <a:r>
              <a:rPr lang="en-US" dirty="0" smtClean="0"/>
              <a:t>, including the </a:t>
            </a:r>
            <a:r>
              <a:rPr lang="en-US" b="1" dirty="0" smtClean="0">
                <a:solidFill>
                  <a:schemeClr val="tx2"/>
                </a:solidFill>
              </a:rPr>
              <a:t>exception vector table</a:t>
            </a:r>
            <a:r>
              <a:rPr lang="en-US" dirty="0" smtClean="0"/>
              <a:t>, which is a part of the program image. It can also be used for data memory (connection to RAM).</a:t>
            </a:r>
          </a:p>
          <a:p>
            <a:r>
              <a:rPr lang="en-US" b="1" i="1" dirty="0" smtClean="0"/>
              <a:t>SRAM Region (0x20000000 -0x3FFFFFFF) </a:t>
            </a:r>
            <a:r>
              <a:rPr lang="en-US" dirty="0" smtClean="0"/>
              <a:t>The SRAM region is the located in the next 512 MB of the memory map. It is primarily used </a:t>
            </a:r>
            <a:r>
              <a:rPr lang="en-US" b="1" dirty="0" smtClean="0">
                <a:solidFill>
                  <a:schemeClr val="tx2"/>
                </a:solidFill>
              </a:rPr>
              <a:t>to store data, including stack</a:t>
            </a:r>
            <a:r>
              <a:rPr lang="en-US" dirty="0" smtClean="0"/>
              <a:t>. It can also be used to store program code. For example, in some cases you might want to copy program code from slow external memory to the SRAM and execute it from there. if the SRAM memory range is from 0x20000000 to 0x20007FFF, we can start the stack pointer at 0x20008000.</a:t>
            </a:r>
          </a:p>
          <a:p>
            <a:r>
              <a:rPr lang="en-US" dirty="0" smtClean="0"/>
              <a:t>In this case, the first stack PUSH will take place at address 0x20007FFC, the top word of the SRAM. </a:t>
            </a:r>
          </a:p>
          <a:p>
            <a:r>
              <a:rPr lang="en-US" b="1" i="1" dirty="0" smtClean="0"/>
              <a:t>Peripheral Region (0x40000000 - 0x5FFFFFFF) </a:t>
            </a:r>
            <a:r>
              <a:rPr lang="en-US" dirty="0" smtClean="0"/>
              <a:t>The peripheral region also has the size of 512 MB. It is primarily used </a:t>
            </a:r>
            <a:r>
              <a:rPr lang="en-US" b="1" dirty="0" smtClean="0">
                <a:solidFill>
                  <a:schemeClr val="tx2"/>
                </a:solidFill>
              </a:rPr>
              <a:t>for peripherals and can also be used for data storage</a:t>
            </a:r>
            <a:r>
              <a:rPr lang="en-US" dirty="0" smtClean="0"/>
              <a:t>. However, program execution is not allowed in the peripheral region. The peripherals connected to this memory region can be either the AHB-</a:t>
            </a:r>
            <a:r>
              <a:rPr lang="en-US" dirty="0" err="1" smtClean="0"/>
              <a:t>Lite</a:t>
            </a:r>
            <a:r>
              <a:rPr lang="en-US" dirty="0" smtClean="0"/>
              <a:t> peripheral or APB peripherals (via a bus bridge).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1679</Words>
  <Application>Microsoft Office PowerPoint</Application>
  <PresentationFormat>On-screen Show (4:3)</PresentationFormat>
  <Paragraphs>88</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Times New Roman</vt:lpstr>
      <vt:lpstr>Wingdings</vt:lpstr>
      <vt:lpstr>Office Theme</vt:lpstr>
      <vt:lpstr>Unit-4 Memory System</vt:lpstr>
      <vt:lpstr>Overview</vt:lpstr>
      <vt:lpstr>Memory System</vt:lpstr>
      <vt:lpstr>Memory System</vt:lpstr>
      <vt:lpstr>Memory System</vt:lpstr>
      <vt:lpstr>Memory System</vt:lpstr>
      <vt:lpstr>Memory Map</vt:lpstr>
      <vt:lpstr>Memory Map</vt:lpstr>
      <vt:lpstr>Memory Map</vt:lpstr>
      <vt:lpstr>Memory Map</vt:lpstr>
      <vt:lpstr>Elements for a Microcontroller</vt:lpstr>
      <vt:lpstr>Program Memory, Boot Loader, and Memory Remapping</vt:lpstr>
      <vt:lpstr>Boot Loader</vt:lpstr>
      <vt:lpstr>Two types of Remap</vt:lpstr>
      <vt:lpstr>Memory Remapping</vt:lpstr>
      <vt:lpstr>SRAM Remap</vt:lpstr>
      <vt:lpstr>Memory Remapping</vt:lpstr>
      <vt:lpstr>Data Memory</vt:lpstr>
      <vt:lpstr>Little Endian Memory Support</vt:lpstr>
      <vt:lpstr>Big Endian Memory Support</vt:lpstr>
      <vt:lpstr>Data Access in Little Endian System</vt:lpstr>
      <vt:lpstr>Data Access in Big Endian System</vt:lpstr>
      <vt:lpstr>Data Alignment</vt:lpstr>
      <vt:lpstr>Memory Attributes</vt:lpstr>
      <vt:lpstr>Memory Attributes</vt:lpstr>
      <vt:lpstr>Memory Types</vt:lpstr>
      <vt:lpstr>Memory Attribute Map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 Memory System</dc:title>
  <dc:creator>hmr</dc:creator>
  <cp:lastModifiedBy>mallegowda</cp:lastModifiedBy>
  <cp:revision>24</cp:revision>
  <dcterms:created xsi:type="dcterms:W3CDTF">2006-08-16T00:00:00Z</dcterms:created>
  <dcterms:modified xsi:type="dcterms:W3CDTF">2021-05-19T09:52:01Z</dcterms:modified>
</cp:coreProperties>
</file>