
<file path=[Content_Types].xml><?xml version="1.0" encoding="utf-8"?>
<Types xmlns="http://schemas.openxmlformats.org/package/2006/content-types">
  <Default ContentType="application/vnd.openxmlformats-officedocument.vmlDrawing" Extension="vml"/>
  <Default ContentType="application/vnd.ms-excel" Extension="xls"/>
  <Default ContentType="image/x-wmf" Extension="wmf"/>
  <Default ContentType="image/png" Extension="png"/>
  <Default ContentType="application/vnd.openxmlformats-package.relationships+xml" Extension="rels"/>
  <Default ContentType="application/xml" Extension="xml"/>
  <Default ContentType="image/jpeg" Extension="jpeg"/>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9.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18.xml"/>
  <Override ContentType="application/vnd.openxmlformats-officedocument.presentationml.notesSlide+xml" PartName="/ppt/notesSlides/notesSlide5.xml"/>
  <Override ContentType="application/vnd.openxmlformats-officedocument.presentationml.notesSlide+xml" PartName="/ppt/notesSlides/notesSlide7.xml"/>
  <Override ContentType="application/vnd.openxmlformats-officedocument.presentationml.notesSlide+xml" PartName="/ppt/notesSlides/notesSlide9.xml"/>
  <Override ContentType="application/vnd.openxmlformats-officedocument.presentationml.notesSlide+xml" PartName="/ppt/notesSlides/notesSlide12.xml"/>
  <Override ContentType="application/vnd.openxmlformats-officedocument.presentationml.notesSlide+xml" PartName="/ppt/notesSlides/notesSlide11.xml"/>
  <Override ContentType="application/vnd.openxmlformats-officedocument.presentationml.notesSlide+xml" PartName="/ppt/notesSlides/notesSlide13.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viewProps+xml" PartName="/ppt/viewProps1.xml"/>
  <Override ContentType="application/vnd.openxmlformats-officedocument.presentationml.slide+xml" PartName="/ppt/slides/slide34.xml"/>
  <Override ContentType="application/vnd.openxmlformats-officedocument.presentationml.slide+xml" PartName="/ppt/slides/slide94.xml"/>
  <Override ContentType="application/vnd.openxmlformats-officedocument.presentationml.slide+xml" PartName="/ppt/slides/slide80.xml"/>
  <Override ContentType="application/vnd.openxmlformats-officedocument.presentationml.slide+xml" PartName="/ppt/slides/slide54.xml"/>
  <Override ContentType="application/vnd.openxmlformats-officedocument.presentationml.slide+xml" PartName="/ppt/slides/slide86.xml"/>
  <Override ContentType="application/vnd.openxmlformats-officedocument.presentationml.slide+xml" PartName="/ppt/slides/slide48.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56.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70.xml"/>
  <Override ContentType="application/vnd.openxmlformats-officedocument.presentationml.slide+xml" PartName="/ppt/slides/slide5.xml"/>
  <Override ContentType="application/vnd.openxmlformats-officedocument.presentationml.slide+xml" PartName="/ppt/slides/slide89.xml"/>
  <Override ContentType="application/vnd.openxmlformats-officedocument.presentationml.slide+xml" PartName="/ppt/slides/slide45.xml"/>
  <Override ContentType="application/vnd.openxmlformats-officedocument.presentationml.slide+xml" PartName="/ppt/slides/slide73.xml"/>
  <Override ContentType="application/vnd.openxmlformats-officedocument.presentationml.slide+xml" PartName="/ppt/slides/slide82.xml"/>
  <Override ContentType="application/vnd.openxmlformats-officedocument.presentationml.slide+xml" PartName="/ppt/slides/slide2.xml"/>
  <Override ContentType="application/vnd.openxmlformats-officedocument.presentationml.slide+xml" PartName="/ppt/slides/slide92.xml"/>
  <Override ContentType="application/vnd.openxmlformats-officedocument.presentationml.slide+xml" PartName="/ppt/slides/slide60.xml"/>
  <Override ContentType="application/vnd.openxmlformats-officedocument.presentationml.slide+xml" PartName="/ppt/slides/slide71.xml"/>
  <Override ContentType="application/vnd.openxmlformats-officedocument.presentationml.slide+xml" PartName="/ppt/slides/slide87.xml"/>
  <Override ContentType="application/vnd.openxmlformats-officedocument.presentationml.slide+xml" PartName="/ppt/slides/slide3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41.xml"/>
  <Override ContentType="application/vnd.openxmlformats-officedocument.presentationml.slide+xml" PartName="/ppt/slides/slide81.xml"/>
  <Override ContentType="application/vnd.openxmlformats-officedocument.presentationml.slide+xml" PartName="/ppt/slides/slide36.xml"/>
  <Override ContentType="application/vnd.openxmlformats-officedocument.presentationml.slide+xml" PartName="/ppt/slides/slide32.xml"/>
  <Override ContentType="application/vnd.openxmlformats-officedocument.presentationml.slide+xml" PartName="/ppt/slides/slide15.xml"/>
  <Override ContentType="application/vnd.openxmlformats-officedocument.presentationml.slide+xml" PartName="/ppt/slides/slide76.xml"/>
  <Override ContentType="application/vnd.openxmlformats-officedocument.presentationml.slide+xml" PartName="/ppt/slides/slide78.xml"/>
  <Override ContentType="application/vnd.openxmlformats-officedocument.presentationml.slide+xml" PartName="/ppt/slides/slide53.xml"/>
  <Override ContentType="application/vnd.openxmlformats-officedocument.presentationml.slide+xml" PartName="/ppt/slides/slide17.xml"/>
  <Override ContentType="application/vnd.openxmlformats-officedocument.presentationml.slide+xml" PartName="/ppt/slides/slide91.xml"/>
  <Override ContentType="application/vnd.openxmlformats-officedocument.presentationml.slide+xml" PartName="/ppt/slides/slide50.xml"/>
  <Override ContentType="application/vnd.openxmlformats-officedocument.presentationml.slide+xml" PartName="/ppt/slides/slide64.xml"/>
  <Override ContentType="application/vnd.openxmlformats-officedocument.presentationml.slide+xml" PartName="/ppt/slides/slide6.xml"/>
  <Override ContentType="application/vnd.openxmlformats-officedocument.presentationml.slide+xml" PartName="/ppt/slides/slide55.xml"/>
  <Override ContentType="application/vnd.openxmlformats-officedocument.presentationml.slide+xml" PartName="/ppt/slides/slide58.xml"/>
  <Override ContentType="application/vnd.openxmlformats-officedocument.presentationml.slide+xml" PartName="/ppt/slides/slide49.xml"/>
  <Override ContentType="application/vnd.openxmlformats-officedocument.presentationml.slide+xml" PartName="/ppt/slides/slide74.xml"/>
  <Override ContentType="application/vnd.openxmlformats-officedocument.presentationml.slide+xml" PartName="/ppt/slides/slide1.xml"/>
  <Override ContentType="application/vnd.openxmlformats-officedocument.presentationml.slide+xml" PartName="/ppt/slides/slide40.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59.xml"/>
  <Override ContentType="application/vnd.openxmlformats-officedocument.presentationml.slide+xml" PartName="/ppt/slides/slide90.xml"/>
  <Override ContentType="application/vnd.openxmlformats-officedocument.presentationml.slide+xml" PartName="/ppt/slides/slide6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62.xml"/>
  <Override ContentType="application/vnd.openxmlformats-officedocument.presentationml.slide+xml" PartName="/ppt/slides/slide39.xml"/>
  <Override ContentType="application/vnd.openxmlformats-officedocument.presentationml.slide+xml" PartName="/ppt/slides/slide38.xml"/>
  <Override ContentType="application/vnd.openxmlformats-officedocument.presentationml.slide+xml" PartName="/ppt/slides/slide97.xml"/>
  <Override ContentType="application/vnd.openxmlformats-officedocument.presentationml.slide+xml" PartName="/ppt/slides/slide95.xml"/>
  <Override ContentType="application/vnd.openxmlformats-officedocument.presentationml.slide+xml" PartName="/ppt/slides/slide83.xml"/>
  <Override ContentType="application/vnd.openxmlformats-officedocument.presentationml.slide+xml" PartName="/ppt/slides/slide25.xml"/>
  <Override ContentType="application/vnd.openxmlformats-officedocument.presentationml.slide+xml" PartName="/ppt/slides/slide51.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61.xml"/>
  <Override ContentType="application/vnd.openxmlformats-officedocument.presentationml.slide+xml" PartName="/ppt/slides/slide33.xml"/>
  <Override ContentType="application/vnd.openxmlformats-officedocument.presentationml.slide+xml" PartName="/ppt/slides/slide84.xml"/>
  <Override ContentType="application/vnd.openxmlformats-officedocument.presentationml.slide+xml" PartName="/ppt/slides/slide93.xml"/>
  <Override ContentType="application/vnd.openxmlformats-officedocument.presentationml.slide+xml" PartName="/ppt/slides/slide77.xml"/>
  <Override ContentType="application/vnd.openxmlformats-officedocument.presentationml.slide+xml" PartName="/ppt/slides/slide88.xml"/>
  <Override ContentType="application/vnd.openxmlformats-officedocument.presentationml.slide+xml" PartName="/ppt/slides/slide85.xml"/>
  <Override ContentType="application/vnd.openxmlformats-officedocument.presentationml.slide+xml" PartName="/ppt/slides/slide69.xml"/>
  <Override ContentType="application/vnd.openxmlformats-officedocument.presentationml.slide+xml" PartName="/ppt/slides/slide29.xml"/>
  <Override ContentType="application/vnd.openxmlformats-officedocument.presentationml.slide+xml" PartName="/ppt/slides/slide75.xml"/>
  <Override ContentType="application/vnd.openxmlformats-officedocument.presentationml.slide+xml" PartName="/ppt/slides/slide67.xml"/>
  <Override ContentType="application/vnd.openxmlformats-officedocument.presentationml.slide+xml" PartName="/ppt/slides/slide37.xml"/>
  <Override ContentType="application/vnd.openxmlformats-officedocument.presentationml.slide+xml" PartName="/ppt/slides/slide68.xml"/>
  <Override ContentType="application/vnd.openxmlformats-officedocument.presentationml.slide+xml" PartName="/ppt/slides/slide44.xml"/>
  <Override ContentType="application/vnd.openxmlformats-officedocument.presentationml.slide+xml" PartName="/ppt/slides/slide79.xml"/>
  <Override ContentType="application/vnd.openxmlformats-officedocument.presentationml.slide+xml" PartName="/ppt/slides/slide57.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46.xml"/>
  <Override ContentType="application/vnd.openxmlformats-officedocument.presentationml.slide+xml" PartName="/ppt/slides/slide96.xml"/>
  <Override ContentType="application/vnd.openxmlformats-officedocument.presentationml.slide+xml" PartName="/ppt/slides/slide18.xml"/>
  <Override ContentType="application/vnd.openxmlformats-officedocument.presentationml.slide+xml" PartName="/ppt/slides/slide20.xml"/>
  <Override ContentType="application/vnd.openxmlformats-officedocument.presentationml.slide+xml" PartName="/ppt/slides/slide42.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63.xml"/>
  <Override ContentType="application/vnd.openxmlformats-officedocument.presentationml.slide+xml" PartName="/ppt/slides/slide9.xml"/>
  <Override ContentType="application/vnd.openxmlformats-officedocument.presentationml.slide+xml" PartName="/ppt/slides/slide52.xml"/>
  <Override ContentType="application/vnd.openxmlformats-officedocument.presentationml.slide+xml" PartName="/ppt/slides/slide65.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tableStyles+xml" PartName="/ppt/tableStyles1.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Lst>
  <p:sldSz cy="6858000" cx="9144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38" Type="http://schemas.openxmlformats.org/officeDocument/2006/relationships/slide" Target="slides/slide32.xml"/><Relationship Id="rId103" Type="http://schemas.openxmlformats.org/officeDocument/2006/relationships/slide" Target="slides/slide97.xml"/><Relationship Id="rId29" Type="http://schemas.openxmlformats.org/officeDocument/2006/relationships/slide" Target="slides/slide23.xml"/><Relationship Id="rId81" Type="http://schemas.openxmlformats.org/officeDocument/2006/relationships/slide" Target="slides/slide75.xml"/><Relationship Id="rId4" Type="http://schemas.openxmlformats.org/officeDocument/2006/relationships/tableStyles" Target="tableStyles1.xml"/><Relationship Id="rId42" Type="http://schemas.openxmlformats.org/officeDocument/2006/relationships/slide" Target="slides/slide36.xml"/><Relationship Id="rId71" Type="http://schemas.openxmlformats.org/officeDocument/2006/relationships/slide" Target="slides/slide65.xml"/><Relationship Id="rId9" Type="http://schemas.openxmlformats.org/officeDocument/2006/relationships/slide" Target="slides/slide3.xml"/><Relationship Id="rId94" Type="http://schemas.openxmlformats.org/officeDocument/2006/relationships/slide" Target="slides/slide88.xml"/><Relationship Id="rId31" Type="http://schemas.openxmlformats.org/officeDocument/2006/relationships/slide" Target="slides/slide25.xml"/><Relationship Id="rId48" Type="http://schemas.openxmlformats.org/officeDocument/2006/relationships/slide" Target="slides/slide42.xml"/><Relationship Id="rId43" Type="http://schemas.openxmlformats.org/officeDocument/2006/relationships/slide" Target="slides/slide37.xml"/><Relationship Id="rId33" Type="http://schemas.openxmlformats.org/officeDocument/2006/relationships/slide" Target="slides/slide27.xml"/><Relationship Id="rId24" Type="http://schemas.openxmlformats.org/officeDocument/2006/relationships/slide" Target="slides/slide18.xml"/><Relationship Id="rId80" Type="http://schemas.openxmlformats.org/officeDocument/2006/relationships/slide" Target="slides/slide74.xml"/><Relationship Id="rId87" Type="http://schemas.openxmlformats.org/officeDocument/2006/relationships/slide" Target="slides/slide81.xml"/><Relationship Id="rId45" Type="http://schemas.openxmlformats.org/officeDocument/2006/relationships/slide" Target="slides/slide39.xml"/><Relationship Id="rId76" Type="http://schemas.openxmlformats.org/officeDocument/2006/relationships/slide" Target="slides/slide70.xml"/><Relationship Id="rId6" Type="http://schemas.openxmlformats.org/officeDocument/2006/relationships/notesMaster" Target="notesMasters/notesMaster1.xml"/><Relationship Id="rId88" Type="http://schemas.openxmlformats.org/officeDocument/2006/relationships/slide" Target="slides/slide82.xml"/><Relationship Id="rId89" Type="http://schemas.openxmlformats.org/officeDocument/2006/relationships/slide" Target="slides/slide83.xml"/><Relationship Id="rId66" Type="http://schemas.openxmlformats.org/officeDocument/2006/relationships/slide" Target="slides/slide60.xml"/><Relationship Id="rId51" Type="http://schemas.openxmlformats.org/officeDocument/2006/relationships/slide" Target="slides/slide45.xml"/><Relationship Id="rId85" Type="http://schemas.openxmlformats.org/officeDocument/2006/relationships/slide" Target="slides/slide79.xml"/><Relationship Id="rId40" Type="http://schemas.openxmlformats.org/officeDocument/2006/relationships/slide" Target="slides/slide34.xml"/><Relationship Id="rId54" Type="http://schemas.openxmlformats.org/officeDocument/2006/relationships/slide" Target="slides/slide48.xml"/><Relationship Id="rId28" Type="http://schemas.openxmlformats.org/officeDocument/2006/relationships/slide" Target="slides/slide22.xml"/><Relationship Id="rId16" Type="http://schemas.openxmlformats.org/officeDocument/2006/relationships/slide" Target="slides/slide10.xml"/><Relationship Id="rId79" Type="http://schemas.openxmlformats.org/officeDocument/2006/relationships/slide" Target="slides/slide73.xml"/><Relationship Id="rId20" Type="http://schemas.openxmlformats.org/officeDocument/2006/relationships/slide" Target="slides/slide14.xml"/><Relationship Id="rId60" Type="http://schemas.openxmlformats.org/officeDocument/2006/relationships/slide" Target="slides/slide54.xml"/><Relationship Id="rId68" Type="http://schemas.openxmlformats.org/officeDocument/2006/relationships/slide" Target="slides/slide62.xml"/><Relationship Id="rId11" Type="http://schemas.openxmlformats.org/officeDocument/2006/relationships/slide" Target="slides/slide5.xml"/><Relationship Id="rId14" Type="http://schemas.openxmlformats.org/officeDocument/2006/relationships/slide" Target="slides/slide8.xml"/><Relationship Id="rId7" Type="http://schemas.openxmlformats.org/officeDocument/2006/relationships/slide" Target="slides/slide1.xml"/><Relationship Id="rId73" Type="http://schemas.openxmlformats.org/officeDocument/2006/relationships/slide" Target="slides/slide67.xml"/><Relationship Id="rId70" Type="http://schemas.openxmlformats.org/officeDocument/2006/relationships/slide" Target="slides/slide64.xml"/><Relationship Id="rId27" Type="http://schemas.openxmlformats.org/officeDocument/2006/relationships/slide" Target="slides/slide21.xml"/><Relationship Id="rId61" Type="http://schemas.openxmlformats.org/officeDocument/2006/relationships/slide" Target="slides/slide55.xml"/><Relationship Id="rId95" Type="http://schemas.openxmlformats.org/officeDocument/2006/relationships/slide" Target="slides/slide89.xml"/><Relationship Id="rId101" Type="http://schemas.openxmlformats.org/officeDocument/2006/relationships/slide" Target="slides/slide95.xml"/><Relationship Id="rId22" Type="http://schemas.openxmlformats.org/officeDocument/2006/relationships/slide" Target="slides/slide16.xml"/><Relationship Id="rId91" Type="http://schemas.openxmlformats.org/officeDocument/2006/relationships/slide" Target="slides/slide85.xml"/><Relationship Id="rId78" Type="http://schemas.openxmlformats.org/officeDocument/2006/relationships/slide" Target="slides/slide72.xml"/><Relationship Id="rId72" Type="http://schemas.openxmlformats.org/officeDocument/2006/relationships/slide" Target="slides/slide66.xml"/><Relationship Id="rId65" Type="http://schemas.openxmlformats.org/officeDocument/2006/relationships/slide" Target="slides/slide59.xml"/><Relationship Id="rId10" Type="http://schemas.openxmlformats.org/officeDocument/2006/relationships/slide" Target="slides/slide4.xml"/><Relationship Id="rId52" Type="http://schemas.openxmlformats.org/officeDocument/2006/relationships/slide" Target="slides/slide46.xml"/><Relationship Id="rId64" Type="http://schemas.openxmlformats.org/officeDocument/2006/relationships/slide" Target="slides/slide58.xml"/><Relationship Id="rId47" Type="http://schemas.openxmlformats.org/officeDocument/2006/relationships/slide" Target="slides/slide41.xml"/><Relationship Id="rId99" Type="http://schemas.openxmlformats.org/officeDocument/2006/relationships/slide" Target="slides/slide93.xml"/><Relationship Id="rId58" Type="http://schemas.openxmlformats.org/officeDocument/2006/relationships/slide" Target="slides/slide52.xml"/><Relationship Id="rId50" Type="http://schemas.openxmlformats.org/officeDocument/2006/relationships/slide" Target="slides/slide44.xml"/><Relationship Id="rId46" Type="http://schemas.openxmlformats.org/officeDocument/2006/relationships/slide" Target="slides/slide40.xml"/><Relationship Id="rId15" Type="http://schemas.openxmlformats.org/officeDocument/2006/relationships/slide" Target="slides/slide9.xml"/><Relationship Id="rId25" Type="http://schemas.openxmlformats.org/officeDocument/2006/relationships/slide" Target="slides/slide19.xml"/><Relationship Id="rId74" Type="http://schemas.openxmlformats.org/officeDocument/2006/relationships/slide" Target="slides/slide68.xml"/><Relationship Id="rId62" Type="http://schemas.openxmlformats.org/officeDocument/2006/relationships/slide" Target="slides/slide56.xml"/><Relationship Id="rId35" Type="http://schemas.openxmlformats.org/officeDocument/2006/relationships/slide" Target="slides/slide29.xml"/><Relationship Id="rId13" Type="http://schemas.openxmlformats.org/officeDocument/2006/relationships/slide" Target="slides/slide7.xml"/><Relationship Id="rId8" Type="http://schemas.openxmlformats.org/officeDocument/2006/relationships/slide" Target="slides/slide2.xml"/><Relationship Id="rId44" Type="http://schemas.openxmlformats.org/officeDocument/2006/relationships/slide" Target="slides/slide38.xml"/><Relationship Id="rId5" Type="http://schemas.openxmlformats.org/officeDocument/2006/relationships/slideMaster" Target="slideMasters/slideMaster1.xml"/><Relationship Id="rId36" Type="http://schemas.openxmlformats.org/officeDocument/2006/relationships/slide" Target="slides/slide30.xml"/><Relationship Id="rId98" Type="http://schemas.openxmlformats.org/officeDocument/2006/relationships/slide" Target="slides/slide92.xml"/><Relationship Id="rId23" Type="http://schemas.openxmlformats.org/officeDocument/2006/relationships/slide" Target="slides/slide17.xml"/><Relationship Id="rId2" Type="http://schemas.openxmlformats.org/officeDocument/2006/relationships/viewProps" Target="viewProps1.xml"/><Relationship Id="rId102" Type="http://schemas.openxmlformats.org/officeDocument/2006/relationships/slide" Target="slides/slide96.xml"/><Relationship Id="rId90" Type="http://schemas.openxmlformats.org/officeDocument/2006/relationships/slide" Target="slides/slide84.xml"/><Relationship Id="rId59" Type="http://schemas.openxmlformats.org/officeDocument/2006/relationships/slide" Target="slides/slide53.xml"/><Relationship Id="rId96" Type="http://schemas.openxmlformats.org/officeDocument/2006/relationships/slide" Target="slides/slide90.xml"/><Relationship Id="rId57" Type="http://schemas.openxmlformats.org/officeDocument/2006/relationships/slide" Target="slides/slide51.xml"/><Relationship Id="rId41" Type="http://schemas.openxmlformats.org/officeDocument/2006/relationships/slide" Target="slides/slide35.xml"/><Relationship Id="rId56" Type="http://schemas.openxmlformats.org/officeDocument/2006/relationships/slide" Target="slides/slide50.xml"/><Relationship Id="rId84" Type="http://schemas.openxmlformats.org/officeDocument/2006/relationships/slide" Target="slides/slide78.xml"/><Relationship Id="rId100" Type="http://schemas.openxmlformats.org/officeDocument/2006/relationships/slide" Target="slides/slide94.xml"/><Relationship Id="rId97" Type="http://schemas.openxmlformats.org/officeDocument/2006/relationships/slide" Target="slides/slide91.xml"/><Relationship Id="rId39" Type="http://schemas.openxmlformats.org/officeDocument/2006/relationships/slide" Target="slides/slide33.xml"/><Relationship Id="rId69" Type="http://schemas.openxmlformats.org/officeDocument/2006/relationships/slide" Target="slides/slide63.xml"/><Relationship Id="rId77" Type="http://schemas.openxmlformats.org/officeDocument/2006/relationships/slide" Target="slides/slide71.xml"/><Relationship Id="rId53" Type="http://schemas.openxmlformats.org/officeDocument/2006/relationships/slide" Target="slides/slide47.xml"/><Relationship Id="rId34" Type="http://schemas.openxmlformats.org/officeDocument/2006/relationships/slide" Target="slides/slide28.xml"/><Relationship Id="rId83" Type="http://schemas.openxmlformats.org/officeDocument/2006/relationships/slide" Target="slides/slide77.xml"/><Relationship Id="rId82" Type="http://schemas.openxmlformats.org/officeDocument/2006/relationships/slide" Target="slides/slide76.xml"/><Relationship Id="rId1" Type="http://schemas.openxmlformats.org/officeDocument/2006/relationships/theme" Target="theme/theme1.xml"/><Relationship Id="rId86" Type="http://schemas.openxmlformats.org/officeDocument/2006/relationships/slide" Target="slides/slide80.xml"/><Relationship Id="rId30" Type="http://schemas.openxmlformats.org/officeDocument/2006/relationships/slide" Target="slides/slide24.xml"/><Relationship Id="rId18" Type="http://schemas.openxmlformats.org/officeDocument/2006/relationships/slide" Target="slides/slide12.xml"/><Relationship Id="rId75" Type="http://schemas.openxmlformats.org/officeDocument/2006/relationships/slide" Target="slides/slide69.xml"/><Relationship Id="rId26" Type="http://schemas.openxmlformats.org/officeDocument/2006/relationships/slide" Target="slides/slide20.xml"/><Relationship Id="rId92" Type="http://schemas.openxmlformats.org/officeDocument/2006/relationships/slide" Target="slides/slide86.xml"/><Relationship Id="rId49" Type="http://schemas.openxmlformats.org/officeDocument/2006/relationships/slide" Target="slides/slide43.xml"/><Relationship Id="rId21" Type="http://schemas.openxmlformats.org/officeDocument/2006/relationships/slide" Target="slides/slide15.xml"/><Relationship Id="rId67" Type="http://schemas.openxmlformats.org/officeDocument/2006/relationships/slide" Target="slides/slide61.xml"/><Relationship Id="rId63" Type="http://schemas.openxmlformats.org/officeDocument/2006/relationships/slide" Target="slides/slide57.xml"/><Relationship Id="rId32" Type="http://schemas.openxmlformats.org/officeDocument/2006/relationships/slide" Target="slides/slide26.xml"/><Relationship Id="rId19" Type="http://schemas.openxmlformats.org/officeDocument/2006/relationships/slide" Target="slides/slide13.xml"/><Relationship Id="rId17" Type="http://schemas.openxmlformats.org/officeDocument/2006/relationships/slide" Target="slides/slide11.xml"/><Relationship Id="rId55" Type="http://schemas.openxmlformats.org/officeDocument/2006/relationships/slide" Target="slides/slide49.xml"/><Relationship Id="rId3" Type="http://schemas.openxmlformats.org/officeDocument/2006/relationships/presProps" Target="presProps1.xml"/><Relationship Id="rId93" Type="http://schemas.openxmlformats.org/officeDocument/2006/relationships/slide" Target="slides/slide87.xml"/><Relationship Id="rId37"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FAC23-E1DC-4390-A344-A3C249DC07EC}" type="datetimeFigureOut">
              <a:rPr lang="en-US" smtClean="0"/>
              <a:pPr/>
              <a:t>11/11/2020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DD572-C993-48CE-B837-79040D94BC8A}" type="slidenum">
              <a:rPr lang="en-US" smtClean="0"/>
              <a:pPr/>
              <a:t>‹#›</a:t>
            </a:fld>
            <a:endParaRPr lang="en-US"/>
          </a:p>
        </p:txBody>
      </p:sp>
    </p:spTree>
    <p:extLst>
      <p:ext uri="{BB962C8B-B14F-4D97-AF65-F5344CB8AC3E}">
        <p14:creationId xmlns:p14="http://schemas.microsoft.com/office/powerpoint/2010/main" xmlns="" val="66414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Are</a:t>
            </a:r>
            <a:r>
              <a:rPr lang="en-US" baseline="0" dirty="0" smtClean="0"/>
              <a:t> you able to understand the difference and applicability of the software process model for the given problem statement? </a:t>
            </a:r>
          </a:p>
          <a:p>
            <a:r>
              <a:rPr lang="en-US" baseline="0" dirty="0" smtClean="0"/>
              <a:t>Are you able understand the various CMMI and its requirements? </a:t>
            </a:r>
          </a:p>
          <a:p>
            <a:r>
              <a:rPr lang="en-US" baseline="0" dirty="0" smtClean="0"/>
              <a:t>Are you able to understand the requirement engineering steps and various documents to be produces as the outcome of this step?</a:t>
            </a:r>
          </a:p>
          <a:p>
            <a:r>
              <a:rPr lang="en-US" baseline="0" dirty="0" smtClean="0"/>
              <a:t>Are you able to apply the analysis concepts to execute the scenario based modeling for the given problem statement? </a:t>
            </a:r>
          </a:p>
          <a:p>
            <a:r>
              <a:rPr lang="en-US" baseline="0" dirty="0" smtClean="0"/>
              <a:t>Are you able to understand the software design principles and concepts? </a:t>
            </a:r>
          </a:p>
          <a:p>
            <a:r>
              <a:rPr lang="en-US" baseline="0" dirty="0" smtClean="0"/>
              <a:t>Are you able to understand and do the software design modeling for the given problem statement? </a:t>
            </a:r>
          </a:p>
          <a:p>
            <a:r>
              <a:rPr lang="en-US" baseline="0" dirty="0" smtClean="0"/>
              <a:t>Are you able to understand various project management concepts such as software maintenance, software quality, review, risk management and project estimation? </a:t>
            </a:r>
          </a:p>
          <a:p>
            <a:r>
              <a:rPr lang="en-US" baseline="0" dirty="0" smtClean="0"/>
              <a:t>Are you able to apply few project management concepts on the for the given problem statement?</a:t>
            </a:r>
          </a:p>
          <a:p>
            <a:r>
              <a:rPr lang="en-US" baseline="0" dirty="0" smtClean="0"/>
              <a:t>Are you abler to understand the software testing strategies and techniques? </a:t>
            </a:r>
          </a:p>
          <a:p>
            <a:r>
              <a:rPr lang="en-US" baseline="0" dirty="0" smtClean="0"/>
              <a:t>Are you able to design the test cases required for the given problem statement?</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defRPr/>
            </a:pPr>
            <a:r>
              <a:rPr lang="en-US" altLang="ko-KR" b="1" dirty="0" smtClean="0">
                <a:latin typeface="Arial" pitchFamily="34" charset="0"/>
                <a:ea typeface="굴림" pitchFamily="50" charset="-127"/>
                <a:cs typeface="Arial" pitchFamily="34" charset="0"/>
              </a:rPr>
              <a:t> Historical Aspects</a:t>
            </a:r>
          </a:p>
          <a:p>
            <a:pPr eaLnBrk="1" hangingPunct="1">
              <a:defRPr/>
            </a:pPr>
            <a:r>
              <a:rPr lang="en-US" altLang="ko-KR" dirty="0" smtClean="0">
                <a:latin typeface="Arial" pitchFamily="34" charset="0"/>
                <a:ea typeface="굴림" pitchFamily="50" charset="-127"/>
                <a:cs typeface="Arial" pitchFamily="34" charset="0"/>
              </a:rPr>
              <a:t>1967,  A NATO group coined the term " Software Engineering"</a:t>
            </a:r>
          </a:p>
          <a:p>
            <a:pPr eaLnBrk="1" hangingPunct="1">
              <a:defRPr/>
            </a:pPr>
            <a:r>
              <a:rPr lang="en-US" altLang="ko-KR" dirty="0" smtClean="0">
                <a:latin typeface="Arial" pitchFamily="34" charset="0"/>
                <a:ea typeface="굴림" pitchFamily="50" charset="-127"/>
                <a:cs typeface="Arial" pitchFamily="34" charset="0"/>
              </a:rPr>
              <a:t> 1968, NATO conference concluded that software engineering should use the philosophies and paradigms of established </a:t>
            </a:r>
            <a:r>
              <a:rPr lang="en-US" altLang="ko-KR" dirty="0" smtClean="0">
                <a:solidFill>
                  <a:srgbClr val="FF0066"/>
                </a:solidFill>
                <a:latin typeface="Arial" pitchFamily="34" charset="0"/>
                <a:ea typeface="굴림" pitchFamily="50" charset="-127"/>
                <a:cs typeface="Arial" pitchFamily="34" charset="0"/>
              </a:rPr>
              <a:t>engineering disciplines</a:t>
            </a:r>
            <a:r>
              <a:rPr lang="en-US" altLang="ko-KR" dirty="0" smtClean="0">
                <a:latin typeface="Arial" pitchFamily="34" charset="0"/>
                <a:ea typeface="굴림" pitchFamily="50" charset="-127"/>
                <a:cs typeface="Arial" pitchFamily="34" charset="0"/>
              </a:rPr>
              <a:t>, to solve the problem of software crisis</a:t>
            </a:r>
          </a:p>
          <a:p>
            <a:pPr eaLnBrk="1" hangingPunct="1"/>
            <a:endParaRPr lang="en-US" altLang="ko-KR" dirty="0" smtClean="0">
              <a:latin typeface="굴림" pitchFamily="34" charset="-127"/>
              <a:ea typeface="굴림" pitchFamily="34" charset="-127"/>
            </a:endParaRPr>
          </a:p>
          <a:p>
            <a:pPr eaLnBrk="1" hangingPunct="1"/>
            <a:r>
              <a:rPr lang="en-US" altLang="ko-KR" b="1" dirty="0" smtClean="0">
                <a:latin typeface="Arial" pitchFamily="34" charset="0"/>
                <a:ea typeface="굴림" pitchFamily="50" charset="-127"/>
                <a:cs typeface="Arial" pitchFamily="34" charset="0"/>
              </a:rPr>
              <a:t>Economic Aspects</a:t>
            </a:r>
          </a:p>
          <a:p>
            <a:pPr eaLnBrk="1" hangingPunct="1"/>
            <a:r>
              <a:rPr lang="en-US" altLang="ko-KR" dirty="0" smtClean="0">
                <a:latin typeface="Arial" pitchFamily="34" charset="0"/>
                <a:ea typeface="굴림" pitchFamily="34" charset="-127"/>
                <a:cs typeface="Arial" pitchFamily="34" charset="0"/>
              </a:rPr>
              <a:t> Relationship between computer science and software engineering    </a:t>
            </a:r>
          </a:p>
          <a:p>
            <a:pPr lvl="1" eaLnBrk="1" hangingPunct="1"/>
            <a:r>
              <a:rPr lang="en-US" altLang="ko-KR" dirty="0" smtClean="0">
                <a:latin typeface="Arial" pitchFamily="34" charset="0"/>
                <a:ea typeface="굴림" pitchFamily="34" charset="-127"/>
                <a:cs typeface="Arial" pitchFamily="34" charset="0"/>
              </a:rPr>
              <a:t> </a:t>
            </a:r>
            <a:r>
              <a:rPr lang="en-US" altLang="ko-KR" dirty="0" err="1" smtClean="0">
                <a:latin typeface="Arial" pitchFamily="34" charset="0"/>
                <a:ea typeface="굴림" pitchFamily="34" charset="-127"/>
                <a:cs typeface="Arial" pitchFamily="34" charset="0"/>
              </a:rPr>
              <a:t>cf</a:t>
            </a:r>
            <a:r>
              <a:rPr lang="en-US" altLang="ko-KR" dirty="0" smtClean="0">
                <a:latin typeface="Arial" pitchFamily="34" charset="0"/>
                <a:ea typeface="굴림" pitchFamily="34" charset="-127"/>
                <a:cs typeface="Arial" pitchFamily="34" charset="0"/>
              </a:rPr>
              <a:t>: chemistry and chemical engineering</a:t>
            </a:r>
          </a:p>
          <a:p>
            <a:pPr eaLnBrk="1" hangingPunct="1"/>
            <a:r>
              <a:rPr lang="en-US" altLang="ko-KR" dirty="0" smtClean="0">
                <a:latin typeface="Arial" pitchFamily="34" charset="0"/>
                <a:ea typeface="굴림" pitchFamily="34" charset="-127"/>
                <a:cs typeface="Arial" pitchFamily="34" charset="0"/>
              </a:rPr>
              <a:t>Software engineer is intended in only those techniques which make sound </a:t>
            </a:r>
            <a:r>
              <a:rPr lang="en-US" altLang="ko-KR" dirty="0" smtClean="0">
                <a:solidFill>
                  <a:srgbClr val="FF0066"/>
                </a:solidFill>
                <a:latin typeface="Arial" pitchFamily="34" charset="0"/>
                <a:ea typeface="굴림" pitchFamily="34" charset="-127"/>
                <a:cs typeface="Arial" pitchFamily="34" charset="0"/>
              </a:rPr>
              <a:t>economic sense</a:t>
            </a:r>
            <a:r>
              <a:rPr lang="en-US" altLang="ko-KR" dirty="0" smtClean="0">
                <a:latin typeface="Arial" pitchFamily="34" charset="0"/>
                <a:ea typeface="굴림" pitchFamily="34" charset="-127"/>
                <a:cs typeface="Arial" pitchFamily="34" charset="0"/>
              </a:rPr>
              <a:t>, while computer scientists investigate a variety of ways of producing software, some good and some bad</a:t>
            </a:r>
          </a:p>
          <a:p>
            <a:pPr eaLnBrk="1" hangingPunct="1"/>
            <a:endParaRPr lang="en-US" altLang="ko-KR" dirty="0" smtClean="0">
              <a:latin typeface="굴림" pitchFamily="34" charset="-127"/>
              <a:ea typeface="굴림" pitchFamily="34" charset="-127"/>
            </a:endParaRPr>
          </a:p>
          <a:p>
            <a:pPr eaLnBrk="1" hangingPunct="1">
              <a:defRPr/>
            </a:pPr>
            <a:r>
              <a:rPr lang="en-US" altLang="ko-KR" b="1" dirty="0" smtClean="0">
                <a:latin typeface="Arial" pitchFamily="34" charset="0"/>
                <a:ea typeface="굴림" pitchFamily="50" charset="-127"/>
                <a:cs typeface="Arial" pitchFamily="34" charset="0"/>
              </a:rPr>
              <a:t>Team Programming Aspect</a:t>
            </a:r>
          </a:p>
          <a:p>
            <a:pPr eaLnBrk="1" hangingPunct="1">
              <a:defRPr/>
            </a:pPr>
            <a:r>
              <a:rPr lang="en-US" altLang="ko-KR" dirty="0" err="1" smtClean="0">
                <a:latin typeface="Arial" pitchFamily="34" charset="0"/>
                <a:ea typeface="굴림" pitchFamily="50" charset="-127"/>
                <a:cs typeface="Arial" pitchFamily="34" charset="0"/>
              </a:rPr>
              <a:t>Parnas</a:t>
            </a:r>
            <a:r>
              <a:rPr lang="en-US" altLang="ko-KR" dirty="0" smtClean="0">
                <a:latin typeface="Arial" pitchFamily="34" charset="0"/>
                <a:ea typeface="굴림" pitchFamily="50" charset="-127"/>
                <a:cs typeface="Arial" pitchFamily="34" charset="0"/>
              </a:rPr>
              <a:t>, "Multi-person construction of </a:t>
            </a:r>
            <a:r>
              <a:rPr lang="en-US" altLang="ko-KR" dirty="0" err="1" smtClean="0">
                <a:latin typeface="Arial" pitchFamily="34" charset="0"/>
                <a:ea typeface="굴림" pitchFamily="50" charset="-127"/>
                <a:cs typeface="Arial" pitchFamily="34" charset="0"/>
              </a:rPr>
              <a:t>multiversion</a:t>
            </a:r>
            <a:r>
              <a:rPr lang="en-US" altLang="ko-KR" dirty="0" smtClean="0">
                <a:latin typeface="Arial" pitchFamily="34" charset="0"/>
                <a:ea typeface="굴림" pitchFamily="50" charset="-127"/>
                <a:cs typeface="Arial" pitchFamily="34" charset="0"/>
              </a:rPr>
              <a:t> software."</a:t>
            </a:r>
          </a:p>
          <a:p>
            <a:pPr lvl="1" eaLnBrk="1" hangingPunct="1">
              <a:defRPr/>
            </a:pPr>
            <a:r>
              <a:rPr lang="en-US" altLang="ko-KR" dirty="0" smtClean="0">
                <a:latin typeface="Arial" pitchFamily="34" charset="0"/>
                <a:ea typeface="굴림" pitchFamily="50" charset="-127"/>
                <a:cs typeface="Arial" pitchFamily="34" charset="0"/>
              </a:rPr>
              <a:t>Programming : personal activity</a:t>
            </a:r>
          </a:p>
          <a:p>
            <a:pPr lvl="1" eaLnBrk="1" hangingPunct="1">
              <a:defRPr/>
            </a:pPr>
            <a:r>
              <a:rPr lang="en-US" altLang="ko-KR" dirty="0" smtClean="0">
                <a:latin typeface="Arial" pitchFamily="34" charset="0"/>
                <a:ea typeface="굴림" pitchFamily="50" charset="-127"/>
                <a:cs typeface="Arial" pitchFamily="34" charset="0"/>
              </a:rPr>
              <a:t>S/W engineering : team activity</a:t>
            </a:r>
          </a:p>
          <a:p>
            <a:pPr eaLnBrk="1" hangingPunct="1"/>
            <a:r>
              <a:rPr lang="en-US" altLang="ko-KR" dirty="0" smtClean="0">
                <a:latin typeface="Arial" pitchFamily="34" charset="0"/>
                <a:ea typeface="굴림" pitchFamily="34" charset="-127"/>
                <a:cs typeface="Arial" pitchFamily="34" charset="0"/>
              </a:rPr>
              <a:t>Programming in early days</a:t>
            </a:r>
          </a:p>
          <a:p>
            <a:pPr lvl="1" eaLnBrk="1" hangingPunct="1"/>
            <a:r>
              <a:rPr lang="en-US" altLang="ko-KR" dirty="0" smtClean="0">
                <a:latin typeface="Arial" pitchFamily="34" charset="0"/>
                <a:ea typeface="굴림" pitchFamily="34" charset="-127"/>
                <a:cs typeface="Arial" pitchFamily="34" charset="0"/>
              </a:rPr>
              <a:t>The problem is well understood.</a:t>
            </a:r>
          </a:p>
          <a:p>
            <a:pPr lvl="1" eaLnBrk="1" hangingPunct="1"/>
            <a:r>
              <a:rPr lang="en-US" altLang="ko-KR" dirty="0" smtClean="0">
                <a:latin typeface="Arial" pitchFamily="34" charset="0"/>
                <a:ea typeface="굴림" pitchFamily="34" charset="-127"/>
                <a:cs typeface="Arial" pitchFamily="34" charset="0"/>
              </a:rPr>
              <a:t>Mostly scientific applications.</a:t>
            </a:r>
          </a:p>
          <a:p>
            <a:pPr lvl="1" eaLnBrk="1" hangingPunct="1"/>
            <a:r>
              <a:rPr lang="en-US" altLang="ko-KR" dirty="0" smtClean="0">
                <a:latin typeface="Arial" pitchFamily="34" charset="0"/>
                <a:ea typeface="굴림" pitchFamily="34" charset="-127"/>
                <a:cs typeface="Arial" pitchFamily="34" charset="0"/>
              </a:rPr>
              <a:t>By a person, who is an expert in that area.</a:t>
            </a:r>
          </a:p>
          <a:p>
            <a:pPr lvl="1" eaLnBrk="1" hangingPunct="1"/>
            <a:r>
              <a:rPr lang="en-US" altLang="ko-KR" dirty="0" smtClean="0">
                <a:latin typeface="Arial" pitchFamily="34" charset="0"/>
                <a:ea typeface="굴림" pitchFamily="34" charset="-127"/>
                <a:cs typeface="Arial" pitchFamily="34" charset="0"/>
              </a:rPr>
              <a:t>User = programmer = maintainer</a:t>
            </a:r>
          </a:p>
          <a:p>
            <a:pPr eaLnBrk="1" hangingPunct="1"/>
            <a:endParaRPr lang="en-US" altLang="ko-KR" dirty="0" smtClean="0">
              <a:latin typeface="Arial" pitchFamily="34" charset="0"/>
              <a:ea typeface="굴림" pitchFamily="34" charset="-127"/>
              <a:cs typeface="Arial" pitchFamily="34" charset="0"/>
            </a:endParaRPr>
          </a:p>
          <a:p>
            <a:pPr eaLnBrk="1" hangingPunct="1"/>
            <a:r>
              <a:rPr lang="en-US" altLang="ko-KR" dirty="0" smtClean="0">
                <a:latin typeface="Arial" pitchFamily="34" charset="0"/>
                <a:ea typeface="굴림" pitchFamily="34" charset="-127"/>
                <a:cs typeface="Arial" pitchFamily="34" charset="0"/>
              </a:rPr>
              <a:t>User and programmer separation</a:t>
            </a:r>
          </a:p>
          <a:p>
            <a:pPr lvl="1" eaLnBrk="1" hangingPunct="1"/>
            <a:r>
              <a:rPr lang="en-US" altLang="ko-KR" dirty="0" smtClean="0">
                <a:latin typeface="Arial" pitchFamily="34" charset="0"/>
                <a:ea typeface="굴림" pitchFamily="34" charset="-127"/>
                <a:cs typeface="Arial" pitchFamily="34" charset="0"/>
              </a:rPr>
              <a:t>User: specify the problem(tasks)</a:t>
            </a:r>
          </a:p>
          <a:p>
            <a:pPr lvl="1" eaLnBrk="1" hangingPunct="1"/>
            <a:r>
              <a:rPr lang="en-US" altLang="ko-KR" dirty="0" smtClean="0">
                <a:latin typeface="Arial" pitchFamily="34" charset="0"/>
                <a:ea typeface="굴림" pitchFamily="34" charset="-127"/>
                <a:cs typeface="Arial" pitchFamily="34" charset="0"/>
              </a:rPr>
              <a:t>Programmer: interpret and translate into code</a:t>
            </a:r>
          </a:p>
          <a:p>
            <a:pPr eaLnBrk="1" hangingPunct="1">
              <a:lnSpc>
                <a:spcPct val="90000"/>
              </a:lnSpc>
              <a:defRPr/>
            </a:pPr>
            <a:r>
              <a:rPr lang="en-US" altLang="ko-KR" dirty="0" smtClean="0">
                <a:latin typeface="Arial" pitchFamily="34" charset="0"/>
                <a:ea typeface="굴림" pitchFamily="50" charset="-127"/>
                <a:cs typeface="Arial" pitchFamily="34" charset="0"/>
              </a:rPr>
              <a:t>Team project started in late 1960's</a:t>
            </a:r>
          </a:p>
          <a:p>
            <a:pPr lvl="1" eaLnBrk="1" hangingPunct="1">
              <a:lnSpc>
                <a:spcPct val="90000"/>
              </a:lnSpc>
              <a:defRPr/>
            </a:pPr>
            <a:r>
              <a:rPr lang="en-US" altLang="ko-KR" dirty="0" smtClean="0">
                <a:latin typeface="Arial" pitchFamily="34" charset="0"/>
                <a:ea typeface="굴림" pitchFamily="50" charset="-127"/>
                <a:cs typeface="Arial" pitchFamily="34" charset="0"/>
              </a:rPr>
              <a:t>IBM360 Operating system</a:t>
            </a:r>
          </a:p>
          <a:p>
            <a:pPr lvl="1" eaLnBrk="1" hangingPunct="1">
              <a:lnSpc>
                <a:spcPct val="90000"/>
              </a:lnSpc>
              <a:defRPr/>
            </a:pPr>
            <a:r>
              <a:rPr lang="en-US" altLang="ko-KR" dirty="0" smtClean="0">
                <a:latin typeface="Arial" pitchFamily="34" charset="0"/>
                <a:ea typeface="굴림" pitchFamily="50" charset="-127"/>
                <a:cs typeface="Arial" pitchFamily="34" charset="0"/>
              </a:rPr>
              <a:t>Software crisis observed</a:t>
            </a:r>
          </a:p>
          <a:p>
            <a:pPr lvl="1" eaLnBrk="1" hangingPunct="1">
              <a:lnSpc>
                <a:spcPct val="90000"/>
              </a:lnSpc>
              <a:defRPr/>
            </a:pPr>
            <a:r>
              <a:rPr lang="en-US" altLang="ko-KR" dirty="0" smtClean="0">
                <a:latin typeface="Arial" pitchFamily="34" charset="0"/>
                <a:ea typeface="굴림" pitchFamily="50" charset="-127"/>
                <a:cs typeface="Arial" pitchFamily="34" charset="0"/>
              </a:rPr>
              <a:t>``Software Engineering'' coined</a:t>
            </a: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r>
              <a:rPr lang="en-US" smtClean="0"/>
              <a:t>Software Process - process itself and process description --------------OS Process Image has process and process descriptor</a:t>
            </a:r>
          </a:p>
          <a:p>
            <a:pPr eaLnBrk="1" hangingPunct="1"/>
            <a:endParaRPr lang="en-US" smtClean="0"/>
          </a:p>
        </p:txBody>
      </p:sp>
      <p:sp>
        <p:nvSpPr>
          <p:cNvPr id="38916" name="Slide Number Placeholder 3"/>
          <p:cNvSpPr>
            <a:spLocks noGrp="1"/>
          </p:cNvSpPr>
          <p:nvPr>
            <p:ph type="sldNum" sz="quarter" idx="5"/>
          </p:nvPr>
        </p:nvSpPr>
        <p:spPr>
          <a:noFill/>
        </p:spPr>
        <p:txBody>
          <a:bodyPr/>
          <a:lstStyle/>
          <a:p>
            <a:fld id="{F993ED98-BB61-408F-BB2B-64886D7498BC}" type="slidenum">
              <a:rPr lang="en-US" smtClean="0"/>
              <a:pPr/>
              <a:t>29</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Using the risk factors and generic attributes as a guide, a risk table (Chapter 35)</a:t>
            </a:r>
          </a:p>
          <a:p>
            <a:r>
              <a:rPr lang="en-US" sz="1200" kern="1200" baseline="0" dirty="0" smtClean="0">
                <a:solidFill>
                  <a:schemeClr val="tx1"/>
                </a:solidFill>
                <a:latin typeface="+mn-lt"/>
                <a:ea typeface="+mn-ea"/>
                <a:cs typeface="+mn-cs"/>
              </a:rPr>
              <a:t>can be developed to isolate those risks that warrant further management</a:t>
            </a:r>
          </a:p>
          <a:p>
            <a:r>
              <a:rPr lang="en-US" sz="1200" kern="1200" baseline="0" dirty="0" smtClean="0">
                <a:solidFill>
                  <a:schemeClr val="tx1"/>
                </a:solidFill>
                <a:latin typeface="+mn-lt"/>
                <a:ea typeface="+mn-ea"/>
                <a:cs typeface="+mn-cs"/>
              </a:rPr>
              <a:t>attention.</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Each process area (e.g., project planning or requirements management) is formally</a:t>
            </a:r>
          </a:p>
          <a:p>
            <a:r>
              <a:rPr lang="en-US" sz="1200" kern="1200" baseline="0" dirty="0" smtClean="0">
                <a:solidFill>
                  <a:schemeClr val="tx1"/>
                </a:solidFill>
                <a:latin typeface="+mn-lt"/>
                <a:ea typeface="+mn-ea"/>
                <a:cs typeface="+mn-cs"/>
              </a:rPr>
              <a:t>assessed against specific goals and practices and is rated according to the</a:t>
            </a:r>
          </a:p>
          <a:p>
            <a:r>
              <a:rPr lang="en-US" sz="1200" kern="1200" baseline="0" dirty="0" smtClean="0">
                <a:solidFill>
                  <a:schemeClr val="tx1"/>
                </a:solidFill>
                <a:latin typeface="+mn-lt"/>
                <a:ea typeface="+mn-ea"/>
                <a:cs typeface="+mn-cs"/>
              </a:rPr>
              <a:t>following capability levels.</a:t>
            </a:r>
          </a:p>
          <a:p>
            <a:r>
              <a:rPr lang="en-US" sz="1200" kern="1200" baseline="0" dirty="0" smtClean="0">
                <a:solidFill>
                  <a:schemeClr val="tx1"/>
                </a:solidFill>
                <a:latin typeface="+mn-lt"/>
                <a:ea typeface="+mn-ea"/>
                <a:cs typeface="+mn-cs"/>
              </a:rPr>
              <a:t>The CMMI defines each process area in terms of “specific goals” and the “specific</a:t>
            </a:r>
          </a:p>
          <a:p>
            <a:r>
              <a:rPr lang="en-US" sz="1200" kern="1200" baseline="0" dirty="0" smtClean="0">
                <a:solidFill>
                  <a:schemeClr val="tx1"/>
                </a:solidFill>
                <a:latin typeface="+mn-lt"/>
                <a:ea typeface="+mn-ea"/>
                <a:cs typeface="+mn-cs"/>
              </a:rPr>
              <a:t>practices” required to achieve these goals. </a:t>
            </a:r>
            <a:r>
              <a:rPr lang="en-US" sz="1200" i="1" kern="1200" baseline="0" dirty="0" smtClean="0">
                <a:solidFill>
                  <a:schemeClr val="tx1"/>
                </a:solidFill>
                <a:latin typeface="+mn-lt"/>
                <a:ea typeface="+mn-ea"/>
                <a:cs typeface="+mn-cs"/>
              </a:rPr>
              <a:t>Specific goals establish the characteristics </a:t>
            </a:r>
            <a:r>
              <a:rPr lang="en-US" sz="1200" kern="1200" baseline="0" dirty="0" smtClean="0">
                <a:solidFill>
                  <a:schemeClr val="tx1"/>
                </a:solidFill>
                <a:latin typeface="+mn-lt"/>
                <a:ea typeface="+mn-ea"/>
                <a:cs typeface="+mn-cs"/>
              </a:rPr>
              <a:t>that must exist if the activities implied by a process area are to be effective.</a:t>
            </a:r>
          </a:p>
          <a:p>
            <a:r>
              <a:rPr lang="en-US" sz="1200" i="1" kern="1200" baseline="0" dirty="0" smtClean="0">
                <a:solidFill>
                  <a:schemeClr val="tx1"/>
                </a:solidFill>
                <a:latin typeface="+mn-lt"/>
                <a:ea typeface="+mn-ea"/>
                <a:cs typeface="+mn-cs"/>
              </a:rPr>
              <a:t>Specific practices refine a goal into a set of process-related activities.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Agile: </a:t>
            </a:r>
            <a:r>
              <a:rPr lang="en-US" sz="1200" b="0" i="0" kern="1200" dirty="0" smtClean="0">
                <a:solidFill>
                  <a:schemeClr val="tx1"/>
                </a:solidFill>
                <a:latin typeface="+mn-lt"/>
                <a:ea typeface="+mn-ea"/>
                <a:cs typeface="+mn-cs"/>
              </a:rPr>
              <a:t>able to move quickly and easily.</a:t>
            </a:r>
          </a:p>
          <a:p>
            <a:r>
              <a:rPr lang="en-US" sz="1200" b="0" i="0" kern="1200" dirty="0" smtClean="0">
                <a:solidFill>
                  <a:schemeClr val="tx1"/>
                </a:solidFill>
                <a:latin typeface="+mn-lt"/>
                <a:ea typeface="+mn-ea"/>
                <a:cs typeface="+mn-cs"/>
              </a:rPr>
              <a:t>relating to or denoting a method of project management, used especially for software development, that is characterized by the division of tasks into short phases of work and frequent reassessment and adaptation of plans.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72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prescriptive process models have a major failing: </a:t>
            </a:r>
            <a:r>
              <a:rPr lang="en-US" sz="1200" i="1" kern="1200" baseline="0" dirty="0" smtClean="0">
                <a:solidFill>
                  <a:schemeClr val="tx1"/>
                </a:solidFill>
                <a:latin typeface="+mn-lt"/>
                <a:ea typeface="+mn-ea"/>
                <a:cs typeface="+mn-cs"/>
              </a:rPr>
              <a:t>they forget the frailties (weakness) of the people who build computer software.</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73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cost of change increases nonlinearly as a project progresses</a:t>
            </a:r>
          </a:p>
          <a:p>
            <a:r>
              <a:rPr lang="en-US" sz="1200" kern="1200" baseline="0" dirty="0" smtClean="0">
                <a:solidFill>
                  <a:schemeClr val="tx1"/>
                </a:solidFill>
                <a:latin typeface="+mn-lt"/>
                <a:ea typeface="+mn-ea"/>
                <a:cs typeface="+mn-cs"/>
              </a:rPr>
              <a:t>well-designed agile process “flattens” the cost of change curve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Conventional wisdom is that the cost of change increases nonlinearly</a:t>
            </a:r>
          </a:p>
          <a:p>
            <a:r>
              <a:rPr lang="en-US" sz="1200" kern="1200" baseline="0" dirty="0" smtClean="0">
                <a:solidFill>
                  <a:schemeClr val="tx1"/>
                </a:solidFill>
                <a:latin typeface="+mn-lt"/>
                <a:ea typeface="+mn-ea"/>
                <a:cs typeface="+mn-cs"/>
              </a:rPr>
              <a:t>as a project progresses. It is relatively easy to accommodate a change</a:t>
            </a:r>
          </a:p>
          <a:p>
            <a:r>
              <a:rPr lang="en-US" sz="1200" kern="1200" baseline="0" dirty="0" smtClean="0">
                <a:solidFill>
                  <a:schemeClr val="tx1"/>
                </a:solidFill>
                <a:latin typeface="+mn-lt"/>
                <a:ea typeface="+mn-ea"/>
                <a:cs typeface="+mn-cs"/>
              </a:rPr>
              <a:t>when a team is gathering requirements early in a project. If there are</a:t>
            </a:r>
          </a:p>
          <a:p>
            <a:r>
              <a:rPr lang="en-US" sz="1200" kern="1200" baseline="0" dirty="0" smtClean="0">
                <a:solidFill>
                  <a:schemeClr val="tx1"/>
                </a:solidFill>
                <a:latin typeface="+mn-lt"/>
                <a:ea typeface="+mn-ea"/>
                <a:cs typeface="+mn-cs"/>
              </a:rPr>
              <a:t>any changes, the costs of doing this work are minimal. But if the middle</a:t>
            </a:r>
          </a:p>
          <a:p>
            <a:r>
              <a:rPr lang="en-US" sz="1200" kern="1200" baseline="0" dirty="0" smtClean="0">
                <a:solidFill>
                  <a:schemeClr val="tx1"/>
                </a:solidFill>
                <a:latin typeface="+mn-lt"/>
                <a:ea typeface="+mn-ea"/>
                <a:cs typeface="+mn-cs"/>
              </a:rPr>
              <a:t>of validation testing, a stakeholder is requesting a major functional</a:t>
            </a:r>
          </a:p>
          <a:p>
            <a:r>
              <a:rPr lang="en-US" sz="1200" kern="1200" baseline="0" dirty="0" smtClean="0">
                <a:solidFill>
                  <a:schemeClr val="tx1"/>
                </a:solidFill>
                <a:latin typeface="+mn-lt"/>
                <a:ea typeface="+mn-ea"/>
                <a:cs typeface="+mn-cs"/>
              </a:rPr>
              <a:t>change. Then the change requires a modification to the architectural</a:t>
            </a:r>
          </a:p>
          <a:p>
            <a:r>
              <a:rPr lang="en-US" sz="1200" kern="1200" baseline="0" dirty="0" smtClean="0">
                <a:solidFill>
                  <a:schemeClr val="tx1"/>
                </a:solidFill>
                <a:latin typeface="+mn-lt"/>
                <a:ea typeface="+mn-ea"/>
                <a:cs typeface="+mn-cs"/>
              </a:rPr>
              <a:t>design, construction of new components, changes to other existing</a:t>
            </a:r>
          </a:p>
          <a:p>
            <a:r>
              <a:rPr lang="en-US" sz="1200" kern="1200" baseline="0" dirty="0" smtClean="0">
                <a:solidFill>
                  <a:schemeClr val="tx1"/>
                </a:solidFill>
                <a:latin typeface="+mn-lt"/>
                <a:ea typeface="+mn-ea"/>
                <a:cs typeface="+mn-cs"/>
              </a:rPr>
              <a:t>components, new testing and so on. Costs escalate quickly.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well-designed agile process may “flatten” the cost of change curve</a:t>
            </a:r>
          </a:p>
          <a:p>
            <a:r>
              <a:rPr lang="en-US" sz="1200" kern="1200" baseline="0" dirty="0" smtClean="0">
                <a:solidFill>
                  <a:schemeClr val="tx1"/>
                </a:solidFill>
                <a:latin typeface="+mn-lt"/>
                <a:ea typeface="+mn-ea"/>
                <a:cs typeface="+mn-cs"/>
              </a:rPr>
              <a:t>by coupling incremental delivery with agile practices such as</a:t>
            </a:r>
          </a:p>
          <a:p>
            <a:r>
              <a:rPr lang="en-US" sz="1200" kern="1200" baseline="0" dirty="0" smtClean="0">
                <a:solidFill>
                  <a:schemeClr val="tx1"/>
                </a:solidFill>
                <a:latin typeface="+mn-lt"/>
                <a:ea typeface="+mn-ea"/>
                <a:cs typeface="+mn-cs"/>
              </a:rPr>
              <a:t>continuous unit testing and pair programming. Thus team can</a:t>
            </a:r>
          </a:p>
          <a:p>
            <a:r>
              <a:rPr lang="en-US" sz="1200" kern="1200" baseline="0" dirty="0" smtClean="0">
                <a:solidFill>
                  <a:schemeClr val="tx1"/>
                </a:solidFill>
                <a:latin typeface="+mn-lt"/>
                <a:ea typeface="+mn-ea"/>
                <a:cs typeface="+mn-cs"/>
              </a:rPr>
              <a:t>accommodate changes late</a:t>
            </a:r>
            <a:endParaRPr lang="en-US" b="1"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75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Agile Process An Agile process -  Is driven by customer descriptions of what is required (scenarios)  Recognizes that plans are short-lived  Develops software iteratively with a heavy emphasis on construction activities  Delivers multiple ‘software increments’  Adapts as changes occur</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76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incorporates six new practices that are designed to help ensure that an XP project works successfully for significant projects within a large organization</a:t>
            </a: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dirty="0" smtClean="0">
                <a:latin typeface="Times New Roman"/>
                <a:ea typeface="Calibri"/>
                <a:cs typeface="Times New Roman"/>
              </a:rPr>
              <a:t>Unit-3: User Interface</a:t>
            </a:r>
            <a:r>
              <a:rPr lang="en-US" sz="1200" dirty="0" smtClean="0">
                <a:latin typeface="Times New Roman"/>
                <a:ea typeface="Calibri"/>
                <a:cs typeface="Times New Roman"/>
              </a:rPr>
              <a:t>: The Golden Rules of User Interface Analysis and 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a:ea typeface="Calibri"/>
                <a:cs typeface="Times New Roman"/>
              </a:rPr>
              <a:t>Unit-4: Quality Concepts:</a:t>
            </a:r>
            <a:r>
              <a:rPr lang="en-US" sz="1200" dirty="0" smtClean="0">
                <a:latin typeface="Times New Roman"/>
                <a:ea typeface="Calibri"/>
                <a:cs typeface="Times New Roman"/>
              </a:rPr>
              <a:t> Software Quality, Software Quality Dilemma, Achieving Software Quality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Times New Roman"/>
                <a:ea typeface="Calibri"/>
                <a:cs typeface="Times New Roman"/>
              </a:rPr>
              <a:t>Software Maintenance-</a:t>
            </a:r>
            <a:r>
              <a:rPr lang="en-US" sz="1600" dirty="0" smtClean="0">
                <a:latin typeface="Times New Roman"/>
                <a:ea typeface="Calibri"/>
                <a:cs typeface="Times New Roman"/>
              </a:rPr>
              <a:t> Software Supportability, Software Reengineering, Reverse Engineering, Restructuring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Times New Roman"/>
              <a:ea typeface="Calibri"/>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a:ea typeface="Calibri"/>
                <a:cs typeface="Times New Roman"/>
              </a:rPr>
              <a:t>Unit-5:</a:t>
            </a:r>
            <a:r>
              <a:rPr lang="en-US" sz="2000" b="1" dirty="0" smtClean="0">
                <a:latin typeface="Times New Roman"/>
                <a:ea typeface="Calibri"/>
                <a:cs typeface="Times New Roman"/>
              </a:rPr>
              <a:t>Software Testing Strategies</a:t>
            </a:r>
            <a:r>
              <a:rPr lang="en-US" sz="2000" dirty="0" smtClean="0">
                <a:latin typeface="Times New Roman"/>
                <a:ea typeface="Calibri"/>
                <a:cs typeface="Times New Roman"/>
              </a:rPr>
              <a:t>: A Strategic Approach to Software Testing, Strategic Issues, Test Strategies for Conventional Software, Test Strategies for Object-Oriented Software, Test Strategies for </a:t>
            </a:r>
            <a:r>
              <a:rPr lang="en-US" sz="2000" dirty="0" err="1" smtClean="0">
                <a:latin typeface="Times New Roman"/>
                <a:ea typeface="Calibri"/>
                <a:cs typeface="Times New Roman"/>
              </a:rPr>
              <a:t>WebApps</a:t>
            </a:r>
            <a:r>
              <a:rPr lang="en-US" sz="2000" dirty="0" smtClean="0">
                <a:latin typeface="Times New Roman"/>
                <a:ea typeface="Calibri"/>
                <a:cs typeface="Times New Roman"/>
              </a:rPr>
              <a:t>, Test Strategies for </a:t>
            </a:r>
            <a:r>
              <a:rPr lang="en-US" sz="2000" dirty="0" err="1" smtClean="0">
                <a:latin typeface="Times New Roman"/>
                <a:ea typeface="Calibri"/>
                <a:cs typeface="Times New Roman"/>
              </a:rPr>
              <a:t>MobileApp</a:t>
            </a:r>
            <a:r>
              <a:rPr lang="en-US" sz="2000" dirty="0" smtClean="0">
                <a:latin typeface="Times New Roman"/>
                <a:ea typeface="Calibri"/>
                <a:cs typeface="Times New Roman"/>
              </a:rPr>
              <a:t>, Validation Testing, System Testing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latin typeface="Times New Roman"/>
                <a:ea typeface="Calibri"/>
                <a:cs typeface="Times New Roman"/>
              </a:rPr>
              <a:t>Testing Conventional Applications:</a:t>
            </a:r>
            <a:r>
              <a:rPr lang="en-US" sz="2800" dirty="0" smtClean="0">
                <a:latin typeface="Times New Roman"/>
                <a:ea typeface="Calibri"/>
                <a:cs typeface="Times New Roman"/>
              </a:rPr>
              <a:t> Software Testing Fundamentals, Internal and External Views of Testing, White-Box Testing, Basis Path Testing, Control Structure Testing, Black-Box Testing</a:t>
            </a:r>
            <a:endParaRPr lang="en-US" sz="3600" dirty="0" smtClean="0">
              <a:latin typeface="+mn-lt"/>
              <a:ea typeface="Calibri"/>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800" dirty="0" smtClean="0">
              <a:latin typeface="+mn-lt"/>
              <a:ea typeface="Calibri"/>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latin typeface="+mn-lt"/>
              <a:ea typeface="Calibri"/>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mn-lt"/>
              <a:ea typeface="Calibri"/>
              <a:cs typeface="Times New Roman"/>
            </a:endParaRP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95AE6-EB7A-4D9C-84AD-8E9CAE47EA5F}" type="slidenum">
              <a:rPr lang="en-US" altLang="ko-KR"/>
              <a:pPr/>
              <a:t>11</a:t>
            </a:fld>
            <a:endParaRPr lang="en-US" altLang="ko-KR"/>
          </a:p>
        </p:txBody>
      </p:sp>
      <p:sp>
        <p:nvSpPr>
          <p:cNvPr id="126978" name="Rectangle 2"/>
          <p:cNvSpPr>
            <a:spLocks noGrp="1" noRot="1" noChangeAspect="1" noChangeArrowheads="1" noTextEdit="1"/>
          </p:cNvSpPr>
          <p:nvPr>
            <p:ph type="sldImg"/>
          </p:nvPr>
        </p:nvSpPr>
        <p:spPr>
          <a:xfrm>
            <a:off x="1243013" y="711200"/>
            <a:ext cx="4738687" cy="3554413"/>
          </a:xfrm>
          <a:ln/>
        </p:spPr>
      </p:sp>
      <p:sp>
        <p:nvSpPr>
          <p:cNvPr id="126979" name="Rectangle 3"/>
          <p:cNvSpPr>
            <a:spLocks noGrp="1" noChangeArrowheads="1"/>
          </p:cNvSpPr>
          <p:nvPr>
            <p:ph type="body" idx="1"/>
          </p:nvPr>
        </p:nvSpPr>
        <p:spPr/>
        <p:txBody>
          <a:bodyPr/>
          <a:lstStyle/>
          <a:p>
            <a:r>
              <a:rPr lang="en-US" altLang="ko-KR" dirty="0"/>
              <a:t>Reusing a shared variables for different purposes and a race condition on that variable led to a situation where lethal doses of radiation were given.</a:t>
            </a:r>
          </a:p>
          <a:p>
            <a:r>
              <a:rPr lang="en-US" altLang="ko-KR" dirty="0"/>
              <a:t>Several deaths resulted from this software error.</a:t>
            </a:r>
          </a:p>
          <a:p>
            <a:endParaRPr lang="en-US" altLang="ko-KR" dirty="0"/>
          </a:p>
          <a:p>
            <a:r>
              <a:rPr lang="en-US" altLang="ko-KR" dirty="0"/>
              <a:t>The Therac-25 accidents were fairly unique in having software coding errors involved</a:t>
            </a:r>
            <a:r>
              <a:rPr lang="en-US" altLang="ko-KR" dirty="0">
                <a:latin typeface="Arial" panose="020B0604020202020204" pitchFamily="34" charset="0"/>
              </a:rPr>
              <a:t>—</a:t>
            </a:r>
            <a:r>
              <a:rPr lang="en-US" altLang="ko-KR" dirty="0"/>
              <a:t>most computer-related accidents have not involved coding errors but rather errors in the software requirements such as omissions and mishandled environmental conditions and system states. Although using good basic software-engineering practices will not prevent all software errors, it is certainly required as a minimum </a:t>
            </a:r>
          </a:p>
        </p:txBody>
      </p:sp>
    </p:spTree>
    <p:extLst>
      <p:ext uri="{BB962C8B-B14F-4D97-AF65-F5344CB8AC3E}">
        <p14:creationId xmlns:p14="http://schemas.microsoft.com/office/powerpoint/2010/main" xmlns="" val="265056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3F95B1-A318-4ED1-B143-445CEC2C6AA0}" type="slidenum">
              <a:rPr lang="en-US" altLang="ko-KR"/>
              <a:pPr/>
              <a:t>12</a:t>
            </a:fld>
            <a:endParaRPr lang="en-US" altLang="ko-KR"/>
          </a:p>
        </p:txBody>
      </p:sp>
      <p:sp>
        <p:nvSpPr>
          <p:cNvPr id="131074" name="Rectangle 2"/>
          <p:cNvSpPr>
            <a:spLocks noGrp="1" noRot="1" noChangeAspect="1" noChangeArrowheads="1" noTextEdit="1"/>
          </p:cNvSpPr>
          <p:nvPr>
            <p:ph type="sldImg"/>
          </p:nvPr>
        </p:nvSpPr>
        <p:spPr>
          <a:xfrm>
            <a:off x="1243013" y="711200"/>
            <a:ext cx="4738687" cy="3554413"/>
          </a:xfrm>
          <a:ln/>
        </p:spPr>
      </p:sp>
      <p:sp>
        <p:nvSpPr>
          <p:cNvPr id="131075" name="Rectangle 3"/>
          <p:cNvSpPr>
            <a:spLocks noGrp="1" noChangeArrowheads="1"/>
          </p:cNvSpPr>
          <p:nvPr>
            <p:ph type="body" idx="1"/>
          </p:nvPr>
        </p:nvSpPr>
        <p:spPr/>
        <p:txBody>
          <a:bodyPr/>
          <a:lstStyle/>
          <a:p>
            <a:r>
              <a:rPr lang="en-US" altLang="ko-KR"/>
              <a:t>Ariane 5 software reused old code from Ariane 4 that was not respecified and retested in new environment</a:t>
            </a:r>
          </a:p>
          <a:p>
            <a:r>
              <a:rPr lang="en-US" altLang="ko-KR"/>
              <a:t>Code in question performed floating point calculations</a:t>
            </a:r>
          </a:p>
          <a:p>
            <a:r>
              <a:rPr lang="en-US" altLang="ko-KR"/>
              <a:t>Ariane 5 (being more powerful than Ariane 4) caused unanticipated floating-point exception (which would have never occurred on Ariane 4), causing an exception to be thrown which was not caught</a:t>
            </a:r>
          </a:p>
          <a:p>
            <a:r>
              <a:rPr lang="en-US" altLang="ko-KR"/>
              <a:t>Triggered automatic destruction: $500 million loss</a:t>
            </a:r>
          </a:p>
        </p:txBody>
      </p:sp>
    </p:spTree>
    <p:extLst>
      <p:ext uri="{BB962C8B-B14F-4D97-AF65-F5344CB8AC3E}">
        <p14:creationId xmlns:p14="http://schemas.microsoft.com/office/powerpoint/2010/main" xmlns="" val="1272996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6290" y="4343179"/>
            <a:ext cx="5485420" cy="4114358"/>
          </a:xfrm>
          <a:prstGeom prst="rect">
            <a:avLst/>
          </a:prstGeom>
        </p:spPr>
        <p:txBody>
          <a:bodyPr>
            <a:normAutofit/>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altLang="ko-KR" baseline="0" dirty="0" smtClean="0"/>
              <a:t>E.x.1&gt; All packaged software shipped with manual.  W/O it, nobody will use it, since the goal of</a:t>
            </a:r>
            <a:endParaRPr lang="ko-KR" altLang="en-US" dirty="0" smtClean="0"/>
          </a:p>
          <a:p>
            <a:r>
              <a:rPr lang="en-US" altLang="ko-KR" dirty="0" smtClean="0"/>
              <a:t>E.x.2&gt;</a:t>
            </a:r>
            <a:r>
              <a:rPr lang="en-US" altLang="ko-KR" baseline="0" dirty="0" smtClean="0"/>
              <a:t> Google is a good software with massive data.</a:t>
            </a:r>
          </a:p>
        </p:txBody>
      </p:sp>
    </p:spTree>
    <p:extLst>
      <p:ext uri="{BB962C8B-B14F-4D97-AF65-F5344CB8AC3E}">
        <p14:creationId xmlns:p14="http://schemas.microsoft.com/office/powerpoint/2010/main" xmlns="" val="335265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86290" y="4343179"/>
            <a:ext cx="5485420" cy="4114358"/>
          </a:xfrm>
          <a:prstGeom prst="rect">
            <a:avLst/>
          </a:prstGeom>
        </p:spPr>
        <p:txBody>
          <a:bodyPr>
            <a:normAutofit/>
          </a:bodyPr>
          <a:lstStyle/>
          <a:p>
            <a:r>
              <a:rPr lang="en-US" altLang="ko-KR" dirty="0" smtClean="0"/>
              <a:t>Be prepared to constant modification.  Spend time and energy</a:t>
            </a:r>
            <a:r>
              <a:rPr lang="en-US" altLang="ko-KR" baseline="0" dirty="0" smtClean="0"/>
              <a:t> to prepare them in the early stages.</a:t>
            </a:r>
            <a:endParaRPr lang="ko-KR" altLang="en-US" dirty="0"/>
          </a:p>
        </p:txBody>
      </p:sp>
    </p:spTree>
    <p:extLst>
      <p:ext uri="{BB962C8B-B14F-4D97-AF65-F5344CB8AC3E}">
        <p14:creationId xmlns:p14="http://schemas.microsoft.com/office/powerpoint/2010/main" xmlns="" val="1287310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defTabSz="952500"/>
            <a:fld id="{6E8A8173-90AA-4889-B294-C0298D5362B0}" type="slidenum">
              <a:rPr lang="en-US" altLang="ko-KR"/>
              <a:pPr defTabSz="952500"/>
              <a:t>19</a:t>
            </a:fld>
            <a:endParaRPr lang="en-US" altLang="ko-K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ko-KR" altLang="ko-KR" smtClean="0">
              <a:latin typeface="굴림" pitchFamily="34" charset="-127"/>
              <a:ea typeface="굴림"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FE7476D0-A660-46DF-8770-78FAED1D2DB2}" type="slidenum">
              <a:rPr lang="en-US" altLang="ko-KR"/>
              <a:pPr/>
              <a:t>20</a:t>
            </a:fld>
            <a:endParaRPr lang="en-US" altLang="ko-KR"/>
          </a:p>
        </p:txBody>
      </p:sp>
      <p:sp>
        <p:nvSpPr>
          <p:cNvPr id="15363" name="Rectangle 2"/>
          <p:cNvSpPr>
            <a:spLocks noGrp="1" noRot="1" noChangeAspect="1" noChangeArrowheads="1" noTextEdit="1"/>
          </p:cNvSpPr>
          <p:nvPr>
            <p:ph type="sldImg"/>
          </p:nvPr>
        </p:nvSpPr>
        <p:spPr>
          <a:xfrm>
            <a:off x="1144588" y="682625"/>
            <a:ext cx="4572000" cy="3429000"/>
          </a:xfrm>
          <a:ln w="12700" cap="flat">
            <a:solidFill>
              <a:schemeClr val="tx1"/>
            </a:solidFill>
          </a:ln>
        </p:spPr>
      </p:sp>
      <p:sp>
        <p:nvSpPr>
          <p:cNvPr id="15364" name="Rectangle 3"/>
          <p:cNvSpPr>
            <a:spLocks noGrp="1" noChangeArrowheads="1"/>
          </p:cNvSpPr>
          <p:nvPr>
            <p:ph type="body" idx="1"/>
          </p:nvPr>
        </p:nvSpPr>
        <p:spPr>
          <a:xfrm>
            <a:off x="913991" y="4355704"/>
            <a:ext cx="5030018" cy="4134443"/>
          </a:xfrm>
          <a:noFill/>
          <a:ln/>
        </p:spPr>
        <p:txBody>
          <a:bodyPr lIns="92055" tIns="46028" rIns="92055" bIns="46028"/>
          <a:lstStyle/>
          <a:p>
            <a:pPr eaLnBrk="1" hangingPunct="1"/>
            <a:endParaRPr lang="ko-KR" altLang="ko-KR" smtClean="0">
              <a:latin typeface="굴림" pitchFamily="34" charset="-127"/>
              <a:ea typeface="굴림"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pPr defTabSz="952500"/>
            <a:fld id="{4C1BB217-448C-41A5-AD08-3F0AEF219BE1}" type="slidenum">
              <a:rPr lang="en-US" altLang="ko-KR"/>
              <a:pPr defTabSz="952500"/>
              <a:t>22</a:t>
            </a:fld>
            <a:endParaRPr lang="en-US" altLang="ko-KR"/>
          </a:p>
        </p:txBody>
      </p:sp>
      <p:sp>
        <p:nvSpPr>
          <p:cNvPr id="39939" name="Rectangle 2"/>
          <p:cNvSpPr>
            <a:spLocks noGrp="1" noRot="1" noChangeAspect="1" noChangeArrowheads="1" noTextEdit="1"/>
          </p:cNvSpPr>
          <p:nvPr>
            <p:ph type="sldImg"/>
          </p:nvPr>
        </p:nvSpPr>
        <p:spPr>
          <a:xfrm>
            <a:off x="1144588" y="682625"/>
            <a:ext cx="4572000" cy="3429000"/>
          </a:xfrm>
          <a:ln w="12700" cap="flat">
            <a:solidFill>
              <a:schemeClr val="tx1"/>
            </a:solidFill>
          </a:ln>
        </p:spPr>
      </p:sp>
      <p:sp>
        <p:nvSpPr>
          <p:cNvPr id="39940" name="Rectangle 3"/>
          <p:cNvSpPr>
            <a:spLocks noGrp="1" noChangeArrowheads="1"/>
          </p:cNvSpPr>
          <p:nvPr>
            <p:ph type="body" idx="1"/>
          </p:nvPr>
        </p:nvSpPr>
        <p:spPr>
          <a:xfrm>
            <a:off x="913228" y="4355120"/>
            <a:ext cx="5031546" cy="4134590"/>
          </a:xfrm>
          <a:noFill/>
          <a:ln/>
        </p:spPr>
        <p:txBody>
          <a:bodyPr lIns="96320" tIns="48160" rIns="96320" bIns="48160"/>
          <a:lstStyle/>
          <a:p>
            <a:r>
              <a:rPr lang="en-US" dirty="0" smtClean="0"/>
              <a:t>The causes of the software crisis</a:t>
            </a:r>
          </a:p>
          <a:p>
            <a:pPr lvl="1"/>
            <a:r>
              <a:rPr lang="en-US" dirty="0" smtClean="0"/>
              <a:t>Projects running over-budget</a:t>
            </a:r>
          </a:p>
          <a:p>
            <a:pPr lvl="1"/>
            <a:r>
              <a:rPr lang="en-US" dirty="0" smtClean="0"/>
              <a:t>Projects running over-time</a:t>
            </a:r>
          </a:p>
          <a:p>
            <a:pPr lvl="1"/>
            <a:r>
              <a:rPr lang="en-US" dirty="0" smtClean="0"/>
              <a:t>Software was very inefficient </a:t>
            </a:r>
          </a:p>
          <a:p>
            <a:pPr lvl="1"/>
            <a:r>
              <a:rPr lang="en-US" dirty="0" smtClean="0"/>
              <a:t>Software was of low quality</a:t>
            </a:r>
          </a:p>
          <a:p>
            <a:pPr lvl="1"/>
            <a:r>
              <a:rPr lang="en-US" dirty="0" smtClean="0"/>
              <a:t>Software often did not meet requirements</a:t>
            </a:r>
          </a:p>
          <a:p>
            <a:pPr lvl="1"/>
            <a:r>
              <a:rPr lang="en-US" dirty="0" smtClean="0"/>
              <a:t>Projects were unmanageable and code difficult to maintain </a:t>
            </a:r>
          </a:p>
          <a:p>
            <a:pPr lvl="1"/>
            <a:r>
              <a:rPr lang="en-US" dirty="0" smtClean="0"/>
              <a:t>Software was never delivered </a:t>
            </a:r>
          </a:p>
          <a:p>
            <a:pPr eaLnBrk="1" hangingPunct="1"/>
            <a:endParaRPr lang="ko-KR" altLang="ko-KR" dirty="0" smtClean="0">
              <a:latin typeface="굴림" pitchFamily="34" charset="-127"/>
              <a:ea typeface="굴림"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441448"/>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95800"/>
            <a:ext cx="7543800" cy="14478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00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xmlns=""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11/11/2020</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11/11/2020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xmlns=""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redstone.army.mil/history/systems/jupiter/photos/jupiter%201st%20test%20flight.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oleObject" Target="../embeddings/Microsoft_Office_Excel_97-2003_Worksheet1.xls"/></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dsdm.org/"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10F77E-C959-4680-9C8E-617BE5BF9925}"/>
              </a:ext>
            </a:extLst>
          </p:cNvPr>
          <p:cNvSpPr>
            <a:spLocks noGrp="1"/>
          </p:cNvSpPr>
          <p:nvPr>
            <p:ph type="ctrTitle"/>
          </p:nvPr>
        </p:nvSpPr>
        <p:spPr/>
        <p:txBody>
          <a:bodyPr>
            <a:noAutofit/>
          </a:bodyPr>
          <a:lstStyle/>
          <a:p>
            <a:r>
              <a:rPr lang="en-US" sz="4000" dirty="0">
                <a:solidFill>
                  <a:srgbClr val="C00000"/>
                </a:solidFill>
              </a:rPr>
              <a:t>Introduction to </a:t>
            </a:r>
            <a:r>
              <a:rPr lang="en-US" sz="4000" dirty="0" smtClean="0">
                <a:solidFill>
                  <a:srgbClr val="C00000"/>
                </a:solidFill>
              </a:rPr>
              <a:t/>
            </a:r>
            <a:br>
              <a:rPr lang="en-US" sz="4000" dirty="0" smtClean="0">
                <a:solidFill>
                  <a:srgbClr val="C00000"/>
                </a:solidFill>
              </a:rPr>
            </a:br>
            <a:r>
              <a:rPr lang="en-US" sz="4000" dirty="0" smtClean="0">
                <a:solidFill>
                  <a:srgbClr val="C00000"/>
                </a:solidFill>
              </a:rPr>
              <a:t>Software Engineering</a:t>
            </a:r>
            <a:endParaRPr lang="en-US" sz="4000" dirty="0">
              <a:solidFill>
                <a:srgbClr val="C00000"/>
              </a:solidFill>
            </a:endParaRPr>
          </a:p>
        </p:txBody>
      </p:sp>
      <p:sp>
        <p:nvSpPr>
          <p:cNvPr id="3" name="Subtitle 2">
            <a:extLst>
              <a:ext uri="{FF2B5EF4-FFF2-40B4-BE49-F238E27FC236}">
                <a16:creationId xmlns="" xmlns:a16="http://schemas.microsoft.com/office/drawing/2014/main" id="{22371A86-5B4A-4F97-A2AD-40AF493FCA60}"/>
              </a:ext>
            </a:extLst>
          </p:cNvPr>
          <p:cNvSpPr>
            <a:spLocks noGrp="1"/>
          </p:cNvSpPr>
          <p:nvPr>
            <p:ph type="subTitle" idx="1"/>
          </p:nvPr>
        </p:nvSpPr>
        <p:spPr>
          <a:xfrm>
            <a:off x="825038" y="4495800"/>
            <a:ext cx="7543800" cy="1447800"/>
          </a:xfrm>
        </p:spPr>
        <p:txBody>
          <a:bodyPr>
            <a:normAutofit/>
          </a:bodyPr>
          <a:lstStyle/>
          <a:p>
            <a:r>
              <a:rPr lang="en-US" sz="2400" dirty="0" smtClean="0"/>
              <a:t>Dr. </a:t>
            </a:r>
            <a:r>
              <a:rPr lang="en-US" sz="2400" dirty="0" err="1" smtClean="0"/>
              <a:t>Shilpa</a:t>
            </a:r>
            <a:r>
              <a:rPr lang="en-US" sz="2400" dirty="0" smtClean="0"/>
              <a:t> </a:t>
            </a:r>
            <a:r>
              <a:rPr lang="en-US" sz="2400" dirty="0" err="1" smtClean="0"/>
              <a:t>chaudhari</a:t>
            </a:r>
            <a:endParaRPr lang="en-US" sz="2400" dirty="0"/>
          </a:p>
          <a:p>
            <a:r>
              <a:rPr lang="en-US" sz="2400" dirty="0"/>
              <a:t>Department of Computer </a:t>
            </a:r>
            <a:r>
              <a:rPr lang="en-US" sz="2400" dirty="0" smtClean="0"/>
              <a:t>Science and Engineering</a:t>
            </a:r>
            <a:r>
              <a:rPr lang="en-US" sz="2400" dirty="0"/>
              <a:t/>
            </a:r>
            <a:br>
              <a:rPr lang="en-US" sz="2400" dirty="0"/>
            </a:br>
            <a:r>
              <a:rPr lang="en-US" sz="2400" dirty="0" smtClean="0"/>
              <a:t>RIT, Bangalore</a:t>
            </a:r>
            <a:endParaRPr lang="en-US" sz="2400" dirty="0"/>
          </a:p>
        </p:txBody>
      </p:sp>
      <p:sp>
        <p:nvSpPr>
          <p:cNvPr id="6" name="TextBox 5">
            <a:extLst>
              <a:ext uri="{FF2B5EF4-FFF2-40B4-BE49-F238E27FC236}">
                <a16:creationId xmlns="" xmlns:a16="http://schemas.microsoft.com/office/drawing/2014/main" id="{15A623F6-8E78-4D86-8CB7-DC326FEAEE45}"/>
              </a:ext>
            </a:extLst>
          </p:cNvPr>
          <p:cNvSpPr txBox="1"/>
          <p:nvPr/>
        </p:nvSpPr>
        <p:spPr>
          <a:xfrm>
            <a:off x="1143000" y="3224561"/>
            <a:ext cx="3540265" cy="461665"/>
          </a:xfrm>
          <a:prstGeom prst="rect">
            <a:avLst/>
          </a:prstGeom>
          <a:noFill/>
        </p:spPr>
        <p:txBody>
          <a:bodyPr wrap="none" rtlCol="0">
            <a:spAutoFit/>
          </a:bodyPr>
          <a:lstStyle/>
          <a:p>
            <a:r>
              <a:rPr lang="en-US" sz="2400" dirty="0" smtClean="0"/>
              <a:t>CS46 Software Engineering</a:t>
            </a:r>
            <a:endParaRPr lang="en-US" sz="2400" dirty="0"/>
          </a:p>
        </p:txBody>
      </p:sp>
      <p:sp>
        <p:nvSpPr>
          <p:cNvPr id="78850" name="AutoShape 2" descr="Image result for pressman software engineering 8th edition pp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Image result for pressman software engineering 8th edition pp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51hgFE9oD1L._SX403_BO1,204,203,200_.jpg"/>
          <p:cNvPicPr>
            <a:picLocks noChangeAspect="1"/>
          </p:cNvPicPr>
          <p:nvPr/>
        </p:nvPicPr>
        <p:blipFill>
          <a:blip r:embed="rId2"/>
          <a:stretch>
            <a:fillRect/>
          </a:stretch>
        </p:blipFill>
        <p:spPr>
          <a:xfrm>
            <a:off x="6629400" y="0"/>
            <a:ext cx="2514600" cy="3104444"/>
          </a:xfrm>
          <a:prstGeom prst="rect">
            <a:avLst/>
          </a:prstGeom>
        </p:spPr>
      </p:pic>
    </p:spTree>
    <p:extLst>
      <p:ext uri="{BB962C8B-B14F-4D97-AF65-F5344CB8AC3E}">
        <p14:creationId xmlns:p14="http://schemas.microsoft.com/office/powerpoint/2010/main" xmlns="" val="4066362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57" y="2286000"/>
            <a:ext cx="6494443" cy="1372353"/>
          </a:xfrm>
        </p:spPr>
        <p:txBody>
          <a:bodyPr>
            <a:normAutofit/>
          </a:bodyPr>
          <a:lstStyle/>
          <a:p>
            <a:r>
              <a:rPr lang="en-US" dirty="0" smtClean="0"/>
              <a:t>Past tragic accidents in major projects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10"/>
          </p:nvPr>
        </p:nvSpPr>
        <p:spPr/>
        <p:txBody>
          <a:bodyPr/>
          <a:lstStyle/>
          <a:p>
            <a:fld id="{9AC5A009-FFDE-4BAE-9E6A-9174D71EE551}" type="slidenum">
              <a:rPr lang="en-US" altLang="ko-KR"/>
              <a:pPr/>
              <a:t>11</a:t>
            </a:fld>
            <a:endParaRPr lang="en-US" altLang="ko-KR"/>
          </a:p>
        </p:txBody>
      </p:sp>
      <p:sp>
        <p:nvSpPr>
          <p:cNvPr id="125954" name="Rectangle 2"/>
          <p:cNvSpPr>
            <a:spLocks noGrp="1" noChangeArrowheads="1"/>
          </p:cNvSpPr>
          <p:nvPr>
            <p:ph type="title"/>
          </p:nvPr>
        </p:nvSpPr>
        <p:spPr/>
        <p:txBody>
          <a:bodyPr>
            <a:normAutofit/>
          </a:bodyPr>
          <a:lstStyle/>
          <a:p>
            <a:r>
              <a:rPr lang="en-US" altLang="ko-KR" sz="2800"/>
              <a:t>Tragic Accidents I</a:t>
            </a:r>
          </a:p>
        </p:txBody>
      </p:sp>
      <p:sp>
        <p:nvSpPr>
          <p:cNvPr id="125955" name="Rectangle 3"/>
          <p:cNvSpPr>
            <a:spLocks noGrp="1" noChangeArrowheads="1"/>
          </p:cNvSpPr>
          <p:nvPr>
            <p:ph type="body" idx="1"/>
          </p:nvPr>
        </p:nvSpPr>
        <p:spPr>
          <a:xfrm>
            <a:off x="325438" y="1339850"/>
            <a:ext cx="4751387" cy="5184775"/>
          </a:xfrm>
        </p:spPr>
        <p:txBody>
          <a:bodyPr/>
          <a:lstStyle/>
          <a:p>
            <a:r>
              <a:rPr lang="en-US" altLang="ko-KR"/>
              <a:t>The Therac-25 Story</a:t>
            </a:r>
          </a:p>
          <a:p>
            <a:pPr lvl="1"/>
            <a:r>
              <a:rPr lang="en-US" altLang="ko-KR"/>
              <a:t>Between June 1985 and Jan 1987, a computer-controlled radiation therapy machine, called the Therac-25, massively overdosed six people</a:t>
            </a:r>
          </a:p>
          <a:p>
            <a:pPr lvl="2"/>
            <a:r>
              <a:rPr lang="en-US" altLang="ko-KR">
                <a:solidFill>
                  <a:srgbClr val="FF5050"/>
                </a:solidFill>
              </a:rPr>
              <a:t>software coding error</a:t>
            </a:r>
          </a:p>
          <a:p>
            <a:pPr lvl="2"/>
            <a:endParaRPr lang="en-US" altLang="ko-KR"/>
          </a:p>
          <a:p>
            <a:endParaRPr lang="en-US" altLang="ko-KR"/>
          </a:p>
          <a:p>
            <a:pPr lvl="1"/>
            <a:endParaRPr lang="en-US" altLang="ko-KR"/>
          </a:p>
        </p:txBody>
      </p:sp>
      <p:pic>
        <p:nvPicPr>
          <p:cNvPr id="125960" name="Picture 8" descr="Image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067300" y="1484313"/>
            <a:ext cx="4076700" cy="3600450"/>
          </a:xfrm>
          <a:prstGeom prst="rect">
            <a:avLst/>
          </a:prstGeom>
          <a:noFill/>
          <a:extLst>
            <a:ext uri="{909E8E84-426E-40DD-AFC4-6F175D3DCCD1}">
              <a14:hiddenFill xmlns:a14="http://schemas.microsoft.com/office/drawing/2010/main" xmlns="">
                <a:solidFill>
                  <a:srgbClr val="FFFFFF"/>
                </a:solidFill>
              </a14:hiddenFill>
            </a:ext>
          </a:extLst>
        </p:spPr>
      </p:pic>
      <p:sp>
        <p:nvSpPr>
          <p:cNvPr id="125961" name="Text Box 9"/>
          <p:cNvSpPr txBox="1">
            <a:spLocks noChangeArrowheads="1"/>
          </p:cNvSpPr>
          <p:nvPr/>
        </p:nvSpPr>
        <p:spPr bwMode="auto">
          <a:xfrm>
            <a:off x="1260475" y="5516563"/>
            <a:ext cx="7272338"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algn="l" defTabSz="762000" latinLnBrk="1">
              <a:defRPr kumimoji="1">
                <a:solidFill>
                  <a:schemeClr val="tx1"/>
                </a:solidFill>
                <a:latin typeface="굴림" panose="020B0600000101010101" pitchFamily="50" charset="-127"/>
                <a:ea typeface="굴림" panose="020B0600000101010101" pitchFamily="50" charset="-127"/>
              </a:defRPr>
            </a:lvl1pPr>
            <a:lvl2pPr algn="l" defTabSz="762000" latinLnBrk="1">
              <a:defRPr kumimoji="1">
                <a:solidFill>
                  <a:schemeClr val="tx1"/>
                </a:solidFill>
                <a:latin typeface="굴림" panose="020B0600000101010101" pitchFamily="50" charset="-127"/>
                <a:ea typeface="굴림" panose="020B0600000101010101" pitchFamily="50" charset="-127"/>
              </a:defRPr>
            </a:lvl2pPr>
            <a:lvl3pPr algn="l" defTabSz="762000" latinLnBrk="1">
              <a:defRPr kumimoji="1">
                <a:solidFill>
                  <a:schemeClr val="tx1"/>
                </a:solidFill>
                <a:latin typeface="굴림" panose="020B0600000101010101" pitchFamily="50" charset="-127"/>
                <a:ea typeface="굴림" panose="020B0600000101010101" pitchFamily="50" charset="-127"/>
              </a:defRPr>
            </a:lvl3pPr>
            <a:lvl4pPr algn="l" defTabSz="762000" latinLnBrk="1">
              <a:defRPr kumimoji="1">
                <a:solidFill>
                  <a:schemeClr val="tx1"/>
                </a:solidFill>
                <a:latin typeface="굴림" panose="020B0600000101010101" pitchFamily="50" charset="-127"/>
                <a:ea typeface="굴림" panose="020B0600000101010101" pitchFamily="50" charset="-127"/>
              </a:defRPr>
            </a:lvl4pPr>
            <a:lvl5pPr algn="l" defTabSz="762000" latinLnBrk="1">
              <a:defRPr kumimoji="1">
                <a:solidFill>
                  <a:schemeClr val="tx1"/>
                </a:solidFill>
                <a:latin typeface="굴림" panose="020B0600000101010101" pitchFamily="50" charset="-127"/>
                <a:ea typeface="굴림" panose="020B0600000101010101" pitchFamily="50" charset="-127"/>
              </a:defRPr>
            </a:lvl5pPr>
            <a:lvl6pPr defTabSz="762000"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defTabSz="762000"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defTabSz="762000"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defTabSz="762000" fontAlgn="base">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0">
              <a:spcBef>
                <a:spcPct val="50000"/>
              </a:spcBef>
              <a:buFontTx/>
              <a:buChar char="•"/>
            </a:pPr>
            <a:r>
              <a:rPr lang="en-US" altLang="ko-KR" sz="2400" i="0">
                <a:solidFill>
                  <a:srgbClr val="000099"/>
                </a:solidFill>
                <a:latin typeface="Arial" panose="020B0604020202020204" pitchFamily="34" charset="0"/>
                <a:ea typeface="돋움" panose="020B0600000101010101" pitchFamily="50" charset="-127"/>
              </a:rPr>
              <a:t> http://sunnyday.mit.edu/papers/therac.pdf</a:t>
            </a:r>
          </a:p>
        </p:txBody>
      </p:sp>
    </p:spTree>
    <p:extLst>
      <p:ext uri="{BB962C8B-B14F-4D97-AF65-F5344CB8AC3E}">
        <p14:creationId xmlns:p14="http://schemas.microsoft.com/office/powerpoint/2010/main" xmlns="" val="1231465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3"/>
          <p:cNvSpPr>
            <a:spLocks noGrp="1"/>
          </p:cNvSpPr>
          <p:nvPr>
            <p:ph type="sldNum" sz="quarter" idx="10"/>
          </p:nvPr>
        </p:nvSpPr>
        <p:spPr/>
        <p:txBody>
          <a:bodyPr/>
          <a:lstStyle/>
          <a:p>
            <a:fld id="{BA368E2D-0CE1-4BFA-9B22-8DB203AD2F49}" type="slidenum">
              <a:rPr lang="en-US" altLang="ko-KR"/>
              <a:pPr/>
              <a:t>12</a:t>
            </a:fld>
            <a:endParaRPr lang="en-US" altLang="ko-KR"/>
          </a:p>
        </p:txBody>
      </p:sp>
      <p:sp>
        <p:nvSpPr>
          <p:cNvPr id="123906" name="Rectangle 2"/>
          <p:cNvSpPr>
            <a:spLocks noGrp="1" noChangeArrowheads="1"/>
          </p:cNvSpPr>
          <p:nvPr>
            <p:ph type="title"/>
          </p:nvPr>
        </p:nvSpPr>
        <p:spPr/>
        <p:txBody>
          <a:bodyPr>
            <a:normAutofit/>
          </a:bodyPr>
          <a:lstStyle/>
          <a:p>
            <a:r>
              <a:rPr lang="en-US" altLang="ko-KR" sz="2800"/>
              <a:t>Tragic Accidents II</a:t>
            </a:r>
          </a:p>
        </p:txBody>
      </p:sp>
      <p:sp>
        <p:nvSpPr>
          <p:cNvPr id="123907" name="Rectangle 3"/>
          <p:cNvSpPr>
            <a:spLocks noGrp="1" noChangeArrowheads="1"/>
          </p:cNvSpPr>
          <p:nvPr>
            <p:ph type="body" idx="1"/>
          </p:nvPr>
        </p:nvSpPr>
        <p:spPr>
          <a:xfrm>
            <a:off x="252413" y="1371600"/>
            <a:ext cx="6048375" cy="4038600"/>
          </a:xfrm>
        </p:spPr>
        <p:txBody>
          <a:bodyPr/>
          <a:lstStyle/>
          <a:p>
            <a:r>
              <a:rPr lang="en-US" altLang="ko-KR" sz="2800" dirty="0"/>
              <a:t> </a:t>
            </a:r>
            <a:r>
              <a:rPr lang="en-US" altLang="ko-KR" sz="2800" dirty="0" err="1"/>
              <a:t>Ariane</a:t>
            </a:r>
            <a:r>
              <a:rPr lang="en-US" altLang="ko-KR" sz="2800" dirty="0"/>
              <a:t> 5</a:t>
            </a:r>
          </a:p>
          <a:p>
            <a:pPr lvl="1"/>
            <a:r>
              <a:rPr lang="en-US" altLang="ko-KR" sz="2400" dirty="0"/>
              <a:t>“On 4 June 1996, the maiden flight of the </a:t>
            </a:r>
            <a:r>
              <a:rPr lang="en-US" altLang="ko-KR" sz="2400" dirty="0" err="1"/>
              <a:t>Ariane</a:t>
            </a:r>
            <a:r>
              <a:rPr lang="en-US" altLang="ko-KR" sz="2400" dirty="0"/>
              <a:t> 5 launcher ended in a failure…The failure of the </a:t>
            </a:r>
            <a:r>
              <a:rPr lang="en-US" altLang="ko-KR" sz="2400" dirty="0" err="1"/>
              <a:t>Ariane</a:t>
            </a:r>
            <a:r>
              <a:rPr lang="en-US" altLang="ko-KR" sz="2400" dirty="0"/>
              <a:t> 501 was caused by the complete loss of guidance and attitude information …This loss of information was due to </a:t>
            </a:r>
            <a:r>
              <a:rPr lang="en-US" altLang="ko-KR" sz="2400" dirty="0">
                <a:solidFill>
                  <a:srgbClr val="FF5050"/>
                </a:solidFill>
              </a:rPr>
              <a:t>specification and design errors in the software</a:t>
            </a:r>
            <a:r>
              <a:rPr lang="en-US" altLang="ko-KR" sz="2400" dirty="0"/>
              <a:t> of the inertial reference system.”</a:t>
            </a:r>
          </a:p>
          <a:p>
            <a:pPr lvl="2"/>
            <a:r>
              <a:rPr lang="en-US" altLang="ko-KR" sz="2000" dirty="0">
                <a:solidFill>
                  <a:srgbClr val="FF5050"/>
                </a:solidFill>
              </a:rPr>
              <a:t>Floating number conversion problem</a:t>
            </a:r>
          </a:p>
          <a:p>
            <a:pPr lvl="2"/>
            <a:r>
              <a:rPr lang="en-US" altLang="ko-KR" sz="2000" dirty="0"/>
              <a:t>http://www.ima.umn.edu/~arnold/disasters/ariane5rep.html</a:t>
            </a:r>
          </a:p>
          <a:p>
            <a:pPr lvl="2"/>
            <a:endParaRPr lang="en-US" altLang="ko-KR" sz="2000" dirty="0"/>
          </a:p>
        </p:txBody>
      </p:sp>
      <p:pic>
        <p:nvPicPr>
          <p:cNvPr id="123908" name="Picture 4" descr="jupiter 1st test flight.jpg">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732588" y="1341438"/>
            <a:ext cx="1681162" cy="1954212"/>
          </a:xfrm>
          <a:prstGeom prst="rect">
            <a:avLst/>
          </a:prstGeom>
          <a:noFill/>
          <a:extLst>
            <a:ext uri="{909E8E84-426E-40DD-AFC4-6F175D3DCCD1}">
              <a14:hiddenFill xmlns:a14="http://schemas.microsoft.com/office/drawing/2010/main" xmlns="">
                <a:solidFill>
                  <a:srgbClr val="FFFFFF"/>
                </a:solidFill>
              </a14:hiddenFill>
            </a:ext>
          </a:extLst>
        </p:spPr>
      </p:pic>
      <p:pic>
        <p:nvPicPr>
          <p:cNvPr id="123909" name="Picture 5" descr="STS107%20crash%200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32588" y="3644900"/>
            <a:ext cx="1655762" cy="19446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78632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3"/>
          <p:cNvSpPr>
            <a:spLocks noGrp="1"/>
          </p:cNvSpPr>
          <p:nvPr>
            <p:ph type="sldNum" sz="quarter" idx="10"/>
          </p:nvPr>
        </p:nvSpPr>
        <p:spPr/>
        <p:txBody>
          <a:bodyPr/>
          <a:lstStyle/>
          <a:p>
            <a:fld id="{A57FD9C4-36C6-4406-9C50-3D304B35ACBE}" type="slidenum">
              <a:rPr lang="en-US" altLang="ko-KR"/>
              <a:pPr/>
              <a:t>13</a:t>
            </a:fld>
            <a:endParaRPr lang="en-US" altLang="ko-KR"/>
          </a:p>
        </p:txBody>
      </p:sp>
      <p:sp>
        <p:nvSpPr>
          <p:cNvPr id="128002" name="Rectangle 2"/>
          <p:cNvSpPr>
            <a:spLocks noGrp="1" noChangeArrowheads="1"/>
          </p:cNvSpPr>
          <p:nvPr>
            <p:ph type="title"/>
          </p:nvPr>
        </p:nvSpPr>
        <p:spPr/>
        <p:txBody>
          <a:bodyPr>
            <a:normAutofit/>
          </a:bodyPr>
          <a:lstStyle/>
          <a:p>
            <a:r>
              <a:rPr lang="en-US" altLang="ko-KR" sz="2800"/>
              <a:t>Tragic Accidents III</a:t>
            </a:r>
          </a:p>
        </p:txBody>
      </p:sp>
      <p:sp>
        <p:nvSpPr>
          <p:cNvPr id="128003" name="Rectangle 3"/>
          <p:cNvSpPr>
            <a:spLocks noGrp="1" noChangeArrowheads="1"/>
          </p:cNvSpPr>
          <p:nvPr>
            <p:ph type="body" idx="1"/>
          </p:nvPr>
        </p:nvSpPr>
        <p:spPr>
          <a:xfrm>
            <a:off x="971550" y="1125538"/>
            <a:ext cx="7632700" cy="2520950"/>
          </a:xfrm>
        </p:spPr>
        <p:txBody>
          <a:bodyPr/>
          <a:lstStyle/>
          <a:p>
            <a:r>
              <a:rPr lang="en-US" altLang="ko-KR" sz="2800"/>
              <a:t>NASA Mars Pathfinder (1997)</a:t>
            </a:r>
          </a:p>
          <a:p>
            <a:pPr lvl="1"/>
            <a:r>
              <a:rPr lang="en-US" altLang="ko-KR" sz="2400">
                <a:solidFill>
                  <a:srgbClr val="FF5050"/>
                </a:solidFill>
                <a:ea typeface="굴림" panose="020B0600000101010101" pitchFamily="50" charset="-127"/>
              </a:rPr>
              <a:t>Priority inversion problem </a:t>
            </a:r>
            <a:r>
              <a:rPr lang="en-US" altLang="ko-KR" sz="2400">
                <a:ea typeface="굴림" panose="020B0600000101010101" pitchFamily="50" charset="-127"/>
              </a:rPr>
              <a:t>led to a system reset and a one-day delay in retransmission of data which wasted valuable mission time.</a:t>
            </a:r>
            <a:r>
              <a:rPr lang="en-US" altLang="ko-KR" sz="2400"/>
              <a:t> </a:t>
            </a:r>
          </a:p>
          <a:p>
            <a:pPr lvl="1"/>
            <a:r>
              <a:rPr lang="en-US" altLang="ko-KR" sz="2400"/>
              <a:t>http://www.cis.ksu.edu/~hatcliff/842/Docs/Course-Overview/pathfinder-robotmag.pdf</a:t>
            </a:r>
          </a:p>
        </p:txBody>
      </p:sp>
      <p:pic>
        <p:nvPicPr>
          <p:cNvPr id="128004" name="Picture 4" descr="NASA&#10;Sojourn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79613" y="3716338"/>
            <a:ext cx="5543550" cy="2054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98442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57" y="1600200"/>
            <a:ext cx="8780443" cy="2971800"/>
          </a:xfrm>
        </p:spPr>
        <p:txBody>
          <a:bodyPr>
            <a:normAutofit/>
          </a:bodyPr>
          <a:lstStyle/>
          <a:p>
            <a:r>
              <a:rPr lang="en-US" dirty="0" smtClean="0"/>
              <a:t>Past tragic accidents in major projects observation</a:t>
            </a:r>
            <a:br>
              <a:rPr lang="en-US" dirty="0" smtClean="0"/>
            </a:br>
            <a:r>
              <a:rPr lang="en-US" dirty="0" smtClean="0"/>
              <a:t>………Problem with software</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Rot="1" noChangeArrowheads="1"/>
          </p:cNvSpPr>
          <p:nvPr>
            <p:ph type="title"/>
          </p:nvPr>
        </p:nvSpPr>
        <p:spPr>
          <a:xfrm>
            <a:off x="2527300" y="275035"/>
            <a:ext cx="5360442" cy="679160"/>
          </a:xfrm>
        </p:spPr>
        <p:txBody>
          <a:bodyPr wrap="none" lIns="63500" tIns="25400" rIns="63500" bIns="25400" anchor="t">
            <a:spAutoFit/>
          </a:bodyPr>
          <a:lstStyle/>
          <a:p>
            <a:pPr eaLnBrk="1" hangingPunct="1">
              <a:defRPr/>
            </a:pPr>
            <a:r>
              <a:rPr lang="en-US" altLang="ko-KR" smtClean="0">
                <a:solidFill>
                  <a:schemeClr val="tx1"/>
                </a:solidFill>
                <a:latin typeface="Arial" pitchFamily="34" charset="0"/>
                <a:ea typeface="굴림" charset="-127"/>
                <a:cs typeface="Arial" pitchFamily="34" charset="0"/>
              </a:rPr>
              <a:t>What is Software?</a:t>
            </a:r>
          </a:p>
        </p:txBody>
      </p:sp>
      <p:sp>
        <p:nvSpPr>
          <p:cNvPr id="5124" name="슬라이드 번호 개체 틀 4"/>
          <p:cNvSpPr>
            <a:spLocks noGrp="1"/>
          </p:cNvSpPr>
          <p:nvPr>
            <p:ph type="sldNum" sz="quarter" idx="11"/>
          </p:nvPr>
        </p:nvSpPr>
        <p:spPr>
          <a:noFill/>
        </p:spPr>
        <p:txBody>
          <a:bodyPr/>
          <a:lstStyle/>
          <a:p>
            <a:fld id="{30EE5B10-B9AC-48DD-ACB4-15DA4FD4B4FE}" type="slidenum">
              <a:rPr lang="ko-KR" altLang="en-US" smtClean="0">
                <a:solidFill>
                  <a:schemeClr val="tx1"/>
                </a:solidFill>
                <a:ea typeface="굴림" pitchFamily="50" charset="-127"/>
              </a:rPr>
              <a:pPr/>
              <a:t>15</a:t>
            </a:fld>
            <a:endParaRPr lang="en-US" altLang="ko-KR" smtClean="0">
              <a:solidFill>
                <a:schemeClr val="tx1"/>
              </a:solidFill>
              <a:ea typeface="굴림" pitchFamily="50" charset="-127"/>
            </a:endParaRPr>
          </a:p>
        </p:txBody>
      </p:sp>
      <p:sp>
        <p:nvSpPr>
          <p:cNvPr id="5125" name="Freeform 3"/>
          <p:cNvSpPr>
            <a:spLocks/>
          </p:cNvSpPr>
          <p:nvPr/>
        </p:nvSpPr>
        <p:spPr bwMode="auto">
          <a:xfrm>
            <a:off x="4127500" y="3614738"/>
            <a:ext cx="496888" cy="1673424"/>
          </a:xfrm>
          <a:custGeom>
            <a:avLst/>
            <a:gdLst>
              <a:gd name="T0" fmla="*/ 2147483647 w 313"/>
              <a:gd name="T1" fmla="*/ 0 h 937"/>
              <a:gd name="T2" fmla="*/ 2147483647 w 313"/>
              <a:gd name="T3" fmla="*/ 0 h 937"/>
              <a:gd name="T4" fmla="*/ 0 w 313"/>
              <a:gd name="T5" fmla="*/ 2147483647 h 937"/>
              <a:gd name="T6" fmla="*/ 2147483647 w 313"/>
              <a:gd name="T7" fmla="*/ 2147483647 h 937"/>
              <a:gd name="T8" fmla="*/ 0 60000 65536"/>
              <a:gd name="T9" fmla="*/ 0 60000 65536"/>
              <a:gd name="T10" fmla="*/ 0 60000 65536"/>
              <a:gd name="T11" fmla="*/ 0 60000 65536"/>
              <a:gd name="T12" fmla="*/ 0 w 313"/>
              <a:gd name="T13" fmla="*/ 0 h 937"/>
              <a:gd name="T14" fmla="*/ 313 w 313"/>
              <a:gd name="T15" fmla="*/ 937 h 937"/>
            </a:gdLst>
            <a:ahLst/>
            <a:cxnLst>
              <a:cxn ang="T8">
                <a:pos x="T0" y="T1"/>
              </a:cxn>
              <a:cxn ang="T9">
                <a:pos x="T2" y="T3"/>
              </a:cxn>
              <a:cxn ang="T10">
                <a:pos x="T4" y="T5"/>
              </a:cxn>
              <a:cxn ang="T11">
                <a:pos x="T6" y="T7"/>
              </a:cxn>
            </a:cxnLst>
            <a:rect l="T12" t="T13" r="T14" b="T15"/>
            <a:pathLst>
              <a:path w="313" h="937">
                <a:moveTo>
                  <a:pt x="184" y="0"/>
                </a:moveTo>
                <a:lnTo>
                  <a:pt x="184" y="0"/>
                </a:lnTo>
                <a:lnTo>
                  <a:pt x="0" y="552"/>
                </a:lnTo>
                <a:lnTo>
                  <a:pt x="312" y="936"/>
                </a:lnTo>
              </a:path>
            </a:pathLst>
          </a:custGeom>
          <a:solidFill>
            <a:schemeClr val="accent1"/>
          </a:solidFill>
          <a:ln w="19050" cap="rnd">
            <a:solidFill>
              <a:schemeClr val="bg2"/>
            </a:solidFill>
            <a:round/>
            <a:headEnd/>
            <a:tailEnd/>
          </a:ln>
        </p:spPr>
        <p:txBody>
          <a:bodyPr/>
          <a:lstStyle/>
          <a:p>
            <a:endParaRPr lang="ko-KR" altLang="en-US">
              <a:ea typeface="굴림" pitchFamily="50" charset="-127"/>
            </a:endParaRPr>
          </a:p>
        </p:txBody>
      </p:sp>
      <p:sp>
        <p:nvSpPr>
          <p:cNvPr id="5126" name="Freeform 4"/>
          <p:cNvSpPr>
            <a:spLocks/>
          </p:cNvSpPr>
          <p:nvPr/>
        </p:nvSpPr>
        <p:spPr bwMode="auto">
          <a:xfrm>
            <a:off x="4102100" y="3586163"/>
            <a:ext cx="496888" cy="1673424"/>
          </a:xfrm>
          <a:custGeom>
            <a:avLst/>
            <a:gdLst>
              <a:gd name="T0" fmla="*/ 2147483647 w 313"/>
              <a:gd name="T1" fmla="*/ 0 h 937"/>
              <a:gd name="T2" fmla="*/ 0 w 313"/>
              <a:gd name="T3" fmla="*/ 2147483647 h 937"/>
              <a:gd name="T4" fmla="*/ 2147483647 w 313"/>
              <a:gd name="T5" fmla="*/ 2147483647 h 937"/>
              <a:gd name="T6" fmla="*/ 0 60000 65536"/>
              <a:gd name="T7" fmla="*/ 0 60000 65536"/>
              <a:gd name="T8" fmla="*/ 0 60000 65536"/>
              <a:gd name="T9" fmla="*/ 0 w 313"/>
              <a:gd name="T10" fmla="*/ 0 h 937"/>
              <a:gd name="T11" fmla="*/ 313 w 313"/>
              <a:gd name="T12" fmla="*/ 937 h 937"/>
            </a:gdLst>
            <a:ahLst/>
            <a:cxnLst>
              <a:cxn ang="T6">
                <a:pos x="T0" y="T1"/>
              </a:cxn>
              <a:cxn ang="T7">
                <a:pos x="T2" y="T3"/>
              </a:cxn>
              <a:cxn ang="T8">
                <a:pos x="T4" y="T5"/>
              </a:cxn>
            </a:cxnLst>
            <a:rect l="T9" t="T10" r="T11" b="T12"/>
            <a:pathLst>
              <a:path w="313" h="937">
                <a:moveTo>
                  <a:pt x="184" y="0"/>
                </a:moveTo>
                <a:lnTo>
                  <a:pt x="0" y="552"/>
                </a:lnTo>
                <a:lnTo>
                  <a:pt x="312" y="936"/>
                </a:lnTo>
              </a:path>
            </a:pathLst>
          </a:custGeom>
          <a:solidFill>
            <a:schemeClr val="accent1"/>
          </a:solidFill>
          <a:ln w="19050" cap="rnd">
            <a:solidFill>
              <a:schemeClr val="bg2"/>
            </a:solidFill>
            <a:round/>
            <a:headEnd/>
            <a:tailEnd/>
          </a:ln>
        </p:spPr>
        <p:txBody>
          <a:bodyPr/>
          <a:lstStyle/>
          <a:p>
            <a:endParaRPr lang="ko-KR" altLang="en-US">
              <a:ea typeface="굴림" pitchFamily="50" charset="-127"/>
            </a:endParaRPr>
          </a:p>
        </p:txBody>
      </p:sp>
      <p:sp>
        <p:nvSpPr>
          <p:cNvPr id="5127" name="Rectangle 5"/>
          <p:cNvSpPr>
            <a:spLocks noChangeArrowheads="1"/>
          </p:cNvSpPr>
          <p:nvPr/>
        </p:nvSpPr>
        <p:spPr bwMode="auto">
          <a:xfrm>
            <a:off x="6108700" y="2457450"/>
            <a:ext cx="1524000" cy="1471613"/>
          </a:xfrm>
          <a:prstGeom prst="rect">
            <a:avLst/>
          </a:prstGeom>
          <a:solidFill>
            <a:schemeClr val="accent1"/>
          </a:solidFill>
          <a:ln w="12700">
            <a:solidFill>
              <a:schemeClr val="bg2"/>
            </a:solidFill>
            <a:miter lim="800000"/>
            <a:headEnd/>
            <a:tailEnd/>
          </a:ln>
        </p:spPr>
        <p:txBody>
          <a:bodyPr wrap="none" anchor="ctr"/>
          <a:lstStyle/>
          <a:p>
            <a:endParaRPr lang="ko-KR" altLang="en-US">
              <a:ea typeface="굴림" pitchFamily="50" charset="-127"/>
            </a:endParaRPr>
          </a:p>
        </p:txBody>
      </p:sp>
      <p:sp>
        <p:nvSpPr>
          <p:cNvPr id="5128" name="Rectangle 6"/>
          <p:cNvSpPr>
            <a:spLocks noChangeArrowheads="1"/>
          </p:cNvSpPr>
          <p:nvPr/>
        </p:nvSpPr>
        <p:spPr bwMode="auto">
          <a:xfrm>
            <a:off x="6108700" y="2457450"/>
            <a:ext cx="1524000" cy="1471613"/>
          </a:xfrm>
          <a:prstGeom prst="rect">
            <a:avLst/>
          </a:prstGeom>
          <a:solidFill>
            <a:schemeClr val="accent1"/>
          </a:solidFill>
          <a:ln w="12700">
            <a:solidFill>
              <a:schemeClr val="bg2"/>
            </a:solidFill>
            <a:miter lim="800000"/>
            <a:headEnd/>
            <a:tailEnd/>
          </a:ln>
        </p:spPr>
        <p:txBody>
          <a:bodyPr wrap="none" anchor="ctr"/>
          <a:lstStyle/>
          <a:p>
            <a:endParaRPr lang="ko-KR" altLang="en-US">
              <a:ea typeface="굴림" pitchFamily="50" charset="-127"/>
            </a:endParaRPr>
          </a:p>
        </p:txBody>
      </p:sp>
      <p:sp>
        <p:nvSpPr>
          <p:cNvPr id="5129" name="AutoShape 7"/>
          <p:cNvSpPr>
            <a:spLocks noChangeArrowheads="1"/>
          </p:cNvSpPr>
          <p:nvPr/>
        </p:nvSpPr>
        <p:spPr bwMode="auto">
          <a:xfrm>
            <a:off x="6159500" y="2543175"/>
            <a:ext cx="1422400" cy="1328738"/>
          </a:xfrm>
          <a:prstGeom prst="roundRect">
            <a:avLst>
              <a:gd name="adj" fmla="val 18611"/>
            </a:avLst>
          </a:prstGeom>
          <a:solidFill>
            <a:schemeClr val="accent1"/>
          </a:solidFill>
          <a:ln w="12700">
            <a:solidFill>
              <a:schemeClr val="bg2"/>
            </a:solidFill>
            <a:round/>
            <a:headEnd/>
            <a:tailEnd/>
          </a:ln>
        </p:spPr>
        <p:txBody>
          <a:bodyPr wrap="none" anchor="ctr"/>
          <a:lstStyle/>
          <a:p>
            <a:endParaRPr lang="ko-KR" altLang="en-US">
              <a:ea typeface="굴림" pitchFamily="50" charset="-127"/>
            </a:endParaRPr>
          </a:p>
        </p:txBody>
      </p:sp>
      <p:sp>
        <p:nvSpPr>
          <p:cNvPr id="5130" name="AutoShape 8"/>
          <p:cNvSpPr>
            <a:spLocks noChangeArrowheads="1"/>
          </p:cNvSpPr>
          <p:nvPr/>
        </p:nvSpPr>
        <p:spPr bwMode="auto">
          <a:xfrm>
            <a:off x="6159500" y="2543175"/>
            <a:ext cx="1422400" cy="1328738"/>
          </a:xfrm>
          <a:prstGeom prst="roundRect">
            <a:avLst>
              <a:gd name="adj" fmla="val 19889"/>
            </a:avLst>
          </a:prstGeom>
          <a:solidFill>
            <a:schemeClr val="accent1"/>
          </a:solidFill>
          <a:ln w="12700">
            <a:solidFill>
              <a:schemeClr val="bg2"/>
            </a:solidFill>
            <a:round/>
            <a:headEnd/>
            <a:tailEnd/>
          </a:ln>
        </p:spPr>
        <p:txBody>
          <a:bodyPr wrap="none" anchor="ctr"/>
          <a:lstStyle/>
          <a:p>
            <a:endParaRPr lang="ko-KR" altLang="en-US">
              <a:ea typeface="굴림" pitchFamily="50" charset="-127"/>
            </a:endParaRPr>
          </a:p>
        </p:txBody>
      </p:sp>
      <p:sp>
        <p:nvSpPr>
          <p:cNvPr id="5131" name="Rectangle 9"/>
          <p:cNvSpPr>
            <a:spLocks noChangeArrowheads="1"/>
          </p:cNvSpPr>
          <p:nvPr/>
        </p:nvSpPr>
        <p:spPr bwMode="auto">
          <a:xfrm>
            <a:off x="6108700" y="3971925"/>
            <a:ext cx="1524000" cy="385763"/>
          </a:xfrm>
          <a:prstGeom prst="rect">
            <a:avLst/>
          </a:prstGeom>
          <a:solidFill>
            <a:schemeClr val="accent1"/>
          </a:solidFill>
          <a:ln w="12700">
            <a:solidFill>
              <a:schemeClr val="bg2"/>
            </a:solidFill>
            <a:miter lim="800000"/>
            <a:headEnd/>
            <a:tailEnd/>
          </a:ln>
        </p:spPr>
        <p:txBody>
          <a:bodyPr wrap="none" anchor="ctr"/>
          <a:lstStyle/>
          <a:p>
            <a:endParaRPr lang="ko-KR" altLang="en-US">
              <a:ea typeface="굴림" pitchFamily="50" charset="-127"/>
            </a:endParaRPr>
          </a:p>
        </p:txBody>
      </p:sp>
      <p:sp>
        <p:nvSpPr>
          <p:cNvPr id="5132" name="Rectangle 10"/>
          <p:cNvSpPr>
            <a:spLocks noChangeArrowheads="1"/>
          </p:cNvSpPr>
          <p:nvPr/>
        </p:nvSpPr>
        <p:spPr bwMode="auto">
          <a:xfrm>
            <a:off x="6108700" y="3971925"/>
            <a:ext cx="1524000" cy="385763"/>
          </a:xfrm>
          <a:prstGeom prst="rect">
            <a:avLst/>
          </a:prstGeom>
          <a:solidFill>
            <a:schemeClr val="accent1"/>
          </a:solidFill>
          <a:ln w="12700">
            <a:solidFill>
              <a:schemeClr val="bg2"/>
            </a:solidFill>
            <a:miter lim="800000"/>
            <a:headEnd/>
            <a:tailEnd/>
          </a:ln>
        </p:spPr>
        <p:txBody>
          <a:bodyPr wrap="none" anchor="ctr"/>
          <a:lstStyle/>
          <a:p>
            <a:endParaRPr lang="ko-KR" altLang="en-US">
              <a:ea typeface="굴림" pitchFamily="50" charset="-127"/>
            </a:endParaRPr>
          </a:p>
        </p:txBody>
      </p:sp>
      <p:sp>
        <p:nvSpPr>
          <p:cNvPr id="5133" name="Rectangle 11"/>
          <p:cNvSpPr>
            <a:spLocks noChangeArrowheads="1"/>
          </p:cNvSpPr>
          <p:nvPr/>
        </p:nvSpPr>
        <p:spPr bwMode="auto">
          <a:xfrm>
            <a:off x="6108700" y="4257675"/>
            <a:ext cx="1524000" cy="157163"/>
          </a:xfrm>
          <a:prstGeom prst="rect">
            <a:avLst/>
          </a:prstGeom>
          <a:solidFill>
            <a:schemeClr val="accent1"/>
          </a:solidFill>
          <a:ln w="12700">
            <a:solidFill>
              <a:schemeClr val="bg2"/>
            </a:solidFill>
            <a:miter lim="800000"/>
            <a:headEnd/>
            <a:tailEnd/>
          </a:ln>
        </p:spPr>
        <p:txBody>
          <a:bodyPr wrap="none" anchor="ctr"/>
          <a:lstStyle/>
          <a:p>
            <a:endParaRPr lang="ko-KR" altLang="en-US">
              <a:ea typeface="굴림" pitchFamily="50" charset="-127"/>
            </a:endParaRPr>
          </a:p>
        </p:txBody>
      </p:sp>
      <p:sp>
        <p:nvSpPr>
          <p:cNvPr id="5134" name="Rectangle 12"/>
          <p:cNvSpPr>
            <a:spLocks noChangeArrowheads="1"/>
          </p:cNvSpPr>
          <p:nvPr/>
        </p:nvSpPr>
        <p:spPr bwMode="auto">
          <a:xfrm>
            <a:off x="6108700" y="4257675"/>
            <a:ext cx="1524000" cy="157163"/>
          </a:xfrm>
          <a:prstGeom prst="rect">
            <a:avLst/>
          </a:prstGeom>
          <a:solidFill>
            <a:schemeClr val="accent1"/>
          </a:solidFill>
          <a:ln w="12700">
            <a:solidFill>
              <a:schemeClr val="bg2"/>
            </a:solidFill>
            <a:miter lim="800000"/>
            <a:headEnd/>
            <a:tailEnd/>
          </a:ln>
        </p:spPr>
        <p:txBody>
          <a:bodyPr wrap="none" anchor="ctr"/>
          <a:lstStyle/>
          <a:p>
            <a:endParaRPr lang="ko-KR" altLang="en-US">
              <a:ea typeface="굴림" pitchFamily="50" charset="-127"/>
            </a:endParaRPr>
          </a:p>
        </p:txBody>
      </p:sp>
      <p:sp>
        <p:nvSpPr>
          <p:cNvPr id="5135" name="Freeform 13"/>
          <p:cNvSpPr>
            <a:spLocks/>
          </p:cNvSpPr>
          <p:nvPr/>
        </p:nvSpPr>
        <p:spPr bwMode="auto">
          <a:xfrm>
            <a:off x="5803900" y="4171950"/>
            <a:ext cx="1792288" cy="1044774"/>
          </a:xfrm>
          <a:custGeom>
            <a:avLst/>
            <a:gdLst>
              <a:gd name="T0" fmla="*/ 2147483647 w 1129"/>
              <a:gd name="T1" fmla="*/ 0 h 585"/>
              <a:gd name="T2" fmla="*/ 2147483647 w 1129"/>
              <a:gd name="T3" fmla="*/ 0 h 585"/>
              <a:gd name="T4" fmla="*/ 2147483647 w 1129"/>
              <a:gd name="T5" fmla="*/ 2147483647 h 585"/>
              <a:gd name="T6" fmla="*/ 2147483647 w 1129"/>
              <a:gd name="T7" fmla="*/ 2147483647 h 585"/>
              <a:gd name="T8" fmla="*/ 0 w 1129"/>
              <a:gd name="T9" fmla="*/ 2147483647 h 585"/>
              <a:gd name="T10" fmla="*/ 2147483647 w 1129"/>
              <a:gd name="T11" fmla="*/ 0 h 585"/>
              <a:gd name="T12" fmla="*/ 0 60000 65536"/>
              <a:gd name="T13" fmla="*/ 0 60000 65536"/>
              <a:gd name="T14" fmla="*/ 0 60000 65536"/>
              <a:gd name="T15" fmla="*/ 0 60000 65536"/>
              <a:gd name="T16" fmla="*/ 0 60000 65536"/>
              <a:gd name="T17" fmla="*/ 0 60000 65536"/>
              <a:gd name="T18" fmla="*/ 0 w 1129"/>
              <a:gd name="T19" fmla="*/ 0 h 585"/>
              <a:gd name="T20" fmla="*/ 1129 w 1129"/>
              <a:gd name="T21" fmla="*/ 585 h 585"/>
            </a:gdLst>
            <a:ahLst/>
            <a:cxnLst>
              <a:cxn ang="T12">
                <a:pos x="T0" y="T1"/>
              </a:cxn>
              <a:cxn ang="T13">
                <a:pos x="T2" y="T3"/>
              </a:cxn>
              <a:cxn ang="T14">
                <a:pos x="T4" y="T5"/>
              </a:cxn>
              <a:cxn ang="T15">
                <a:pos x="T6" y="T7"/>
              </a:cxn>
              <a:cxn ang="T16">
                <a:pos x="T8" y="T9"/>
              </a:cxn>
              <a:cxn ang="T17">
                <a:pos x="T10" y="T11"/>
              </a:cxn>
            </a:cxnLst>
            <a:rect l="T18" t="T19" r="T20" b="T21"/>
            <a:pathLst>
              <a:path w="1129" h="585">
                <a:moveTo>
                  <a:pt x="128" y="0"/>
                </a:moveTo>
                <a:lnTo>
                  <a:pt x="128" y="0"/>
                </a:lnTo>
                <a:lnTo>
                  <a:pt x="1128" y="312"/>
                </a:lnTo>
                <a:lnTo>
                  <a:pt x="880" y="584"/>
                </a:lnTo>
                <a:lnTo>
                  <a:pt x="0" y="128"/>
                </a:lnTo>
                <a:lnTo>
                  <a:pt x="128" y="0"/>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36" name="Freeform 14"/>
          <p:cNvSpPr>
            <a:spLocks/>
          </p:cNvSpPr>
          <p:nvPr/>
        </p:nvSpPr>
        <p:spPr bwMode="auto">
          <a:xfrm>
            <a:off x="5778500" y="4143375"/>
            <a:ext cx="1792288" cy="1044774"/>
          </a:xfrm>
          <a:custGeom>
            <a:avLst/>
            <a:gdLst>
              <a:gd name="T0" fmla="*/ 2147483647 w 1129"/>
              <a:gd name="T1" fmla="*/ 0 h 585"/>
              <a:gd name="T2" fmla="*/ 2147483647 w 1129"/>
              <a:gd name="T3" fmla="*/ 2147483647 h 585"/>
              <a:gd name="T4" fmla="*/ 2147483647 w 1129"/>
              <a:gd name="T5" fmla="*/ 2147483647 h 585"/>
              <a:gd name="T6" fmla="*/ 0 w 1129"/>
              <a:gd name="T7" fmla="*/ 2147483647 h 585"/>
              <a:gd name="T8" fmla="*/ 2147483647 w 1129"/>
              <a:gd name="T9" fmla="*/ 0 h 585"/>
              <a:gd name="T10" fmla="*/ 0 60000 65536"/>
              <a:gd name="T11" fmla="*/ 0 60000 65536"/>
              <a:gd name="T12" fmla="*/ 0 60000 65536"/>
              <a:gd name="T13" fmla="*/ 0 60000 65536"/>
              <a:gd name="T14" fmla="*/ 0 60000 65536"/>
              <a:gd name="T15" fmla="*/ 0 w 1129"/>
              <a:gd name="T16" fmla="*/ 0 h 585"/>
              <a:gd name="T17" fmla="*/ 1129 w 1129"/>
              <a:gd name="T18" fmla="*/ 585 h 585"/>
            </a:gdLst>
            <a:ahLst/>
            <a:cxnLst>
              <a:cxn ang="T10">
                <a:pos x="T0" y="T1"/>
              </a:cxn>
              <a:cxn ang="T11">
                <a:pos x="T2" y="T3"/>
              </a:cxn>
              <a:cxn ang="T12">
                <a:pos x="T4" y="T5"/>
              </a:cxn>
              <a:cxn ang="T13">
                <a:pos x="T6" y="T7"/>
              </a:cxn>
              <a:cxn ang="T14">
                <a:pos x="T8" y="T9"/>
              </a:cxn>
            </a:cxnLst>
            <a:rect l="T15" t="T16" r="T17" b="T18"/>
            <a:pathLst>
              <a:path w="1129" h="585">
                <a:moveTo>
                  <a:pt x="128" y="0"/>
                </a:moveTo>
                <a:lnTo>
                  <a:pt x="1128" y="312"/>
                </a:lnTo>
                <a:lnTo>
                  <a:pt x="880" y="584"/>
                </a:lnTo>
                <a:lnTo>
                  <a:pt x="0" y="128"/>
                </a:lnTo>
                <a:lnTo>
                  <a:pt x="128" y="0"/>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37" name="Freeform 15"/>
          <p:cNvSpPr>
            <a:spLocks/>
          </p:cNvSpPr>
          <p:nvPr/>
        </p:nvSpPr>
        <p:spPr bwMode="auto">
          <a:xfrm>
            <a:off x="5803900" y="4400550"/>
            <a:ext cx="1792288" cy="901899"/>
          </a:xfrm>
          <a:custGeom>
            <a:avLst/>
            <a:gdLst>
              <a:gd name="T0" fmla="*/ 2147483647 w 1129"/>
              <a:gd name="T1" fmla="*/ 2147483647 h 505"/>
              <a:gd name="T2" fmla="*/ 2147483647 w 1129"/>
              <a:gd name="T3" fmla="*/ 2147483647 h 505"/>
              <a:gd name="T4" fmla="*/ 2147483647 w 1129"/>
              <a:gd name="T5" fmla="*/ 2147483647 h 505"/>
              <a:gd name="T6" fmla="*/ 2147483647 w 1129"/>
              <a:gd name="T7" fmla="*/ 2147483647 h 505"/>
              <a:gd name="T8" fmla="*/ 0 w 1129"/>
              <a:gd name="T9" fmla="*/ 0 h 505"/>
              <a:gd name="T10" fmla="*/ 0 60000 65536"/>
              <a:gd name="T11" fmla="*/ 0 60000 65536"/>
              <a:gd name="T12" fmla="*/ 0 60000 65536"/>
              <a:gd name="T13" fmla="*/ 0 60000 65536"/>
              <a:gd name="T14" fmla="*/ 0 60000 65536"/>
              <a:gd name="T15" fmla="*/ 0 w 1129"/>
              <a:gd name="T16" fmla="*/ 0 h 505"/>
              <a:gd name="T17" fmla="*/ 1129 w 1129"/>
              <a:gd name="T18" fmla="*/ 505 h 505"/>
            </a:gdLst>
            <a:ahLst/>
            <a:cxnLst>
              <a:cxn ang="T10">
                <a:pos x="T0" y="T1"/>
              </a:cxn>
              <a:cxn ang="T11">
                <a:pos x="T2" y="T3"/>
              </a:cxn>
              <a:cxn ang="T12">
                <a:pos x="T4" y="T5"/>
              </a:cxn>
              <a:cxn ang="T13">
                <a:pos x="T6" y="T7"/>
              </a:cxn>
              <a:cxn ang="T14">
                <a:pos x="T8" y="T9"/>
              </a:cxn>
            </a:cxnLst>
            <a:rect l="T15" t="T16" r="T17" b="T18"/>
            <a:pathLst>
              <a:path w="1129" h="505">
                <a:moveTo>
                  <a:pt x="1128" y="184"/>
                </a:moveTo>
                <a:lnTo>
                  <a:pt x="1128" y="184"/>
                </a:lnTo>
                <a:lnTo>
                  <a:pt x="1128" y="312"/>
                </a:lnTo>
                <a:lnTo>
                  <a:pt x="880" y="504"/>
                </a:lnTo>
                <a:lnTo>
                  <a:pt x="0" y="0"/>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38" name="Freeform 16"/>
          <p:cNvSpPr>
            <a:spLocks/>
          </p:cNvSpPr>
          <p:nvPr/>
        </p:nvSpPr>
        <p:spPr bwMode="auto">
          <a:xfrm>
            <a:off x="5778500" y="4371975"/>
            <a:ext cx="1792288" cy="901899"/>
          </a:xfrm>
          <a:custGeom>
            <a:avLst/>
            <a:gdLst>
              <a:gd name="T0" fmla="*/ 2147483647 w 1129"/>
              <a:gd name="T1" fmla="*/ 2147483647 h 505"/>
              <a:gd name="T2" fmla="*/ 2147483647 w 1129"/>
              <a:gd name="T3" fmla="*/ 2147483647 h 505"/>
              <a:gd name="T4" fmla="*/ 2147483647 w 1129"/>
              <a:gd name="T5" fmla="*/ 2147483647 h 505"/>
              <a:gd name="T6" fmla="*/ 0 w 1129"/>
              <a:gd name="T7" fmla="*/ 0 h 505"/>
              <a:gd name="T8" fmla="*/ 0 60000 65536"/>
              <a:gd name="T9" fmla="*/ 0 60000 65536"/>
              <a:gd name="T10" fmla="*/ 0 60000 65536"/>
              <a:gd name="T11" fmla="*/ 0 60000 65536"/>
              <a:gd name="T12" fmla="*/ 0 w 1129"/>
              <a:gd name="T13" fmla="*/ 0 h 505"/>
              <a:gd name="T14" fmla="*/ 1129 w 1129"/>
              <a:gd name="T15" fmla="*/ 505 h 505"/>
            </a:gdLst>
            <a:ahLst/>
            <a:cxnLst>
              <a:cxn ang="T8">
                <a:pos x="T0" y="T1"/>
              </a:cxn>
              <a:cxn ang="T9">
                <a:pos x="T2" y="T3"/>
              </a:cxn>
              <a:cxn ang="T10">
                <a:pos x="T4" y="T5"/>
              </a:cxn>
              <a:cxn ang="T11">
                <a:pos x="T6" y="T7"/>
              </a:cxn>
            </a:cxnLst>
            <a:rect l="T12" t="T13" r="T14" b="T15"/>
            <a:pathLst>
              <a:path w="1129" h="505">
                <a:moveTo>
                  <a:pt x="1128" y="184"/>
                </a:moveTo>
                <a:lnTo>
                  <a:pt x="1128" y="312"/>
                </a:lnTo>
                <a:lnTo>
                  <a:pt x="880" y="504"/>
                </a:lnTo>
                <a:lnTo>
                  <a:pt x="0" y="0"/>
                </a:lnTo>
              </a:path>
            </a:pathLst>
          </a:custGeom>
          <a:solidFill>
            <a:schemeClr val="accent1"/>
          </a:solidFill>
          <a:ln w="12700" cap="rnd">
            <a:solidFill>
              <a:schemeClr val="bg2"/>
            </a:solidFill>
            <a:round/>
            <a:headEnd/>
            <a:tailEnd/>
          </a:ln>
        </p:spPr>
        <p:txBody>
          <a:bodyPr/>
          <a:lstStyle/>
          <a:p>
            <a:r>
              <a:rPr lang="en-US" altLang="ko-KR">
                <a:ea typeface="굴림" pitchFamily="50" charset="-127"/>
              </a:rPr>
              <a:t>a</a:t>
            </a:r>
            <a:endParaRPr lang="ko-KR" altLang="en-US">
              <a:ea typeface="굴림" pitchFamily="50" charset="-127"/>
            </a:endParaRPr>
          </a:p>
        </p:txBody>
      </p:sp>
      <p:sp>
        <p:nvSpPr>
          <p:cNvPr id="5139" name="Line 17"/>
          <p:cNvSpPr>
            <a:spLocks noChangeShapeType="1"/>
          </p:cNvSpPr>
          <p:nvPr/>
        </p:nvSpPr>
        <p:spPr bwMode="auto">
          <a:xfrm>
            <a:off x="7150100" y="5260660"/>
            <a:ext cx="0" cy="71438"/>
          </a:xfrm>
          <a:prstGeom prst="line">
            <a:avLst/>
          </a:prstGeom>
          <a:noFill/>
          <a:ln w="12700">
            <a:solidFill>
              <a:schemeClr val="bg2"/>
            </a:solidFill>
            <a:round/>
            <a:headEnd/>
            <a:tailEnd/>
          </a:ln>
        </p:spPr>
        <p:txBody>
          <a:bodyPr wrap="none" anchor="ctr"/>
          <a:lstStyle/>
          <a:p>
            <a:endParaRPr lang="ko-KR" altLang="en-US"/>
          </a:p>
        </p:txBody>
      </p:sp>
      <p:sp>
        <p:nvSpPr>
          <p:cNvPr id="5140" name="Freeform 18"/>
          <p:cNvSpPr>
            <a:spLocks/>
          </p:cNvSpPr>
          <p:nvPr/>
        </p:nvSpPr>
        <p:spPr bwMode="auto">
          <a:xfrm>
            <a:off x="5410200" y="4572000"/>
            <a:ext cx="420688" cy="301824"/>
          </a:xfrm>
          <a:custGeom>
            <a:avLst/>
            <a:gdLst>
              <a:gd name="T0" fmla="*/ 2147483647 w 265"/>
              <a:gd name="T1" fmla="*/ 0 h 169"/>
              <a:gd name="T2" fmla="*/ 2147483647 w 265"/>
              <a:gd name="T3" fmla="*/ 0 h 169"/>
              <a:gd name="T4" fmla="*/ 2147483647 w 265"/>
              <a:gd name="T5" fmla="*/ 2147483647 h 169"/>
              <a:gd name="T6" fmla="*/ 2147483647 w 265"/>
              <a:gd name="T7" fmla="*/ 2147483647 h 169"/>
              <a:gd name="T8" fmla="*/ 0 w 265"/>
              <a:gd name="T9" fmla="*/ 2147483647 h 169"/>
              <a:gd name="T10" fmla="*/ 2147483647 w 265"/>
              <a:gd name="T11" fmla="*/ 0 h 169"/>
              <a:gd name="T12" fmla="*/ 0 60000 65536"/>
              <a:gd name="T13" fmla="*/ 0 60000 65536"/>
              <a:gd name="T14" fmla="*/ 0 60000 65536"/>
              <a:gd name="T15" fmla="*/ 0 60000 65536"/>
              <a:gd name="T16" fmla="*/ 0 60000 65536"/>
              <a:gd name="T17" fmla="*/ 0 60000 65536"/>
              <a:gd name="T18" fmla="*/ 0 w 265"/>
              <a:gd name="T19" fmla="*/ 0 h 169"/>
              <a:gd name="T20" fmla="*/ 265 w 265"/>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265" h="169">
                <a:moveTo>
                  <a:pt x="176" y="0"/>
                </a:moveTo>
                <a:lnTo>
                  <a:pt x="176" y="0"/>
                </a:lnTo>
                <a:lnTo>
                  <a:pt x="264" y="48"/>
                </a:lnTo>
                <a:lnTo>
                  <a:pt x="80" y="168"/>
                </a:lnTo>
                <a:lnTo>
                  <a:pt x="0" y="120"/>
                </a:lnTo>
                <a:lnTo>
                  <a:pt x="176" y="0"/>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41" name="Freeform 19"/>
          <p:cNvSpPr>
            <a:spLocks/>
          </p:cNvSpPr>
          <p:nvPr/>
        </p:nvSpPr>
        <p:spPr bwMode="auto">
          <a:xfrm>
            <a:off x="5384800" y="4543425"/>
            <a:ext cx="420688" cy="301824"/>
          </a:xfrm>
          <a:custGeom>
            <a:avLst/>
            <a:gdLst>
              <a:gd name="T0" fmla="*/ 2147483647 w 265"/>
              <a:gd name="T1" fmla="*/ 0 h 169"/>
              <a:gd name="T2" fmla="*/ 2147483647 w 265"/>
              <a:gd name="T3" fmla="*/ 2147483647 h 169"/>
              <a:gd name="T4" fmla="*/ 2147483647 w 265"/>
              <a:gd name="T5" fmla="*/ 2147483647 h 169"/>
              <a:gd name="T6" fmla="*/ 0 w 265"/>
              <a:gd name="T7" fmla="*/ 2147483647 h 169"/>
              <a:gd name="T8" fmla="*/ 2147483647 w 265"/>
              <a:gd name="T9" fmla="*/ 0 h 169"/>
              <a:gd name="T10" fmla="*/ 0 60000 65536"/>
              <a:gd name="T11" fmla="*/ 0 60000 65536"/>
              <a:gd name="T12" fmla="*/ 0 60000 65536"/>
              <a:gd name="T13" fmla="*/ 0 60000 65536"/>
              <a:gd name="T14" fmla="*/ 0 60000 65536"/>
              <a:gd name="T15" fmla="*/ 0 w 265"/>
              <a:gd name="T16" fmla="*/ 0 h 169"/>
              <a:gd name="T17" fmla="*/ 265 w 265"/>
              <a:gd name="T18" fmla="*/ 169 h 169"/>
            </a:gdLst>
            <a:ahLst/>
            <a:cxnLst>
              <a:cxn ang="T10">
                <a:pos x="T0" y="T1"/>
              </a:cxn>
              <a:cxn ang="T11">
                <a:pos x="T2" y="T3"/>
              </a:cxn>
              <a:cxn ang="T12">
                <a:pos x="T4" y="T5"/>
              </a:cxn>
              <a:cxn ang="T13">
                <a:pos x="T6" y="T7"/>
              </a:cxn>
              <a:cxn ang="T14">
                <a:pos x="T8" y="T9"/>
              </a:cxn>
            </a:cxnLst>
            <a:rect l="T15" t="T16" r="T17" b="T18"/>
            <a:pathLst>
              <a:path w="265" h="169">
                <a:moveTo>
                  <a:pt x="176" y="0"/>
                </a:moveTo>
                <a:lnTo>
                  <a:pt x="264" y="48"/>
                </a:lnTo>
                <a:lnTo>
                  <a:pt x="80" y="168"/>
                </a:lnTo>
                <a:lnTo>
                  <a:pt x="0" y="120"/>
                </a:lnTo>
                <a:lnTo>
                  <a:pt x="176" y="0"/>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42" name="Freeform 20"/>
          <p:cNvSpPr>
            <a:spLocks/>
          </p:cNvSpPr>
          <p:nvPr/>
        </p:nvSpPr>
        <p:spPr bwMode="auto">
          <a:xfrm>
            <a:off x="5410200" y="4686300"/>
            <a:ext cx="420688" cy="244674"/>
          </a:xfrm>
          <a:custGeom>
            <a:avLst/>
            <a:gdLst>
              <a:gd name="T0" fmla="*/ 2147483647 w 265"/>
              <a:gd name="T1" fmla="*/ 0 h 137"/>
              <a:gd name="T2" fmla="*/ 2147483647 w 265"/>
              <a:gd name="T3" fmla="*/ 0 h 137"/>
              <a:gd name="T4" fmla="*/ 2147483647 w 265"/>
              <a:gd name="T5" fmla="*/ 2147483647 h 137"/>
              <a:gd name="T6" fmla="*/ 2147483647 w 265"/>
              <a:gd name="T7" fmla="*/ 2147483647 h 137"/>
              <a:gd name="T8" fmla="*/ 0 w 265"/>
              <a:gd name="T9" fmla="*/ 2147483647 h 137"/>
              <a:gd name="T10" fmla="*/ 0 60000 65536"/>
              <a:gd name="T11" fmla="*/ 0 60000 65536"/>
              <a:gd name="T12" fmla="*/ 0 60000 65536"/>
              <a:gd name="T13" fmla="*/ 0 60000 65536"/>
              <a:gd name="T14" fmla="*/ 0 60000 65536"/>
              <a:gd name="T15" fmla="*/ 0 w 265"/>
              <a:gd name="T16" fmla="*/ 0 h 137"/>
              <a:gd name="T17" fmla="*/ 265 w 265"/>
              <a:gd name="T18" fmla="*/ 137 h 137"/>
            </a:gdLst>
            <a:ahLst/>
            <a:cxnLst>
              <a:cxn ang="T10">
                <a:pos x="T0" y="T1"/>
              </a:cxn>
              <a:cxn ang="T11">
                <a:pos x="T2" y="T3"/>
              </a:cxn>
              <a:cxn ang="T12">
                <a:pos x="T4" y="T5"/>
              </a:cxn>
              <a:cxn ang="T13">
                <a:pos x="T6" y="T7"/>
              </a:cxn>
              <a:cxn ang="T14">
                <a:pos x="T8" y="T9"/>
              </a:cxn>
            </a:cxnLst>
            <a:rect l="T15" t="T16" r="T17" b="T18"/>
            <a:pathLst>
              <a:path w="265" h="137">
                <a:moveTo>
                  <a:pt x="264" y="0"/>
                </a:moveTo>
                <a:lnTo>
                  <a:pt x="264" y="0"/>
                </a:lnTo>
                <a:lnTo>
                  <a:pt x="264" y="72"/>
                </a:lnTo>
                <a:lnTo>
                  <a:pt x="64" y="136"/>
                </a:lnTo>
                <a:lnTo>
                  <a:pt x="0" y="88"/>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43" name="Freeform 21"/>
          <p:cNvSpPr>
            <a:spLocks/>
          </p:cNvSpPr>
          <p:nvPr/>
        </p:nvSpPr>
        <p:spPr bwMode="auto">
          <a:xfrm>
            <a:off x="5384800" y="4657725"/>
            <a:ext cx="420688" cy="244674"/>
          </a:xfrm>
          <a:custGeom>
            <a:avLst/>
            <a:gdLst>
              <a:gd name="T0" fmla="*/ 2147483647 w 265"/>
              <a:gd name="T1" fmla="*/ 0 h 137"/>
              <a:gd name="T2" fmla="*/ 2147483647 w 265"/>
              <a:gd name="T3" fmla="*/ 2147483647 h 137"/>
              <a:gd name="T4" fmla="*/ 2147483647 w 265"/>
              <a:gd name="T5" fmla="*/ 2147483647 h 137"/>
              <a:gd name="T6" fmla="*/ 0 w 265"/>
              <a:gd name="T7" fmla="*/ 2147483647 h 137"/>
              <a:gd name="T8" fmla="*/ 0 60000 65536"/>
              <a:gd name="T9" fmla="*/ 0 60000 65536"/>
              <a:gd name="T10" fmla="*/ 0 60000 65536"/>
              <a:gd name="T11" fmla="*/ 0 60000 65536"/>
              <a:gd name="T12" fmla="*/ 0 w 265"/>
              <a:gd name="T13" fmla="*/ 0 h 137"/>
              <a:gd name="T14" fmla="*/ 265 w 265"/>
              <a:gd name="T15" fmla="*/ 137 h 137"/>
            </a:gdLst>
            <a:ahLst/>
            <a:cxnLst>
              <a:cxn ang="T8">
                <a:pos x="T0" y="T1"/>
              </a:cxn>
              <a:cxn ang="T9">
                <a:pos x="T2" y="T3"/>
              </a:cxn>
              <a:cxn ang="T10">
                <a:pos x="T4" y="T5"/>
              </a:cxn>
              <a:cxn ang="T11">
                <a:pos x="T6" y="T7"/>
              </a:cxn>
            </a:cxnLst>
            <a:rect l="T12" t="T13" r="T14" b="T15"/>
            <a:pathLst>
              <a:path w="265" h="137">
                <a:moveTo>
                  <a:pt x="264" y="0"/>
                </a:moveTo>
                <a:lnTo>
                  <a:pt x="264" y="72"/>
                </a:lnTo>
                <a:lnTo>
                  <a:pt x="64" y="136"/>
                </a:lnTo>
                <a:lnTo>
                  <a:pt x="0" y="88"/>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44" name="Line 22"/>
          <p:cNvSpPr>
            <a:spLocks noChangeShapeType="1"/>
          </p:cNvSpPr>
          <p:nvPr/>
        </p:nvSpPr>
        <p:spPr bwMode="auto">
          <a:xfrm>
            <a:off x="5461000" y="4814887"/>
            <a:ext cx="0" cy="42863"/>
          </a:xfrm>
          <a:prstGeom prst="line">
            <a:avLst/>
          </a:prstGeom>
          <a:noFill/>
          <a:ln w="19050">
            <a:solidFill>
              <a:schemeClr val="bg2"/>
            </a:solidFill>
            <a:round/>
            <a:headEnd/>
            <a:tailEnd/>
          </a:ln>
        </p:spPr>
        <p:txBody>
          <a:bodyPr wrap="none" anchor="ctr"/>
          <a:lstStyle/>
          <a:p>
            <a:endParaRPr lang="ko-KR" altLang="en-US"/>
          </a:p>
        </p:txBody>
      </p:sp>
      <p:sp>
        <p:nvSpPr>
          <p:cNvPr id="5145" name="Line 23"/>
          <p:cNvSpPr>
            <a:spLocks noChangeShapeType="1"/>
          </p:cNvSpPr>
          <p:nvPr/>
        </p:nvSpPr>
        <p:spPr bwMode="auto">
          <a:xfrm>
            <a:off x="5359400" y="4729162"/>
            <a:ext cx="0" cy="42863"/>
          </a:xfrm>
          <a:prstGeom prst="line">
            <a:avLst/>
          </a:prstGeom>
          <a:noFill/>
          <a:ln w="19050">
            <a:solidFill>
              <a:schemeClr val="bg2"/>
            </a:solidFill>
            <a:round/>
            <a:headEnd/>
            <a:tailEnd/>
          </a:ln>
        </p:spPr>
        <p:txBody>
          <a:bodyPr wrap="none" anchor="ctr"/>
          <a:lstStyle/>
          <a:p>
            <a:endParaRPr lang="ko-KR" altLang="en-US"/>
          </a:p>
        </p:txBody>
      </p:sp>
      <p:sp>
        <p:nvSpPr>
          <p:cNvPr id="5146" name="Freeform 24"/>
          <p:cNvSpPr>
            <a:spLocks/>
          </p:cNvSpPr>
          <p:nvPr/>
        </p:nvSpPr>
        <p:spPr bwMode="auto">
          <a:xfrm>
            <a:off x="5676900" y="4271962"/>
            <a:ext cx="255588" cy="458987"/>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2147483647 w 161"/>
              <a:gd name="T17" fmla="*/ 2147483647 h 257"/>
              <a:gd name="T18" fmla="*/ 0 w 161"/>
              <a:gd name="T19" fmla="*/ 2147483647 h 257"/>
              <a:gd name="T20" fmla="*/ 0 w 161"/>
              <a:gd name="T21" fmla="*/ 2147483647 h 257"/>
              <a:gd name="T22" fmla="*/ 2147483647 w 161"/>
              <a:gd name="T23" fmla="*/ 2147483647 h 257"/>
              <a:gd name="T24" fmla="*/ 2147483647 w 161"/>
              <a:gd name="T25" fmla="*/ 2147483647 h 257"/>
              <a:gd name="T26" fmla="*/ 2147483647 w 161"/>
              <a:gd name="T27" fmla="*/ 0 h 257"/>
              <a:gd name="T28" fmla="*/ 2147483647 w 161"/>
              <a:gd name="T29" fmla="*/ 2147483647 h 257"/>
              <a:gd name="T30" fmla="*/ 2147483647 w 161"/>
              <a:gd name="T31" fmla="*/ 2147483647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57"/>
              <a:gd name="T50" fmla="*/ 161 w 161"/>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57">
                <a:moveTo>
                  <a:pt x="96" y="256"/>
                </a:moveTo>
                <a:lnTo>
                  <a:pt x="96" y="256"/>
                </a:ln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47" name="Freeform 25"/>
          <p:cNvSpPr>
            <a:spLocks/>
          </p:cNvSpPr>
          <p:nvPr/>
        </p:nvSpPr>
        <p:spPr bwMode="auto">
          <a:xfrm>
            <a:off x="5651500" y="4243387"/>
            <a:ext cx="255588" cy="458987"/>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0 w 161"/>
              <a:gd name="T17" fmla="*/ 2147483647 h 257"/>
              <a:gd name="T18" fmla="*/ 0 w 161"/>
              <a:gd name="T19" fmla="*/ 2147483647 h 257"/>
              <a:gd name="T20" fmla="*/ 2147483647 w 161"/>
              <a:gd name="T21" fmla="*/ 2147483647 h 257"/>
              <a:gd name="T22" fmla="*/ 2147483647 w 161"/>
              <a:gd name="T23" fmla="*/ 2147483647 h 257"/>
              <a:gd name="T24" fmla="*/ 2147483647 w 161"/>
              <a:gd name="T25" fmla="*/ 0 h 257"/>
              <a:gd name="T26" fmla="*/ 2147483647 w 161"/>
              <a:gd name="T27" fmla="*/ 2147483647 h 257"/>
              <a:gd name="T28" fmla="*/ 2147483647 w 161"/>
              <a:gd name="T29" fmla="*/ 2147483647 h 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257"/>
              <a:gd name="T47" fmla="*/ 161 w 161"/>
              <a:gd name="T48" fmla="*/ 257 h 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257">
                <a:moveTo>
                  <a:pt x="96" y="256"/>
                </a:move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solidFill>
            <a:schemeClr val="accent1"/>
          </a:solidFill>
          <a:ln w="12700" cap="rnd">
            <a:solidFill>
              <a:schemeClr val="bg2"/>
            </a:solidFill>
            <a:round/>
            <a:headEnd/>
            <a:tailEnd/>
          </a:ln>
        </p:spPr>
        <p:txBody>
          <a:bodyPr/>
          <a:lstStyle/>
          <a:p>
            <a:endParaRPr lang="ko-KR" altLang="en-US">
              <a:ea typeface="굴림" pitchFamily="50" charset="-127"/>
            </a:endParaRPr>
          </a:p>
        </p:txBody>
      </p:sp>
      <p:sp>
        <p:nvSpPr>
          <p:cNvPr id="5148" name="Freeform 26"/>
          <p:cNvSpPr>
            <a:spLocks/>
          </p:cNvSpPr>
          <p:nvPr/>
        </p:nvSpPr>
        <p:spPr bwMode="auto">
          <a:xfrm>
            <a:off x="4406900" y="3543300"/>
            <a:ext cx="788988" cy="1695157"/>
          </a:xfrm>
          <a:custGeom>
            <a:avLst/>
            <a:gdLst>
              <a:gd name="T0" fmla="*/ 2147483647 w 497"/>
              <a:gd name="T1" fmla="*/ 2147483647 h 1361"/>
              <a:gd name="T2" fmla="*/ 2147483647 w 497"/>
              <a:gd name="T3" fmla="*/ 2147483647 h 1361"/>
              <a:gd name="T4" fmla="*/ 2147483647 w 497"/>
              <a:gd name="T5" fmla="*/ 2147483647 h 1361"/>
              <a:gd name="T6" fmla="*/ 2147483647 w 497"/>
              <a:gd name="T7" fmla="*/ 2147483647 h 1361"/>
              <a:gd name="T8" fmla="*/ 2147483647 w 497"/>
              <a:gd name="T9" fmla="*/ 2147483647 h 1361"/>
              <a:gd name="T10" fmla="*/ 2147483647 w 497"/>
              <a:gd name="T11" fmla="*/ 2147483647 h 1361"/>
              <a:gd name="T12" fmla="*/ 2147483647 w 497"/>
              <a:gd name="T13" fmla="*/ 2147483647 h 1361"/>
              <a:gd name="T14" fmla="*/ 2147483647 w 497"/>
              <a:gd name="T15" fmla="*/ 2147483647 h 1361"/>
              <a:gd name="T16" fmla="*/ 2147483647 w 497"/>
              <a:gd name="T17" fmla="*/ 2147483647 h 1361"/>
              <a:gd name="T18" fmla="*/ 0 w 497"/>
              <a:gd name="T19" fmla="*/ 0 h 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7"/>
              <a:gd name="T31" fmla="*/ 0 h 1361"/>
              <a:gd name="T32" fmla="*/ 497 w 497"/>
              <a:gd name="T33" fmla="*/ 1361 h 13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7" h="1361">
                <a:moveTo>
                  <a:pt x="32" y="32"/>
                </a:moveTo>
                <a:lnTo>
                  <a:pt x="32" y="32"/>
                </a:lnTo>
                <a:lnTo>
                  <a:pt x="496" y="128"/>
                </a:lnTo>
                <a:lnTo>
                  <a:pt x="424" y="1296"/>
                </a:lnTo>
                <a:lnTo>
                  <a:pt x="72" y="1360"/>
                </a:lnTo>
                <a:lnTo>
                  <a:pt x="16" y="16"/>
                </a:lnTo>
                <a:lnTo>
                  <a:pt x="480" y="112"/>
                </a:lnTo>
                <a:lnTo>
                  <a:pt x="408" y="1280"/>
                </a:lnTo>
                <a:lnTo>
                  <a:pt x="56" y="1344"/>
                </a:lnTo>
                <a:lnTo>
                  <a:pt x="0" y="0"/>
                </a:lnTo>
              </a:path>
            </a:pathLst>
          </a:custGeom>
          <a:solidFill>
            <a:schemeClr val="accent1"/>
          </a:solidFill>
          <a:ln w="19050" cap="rnd">
            <a:solidFill>
              <a:schemeClr val="bg2"/>
            </a:solidFill>
            <a:round/>
            <a:headEnd/>
            <a:tailEnd/>
          </a:ln>
        </p:spPr>
        <p:txBody>
          <a:bodyPr/>
          <a:lstStyle/>
          <a:p>
            <a:endParaRPr lang="ko-KR" altLang="en-US">
              <a:ea typeface="굴림" pitchFamily="50" charset="-127"/>
            </a:endParaRPr>
          </a:p>
        </p:txBody>
      </p:sp>
      <p:sp>
        <p:nvSpPr>
          <p:cNvPr id="5149" name="Oval 27"/>
          <p:cNvSpPr>
            <a:spLocks noChangeArrowheads="1"/>
          </p:cNvSpPr>
          <p:nvPr/>
        </p:nvSpPr>
        <p:spPr bwMode="auto">
          <a:xfrm>
            <a:off x="4572001" y="2528888"/>
            <a:ext cx="403225" cy="1094780"/>
          </a:xfrm>
          <a:prstGeom prst="ellipse">
            <a:avLst/>
          </a:prstGeom>
          <a:solidFill>
            <a:schemeClr val="accent1"/>
          </a:solidFill>
          <a:ln w="19050">
            <a:solidFill>
              <a:schemeClr val="bg2"/>
            </a:solidFill>
            <a:round/>
            <a:headEnd/>
            <a:tailEnd/>
          </a:ln>
        </p:spPr>
        <p:txBody>
          <a:bodyPr wrap="none" anchor="ctr"/>
          <a:lstStyle/>
          <a:p>
            <a:endParaRPr lang="ko-KR" altLang="en-US">
              <a:ea typeface="굴림" pitchFamily="50" charset="-127"/>
            </a:endParaRPr>
          </a:p>
        </p:txBody>
      </p:sp>
      <p:sp>
        <p:nvSpPr>
          <p:cNvPr id="5150" name="Oval 28"/>
          <p:cNvSpPr>
            <a:spLocks noChangeArrowheads="1"/>
          </p:cNvSpPr>
          <p:nvPr/>
        </p:nvSpPr>
        <p:spPr bwMode="auto">
          <a:xfrm>
            <a:off x="4572001" y="2528888"/>
            <a:ext cx="403225" cy="1094780"/>
          </a:xfrm>
          <a:prstGeom prst="ellipse">
            <a:avLst/>
          </a:prstGeom>
          <a:solidFill>
            <a:schemeClr val="accent1"/>
          </a:solidFill>
          <a:ln w="19050">
            <a:solidFill>
              <a:schemeClr val="bg2"/>
            </a:solidFill>
            <a:round/>
            <a:headEnd/>
            <a:tailEnd/>
          </a:ln>
        </p:spPr>
        <p:txBody>
          <a:bodyPr wrap="none" anchor="ctr"/>
          <a:lstStyle/>
          <a:p>
            <a:endParaRPr lang="ko-KR" altLang="en-US">
              <a:ea typeface="굴림" pitchFamily="50" charset="-127"/>
            </a:endParaRPr>
          </a:p>
        </p:txBody>
      </p:sp>
      <p:sp>
        <p:nvSpPr>
          <p:cNvPr id="5151" name="Freeform 29"/>
          <p:cNvSpPr>
            <a:spLocks/>
          </p:cNvSpPr>
          <p:nvPr/>
        </p:nvSpPr>
        <p:spPr bwMode="auto">
          <a:xfrm>
            <a:off x="5181600" y="3771900"/>
            <a:ext cx="255588" cy="973337"/>
          </a:xfrm>
          <a:custGeom>
            <a:avLst/>
            <a:gdLst>
              <a:gd name="T0" fmla="*/ 0 w 161"/>
              <a:gd name="T1" fmla="*/ 0 h 545"/>
              <a:gd name="T2" fmla="*/ 0 w 161"/>
              <a:gd name="T3" fmla="*/ 0 h 545"/>
              <a:gd name="T4" fmla="*/ 2147483647 w 161"/>
              <a:gd name="T5" fmla="*/ 2147483647 h 545"/>
              <a:gd name="T6" fmla="*/ 2147483647 w 161"/>
              <a:gd name="T7" fmla="*/ 2147483647 h 545"/>
              <a:gd name="T8" fmla="*/ 0 60000 65536"/>
              <a:gd name="T9" fmla="*/ 0 60000 65536"/>
              <a:gd name="T10" fmla="*/ 0 60000 65536"/>
              <a:gd name="T11" fmla="*/ 0 60000 65536"/>
              <a:gd name="T12" fmla="*/ 0 w 161"/>
              <a:gd name="T13" fmla="*/ 0 h 545"/>
              <a:gd name="T14" fmla="*/ 161 w 161"/>
              <a:gd name="T15" fmla="*/ 545 h 545"/>
            </a:gdLst>
            <a:ahLst/>
            <a:cxnLst>
              <a:cxn ang="T8">
                <a:pos x="T0" y="T1"/>
              </a:cxn>
              <a:cxn ang="T9">
                <a:pos x="T2" y="T3"/>
              </a:cxn>
              <a:cxn ang="T10">
                <a:pos x="T4" y="T5"/>
              </a:cxn>
              <a:cxn ang="T11">
                <a:pos x="T6" y="T7"/>
              </a:cxn>
            </a:cxnLst>
            <a:rect l="T12" t="T13" r="T14" b="T15"/>
            <a:pathLst>
              <a:path w="161" h="545">
                <a:moveTo>
                  <a:pt x="0" y="0"/>
                </a:moveTo>
                <a:lnTo>
                  <a:pt x="0" y="0"/>
                </a:lnTo>
                <a:lnTo>
                  <a:pt x="104" y="544"/>
                </a:lnTo>
                <a:lnTo>
                  <a:pt x="160" y="432"/>
                </a:lnTo>
              </a:path>
            </a:pathLst>
          </a:custGeom>
          <a:solidFill>
            <a:schemeClr val="accent1"/>
          </a:solidFill>
          <a:ln w="19050" cap="rnd">
            <a:solidFill>
              <a:schemeClr val="bg2"/>
            </a:solidFill>
            <a:round/>
            <a:headEnd/>
            <a:tailEnd/>
          </a:ln>
        </p:spPr>
        <p:txBody>
          <a:bodyPr/>
          <a:lstStyle/>
          <a:p>
            <a:endParaRPr lang="ko-KR" altLang="en-US">
              <a:ea typeface="굴림" pitchFamily="50" charset="-127"/>
            </a:endParaRPr>
          </a:p>
        </p:txBody>
      </p:sp>
      <p:sp>
        <p:nvSpPr>
          <p:cNvPr id="5152" name="Freeform 30"/>
          <p:cNvSpPr>
            <a:spLocks/>
          </p:cNvSpPr>
          <p:nvPr/>
        </p:nvSpPr>
        <p:spPr bwMode="auto">
          <a:xfrm>
            <a:off x="5156200" y="3743325"/>
            <a:ext cx="255588" cy="973337"/>
          </a:xfrm>
          <a:custGeom>
            <a:avLst/>
            <a:gdLst>
              <a:gd name="T0" fmla="*/ 0 w 161"/>
              <a:gd name="T1" fmla="*/ 0 h 545"/>
              <a:gd name="T2" fmla="*/ 2147483647 w 161"/>
              <a:gd name="T3" fmla="*/ 2147483647 h 545"/>
              <a:gd name="T4" fmla="*/ 2147483647 w 161"/>
              <a:gd name="T5" fmla="*/ 2147483647 h 545"/>
              <a:gd name="T6" fmla="*/ 0 60000 65536"/>
              <a:gd name="T7" fmla="*/ 0 60000 65536"/>
              <a:gd name="T8" fmla="*/ 0 60000 65536"/>
              <a:gd name="T9" fmla="*/ 0 w 161"/>
              <a:gd name="T10" fmla="*/ 0 h 545"/>
              <a:gd name="T11" fmla="*/ 161 w 161"/>
              <a:gd name="T12" fmla="*/ 545 h 545"/>
            </a:gdLst>
            <a:ahLst/>
            <a:cxnLst>
              <a:cxn ang="T6">
                <a:pos x="T0" y="T1"/>
              </a:cxn>
              <a:cxn ang="T7">
                <a:pos x="T2" y="T3"/>
              </a:cxn>
              <a:cxn ang="T8">
                <a:pos x="T4" y="T5"/>
              </a:cxn>
            </a:cxnLst>
            <a:rect l="T9" t="T10" r="T11" b="T12"/>
            <a:pathLst>
              <a:path w="161" h="545">
                <a:moveTo>
                  <a:pt x="0" y="0"/>
                </a:moveTo>
                <a:lnTo>
                  <a:pt x="104" y="544"/>
                </a:lnTo>
                <a:lnTo>
                  <a:pt x="160" y="432"/>
                </a:lnTo>
              </a:path>
            </a:pathLst>
          </a:custGeom>
          <a:solidFill>
            <a:schemeClr val="accent1"/>
          </a:solidFill>
          <a:ln w="19050" cap="rnd">
            <a:solidFill>
              <a:schemeClr val="bg2"/>
            </a:solidFill>
            <a:round/>
            <a:headEnd/>
            <a:tailEnd/>
          </a:ln>
        </p:spPr>
        <p:txBody>
          <a:bodyPr/>
          <a:lstStyle/>
          <a:p>
            <a:endParaRPr lang="ko-KR" altLang="en-US">
              <a:ea typeface="굴림" pitchFamily="50" charset="-127"/>
            </a:endParaRPr>
          </a:p>
        </p:txBody>
      </p:sp>
      <p:sp>
        <p:nvSpPr>
          <p:cNvPr id="5153" name="Rectangle 35"/>
          <p:cNvSpPr>
            <a:spLocks noChangeArrowheads="1"/>
          </p:cNvSpPr>
          <p:nvPr/>
        </p:nvSpPr>
        <p:spPr bwMode="auto">
          <a:xfrm>
            <a:off x="457200" y="1295400"/>
            <a:ext cx="7772400" cy="1936428"/>
          </a:xfrm>
          <a:prstGeom prst="rect">
            <a:avLst/>
          </a:prstGeom>
          <a:noFill/>
          <a:ln w="12700">
            <a:noFill/>
            <a:miter lim="800000"/>
            <a:headEnd/>
            <a:tailEnd/>
          </a:ln>
        </p:spPr>
        <p:txBody>
          <a:bodyPr wrap="square" lIns="90487" tIns="44450" rIns="90487" bIns="44450">
            <a:spAutoFit/>
          </a:bodyPr>
          <a:lstStyle/>
          <a:p>
            <a:pPr>
              <a:lnSpc>
                <a:spcPct val="100000"/>
              </a:lnSpc>
            </a:pPr>
            <a:r>
              <a:rPr lang="en-US" altLang="ko-KR" sz="2400" b="0" dirty="0">
                <a:latin typeface="Palatino" charset="0"/>
                <a:ea typeface="굴림" pitchFamily="50" charset="-127"/>
              </a:rPr>
              <a:t>Software is a set of items or </a:t>
            </a:r>
            <a:r>
              <a:rPr lang="en-US" altLang="ko-KR" sz="2400" b="0" dirty="0" smtClean="0">
                <a:latin typeface="Palatino" charset="0"/>
                <a:ea typeface="굴림" pitchFamily="50" charset="-127"/>
              </a:rPr>
              <a:t>objects that </a:t>
            </a:r>
            <a:r>
              <a:rPr lang="en-US" altLang="ko-KR" sz="2400" b="0" dirty="0">
                <a:latin typeface="Palatino" charset="0"/>
                <a:ea typeface="굴림" pitchFamily="50" charset="-127"/>
              </a:rPr>
              <a:t>form a “configuration” that </a:t>
            </a:r>
            <a:r>
              <a:rPr lang="en-US" altLang="ko-KR" sz="2400" b="0" dirty="0" smtClean="0">
                <a:latin typeface="Palatino" charset="0"/>
                <a:ea typeface="굴림" pitchFamily="50" charset="-127"/>
              </a:rPr>
              <a:t> includes </a:t>
            </a:r>
            <a:endParaRPr lang="en-US" altLang="ko-KR" sz="2400" b="0" dirty="0">
              <a:latin typeface="Palatino" charset="0"/>
              <a:ea typeface="굴림" pitchFamily="50" charset="-127"/>
            </a:endParaRPr>
          </a:p>
          <a:p>
            <a:pPr>
              <a:lnSpc>
                <a:spcPct val="100000"/>
              </a:lnSpc>
            </a:pPr>
            <a:r>
              <a:rPr lang="en-US" altLang="ko-KR" sz="2400" b="0" dirty="0">
                <a:latin typeface="Palatino" charset="0"/>
                <a:ea typeface="굴림" pitchFamily="50" charset="-127"/>
              </a:rPr>
              <a:t>     •  programs </a:t>
            </a:r>
          </a:p>
          <a:p>
            <a:pPr>
              <a:lnSpc>
                <a:spcPct val="100000"/>
              </a:lnSpc>
            </a:pPr>
            <a:r>
              <a:rPr lang="en-US" altLang="ko-KR" sz="2400" b="0" dirty="0">
                <a:latin typeface="Palatino" charset="0"/>
                <a:ea typeface="굴림" pitchFamily="50" charset="-127"/>
              </a:rPr>
              <a:t>     •  documents</a:t>
            </a:r>
          </a:p>
          <a:p>
            <a:pPr>
              <a:lnSpc>
                <a:spcPct val="100000"/>
              </a:lnSpc>
            </a:pPr>
            <a:r>
              <a:rPr lang="en-US" altLang="ko-KR" sz="2400" b="0" dirty="0">
                <a:latin typeface="Palatino" charset="0"/>
                <a:ea typeface="굴림" pitchFamily="50" charset="-127"/>
              </a:rPr>
              <a:t>     •  data ... </a:t>
            </a:r>
          </a:p>
        </p:txBody>
      </p:sp>
      <p:sp>
        <p:nvSpPr>
          <p:cNvPr id="35" name="Rectangle 4"/>
          <p:cNvSpPr>
            <a:spLocks noGrp="1" noRot="1" noChangeArrowheads="1"/>
          </p:cNvSpPr>
          <p:nvPr>
            <p:ph idx="1"/>
          </p:nvPr>
        </p:nvSpPr>
        <p:spPr>
          <a:xfrm>
            <a:off x="228600" y="3276600"/>
            <a:ext cx="3657600" cy="1905000"/>
          </a:xfrm>
        </p:spPr>
        <p:txBody>
          <a:bodyPr lIns="90487" tIns="44450" rIns="90487" bIns="44450">
            <a:normAutofit/>
          </a:bodyPr>
          <a:lstStyle/>
          <a:p>
            <a:pPr marL="457200" indent="-346075" eaLnBrk="1" hangingPunct="1">
              <a:lnSpc>
                <a:spcPct val="100000"/>
              </a:lnSpc>
              <a:buNone/>
              <a:defRPr/>
            </a:pPr>
            <a:r>
              <a:rPr lang="en-US" altLang="ko-KR" sz="2000" dirty="0" smtClean="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Characteristics:</a:t>
            </a:r>
          </a:p>
          <a:p>
            <a:pPr marL="457200" indent="-346075" eaLnBrk="1" hangingPunct="1">
              <a:lnSpc>
                <a:spcPct val="100000"/>
              </a:lnSpc>
              <a:defRPr/>
            </a:pPr>
            <a:r>
              <a:rPr lang="en-US" altLang="ko-KR" sz="2000" dirty="0" smtClean="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is engineered</a:t>
            </a:r>
          </a:p>
          <a:p>
            <a:pPr marL="457200" indent="-346075" eaLnBrk="1" hangingPunct="1">
              <a:lnSpc>
                <a:spcPct val="100000"/>
              </a:lnSpc>
              <a:defRPr/>
            </a:pPr>
            <a:r>
              <a:rPr lang="en-US" altLang="ko-KR" sz="2000" dirty="0" smtClean="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doesn’t wear out</a:t>
            </a:r>
          </a:p>
          <a:p>
            <a:pPr marL="457200" indent="-346075" eaLnBrk="1" hangingPunct="1">
              <a:lnSpc>
                <a:spcPct val="100000"/>
              </a:lnSpc>
              <a:defRPr/>
            </a:pPr>
            <a:r>
              <a:rPr lang="en-US" altLang="ko-KR" sz="2000" dirty="0" smtClean="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is complex</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Applications Domains</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spcBef>
                <a:spcPts val="0"/>
              </a:spcBef>
              <a:spcAft>
                <a:spcPts val="0"/>
              </a:spcAft>
            </a:pPr>
            <a:r>
              <a:rPr lang="en-US" dirty="0" smtClean="0"/>
              <a:t>system software</a:t>
            </a:r>
          </a:p>
          <a:p>
            <a:pPr>
              <a:lnSpc>
                <a:spcPct val="120000"/>
              </a:lnSpc>
              <a:spcBef>
                <a:spcPts val="0"/>
              </a:spcBef>
              <a:spcAft>
                <a:spcPts val="0"/>
              </a:spcAft>
            </a:pPr>
            <a:r>
              <a:rPr lang="en-US" dirty="0" smtClean="0"/>
              <a:t> application software</a:t>
            </a:r>
          </a:p>
          <a:p>
            <a:pPr>
              <a:lnSpc>
                <a:spcPct val="120000"/>
              </a:lnSpc>
              <a:spcBef>
                <a:spcPts val="0"/>
              </a:spcBef>
              <a:spcAft>
                <a:spcPts val="0"/>
              </a:spcAft>
            </a:pPr>
            <a:r>
              <a:rPr lang="en-US" dirty="0" smtClean="0"/>
              <a:t> engineering/scientific software</a:t>
            </a:r>
          </a:p>
          <a:p>
            <a:pPr>
              <a:lnSpc>
                <a:spcPct val="120000"/>
              </a:lnSpc>
              <a:spcBef>
                <a:spcPts val="0"/>
              </a:spcBef>
              <a:spcAft>
                <a:spcPts val="0"/>
              </a:spcAft>
            </a:pPr>
            <a:r>
              <a:rPr lang="en-US" dirty="0" smtClean="0"/>
              <a:t> embedded software</a:t>
            </a:r>
          </a:p>
          <a:p>
            <a:pPr>
              <a:lnSpc>
                <a:spcPct val="120000"/>
              </a:lnSpc>
              <a:spcBef>
                <a:spcPts val="0"/>
              </a:spcBef>
              <a:spcAft>
                <a:spcPts val="0"/>
              </a:spcAft>
            </a:pPr>
            <a:r>
              <a:rPr lang="en-US" dirty="0" smtClean="0"/>
              <a:t> product-line software</a:t>
            </a:r>
          </a:p>
          <a:p>
            <a:pPr>
              <a:lnSpc>
                <a:spcPct val="120000"/>
              </a:lnSpc>
              <a:spcBef>
                <a:spcPts val="0"/>
              </a:spcBef>
              <a:spcAft>
                <a:spcPts val="0"/>
              </a:spcAft>
            </a:pPr>
            <a:r>
              <a:rPr lang="en-US" dirty="0" smtClean="0"/>
              <a:t> </a:t>
            </a:r>
            <a:r>
              <a:rPr lang="en-US" dirty="0" err="1" smtClean="0"/>
              <a:t>WebApps</a:t>
            </a:r>
            <a:r>
              <a:rPr lang="en-US" dirty="0" smtClean="0"/>
              <a:t> (Web applications)</a:t>
            </a:r>
          </a:p>
          <a:p>
            <a:pPr>
              <a:lnSpc>
                <a:spcPct val="120000"/>
              </a:lnSpc>
              <a:spcBef>
                <a:spcPts val="0"/>
              </a:spcBef>
              <a:spcAft>
                <a:spcPts val="0"/>
              </a:spcAft>
            </a:pPr>
            <a:r>
              <a:rPr lang="en-US" dirty="0" smtClean="0"/>
              <a:t> AI software</a:t>
            </a:r>
          </a:p>
          <a:p>
            <a:pPr>
              <a:lnSpc>
                <a:spcPct val="120000"/>
              </a:lnSpc>
              <a:spcBef>
                <a:spcPts val="0"/>
              </a:spcBef>
              <a:spcAft>
                <a:spcPts val="0"/>
              </a:spcAft>
              <a:buNone/>
            </a:pPr>
            <a:r>
              <a:rPr lang="en-US" dirty="0" smtClean="0"/>
              <a:t>Software—New Categories</a:t>
            </a:r>
          </a:p>
          <a:p>
            <a:pPr>
              <a:lnSpc>
                <a:spcPct val="120000"/>
              </a:lnSpc>
              <a:spcBef>
                <a:spcPts val="0"/>
              </a:spcBef>
              <a:spcAft>
                <a:spcPts val="0"/>
              </a:spcAft>
            </a:pPr>
            <a:r>
              <a:rPr lang="en-US" dirty="0" smtClean="0"/>
              <a:t>Open world computing—pervasive, distributed computing</a:t>
            </a:r>
          </a:p>
          <a:p>
            <a:pPr>
              <a:lnSpc>
                <a:spcPct val="120000"/>
              </a:lnSpc>
              <a:spcBef>
                <a:spcPts val="0"/>
              </a:spcBef>
              <a:spcAft>
                <a:spcPts val="0"/>
              </a:spcAft>
            </a:pPr>
            <a:r>
              <a:rPr lang="en-US" dirty="0" smtClean="0"/>
              <a:t> Ubiquitous computing—wireless networks</a:t>
            </a:r>
          </a:p>
          <a:p>
            <a:pPr>
              <a:lnSpc>
                <a:spcPct val="120000"/>
              </a:lnSpc>
              <a:spcBef>
                <a:spcPts val="0"/>
              </a:spcBef>
              <a:spcAft>
                <a:spcPts val="0"/>
              </a:spcAft>
            </a:pPr>
            <a:r>
              <a:rPr lang="en-US" dirty="0" smtClean="0"/>
              <a:t> </a:t>
            </a:r>
            <a:r>
              <a:rPr lang="en-US" dirty="0" err="1" smtClean="0"/>
              <a:t>Netsourcing</a:t>
            </a:r>
            <a:r>
              <a:rPr lang="en-US" dirty="0" smtClean="0"/>
              <a:t>—the Web as a computing engine</a:t>
            </a:r>
          </a:p>
          <a:p>
            <a:pPr>
              <a:lnSpc>
                <a:spcPct val="120000"/>
              </a:lnSpc>
              <a:spcBef>
                <a:spcPts val="0"/>
              </a:spcBef>
              <a:spcAft>
                <a:spcPts val="0"/>
              </a:spcAft>
            </a:pPr>
            <a:r>
              <a:rPr lang="en-US" dirty="0" smtClean="0"/>
              <a:t> Open source—”free” source code open to the computing community (a blessing, but also a potential curse!)</a:t>
            </a:r>
            <a:endParaRPr lang="en-US" dirty="0"/>
          </a:p>
        </p:txBody>
      </p:sp>
      <p:sp>
        <p:nvSpPr>
          <p:cNvPr id="4" name="Content Placeholder 2"/>
          <p:cNvSpPr txBox="1">
            <a:spLocks/>
          </p:cNvSpPr>
          <p:nvPr/>
        </p:nvSpPr>
        <p:spPr>
          <a:xfrm>
            <a:off x="4876800" y="1143001"/>
            <a:ext cx="4114800" cy="2362199"/>
          </a:xfrm>
          <a:prstGeom prst="rect">
            <a:avLst/>
          </a:prstGeom>
        </p:spPr>
        <p:txBody>
          <a:bodyPr vert="horz" lIns="0" tIns="45720" rIns="0" bIns="45720" rtlCol="0">
            <a:normAutofit/>
          </a:bodyPr>
          <a:lstStyle/>
          <a:p>
            <a:pPr marL="231775" marR="0" lvl="0" indent="-176213" algn="l" defTabSz="914400" rtl="0" eaLnBrk="1" fontAlgn="auto" latinLnBrk="0" hangingPunct="1">
              <a:lnSpc>
                <a:spcPct val="120000"/>
              </a:lnSpc>
              <a:spcBef>
                <a:spcPts val="0"/>
              </a:spcBef>
              <a:spcAft>
                <a:spcPts val="0"/>
              </a:spcAft>
              <a:buClr>
                <a:schemeClr val="accent1"/>
              </a:buClr>
              <a:buSzPct val="100000"/>
              <a:tabLst/>
              <a:defRPr/>
            </a:pPr>
            <a:r>
              <a:rPr kumimoji="0" lang="en-US" sz="240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Dominating Software</a:t>
            </a:r>
            <a:r>
              <a:rPr kumimoji="0" lang="en-US" sz="2400" i="0" u="none" strike="noStrike" kern="1200" cap="none" spc="0" normalizeH="0" noProof="0" dirty="0" smtClean="0">
                <a:ln>
                  <a:noFill/>
                </a:ln>
                <a:solidFill>
                  <a:schemeClr val="tx1">
                    <a:lumMod val="75000"/>
                    <a:lumOff val="25000"/>
                  </a:schemeClr>
                </a:solidFill>
                <a:effectLst/>
                <a:uLnTx/>
                <a:uFillTx/>
                <a:latin typeface="+mn-lt"/>
                <a:ea typeface="+mn-ea"/>
                <a:cs typeface="+mn-cs"/>
              </a:rPr>
              <a:t> categories</a:t>
            </a:r>
          </a:p>
          <a:p>
            <a:pPr marL="231775" lvl="0" indent="-176213" defTabSz="914400">
              <a:lnSpc>
                <a:spcPct val="120000"/>
              </a:lnSpc>
              <a:buClr>
                <a:schemeClr val="accent1"/>
              </a:buClr>
              <a:buSzPct val="100000"/>
              <a:buFont typeface="Arial" panose="020B0604020202020204" pitchFamily="34" charset="0"/>
              <a:buChar char="•"/>
            </a:pPr>
            <a:r>
              <a:rPr lang="en-US" sz="2400" dirty="0" err="1" smtClean="0"/>
              <a:t>WebApps</a:t>
            </a:r>
            <a:r>
              <a:rPr lang="en-US" sz="2400" dirty="0" smtClean="0"/>
              <a:t> (Web applications)</a:t>
            </a:r>
          </a:p>
          <a:p>
            <a:pPr marL="231775" lvl="0" indent="-176213" defTabSz="914400">
              <a:lnSpc>
                <a:spcPct val="120000"/>
              </a:lnSpc>
              <a:buClr>
                <a:schemeClr val="accent1"/>
              </a:buClr>
              <a:buSzPct val="100000"/>
              <a:buFont typeface="Arial" panose="020B0604020202020204" pitchFamily="34" charset="0"/>
              <a:buChar char="•"/>
            </a:pPr>
            <a:r>
              <a:rPr lang="en-US" sz="2400" dirty="0" smtClean="0"/>
              <a:t>Mobile Applications</a:t>
            </a:r>
          </a:p>
          <a:p>
            <a:pPr marL="231775" lvl="0" indent="-176213" defTabSz="914400">
              <a:lnSpc>
                <a:spcPct val="120000"/>
              </a:lnSpc>
              <a:buClr>
                <a:schemeClr val="accent1"/>
              </a:buClr>
              <a:buSzPct val="100000"/>
              <a:buFont typeface="Arial" panose="020B0604020202020204" pitchFamily="34" charset="0"/>
              <a:buChar char="•"/>
            </a:pPr>
            <a:r>
              <a:rPr lang="en-US" sz="2400" dirty="0" smtClean="0"/>
              <a:t>Cloud Computing</a:t>
            </a:r>
          </a:p>
          <a:p>
            <a:pPr marL="231775" lvl="0" indent="-176213" defTabSz="914400">
              <a:lnSpc>
                <a:spcPct val="120000"/>
              </a:lnSpc>
              <a:buClr>
                <a:schemeClr val="accent1"/>
              </a:buClr>
              <a:buSzPct val="100000"/>
              <a:buFont typeface="Arial" panose="020B0604020202020204" pitchFamily="34" charset="0"/>
              <a:buChar char="•"/>
            </a:pPr>
            <a:r>
              <a:rPr lang="en-US" sz="2400" dirty="0" smtClean="0"/>
              <a:t>Product Line Software</a:t>
            </a:r>
            <a:endParaRPr kumimoji="0" lang="en-US" sz="240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nature of software </a:t>
            </a:r>
            <a:endParaRPr lang="en-US" dirty="0"/>
          </a:p>
        </p:txBody>
      </p:sp>
      <p:sp>
        <p:nvSpPr>
          <p:cNvPr id="3" name="Content Placeholder 2"/>
          <p:cNvSpPr>
            <a:spLocks noGrp="1"/>
          </p:cNvSpPr>
          <p:nvPr>
            <p:ph idx="1"/>
          </p:nvPr>
        </p:nvSpPr>
        <p:spPr/>
        <p:txBody>
          <a:bodyPr>
            <a:normAutofit lnSpcReduction="10000"/>
          </a:bodyPr>
          <a:lstStyle/>
          <a:p>
            <a:r>
              <a:rPr lang="en-US" dirty="0" smtClean="0"/>
              <a:t>Web-based systems and applications </a:t>
            </a:r>
          </a:p>
          <a:p>
            <a:pPr lvl="1"/>
            <a:r>
              <a:rPr lang="en-US" dirty="0" smtClean="0"/>
              <a:t>Evolved from simple collections of information content to sophisticated systems that present complex functionality and multimedia content</a:t>
            </a:r>
          </a:p>
          <a:p>
            <a:pPr lvl="1"/>
            <a:r>
              <a:rPr lang="en-US" dirty="0" smtClean="0"/>
              <a:t>Have unique features and requirements</a:t>
            </a:r>
          </a:p>
          <a:p>
            <a:r>
              <a:rPr lang="en-US" dirty="0" smtClean="0"/>
              <a:t>Mobile applications present new challenges as apps migrate to a wide array of platforms.</a:t>
            </a:r>
          </a:p>
          <a:p>
            <a:r>
              <a:rPr lang="en-US" dirty="0" smtClean="0"/>
              <a:t>Cloud computing will transform the way in which software is delivered and the environment in which it exists. </a:t>
            </a:r>
          </a:p>
          <a:p>
            <a:r>
              <a:rPr lang="en-US" dirty="0" smtClean="0"/>
              <a:t>Product line software offers potential efficiencies in the manner in which software is built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Rot="1" noChangeArrowheads="1"/>
          </p:cNvSpPr>
          <p:nvPr>
            <p:ph type="title"/>
          </p:nvPr>
        </p:nvSpPr>
        <p:spPr>
          <a:xfrm>
            <a:off x="228600" y="275034"/>
            <a:ext cx="8763000" cy="715566"/>
          </a:xfrm>
        </p:spPr>
        <p:txBody>
          <a:bodyPr>
            <a:normAutofit/>
          </a:bodyPr>
          <a:lstStyle/>
          <a:p>
            <a:pPr>
              <a:defRPr/>
            </a:pPr>
            <a:r>
              <a:rPr lang="en-US" altLang="ko-KR" sz="4000" dirty="0" smtClean="0">
                <a:latin typeface="Arial" pitchFamily="34" charset="0"/>
                <a:ea typeface="굴림" charset="-127"/>
                <a:cs typeface="Arial" pitchFamily="34" charset="0"/>
              </a:rPr>
              <a:t>Legacy Software – </a:t>
            </a:r>
            <a:r>
              <a:rPr lang="en-US" sz="4000" dirty="0" smtClean="0"/>
              <a:t>older programs</a:t>
            </a:r>
            <a:endParaRPr lang="en-US" altLang="ko-KR" sz="4000" dirty="0" smtClean="0">
              <a:latin typeface="Arial" pitchFamily="34" charset="0"/>
              <a:ea typeface="굴림" charset="-127"/>
              <a:cs typeface="Arial" pitchFamily="34" charset="0"/>
            </a:endParaRPr>
          </a:p>
        </p:txBody>
      </p:sp>
      <p:sp>
        <p:nvSpPr>
          <p:cNvPr id="769027" name="Rectangle 3"/>
          <p:cNvSpPr>
            <a:spLocks noGrp="1" noRot="1" noChangeArrowheads="1"/>
          </p:cNvSpPr>
          <p:nvPr>
            <p:ph idx="1"/>
          </p:nvPr>
        </p:nvSpPr>
        <p:spPr>
          <a:xfrm>
            <a:off x="762000" y="1828800"/>
            <a:ext cx="7239000" cy="2743200"/>
          </a:xfrm>
        </p:spPr>
        <p:txBody>
          <a:bodyPr/>
          <a:lstStyle/>
          <a:p>
            <a:pPr marL="234950" lvl="2" indent="-179388" eaLnBrk="1" hangingPunct="1">
              <a:spcBef>
                <a:spcPts val="200"/>
              </a:spcBef>
              <a:defRPr/>
            </a:pPr>
            <a:r>
              <a:rPr lang="en-US" altLang="ko-KR" sz="2000" dirty="0" smtClean="0">
                <a:solidFill>
                  <a:schemeClr val="tx1"/>
                </a:solidFill>
                <a:latin typeface="Arial" pitchFamily="34" charset="0"/>
                <a:ea typeface="굴림" charset="-127"/>
                <a:cs typeface="Arial" pitchFamily="34" charset="0"/>
              </a:rPr>
              <a:t>software must be adapted to meet the needs of new computing environments or technology.</a:t>
            </a:r>
          </a:p>
          <a:p>
            <a:pPr marL="234950" lvl="2" indent="-179388" eaLnBrk="1" hangingPunct="1">
              <a:spcBef>
                <a:spcPts val="200"/>
              </a:spcBef>
              <a:defRPr/>
            </a:pPr>
            <a:r>
              <a:rPr lang="en-US" altLang="ko-KR" sz="2000" dirty="0" smtClean="0">
                <a:solidFill>
                  <a:schemeClr val="tx1"/>
                </a:solidFill>
                <a:latin typeface="Arial" pitchFamily="34" charset="0"/>
                <a:ea typeface="굴림" charset="-127"/>
                <a:cs typeface="Arial" pitchFamily="34" charset="0"/>
              </a:rPr>
              <a:t>software must be enhanced to implement new business requirements.</a:t>
            </a:r>
          </a:p>
          <a:p>
            <a:pPr marL="234950" lvl="2" indent="-179388" eaLnBrk="1" hangingPunct="1">
              <a:defRPr/>
            </a:pPr>
            <a:r>
              <a:rPr lang="en-US" altLang="ko-KR" sz="2000" dirty="0" smtClean="0">
                <a:solidFill>
                  <a:schemeClr val="tx1"/>
                </a:solidFill>
                <a:latin typeface="Arial" pitchFamily="34" charset="0"/>
                <a:ea typeface="굴림" charset="-127"/>
                <a:cs typeface="Arial" pitchFamily="34" charset="0"/>
              </a:rPr>
              <a:t>software must be extended to make it interoperable with other more modern systems or databases.</a:t>
            </a:r>
          </a:p>
          <a:p>
            <a:pPr marL="234950" lvl="2" indent="-179388" eaLnBrk="1" hangingPunct="1">
              <a:defRPr/>
            </a:pPr>
            <a:r>
              <a:rPr lang="en-US" altLang="ko-KR" sz="2000" dirty="0" smtClean="0">
                <a:solidFill>
                  <a:schemeClr val="tx1"/>
                </a:solidFill>
                <a:latin typeface="Arial" pitchFamily="34" charset="0"/>
                <a:ea typeface="굴림" charset="-127"/>
                <a:cs typeface="Arial" pitchFamily="34" charset="0"/>
              </a:rPr>
              <a:t>software must be re-architected to make it viable within a network environment</a:t>
            </a:r>
            <a:r>
              <a:rPr lang="en-US" altLang="ko-KR" sz="1800" b="1" dirty="0" smtClean="0">
                <a:solidFill>
                  <a:schemeClr val="tx1"/>
                </a:solidFill>
                <a:effectLst/>
                <a:latin typeface="Arial" pitchFamily="34" charset="0"/>
                <a:ea typeface="굴림" charset="-127"/>
                <a:cs typeface="Arial" pitchFamily="34" charset="0"/>
              </a:rPr>
              <a:t>.</a:t>
            </a:r>
          </a:p>
        </p:txBody>
      </p:sp>
      <p:sp>
        <p:nvSpPr>
          <p:cNvPr id="8197" name="슬라이드 번호 개체 틀 4"/>
          <p:cNvSpPr>
            <a:spLocks noGrp="1"/>
          </p:cNvSpPr>
          <p:nvPr>
            <p:ph type="sldNum" sz="quarter" idx="11"/>
          </p:nvPr>
        </p:nvSpPr>
        <p:spPr>
          <a:noFill/>
        </p:spPr>
        <p:txBody>
          <a:bodyPr/>
          <a:lstStyle/>
          <a:p>
            <a:fld id="{621F0D1E-BC26-4B5D-9B27-AF281C9DB0CB}" type="slidenum">
              <a:rPr lang="ko-KR" altLang="en-US" smtClean="0">
                <a:ea typeface="굴림" pitchFamily="50" charset="-127"/>
              </a:rPr>
              <a:pPr/>
              <a:t>18</a:t>
            </a:fld>
            <a:endParaRPr lang="en-US" altLang="ko-KR" smtClean="0">
              <a:ea typeface="굴림" pitchFamily="50" charset="-127"/>
            </a:endParaRPr>
          </a:p>
        </p:txBody>
      </p:sp>
      <p:sp>
        <p:nvSpPr>
          <p:cNvPr id="8198" name="Text Box 4"/>
          <p:cNvSpPr txBox="1">
            <a:spLocks noChangeArrowheads="1"/>
          </p:cNvSpPr>
          <p:nvPr/>
        </p:nvSpPr>
        <p:spPr bwMode="auto">
          <a:xfrm>
            <a:off x="381000" y="1219200"/>
            <a:ext cx="4389438" cy="535781"/>
          </a:xfrm>
          <a:prstGeom prst="rect">
            <a:avLst/>
          </a:prstGeom>
          <a:noFill/>
          <a:ln w="12700">
            <a:noFill/>
            <a:miter lim="800000"/>
            <a:headEnd/>
            <a:tailEnd/>
          </a:ln>
        </p:spPr>
        <p:txBody>
          <a:bodyPr>
            <a:spAutoFit/>
          </a:bodyPr>
          <a:lstStyle/>
          <a:p>
            <a:pPr>
              <a:spcBef>
                <a:spcPct val="50000"/>
              </a:spcBef>
            </a:pPr>
            <a:r>
              <a:rPr lang="en-US" altLang="ko-KR" sz="2800" i="1" dirty="0">
                <a:latin typeface="Palatino" charset="0"/>
                <a:ea typeface="굴림" pitchFamily="50" charset="-127"/>
              </a:rPr>
              <a:t>Why must it change?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Rot="1" noChangeArrowheads="1"/>
          </p:cNvSpPr>
          <p:nvPr>
            <p:ph type="title"/>
          </p:nvPr>
        </p:nvSpPr>
        <p:spPr/>
        <p:txBody>
          <a:bodyPr/>
          <a:lstStyle/>
          <a:p>
            <a:pPr eaLnBrk="1" hangingPunct="1">
              <a:defRPr/>
            </a:pPr>
            <a:r>
              <a:rPr lang="en-US" altLang="ko-KR" smtClean="0">
                <a:ea typeface="굴림" pitchFamily="50" charset="-127"/>
              </a:rPr>
              <a:t>Why Software Project Fail ?</a:t>
            </a:r>
          </a:p>
        </p:txBody>
      </p:sp>
      <p:sp>
        <p:nvSpPr>
          <p:cNvPr id="1424387" name="Rectangle 3"/>
          <p:cNvSpPr>
            <a:spLocks noGrp="1" noRot="1" noChangeArrowheads="1"/>
          </p:cNvSpPr>
          <p:nvPr>
            <p:ph idx="1"/>
          </p:nvPr>
        </p:nvSpPr>
        <p:spPr>
          <a:xfrm>
            <a:off x="457200" y="1600200"/>
            <a:ext cx="8229600" cy="1268413"/>
          </a:xfrm>
        </p:spPr>
        <p:txBody>
          <a:bodyPr/>
          <a:lstStyle/>
          <a:p>
            <a:pPr eaLnBrk="1" hangingPunct="1"/>
            <a:endParaRPr lang="en-US" altLang="ko-KR" smtClean="0">
              <a:ea typeface="굴림" pitchFamily="34" charset="-127"/>
            </a:endParaRPr>
          </a:p>
          <a:p>
            <a:pPr eaLnBrk="1" hangingPunct="1"/>
            <a:endParaRPr lang="en-US" altLang="ko-KR" smtClean="0">
              <a:ea typeface="굴림" pitchFamily="34" charset="-127"/>
            </a:endParaRPr>
          </a:p>
        </p:txBody>
      </p:sp>
      <p:sp>
        <p:nvSpPr>
          <p:cNvPr id="43012" name="슬라이드 번호 개체 틀 3"/>
          <p:cNvSpPr>
            <a:spLocks noGrp="1"/>
          </p:cNvSpPr>
          <p:nvPr>
            <p:ph type="sldNum" sz="quarter" idx="11"/>
          </p:nvPr>
        </p:nvSpPr>
        <p:spPr>
          <a:noFill/>
        </p:spPr>
        <p:txBody>
          <a:bodyPr/>
          <a:lstStyle/>
          <a:p>
            <a:fld id="{29E13C68-2FE8-4707-A3DE-51AD84F67253}" type="slidenum">
              <a:rPr lang="en-US" altLang="ko-KR">
                <a:solidFill>
                  <a:schemeClr val="tx1"/>
                </a:solidFill>
              </a:rPr>
              <a:pPr/>
              <a:t>19</a:t>
            </a:fld>
            <a:endParaRPr lang="en-US" altLang="ko-KR">
              <a:solidFill>
                <a:schemeClr val="tx1"/>
              </a:solidFill>
            </a:endParaRPr>
          </a:p>
        </p:txBody>
      </p:sp>
      <p:pic>
        <p:nvPicPr>
          <p:cNvPr id="43013" name="Picture 4" descr="PE01914_"/>
          <p:cNvPicPr>
            <a:picLocks noChangeAspect="1" noChangeArrowheads="1"/>
          </p:cNvPicPr>
          <p:nvPr/>
        </p:nvPicPr>
        <p:blipFill>
          <a:blip r:embed="rId3"/>
          <a:srcRect/>
          <a:stretch>
            <a:fillRect/>
          </a:stretch>
        </p:blipFill>
        <p:spPr bwMode="auto">
          <a:xfrm>
            <a:off x="5562600" y="2590800"/>
            <a:ext cx="2301875" cy="1498600"/>
          </a:xfrm>
          <a:prstGeom prst="rect">
            <a:avLst/>
          </a:prstGeom>
          <a:noFill/>
          <a:ln w="9525">
            <a:noFill/>
            <a:miter lim="800000"/>
            <a:headEnd/>
            <a:tailEnd/>
          </a:ln>
        </p:spPr>
      </p:pic>
      <p:sp>
        <p:nvSpPr>
          <p:cNvPr id="1424389" name="Rectangle 5"/>
          <p:cNvSpPr>
            <a:spLocks noChangeArrowheads="1"/>
          </p:cNvSpPr>
          <p:nvPr/>
        </p:nvSpPr>
        <p:spPr bwMode="auto">
          <a:xfrm>
            <a:off x="533400" y="1692275"/>
            <a:ext cx="2470548" cy="492443"/>
          </a:xfrm>
          <a:prstGeom prst="rect">
            <a:avLst/>
          </a:prstGeom>
          <a:noFill/>
          <a:ln w="9525">
            <a:noFill/>
            <a:miter lim="800000"/>
            <a:headEnd/>
            <a:tailEnd/>
          </a:ln>
          <a:effectLst/>
        </p:spPr>
        <p:txBody>
          <a:bodyPr wrap="none">
            <a:spAutoFit/>
          </a:bodyPr>
          <a:lstStyle/>
          <a:p>
            <a:pPr eaLnBrk="1" latinLnBrk="1" hangingPunct="1">
              <a:spcBef>
                <a:spcPct val="20000"/>
              </a:spcBef>
              <a:buClr>
                <a:srgbClr val="4D8DA7"/>
              </a:buClr>
              <a:buSzPct val="60000"/>
              <a:buFont typeface="Marlett" pitchFamily="2" charset="2"/>
              <a:buNone/>
              <a:defRPr/>
            </a:pPr>
            <a:r>
              <a:rPr kumimoji="1" lang="en-US" altLang="ko-KR" sz="2600" dirty="0">
                <a:effectLst>
                  <a:outerShdw blurRad="38100" dist="38100" dir="2700000" algn="tl">
                    <a:srgbClr val="000000"/>
                  </a:outerShdw>
                </a:effectLst>
                <a:ea typeface="굴림" panose="020B0600000101010101" pitchFamily="50" charset="-127"/>
              </a:rPr>
              <a:t>Lack of s/w mind</a:t>
            </a:r>
          </a:p>
        </p:txBody>
      </p:sp>
      <p:sp>
        <p:nvSpPr>
          <p:cNvPr id="1424390" name="Rectangle 6"/>
          <p:cNvSpPr>
            <a:spLocks noChangeArrowheads="1"/>
          </p:cNvSpPr>
          <p:nvPr/>
        </p:nvSpPr>
        <p:spPr bwMode="auto">
          <a:xfrm>
            <a:off x="5081588" y="1657350"/>
            <a:ext cx="3033138" cy="892552"/>
          </a:xfrm>
          <a:prstGeom prst="rect">
            <a:avLst/>
          </a:prstGeom>
          <a:noFill/>
          <a:ln w="9525">
            <a:noFill/>
            <a:miter lim="800000"/>
            <a:headEnd/>
            <a:tailEnd/>
          </a:ln>
          <a:effectLst/>
        </p:spPr>
        <p:txBody>
          <a:bodyPr wrap="none">
            <a:spAutoFit/>
          </a:bodyPr>
          <a:lstStyle/>
          <a:p>
            <a:pPr eaLnBrk="1" latinLnBrk="1" hangingPunct="1">
              <a:defRPr/>
            </a:pPr>
            <a:r>
              <a:rPr kumimoji="1" lang="en-US" altLang="ko-KR" sz="2600">
                <a:effectLst>
                  <a:outerShdw blurRad="38100" dist="38100" dir="2700000" algn="tl">
                    <a:srgbClr val="000000"/>
                  </a:outerShdw>
                </a:effectLst>
                <a:ea typeface="굴림" panose="020B0600000101010101" pitchFamily="50" charset="-127"/>
              </a:rPr>
              <a:t>Insufficient software </a:t>
            </a:r>
          </a:p>
          <a:p>
            <a:pPr eaLnBrk="1" latinLnBrk="1" hangingPunct="1">
              <a:defRPr/>
            </a:pPr>
            <a:r>
              <a:rPr kumimoji="1" lang="en-US" altLang="ko-KR" sz="2600">
                <a:effectLst>
                  <a:outerShdw blurRad="38100" dist="38100" dir="2700000" algn="tl">
                    <a:srgbClr val="000000"/>
                  </a:outerShdw>
                </a:effectLst>
                <a:ea typeface="굴림" panose="020B0600000101010101" pitchFamily="50" charset="-127"/>
              </a:rPr>
              <a:t>project management</a:t>
            </a:r>
          </a:p>
        </p:txBody>
      </p:sp>
      <p:pic>
        <p:nvPicPr>
          <p:cNvPr id="43016" name="Picture 7" descr="BS02064_"/>
          <p:cNvPicPr>
            <a:picLocks noChangeAspect="1" noChangeArrowheads="1"/>
          </p:cNvPicPr>
          <p:nvPr/>
        </p:nvPicPr>
        <p:blipFill>
          <a:blip r:embed="rId4"/>
          <a:srcRect/>
          <a:stretch>
            <a:fillRect/>
          </a:stretch>
        </p:blipFill>
        <p:spPr bwMode="auto">
          <a:xfrm>
            <a:off x="3765550" y="4897438"/>
            <a:ext cx="1536700" cy="1530350"/>
          </a:xfrm>
          <a:prstGeom prst="rect">
            <a:avLst/>
          </a:prstGeom>
          <a:noFill/>
          <a:ln w="9525">
            <a:noFill/>
            <a:miter lim="800000"/>
            <a:headEnd/>
            <a:tailEnd/>
          </a:ln>
        </p:spPr>
      </p:pic>
      <p:sp>
        <p:nvSpPr>
          <p:cNvPr id="1424392" name="Rectangle 8"/>
          <p:cNvSpPr>
            <a:spLocks noChangeArrowheads="1"/>
          </p:cNvSpPr>
          <p:nvPr/>
        </p:nvSpPr>
        <p:spPr bwMode="auto">
          <a:xfrm>
            <a:off x="2578100" y="4225925"/>
            <a:ext cx="3914020" cy="492443"/>
          </a:xfrm>
          <a:prstGeom prst="rect">
            <a:avLst/>
          </a:prstGeom>
          <a:noFill/>
          <a:ln w="9525">
            <a:noFill/>
            <a:miter lim="800000"/>
            <a:headEnd/>
            <a:tailEnd/>
          </a:ln>
          <a:effectLst/>
        </p:spPr>
        <p:txBody>
          <a:bodyPr wrap="none">
            <a:spAutoFit/>
          </a:bodyPr>
          <a:lstStyle/>
          <a:p>
            <a:pPr eaLnBrk="1" latinLnBrk="1" hangingPunct="1">
              <a:spcBef>
                <a:spcPct val="20000"/>
              </a:spcBef>
              <a:buClr>
                <a:srgbClr val="4D8DA7"/>
              </a:buClr>
              <a:buSzPct val="60000"/>
              <a:buFont typeface="Marlett" pitchFamily="2" charset="2"/>
              <a:buNone/>
              <a:defRPr/>
            </a:pPr>
            <a:r>
              <a:rPr kumimoji="1" lang="en-US" altLang="ko-KR" sz="2600">
                <a:effectLst>
                  <a:outerShdw blurRad="38100" dist="38100" dir="2700000" algn="tl">
                    <a:srgbClr val="000000"/>
                  </a:outerShdw>
                </a:effectLst>
                <a:ea typeface="굴림" panose="020B0600000101010101" pitchFamily="50" charset="-127"/>
              </a:rPr>
              <a:t>Lack of appropriate SE skills</a:t>
            </a:r>
          </a:p>
        </p:txBody>
      </p:sp>
      <p:pic>
        <p:nvPicPr>
          <p:cNvPr id="43018" name="Picture 9" descr="BD09250_"/>
          <p:cNvPicPr>
            <a:picLocks noChangeAspect="1" noChangeArrowheads="1"/>
          </p:cNvPicPr>
          <p:nvPr/>
        </p:nvPicPr>
        <p:blipFill>
          <a:blip r:embed="rId5"/>
          <a:srcRect/>
          <a:stretch>
            <a:fillRect/>
          </a:stretch>
        </p:blipFill>
        <p:spPr bwMode="auto">
          <a:xfrm>
            <a:off x="1066800" y="2209800"/>
            <a:ext cx="1828800" cy="1703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ea typeface="Calibri"/>
                <a:cs typeface="Times New Roman"/>
              </a:rPr>
              <a:t>CS46 </a:t>
            </a:r>
            <a:r>
              <a:rPr lang="en-US" dirty="0" smtClean="0"/>
              <a:t>Syllabus</a:t>
            </a:r>
            <a:endParaRPr lang="en-US" dirty="0"/>
          </a:p>
        </p:txBody>
      </p:sp>
      <p:graphicFrame>
        <p:nvGraphicFramePr>
          <p:cNvPr id="3" name="Table 2"/>
          <p:cNvGraphicFramePr>
            <a:graphicFrameLocks noGrp="1"/>
          </p:cNvGraphicFramePr>
          <p:nvPr/>
        </p:nvGraphicFramePr>
        <p:xfrm>
          <a:off x="152400" y="1219200"/>
          <a:ext cx="8763000" cy="5027676"/>
        </p:xfrm>
        <a:graphic>
          <a:graphicData uri="http://schemas.openxmlformats.org/drawingml/2006/table">
            <a:tbl>
              <a:tblPr/>
              <a:tblGrid>
                <a:gridCol w="457200"/>
                <a:gridCol w="7239000"/>
                <a:gridCol w="1066800"/>
              </a:tblGrid>
              <a:tr h="291448">
                <a:tc>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b="1" dirty="0" smtClean="0">
                          <a:solidFill>
                            <a:srgbClr val="000000"/>
                          </a:solidFill>
                          <a:latin typeface="Times New Roman"/>
                          <a:ea typeface="Calibri"/>
                          <a:cs typeface="Times New Roman"/>
                        </a:rPr>
                        <a:t>Software </a:t>
                      </a:r>
                      <a:r>
                        <a:rPr lang="en-US" sz="1200" b="1" kern="1200" dirty="0" smtClean="0">
                          <a:solidFill>
                            <a:schemeClr val="tx1"/>
                          </a:solidFill>
                          <a:latin typeface="Calibri"/>
                          <a:ea typeface="Calibri"/>
                          <a:cs typeface="Times New Roman"/>
                        </a:rPr>
                        <a:t>Engineering   </a:t>
                      </a:r>
                    </a:p>
                    <a:p>
                      <a:pPr marL="0" marR="0">
                        <a:spcBef>
                          <a:spcPts val="0"/>
                        </a:spcBef>
                        <a:spcAft>
                          <a:spcPts val="0"/>
                        </a:spcAft>
                      </a:pPr>
                      <a:r>
                        <a:rPr lang="en-US" sz="1200" b="1" kern="1200" dirty="0" smtClean="0">
                          <a:solidFill>
                            <a:schemeClr val="tx1"/>
                          </a:solidFill>
                          <a:latin typeface="Calibri"/>
                          <a:ea typeface="Calibri"/>
                          <a:cs typeface="Times New Roman"/>
                        </a:rPr>
                        <a:t>Course </a:t>
                      </a:r>
                      <a:r>
                        <a:rPr lang="en-US" sz="1200" b="1" kern="1200" dirty="0">
                          <a:solidFill>
                            <a:schemeClr val="tx1"/>
                          </a:solidFill>
                          <a:latin typeface="Calibri"/>
                          <a:ea typeface="Calibri"/>
                          <a:cs typeface="Times New Roman"/>
                        </a:rPr>
                        <a:t>Code: </a:t>
                      </a:r>
                      <a:r>
                        <a:rPr lang="en-US" sz="1200" b="1" kern="1200" dirty="0" smtClean="0">
                          <a:solidFill>
                            <a:schemeClr val="tx1"/>
                          </a:solidFill>
                          <a:latin typeface="Calibri"/>
                          <a:ea typeface="Calibri"/>
                          <a:cs typeface="Times New Roman"/>
                        </a:rPr>
                        <a:t> CS46           Credits</a:t>
                      </a:r>
                      <a:r>
                        <a:rPr lang="en-US" sz="1200" b="1" kern="1200" dirty="0">
                          <a:solidFill>
                            <a:schemeClr val="tx1"/>
                          </a:solidFill>
                          <a:latin typeface="Calibri"/>
                          <a:ea typeface="Calibri"/>
                          <a:cs typeface="Times New Roman"/>
                        </a:rPr>
                        <a:t>: 4:0:0:0</a:t>
                      </a: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Reference Chapter</a:t>
                      </a:r>
                      <a:endParaRPr lang="en-US" sz="1000" dirty="0">
                        <a:latin typeface="Calibri"/>
                        <a:ea typeface="Calibri"/>
                        <a:cs typeface="Times New Roman"/>
                      </a:endParaRP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3421">
                <a:tc rowSpan="6">
                  <a:txBody>
                    <a:bodyPr/>
                    <a:lstStyle/>
                    <a:p>
                      <a:pPr marL="0" marR="0">
                        <a:lnSpc>
                          <a:spcPct val="115000"/>
                        </a:lnSpc>
                        <a:spcBef>
                          <a:spcPts val="0"/>
                        </a:spcBef>
                        <a:spcAft>
                          <a:spcPts val="0"/>
                        </a:spcAft>
                      </a:pPr>
                      <a:r>
                        <a:rPr lang="en-US" sz="1000">
                          <a:latin typeface="Calibri"/>
                          <a:ea typeface="Calibri"/>
                          <a:cs typeface="Times New Roman"/>
                        </a:rPr>
                        <a:t>Unit I</a:t>
                      </a: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dirty="0">
                          <a:latin typeface="Times New Roman"/>
                          <a:ea typeface="Calibri"/>
                          <a:cs typeface="Times New Roman"/>
                        </a:rPr>
                        <a:t>Software Process</a:t>
                      </a:r>
                      <a:r>
                        <a:rPr lang="en-US" sz="1400" dirty="0">
                          <a:latin typeface="Times New Roman"/>
                          <a:ea typeface="Calibri"/>
                          <a:cs typeface="Times New Roman"/>
                        </a:rPr>
                        <a:t>: The Changing Nature of Software - </a:t>
                      </a:r>
                      <a:r>
                        <a:rPr lang="en-US" sz="1400" dirty="0" err="1">
                          <a:latin typeface="Times New Roman"/>
                          <a:ea typeface="Calibri"/>
                          <a:cs typeface="Times New Roman"/>
                        </a:rPr>
                        <a:t>WebApps</a:t>
                      </a:r>
                      <a:r>
                        <a:rPr lang="en-US" sz="1400" dirty="0">
                          <a:latin typeface="Times New Roman"/>
                          <a:ea typeface="Calibri"/>
                          <a:cs typeface="Times New Roman"/>
                        </a:rPr>
                        <a:t>, Mobile Applications, Cloud Computing, Product Line Software;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1.2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891">
                <a:tc vMerge="1">
                  <a:txBody>
                    <a:bodyPr/>
                    <a:lstStyle/>
                    <a:p>
                      <a:endParaRPr lang="en-US"/>
                    </a:p>
                  </a:txBody>
                  <a:tcPr/>
                </a:tc>
                <a:tc>
                  <a:txBody>
                    <a:bodyPr/>
                    <a:lstStyle/>
                    <a:p>
                      <a:pPr marL="0" marR="0" algn="just">
                        <a:lnSpc>
                          <a:spcPct val="115000"/>
                        </a:lnSpc>
                        <a:spcBef>
                          <a:spcPts val="0"/>
                        </a:spcBef>
                        <a:spcAft>
                          <a:spcPts val="0"/>
                        </a:spcAft>
                      </a:pPr>
                      <a:r>
                        <a:rPr lang="en-US" sz="1400" dirty="0">
                          <a:latin typeface="Times New Roman"/>
                          <a:ea typeface="Calibri"/>
                          <a:cs typeface="Times New Roman"/>
                        </a:rPr>
                        <a:t>Software Process - The Process Framework, Umbrella Activities, Process Adaptation;</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2.2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400" b="1" dirty="0">
                          <a:latin typeface="Times New Roman"/>
                          <a:ea typeface="Calibri"/>
                          <a:cs typeface="Times New Roman"/>
                        </a:rPr>
                        <a:t>Process Models</a:t>
                      </a:r>
                      <a:r>
                        <a:rPr lang="en-US" sz="1400" dirty="0">
                          <a:latin typeface="Times New Roman"/>
                          <a:ea typeface="Calibri"/>
                          <a:cs typeface="Times New Roman"/>
                        </a:rPr>
                        <a:t>: Prescriptive Process Models - The Waterfall Model, Incremental Process Models, Evolutionary Process Models, Concurrent Models; Specialized Process Models - Component-Based Development, The Formal Methods Model, Aspect-Oriented Software Development; The Unified Process;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4.1, 4.2, 4.3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400" b="1" dirty="0">
                          <a:latin typeface="Times New Roman"/>
                          <a:ea typeface="Calibri"/>
                          <a:cs typeface="Times New Roman"/>
                        </a:rPr>
                        <a:t>Agile Development</a:t>
                      </a:r>
                      <a:r>
                        <a:rPr lang="en-US" sz="1400" dirty="0">
                          <a:latin typeface="Times New Roman"/>
                          <a:ea typeface="Calibri"/>
                          <a:cs typeface="Times New Roman"/>
                        </a:rPr>
                        <a:t> - What Is Agility? Agility and the Cost of Change, What Is an Agile Process?, Extreme Programming, Other Agile Process Models – Scrum, Dynamic Systems Development Method, Agile Modeling, Agile Unified Process; A Tool Set for the Agile Process;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Chapter 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400" b="1" dirty="0">
                          <a:latin typeface="Times New Roman"/>
                          <a:ea typeface="Calibri"/>
                          <a:cs typeface="Times New Roman"/>
                        </a:rPr>
                        <a:t>SPI Process</a:t>
                      </a:r>
                      <a:r>
                        <a:rPr lang="en-US" sz="1400" dirty="0">
                          <a:latin typeface="Times New Roman"/>
                          <a:ea typeface="Calibri"/>
                          <a:cs typeface="Times New Roman"/>
                        </a:rPr>
                        <a:t>, CMMI;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37.2, 37.3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400" dirty="0">
                          <a:latin typeface="Times New Roman"/>
                          <a:ea typeface="Calibri"/>
                          <a:cs typeface="Times New Roman"/>
                        </a:rPr>
                        <a:t>Case study on current problem statement of software development.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821">
                <a:tc rowSpan="4">
                  <a:txBody>
                    <a:bodyPr/>
                    <a:lstStyle/>
                    <a:p>
                      <a:pPr marL="0" marR="0">
                        <a:lnSpc>
                          <a:spcPct val="115000"/>
                        </a:lnSpc>
                        <a:spcBef>
                          <a:spcPts val="0"/>
                        </a:spcBef>
                        <a:spcAft>
                          <a:spcPts val="0"/>
                        </a:spcAft>
                      </a:pPr>
                      <a:r>
                        <a:rPr lang="en-US" sz="1000">
                          <a:latin typeface="Calibri"/>
                          <a:ea typeface="Calibri"/>
                          <a:cs typeface="Times New Roman"/>
                        </a:rPr>
                        <a:t>Unit II</a:t>
                      </a: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dirty="0">
                          <a:latin typeface="Times New Roman"/>
                          <a:ea typeface="Calibri"/>
                          <a:cs typeface="Times New Roman"/>
                        </a:rPr>
                        <a:t>Understanding Requirements</a:t>
                      </a:r>
                      <a:r>
                        <a:rPr lang="en-US" sz="1400" dirty="0">
                          <a:latin typeface="Times New Roman"/>
                          <a:ea typeface="Calibri"/>
                          <a:cs typeface="Times New Roman"/>
                        </a:rPr>
                        <a:t>: Requirements Engineering, Eliciting Requirements, Developing Use Cases, Building the Analysis Model, Negotiating Requirements, Requirements Monitoring, Validating Requirements, Avoiding Common Mistakes.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8.1, 8.3, 8.4, 8.5 8.6, 8.9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491">
                <a:tc vMerge="1">
                  <a:txBody>
                    <a:bodyPr/>
                    <a:lstStyle/>
                    <a:p>
                      <a:endParaRPr lang="en-US"/>
                    </a:p>
                  </a:txBody>
                  <a:tcPr/>
                </a:tc>
                <a:tc>
                  <a:txBody>
                    <a:bodyPr/>
                    <a:lstStyle/>
                    <a:p>
                      <a:pPr marL="0" marR="0" algn="just">
                        <a:lnSpc>
                          <a:spcPct val="115000"/>
                        </a:lnSpc>
                        <a:spcBef>
                          <a:spcPts val="0"/>
                        </a:spcBef>
                        <a:spcAft>
                          <a:spcPts val="0"/>
                        </a:spcAft>
                      </a:pPr>
                      <a:r>
                        <a:rPr lang="en-US" sz="1400" b="1" dirty="0">
                          <a:latin typeface="Times New Roman"/>
                          <a:ea typeface="Calibri"/>
                          <a:cs typeface="Times New Roman"/>
                        </a:rPr>
                        <a:t>Scenario-Based Requirements Modeling</a:t>
                      </a:r>
                      <a:r>
                        <a:rPr lang="en-US" sz="1400" dirty="0">
                          <a:latin typeface="Times New Roman"/>
                          <a:ea typeface="Calibri"/>
                          <a:cs typeface="Times New Roman"/>
                        </a:rPr>
                        <a:t>: Requirements Analysis, Scenario-Based Modeling, UML Models That Supplement the Use Case. </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9.1, 9.2, 9.3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400" b="1" dirty="0">
                          <a:latin typeface="Times New Roman"/>
                          <a:ea typeface="Calibri"/>
                          <a:cs typeface="Times New Roman"/>
                        </a:rPr>
                        <a:t>Requirements Modeling for Web and Mobile Apps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Times New Roman"/>
                        </a:rPr>
                        <a:t>11.5 </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400" dirty="0">
                          <a:latin typeface="Times New Roman"/>
                          <a:ea typeface="Calibri"/>
                          <a:cs typeface="Times New Roman"/>
                        </a:rPr>
                        <a:t>Applying requirement engineering on the same case study of Unit-1.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4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674" name="Rectangle 2"/>
          <p:cNvSpPr>
            <a:spLocks noGrp="1" noRot="1" noChangeArrowheads="1"/>
          </p:cNvSpPr>
          <p:nvPr>
            <p:ph type="title"/>
          </p:nvPr>
        </p:nvSpPr>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Sources of Errors in S/W Developments</a:t>
            </a:r>
          </a:p>
        </p:txBody>
      </p:sp>
      <p:graphicFrame>
        <p:nvGraphicFramePr>
          <p:cNvPr id="14339" name="Object 3"/>
          <p:cNvGraphicFramePr>
            <a:graphicFrameLocks noGrp="1" noChangeAspect="1"/>
          </p:cNvGraphicFramePr>
          <p:nvPr>
            <p:ph idx="1"/>
          </p:nvPr>
        </p:nvGraphicFramePr>
        <p:xfrm>
          <a:off x="-752475" y="2122488"/>
          <a:ext cx="7772400" cy="4114800"/>
        </p:xfrm>
        <a:graphic>
          <a:graphicData uri="http://schemas.openxmlformats.org/presentationml/2006/ole">
            <p:oleObj spid="_x0000_s95234" r:id="rId4" imgW="7773074" imgH="4115157" progId="Excel.Sheet.8">
              <p:embed/>
            </p:oleObj>
          </a:graphicData>
        </a:graphic>
      </p:graphicFrame>
      <p:sp>
        <p:nvSpPr>
          <p:cNvPr id="14340" name="슬라이드 번호 개체 틀 3"/>
          <p:cNvSpPr>
            <a:spLocks noGrp="1"/>
          </p:cNvSpPr>
          <p:nvPr>
            <p:ph type="sldNum" sz="quarter" idx="11"/>
          </p:nvPr>
        </p:nvSpPr>
        <p:spPr>
          <a:noFill/>
        </p:spPr>
        <p:txBody>
          <a:bodyPr/>
          <a:lstStyle/>
          <a:p>
            <a:fld id="{C49372B2-973E-42A9-A2D9-641D9DEAC3DD}" type="slidenum">
              <a:rPr lang="en-US" altLang="ko-KR">
                <a:solidFill>
                  <a:schemeClr val="tx1"/>
                </a:solidFill>
                <a:cs typeface="Arial" pitchFamily="34" charset="0"/>
              </a:rPr>
              <a:pPr/>
              <a:t>20</a:t>
            </a:fld>
            <a:endParaRPr lang="en-US" altLang="ko-KR">
              <a:solidFill>
                <a:schemeClr val="tx1"/>
              </a:solidFill>
              <a:cs typeface="Arial" pitchFamily="34" charset="0"/>
            </a:endParaRPr>
          </a:p>
        </p:txBody>
      </p:sp>
      <p:sp>
        <p:nvSpPr>
          <p:cNvPr id="14341" name="Rectangle 4"/>
          <p:cNvSpPr>
            <a:spLocks noChangeArrowheads="1"/>
          </p:cNvSpPr>
          <p:nvPr/>
        </p:nvSpPr>
        <p:spPr bwMode="auto">
          <a:xfrm>
            <a:off x="2555875" y="1549400"/>
            <a:ext cx="2973388" cy="1016000"/>
          </a:xfrm>
          <a:prstGeom prst="rect">
            <a:avLst/>
          </a:prstGeom>
          <a:noFill/>
          <a:ln w="9525">
            <a:noFill/>
            <a:miter lim="800000"/>
            <a:headEnd/>
            <a:tailEnd/>
          </a:ln>
        </p:spPr>
        <p:txBody>
          <a:bodyPr lIns="92075" tIns="46038" rIns="92075" bIns="46038">
            <a:spAutoFit/>
          </a:bodyPr>
          <a:lstStyle/>
          <a:p>
            <a:pPr defTabSz="762000"/>
            <a:r>
              <a:rPr kumimoji="1" lang="en-US" altLang="ko-KR" sz="2000">
                <a:ea typeface="돋움" pitchFamily="34" charset="-127"/>
                <a:cs typeface="Arial" pitchFamily="34" charset="0"/>
              </a:rPr>
              <a:t>Functionality &amp;</a:t>
            </a:r>
          </a:p>
          <a:p>
            <a:pPr defTabSz="762000"/>
            <a:r>
              <a:rPr kumimoji="1" lang="en-US" altLang="ko-KR" sz="2000">
                <a:ea typeface="돋움" pitchFamily="34" charset="-127"/>
                <a:cs typeface="Arial" pitchFamily="34" charset="0"/>
              </a:rPr>
              <a:t>Misunderstanding</a:t>
            </a:r>
          </a:p>
          <a:p>
            <a:pPr defTabSz="762000"/>
            <a:r>
              <a:rPr kumimoji="1" lang="en-US" altLang="ko-KR" sz="2000">
                <a:ea typeface="돋움" pitchFamily="34" charset="-127"/>
                <a:cs typeface="Arial" pitchFamily="34" charset="0"/>
              </a:rPr>
              <a:t>	15%</a:t>
            </a:r>
          </a:p>
        </p:txBody>
      </p:sp>
      <p:sp>
        <p:nvSpPr>
          <p:cNvPr id="14342" name="Rectangle 5"/>
          <p:cNvSpPr>
            <a:spLocks noChangeArrowheads="1"/>
          </p:cNvSpPr>
          <p:nvPr/>
        </p:nvSpPr>
        <p:spPr bwMode="auto">
          <a:xfrm>
            <a:off x="2589213" y="4089400"/>
            <a:ext cx="1806713" cy="708528"/>
          </a:xfrm>
          <a:prstGeom prst="rect">
            <a:avLst/>
          </a:prstGeom>
          <a:noFill/>
          <a:ln w="9525">
            <a:noFill/>
            <a:miter lim="800000"/>
            <a:headEnd/>
            <a:tailEnd/>
          </a:ln>
        </p:spPr>
        <p:txBody>
          <a:bodyPr wrap="none" lIns="92075" tIns="46038" rIns="92075" bIns="46038">
            <a:spAutoFit/>
          </a:bodyPr>
          <a:lstStyle/>
          <a:p>
            <a:pPr defTabSz="762000"/>
            <a:r>
              <a:rPr kumimoji="1" lang="en-US" altLang="ko-KR" sz="2000">
                <a:ea typeface="돋움" pitchFamily="34" charset="-127"/>
                <a:cs typeface="Arial" pitchFamily="34" charset="0"/>
              </a:rPr>
              <a:t>Documentation</a:t>
            </a:r>
          </a:p>
          <a:p>
            <a:pPr defTabSz="762000"/>
            <a:r>
              <a:rPr kumimoji="1" lang="en-US" altLang="ko-KR" sz="2000">
                <a:ea typeface="돋움" pitchFamily="34" charset="-127"/>
                <a:cs typeface="Arial" pitchFamily="34" charset="0"/>
              </a:rPr>
              <a:t>&amp; Others 35%</a:t>
            </a:r>
          </a:p>
        </p:txBody>
      </p:sp>
      <p:sp>
        <p:nvSpPr>
          <p:cNvPr id="14343" name="Rectangle 6"/>
          <p:cNvSpPr>
            <a:spLocks noChangeArrowheads="1"/>
          </p:cNvSpPr>
          <p:nvPr/>
        </p:nvSpPr>
        <p:spPr bwMode="auto">
          <a:xfrm>
            <a:off x="1268413" y="4581525"/>
            <a:ext cx="905697" cy="708528"/>
          </a:xfrm>
          <a:prstGeom prst="rect">
            <a:avLst/>
          </a:prstGeom>
          <a:noFill/>
          <a:ln w="9525">
            <a:noFill/>
            <a:miter lim="800000"/>
            <a:headEnd/>
            <a:tailEnd/>
          </a:ln>
        </p:spPr>
        <p:txBody>
          <a:bodyPr wrap="none" lIns="92075" tIns="46038" rIns="92075" bIns="46038">
            <a:spAutoFit/>
          </a:bodyPr>
          <a:lstStyle/>
          <a:p>
            <a:pPr defTabSz="762000"/>
            <a:r>
              <a:rPr kumimoji="1" lang="en-US" altLang="ko-KR" sz="2000">
                <a:ea typeface="돋움" pitchFamily="34" charset="-127"/>
                <a:cs typeface="Arial" pitchFamily="34" charset="0"/>
              </a:rPr>
              <a:t>Coding</a:t>
            </a:r>
          </a:p>
          <a:p>
            <a:pPr defTabSz="762000"/>
            <a:r>
              <a:rPr kumimoji="1" lang="en-US" altLang="ko-KR" sz="2000">
                <a:ea typeface="돋움" pitchFamily="34" charset="-127"/>
                <a:cs typeface="Arial" pitchFamily="34" charset="0"/>
              </a:rPr>
              <a:t>30%</a:t>
            </a:r>
          </a:p>
        </p:txBody>
      </p:sp>
      <p:sp>
        <p:nvSpPr>
          <p:cNvPr id="14344" name="Rectangle 7"/>
          <p:cNvSpPr>
            <a:spLocks noChangeArrowheads="1"/>
          </p:cNvSpPr>
          <p:nvPr/>
        </p:nvSpPr>
        <p:spPr bwMode="auto">
          <a:xfrm>
            <a:off x="38100" y="1484313"/>
            <a:ext cx="2071914" cy="1016305"/>
          </a:xfrm>
          <a:prstGeom prst="rect">
            <a:avLst/>
          </a:prstGeom>
          <a:noFill/>
          <a:ln w="9525">
            <a:noFill/>
            <a:miter lim="800000"/>
            <a:headEnd/>
            <a:tailEnd/>
          </a:ln>
        </p:spPr>
        <p:txBody>
          <a:bodyPr wrap="none" lIns="92075" tIns="46038" rIns="92075" bIns="46038">
            <a:spAutoFit/>
          </a:bodyPr>
          <a:lstStyle/>
          <a:p>
            <a:pPr defTabSz="762000"/>
            <a:r>
              <a:rPr kumimoji="1" lang="en-US" altLang="ko-KR" sz="2000">
                <a:ea typeface="돋움" pitchFamily="34" charset="-127"/>
                <a:cs typeface="Arial" pitchFamily="34" charset="0"/>
              </a:rPr>
              <a:t>Logic design &amp; </a:t>
            </a:r>
            <a:br>
              <a:rPr kumimoji="1" lang="en-US" altLang="ko-KR" sz="2000">
                <a:ea typeface="돋움" pitchFamily="34" charset="-127"/>
                <a:cs typeface="Arial" pitchFamily="34" charset="0"/>
              </a:rPr>
            </a:br>
            <a:r>
              <a:rPr kumimoji="1" lang="en-US" altLang="ko-KR" sz="2000">
                <a:ea typeface="돋움" pitchFamily="34" charset="-127"/>
                <a:cs typeface="Arial" pitchFamily="34" charset="0"/>
              </a:rPr>
              <a:t>Misunderstanding</a:t>
            </a:r>
          </a:p>
          <a:p>
            <a:pPr defTabSz="762000"/>
            <a:r>
              <a:rPr kumimoji="1" lang="en-US" altLang="ko-KR" sz="2000">
                <a:ea typeface="돋움" pitchFamily="34" charset="-127"/>
                <a:cs typeface="Arial" pitchFamily="34" charset="0"/>
              </a:rPr>
              <a:t>20%</a:t>
            </a:r>
          </a:p>
        </p:txBody>
      </p:sp>
      <p:pic>
        <p:nvPicPr>
          <p:cNvPr id="14345" name="그림 8"/>
          <p:cNvPicPr>
            <a:picLocks noChangeAspect="1"/>
          </p:cNvPicPr>
          <p:nvPr/>
        </p:nvPicPr>
        <p:blipFill>
          <a:blip r:embed="rId5"/>
          <a:srcRect/>
          <a:stretch>
            <a:fillRect/>
          </a:stretch>
        </p:blipFill>
        <p:spPr bwMode="auto">
          <a:xfrm>
            <a:off x="5076825" y="4038600"/>
            <a:ext cx="3843338" cy="1993900"/>
          </a:xfrm>
          <a:prstGeom prst="rect">
            <a:avLst/>
          </a:prstGeom>
          <a:noFill/>
          <a:ln w="9525">
            <a:solidFill>
              <a:schemeClr val="bg2"/>
            </a:solidFill>
            <a:miter lim="800000"/>
            <a:headEnd/>
            <a:tailEnd/>
          </a:ln>
        </p:spPr>
      </p:pic>
      <p:pic>
        <p:nvPicPr>
          <p:cNvPr id="14346" name="Picture 4" descr="http://www.warriormindcoach.com/blog/wp-content/uploads/2011/02/miscommunication.jpg"/>
          <p:cNvPicPr>
            <a:picLocks noChangeAspect="1" noChangeArrowheads="1"/>
          </p:cNvPicPr>
          <p:nvPr/>
        </p:nvPicPr>
        <p:blipFill>
          <a:blip r:embed="rId6"/>
          <a:srcRect/>
          <a:stretch>
            <a:fillRect/>
          </a:stretch>
        </p:blipFill>
        <p:spPr bwMode="auto">
          <a:xfrm>
            <a:off x="5076825" y="1219200"/>
            <a:ext cx="3832225" cy="2779712"/>
          </a:xfrm>
          <a:prstGeom prst="rect">
            <a:avLst/>
          </a:prstGeom>
          <a:noFill/>
          <a:ln w="9525">
            <a:solidFill>
              <a:schemeClr val="bg2"/>
            </a:solid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5170" name="Picture 2" descr="Image result for example for software engineering requirements misunderstanding"/>
          <p:cNvPicPr>
            <a:picLocks noChangeAspect="1" noChangeArrowheads="1"/>
          </p:cNvPicPr>
          <p:nvPr/>
        </p:nvPicPr>
        <p:blipFill>
          <a:blip r:embed="rId2"/>
          <a:srcRect/>
          <a:stretch>
            <a:fillRect/>
          </a:stretch>
        </p:blipFill>
        <p:spPr bwMode="auto">
          <a:xfrm>
            <a:off x="0" y="1066800"/>
            <a:ext cx="9144000" cy="514350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Rot="1" noChangeArrowheads="1"/>
          </p:cNvSpPr>
          <p:nvPr>
            <p:ph type="title"/>
          </p:nvPr>
        </p:nvSpPr>
        <p:spPr/>
        <p:txBody>
          <a:bodyPr/>
          <a:lstStyle/>
          <a:p>
            <a:pPr eaLnBrk="1" hangingPunct="1">
              <a:defRPr/>
            </a:pPr>
            <a:r>
              <a:rPr lang="en-US" altLang="ko-KR" dirty="0" smtClean="0">
                <a:latin typeface="Arial" pitchFamily="34" charset="0"/>
                <a:ea typeface="굴림" pitchFamily="50" charset="-127"/>
                <a:cs typeface="Arial" pitchFamily="34" charset="0"/>
              </a:rPr>
              <a:t>Software Crisis</a:t>
            </a:r>
          </a:p>
        </p:txBody>
      </p:sp>
      <p:sp>
        <p:nvSpPr>
          <p:cNvPr id="38915" name="슬라이드 번호 개체 틀 2"/>
          <p:cNvSpPr>
            <a:spLocks noGrp="1"/>
          </p:cNvSpPr>
          <p:nvPr>
            <p:ph type="sldNum" sz="quarter" idx="11"/>
          </p:nvPr>
        </p:nvSpPr>
        <p:spPr>
          <a:noFill/>
        </p:spPr>
        <p:txBody>
          <a:bodyPr/>
          <a:lstStyle/>
          <a:p>
            <a:fld id="{95EB25CB-7F52-4693-8D46-D1F707CBCDDF}" type="slidenum">
              <a:rPr lang="en-US" altLang="ko-KR">
                <a:cs typeface="Arial" pitchFamily="34" charset="0"/>
              </a:rPr>
              <a:pPr/>
              <a:t>22</a:t>
            </a:fld>
            <a:endParaRPr lang="en-US" altLang="ko-KR">
              <a:cs typeface="Arial" pitchFamily="34" charset="0"/>
            </a:endParaRPr>
          </a:p>
        </p:txBody>
      </p:sp>
      <p:graphicFrame>
        <p:nvGraphicFramePr>
          <p:cNvPr id="38916" name="Object 3"/>
          <p:cNvGraphicFramePr>
            <a:graphicFrameLocks/>
          </p:cNvGraphicFramePr>
          <p:nvPr/>
        </p:nvGraphicFramePr>
        <p:xfrm>
          <a:off x="2019300" y="1352550"/>
          <a:ext cx="6481763" cy="2076450"/>
        </p:xfrm>
        <a:graphic>
          <a:graphicData uri="http://schemas.openxmlformats.org/presentationml/2006/ole">
            <p:oleObj spid="_x0000_s94210" r:id="rId4" imgW="6486706" imgH="2078916" progId="Excel.Sheet.8">
              <p:embed/>
            </p:oleObj>
          </a:graphicData>
        </a:graphic>
      </p:graphicFrame>
      <p:sp>
        <p:nvSpPr>
          <p:cNvPr id="38917" name="Rectangle 4"/>
          <p:cNvSpPr>
            <a:spLocks noChangeArrowheads="1"/>
          </p:cNvSpPr>
          <p:nvPr/>
        </p:nvSpPr>
        <p:spPr bwMode="auto">
          <a:xfrm>
            <a:off x="4879975" y="1352550"/>
            <a:ext cx="807913" cy="462307"/>
          </a:xfrm>
          <a:prstGeom prst="rect">
            <a:avLst/>
          </a:prstGeom>
          <a:noFill/>
          <a:ln w="9525">
            <a:noFill/>
            <a:miter lim="800000"/>
            <a:headEnd/>
            <a:tailEnd/>
          </a:ln>
        </p:spPr>
        <p:txBody>
          <a:bodyPr wrap="none" lIns="92075" tIns="46038" rIns="92075" bIns="46038">
            <a:spAutoFit/>
          </a:bodyPr>
          <a:lstStyle/>
          <a:p>
            <a:pPr algn="ctr" defTabSz="762000"/>
            <a:r>
              <a:rPr kumimoji="1" lang="en-US" altLang="ko-KR" sz="2400">
                <a:ea typeface="돋움" pitchFamily="34" charset="-127"/>
                <a:cs typeface="Arial" pitchFamily="34" charset="0"/>
              </a:rPr>
              <a:t>A 2%</a:t>
            </a:r>
          </a:p>
        </p:txBody>
      </p:sp>
      <p:sp>
        <p:nvSpPr>
          <p:cNvPr id="38918" name="Rectangle 5"/>
          <p:cNvSpPr>
            <a:spLocks noChangeArrowheads="1"/>
          </p:cNvSpPr>
          <p:nvPr/>
        </p:nvSpPr>
        <p:spPr bwMode="auto">
          <a:xfrm>
            <a:off x="5319713" y="1649413"/>
            <a:ext cx="796692" cy="462307"/>
          </a:xfrm>
          <a:prstGeom prst="rect">
            <a:avLst/>
          </a:prstGeom>
          <a:noFill/>
          <a:ln w="9525">
            <a:noFill/>
            <a:miter lim="800000"/>
            <a:headEnd/>
            <a:tailEnd/>
          </a:ln>
        </p:spPr>
        <p:txBody>
          <a:bodyPr wrap="none" lIns="92075" tIns="46038" rIns="92075" bIns="46038">
            <a:spAutoFit/>
          </a:bodyPr>
          <a:lstStyle/>
          <a:p>
            <a:pPr algn="ctr" defTabSz="762000"/>
            <a:r>
              <a:rPr kumimoji="1" lang="en-US" altLang="ko-KR" sz="2400">
                <a:ea typeface="돋움" pitchFamily="34" charset="-127"/>
                <a:cs typeface="Arial" pitchFamily="34" charset="0"/>
              </a:rPr>
              <a:t>B 3%</a:t>
            </a:r>
          </a:p>
        </p:txBody>
      </p:sp>
      <p:sp>
        <p:nvSpPr>
          <p:cNvPr id="38919" name="Rectangle 6"/>
          <p:cNvSpPr>
            <a:spLocks noChangeArrowheads="1"/>
          </p:cNvSpPr>
          <p:nvPr/>
        </p:nvSpPr>
        <p:spPr bwMode="auto">
          <a:xfrm>
            <a:off x="4006850" y="2657475"/>
            <a:ext cx="1017906" cy="462307"/>
          </a:xfrm>
          <a:prstGeom prst="rect">
            <a:avLst/>
          </a:prstGeom>
          <a:noFill/>
          <a:ln w="9525">
            <a:noFill/>
            <a:miter lim="800000"/>
            <a:headEnd/>
            <a:tailEnd/>
          </a:ln>
        </p:spPr>
        <p:txBody>
          <a:bodyPr wrap="none" lIns="92075" tIns="46038" rIns="92075" bIns="46038">
            <a:spAutoFit/>
          </a:bodyPr>
          <a:lstStyle/>
          <a:p>
            <a:pPr algn="ctr" defTabSz="762000"/>
            <a:r>
              <a:rPr kumimoji="1" lang="en-US" altLang="ko-KR" sz="2400">
                <a:ea typeface="돋움" pitchFamily="34" charset="-127"/>
                <a:cs typeface="Arial" pitchFamily="34" charset="0"/>
              </a:rPr>
              <a:t>C 45 %</a:t>
            </a:r>
          </a:p>
        </p:txBody>
      </p:sp>
      <p:sp>
        <p:nvSpPr>
          <p:cNvPr id="38920" name="Rectangle 7"/>
          <p:cNvSpPr>
            <a:spLocks noChangeArrowheads="1"/>
          </p:cNvSpPr>
          <p:nvPr/>
        </p:nvSpPr>
        <p:spPr bwMode="auto">
          <a:xfrm>
            <a:off x="2308225" y="2286000"/>
            <a:ext cx="974626" cy="462307"/>
          </a:xfrm>
          <a:prstGeom prst="rect">
            <a:avLst/>
          </a:prstGeom>
          <a:noFill/>
          <a:ln w="9525">
            <a:noFill/>
            <a:miter lim="800000"/>
            <a:headEnd/>
            <a:tailEnd/>
          </a:ln>
        </p:spPr>
        <p:txBody>
          <a:bodyPr wrap="none" lIns="92075" tIns="46038" rIns="92075" bIns="46038">
            <a:spAutoFit/>
          </a:bodyPr>
          <a:lstStyle/>
          <a:p>
            <a:pPr algn="ctr" defTabSz="762000"/>
            <a:r>
              <a:rPr kumimoji="1" lang="en-US" altLang="ko-KR" sz="2400">
                <a:ea typeface="돋움" pitchFamily="34" charset="-127"/>
                <a:cs typeface="Arial" pitchFamily="34" charset="0"/>
              </a:rPr>
              <a:t>D 20%</a:t>
            </a:r>
          </a:p>
        </p:txBody>
      </p:sp>
      <p:sp>
        <p:nvSpPr>
          <p:cNvPr id="38921" name="Rectangle 8"/>
          <p:cNvSpPr>
            <a:spLocks noChangeArrowheads="1"/>
          </p:cNvSpPr>
          <p:nvPr/>
        </p:nvSpPr>
        <p:spPr bwMode="auto">
          <a:xfrm>
            <a:off x="2857500" y="1187450"/>
            <a:ext cx="936154" cy="462307"/>
          </a:xfrm>
          <a:prstGeom prst="rect">
            <a:avLst/>
          </a:prstGeom>
          <a:noFill/>
          <a:ln w="9525">
            <a:noFill/>
            <a:miter lim="800000"/>
            <a:headEnd/>
            <a:tailEnd/>
          </a:ln>
        </p:spPr>
        <p:txBody>
          <a:bodyPr wrap="none" lIns="92075" tIns="46038" rIns="92075" bIns="46038">
            <a:spAutoFit/>
          </a:bodyPr>
          <a:lstStyle/>
          <a:p>
            <a:pPr algn="ctr" defTabSz="762000"/>
            <a:r>
              <a:rPr kumimoji="1" lang="en-US" altLang="ko-KR" sz="2400">
                <a:ea typeface="돋움" pitchFamily="34" charset="-127"/>
                <a:cs typeface="Arial" pitchFamily="34" charset="0"/>
              </a:rPr>
              <a:t>E 30%</a:t>
            </a:r>
          </a:p>
        </p:txBody>
      </p:sp>
      <p:sp>
        <p:nvSpPr>
          <p:cNvPr id="38922" name="Rectangle 10"/>
          <p:cNvSpPr>
            <a:spLocks noRot="1" noChangeArrowheads="1"/>
          </p:cNvSpPr>
          <p:nvPr/>
        </p:nvSpPr>
        <p:spPr bwMode="auto">
          <a:xfrm>
            <a:off x="457200" y="3609975"/>
            <a:ext cx="8229600" cy="2482850"/>
          </a:xfrm>
          <a:prstGeom prst="rect">
            <a:avLst/>
          </a:prstGeom>
          <a:noFill/>
          <a:ln w="9525">
            <a:noFill/>
            <a:miter lim="800000"/>
            <a:headEnd/>
            <a:tailEnd/>
          </a:ln>
        </p:spPr>
        <p:txBody>
          <a:bodyPr/>
          <a:lstStyle/>
          <a:p>
            <a:pPr marL="342900" indent="-342900" eaLnBrk="1" hangingPunct="1">
              <a:spcBef>
                <a:spcPct val="20000"/>
              </a:spcBef>
              <a:buClr>
                <a:schemeClr val="hlink"/>
              </a:buClr>
              <a:buSzPct val="70000"/>
              <a:buFont typeface="Wingdings" pitchFamily="2" charset="2"/>
              <a:buChar char="n"/>
            </a:pPr>
            <a:r>
              <a:rPr kumimoji="1" lang="en-US" altLang="ko-KR" sz="2400" dirty="0">
                <a:cs typeface="Arial" pitchFamily="34" charset="0"/>
              </a:rPr>
              <a:t>A: worked on delivery</a:t>
            </a:r>
          </a:p>
          <a:p>
            <a:pPr marL="342900" indent="-342900" eaLnBrk="1" hangingPunct="1">
              <a:spcBef>
                <a:spcPct val="20000"/>
              </a:spcBef>
              <a:buClr>
                <a:schemeClr val="hlink"/>
              </a:buClr>
              <a:buSzPct val="70000"/>
              <a:buFont typeface="Wingdings" pitchFamily="2" charset="2"/>
              <a:buChar char="n"/>
            </a:pPr>
            <a:r>
              <a:rPr kumimoji="1" lang="en-US" altLang="ko-KR" sz="2400" dirty="0">
                <a:cs typeface="Arial" pitchFamily="34" charset="0"/>
              </a:rPr>
              <a:t>B: worked after some corrections</a:t>
            </a:r>
          </a:p>
          <a:p>
            <a:pPr marL="342900" indent="-342900" eaLnBrk="1" hangingPunct="1">
              <a:spcBef>
                <a:spcPct val="20000"/>
              </a:spcBef>
              <a:buClr>
                <a:schemeClr val="hlink"/>
              </a:buClr>
              <a:buSzPct val="70000"/>
              <a:buFont typeface="Wingdings" pitchFamily="2" charset="2"/>
              <a:buChar char="n"/>
            </a:pPr>
            <a:r>
              <a:rPr kumimoji="1" lang="en-US" altLang="ko-KR" sz="2400" dirty="0">
                <a:cs typeface="Arial" pitchFamily="34" charset="0"/>
              </a:rPr>
              <a:t>C: delivered but never successfully used</a:t>
            </a:r>
          </a:p>
          <a:p>
            <a:pPr marL="342900" indent="-342900" eaLnBrk="1" hangingPunct="1">
              <a:spcBef>
                <a:spcPct val="20000"/>
              </a:spcBef>
              <a:buClr>
                <a:schemeClr val="hlink"/>
              </a:buClr>
              <a:buSzPct val="70000"/>
              <a:buFont typeface="Wingdings" pitchFamily="2" charset="2"/>
              <a:buChar char="n"/>
            </a:pPr>
            <a:r>
              <a:rPr kumimoji="1" lang="en-US" altLang="ko-KR" sz="2400" dirty="0">
                <a:cs typeface="Arial" pitchFamily="34" charset="0"/>
              </a:rPr>
              <a:t>D: used but either extensively reworked or abandoned</a:t>
            </a:r>
          </a:p>
          <a:p>
            <a:pPr marL="342900" indent="-342900" eaLnBrk="1" hangingPunct="1">
              <a:spcBef>
                <a:spcPct val="20000"/>
              </a:spcBef>
              <a:buClr>
                <a:schemeClr val="hlink"/>
              </a:buClr>
              <a:buSzPct val="70000"/>
              <a:buFont typeface="Wingdings" pitchFamily="2" charset="2"/>
              <a:buChar char="n"/>
            </a:pPr>
            <a:r>
              <a:rPr kumimoji="1" lang="en-US" altLang="ko-KR" sz="2400" dirty="0">
                <a:cs typeface="Arial" pitchFamily="34" charset="0"/>
              </a:rPr>
              <a:t>E: paid for, but never delivered</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dirty="0" smtClean="0">
                <a:latin typeface="Arial" pitchFamily="34" charset="0"/>
                <a:ea typeface="굴림" pitchFamily="50" charset="-127"/>
                <a:cs typeface="Arial" pitchFamily="34" charset="0"/>
              </a:rPr>
              <a:t>Solutions to software crisis</a:t>
            </a:r>
            <a:endParaRPr lang="en-US" dirty="0"/>
          </a:p>
        </p:txBody>
      </p:sp>
      <p:sp>
        <p:nvSpPr>
          <p:cNvPr id="3" name="Content Placeholder 2"/>
          <p:cNvSpPr>
            <a:spLocks noGrp="1"/>
          </p:cNvSpPr>
          <p:nvPr>
            <p:ph idx="1"/>
          </p:nvPr>
        </p:nvSpPr>
        <p:spPr>
          <a:xfrm>
            <a:off x="198303" y="1345139"/>
            <a:ext cx="8031297" cy="4217461"/>
          </a:xfrm>
        </p:spPr>
        <p:txBody>
          <a:bodyPr>
            <a:normAutofit/>
          </a:bodyPr>
          <a:lstStyle/>
          <a:p>
            <a:pPr>
              <a:defRPr/>
            </a:pPr>
            <a:r>
              <a:rPr lang="en-US" altLang="ko-KR" dirty="0" smtClean="0">
                <a:latin typeface="Arial" pitchFamily="34" charset="0"/>
                <a:ea typeface="굴림" pitchFamily="50" charset="-127"/>
                <a:cs typeface="Arial" pitchFamily="34" charset="0"/>
              </a:rPr>
              <a:t>Management </a:t>
            </a:r>
            <a:r>
              <a:rPr lang="en-US" altLang="ko-KR" dirty="0">
                <a:latin typeface="Arial" pitchFamily="34" charset="0"/>
                <a:ea typeface="굴림" pitchFamily="50" charset="-127"/>
                <a:cs typeface="Arial" pitchFamily="34" charset="0"/>
              </a:rPr>
              <a:t>techniques</a:t>
            </a:r>
          </a:p>
          <a:p>
            <a:pPr>
              <a:defRPr/>
            </a:pPr>
            <a:r>
              <a:rPr lang="en-US" altLang="ko-KR" dirty="0">
                <a:latin typeface="Arial" pitchFamily="34" charset="0"/>
                <a:ea typeface="굴림" pitchFamily="50" charset="-127"/>
                <a:cs typeface="Arial" pitchFamily="34" charset="0"/>
              </a:rPr>
              <a:t>Team organization</a:t>
            </a:r>
          </a:p>
          <a:p>
            <a:pPr lvl="1">
              <a:defRPr/>
            </a:pPr>
            <a:r>
              <a:rPr lang="en-US" altLang="ko-KR" sz="2400" dirty="0">
                <a:latin typeface="Arial" pitchFamily="34" charset="0"/>
                <a:ea typeface="굴림" pitchFamily="50" charset="-127"/>
                <a:cs typeface="Arial" pitchFamily="34" charset="0"/>
              </a:rPr>
              <a:t>Chief programmer team</a:t>
            </a:r>
          </a:p>
          <a:p>
            <a:pPr lvl="1">
              <a:defRPr/>
            </a:pPr>
            <a:r>
              <a:rPr lang="en-US" altLang="ko-KR" sz="2400" dirty="0">
                <a:latin typeface="Arial" pitchFamily="34" charset="0"/>
                <a:ea typeface="굴림" pitchFamily="50" charset="-127"/>
                <a:cs typeface="Arial" pitchFamily="34" charset="0"/>
              </a:rPr>
              <a:t>Democratic team</a:t>
            </a:r>
          </a:p>
          <a:p>
            <a:pPr lvl="1">
              <a:defRPr/>
            </a:pPr>
            <a:r>
              <a:rPr lang="en-US" altLang="ko-KR" sz="2400" dirty="0">
                <a:latin typeface="Arial" pitchFamily="34" charset="0"/>
                <a:ea typeface="굴림" pitchFamily="50" charset="-127"/>
                <a:cs typeface="Arial" pitchFamily="34" charset="0"/>
              </a:rPr>
              <a:t>Hierarchical team</a:t>
            </a:r>
          </a:p>
          <a:p>
            <a:pPr>
              <a:defRPr/>
            </a:pPr>
            <a:r>
              <a:rPr lang="en-US" altLang="ko-KR" dirty="0">
                <a:latin typeface="Arial" pitchFamily="34" charset="0"/>
                <a:ea typeface="굴림" pitchFamily="50" charset="-127"/>
                <a:cs typeface="Arial" pitchFamily="34" charset="0"/>
              </a:rPr>
              <a:t>Better languages and tools</a:t>
            </a:r>
          </a:p>
          <a:p>
            <a:pPr>
              <a:defRPr/>
            </a:pPr>
            <a:r>
              <a:rPr lang="en-US" altLang="ko-KR" dirty="0">
                <a:latin typeface="Arial" pitchFamily="34" charset="0"/>
                <a:ea typeface="굴림" pitchFamily="50" charset="-127"/>
                <a:cs typeface="Arial" pitchFamily="34" charset="0"/>
              </a:rPr>
              <a:t>Standards</a:t>
            </a:r>
          </a:p>
          <a:p>
            <a:pPr>
              <a:defRPr/>
            </a:pPr>
            <a:r>
              <a:rPr lang="en-US" altLang="ko-KR" dirty="0">
                <a:latin typeface="Arial" pitchFamily="34" charset="0"/>
                <a:ea typeface="굴림" pitchFamily="50" charset="-127"/>
                <a:cs typeface="Arial" pitchFamily="34" charset="0"/>
              </a:rPr>
              <a:t>==&gt; Applying engineering approach</a:t>
            </a:r>
          </a:p>
          <a:p>
            <a:endParaRPr lang="en-US" dirty="0"/>
          </a:p>
        </p:txBody>
      </p:sp>
      <p:sp>
        <p:nvSpPr>
          <p:cNvPr id="5" name="Rectangle 4"/>
          <p:cNvSpPr/>
          <p:nvPr/>
        </p:nvSpPr>
        <p:spPr>
          <a:xfrm>
            <a:off x="304800" y="5511225"/>
            <a:ext cx="8534400" cy="584775"/>
          </a:xfrm>
          <a:prstGeom prst="rect">
            <a:avLst/>
          </a:prstGeom>
        </p:spPr>
        <p:txBody>
          <a:bodyPr wrap="square">
            <a:spAutoFit/>
          </a:bodyPr>
          <a:lstStyle/>
          <a:p>
            <a:r>
              <a:rPr lang="en-US" sz="3200" b="1" dirty="0" smtClean="0"/>
              <a:t>Software Engineering addresses above all aspects</a:t>
            </a:r>
            <a:endParaRPr lang="en-US" sz="3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57" y="2209800"/>
            <a:ext cx="7637443" cy="2057400"/>
          </a:xfrm>
        </p:spPr>
        <p:txBody>
          <a:bodyPr>
            <a:normAutofit/>
          </a:bodyPr>
          <a:lstStyle/>
          <a:p>
            <a:r>
              <a:rPr lang="en-US" dirty="0" smtClean="0"/>
              <a:t>Introduction to Software Engineering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Rectangle 2"/>
          <p:cNvSpPr/>
          <p:nvPr/>
        </p:nvSpPr>
        <p:spPr>
          <a:xfrm>
            <a:off x="228600" y="1219200"/>
            <a:ext cx="8610600" cy="1238801"/>
          </a:xfrm>
          <a:prstGeom prst="rect">
            <a:avLst/>
          </a:prstGeom>
        </p:spPr>
        <p:txBody>
          <a:bodyPr wrap="square">
            <a:spAutoFit/>
          </a:bodyPr>
          <a:lstStyle/>
          <a:p>
            <a:r>
              <a:rPr lang="en-US" dirty="0" smtClean="0"/>
              <a:t>The IEEE definition:</a:t>
            </a:r>
          </a:p>
          <a:p>
            <a:pPr lvl="1">
              <a:spcBef>
                <a:spcPts val="300"/>
              </a:spcBef>
            </a:pPr>
            <a:r>
              <a:rPr lang="en-US" i="1" dirty="0" smtClean="0"/>
              <a:t>Software Engineering: (1) The application of a </a:t>
            </a:r>
            <a:r>
              <a:rPr lang="en-US" i="1" dirty="0" smtClean="0">
                <a:solidFill>
                  <a:schemeClr val="folHlink"/>
                </a:solidFill>
              </a:rPr>
              <a:t>systematic, disciplined, quantifiable approach</a:t>
            </a:r>
            <a:r>
              <a:rPr lang="en-US" i="1" dirty="0" smtClean="0"/>
              <a:t> to the </a:t>
            </a:r>
            <a:r>
              <a:rPr lang="en-US" i="1" dirty="0" smtClean="0">
                <a:solidFill>
                  <a:schemeClr val="folHlink"/>
                </a:solidFill>
              </a:rPr>
              <a:t>development, operation, and maintenance</a:t>
            </a:r>
            <a:r>
              <a:rPr lang="en-US" i="1" dirty="0" smtClean="0"/>
              <a:t> of software; that is, the application of engineering to software.  (2) The study of approaches as in (1).</a:t>
            </a:r>
          </a:p>
        </p:txBody>
      </p:sp>
      <p:grpSp>
        <p:nvGrpSpPr>
          <p:cNvPr id="16" name="Group 15"/>
          <p:cNvGrpSpPr/>
          <p:nvPr/>
        </p:nvGrpSpPr>
        <p:grpSpPr>
          <a:xfrm>
            <a:off x="152400" y="2667000"/>
            <a:ext cx="8991600" cy="3581400"/>
            <a:chOff x="152400" y="2667000"/>
            <a:chExt cx="8991600" cy="3581400"/>
          </a:xfrm>
        </p:grpSpPr>
        <p:sp>
          <p:nvSpPr>
            <p:cNvPr id="4" name="Rectangle 2"/>
            <p:cNvSpPr txBox="1">
              <a:spLocks noChangeArrowheads="1"/>
            </p:cNvSpPr>
            <p:nvPr/>
          </p:nvSpPr>
          <p:spPr>
            <a:xfrm>
              <a:off x="2438400" y="5410200"/>
              <a:ext cx="4419600" cy="522194"/>
            </a:xfrm>
            <a:prstGeom prst="rect">
              <a:avLst/>
            </a:prstGeom>
            <a:noFill/>
          </p:spPr>
          <p:txBody>
            <a:bodyPr vert="horz" wrap="square" lIns="63500" tIns="25400" rIns="63500" bIns="25400" rtlCol="0" anchor="t">
              <a:sp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3600" b="1"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A Layered Technology</a:t>
              </a:r>
            </a:p>
          </p:txBody>
        </p:sp>
        <p:sp>
          <p:nvSpPr>
            <p:cNvPr id="5" name="Oval 4"/>
            <p:cNvSpPr>
              <a:spLocks noChangeArrowheads="1"/>
            </p:cNvSpPr>
            <p:nvPr/>
          </p:nvSpPr>
          <p:spPr bwMode="auto">
            <a:xfrm>
              <a:off x="152400" y="4447557"/>
              <a:ext cx="8839200" cy="886443"/>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6" name="Oval 5"/>
            <p:cNvSpPr>
              <a:spLocks noChangeArrowheads="1"/>
            </p:cNvSpPr>
            <p:nvPr/>
          </p:nvSpPr>
          <p:spPr bwMode="auto">
            <a:xfrm>
              <a:off x="762000" y="4018931"/>
              <a:ext cx="7690104" cy="827347"/>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7" name="Oval 6"/>
            <p:cNvSpPr>
              <a:spLocks noChangeArrowheads="1"/>
            </p:cNvSpPr>
            <p:nvPr/>
          </p:nvSpPr>
          <p:spPr bwMode="auto">
            <a:xfrm>
              <a:off x="1473200" y="3561731"/>
              <a:ext cx="6364224" cy="709154"/>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8" name="Oval 7"/>
            <p:cNvSpPr>
              <a:spLocks noChangeArrowheads="1"/>
            </p:cNvSpPr>
            <p:nvPr/>
          </p:nvSpPr>
          <p:spPr bwMode="auto">
            <a:xfrm>
              <a:off x="1981200" y="3333131"/>
              <a:ext cx="5480304" cy="47277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a:defRPr/>
              </a:pPr>
              <a:endParaRPr lang="en-US">
                <a:latin typeface="Arial" charset="0"/>
                <a:ea typeface="ＭＳ Ｐゴシック" pitchFamily="-128" charset="-128"/>
              </a:endParaRPr>
            </a:p>
          </p:txBody>
        </p:sp>
        <p:sp>
          <p:nvSpPr>
            <p:cNvPr id="9" name="Rectangle 8"/>
            <p:cNvSpPr>
              <a:spLocks noChangeArrowheads="1"/>
            </p:cNvSpPr>
            <p:nvPr/>
          </p:nvSpPr>
          <p:spPr bwMode="auto">
            <a:xfrm>
              <a:off x="3505200" y="4953000"/>
              <a:ext cx="2846753" cy="397545"/>
            </a:xfrm>
            <a:prstGeom prst="rect">
              <a:avLst/>
            </a:prstGeom>
            <a:noFill/>
            <a:ln w="12700">
              <a:noFill/>
              <a:miter lim="800000"/>
              <a:headEnd/>
              <a:tailEnd/>
            </a:ln>
            <a:effectLst/>
          </p:spPr>
          <p:txBody>
            <a:bodyPr wrap="square" lIns="90487" tIns="44450" rIns="90487" bIns="44450">
              <a:spAutoFit/>
            </a:bodyPr>
            <a:lstStyle/>
            <a:p>
              <a:pPr>
                <a:defRPr/>
              </a:pPr>
              <a:r>
                <a:rPr lang="en-US" sz="2000" b="1" dirty="0">
                  <a:effectLst>
                    <a:outerShdw blurRad="38100" dist="38100" dir="2700000" algn="tl">
                      <a:srgbClr val="FFFFFF"/>
                    </a:outerShdw>
                  </a:effectLst>
                  <a:latin typeface="Palatino" pitchFamily="-128" charset="0"/>
                  <a:ea typeface="ＭＳ Ｐゴシック" pitchFamily="-128" charset="-128"/>
                </a:rPr>
                <a:t>a “quality” focus</a:t>
              </a:r>
            </a:p>
          </p:txBody>
        </p:sp>
        <p:sp>
          <p:nvSpPr>
            <p:cNvPr id="10" name="Rectangle 9"/>
            <p:cNvSpPr>
              <a:spLocks noChangeArrowheads="1"/>
            </p:cNvSpPr>
            <p:nvPr/>
          </p:nvSpPr>
          <p:spPr bwMode="auto">
            <a:xfrm>
              <a:off x="3733800" y="4343400"/>
              <a:ext cx="2443689" cy="397545"/>
            </a:xfrm>
            <a:prstGeom prst="rect">
              <a:avLst/>
            </a:prstGeom>
            <a:noFill/>
            <a:ln w="12700">
              <a:noFill/>
              <a:miter lim="800000"/>
              <a:headEnd/>
              <a:tailEnd/>
            </a:ln>
            <a:effectLst/>
          </p:spPr>
          <p:txBody>
            <a:bodyPr wrap="squar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1" name="Rectangle 10"/>
            <p:cNvSpPr>
              <a:spLocks noChangeArrowheads="1"/>
            </p:cNvSpPr>
            <p:nvPr/>
          </p:nvSpPr>
          <p:spPr bwMode="auto">
            <a:xfrm>
              <a:off x="4038600" y="3886200"/>
              <a:ext cx="1572150" cy="397545"/>
            </a:xfrm>
            <a:prstGeom prst="rect">
              <a:avLst/>
            </a:prstGeom>
            <a:noFill/>
            <a:ln w="12700">
              <a:noFill/>
              <a:miter lim="800000"/>
              <a:headEnd/>
              <a:tailEnd/>
            </a:ln>
            <a:effectLst/>
          </p:spPr>
          <p:txBody>
            <a:bodyPr wrap="squar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2" name="Rectangle 11"/>
            <p:cNvSpPr>
              <a:spLocks noChangeArrowheads="1"/>
            </p:cNvSpPr>
            <p:nvPr/>
          </p:nvSpPr>
          <p:spPr bwMode="auto">
            <a:xfrm>
              <a:off x="4191000" y="3352800"/>
              <a:ext cx="989715" cy="397545"/>
            </a:xfrm>
            <a:prstGeom prst="rect">
              <a:avLst/>
            </a:prstGeom>
            <a:noFill/>
            <a:ln w="12700">
              <a:noFill/>
              <a:miter lim="800000"/>
              <a:headEnd/>
              <a:tailEnd/>
            </a:ln>
            <a:effectLst/>
          </p:spPr>
          <p:txBody>
            <a:bodyPr wrap="square" lIns="90487" tIns="44450" rIns="90487" bIns="44450">
              <a:spAutoFit/>
            </a:bodyPr>
            <a:lstStyle/>
            <a:p>
              <a:pPr>
                <a:defRPr/>
              </a:pPr>
              <a:r>
                <a:rPr lang="en-US" sz="2000" b="1" dirty="0">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
          <p:nvSpPr>
            <p:cNvPr id="13" name="AutoShape 13"/>
            <p:cNvSpPr>
              <a:spLocks noChangeArrowheads="1"/>
            </p:cNvSpPr>
            <p:nvPr/>
          </p:nvSpPr>
          <p:spPr bwMode="auto">
            <a:xfrm>
              <a:off x="7205662" y="5181600"/>
              <a:ext cx="1938338" cy="1066800"/>
            </a:xfrm>
            <a:prstGeom prst="wedgeRectCallout">
              <a:avLst>
                <a:gd name="adj1" fmla="val -65231"/>
                <a:gd name="adj2" fmla="val -48514"/>
              </a:avLst>
            </a:prstGeom>
            <a:noFill/>
            <a:ln w="12700">
              <a:solidFill>
                <a:schemeClr val="bg2"/>
              </a:solidFill>
              <a:miter lim="800000"/>
              <a:headEnd/>
              <a:tailEnd/>
            </a:ln>
          </p:spPr>
          <p:txBody>
            <a:bodyPr/>
            <a:lstStyle/>
            <a:p>
              <a:pPr algn="ctr"/>
              <a:endParaRPr lang="en-US" altLang="ko-KR" dirty="0">
                <a:solidFill>
                  <a:srgbClr val="000514"/>
                </a:solidFill>
                <a:ea typeface="굴림" charset="-127"/>
              </a:endParaRPr>
            </a:p>
            <a:p>
              <a:pPr algn="ctr"/>
              <a:r>
                <a:rPr lang="en-US" altLang="ko-KR" dirty="0">
                  <a:solidFill>
                    <a:srgbClr val="000514"/>
                  </a:solidFill>
                  <a:ea typeface="굴림" charset="-127"/>
                </a:rPr>
                <a:t>Try increasingly more effective approaches</a:t>
              </a:r>
            </a:p>
          </p:txBody>
        </p:sp>
        <p:sp>
          <p:nvSpPr>
            <p:cNvPr id="14" name="AutoShape 14"/>
            <p:cNvSpPr>
              <a:spLocks noChangeArrowheads="1"/>
            </p:cNvSpPr>
            <p:nvPr/>
          </p:nvSpPr>
          <p:spPr bwMode="auto">
            <a:xfrm>
              <a:off x="7058025" y="2667000"/>
              <a:ext cx="2085975" cy="1066800"/>
            </a:xfrm>
            <a:prstGeom prst="wedgeRectCallout">
              <a:avLst>
                <a:gd name="adj1" fmla="val -14740"/>
                <a:gd name="adj2" fmla="val 116516"/>
              </a:avLst>
            </a:prstGeom>
            <a:noFill/>
            <a:ln w="12700">
              <a:solidFill>
                <a:schemeClr val="bg2"/>
              </a:solidFill>
              <a:miter lim="800000"/>
              <a:headEnd/>
              <a:tailEnd/>
            </a:ln>
          </p:spPr>
          <p:txBody>
            <a:bodyPr/>
            <a:lstStyle/>
            <a:p>
              <a:pPr algn="ctr"/>
              <a:r>
                <a:rPr lang="en-US" altLang="ko-KR" dirty="0">
                  <a:solidFill>
                    <a:srgbClr val="000514"/>
                  </a:solidFill>
                  <a:ea typeface="굴림" charset="-127"/>
                </a:rPr>
                <a:t>Forms the basis/context for management of SW project</a:t>
              </a:r>
            </a:p>
          </p:txBody>
        </p:sp>
        <p:sp>
          <p:nvSpPr>
            <p:cNvPr id="15" name="AutoShape 15"/>
            <p:cNvSpPr>
              <a:spLocks noChangeArrowheads="1"/>
            </p:cNvSpPr>
            <p:nvPr/>
          </p:nvSpPr>
          <p:spPr bwMode="auto">
            <a:xfrm>
              <a:off x="457200" y="3124200"/>
              <a:ext cx="1609725" cy="803275"/>
            </a:xfrm>
            <a:prstGeom prst="wedgeRectCallout">
              <a:avLst>
                <a:gd name="adj1" fmla="val 68935"/>
                <a:gd name="adj2" fmla="val 64625"/>
              </a:avLst>
            </a:prstGeom>
            <a:noFill/>
            <a:ln w="12700">
              <a:solidFill>
                <a:schemeClr val="bg2"/>
              </a:solidFill>
              <a:miter lim="800000"/>
              <a:headEnd/>
              <a:tailEnd/>
            </a:ln>
          </p:spPr>
          <p:txBody>
            <a:bodyPr/>
            <a:lstStyle/>
            <a:p>
              <a:pPr algn="ctr"/>
              <a:r>
                <a:rPr lang="en-US" altLang="ko-KR" dirty="0">
                  <a:solidFill>
                    <a:srgbClr val="000514"/>
                  </a:solidFill>
                  <a:ea typeface="굴림" charset="-127"/>
                </a:rPr>
                <a:t>A set of basic principles</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latin typeface="Arial" pitchFamily="34" charset="0"/>
                <a:ea typeface="굴림" pitchFamily="50" charset="-127"/>
                <a:cs typeface="Arial" pitchFamily="34" charset="0"/>
              </a:rPr>
              <a:t>Scope of S/W Engineering</a:t>
            </a:r>
            <a:endParaRPr lang="en-US" dirty="0"/>
          </a:p>
        </p:txBody>
      </p:sp>
      <p:sp>
        <p:nvSpPr>
          <p:cNvPr id="3" name="Rectangle 2"/>
          <p:cNvSpPr/>
          <p:nvPr/>
        </p:nvSpPr>
        <p:spPr>
          <a:xfrm>
            <a:off x="533400" y="1676400"/>
            <a:ext cx="6172200" cy="2246769"/>
          </a:xfrm>
          <a:prstGeom prst="rect">
            <a:avLst/>
          </a:prstGeom>
        </p:spPr>
        <p:txBody>
          <a:bodyPr wrap="square">
            <a:spAutoFit/>
          </a:bodyPr>
          <a:lstStyle/>
          <a:p>
            <a:pPr marL="234950" indent="-234950">
              <a:buFont typeface="Arial" pitchFamily="34" charset="0"/>
              <a:buChar char="•"/>
              <a:defRPr/>
            </a:pPr>
            <a:r>
              <a:rPr lang="en-US" altLang="ko-KR" sz="2800" dirty="0" smtClean="0">
                <a:latin typeface="Arial" pitchFamily="34" charset="0"/>
                <a:ea typeface="굴림" pitchFamily="50" charset="-127"/>
                <a:cs typeface="Arial" pitchFamily="34" charset="0"/>
              </a:rPr>
              <a:t>Historical Aspects</a:t>
            </a:r>
          </a:p>
          <a:p>
            <a:pPr marL="234950" indent="-234950">
              <a:buFont typeface="Arial" pitchFamily="34" charset="0"/>
              <a:buChar char="•"/>
              <a:defRPr/>
            </a:pPr>
            <a:r>
              <a:rPr lang="en-US" altLang="ko-KR" sz="2800" dirty="0" smtClean="0">
                <a:latin typeface="Arial" pitchFamily="34" charset="0"/>
                <a:ea typeface="굴림" pitchFamily="50" charset="-127"/>
                <a:cs typeface="Arial" pitchFamily="34" charset="0"/>
              </a:rPr>
              <a:t>Economic Aspects</a:t>
            </a:r>
          </a:p>
          <a:p>
            <a:pPr marL="234950" indent="-234950">
              <a:buFont typeface="Arial" pitchFamily="34" charset="0"/>
              <a:buChar char="•"/>
              <a:defRPr/>
            </a:pPr>
            <a:r>
              <a:rPr lang="en-US" altLang="ko-KR" sz="2800" dirty="0" smtClean="0">
                <a:latin typeface="Arial" pitchFamily="34" charset="0"/>
                <a:ea typeface="굴림" pitchFamily="50" charset="-127"/>
                <a:cs typeface="Arial" pitchFamily="34" charset="0"/>
              </a:rPr>
              <a:t>Maintenance Aspects</a:t>
            </a:r>
          </a:p>
          <a:p>
            <a:pPr marL="234950" indent="-234950">
              <a:buFont typeface="Arial" pitchFamily="34" charset="0"/>
              <a:buChar char="•"/>
              <a:defRPr/>
            </a:pPr>
            <a:r>
              <a:rPr lang="en-US" altLang="ko-KR" sz="2800" dirty="0" smtClean="0">
                <a:latin typeface="Arial" pitchFamily="34" charset="0"/>
                <a:ea typeface="굴림" pitchFamily="50" charset="-127"/>
                <a:cs typeface="Arial" pitchFamily="34" charset="0"/>
              </a:rPr>
              <a:t>Specification &amp; Design Aspects</a:t>
            </a:r>
          </a:p>
          <a:p>
            <a:pPr marL="234950" indent="-234950">
              <a:buFont typeface="Arial" pitchFamily="34" charset="0"/>
              <a:buChar char="•"/>
              <a:defRPr/>
            </a:pPr>
            <a:r>
              <a:rPr lang="en-US" altLang="ko-KR" sz="2800" dirty="0" smtClean="0">
                <a:latin typeface="Arial" pitchFamily="34" charset="0"/>
                <a:ea typeface="굴림" pitchFamily="50" charset="-127"/>
                <a:cs typeface="Arial" pitchFamily="34" charset="0"/>
              </a:rPr>
              <a:t>Team Programming Aspects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smtClean="0">
                <a:latin typeface="Arial" pitchFamily="34" charset="0"/>
                <a:ea typeface="굴림" pitchFamily="50" charset="-127"/>
                <a:cs typeface="Arial" pitchFamily="34" charset="0"/>
              </a:rPr>
              <a:t>Three Elements of S/W Development</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a:spLocks noChangeArrowheads="1"/>
          </p:cNvSpPr>
          <p:nvPr/>
        </p:nvSpPr>
        <p:spPr bwMode="auto">
          <a:xfrm>
            <a:off x="1600200" y="3276600"/>
            <a:ext cx="1990725" cy="685800"/>
          </a:xfrm>
          <a:prstGeom prst="ellipse">
            <a:avLst/>
          </a:prstGeom>
          <a:solidFill>
            <a:srgbClr val="99FFCC"/>
          </a:solidFill>
          <a:ln w="9525">
            <a:round/>
            <a:headEnd/>
            <a:tailEnd/>
          </a:ln>
          <a:scene3d>
            <a:camera prst="legacyObliqueTopRight"/>
            <a:lightRig rig="legacyFlat3" dir="b"/>
          </a:scene3d>
          <a:sp3d extrusionH="430200" prstMaterial="legacyMatte">
            <a:bevelT w="13500" h="13500" prst="angle"/>
            <a:bevelB w="13500" h="13500" prst="angle"/>
            <a:extrusionClr>
              <a:srgbClr val="99FFCC"/>
            </a:extrusionClr>
          </a:sp3d>
        </p:spPr>
        <p:txBody>
          <a:bodyPr wrap="none" anchor="ctr">
            <a:flatTx/>
          </a:bodyPr>
          <a:lstStyle/>
          <a:p>
            <a:pPr algn="ctr" defTabSz="762000"/>
            <a:r>
              <a:rPr kumimoji="1" lang="en-US" altLang="ko-KR" sz="2400">
                <a:ea typeface="Dotum" pitchFamily="34" charset="-127"/>
              </a:rPr>
              <a:t>Technology</a:t>
            </a:r>
          </a:p>
        </p:txBody>
      </p:sp>
      <p:sp>
        <p:nvSpPr>
          <p:cNvPr id="5" name="Line 4"/>
          <p:cNvSpPr>
            <a:spLocks noChangeShapeType="1"/>
          </p:cNvSpPr>
          <p:nvPr/>
        </p:nvSpPr>
        <p:spPr bwMode="auto">
          <a:xfrm>
            <a:off x="3581400" y="3581400"/>
            <a:ext cx="1828800" cy="0"/>
          </a:xfrm>
          <a:prstGeom prst="line">
            <a:avLst/>
          </a:prstGeom>
          <a:noFill/>
          <a:ln w="12700">
            <a:solidFill>
              <a:schemeClr val="tx1"/>
            </a:solidFill>
            <a:round/>
            <a:headEnd type="none" w="sm" len="sm"/>
            <a:tailEnd type="none" w="sm" len="sm"/>
          </a:ln>
          <a:scene3d>
            <a:camera prst="legacyObliqueTopRight"/>
            <a:lightRig rig="legacyFlat3" dir="b"/>
          </a:scene3d>
          <a:sp3d extrusionH="430200" prstMaterial="legacyMatte">
            <a:bevelT w="13500" h="13500" prst="angle"/>
            <a:bevelB w="13500" h="13500" prst="angle"/>
            <a:extrusionClr>
              <a:schemeClr val="tx1"/>
            </a:extrusionClr>
          </a:sp3d>
        </p:spPr>
        <p:txBody>
          <a:bodyPr wrap="none" anchor="ctr">
            <a:flatTx/>
          </a:bodyPr>
          <a:lstStyle/>
          <a:p>
            <a:endParaRPr lang="en-US"/>
          </a:p>
        </p:txBody>
      </p:sp>
      <p:sp>
        <p:nvSpPr>
          <p:cNvPr id="6" name="Oval 5"/>
          <p:cNvSpPr>
            <a:spLocks noChangeArrowheads="1"/>
          </p:cNvSpPr>
          <p:nvPr/>
        </p:nvSpPr>
        <p:spPr bwMode="auto">
          <a:xfrm>
            <a:off x="5410200" y="3276600"/>
            <a:ext cx="2047875" cy="609600"/>
          </a:xfrm>
          <a:prstGeom prst="ellipse">
            <a:avLst/>
          </a:prstGeom>
          <a:solidFill>
            <a:srgbClr val="99FFCC"/>
          </a:solidFill>
          <a:ln w="9525">
            <a:round/>
            <a:headEnd/>
            <a:tailEnd/>
          </a:ln>
          <a:scene3d>
            <a:camera prst="legacyObliqueTopRight"/>
            <a:lightRig rig="legacyFlat3" dir="b"/>
          </a:scene3d>
          <a:sp3d extrusionH="430200" prstMaterial="legacyMatte">
            <a:bevelT w="13500" h="13500" prst="angle"/>
            <a:bevelB w="13500" h="13500" prst="angle"/>
            <a:extrusionClr>
              <a:srgbClr val="99FFCC"/>
            </a:extrusionClr>
          </a:sp3d>
        </p:spPr>
        <p:txBody>
          <a:bodyPr wrap="none" anchor="ctr">
            <a:flatTx/>
          </a:bodyPr>
          <a:lstStyle/>
          <a:p>
            <a:pPr algn="ctr" defTabSz="762000"/>
            <a:r>
              <a:rPr kumimoji="1" lang="en-US" altLang="ko-KR" sz="2400">
                <a:ea typeface="Dotum" pitchFamily="34" charset="-127"/>
              </a:rPr>
              <a:t>Resources</a:t>
            </a:r>
          </a:p>
        </p:txBody>
      </p:sp>
      <p:sp>
        <p:nvSpPr>
          <p:cNvPr id="7" name="Line 6"/>
          <p:cNvSpPr>
            <a:spLocks noChangeShapeType="1"/>
          </p:cNvSpPr>
          <p:nvPr/>
        </p:nvSpPr>
        <p:spPr bwMode="auto">
          <a:xfrm flipH="1">
            <a:off x="3438525" y="2362200"/>
            <a:ext cx="600075" cy="914400"/>
          </a:xfrm>
          <a:prstGeom prst="line">
            <a:avLst/>
          </a:prstGeom>
          <a:noFill/>
          <a:ln w="12700">
            <a:solidFill>
              <a:schemeClr val="tx1"/>
            </a:solidFill>
            <a:round/>
            <a:headEnd type="none" w="sm" len="sm"/>
            <a:tailEnd type="none" w="sm" len="sm"/>
          </a:ln>
          <a:scene3d>
            <a:camera prst="legacyObliqueTopRight"/>
            <a:lightRig rig="legacyFlat3" dir="b"/>
          </a:scene3d>
          <a:sp3d extrusionH="430200" prstMaterial="legacyMatte">
            <a:bevelT w="13500" h="13500" prst="angle"/>
            <a:bevelB w="13500" h="13500" prst="angle"/>
            <a:extrusionClr>
              <a:schemeClr val="tx1"/>
            </a:extrusionClr>
          </a:sp3d>
        </p:spPr>
        <p:txBody>
          <a:bodyPr wrap="none" anchor="ctr">
            <a:flatTx/>
          </a:bodyPr>
          <a:lstStyle/>
          <a:p>
            <a:endParaRPr lang="en-US"/>
          </a:p>
        </p:txBody>
      </p:sp>
      <p:sp>
        <p:nvSpPr>
          <p:cNvPr id="8" name="Line 7"/>
          <p:cNvSpPr>
            <a:spLocks noChangeShapeType="1"/>
          </p:cNvSpPr>
          <p:nvPr/>
        </p:nvSpPr>
        <p:spPr bwMode="auto">
          <a:xfrm>
            <a:off x="4953000" y="2362200"/>
            <a:ext cx="914400" cy="990600"/>
          </a:xfrm>
          <a:prstGeom prst="line">
            <a:avLst/>
          </a:prstGeom>
          <a:noFill/>
          <a:ln w="12700">
            <a:solidFill>
              <a:schemeClr val="tx1"/>
            </a:solidFill>
            <a:round/>
            <a:headEnd type="none" w="sm" len="sm"/>
            <a:tailEnd type="none" w="sm" len="sm"/>
          </a:ln>
          <a:scene3d>
            <a:camera prst="legacyObliqueTopRight"/>
            <a:lightRig rig="legacyFlat3" dir="b"/>
          </a:scene3d>
          <a:sp3d extrusionH="430200" prstMaterial="legacyMatte">
            <a:bevelT w="13500" h="13500" prst="angle"/>
            <a:bevelB w="13500" h="13500" prst="angle"/>
            <a:extrusionClr>
              <a:schemeClr val="tx1"/>
            </a:extrusionClr>
          </a:sp3d>
        </p:spPr>
        <p:txBody>
          <a:bodyPr wrap="none" anchor="ctr">
            <a:flatTx/>
          </a:bodyPr>
          <a:lstStyle/>
          <a:p>
            <a:endParaRPr lang="en-US"/>
          </a:p>
        </p:txBody>
      </p:sp>
      <p:sp>
        <p:nvSpPr>
          <p:cNvPr id="9" name="Oval 8"/>
          <p:cNvSpPr>
            <a:spLocks noChangeArrowheads="1"/>
          </p:cNvSpPr>
          <p:nvPr/>
        </p:nvSpPr>
        <p:spPr bwMode="auto">
          <a:xfrm>
            <a:off x="3505200" y="1752600"/>
            <a:ext cx="1981200" cy="609600"/>
          </a:xfrm>
          <a:prstGeom prst="ellipse">
            <a:avLst/>
          </a:prstGeom>
          <a:solidFill>
            <a:srgbClr val="99FFCC"/>
          </a:solidFill>
          <a:ln w="9525">
            <a:round/>
            <a:headEnd/>
            <a:tailEnd/>
          </a:ln>
          <a:scene3d>
            <a:camera prst="legacyObliqueTopRight"/>
            <a:lightRig rig="legacyFlat3" dir="b"/>
          </a:scene3d>
          <a:sp3d extrusionH="430200" prstMaterial="legacyMatte">
            <a:bevelT w="13500" h="13500" prst="angle"/>
            <a:bevelB w="13500" h="13500" prst="angle"/>
            <a:extrusionClr>
              <a:srgbClr val="99FFCC"/>
            </a:extrusionClr>
          </a:sp3d>
        </p:spPr>
        <p:txBody>
          <a:bodyPr wrap="none" anchor="ctr">
            <a:flatTx/>
          </a:bodyPr>
          <a:lstStyle/>
          <a:p>
            <a:pPr algn="ctr" defTabSz="762000"/>
            <a:r>
              <a:rPr kumimoji="1" lang="en-US" altLang="ko-KR" sz="2400">
                <a:ea typeface="Dotum" pitchFamily="34" charset="-127"/>
              </a:rPr>
              <a:t>Process</a:t>
            </a:r>
          </a:p>
        </p:txBody>
      </p:sp>
      <p:sp>
        <p:nvSpPr>
          <p:cNvPr id="10" name="TextBox 14"/>
          <p:cNvSpPr txBox="1">
            <a:spLocks noChangeArrowheads="1"/>
          </p:cNvSpPr>
          <p:nvPr/>
        </p:nvSpPr>
        <p:spPr bwMode="auto">
          <a:xfrm>
            <a:off x="7643813" y="3071813"/>
            <a:ext cx="1082675" cy="1200150"/>
          </a:xfrm>
          <a:prstGeom prst="rect">
            <a:avLst/>
          </a:prstGeom>
          <a:noFill/>
          <a:ln w="9525">
            <a:noFill/>
            <a:miter lim="800000"/>
            <a:headEnd/>
            <a:tailEnd/>
          </a:ln>
        </p:spPr>
        <p:txBody>
          <a:bodyPr>
            <a:spAutoFit/>
          </a:bodyPr>
          <a:lstStyle/>
          <a:p>
            <a:r>
              <a:rPr lang="en-US" altLang="ko-KR"/>
              <a:t>Facilities</a:t>
            </a:r>
          </a:p>
          <a:p>
            <a:r>
              <a:rPr lang="en-US" altLang="ko-KR"/>
              <a:t>Staff</a:t>
            </a:r>
          </a:p>
          <a:p>
            <a:r>
              <a:rPr lang="en-US" altLang="ko-KR"/>
              <a:t>Budget</a:t>
            </a:r>
          </a:p>
          <a:p>
            <a:endParaRPr lang="ko-KR" altLang="en-US"/>
          </a:p>
        </p:txBody>
      </p:sp>
      <p:sp>
        <p:nvSpPr>
          <p:cNvPr id="11" name="TextBox 15"/>
          <p:cNvSpPr txBox="1">
            <a:spLocks noChangeArrowheads="1"/>
          </p:cNvSpPr>
          <p:nvPr/>
        </p:nvSpPr>
        <p:spPr bwMode="auto">
          <a:xfrm>
            <a:off x="5715000" y="1357313"/>
            <a:ext cx="2524125" cy="1477962"/>
          </a:xfrm>
          <a:prstGeom prst="rect">
            <a:avLst/>
          </a:prstGeom>
          <a:noFill/>
          <a:ln w="9525">
            <a:noFill/>
            <a:miter lim="800000"/>
            <a:headEnd/>
            <a:tailEnd/>
          </a:ln>
        </p:spPr>
        <p:txBody>
          <a:bodyPr>
            <a:spAutoFit/>
          </a:bodyPr>
          <a:lstStyle/>
          <a:p>
            <a:r>
              <a:rPr lang="en-US" altLang="ko-KR"/>
              <a:t>Water-fall process</a:t>
            </a:r>
          </a:p>
          <a:p>
            <a:r>
              <a:rPr lang="en-US" altLang="ko-KR"/>
              <a:t>Incremental process</a:t>
            </a:r>
          </a:p>
          <a:p>
            <a:r>
              <a:rPr lang="en-US" altLang="ko-KR"/>
              <a:t>Evolutionary process</a:t>
            </a:r>
          </a:p>
          <a:p>
            <a:endParaRPr lang="en-US" altLang="ko-KR"/>
          </a:p>
          <a:p>
            <a:endParaRPr lang="ko-KR" altLang="en-US"/>
          </a:p>
        </p:txBody>
      </p:sp>
      <p:sp>
        <p:nvSpPr>
          <p:cNvPr id="12" name="TextBox 16"/>
          <p:cNvSpPr txBox="1">
            <a:spLocks noChangeArrowheads="1"/>
          </p:cNvSpPr>
          <p:nvPr/>
        </p:nvSpPr>
        <p:spPr bwMode="auto">
          <a:xfrm>
            <a:off x="517525" y="3276600"/>
            <a:ext cx="1082675" cy="1477963"/>
          </a:xfrm>
          <a:prstGeom prst="rect">
            <a:avLst/>
          </a:prstGeom>
          <a:noFill/>
          <a:ln w="9525">
            <a:noFill/>
            <a:miter lim="800000"/>
            <a:headEnd/>
            <a:tailEnd/>
          </a:ln>
        </p:spPr>
        <p:txBody>
          <a:bodyPr>
            <a:spAutoFit/>
          </a:bodyPr>
          <a:lstStyle/>
          <a:p>
            <a:r>
              <a:rPr lang="en-US" altLang="ko-KR"/>
              <a:t>OOP</a:t>
            </a:r>
          </a:p>
          <a:p>
            <a:r>
              <a:rPr lang="en-US" altLang="ko-KR"/>
              <a:t>Model based testing</a:t>
            </a:r>
          </a:p>
          <a:p>
            <a:endParaRPr lang="ko-KR"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57" y="2514600"/>
            <a:ext cx="8780443" cy="915153"/>
          </a:xfrm>
        </p:spPr>
        <p:txBody>
          <a:bodyPr>
            <a:normAutofit fontScale="90000"/>
          </a:bodyPr>
          <a:lstStyle/>
          <a:p>
            <a:r>
              <a:rPr lang="en-US" dirty="0" smtClean="0"/>
              <a:t>Software Engineering – Process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smtClean="0"/>
              <a:t>Software Engineering – Process</a:t>
            </a:r>
          </a:p>
        </p:txBody>
      </p:sp>
      <p:sp>
        <p:nvSpPr>
          <p:cNvPr id="15363" name="Content Placeholder 2"/>
          <p:cNvSpPr>
            <a:spLocks noGrp="1"/>
          </p:cNvSpPr>
          <p:nvPr>
            <p:ph idx="1"/>
          </p:nvPr>
        </p:nvSpPr>
        <p:spPr>
          <a:xfrm>
            <a:off x="228600" y="1295400"/>
            <a:ext cx="8686800" cy="4724400"/>
          </a:xfrm>
        </p:spPr>
        <p:txBody>
          <a:bodyPr/>
          <a:lstStyle/>
          <a:p>
            <a:pPr eaLnBrk="1" hangingPunct="1"/>
            <a:r>
              <a:rPr lang="en-US" dirty="0" smtClean="0"/>
              <a:t>Software Process : </a:t>
            </a:r>
            <a:r>
              <a:rPr lang="en-US" altLang="en-US" dirty="0" smtClean="0"/>
              <a:t>a series of steps involving activities, constraints, and resources that produce an intended output of some kind</a:t>
            </a:r>
            <a:endParaRPr lang="en-US" dirty="0" smtClean="0"/>
          </a:p>
          <a:p>
            <a:pPr lvl="1" eaLnBrk="1" hangingPunct="1"/>
            <a:r>
              <a:rPr lang="en-US" dirty="0" smtClean="0"/>
              <a:t>Process itself  - dynamic entity  that captures the actions  performed </a:t>
            </a:r>
          </a:p>
          <a:p>
            <a:pPr lvl="1"/>
            <a:r>
              <a:rPr lang="en-US" dirty="0" smtClean="0"/>
              <a:t>Process specification : </a:t>
            </a:r>
          </a:p>
          <a:p>
            <a:pPr lvl="2"/>
            <a:r>
              <a:rPr lang="en-GB" dirty="0" smtClean="0"/>
              <a:t>Products, which are the outcomes of a process activity; </a:t>
            </a:r>
          </a:p>
          <a:p>
            <a:pPr lvl="2"/>
            <a:r>
              <a:rPr lang="en-GB" dirty="0" smtClean="0"/>
              <a:t>Roles, which reflect the responsibilities of the people involved in the process;</a:t>
            </a:r>
          </a:p>
          <a:p>
            <a:pPr lvl="2"/>
            <a:r>
              <a:rPr lang="en-GB" dirty="0" smtClean="0"/>
              <a:t>Pre- and post-conditions, which are statements that are true before and after a process activity has been enacted or a product produced</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ea typeface="Calibri"/>
                <a:cs typeface="Times New Roman"/>
              </a:rPr>
              <a:t>CS46 </a:t>
            </a:r>
            <a:r>
              <a:rPr lang="en-US" dirty="0" smtClean="0"/>
              <a:t>Syllabus continued…</a:t>
            </a:r>
            <a:endParaRPr lang="en-US" dirty="0"/>
          </a:p>
        </p:txBody>
      </p:sp>
      <p:graphicFrame>
        <p:nvGraphicFramePr>
          <p:cNvPr id="3" name="Table 2"/>
          <p:cNvGraphicFramePr>
            <a:graphicFrameLocks noGrp="1"/>
          </p:cNvGraphicFramePr>
          <p:nvPr/>
        </p:nvGraphicFramePr>
        <p:xfrm>
          <a:off x="228599" y="1397000"/>
          <a:ext cx="8153401" cy="4206240"/>
        </p:xfrm>
        <a:graphic>
          <a:graphicData uri="http://schemas.openxmlformats.org/drawingml/2006/table">
            <a:tbl>
              <a:tblPr/>
              <a:tblGrid>
                <a:gridCol w="641631"/>
                <a:gridCol w="5835369"/>
                <a:gridCol w="1676401"/>
              </a:tblGrid>
              <a:tr h="101321">
                <a:tc rowSpan="4">
                  <a:txBody>
                    <a:bodyPr/>
                    <a:lstStyle/>
                    <a:p>
                      <a:pPr marL="0" marR="0">
                        <a:lnSpc>
                          <a:spcPct val="115000"/>
                        </a:lnSpc>
                        <a:spcBef>
                          <a:spcPts val="0"/>
                        </a:spcBef>
                        <a:spcAft>
                          <a:spcPts val="0"/>
                        </a:spcAft>
                      </a:pPr>
                      <a:r>
                        <a:rPr lang="en-US" sz="1000" dirty="0">
                          <a:latin typeface="Calibri"/>
                          <a:ea typeface="Calibri"/>
                          <a:cs typeface="Times New Roman"/>
                        </a:rPr>
                        <a:t>Unit III</a:t>
                      </a: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dirty="0">
                          <a:latin typeface="Times New Roman"/>
                          <a:ea typeface="Calibri"/>
                          <a:cs typeface="Times New Roman"/>
                        </a:rPr>
                        <a:t>Design Concepts</a:t>
                      </a:r>
                      <a:r>
                        <a:rPr lang="en-US" sz="1200" dirty="0">
                          <a:latin typeface="Times New Roman"/>
                          <a:ea typeface="Calibri"/>
                          <a:cs typeface="Times New Roman"/>
                        </a:rPr>
                        <a:t>: The Design Process, Design Concepts, Design Model;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12.2, 12.3, 12.4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b="1" dirty="0">
                          <a:latin typeface="Times New Roman"/>
                          <a:ea typeface="Calibri"/>
                          <a:cs typeface="Times New Roman"/>
                        </a:rPr>
                        <a:t>Architectural Design</a:t>
                      </a:r>
                      <a:r>
                        <a:rPr lang="en-US" sz="1200" dirty="0">
                          <a:latin typeface="Times New Roman"/>
                          <a:ea typeface="Calibri"/>
                          <a:cs typeface="Times New Roman"/>
                        </a:rPr>
                        <a:t>: Software Architecture, Architectural Genres, Architectural Styles, Architectural Considerations, Architectural Decisions, Architectural Design;</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13.1, 13.2, 13.3, 13.4, 13.5, 13.6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b="1" dirty="0">
                          <a:latin typeface="Times New Roman"/>
                          <a:ea typeface="Calibri"/>
                          <a:cs typeface="Times New Roman"/>
                        </a:rPr>
                        <a:t>User Interface</a:t>
                      </a:r>
                      <a:r>
                        <a:rPr lang="en-US" sz="1200" dirty="0">
                          <a:latin typeface="Times New Roman"/>
                          <a:ea typeface="Calibri"/>
                          <a:cs typeface="Times New Roman"/>
                        </a:rPr>
                        <a:t>: The Golden Rules of User Interface Analysis and Design, </a:t>
                      </a:r>
                      <a:r>
                        <a:rPr lang="en-US" sz="1200" dirty="0" err="1">
                          <a:latin typeface="Times New Roman"/>
                          <a:ea typeface="Calibri"/>
                          <a:cs typeface="Times New Roman"/>
                        </a:rPr>
                        <a:t>WebApp</a:t>
                      </a:r>
                      <a:r>
                        <a:rPr lang="en-US" sz="1200" dirty="0">
                          <a:latin typeface="Times New Roman"/>
                          <a:ea typeface="Calibri"/>
                          <a:cs typeface="Times New Roman"/>
                        </a:rPr>
                        <a:t> and Mobile Interface Design;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15.1, 15.2,15.5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dirty="0">
                          <a:latin typeface="Times New Roman"/>
                          <a:ea typeface="Calibri"/>
                          <a:cs typeface="Times New Roman"/>
                        </a:rPr>
                        <a:t>Applying design modeling by taking requirement specification from Unit-2</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2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8122">
                <a:tc rowSpan="7">
                  <a:txBody>
                    <a:bodyPr/>
                    <a:lstStyle/>
                    <a:p>
                      <a:pPr marL="0" marR="0">
                        <a:lnSpc>
                          <a:spcPct val="115000"/>
                        </a:lnSpc>
                        <a:spcBef>
                          <a:spcPts val="0"/>
                        </a:spcBef>
                        <a:spcAft>
                          <a:spcPts val="0"/>
                        </a:spcAft>
                      </a:pPr>
                      <a:r>
                        <a:rPr lang="en-US" sz="1000" dirty="0">
                          <a:latin typeface="Calibri"/>
                          <a:ea typeface="Calibri"/>
                          <a:cs typeface="Times New Roman"/>
                        </a:rPr>
                        <a:t>Unit IV</a:t>
                      </a: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dirty="0">
                          <a:latin typeface="Times New Roman"/>
                          <a:ea typeface="Calibri"/>
                          <a:cs typeface="Times New Roman"/>
                        </a:rPr>
                        <a:t>Quality Concepts:</a:t>
                      </a:r>
                      <a:r>
                        <a:rPr lang="en-US" sz="1200" dirty="0">
                          <a:latin typeface="Times New Roman"/>
                          <a:ea typeface="Calibri"/>
                          <a:cs typeface="Times New Roman"/>
                        </a:rPr>
                        <a:t> Software Quality, Software Quality Dilemma, Achieving Software Quality</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19.2, 19.3, 19.4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a:latin typeface="Times New Roman"/>
                          <a:ea typeface="Calibri"/>
                          <a:cs typeface="Times New Roman"/>
                        </a:rPr>
                        <a:t>Formal Technical Reviews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20.6</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b="1">
                          <a:latin typeface="Times New Roman"/>
                          <a:ea typeface="Calibri"/>
                          <a:cs typeface="Times New Roman"/>
                        </a:rPr>
                        <a:t>Software Project Estimation</a:t>
                      </a:r>
                      <a:r>
                        <a:rPr lang="en-US" sz="1200">
                          <a:latin typeface="Times New Roman"/>
                          <a:ea typeface="Calibri"/>
                          <a:cs typeface="Times New Roman"/>
                        </a:rPr>
                        <a:t> - Observations on Estimation, The Project Planning Process Software Project Estimation, Decomposition Techniques, Empirical Estimation Models, Estimation for Object-Oriented Projects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Times New Roman"/>
                          <a:ea typeface="Calibri"/>
                          <a:cs typeface="Times New Roman"/>
                        </a:rPr>
                        <a:t>33.1</a:t>
                      </a:r>
                      <a:r>
                        <a:rPr lang="en-US" sz="1200" dirty="0">
                          <a:latin typeface="Times New Roman"/>
                          <a:ea typeface="Calibri"/>
                          <a:cs typeface="Times New Roman"/>
                        </a:rPr>
                        <a:t>, </a:t>
                      </a:r>
                      <a:r>
                        <a:rPr lang="en-US" sz="1200" dirty="0" smtClean="0">
                          <a:latin typeface="Times New Roman"/>
                          <a:ea typeface="Calibri"/>
                          <a:cs typeface="Times New Roman"/>
                        </a:rPr>
                        <a:t>33.2</a:t>
                      </a:r>
                      <a:r>
                        <a:rPr lang="en-US" sz="1200" dirty="0">
                          <a:latin typeface="Times New Roman"/>
                          <a:ea typeface="Calibri"/>
                          <a:cs typeface="Times New Roman"/>
                        </a:rPr>
                        <a:t>, </a:t>
                      </a:r>
                      <a:r>
                        <a:rPr lang="en-US" sz="1200" dirty="0" smtClean="0">
                          <a:latin typeface="Times New Roman"/>
                          <a:ea typeface="Calibri"/>
                          <a:cs typeface="Times New Roman"/>
                        </a:rPr>
                        <a:t>33.5</a:t>
                      </a:r>
                      <a:r>
                        <a:rPr lang="en-US" sz="1200" dirty="0">
                          <a:latin typeface="Times New Roman"/>
                          <a:ea typeface="Calibri"/>
                          <a:cs typeface="Times New Roman"/>
                        </a:rPr>
                        <a:t>, </a:t>
                      </a:r>
                      <a:r>
                        <a:rPr lang="en-US" sz="1200" dirty="0" smtClean="0">
                          <a:latin typeface="Times New Roman"/>
                          <a:ea typeface="Calibri"/>
                          <a:cs typeface="Times New Roman"/>
                        </a:rPr>
                        <a:t>33.6</a:t>
                      </a:r>
                      <a:r>
                        <a:rPr lang="en-US" sz="1200" dirty="0">
                          <a:latin typeface="Times New Roman"/>
                          <a:ea typeface="Calibri"/>
                          <a:cs typeface="Times New Roman"/>
                        </a:rPr>
                        <a:t>, </a:t>
                      </a:r>
                      <a:r>
                        <a:rPr lang="en-US" sz="1200" dirty="0" smtClean="0">
                          <a:latin typeface="Times New Roman"/>
                          <a:ea typeface="Calibri"/>
                          <a:cs typeface="Times New Roman"/>
                        </a:rPr>
                        <a:t>33.7</a:t>
                      </a:r>
                      <a:r>
                        <a:rPr lang="en-US" sz="1200" dirty="0">
                          <a:latin typeface="Times New Roman"/>
                          <a:ea typeface="Calibri"/>
                          <a:cs typeface="Times New Roman"/>
                        </a:rPr>
                        <a:t>, </a:t>
                      </a:r>
                      <a:r>
                        <a:rPr lang="en-US" sz="1200" dirty="0" smtClean="0">
                          <a:latin typeface="Times New Roman"/>
                          <a:ea typeface="Calibri"/>
                          <a:cs typeface="Times New Roman"/>
                        </a:rPr>
                        <a:t>33.8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a:latin typeface="Times New Roman"/>
                          <a:ea typeface="Calibri"/>
                          <a:cs typeface="Times New Roman"/>
                        </a:rPr>
                        <a:t>Project Scheduling –Scheduling.</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34.5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b="1">
                          <a:latin typeface="Times New Roman"/>
                          <a:ea typeface="Calibri"/>
                          <a:cs typeface="Times New Roman"/>
                        </a:rPr>
                        <a:t>Risk Management:</a:t>
                      </a:r>
                      <a:r>
                        <a:rPr lang="en-US" sz="1200">
                          <a:latin typeface="Times New Roman"/>
                          <a:ea typeface="Calibri"/>
                          <a:cs typeface="Times New Roman"/>
                        </a:rPr>
                        <a:t> Reactive versus Proactive Risk Strategies, Software Risks, Risk Identification, Risk Projection, Risk Refinement, Risk Mitigation, Monitoring, and Management.</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35.1, 35.2, 35.3, 35.4, 35.5, </a:t>
                      </a:r>
                      <a:r>
                        <a:rPr lang="en-US" sz="1200" dirty="0" smtClean="0">
                          <a:latin typeface="Times New Roman"/>
                          <a:ea typeface="Calibri"/>
                          <a:cs typeface="Times New Roman"/>
                        </a:rPr>
                        <a:t>35.6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dirty="0">
                          <a:latin typeface="Times New Roman"/>
                          <a:ea typeface="Calibri"/>
                          <a:cs typeface="Times New Roman"/>
                        </a:rPr>
                        <a:t>Computation of relevant metrics for the case study on current problem statement of software development considered in Unit-1.</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2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dirty="0">
                          <a:latin typeface="Times New Roman"/>
                          <a:ea typeface="Calibri"/>
                          <a:cs typeface="Times New Roman"/>
                        </a:rPr>
                        <a:t>Software Maintenance</a:t>
                      </a:r>
                      <a:r>
                        <a:rPr lang="en-US" sz="1200" dirty="0">
                          <a:latin typeface="Times New Roman"/>
                          <a:ea typeface="Calibri"/>
                          <a:cs typeface="Times New Roman"/>
                        </a:rPr>
                        <a:t>, Software Supportability, Software Reengineering, Reverse Engineering, Restructuring, Forward Engineering.</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Times New Roman"/>
                        </a:rPr>
                        <a:t>36.2,36.5, 36.6, 36.7, 36.8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dirty="0" smtClean="0"/>
              <a:t>Software Engineering – Process</a:t>
            </a:r>
          </a:p>
        </p:txBody>
      </p:sp>
      <p:sp>
        <p:nvSpPr>
          <p:cNvPr id="16387" name="Content Placeholder 2"/>
          <p:cNvSpPr>
            <a:spLocks noGrp="1"/>
          </p:cNvSpPr>
          <p:nvPr>
            <p:ph idx="1"/>
          </p:nvPr>
        </p:nvSpPr>
        <p:spPr>
          <a:xfrm>
            <a:off x="152400" y="1447800"/>
            <a:ext cx="8534400" cy="4038600"/>
          </a:xfrm>
        </p:spPr>
        <p:txBody>
          <a:bodyPr/>
          <a:lstStyle/>
          <a:p>
            <a:pPr eaLnBrk="1" hangingPunct="1"/>
            <a:r>
              <a:rPr lang="en-US" dirty="0" smtClean="0"/>
              <a:t>Process includes many types of activities performed by different people in a software project  --- process model</a:t>
            </a:r>
          </a:p>
          <a:p>
            <a:pPr lvl="1" eaLnBrk="1" hangingPunct="1"/>
            <a:r>
              <a:rPr lang="en-US" dirty="0" smtClean="0"/>
              <a:t>Activities can be considered as many component processes</a:t>
            </a:r>
          </a:p>
          <a:p>
            <a:pPr lvl="2" eaLnBrk="1" hangingPunct="1"/>
            <a:r>
              <a:rPr lang="en-US" dirty="0" smtClean="0"/>
              <a:t>Activities are related to technical or management issues of software development</a:t>
            </a:r>
          </a:p>
          <a:p>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r>
              <a:rPr lang="en-US" smtClean="0"/>
              <a:t>Software Engineering – Process</a:t>
            </a:r>
          </a:p>
        </p:txBody>
      </p:sp>
      <p:sp>
        <p:nvSpPr>
          <p:cNvPr id="17411" name="Content Placeholder 2"/>
          <p:cNvSpPr>
            <a:spLocks noGrp="1"/>
          </p:cNvSpPr>
          <p:nvPr>
            <p:ph idx="1"/>
          </p:nvPr>
        </p:nvSpPr>
        <p:spPr/>
        <p:txBody>
          <a:bodyPr/>
          <a:lstStyle/>
          <a:p>
            <a:endParaRPr lang="en-US" smtClean="0"/>
          </a:p>
        </p:txBody>
      </p:sp>
      <p:pic>
        <p:nvPicPr>
          <p:cNvPr id="17412" name="Picture 4" descr="Fig2"/>
          <p:cNvPicPr>
            <a:picLocks noChangeAspect="1" noChangeArrowheads="1"/>
          </p:cNvPicPr>
          <p:nvPr/>
        </p:nvPicPr>
        <p:blipFill>
          <a:blip r:embed="rId2"/>
          <a:srcRect/>
          <a:stretch>
            <a:fillRect/>
          </a:stretch>
        </p:blipFill>
        <p:spPr bwMode="auto">
          <a:xfrm>
            <a:off x="228600" y="1066800"/>
            <a:ext cx="3016250" cy="5105400"/>
          </a:xfrm>
          <a:prstGeom prst="rect">
            <a:avLst/>
          </a:prstGeom>
          <a:noFill/>
          <a:ln w="9525">
            <a:noFill/>
            <a:miter lim="800000"/>
            <a:headEnd/>
            <a:tailEnd/>
          </a:ln>
        </p:spPr>
      </p:pic>
      <p:sp>
        <p:nvSpPr>
          <p:cNvPr id="5" name="Rectangle 4"/>
          <p:cNvSpPr txBox="1">
            <a:spLocks noChangeArrowheads="1"/>
          </p:cNvSpPr>
          <p:nvPr/>
        </p:nvSpPr>
        <p:spPr bwMode="auto">
          <a:xfrm>
            <a:off x="3505200" y="1295400"/>
            <a:ext cx="4572000" cy="1752600"/>
          </a:xfrm>
          <a:prstGeom prst="rect">
            <a:avLst/>
          </a:prstGeom>
          <a:noFill/>
          <a:ln w="9525">
            <a:solidFill>
              <a:schemeClr val="accent1"/>
            </a:solidFill>
            <a:miter lim="800000"/>
            <a:headEnd/>
            <a:tailEnd/>
          </a:ln>
        </p:spPr>
        <p:txBody>
          <a:bodyPr/>
          <a:lstStyle/>
          <a:p>
            <a:pPr marL="342900" indent="-342900" eaLnBrk="0" hangingPunct="0">
              <a:lnSpc>
                <a:spcPct val="90000"/>
              </a:lnSpc>
              <a:spcBef>
                <a:spcPct val="20000"/>
              </a:spcBef>
              <a:defRPr/>
            </a:pPr>
            <a:r>
              <a:rPr lang="en-US" sz="1600" b="1" dirty="0">
                <a:effectLst>
                  <a:outerShdw blurRad="38100" dist="38100" dir="2700000" algn="tl">
                    <a:srgbClr val="FFFFFF"/>
                  </a:outerShdw>
                </a:effectLst>
                <a:latin typeface="Palatino" pitchFamily="-128" charset="0"/>
              </a:rPr>
              <a:t>Framework activities</a:t>
            </a:r>
          </a:p>
          <a:p>
            <a:pPr marL="342900" indent="-342900" eaLnBrk="0" hangingPunct="0">
              <a:lnSpc>
                <a:spcPct val="90000"/>
              </a:lnSpc>
              <a:spcBef>
                <a:spcPct val="20000"/>
              </a:spcBef>
              <a:buFontTx/>
              <a:buChar char="•"/>
              <a:defRPr/>
            </a:pPr>
            <a:r>
              <a:rPr lang="en-US" sz="1600" kern="0" dirty="0">
                <a:latin typeface="+mn-lt"/>
              </a:rPr>
              <a:t>Communication</a:t>
            </a:r>
          </a:p>
          <a:p>
            <a:pPr marL="342900" indent="-342900" eaLnBrk="0" hangingPunct="0">
              <a:lnSpc>
                <a:spcPct val="90000"/>
              </a:lnSpc>
              <a:spcBef>
                <a:spcPct val="20000"/>
              </a:spcBef>
              <a:buFontTx/>
              <a:buChar char="•"/>
              <a:defRPr/>
            </a:pPr>
            <a:r>
              <a:rPr lang="en-US" sz="1600" kern="0" dirty="0">
                <a:latin typeface="+mn-lt"/>
              </a:rPr>
              <a:t>Planning</a:t>
            </a:r>
          </a:p>
          <a:p>
            <a:pPr marL="342900" indent="-342900" eaLnBrk="0" hangingPunct="0">
              <a:lnSpc>
                <a:spcPct val="90000"/>
              </a:lnSpc>
              <a:spcBef>
                <a:spcPct val="20000"/>
              </a:spcBef>
              <a:buFontTx/>
              <a:buChar char="•"/>
              <a:defRPr/>
            </a:pPr>
            <a:r>
              <a:rPr lang="en-US" sz="1600" kern="0" dirty="0">
                <a:latin typeface="+mn-lt"/>
              </a:rPr>
              <a:t>Modeling- Analysis of requirements and  Design</a:t>
            </a:r>
          </a:p>
          <a:p>
            <a:pPr marL="342900" indent="-342900" eaLnBrk="0" hangingPunct="0">
              <a:lnSpc>
                <a:spcPct val="90000"/>
              </a:lnSpc>
              <a:spcBef>
                <a:spcPct val="20000"/>
              </a:spcBef>
              <a:buFontTx/>
              <a:buChar char="•"/>
              <a:defRPr/>
            </a:pPr>
            <a:r>
              <a:rPr lang="en-US" sz="1600" kern="0" dirty="0">
                <a:latin typeface="+mn-lt"/>
              </a:rPr>
              <a:t>Construction- Code generation and  Testing</a:t>
            </a:r>
          </a:p>
          <a:p>
            <a:pPr marL="342900" indent="-342900" eaLnBrk="0" hangingPunct="0">
              <a:lnSpc>
                <a:spcPct val="90000"/>
              </a:lnSpc>
              <a:spcBef>
                <a:spcPct val="20000"/>
              </a:spcBef>
              <a:buFontTx/>
              <a:buChar char="•"/>
              <a:defRPr/>
            </a:pPr>
            <a:r>
              <a:rPr lang="en-US" sz="1600" kern="0" dirty="0">
                <a:latin typeface="+mn-lt"/>
              </a:rPr>
              <a:t>Deployment</a:t>
            </a:r>
          </a:p>
        </p:txBody>
      </p:sp>
      <p:sp>
        <p:nvSpPr>
          <p:cNvPr id="7" name="Rectangle 4"/>
          <p:cNvSpPr txBox="1">
            <a:spLocks noChangeArrowheads="1"/>
          </p:cNvSpPr>
          <p:nvPr/>
        </p:nvSpPr>
        <p:spPr bwMode="auto">
          <a:xfrm>
            <a:off x="3505200" y="3276600"/>
            <a:ext cx="4419600" cy="2743200"/>
          </a:xfrm>
          <a:prstGeom prst="rect">
            <a:avLst/>
          </a:prstGeom>
          <a:noFill/>
          <a:ln w="9525">
            <a:solidFill>
              <a:schemeClr val="accent1"/>
            </a:solidFill>
            <a:miter lim="800000"/>
            <a:headEnd/>
            <a:tailEnd/>
          </a:ln>
        </p:spPr>
        <p:txBody>
          <a:bodyPr lIns="90487" tIns="44450" rIns="90487" bIns="44450"/>
          <a:lstStyle/>
          <a:p>
            <a:pPr marL="285750" indent="-285750" eaLnBrk="0" hangingPunct="0">
              <a:spcBef>
                <a:spcPct val="20000"/>
              </a:spcBef>
              <a:defRPr/>
            </a:pPr>
            <a:r>
              <a:rPr lang="en-US" sz="1600" b="1" dirty="0">
                <a:effectLst>
                  <a:outerShdw blurRad="38100" dist="38100" dir="2700000" algn="tl">
                    <a:srgbClr val="FFFFFF"/>
                  </a:outerShdw>
                </a:effectLst>
                <a:latin typeface="Palatino" pitchFamily="-128" charset="0"/>
              </a:rPr>
              <a:t>Umbrella Activities</a:t>
            </a:r>
          </a:p>
          <a:p>
            <a:pPr marL="285750" indent="-285750" eaLnBrk="0" hangingPunct="0">
              <a:spcBef>
                <a:spcPct val="20000"/>
              </a:spcBef>
              <a:buFontTx/>
              <a:buChar char="•"/>
              <a:defRPr/>
            </a:pPr>
            <a:r>
              <a:rPr lang="en-US" sz="1600" kern="0" dirty="0">
                <a:latin typeface="+mn-lt"/>
              </a:rPr>
              <a:t>Software project management</a:t>
            </a:r>
          </a:p>
          <a:p>
            <a:pPr marL="285750" indent="-285750" eaLnBrk="0" hangingPunct="0">
              <a:spcBef>
                <a:spcPct val="20000"/>
              </a:spcBef>
              <a:buFontTx/>
              <a:buChar char="•"/>
              <a:defRPr/>
            </a:pPr>
            <a:r>
              <a:rPr lang="en-US" sz="1600" kern="0" dirty="0">
                <a:latin typeface="+mn-lt"/>
              </a:rPr>
              <a:t>Formal technical reviews</a:t>
            </a:r>
          </a:p>
          <a:p>
            <a:pPr marL="285750" indent="-285750" eaLnBrk="0" hangingPunct="0">
              <a:spcBef>
                <a:spcPct val="20000"/>
              </a:spcBef>
              <a:buFontTx/>
              <a:buChar char="•"/>
              <a:defRPr/>
            </a:pPr>
            <a:r>
              <a:rPr lang="en-US" sz="1600" kern="0" dirty="0">
                <a:latin typeface="+mn-lt"/>
              </a:rPr>
              <a:t>Software quality assurance</a:t>
            </a:r>
          </a:p>
          <a:p>
            <a:pPr marL="285750" indent="-285750" eaLnBrk="0" hangingPunct="0">
              <a:spcBef>
                <a:spcPct val="20000"/>
              </a:spcBef>
              <a:buFontTx/>
              <a:buChar char="•"/>
              <a:defRPr/>
            </a:pPr>
            <a:r>
              <a:rPr lang="en-US" sz="1600" kern="0" dirty="0">
                <a:latin typeface="+mn-lt"/>
              </a:rPr>
              <a:t>Software configuration management</a:t>
            </a:r>
          </a:p>
          <a:p>
            <a:pPr marL="285750" indent="-285750" eaLnBrk="0" hangingPunct="0">
              <a:spcBef>
                <a:spcPct val="20000"/>
              </a:spcBef>
              <a:buFontTx/>
              <a:buChar char="•"/>
              <a:defRPr/>
            </a:pPr>
            <a:r>
              <a:rPr lang="en-US" sz="1600" kern="0" dirty="0">
                <a:latin typeface="+mn-lt"/>
              </a:rPr>
              <a:t>Work product preparation and production</a:t>
            </a:r>
          </a:p>
          <a:p>
            <a:pPr marL="285750" indent="-285750" eaLnBrk="0" hangingPunct="0">
              <a:spcBef>
                <a:spcPct val="20000"/>
              </a:spcBef>
              <a:buFontTx/>
              <a:buChar char="•"/>
              <a:defRPr/>
            </a:pPr>
            <a:r>
              <a:rPr lang="en-US" sz="1600" kern="0" dirty="0">
                <a:latin typeface="+mn-lt"/>
              </a:rPr>
              <a:t>Reusability management</a:t>
            </a:r>
          </a:p>
          <a:p>
            <a:pPr marL="285750" indent="-285750" eaLnBrk="0" hangingPunct="0">
              <a:spcBef>
                <a:spcPct val="20000"/>
              </a:spcBef>
              <a:buFontTx/>
              <a:buChar char="•"/>
              <a:defRPr/>
            </a:pPr>
            <a:r>
              <a:rPr lang="en-US" sz="1600" kern="0" dirty="0">
                <a:latin typeface="+mn-lt"/>
              </a:rPr>
              <a:t>Measurement</a:t>
            </a:r>
          </a:p>
          <a:p>
            <a:pPr marL="285750" indent="-285750" eaLnBrk="0" hangingPunct="0">
              <a:spcBef>
                <a:spcPct val="20000"/>
              </a:spcBef>
              <a:buFontTx/>
              <a:buChar char="•"/>
              <a:defRPr/>
            </a:pPr>
            <a:r>
              <a:rPr lang="en-US" sz="1600" kern="0" dirty="0">
                <a:latin typeface="+mn-lt"/>
              </a:rPr>
              <a:t>Risk management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Adaptation</a:t>
            </a:r>
            <a:endParaRPr lang="en-US" dirty="0"/>
          </a:p>
        </p:txBody>
      </p:sp>
      <p:sp>
        <p:nvSpPr>
          <p:cNvPr id="3" name="Content Placeholder 2"/>
          <p:cNvSpPr>
            <a:spLocks noGrp="1"/>
          </p:cNvSpPr>
          <p:nvPr>
            <p:ph idx="1"/>
          </p:nvPr>
        </p:nvSpPr>
        <p:spPr>
          <a:xfrm>
            <a:off x="198303" y="1219200"/>
            <a:ext cx="8780444" cy="5105400"/>
          </a:xfrm>
        </p:spPr>
        <p:txBody>
          <a:bodyPr>
            <a:normAutofit fontScale="92500" lnSpcReduction="10000"/>
          </a:bodyPr>
          <a:lstStyle/>
          <a:p>
            <a:pPr>
              <a:spcBef>
                <a:spcPts val="0"/>
              </a:spcBef>
              <a:spcAft>
                <a:spcPts val="0"/>
              </a:spcAft>
            </a:pPr>
            <a:r>
              <a:rPr lang="en-US" dirty="0" smtClean="0"/>
              <a:t>software engineering process should be agile and adaptable to the problem, to the project, to the team, and to the organizational culture</a:t>
            </a:r>
          </a:p>
          <a:p>
            <a:pPr>
              <a:spcBef>
                <a:spcPts val="0"/>
              </a:spcBef>
              <a:spcAft>
                <a:spcPts val="0"/>
              </a:spcAft>
            </a:pPr>
            <a:r>
              <a:rPr lang="en-US" dirty="0" smtClean="0"/>
              <a:t>a process adopted for one project might be significantly different than a process adopted for another project</a:t>
            </a:r>
          </a:p>
          <a:p>
            <a:pPr>
              <a:spcBef>
                <a:spcPts val="0"/>
              </a:spcBef>
              <a:spcAft>
                <a:spcPts val="0"/>
              </a:spcAft>
            </a:pPr>
            <a:r>
              <a:rPr lang="en-US" dirty="0" smtClean="0"/>
              <a:t>Differences are</a:t>
            </a:r>
          </a:p>
          <a:p>
            <a:pPr lvl="1">
              <a:spcBef>
                <a:spcPts val="0"/>
              </a:spcBef>
              <a:spcAft>
                <a:spcPts val="0"/>
              </a:spcAft>
            </a:pPr>
            <a:r>
              <a:rPr lang="en-US" dirty="0" smtClean="0"/>
              <a:t>Overall flow of activities, actions, and tasks and the interdependencies among them.</a:t>
            </a:r>
          </a:p>
          <a:p>
            <a:pPr lvl="1">
              <a:spcBef>
                <a:spcPts val="0"/>
              </a:spcBef>
              <a:spcAft>
                <a:spcPts val="0"/>
              </a:spcAft>
            </a:pPr>
            <a:r>
              <a:rPr lang="en-US" dirty="0" smtClean="0"/>
              <a:t>Degree to which </a:t>
            </a:r>
          </a:p>
          <a:p>
            <a:pPr lvl="2">
              <a:spcBef>
                <a:spcPts val="0"/>
              </a:spcBef>
              <a:spcAft>
                <a:spcPts val="0"/>
              </a:spcAft>
            </a:pPr>
            <a:r>
              <a:rPr lang="en-US" dirty="0" smtClean="0"/>
              <a:t>actions and tasks are defined within each framework activity.</a:t>
            </a:r>
          </a:p>
          <a:p>
            <a:pPr lvl="2">
              <a:spcBef>
                <a:spcPts val="0"/>
              </a:spcBef>
              <a:spcAft>
                <a:spcPts val="0"/>
              </a:spcAft>
            </a:pPr>
            <a:r>
              <a:rPr lang="en-US" dirty="0" smtClean="0"/>
              <a:t>work products are identified and required.</a:t>
            </a:r>
          </a:p>
          <a:p>
            <a:pPr lvl="2">
              <a:spcBef>
                <a:spcPts val="0"/>
              </a:spcBef>
              <a:spcAft>
                <a:spcPts val="0"/>
              </a:spcAft>
            </a:pPr>
            <a:r>
              <a:rPr lang="en-US" dirty="0" smtClean="0"/>
              <a:t>detail and rigor with which the process is described.</a:t>
            </a:r>
          </a:p>
          <a:p>
            <a:pPr lvl="2">
              <a:spcBef>
                <a:spcPts val="0"/>
              </a:spcBef>
              <a:spcAft>
                <a:spcPts val="0"/>
              </a:spcAft>
            </a:pPr>
            <a:r>
              <a:rPr lang="en-US" dirty="0" smtClean="0"/>
              <a:t>the customer and other stakeholders are involved with the project.</a:t>
            </a:r>
          </a:p>
          <a:p>
            <a:pPr lvl="2">
              <a:spcBef>
                <a:spcPts val="0"/>
              </a:spcBef>
              <a:spcAft>
                <a:spcPts val="0"/>
              </a:spcAft>
            </a:pPr>
            <a:r>
              <a:rPr lang="en-US" dirty="0" smtClean="0"/>
              <a:t>team organization and roles are prescribed.</a:t>
            </a:r>
          </a:p>
          <a:p>
            <a:pPr lvl="1">
              <a:spcBef>
                <a:spcPts val="0"/>
              </a:spcBef>
              <a:spcAft>
                <a:spcPts val="0"/>
              </a:spcAft>
            </a:pPr>
            <a:r>
              <a:rPr lang="en-US" dirty="0" smtClean="0"/>
              <a:t>Level of autonomy given to the software team.</a:t>
            </a:r>
          </a:p>
          <a:p>
            <a:pPr lvl="1">
              <a:spcBef>
                <a:spcPts val="0"/>
              </a:spcBef>
              <a:spcAft>
                <a:spcPts val="0"/>
              </a:spcAft>
            </a:pPr>
            <a:r>
              <a:rPr lang="en-US" dirty="0" smtClean="0"/>
              <a:t>Manner in which quality assurance activities are applied.</a:t>
            </a:r>
          </a:p>
          <a:p>
            <a:pPr lvl="1">
              <a:spcBef>
                <a:spcPts val="0"/>
              </a:spcBef>
              <a:spcAft>
                <a:spcPts val="0"/>
              </a:spcAft>
            </a:pPr>
            <a:r>
              <a:rPr lang="en-US" dirty="0" smtClean="0"/>
              <a:t>Manner in which project tracking and control activities are applied.</a:t>
            </a:r>
          </a:p>
          <a:p>
            <a:pPr lvl="1">
              <a:spcBef>
                <a:spcPts val="0"/>
              </a:spcBef>
              <a:spcAft>
                <a:spcPts val="0"/>
              </a:spcAft>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Process model – </a:t>
            </a:r>
          </a:p>
          <a:p>
            <a:pPr lvl="1"/>
            <a:r>
              <a:rPr lang="en-US" dirty="0" smtClean="0"/>
              <a:t>specific roadmap for software engineering work</a:t>
            </a:r>
          </a:p>
          <a:p>
            <a:pPr lvl="1"/>
            <a:r>
              <a:rPr lang="en-US" dirty="0" smtClean="0"/>
              <a:t>Defines the flow of all activities, actions and tasks, the degree of iteration, the work products, and the organization of the work that must be done</a:t>
            </a:r>
          </a:p>
          <a:p>
            <a:r>
              <a:rPr lang="en-US" dirty="0" smtClean="0"/>
              <a:t>Varieties of process model</a:t>
            </a:r>
          </a:p>
          <a:p>
            <a:pPr lvl="1"/>
            <a:r>
              <a:rPr lang="en-US" b="1" i="1" dirty="0" smtClean="0"/>
              <a:t>Prescriptive process model </a:t>
            </a:r>
            <a:r>
              <a:rPr lang="en-US" i="1" dirty="0" smtClean="0"/>
              <a:t>-</a:t>
            </a:r>
            <a:r>
              <a:rPr lang="en-US" dirty="0" smtClean="0"/>
              <a:t> strives for structure and order in software development</a:t>
            </a:r>
            <a:endParaRPr lang="en-US" i="1" dirty="0" smtClean="0"/>
          </a:p>
          <a:p>
            <a:pPr lvl="1"/>
            <a:r>
              <a:rPr lang="en-US" b="1" dirty="0" smtClean="0"/>
              <a:t>Specialized Process Models </a:t>
            </a:r>
            <a:r>
              <a:rPr lang="en-US" dirty="0" smtClean="0"/>
              <a:t>– characterized for accomplishing a specific software development goal</a:t>
            </a:r>
          </a:p>
          <a:p>
            <a:pPr lvl="1"/>
            <a:r>
              <a:rPr lang="en-US" b="1" dirty="0" smtClean="0"/>
              <a:t>The Unified Process </a:t>
            </a:r>
            <a:r>
              <a:rPr lang="en-US" dirty="0" smtClean="0"/>
              <a:t>- framework for UML methods and tools</a:t>
            </a:r>
          </a:p>
          <a:p>
            <a:pPr lvl="1"/>
            <a:r>
              <a:rPr lang="en-US" b="1" dirty="0" smtClean="0"/>
              <a:t>Personal and Team Process Models </a:t>
            </a:r>
            <a:r>
              <a:rPr lang="en-US" dirty="0" smtClean="0"/>
              <a:t>- emphasize measurement, planning, and self-direction as key ingredients</a:t>
            </a:r>
          </a:p>
          <a:p>
            <a:pPr lvl="1"/>
            <a:r>
              <a:rPr lang="en-US" b="1" dirty="0" smtClean="0"/>
              <a:t>Agile Process Models </a:t>
            </a:r>
            <a:r>
              <a:rPr lang="en-US" dirty="0" smtClean="0"/>
              <a:t>- define maneuverable, adaptive, lean processes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8153400" cy="1905000"/>
          </a:xfrm>
        </p:spPr>
        <p:txBody>
          <a:bodyPr>
            <a:normAutofit/>
          </a:bodyPr>
          <a:lstStyle/>
          <a:p>
            <a:r>
              <a:rPr lang="en-US" dirty="0" smtClean="0"/>
              <a:t>Software Process Model -</a:t>
            </a:r>
            <a:r>
              <a:rPr lang="en-US" altLang="ko-KR" dirty="0" smtClean="0">
                <a:latin typeface="Arial" pitchFamily="34" charset="0"/>
                <a:ea typeface="굴림" pitchFamily="50" charset="-127"/>
                <a:cs typeface="Arial" pitchFamily="34" charset="0"/>
              </a:rPr>
              <a:t>Prescriptive Models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Rectangle 3"/>
          <p:cNvSpPr>
            <a:spLocks noGrp="1" noRot="1" noChangeArrowheads="1"/>
          </p:cNvSpPr>
          <p:nvPr>
            <p:ph type="title"/>
          </p:nvPr>
        </p:nvSpPr>
        <p:spPr>
          <a:xfrm>
            <a:off x="1447800" y="228600"/>
            <a:ext cx="5618162" cy="914400"/>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Prescriptive Models</a:t>
            </a:r>
          </a:p>
        </p:txBody>
      </p:sp>
      <p:sp>
        <p:nvSpPr>
          <p:cNvPr id="786436" name="Rectangle 4"/>
          <p:cNvSpPr>
            <a:spLocks noGrp="1" noRot="1" noChangeArrowheads="1"/>
          </p:cNvSpPr>
          <p:nvPr>
            <p:ph idx="1"/>
          </p:nvPr>
        </p:nvSpPr>
        <p:spPr>
          <a:xfrm>
            <a:off x="363556" y="1600200"/>
            <a:ext cx="8780444" cy="4523955"/>
          </a:xfrm>
        </p:spPr>
        <p:txBody>
          <a:bodyPr/>
          <a:lstStyle/>
          <a:p>
            <a:pPr eaLnBrk="1" hangingPunct="1">
              <a:defRPr/>
            </a:pPr>
            <a:r>
              <a:rPr lang="en-US" altLang="ko-KR" sz="2000" dirty="0" smtClean="0">
                <a:solidFill>
                  <a:schemeClr val="tx1"/>
                </a:solidFill>
                <a:latin typeface="Arial" pitchFamily="34" charset="0"/>
                <a:ea typeface="굴림" pitchFamily="50" charset="-127"/>
                <a:cs typeface="Arial" pitchFamily="34" charset="0"/>
              </a:rPr>
              <a:t>Prescriptive process models advocate an </a:t>
            </a:r>
            <a:r>
              <a:rPr lang="en-US" altLang="ko-KR" sz="2000" i="1" u="sng" dirty="0" smtClean="0">
                <a:solidFill>
                  <a:schemeClr val="tx1"/>
                </a:solidFill>
                <a:latin typeface="Arial" pitchFamily="34" charset="0"/>
                <a:ea typeface="굴림" pitchFamily="50" charset="-127"/>
                <a:cs typeface="Arial" pitchFamily="34" charset="0"/>
              </a:rPr>
              <a:t>orderly</a:t>
            </a:r>
            <a:r>
              <a:rPr lang="en-US" altLang="ko-KR" sz="2000" dirty="0" smtClean="0">
                <a:solidFill>
                  <a:schemeClr val="tx1"/>
                </a:solidFill>
                <a:latin typeface="Arial" pitchFamily="34" charset="0"/>
                <a:ea typeface="굴림" pitchFamily="50" charset="-127"/>
                <a:cs typeface="Arial" pitchFamily="34" charset="0"/>
              </a:rPr>
              <a:t> approach to software engineering</a:t>
            </a:r>
          </a:p>
          <a:p>
            <a:pPr eaLnBrk="1" hangingPunct="1">
              <a:buFont typeface="Wingdings" pitchFamily="2" charset="2"/>
              <a:buNone/>
              <a:defRPr/>
            </a:pPr>
            <a:r>
              <a:rPr lang="en-US" altLang="ko-KR" sz="2000" i="1" dirty="0" smtClean="0">
                <a:solidFill>
                  <a:srgbClr val="660033"/>
                </a:solidFill>
                <a:latin typeface="Arial" pitchFamily="34" charset="0"/>
                <a:ea typeface="굴림" pitchFamily="50" charset="-127"/>
                <a:cs typeface="Arial" pitchFamily="34" charset="0"/>
              </a:rPr>
              <a:t>That leads to a few questions …</a:t>
            </a:r>
            <a:endParaRPr lang="en-US" altLang="ko-KR" sz="2000" dirty="0" smtClean="0">
              <a:solidFill>
                <a:srgbClr val="660033"/>
              </a:solidFill>
              <a:latin typeface="Arial" pitchFamily="34" charset="0"/>
              <a:ea typeface="굴림" pitchFamily="50" charset="-127"/>
              <a:cs typeface="Arial" pitchFamily="34" charset="0"/>
            </a:endParaRPr>
          </a:p>
          <a:p>
            <a:pPr eaLnBrk="1" hangingPunct="1">
              <a:spcBef>
                <a:spcPts val="600"/>
              </a:spcBef>
              <a:defRPr/>
            </a:pPr>
            <a:r>
              <a:rPr lang="en-US" altLang="ko-KR" sz="2000" dirty="0" smtClean="0">
                <a:latin typeface="Arial" pitchFamily="34" charset="0"/>
                <a:ea typeface="굴림" pitchFamily="50" charset="-127"/>
                <a:cs typeface="Arial" pitchFamily="34" charset="0"/>
              </a:rPr>
              <a:t>If prescriptive process models strive for structure and order, </a:t>
            </a:r>
            <a:r>
              <a:rPr lang="en-US" altLang="ko-KR" sz="2000" dirty="0" smtClean="0">
                <a:solidFill>
                  <a:srgbClr val="660033"/>
                </a:solidFill>
                <a:latin typeface="Arial" pitchFamily="34" charset="0"/>
                <a:ea typeface="굴림" pitchFamily="50" charset="-127"/>
                <a:cs typeface="Arial" pitchFamily="34" charset="0"/>
              </a:rPr>
              <a:t>are they inappropriate for a software world that thrives on change? </a:t>
            </a:r>
          </a:p>
          <a:p>
            <a:pPr eaLnBrk="1" hangingPunct="1">
              <a:spcBef>
                <a:spcPts val="600"/>
              </a:spcBef>
              <a:defRPr/>
            </a:pPr>
            <a:r>
              <a:rPr lang="en-US" altLang="ko-KR" sz="2000" dirty="0" smtClean="0">
                <a:latin typeface="Arial" pitchFamily="34" charset="0"/>
                <a:ea typeface="굴림" pitchFamily="50" charset="-127"/>
                <a:cs typeface="Arial" pitchFamily="34" charset="0"/>
              </a:rPr>
              <a:t>Yet, if we reject traditional process models (and the order they imply) and replace them with something less structured, </a:t>
            </a:r>
            <a:r>
              <a:rPr lang="en-US" altLang="ko-KR" sz="2000" dirty="0" smtClean="0">
                <a:solidFill>
                  <a:srgbClr val="660033"/>
                </a:solidFill>
                <a:latin typeface="Arial" pitchFamily="34" charset="0"/>
                <a:ea typeface="굴림" pitchFamily="50" charset="-127"/>
                <a:cs typeface="Arial" pitchFamily="34" charset="0"/>
              </a:rPr>
              <a:t>do we make it impossible to achieve coordination and coherence in software work?</a:t>
            </a:r>
          </a:p>
          <a:p>
            <a:pPr>
              <a:spcBef>
                <a:spcPts val="600"/>
              </a:spcBef>
              <a:defRPr/>
            </a:pPr>
            <a:r>
              <a:rPr lang="en-US" sz="2000" b="1" dirty="0" smtClean="0"/>
              <a:t>Prescriptive Process models</a:t>
            </a:r>
          </a:p>
          <a:p>
            <a:pPr lvl="1">
              <a:spcBef>
                <a:spcPts val="600"/>
              </a:spcBef>
              <a:defRPr/>
            </a:pPr>
            <a:r>
              <a:rPr lang="en-US" sz="1600" dirty="0" smtClean="0"/>
              <a:t>Waterfall Model - Sometimes called the classic life-</a:t>
            </a:r>
            <a:r>
              <a:rPr lang="en-US" sz="1600" dirty="0" err="1" smtClean="0"/>
              <a:t>cycl</a:t>
            </a:r>
            <a:endParaRPr lang="en-US" sz="1600" dirty="0" smtClean="0"/>
          </a:p>
          <a:p>
            <a:pPr lvl="1">
              <a:spcBef>
                <a:spcPts val="600"/>
              </a:spcBef>
              <a:defRPr/>
            </a:pPr>
            <a:r>
              <a:rPr lang="en-US" sz="1600" dirty="0" smtClean="0"/>
              <a:t>Incremental Process Model</a:t>
            </a:r>
          </a:p>
          <a:p>
            <a:pPr lvl="1">
              <a:spcBef>
                <a:spcPts val="600"/>
              </a:spcBef>
              <a:defRPr/>
            </a:pPr>
            <a:r>
              <a:rPr lang="en-US" sz="1600" dirty="0" smtClean="0"/>
              <a:t>Evolutionary Process Model</a:t>
            </a:r>
          </a:p>
          <a:p>
            <a:pPr lvl="1">
              <a:spcBef>
                <a:spcPts val="600"/>
              </a:spcBef>
              <a:defRPr/>
            </a:pPr>
            <a:r>
              <a:rPr lang="en-US" sz="1600" dirty="0" smtClean="0"/>
              <a:t>Concurrent model</a:t>
            </a:r>
            <a:endParaRPr lang="en-US" altLang="ko-KR" sz="1600" dirty="0" smtClean="0">
              <a:solidFill>
                <a:srgbClr val="660033"/>
              </a:solidFill>
              <a:latin typeface="Arial" pitchFamily="34" charset="0"/>
              <a:ea typeface="굴림" pitchFamily="50" charset="-127"/>
              <a:cs typeface="Arial" pitchFamily="34" charset="0"/>
            </a:endParaRPr>
          </a:p>
        </p:txBody>
      </p:sp>
      <p:sp>
        <p:nvSpPr>
          <p:cNvPr id="4102" name="슬라이드 번호 개체 틀 4"/>
          <p:cNvSpPr>
            <a:spLocks noGrp="1"/>
          </p:cNvSpPr>
          <p:nvPr>
            <p:ph type="sldNum" sz="quarter" idx="11"/>
          </p:nvPr>
        </p:nvSpPr>
        <p:spPr>
          <a:noFill/>
        </p:spPr>
        <p:txBody>
          <a:bodyPr/>
          <a:lstStyle/>
          <a:p>
            <a:fld id="{F6123981-AB8F-4404-8DA6-C8ABAE6D6927}" type="slidenum">
              <a:rPr lang="ko-KR" altLang="en-US" smtClean="0">
                <a:latin typeface="Arial" pitchFamily="34" charset="0"/>
                <a:ea typeface="굴림" pitchFamily="50" charset="-127"/>
              </a:rPr>
              <a:pPr/>
              <a:t>35</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1" name="Rectangle 5"/>
          <p:cNvSpPr>
            <a:spLocks noGrp="1" noRot="1" noChangeArrowheads="1"/>
          </p:cNvSpPr>
          <p:nvPr>
            <p:ph type="title"/>
          </p:nvPr>
        </p:nvSpPr>
        <p:spPr>
          <a:xfrm>
            <a:off x="685800" y="304800"/>
            <a:ext cx="7206716" cy="679160"/>
          </a:xfrm>
        </p:spPr>
        <p:txBody>
          <a:bodyPr wrap="none" lIns="63500" tIns="25400" rIns="63500" bIns="25400" anchor="t">
            <a:spAutoFit/>
          </a:bodyPr>
          <a:lstStyle/>
          <a:p>
            <a:pPr eaLnBrk="1" hangingPunct="1">
              <a:defRPr/>
            </a:pPr>
            <a:r>
              <a:rPr lang="en-US" altLang="ko-KR" dirty="0" smtClean="0">
                <a:latin typeface="Arial" pitchFamily="34" charset="0"/>
                <a:ea typeface="굴림" pitchFamily="50" charset="-127"/>
                <a:cs typeface="Arial" pitchFamily="34" charset="0"/>
              </a:rPr>
              <a:t>The Waterfall Model (1/2)</a:t>
            </a:r>
          </a:p>
        </p:txBody>
      </p:sp>
      <p:sp>
        <p:nvSpPr>
          <p:cNvPr id="787466" name="Rectangle 10"/>
          <p:cNvSpPr>
            <a:spLocks noGrp="1" noRot="1" noChangeArrowheads="1"/>
          </p:cNvSpPr>
          <p:nvPr>
            <p:ph idx="1"/>
          </p:nvPr>
        </p:nvSpPr>
        <p:spPr>
          <a:xfrm>
            <a:off x="552450" y="3720108"/>
            <a:ext cx="8229600" cy="2007394"/>
          </a:xfrm>
        </p:spPr>
        <p:txBody>
          <a:bodyPr>
            <a:normAutofit fontScale="55000" lnSpcReduction="20000"/>
          </a:bodyPr>
          <a:lstStyle/>
          <a:p>
            <a:pPr>
              <a:defRPr/>
            </a:pPr>
            <a:r>
              <a:rPr lang="en-US" sz="3200" dirty="0" smtClean="0"/>
              <a:t>It is a systematic, sequential approach to software development that begins with customer specification of requirements and progresses through planning, </a:t>
            </a:r>
            <a:r>
              <a:rPr lang="en-US" sz="3200" dirty="0" err="1" smtClean="0"/>
              <a:t>modelling</a:t>
            </a:r>
            <a:r>
              <a:rPr lang="en-US" sz="3200" dirty="0" smtClean="0"/>
              <a:t>, construction and deployment.</a:t>
            </a:r>
          </a:p>
          <a:p>
            <a:pPr>
              <a:defRPr/>
            </a:pPr>
            <a:r>
              <a:rPr lang="en-US" altLang="ko-KR" sz="3200" dirty="0" err="1" smtClean="0">
                <a:latin typeface="Arial" pitchFamily="34" charset="0"/>
                <a:ea typeface="굴림" pitchFamily="50" charset="-127"/>
                <a:cs typeface="Arial" pitchFamily="34" charset="0"/>
              </a:rPr>
              <a:t>Bradac</a:t>
            </a:r>
            <a:r>
              <a:rPr lang="en-US" altLang="ko-KR" sz="3200" dirty="0" smtClean="0">
                <a:latin typeface="Arial" pitchFamily="34" charset="0"/>
                <a:ea typeface="굴림" pitchFamily="50" charset="-127"/>
                <a:cs typeface="Arial" pitchFamily="34" charset="0"/>
              </a:rPr>
              <a:t>[BRA94] found that the </a:t>
            </a:r>
            <a:r>
              <a:rPr lang="en-US" altLang="ko-KR" sz="3200" dirty="0" smtClean="0">
                <a:solidFill>
                  <a:srgbClr val="FF0000"/>
                </a:solidFill>
                <a:latin typeface="Arial" pitchFamily="34" charset="0"/>
                <a:ea typeface="굴림" pitchFamily="50" charset="-127"/>
                <a:cs typeface="Arial" pitchFamily="34" charset="0"/>
              </a:rPr>
              <a:t>linear nature </a:t>
            </a:r>
            <a:r>
              <a:rPr lang="en-US" altLang="ko-KR" sz="3200" dirty="0" smtClean="0">
                <a:latin typeface="Arial" pitchFamily="34" charset="0"/>
                <a:ea typeface="굴림" pitchFamily="50" charset="-127"/>
                <a:cs typeface="Arial" pitchFamily="34" charset="0"/>
              </a:rPr>
              <a:t>of the waterfall model leads to “blocking states”</a:t>
            </a:r>
          </a:p>
          <a:p>
            <a:pPr lvl="1">
              <a:defRPr/>
            </a:pPr>
            <a:r>
              <a:rPr lang="en-US" altLang="ko-KR" sz="2800" dirty="0" smtClean="0">
                <a:latin typeface="Arial" pitchFamily="34" charset="0"/>
                <a:ea typeface="굴림" pitchFamily="50" charset="-127"/>
                <a:cs typeface="Arial" pitchFamily="34" charset="0"/>
              </a:rPr>
              <a:t>Where some members must wait for other members of the team to complete dependent tasks</a:t>
            </a:r>
          </a:p>
          <a:p>
            <a:pPr lvl="1">
              <a:defRPr/>
            </a:pPr>
            <a:r>
              <a:rPr lang="en-US" altLang="ko-KR" sz="2800" dirty="0" smtClean="0">
                <a:latin typeface="Arial" pitchFamily="34" charset="0"/>
                <a:ea typeface="굴림" pitchFamily="50" charset="-127"/>
                <a:cs typeface="Arial" pitchFamily="34" charset="0"/>
              </a:rPr>
              <a:t>Especially, at the beginning of the project</a:t>
            </a:r>
          </a:p>
          <a:p>
            <a:pPr marL="914400" lvl="1" indent="-457200" eaLnBrk="1" hangingPunct="1">
              <a:buFont typeface="+mj-lt"/>
              <a:buAutoNum type="arabicPeriod"/>
              <a:defRPr/>
            </a:pPr>
            <a:endParaRPr lang="en-US" altLang="ko-KR" dirty="0" smtClean="0">
              <a:latin typeface="Arial" pitchFamily="34" charset="0"/>
              <a:ea typeface="굴림" pitchFamily="50" charset="-127"/>
              <a:cs typeface="Arial" pitchFamily="34" charset="0"/>
            </a:endParaRPr>
          </a:p>
        </p:txBody>
      </p:sp>
      <p:sp>
        <p:nvSpPr>
          <p:cNvPr id="5125" name="슬라이드 번호 개체 틀 4"/>
          <p:cNvSpPr>
            <a:spLocks noGrp="1"/>
          </p:cNvSpPr>
          <p:nvPr>
            <p:ph type="sldNum" sz="quarter" idx="11"/>
          </p:nvPr>
        </p:nvSpPr>
        <p:spPr>
          <a:xfrm>
            <a:off x="8239126" y="6215063"/>
            <a:ext cx="631825" cy="475059"/>
          </a:xfrm>
          <a:noFill/>
        </p:spPr>
        <p:txBody>
          <a:bodyPr/>
          <a:lstStyle/>
          <a:p>
            <a:fld id="{7CD25C28-2314-40C9-8804-3200DBA670C5}" type="slidenum">
              <a:rPr lang="ko-KR" altLang="en-US" smtClean="0">
                <a:latin typeface="Arial" pitchFamily="34" charset="0"/>
                <a:ea typeface="굴림" pitchFamily="50" charset="-127"/>
              </a:rPr>
              <a:pPr/>
              <a:t>36</a:t>
            </a:fld>
            <a:endParaRPr lang="en-US" altLang="ko-KR" smtClean="0">
              <a:latin typeface="Arial" pitchFamily="34" charset="0"/>
              <a:ea typeface="굴림" pitchFamily="50" charset="-127"/>
            </a:endParaRPr>
          </a:p>
        </p:txBody>
      </p:sp>
      <p:pic>
        <p:nvPicPr>
          <p:cNvPr id="5126" name="Picture 9"/>
          <p:cNvPicPr>
            <a:picLocks noChangeAspect="1" noChangeArrowheads="1"/>
          </p:cNvPicPr>
          <p:nvPr/>
        </p:nvPicPr>
        <p:blipFill>
          <a:blip r:embed="rId2"/>
          <a:srcRect/>
          <a:stretch>
            <a:fillRect/>
          </a:stretch>
        </p:blipFill>
        <p:spPr bwMode="auto">
          <a:xfrm>
            <a:off x="731838" y="1650206"/>
            <a:ext cx="7899400" cy="1900238"/>
          </a:xfrm>
          <a:prstGeom prst="rect">
            <a:avLst/>
          </a:prstGeom>
          <a:solidFill>
            <a:srgbClr val="96E3FE"/>
          </a:solidFill>
          <a:ln w="12700">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1" name="Rectangle 5"/>
          <p:cNvSpPr>
            <a:spLocks noGrp="1" noRot="1" noChangeArrowheads="1"/>
          </p:cNvSpPr>
          <p:nvPr>
            <p:ph type="title"/>
          </p:nvPr>
        </p:nvSpPr>
        <p:spPr>
          <a:xfrm>
            <a:off x="762000" y="228600"/>
            <a:ext cx="7206716" cy="679160"/>
          </a:xfrm>
        </p:spPr>
        <p:txBody>
          <a:bodyPr wrap="none" lIns="63500" tIns="25400" rIns="63500" bIns="25400" anchor="t">
            <a:spAutoFit/>
          </a:bodyPr>
          <a:lstStyle/>
          <a:p>
            <a:pPr eaLnBrk="1" hangingPunct="1">
              <a:defRPr/>
            </a:pPr>
            <a:r>
              <a:rPr lang="en-US" altLang="ko-KR" dirty="0" smtClean="0">
                <a:latin typeface="Arial" pitchFamily="34" charset="0"/>
                <a:ea typeface="굴림" pitchFamily="50" charset="-127"/>
                <a:cs typeface="Arial" pitchFamily="34" charset="0"/>
              </a:rPr>
              <a:t>The Waterfall Model (2/2)</a:t>
            </a:r>
          </a:p>
        </p:txBody>
      </p:sp>
      <p:sp>
        <p:nvSpPr>
          <p:cNvPr id="787466" name="Rectangle 10"/>
          <p:cNvSpPr>
            <a:spLocks noGrp="1" noRot="1" noChangeArrowheads="1"/>
          </p:cNvSpPr>
          <p:nvPr>
            <p:ph idx="1"/>
          </p:nvPr>
        </p:nvSpPr>
        <p:spPr>
          <a:xfrm>
            <a:off x="228600" y="1600200"/>
            <a:ext cx="8610600" cy="4495800"/>
          </a:xfrm>
        </p:spPr>
        <p:txBody>
          <a:bodyPr>
            <a:normAutofit/>
          </a:bodyPr>
          <a:lstStyle/>
          <a:p>
            <a:pPr eaLnBrk="1" hangingPunct="1">
              <a:defRPr/>
            </a:pPr>
            <a:r>
              <a:rPr lang="en-US" altLang="ko-KR" sz="3200" dirty="0" smtClean="0">
                <a:latin typeface="Arial" pitchFamily="34" charset="0"/>
                <a:ea typeface="굴림" pitchFamily="50" charset="-127"/>
                <a:cs typeface="Arial" pitchFamily="34" charset="0"/>
              </a:rPr>
              <a:t>Still, however, the waterfall model serve as a useful process model where requirements are fixed and work is to proceed to completion in a linear manner</a:t>
            </a:r>
          </a:p>
          <a:p>
            <a:pPr>
              <a:defRPr/>
            </a:pPr>
            <a:r>
              <a:rPr lang="en-US" altLang="ko-KR" dirty="0" smtClean="0">
                <a:latin typeface="Arial" pitchFamily="34" charset="0"/>
                <a:ea typeface="굴림" pitchFamily="50" charset="-127"/>
                <a:cs typeface="Arial" pitchFamily="34" charset="0"/>
              </a:rPr>
              <a:t>Which problems does the waterfall model have?</a:t>
            </a:r>
          </a:p>
          <a:p>
            <a:pPr marL="914400" lvl="1" indent="-457200">
              <a:buFont typeface="+mj-lt"/>
              <a:buAutoNum type="arabicPeriod"/>
              <a:defRPr/>
            </a:pPr>
            <a:r>
              <a:rPr lang="en-US" altLang="ko-KR" dirty="0" smtClean="0">
                <a:latin typeface="Arial" pitchFamily="34" charset="0"/>
                <a:ea typeface="굴림" pitchFamily="50" charset="-127"/>
                <a:cs typeface="Arial" pitchFamily="34" charset="0"/>
              </a:rPr>
              <a:t>Real projects rarely follow the sequential flow</a:t>
            </a:r>
          </a:p>
          <a:p>
            <a:pPr marL="914400" lvl="1" indent="-457200">
              <a:buFont typeface="+mj-lt"/>
              <a:buAutoNum type="arabicPeriod"/>
              <a:defRPr/>
            </a:pPr>
            <a:r>
              <a:rPr lang="en-US" altLang="ko-KR" dirty="0" smtClean="0">
                <a:latin typeface="Arial" pitchFamily="34" charset="0"/>
                <a:ea typeface="굴림" pitchFamily="50" charset="-127"/>
                <a:cs typeface="Arial" pitchFamily="34" charset="0"/>
              </a:rPr>
              <a:t>Difficult to accommodating the uncertainty in requirements</a:t>
            </a:r>
          </a:p>
          <a:p>
            <a:pPr marL="914400" lvl="1" indent="-457200">
              <a:buFont typeface="+mj-lt"/>
              <a:buAutoNum type="arabicPeriod"/>
              <a:defRPr/>
            </a:pPr>
            <a:r>
              <a:rPr lang="en-US" altLang="ko-KR" dirty="0" smtClean="0">
                <a:latin typeface="Arial" pitchFamily="34" charset="0"/>
                <a:ea typeface="굴림" pitchFamily="50" charset="-127"/>
                <a:cs typeface="Arial" pitchFamily="34" charset="0"/>
              </a:rPr>
              <a:t>A working version of SW will not be available until late in the project</a:t>
            </a:r>
          </a:p>
          <a:p>
            <a:pPr eaLnBrk="1" hangingPunct="1">
              <a:defRPr/>
            </a:pPr>
            <a:endParaRPr lang="en-US" altLang="ko-KR" sz="3200" dirty="0" smtClean="0">
              <a:latin typeface="Arial" pitchFamily="34" charset="0"/>
              <a:ea typeface="굴림" pitchFamily="50" charset="-127"/>
              <a:cs typeface="Arial" pitchFamily="34" charset="0"/>
            </a:endParaRPr>
          </a:p>
        </p:txBody>
      </p:sp>
      <p:sp>
        <p:nvSpPr>
          <p:cNvPr id="6149" name="슬라이드 번호 개체 틀 4"/>
          <p:cNvSpPr>
            <a:spLocks noGrp="1"/>
          </p:cNvSpPr>
          <p:nvPr>
            <p:ph type="sldNum" sz="quarter" idx="11"/>
          </p:nvPr>
        </p:nvSpPr>
        <p:spPr>
          <a:xfrm>
            <a:off x="8239126" y="6215063"/>
            <a:ext cx="631825" cy="475059"/>
          </a:xfrm>
          <a:noFill/>
        </p:spPr>
        <p:txBody>
          <a:bodyPr/>
          <a:lstStyle/>
          <a:p>
            <a:fld id="{0EDAA925-1E4A-4FB2-85FC-7D1321DD3C9D}" type="slidenum">
              <a:rPr lang="ko-KR" altLang="en-US" smtClean="0">
                <a:latin typeface="Arial" pitchFamily="34" charset="0"/>
                <a:ea typeface="굴림" pitchFamily="50" charset="-127"/>
              </a:rPr>
              <a:pPr/>
              <a:t>37</a:t>
            </a:fld>
            <a:endParaRPr lang="en-US" altLang="ko-KR" smtClean="0">
              <a:latin typeface="Arial" pitchFamily="34" charset="0"/>
              <a:ea typeface="굴림" pitchFamily="50" charset="-127"/>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V-Model</a:t>
            </a:r>
            <a:endParaRPr lang="en-US" dirty="0"/>
          </a:p>
        </p:txBody>
      </p:sp>
      <p:sp>
        <p:nvSpPr>
          <p:cNvPr id="3" name="Content Placeholder 2"/>
          <p:cNvSpPr>
            <a:spLocks noGrp="1"/>
          </p:cNvSpPr>
          <p:nvPr>
            <p:ph idx="1"/>
          </p:nvPr>
        </p:nvSpPr>
        <p:spPr>
          <a:xfrm>
            <a:off x="5029199" y="1345139"/>
            <a:ext cx="3949547" cy="4523955"/>
          </a:xfrm>
        </p:spPr>
        <p:txBody>
          <a:bodyPr>
            <a:normAutofit fontScale="92500" lnSpcReduction="10000"/>
          </a:bodyPr>
          <a:lstStyle/>
          <a:p>
            <a:r>
              <a:rPr lang="en-US" dirty="0" smtClean="0"/>
              <a:t>Describes the relationship of quality assurance actions to the actions associated with communication, modeling, and early construction activities</a:t>
            </a:r>
          </a:p>
          <a:p>
            <a:r>
              <a:rPr lang="en-US" dirty="0" smtClean="0"/>
              <a:t> provides a way of visualizing how verification and validation actions are applied to earlier engineering work.</a:t>
            </a:r>
            <a:br>
              <a:rPr lang="en-US" dirty="0" smtClean="0"/>
            </a:br>
            <a:endParaRPr lang="en-US" dirty="0"/>
          </a:p>
        </p:txBody>
      </p:sp>
      <p:pic>
        <p:nvPicPr>
          <p:cNvPr id="138243" name="Picture 3"/>
          <p:cNvPicPr>
            <a:picLocks noChangeAspect="1" noChangeArrowheads="1"/>
          </p:cNvPicPr>
          <p:nvPr/>
        </p:nvPicPr>
        <p:blipFill>
          <a:blip r:embed="rId2"/>
          <a:srcRect/>
          <a:stretch>
            <a:fillRect/>
          </a:stretch>
        </p:blipFill>
        <p:spPr bwMode="auto">
          <a:xfrm>
            <a:off x="0" y="1295400"/>
            <a:ext cx="4876800" cy="504496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latin typeface="Arial" pitchFamily="34" charset="0"/>
                <a:ea typeface="굴림" pitchFamily="50" charset="-127"/>
                <a:cs typeface="Arial" pitchFamily="34" charset="0"/>
              </a:rPr>
              <a:t>The Incremental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Combines elements of linear and parallel process flows.</a:t>
            </a:r>
          </a:p>
          <a:p>
            <a:r>
              <a:rPr lang="en-US" dirty="0" smtClean="0"/>
              <a:t>It delivers a series of releases, called increments that provide progressively more functionality for the customer as each is delivered</a:t>
            </a:r>
          </a:p>
          <a:p>
            <a:r>
              <a:rPr lang="en-US" dirty="0" smtClean="0"/>
              <a:t>The first increment is often a core product.</a:t>
            </a:r>
          </a:p>
          <a:p>
            <a:r>
              <a:rPr lang="en-US" dirty="0" smtClean="0"/>
              <a:t>The plan addresses the modification of the core product to better meet the needs of the customer and the delivery of additional feature and functionality.</a:t>
            </a:r>
          </a:p>
          <a:p>
            <a:r>
              <a:rPr lang="en-US" dirty="0" smtClean="0"/>
              <a:t>It focuses on the delivery of an operational product with each increment.</a:t>
            </a:r>
          </a:p>
          <a:p>
            <a:r>
              <a:rPr lang="en-US" dirty="0" smtClean="0"/>
              <a:t>It is useful when staffing is unavailable for a complete implementation.</a:t>
            </a:r>
          </a:p>
          <a:p>
            <a:r>
              <a:rPr lang="en-US" dirty="0" smtClean="0"/>
              <a:t>Increments can be planned to manage technical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a:ea typeface="Calibri"/>
                <a:cs typeface="Times New Roman"/>
              </a:rPr>
              <a:t>CS46 </a:t>
            </a:r>
            <a:r>
              <a:rPr lang="en-US" dirty="0" smtClean="0"/>
              <a:t>Syllabus continued…</a:t>
            </a:r>
            <a:endParaRPr lang="en-US" dirty="0"/>
          </a:p>
        </p:txBody>
      </p:sp>
      <p:graphicFrame>
        <p:nvGraphicFramePr>
          <p:cNvPr id="3" name="Table 2"/>
          <p:cNvGraphicFramePr>
            <a:graphicFrameLocks noGrp="1"/>
          </p:cNvGraphicFramePr>
          <p:nvPr/>
        </p:nvGraphicFramePr>
        <p:xfrm>
          <a:off x="457200" y="1447800"/>
          <a:ext cx="8153401" cy="1892808"/>
        </p:xfrm>
        <a:graphic>
          <a:graphicData uri="http://schemas.openxmlformats.org/drawingml/2006/table">
            <a:tbl>
              <a:tblPr/>
              <a:tblGrid>
                <a:gridCol w="641631"/>
                <a:gridCol w="5835369"/>
                <a:gridCol w="1676401"/>
              </a:tblGrid>
              <a:tr h="114320">
                <a:tc rowSpan="4">
                  <a:txBody>
                    <a:bodyPr/>
                    <a:lstStyle/>
                    <a:p>
                      <a:pPr marL="0" marR="0">
                        <a:lnSpc>
                          <a:spcPct val="115000"/>
                        </a:lnSpc>
                        <a:spcBef>
                          <a:spcPts val="0"/>
                        </a:spcBef>
                        <a:spcAft>
                          <a:spcPts val="0"/>
                        </a:spcAft>
                      </a:pPr>
                      <a:r>
                        <a:rPr lang="en-US" sz="1000" dirty="0">
                          <a:latin typeface="Calibri"/>
                          <a:ea typeface="Calibri"/>
                          <a:cs typeface="Times New Roman"/>
                        </a:rPr>
                        <a:t>Unit V</a:t>
                      </a:r>
                    </a:p>
                  </a:txBody>
                  <a:tcPr marL="61001" marR="610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dirty="0">
                          <a:latin typeface="Times New Roman"/>
                          <a:ea typeface="Calibri"/>
                          <a:cs typeface="Times New Roman"/>
                        </a:rPr>
                        <a:t>Software Testing Strategies</a:t>
                      </a:r>
                      <a:r>
                        <a:rPr lang="en-US" sz="1200" dirty="0">
                          <a:latin typeface="Times New Roman"/>
                          <a:ea typeface="Calibri"/>
                          <a:cs typeface="Times New Roman"/>
                        </a:rPr>
                        <a:t>: A Strategic Approach to Software Testing, Strategic Issues, Test Strategies for Conventional Software, Test Strategies for Object-Oriented Software, Test Strategies for </a:t>
                      </a:r>
                      <a:r>
                        <a:rPr lang="en-US" sz="1200" dirty="0" err="1">
                          <a:latin typeface="Times New Roman"/>
                          <a:ea typeface="Calibri"/>
                          <a:cs typeface="Times New Roman"/>
                        </a:rPr>
                        <a:t>WebApps</a:t>
                      </a:r>
                      <a:r>
                        <a:rPr lang="en-US" sz="1200" dirty="0">
                          <a:latin typeface="Times New Roman"/>
                          <a:ea typeface="Calibri"/>
                          <a:cs typeface="Times New Roman"/>
                        </a:rPr>
                        <a:t>, Test Strategies for </a:t>
                      </a:r>
                      <a:r>
                        <a:rPr lang="en-US" sz="1200" dirty="0" err="1">
                          <a:latin typeface="Times New Roman"/>
                          <a:ea typeface="Calibri"/>
                          <a:cs typeface="Times New Roman"/>
                        </a:rPr>
                        <a:t>MobileApp</a:t>
                      </a:r>
                      <a:r>
                        <a:rPr lang="en-US" sz="1200" dirty="0">
                          <a:latin typeface="Times New Roman"/>
                          <a:ea typeface="Calibri"/>
                          <a:cs typeface="Times New Roman"/>
                        </a:rPr>
                        <a:t>, Validation Testing, System Testing </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22.1,22.2, 22.3,22.4, 22.5, 22.6, 22.7, 22.8</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b="1" dirty="0">
                          <a:latin typeface="Times New Roman"/>
                          <a:ea typeface="Calibri"/>
                          <a:cs typeface="Times New Roman"/>
                        </a:rPr>
                        <a:t>Testing Conventional Applications:</a:t>
                      </a:r>
                      <a:r>
                        <a:rPr lang="en-US" sz="1200" dirty="0">
                          <a:latin typeface="Times New Roman"/>
                          <a:ea typeface="Calibri"/>
                          <a:cs typeface="Times New Roman"/>
                        </a:rPr>
                        <a:t> Software Testing Fundamentals, Internal and External Views of Testing, White-Box Testing, Basis Path Testing, Control Structure Testing, Black-Box Testing, Model-Based Testing, Testing Documentation and Help Facilities</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23.1, 23.2, 23.3, 23.4, 23.5, 23.6, 23.7, 23.8 </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b="1">
                          <a:latin typeface="Times New Roman"/>
                          <a:ea typeface="Calibri"/>
                          <a:cs typeface="Times New Roman"/>
                        </a:rPr>
                        <a:t>Testing OOA and OOD Models</a:t>
                      </a:r>
                      <a:r>
                        <a:rPr lang="en-US" sz="1200">
                          <a:latin typeface="Times New Roman"/>
                          <a:ea typeface="Calibri"/>
                          <a:cs typeface="Times New Roman"/>
                        </a:rPr>
                        <a:t>, Object-Oriented Testing Strategies, Object-Oriented Testing Methods; </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Times New Roman"/>
                        </a:rPr>
                        <a:t>24.3, 24.4 </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gn="just">
                        <a:lnSpc>
                          <a:spcPct val="115000"/>
                        </a:lnSpc>
                        <a:spcBef>
                          <a:spcPts val="0"/>
                        </a:spcBef>
                        <a:spcAft>
                          <a:spcPts val="0"/>
                        </a:spcAft>
                      </a:pPr>
                      <a:r>
                        <a:rPr lang="en-US" sz="1200">
                          <a:latin typeface="Times New Roman"/>
                          <a:ea typeface="Calibri"/>
                          <a:cs typeface="Times New Roman"/>
                        </a:rPr>
                        <a:t>Designing test cases as per the requirement specification from Unit-2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2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5" name="Rectangle 5"/>
          <p:cNvSpPr>
            <a:spLocks noGrp="1" noRot="1" noChangeArrowheads="1"/>
          </p:cNvSpPr>
          <p:nvPr>
            <p:ph type="title"/>
          </p:nvPr>
        </p:nvSpPr>
        <p:spPr>
          <a:xfrm>
            <a:off x="2063750" y="205384"/>
            <a:ext cx="6673302" cy="679160"/>
          </a:xfrm>
        </p:spPr>
        <p:txBody>
          <a:bodyPr wrap="none" lIns="63500" tIns="25400" rIns="63500" bIns="25400" anchor="t">
            <a:spAutoFit/>
          </a:bodyPr>
          <a:lstStyle/>
          <a:p>
            <a:pPr eaLnBrk="1" hangingPunct="1">
              <a:defRPr/>
            </a:pPr>
            <a:r>
              <a:rPr lang="en-US" altLang="ko-KR" dirty="0" smtClean="0">
                <a:latin typeface="Arial" pitchFamily="34" charset="0"/>
                <a:ea typeface="굴림" pitchFamily="50" charset="-127"/>
                <a:cs typeface="Arial" pitchFamily="34" charset="0"/>
              </a:rPr>
              <a:t>The Incremental Model</a:t>
            </a:r>
          </a:p>
        </p:txBody>
      </p:sp>
      <p:sp>
        <p:nvSpPr>
          <p:cNvPr id="7172" name="슬라이드 번호 개체 틀 4"/>
          <p:cNvSpPr>
            <a:spLocks noGrp="1"/>
          </p:cNvSpPr>
          <p:nvPr>
            <p:ph type="sldNum" sz="quarter" idx="11"/>
          </p:nvPr>
        </p:nvSpPr>
        <p:spPr>
          <a:noFill/>
        </p:spPr>
        <p:txBody>
          <a:bodyPr/>
          <a:lstStyle/>
          <a:p>
            <a:fld id="{97FA66A0-D444-48D5-A00D-8716087695FB}" type="slidenum">
              <a:rPr lang="ko-KR" altLang="en-US" smtClean="0">
                <a:latin typeface="Arial" pitchFamily="34" charset="0"/>
                <a:ea typeface="굴림" pitchFamily="50" charset="-127"/>
              </a:rPr>
              <a:pPr/>
              <a:t>40</a:t>
            </a:fld>
            <a:endParaRPr lang="en-US" altLang="ko-KR" smtClean="0">
              <a:latin typeface="Arial" pitchFamily="34" charset="0"/>
              <a:ea typeface="굴림" pitchFamily="50" charset="-127"/>
            </a:endParaRPr>
          </a:p>
        </p:txBody>
      </p:sp>
      <p:pic>
        <p:nvPicPr>
          <p:cNvPr id="7173" name="Picture 7"/>
          <p:cNvPicPr>
            <a:picLocks noChangeAspect="1" noChangeArrowheads="1"/>
          </p:cNvPicPr>
          <p:nvPr/>
        </p:nvPicPr>
        <p:blipFill>
          <a:blip r:embed="rId2"/>
          <a:srcRect/>
          <a:stretch>
            <a:fillRect/>
          </a:stretch>
        </p:blipFill>
        <p:spPr bwMode="auto">
          <a:xfrm>
            <a:off x="838200" y="1371600"/>
            <a:ext cx="7454900" cy="4829175"/>
          </a:xfrm>
          <a:prstGeom prst="rect">
            <a:avLst/>
          </a:prstGeom>
          <a:solidFill>
            <a:srgbClr val="96E3FE"/>
          </a:solidFill>
          <a:ln w="12700">
            <a:noFill/>
            <a:miter lim="800000"/>
            <a:headEnd/>
            <a:tailEnd/>
          </a:ln>
        </p:spPr>
      </p:pic>
      <p:sp>
        <p:nvSpPr>
          <p:cNvPr id="7174" name="Text Box 8"/>
          <p:cNvSpPr txBox="1">
            <a:spLocks noChangeArrowheads="1"/>
          </p:cNvSpPr>
          <p:nvPr/>
        </p:nvSpPr>
        <p:spPr bwMode="auto">
          <a:xfrm>
            <a:off x="4954588" y="4739878"/>
            <a:ext cx="1963102" cy="584775"/>
          </a:xfrm>
          <a:prstGeom prst="rect">
            <a:avLst/>
          </a:prstGeom>
          <a:noFill/>
          <a:ln w="12700">
            <a:noFill/>
            <a:miter lim="800000"/>
            <a:headEnd/>
            <a:tailEnd/>
          </a:ln>
        </p:spPr>
        <p:txBody>
          <a:bodyPr wrap="none">
            <a:spAutoFit/>
          </a:bodyPr>
          <a:lstStyle/>
          <a:p>
            <a:r>
              <a:rPr lang="en-US" altLang="ko-KR" sz="1600">
                <a:solidFill>
                  <a:schemeClr val="bg1"/>
                </a:solidFill>
                <a:ea typeface="굴림" pitchFamily="50" charset="-127"/>
              </a:rPr>
              <a:t>Can be implemented </a:t>
            </a:r>
          </a:p>
          <a:p>
            <a:r>
              <a:rPr lang="en-US" altLang="ko-KR" sz="1600">
                <a:solidFill>
                  <a:schemeClr val="bg1"/>
                </a:solidFill>
                <a:ea typeface="굴림" pitchFamily="50" charset="-127"/>
              </a:rPr>
              <a:t>with fewer people</a:t>
            </a:r>
          </a:p>
        </p:txBody>
      </p:sp>
      <p:sp>
        <p:nvSpPr>
          <p:cNvPr id="7175" name="Text Box 9"/>
          <p:cNvSpPr txBox="1">
            <a:spLocks noChangeArrowheads="1"/>
          </p:cNvSpPr>
          <p:nvPr/>
        </p:nvSpPr>
        <p:spPr bwMode="auto">
          <a:xfrm>
            <a:off x="3413126" y="2709268"/>
            <a:ext cx="1393908" cy="584775"/>
          </a:xfrm>
          <a:prstGeom prst="rect">
            <a:avLst/>
          </a:prstGeom>
          <a:noFill/>
          <a:ln w="12700">
            <a:noFill/>
            <a:miter lim="800000"/>
            <a:headEnd/>
            <a:tailEnd/>
          </a:ln>
        </p:spPr>
        <p:txBody>
          <a:bodyPr wrap="none">
            <a:spAutoFit/>
          </a:bodyPr>
          <a:lstStyle/>
          <a:p>
            <a:r>
              <a:rPr lang="en-US" altLang="ko-KR" sz="1600">
                <a:solidFill>
                  <a:schemeClr val="bg1"/>
                </a:solidFill>
                <a:ea typeface="굴림" pitchFamily="50" charset="-127"/>
              </a:rPr>
              <a:t>Can manage </a:t>
            </a:r>
          </a:p>
          <a:p>
            <a:r>
              <a:rPr lang="en-US" altLang="ko-KR" sz="1600">
                <a:solidFill>
                  <a:schemeClr val="bg1"/>
                </a:solidFill>
                <a:ea typeface="굴림" pitchFamily="50" charset="-127"/>
              </a:rPr>
              <a:t>technical risks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using the Incremental Model</a:t>
            </a:r>
            <a:endParaRPr lang="en-US" dirty="0"/>
          </a:p>
        </p:txBody>
      </p:sp>
      <p:sp>
        <p:nvSpPr>
          <p:cNvPr id="3" name="Content Placeholder 2"/>
          <p:cNvSpPr>
            <a:spLocks noGrp="1"/>
          </p:cNvSpPr>
          <p:nvPr>
            <p:ph idx="1"/>
          </p:nvPr>
        </p:nvSpPr>
        <p:spPr/>
        <p:txBody>
          <a:bodyPr/>
          <a:lstStyle/>
          <a:p>
            <a:r>
              <a:rPr lang="en-US" dirty="0" smtClean="0"/>
              <a:t> Word-processing software</a:t>
            </a:r>
          </a:p>
          <a:p>
            <a:pPr lvl="1"/>
            <a:r>
              <a:rPr lang="en-US" dirty="0" smtClean="0"/>
              <a:t>Develop the basic file management, editing, and document production functions in the first increment</a:t>
            </a:r>
          </a:p>
          <a:p>
            <a:pPr lvl="1"/>
            <a:r>
              <a:rPr lang="en-US" dirty="0" smtClean="0"/>
              <a:t>More sophisticated editing and document production capabilities in the second increment</a:t>
            </a:r>
          </a:p>
          <a:p>
            <a:pPr lvl="1"/>
            <a:r>
              <a:rPr lang="en-US" dirty="0" smtClean="0"/>
              <a:t>Spelling and grammar checking in the third increment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Process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Complex systems evolve over a period of time-</a:t>
            </a:r>
          </a:p>
          <a:p>
            <a:pPr lvl="1"/>
            <a:r>
              <a:rPr lang="en-US" dirty="0" smtClean="0"/>
              <a:t>Business and product requirements often change as development proceeds.</a:t>
            </a:r>
          </a:p>
          <a:p>
            <a:pPr lvl="1"/>
            <a:r>
              <a:rPr lang="en-US" dirty="0" smtClean="0"/>
              <a:t>tight market deadlines make completion of a comprehensive software product impossible, but a limited version must be introduced to meet competitive or business pressure</a:t>
            </a:r>
          </a:p>
          <a:p>
            <a:pPr lvl="1"/>
            <a:r>
              <a:rPr lang="en-US" dirty="0" smtClean="0"/>
              <a:t>a set of core product or system requirements is well understood, but the details of product or system extensions have yet to be defined.</a:t>
            </a:r>
          </a:p>
          <a:p>
            <a:r>
              <a:rPr lang="en-US" dirty="0" smtClean="0"/>
              <a:t>Evolutionary models are iterative.</a:t>
            </a:r>
          </a:p>
          <a:p>
            <a:r>
              <a:rPr lang="en-US" dirty="0" smtClean="0"/>
              <a:t>Evolutionary Process Model produce an increasingly more complete version of the software with each iteration.</a:t>
            </a:r>
          </a:p>
          <a:p>
            <a:r>
              <a:rPr lang="en-US" dirty="0" smtClean="0"/>
              <a:t>Specification, development and validation are interleaved.</a:t>
            </a:r>
          </a:p>
          <a:p>
            <a:r>
              <a:rPr lang="en-US" dirty="0" smtClean="0"/>
              <a:t>Evolutionary Process Model</a:t>
            </a:r>
          </a:p>
          <a:p>
            <a:pPr lvl="1"/>
            <a:r>
              <a:rPr lang="en-US" dirty="0" smtClean="0"/>
              <a:t>Prototyping</a:t>
            </a:r>
          </a:p>
          <a:p>
            <a:pPr lvl="1"/>
            <a:r>
              <a:rPr lang="en-US" dirty="0" smtClean="0"/>
              <a:t>Spiral Model</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Rot="1" noChangeArrowheads="1"/>
          </p:cNvSpPr>
          <p:nvPr>
            <p:ph type="title"/>
          </p:nvPr>
        </p:nvSpPr>
        <p:spPr>
          <a:xfrm>
            <a:off x="454025" y="169665"/>
            <a:ext cx="8348439" cy="522194"/>
          </a:xfrm>
        </p:spPr>
        <p:txBody>
          <a:bodyPr wrap="none" lIns="63500" tIns="25400" rIns="63500" bIns="25400" anchor="t">
            <a:spAutoFit/>
          </a:bodyPr>
          <a:lstStyle/>
          <a:p>
            <a:pPr eaLnBrk="1" hangingPunct="1">
              <a:defRPr/>
            </a:pPr>
            <a:r>
              <a:rPr lang="en-US" altLang="ko-KR" sz="3600" dirty="0" smtClean="0">
                <a:latin typeface="Arial" pitchFamily="34" charset="0"/>
                <a:ea typeface="굴림" pitchFamily="50" charset="-127"/>
                <a:cs typeface="Arial" pitchFamily="34" charset="0"/>
              </a:rPr>
              <a:t>Evolutionary Models: Prototyping (1/2)</a:t>
            </a:r>
          </a:p>
        </p:txBody>
      </p:sp>
      <p:sp>
        <p:nvSpPr>
          <p:cNvPr id="19" name="Rectangle 3"/>
          <p:cNvSpPr>
            <a:spLocks noGrp="1" noRot="1" noChangeArrowheads="1"/>
          </p:cNvSpPr>
          <p:nvPr>
            <p:ph idx="1"/>
          </p:nvPr>
        </p:nvSpPr>
        <p:spPr>
          <a:xfrm>
            <a:off x="304801" y="1219200"/>
            <a:ext cx="8640764" cy="5105400"/>
          </a:xfrm>
        </p:spPr>
        <p:txBody>
          <a:bodyPr lIns="90487" tIns="44450" rIns="90487" bIns="44450">
            <a:normAutofit fontScale="77500" lnSpcReduction="20000"/>
          </a:bodyPr>
          <a:lstStyle/>
          <a:p>
            <a:pPr marL="285750" indent="-285750" eaLnBrk="1" hangingPunct="1">
              <a:defRPr/>
            </a:pPr>
            <a:r>
              <a:rPr lang="en-US" altLang="ko-KR" dirty="0" smtClean="0">
                <a:latin typeface="Arial" pitchFamily="34" charset="0"/>
                <a:ea typeface="굴림" pitchFamily="50" charset="-127"/>
                <a:cs typeface="Arial" pitchFamily="34" charset="0"/>
              </a:rPr>
              <a:t>A prototyping paradigm is the best-fit for the following situations</a:t>
            </a:r>
          </a:p>
          <a:p>
            <a:pPr marL="685800" lvl="1" eaLnBrk="1" hangingPunct="1">
              <a:defRPr/>
            </a:pPr>
            <a:r>
              <a:rPr lang="en-US" altLang="ko-KR" dirty="0" smtClean="0">
                <a:latin typeface="Arial" pitchFamily="34" charset="0"/>
                <a:ea typeface="굴림" pitchFamily="50" charset="-127"/>
                <a:cs typeface="Arial" pitchFamily="34" charset="0"/>
              </a:rPr>
              <a:t>A customer does </a:t>
            </a:r>
            <a:r>
              <a:rPr lang="en-US" altLang="ko-KR" dirty="0" smtClean="0">
                <a:solidFill>
                  <a:srgbClr val="FF0000"/>
                </a:solidFill>
                <a:latin typeface="Arial" pitchFamily="34" charset="0"/>
                <a:ea typeface="굴림" pitchFamily="50" charset="-127"/>
                <a:cs typeface="Arial" pitchFamily="34" charset="0"/>
              </a:rPr>
              <a:t>not</a:t>
            </a:r>
            <a:r>
              <a:rPr lang="en-US" altLang="ko-KR" dirty="0" smtClean="0">
                <a:latin typeface="Arial" pitchFamily="34" charset="0"/>
                <a:ea typeface="굴림" pitchFamily="50" charset="-127"/>
                <a:cs typeface="Arial" pitchFamily="34" charset="0"/>
              </a:rPr>
              <a:t> identify detailed requirements for SW</a:t>
            </a:r>
          </a:p>
          <a:p>
            <a:pPr marL="685800" lvl="1" eaLnBrk="1" hangingPunct="1">
              <a:defRPr/>
            </a:pPr>
            <a:r>
              <a:rPr lang="en-US" altLang="ko-KR" dirty="0" smtClean="0">
                <a:latin typeface="Arial" pitchFamily="34" charset="0"/>
                <a:ea typeface="굴림" pitchFamily="50" charset="-127"/>
                <a:cs typeface="Arial" pitchFamily="34" charset="0"/>
              </a:rPr>
              <a:t>SW engineers are not sure of the efficiency of an algorithm, usability of SW, and so on. </a:t>
            </a:r>
          </a:p>
          <a:p>
            <a:pPr marL="285750" indent="-285750" eaLnBrk="1" hangingPunct="1">
              <a:defRPr/>
            </a:pPr>
            <a:r>
              <a:rPr lang="en-US" altLang="ko-KR" dirty="0" smtClean="0">
                <a:latin typeface="Arial" pitchFamily="34" charset="0"/>
                <a:ea typeface="굴림" pitchFamily="50" charset="-127"/>
                <a:cs typeface="Arial" pitchFamily="34" charset="0"/>
              </a:rPr>
              <a:t>The quick design and implementation focuses on a </a:t>
            </a:r>
            <a:r>
              <a:rPr lang="en-US" altLang="ko-KR" dirty="0" smtClean="0">
                <a:solidFill>
                  <a:srgbClr val="FF0000"/>
                </a:solidFill>
                <a:latin typeface="Arial" pitchFamily="34" charset="0"/>
                <a:ea typeface="굴림" pitchFamily="50" charset="-127"/>
                <a:cs typeface="Arial" pitchFamily="34" charset="0"/>
              </a:rPr>
              <a:t>representation</a:t>
            </a:r>
            <a:r>
              <a:rPr lang="en-US" altLang="ko-KR" dirty="0" smtClean="0">
                <a:latin typeface="Arial" pitchFamily="34" charset="0"/>
                <a:ea typeface="굴림" pitchFamily="50" charset="-127"/>
                <a:cs typeface="Arial" pitchFamily="34" charset="0"/>
              </a:rPr>
              <a:t> of those aspects of the SW that will be visible to the customer </a:t>
            </a:r>
          </a:p>
          <a:p>
            <a:pPr marL="515938" lvl="1" indent="-285750">
              <a:defRPr/>
            </a:pPr>
            <a:r>
              <a:rPr lang="en-US" altLang="ko-KR" dirty="0" smtClean="0">
                <a:latin typeface="Arial" pitchFamily="34" charset="0"/>
                <a:ea typeface="굴림" pitchFamily="50" charset="-127"/>
                <a:cs typeface="Arial" pitchFamily="34" charset="0"/>
              </a:rPr>
              <a:t>Ideally, the prototype serves as a mechanism for </a:t>
            </a:r>
            <a:r>
              <a:rPr lang="en-US" altLang="ko-KR" dirty="0" smtClean="0">
                <a:solidFill>
                  <a:srgbClr val="FF0000"/>
                </a:solidFill>
                <a:latin typeface="Arial" pitchFamily="34" charset="0"/>
                <a:ea typeface="굴림" pitchFamily="50" charset="-127"/>
                <a:cs typeface="Arial" pitchFamily="34" charset="0"/>
              </a:rPr>
              <a:t>identifying SW requirements</a:t>
            </a:r>
          </a:p>
          <a:p>
            <a:pPr marL="285750" indent="-285750" eaLnBrk="1" hangingPunct="1">
              <a:defRPr/>
            </a:pPr>
            <a:r>
              <a:rPr lang="en-US" altLang="ko-KR" sz="2700" dirty="0" smtClean="0">
                <a:latin typeface="Arial" pitchFamily="34" charset="0"/>
                <a:ea typeface="굴림" pitchFamily="50" charset="-127"/>
                <a:cs typeface="Arial" pitchFamily="34" charset="0"/>
              </a:rPr>
              <a:t>It assists you and stakeholders to better understand what is to built when requirements are fuzzy.</a:t>
            </a:r>
          </a:p>
          <a:p>
            <a:pPr marL="285750" indent="-285750" eaLnBrk="1" hangingPunct="1">
              <a:defRPr/>
            </a:pPr>
            <a:r>
              <a:rPr lang="en-US" altLang="ko-KR" sz="2700" dirty="0" smtClean="0">
                <a:latin typeface="Arial" pitchFamily="34" charset="0"/>
                <a:ea typeface="굴림" pitchFamily="50" charset="-127"/>
                <a:cs typeface="Arial" pitchFamily="34" charset="0"/>
              </a:rPr>
              <a:t>Prototyping paradigm</a:t>
            </a:r>
          </a:p>
          <a:p>
            <a:pPr marL="455612">
              <a:defRPr/>
            </a:pPr>
            <a:r>
              <a:rPr lang="en-US" altLang="ko-KR" sz="2700" dirty="0" smtClean="0">
                <a:latin typeface="Arial" pitchFamily="34" charset="0"/>
                <a:ea typeface="굴림" pitchFamily="50" charset="-127"/>
                <a:cs typeface="Arial" pitchFamily="34" charset="0"/>
              </a:rPr>
              <a:t>begins with communication.</a:t>
            </a:r>
          </a:p>
          <a:p>
            <a:pPr marL="455612">
              <a:defRPr/>
            </a:pPr>
            <a:r>
              <a:rPr lang="en-US" altLang="ko-KR" sz="2700" dirty="0" smtClean="0">
                <a:latin typeface="Arial" pitchFamily="34" charset="0"/>
                <a:ea typeface="굴림" pitchFamily="50" charset="-127"/>
                <a:cs typeface="Arial" pitchFamily="34" charset="0"/>
              </a:rPr>
              <a:t>planned quickly and modeling occurs</a:t>
            </a:r>
          </a:p>
          <a:p>
            <a:pPr marL="455612">
              <a:defRPr/>
            </a:pPr>
            <a:r>
              <a:rPr lang="en-US" altLang="ko-KR" sz="2700" dirty="0" smtClean="0">
                <a:latin typeface="Arial" pitchFamily="34" charset="0"/>
                <a:ea typeface="굴림" pitchFamily="50" charset="-127"/>
                <a:cs typeface="Arial" pitchFamily="34" charset="0"/>
              </a:rPr>
              <a:t>quick design focuses on a representation of those aspects of the software that will be visible to end users.</a:t>
            </a:r>
          </a:p>
          <a:p>
            <a:pPr marL="455612">
              <a:defRPr/>
            </a:pPr>
            <a:endParaRPr lang="en-US" altLang="ko-KR" sz="2700" dirty="0" smtClean="0">
              <a:latin typeface="Arial" pitchFamily="34" charset="0"/>
              <a:ea typeface="굴림" pitchFamily="50" charset="-127"/>
              <a:cs typeface="Arial"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Rot="1" noChangeArrowheads="1"/>
          </p:cNvSpPr>
          <p:nvPr>
            <p:ph type="title"/>
          </p:nvPr>
        </p:nvSpPr>
        <p:spPr>
          <a:xfrm>
            <a:off x="304801" y="169665"/>
            <a:ext cx="8348439" cy="522194"/>
          </a:xfrm>
        </p:spPr>
        <p:txBody>
          <a:bodyPr wrap="none" lIns="63500" tIns="25400" rIns="63500" bIns="25400" anchor="t">
            <a:spAutoFit/>
          </a:bodyPr>
          <a:lstStyle/>
          <a:p>
            <a:pPr eaLnBrk="1" hangingPunct="1">
              <a:defRPr/>
            </a:pPr>
            <a:r>
              <a:rPr lang="en-US" altLang="ko-KR" sz="3600" dirty="0" smtClean="0">
                <a:latin typeface="Arial" pitchFamily="34" charset="0"/>
                <a:ea typeface="굴림" pitchFamily="50" charset="-127"/>
                <a:cs typeface="Arial" pitchFamily="34" charset="0"/>
              </a:rPr>
              <a:t>Evolutionary Models: Prototyping (2/2)</a:t>
            </a:r>
          </a:p>
        </p:txBody>
      </p:sp>
      <p:sp>
        <p:nvSpPr>
          <p:cNvPr id="10244" name="슬라이드 번호 개체 틀 4"/>
          <p:cNvSpPr>
            <a:spLocks noGrp="1"/>
          </p:cNvSpPr>
          <p:nvPr>
            <p:ph type="sldNum" sz="quarter" idx="11"/>
          </p:nvPr>
        </p:nvSpPr>
        <p:spPr>
          <a:noFill/>
        </p:spPr>
        <p:txBody>
          <a:bodyPr/>
          <a:lstStyle/>
          <a:p>
            <a:fld id="{F67C7B58-AFE1-4C1C-96A8-41E7287357E6}" type="slidenum">
              <a:rPr lang="ko-KR" altLang="en-US" smtClean="0">
                <a:latin typeface="Arial" pitchFamily="34" charset="0"/>
                <a:ea typeface="굴림" pitchFamily="50" charset="-127"/>
              </a:rPr>
              <a:pPr/>
              <a:t>44</a:t>
            </a:fld>
            <a:endParaRPr lang="en-US" altLang="ko-KR" smtClean="0">
              <a:latin typeface="Arial" pitchFamily="34" charset="0"/>
              <a:ea typeface="굴림" pitchFamily="50" charset="-127"/>
            </a:endParaRPr>
          </a:p>
        </p:txBody>
      </p:sp>
      <p:grpSp>
        <p:nvGrpSpPr>
          <p:cNvPr id="2" name="그룹 18"/>
          <p:cNvGrpSpPr>
            <a:grpSpLocks/>
          </p:cNvGrpSpPr>
          <p:nvPr/>
        </p:nvGrpSpPr>
        <p:grpSpPr bwMode="auto">
          <a:xfrm>
            <a:off x="425450" y="910828"/>
            <a:ext cx="4635500" cy="5114925"/>
            <a:chOff x="2224433" y="938213"/>
            <a:chExt cx="4635500" cy="4546600"/>
          </a:xfrm>
        </p:grpSpPr>
        <p:pic>
          <p:nvPicPr>
            <p:cNvPr id="10247" name="Picture 6"/>
            <p:cNvPicPr>
              <a:picLocks noChangeAspect="1" noChangeArrowheads="1"/>
            </p:cNvPicPr>
            <p:nvPr/>
          </p:nvPicPr>
          <p:blipFill>
            <a:blip r:embed="rId2"/>
            <a:srcRect/>
            <a:stretch>
              <a:fillRect/>
            </a:stretch>
          </p:blipFill>
          <p:spPr bwMode="auto">
            <a:xfrm>
              <a:off x="2224433" y="938213"/>
              <a:ext cx="4635500" cy="4546600"/>
            </a:xfrm>
            <a:prstGeom prst="rect">
              <a:avLst/>
            </a:prstGeom>
            <a:solidFill>
              <a:srgbClr val="96E3FE"/>
            </a:solidFill>
            <a:ln w="12700">
              <a:noFill/>
              <a:miter lim="800000"/>
              <a:headEnd/>
              <a:tailEnd/>
            </a:ln>
          </p:spPr>
        </p:pic>
        <p:sp>
          <p:nvSpPr>
            <p:cNvPr id="10248" name="Rectangle 7"/>
            <p:cNvSpPr>
              <a:spLocks noChangeArrowheads="1"/>
            </p:cNvSpPr>
            <p:nvPr/>
          </p:nvSpPr>
          <p:spPr bwMode="auto">
            <a:xfrm>
              <a:off x="2822575" y="1768475"/>
              <a:ext cx="1041400" cy="576263"/>
            </a:xfrm>
            <a:prstGeom prst="rect">
              <a:avLst/>
            </a:prstGeom>
            <a:solidFill>
              <a:schemeClr val="tx1"/>
            </a:solidFill>
            <a:ln w="12700">
              <a:solidFill>
                <a:schemeClr val="tx1"/>
              </a:solidFill>
              <a:miter lim="800000"/>
              <a:headEnd/>
              <a:tailEnd/>
            </a:ln>
          </p:spPr>
          <p:txBody>
            <a:bodyPr wrap="none" anchor="ctr"/>
            <a:lstStyle/>
            <a:p>
              <a:pPr algn="ctr"/>
              <a:endParaRPr lang="ko-KR" altLang="en-US">
                <a:ea typeface="굴림" pitchFamily="50" charset="-127"/>
              </a:endParaRPr>
            </a:p>
          </p:txBody>
        </p:sp>
        <p:sp>
          <p:nvSpPr>
            <p:cNvPr id="10249" name="Text Box 8"/>
            <p:cNvSpPr txBox="1">
              <a:spLocks noChangeArrowheads="1"/>
            </p:cNvSpPr>
            <p:nvPr/>
          </p:nvSpPr>
          <p:spPr bwMode="auto">
            <a:xfrm>
              <a:off x="2751138" y="1922463"/>
              <a:ext cx="1158522" cy="246221"/>
            </a:xfrm>
            <a:prstGeom prst="rect">
              <a:avLst/>
            </a:prstGeom>
            <a:noFill/>
            <a:ln w="12700">
              <a:noFill/>
              <a:miter lim="800000"/>
              <a:headEnd/>
              <a:tailEnd/>
            </a:ln>
          </p:spPr>
          <p:txBody>
            <a:bodyPr wrap="none">
              <a:spAutoFit/>
            </a:bodyPr>
            <a:lstStyle/>
            <a:p>
              <a:r>
                <a:rPr lang="en-US" altLang="ko-KR" sz="1200" b="0" dirty="0">
                  <a:solidFill>
                    <a:schemeClr val="bg2"/>
                  </a:solidFill>
                  <a:ea typeface="굴림" pitchFamily="50" charset="-127"/>
                </a:rPr>
                <a:t>communication</a:t>
              </a:r>
              <a:endParaRPr lang="en-US" altLang="ko-KR" dirty="0">
                <a:ea typeface="굴림" pitchFamily="50" charset="-127"/>
              </a:endParaRPr>
            </a:p>
          </p:txBody>
        </p:sp>
        <p:sp>
          <p:nvSpPr>
            <p:cNvPr id="10250" name="Rectangle 9"/>
            <p:cNvSpPr>
              <a:spLocks noChangeArrowheads="1"/>
            </p:cNvSpPr>
            <p:nvPr/>
          </p:nvSpPr>
          <p:spPr bwMode="auto">
            <a:xfrm>
              <a:off x="5145088" y="1541463"/>
              <a:ext cx="781050" cy="433387"/>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1" name="Text Box 10"/>
            <p:cNvSpPr txBox="1">
              <a:spLocks noChangeArrowheads="1"/>
            </p:cNvSpPr>
            <p:nvPr/>
          </p:nvSpPr>
          <p:spPr bwMode="auto">
            <a:xfrm>
              <a:off x="5254625" y="1541463"/>
              <a:ext cx="540533" cy="410369"/>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Quick</a:t>
              </a:r>
            </a:p>
            <a:p>
              <a:pPr algn="ctr"/>
              <a:r>
                <a:rPr lang="en-US" altLang="ko-KR" sz="1200" b="0">
                  <a:solidFill>
                    <a:schemeClr val="bg2"/>
                  </a:solidFill>
                  <a:ea typeface="굴림" pitchFamily="50" charset="-127"/>
                </a:rPr>
                <a:t>plan</a:t>
              </a:r>
            </a:p>
          </p:txBody>
        </p:sp>
        <p:sp>
          <p:nvSpPr>
            <p:cNvPr id="10252" name="Rectangle 11"/>
            <p:cNvSpPr>
              <a:spLocks noChangeArrowheads="1"/>
            </p:cNvSpPr>
            <p:nvPr/>
          </p:nvSpPr>
          <p:spPr bwMode="auto">
            <a:xfrm>
              <a:off x="5710238" y="2257425"/>
              <a:ext cx="868362" cy="500063"/>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3" name="Rectangle 12"/>
            <p:cNvSpPr>
              <a:spLocks noChangeArrowheads="1"/>
            </p:cNvSpPr>
            <p:nvPr/>
          </p:nvSpPr>
          <p:spPr bwMode="auto">
            <a:xfrm>
              <a:off x="6643688" y="2366963"/>
              <a:ext cx="65087" cy="292100"/>
            </a:xfrm>
            <a:prstGeom prst="rect">
              <a:avLst/>
            </a:prstGeom>
            <a:solidFill>
              <a:srgbClr val="96E3FE"/>
            </a:solidFill>
            <a:ln w="12700">
              <a:solidFill>
                <a:srgbClr val="96E3FE"/>
              </a:solidFill>
              <a:miter lim="800000"/>
              <a:headEnd/>
              <a:tailEnd/>
            </a:ln>
          </p:spPr>
          <p:txBody>
            <a:bodyPr wrap="none" anchor="ctr"/>
            <a:lstStyle/>
            <a:p>
              <a:endParaRPr lang="ko-KR" altLang="en-US">
                <a:ea typeface="굴림" pitchFamily="50" charset="-127"/>
              </a:endParaRPr>
            </a:p>
          </p:txBody>
        </p:sp>
        <p:sp>
          <p:nvSpPr>
            <p:cNvPr id="10254" name="Text Box 13"/>
            <p:cNvSpPr txBox="1">
              <a:spLocks noChangeArrowheads="1"/>
            </p:cNvSpPr>
            <p:nvPr/>
          </p:nvSpPr>
          <p:spPr bwMode="auto">
            <a:xfrm>
              <a:off x="5616575" y="2290763"/>
              <a:ext cx="981358" cy="410369"/>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Modeling</a:t>
              </a:r>
            </a:p>
            <a:p>
              <a:pPr algn="ctr"/>
              <a:r>
                <a:rPr lang="en-US" altLang="ko-KR" sz="1200" b="0">
                  <a:solidFill>
                    <a:schemeClr val="bg2"/>
                  </a:solidFill>
                  <a:ea typeface="굴림" pitchFamily="50" charset="-127"/>
                </a:rPr>
                <a:t>Quick design</a:t>
              </a:r>
            </a:p>
          </p:txBody>
        </p:sp>
        <p:sp>
          <p:nvSpPr>
            <p:cNvPr id="10255" name="Rectangle 14"/>
            <p:cNvSpPr>
              <a:spLocks noChangeArrowheads="1"/>
            </p:cNvSpPr>
            <p:nvPr/>
          </p:nvSpPr>
          <p:spPr bwMode="auto">
            <a:xfrm>
              <a:off x="5384800" y="4016375"/>
              <a:ext cx="1008063" cy="619125"/>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6" name="Text Box 15"/>
            <p:cNvSpPr txBox="1">
              <a:spLocks noChangeArrowheads="1"/>
            </p:cNvSpPr>
            <p:nvPr/>
          </p:nvSpPr>
          <p:spPr bwMode="auto">
            <a:xfrm>
              <a:off x="5359400" y="4114800"/>
              <a:ext cx="986039" cy="410369"/>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Construction</a:t>
              </a:r>
            </a:p>
            <a:p>
              <a:pPr algn="ctr"/>
              <a:r>
                <a:rPr lang="en-US" altLang="ko-KR" sz="1200" b="0">
                  <a:solidFill>
                    <a:schemeClr val="bg2"/>
                  </a:solidFill>
                  <a:ea typeface="굴림" pitchFamily="50" charset="-127"/>
                </a:rPr>
                <a:t>of prototype</a:t>
              </a:r>
            </a:p>
          </p:txBody>
        </p:sp>
        <p:sp>
          <p:nvSpPr>
            <p:cNvPr id="10257" name="Rectangle 16"/>
            <p:cNvSpPr>
              <a:spLocks noChangeArrowheads="1"/>
            </p:cNvSpPr>
            <p:nvPr/>
          </p:nvSpPr>
          <p:spPr bwMode="auto">
            <a:xfrm>
              <a:off x="2703513" y="3767138"/>
              <a:ext cx="1019175" cy="639762"/>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8" name="Text Box 17"/>
            <p:cNvSpPr txBox="1">
              <a:spLocks noChangeArrowheads="1"/>
            </p:cNvSpPr>
            <p:nvPr/>
          </p:nvSpPr>
          <p:spPr bwMode="auto">
            <a:xfrm>
              <a:off x="2716213" y="3810000"/>
              <a:ext cx="951863" cy="574516"/>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Deployment</a:t>
              </a:r>
            </a:p>
            <a:p>
              <a:pPr algn="ctr"/>
              <a:r>
                <a:rPr lang="en-US" altLang="ko-KR" sz="1200" b="0">
                  <a:solidFill>
                    <a:schemeClr val="bg2"/>
                  </a:solidFill>
                  <a:ea typeface="굴림" pitchFamily="50" charset="-127"/>
                </a:rPr>
                <a:t>delivery &amp;</a:t>
              </a:r>
            </a:p>
            <a:p>
              <a:pPr algn="ctr"/>
              <a:r>
                <a:rPr lang="en-US" altLang="ko-KR" sz="1200" b="0">
                  <a:solidFill>
                    <a:schemeClr val="bg2"/>
                  </a:solidFill>
                  <a:ea typeface="굴림" pitchFamily="50" charset="-127"/>
                </a:rPr>
                <a:t>feedback</a:t>
              </a:r>
            </a:p>
          </p:txBody>
        </p:sp>
      </p:grpSp>
      <p:sp>
        <p:nvSpPr>
          <p:cNvPr id="20" name="Rectangle 3"/>
          <p:cNvSpPr>
            <a:spLocks noGrp="1" noRot="1" noChangeArrowheads="1"/>
          </p:cNvSpPr>
          <p:nvPr>
            <p:ph idx="1"/>
          </p:nvPr>
        </p:nvSpPr>
        <p:spPr>
          <a:xfrm>
            <a:off x="5208589" y="1282304"/>
            <a:ext cx="3736975" cy="4966096"/>
          </a:xfrm>
        </p:spPr>
        <p:txBody>
          <a:bodyPr lIns="90487" tIns="44450" rIns="90487" bIns="44450">
            <a:normAutofit fontScale="62500" lnSpcReduction="20000"/>
          </a:bodyPr>
          <a:lstStyle/>
          <a:p>
            <a:pPr marL="285750" indent="-285750" eaLnBrk="1" hangingPunct="1">
              <a:defRPr/>
            </a:pPr>
            <a:r>
              <a:rPr lang="en-US" altLang="ko-KR" dirty="0" smtClean="0">
                <a:latin typeface="Arial" pitchFamily="34" charset="0"/>
                <a:ea typeface="굴림" pitchFamily="50" charset="-127"/>
                <a:cs typeface="Arial" pitchFamily="34" charset="0"/>
              </a:rPr>
              <a:t>Some problems in prototyping paradigm</a:t>
            </a:r>
          </a:p>
          <a:p>
            <a:pPr marL="685800" lvl="1" eaLnBrk="1" hangingPunct="1">
              <a:defRPr/>
            </a:pPr>
            <a:r>
              <a:rPr lang="en-US" altLang="ko-KR" dirty="0" smtClean="0">
                <a:latin typeface="Arial" pitchFamily="34" charset="0"/>
                <a:ea typeface="굴림" pitchFamily="50" charset="-127"/>
                <a:cs typeface="Arial" pitchFamily="34" charset="0"/>
              </a:rPr>
              <a:t>SW engineers try to modify the prototype to use as a working version</a:t>
            </a:r>
            <a:endParaRPr lang="en-US" altLang="ko-KR" dirty="0" smtClean="0">
              <a:solidFill>
                <a:srgbClr val="FF0000"/>
              </a:solidFill>
              <a:latin typeface="Arial" pitchFamily="34" charset="0"/>
              <a:ea typeface="굴림" pitchFamily="50" charset="-127"/>
              <a:cs typeface="Arial" pitchFamily="34" charset="0"/>
            </a:endParaRPr>
          </a:p>
          <a:p>
            <a:pPr marL="685800" lvl="1" eaLnBrk="1" hangingPunct="1">
              <a:defRPr/>
            </a:pPr>
            <a:r>
              <a:rPr lang="en-US" altLang="ko-KR" dirty="0" smtClean="0">
                <a:latin typeface="Arial" pitchFamily="34" charset="0"/>
                <a:ea typeface="굴림" pitchFamily="50" charset="-127"/>
                <a:cs typeface="Arial" pitchFamily="34" charset="0"/>
              </a:rPr>
              <a:t>Once the customer see the working prototype, he/she expects to get working product soon</a:t>
            </a:r>
          </a:p>
          <a:p>
            <a:pPr marL="685800" lvl="1">
              <a:defRPr/>
            </a:pPr>
            <a:r>
              <a:rPr lang="en-US" dirty="0" smtClean="0"/>
              <a:t>Overall software quality or long-term maintainability is not considered.</a:t>
            </a:r>
          </a:p>
          <a:p>
            <a:pPr marL="685800" lvl="1">
              <a:defRPr/>
            </a:pPr>
            <a:r>
              <a:rPr lang="en-US" dirty="0" smtClean="0"/>
              <a:t>As a Software Engineer make implementation compromises in order to get a prototype working quickly.</a:t>
            </a:r>
          </a:p>
          <a:p>
            <a:pPr marL="455612">
              <a:defRPr/>
            </a:pPr>
            <a:r>
              <a:rPr lang="en-US" dirty="0" smtClean="0"/>
              <a:t>Useful</a:t>
            </a:r>
          </a:p>
          <a:p>
            <a:pPr marL="685800" lvl="1">
              <a:defRPr/>
            </a:pPr>
            <a:r>
              <a:rPr lang="en-US" dirty="0" smtClean="0"/>
              <a:t>The customer get feel for the actual system and developers get to build something immediately</a:t>
            </a:r>
          </a:p>
          <a:p>
            <a:pPr marL="685800" lvl="1">
              <a:defRPr/>
            </a:pPr>
            <a:r>
              <a:rPr lang="en-US" dirty="0" smtClean="0"/>
              <a:t>Key here is all the stakeholders should agree that the prototype is built to serve as a mechanism for defining requirements.</a:t>
            </a:r>
            <a:endParaRPr lang="en-US" altLang="ko-KR" dirty="0" smtClean="0">
              <a:latin typeface="Arial" pitchFamily="34" charset="0"/>
              <a:ea typeface="굴림" pitchFamily="50" charset="-127"/>
              <a:cs typeface="Arial"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7" name="Rectangle 5"/>
          <p:cNvSpPr>
            <a:spLocks noGrp="1" noRot="1" noChangeArrowheads="1"/>
          </p:cNvSpPr>
          <p:nvPr>
            <p:ph type="title"/>
          </p:nvPr>
        </p:nvSpPr>
        <p:spPr>
          <a:xfrm>
            <a:off x="1023938" y="169665"/>
            <a:ext cx="7736092" cy="574516"/>
          </a:xfrm>
        </p:spPr>
        <p:txBody>
          <a:bodyPr wrap="none" lIns="63500" tIns="25400" rIns="63500" bIns="25400" anchor="t">
            <a:spAutoFit/>
          </a:bodyPr>
          <a:lstStyle/>
          <a:p>
            <a:pPr eaLnBrk="1" hangingPunct="1">
              <a:defRPr/>
            </a:pPr>
            <a:r>
              <a:rPr lang="en-US" altLang="ko-KR" sz="4000" dirty="0" smtClean="0">
                <a:latin typeface="Arial" pitchFamily="34" charset="0"/>
                <a:ea typeface="굴림" pitchFamily="50" charset="-127"/>
                <a:cs typeface="Arial" pitchFamily="34" charset="0"/>
              </a:rPr>
              <a:t>Evolutionary Models: The Spiral</a:t>
            </a:r>
          </a:p>
        </p:txBody>
      </p:sp>
      <p:sp>
        <p:nvSpPr>
          <p:cNvPr id="11268" name="슬라이드 번호 개체 틀 4"/>
          <p:cNvSpPr>
            <a:spLocks noGrp="1"/>
          </p:cNvSpPr>
          <p:nvPr>
            <p:ph type="sldNum" sz="quarter" idx="11"/>
          </p:nvPr>
        </p:nvSpPr>
        <p:spPr>
          <a:noFill/>
        </p:spPr>
        <p:txBody>
          <a:bodyPr/>
          <a:lstStyle/>
          <a:p>
            <a:fld id="{D33A42DA-BE94-4687-9B72-80D39D1032FC}" type="slidenum">
              <a:rPr lang="ko-KR" altLang="en-US" smtClean="0">
                <a:latin typeface="Arial" pitchFamily="34" charset="0"/>
                <a:ea typeface="굴림" pitchFamily="50" charset="-127"/>
              </a:rPr>
              <a:pPr/>
              <a:t>45</a:t>
            </a:fld>
            <a:endParaRPr lang="en-US" altLang="ko-KR" smtClean="0">
              <a:latin typeface="Arial" pitchFamily="34" charset="0"/>
              <a:ea typeface="굴림" pitchFamily="50" charset="-127"/>
            </a:endParaRPr>
          </a:p>
        </p:txBody>
      </p:sp>
      <p:pic>
        <p:nvPicPr>
          <p:cNvPr id="11269" name="Picture 7"/>
          <p:cNvPicPr>
            <a:picLocks noChangeAspect="1" noChangeArrowheads="1"/>
          </p:cNvPicPr>
          <p:nvPr/>
        </p:nvPicPr>
        <p:blipFill>
          <a:blip r:embed="rId2"/>
          <a:srcRect/>
          <a:stretch>
            <a:fillRect/>
          </a:stretch>
        </p:blipFill>
        <p:spPr bwMode="auto">
          <a:xfrm>
            <a:off x="1743075" y="1280518"/>
            <a:ext cx="5651500" cy="4300538"/>
          </a:xfrm>
          <a:prstGeom prst="rect">
            <a:avLst/>
          </a:prstGeom>
          <a:solidFill>
            <a:srgbClr val="96E3FE"/>
          </a:solidFill>
          <a:ln w="12700">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Evolutionary Models: The Spiral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Characteristics</a:t>
            </a:r>
          </a:p>
          <a:p>
            <a:pPr lvl="1"/>
            <a:r>
              <a:rPr lang="en-US" dirty="0" smtClean="0"/>
              <a:t>Originally proposed by Barry Boehm.</a:t>
            </a:r>
          </a:p>
          <a:p>
            <a:pPr lvl="1"/>
            <a:r>
              <a:rPr lang="en-US" dirty="0" smtClean="0"/>
              <a:t>It couples the iterative nature of prototyping with the controlled and systematic aspects of water fall model.</a:t>
            </a:r>
          </a:p>
          <a:p>
            <a:pPr lvl="1"/>
            <a:r>
              <a:rPr lang="en-US" dirty="0" smtClean="0"/>
              <a:t>Process is represented as a spiral rather than as a sequence of activities with backtracking.</a:t>
            </a:r>
          </a:p>
          <a:p>
            <a:pPr lvl="1"/>
            <a:r>
              <a:rPr lang="en-US" dirty="0" smtClean="0"/>
              <a:t>Each loop in the spiral represents a phase in the process.</a:t>
            </a:r>
          </a:p>
          <a:p>
            <a:pPr lvl="1"/>
            <a:r>
              <a:rPr lang="en-US" dirty="0" smtClean="0"/>
              <a:t>No fixed phases such as specification or design - loops in the spiral are chosen depending on what is required.</a:t>
            </a:r>
          </a:p>
          <a:p>
            <a:pPr lvl="1"/>
            <a:r>
              <a:rPr lang="en-US" dirty="0" smtClean="0"/>
              <a:t>Risks are explicitly assessed and resolved throughout the process. </a:t>
            </a:r>
          </a:p>
          <a:p>
            <a:pPr lvl="1"/>
            <a:r>
              <a:rPr lang="en-US" dirty="0" smtClean="0"/>
              <a:t>Uses prototyping as a risk reduction mechanism, but more importantly, enables us to apply the prototyping approach at any stage in the evolution of the product</a:t>
            </a:r>
          </a:p>
          <a:p>
            <a:pPr lvl="1"/>
            <a:r>
              <a:rPr lang="en-US" dirty="0" smtClean="0"/>
              <a:t>It is a realistic approach to the development of large-scale systems and software.</a:t>
            </a:r>
          </a:p>
          <a:p>
            <a:pPr lvl="1"/>
            <a:r>
              <a:rPr lang="en-US" dirty="0" smtClean="0"/>
              <a:t>The software evolves as the process progresses, the developer and customer better understand and react at each evolutionary level.</a:t>
            </a:r>
          </a:p>
          <a:p>
            <a:pPr lvl="1"/>
            <a:r>
              <a:rPr lang="en-US" dirty="0" smtClean="0"/>
              <a:t>It demands considerable risk assessment expertise and realize on this expertise for success. </a:t>
            </a:r>
          </a:p>
          <a:p>
            <a:pPr lvl="1"/>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development</a:t>
            </a:r>
            <a:endParaRPr lang="en-US" dirty="0"/>
          </a:p>
        </p:txBody>
      </p:sp>
      <p:sp>
        <p:nvSpPr>
          <p:cNvPr id="3" name="Content Placeholder 2"/>
          <p:cNvSpPr>
            <a:spLocks noGrp="1"/>
          </p:cNvSpPr>
          <p:nvPr>
            <p:ph idx="1"/>
          </p:nvPr>
        </p:nvSpPr>
        <p:spPr/>
        <p:txBody>
          <a:bodyPr>
            <a:normAutofit/>
          </a:bodyPr>
          <a:lstStyle/>
          <a:p>
            <a:r>
              <a:rPr lang="en-US" dirty="0" smtClean="0"/>
              <a:t>Problems</a:t>
            </a:r>
          </a:p>
          <a:p>
            <a:pPr lvl="1"/>
            <a:r>
              <a:rPr lang="en-US" dirty="0" smtClean="0"/>
              <a:t>Do not establish the max. speed of the evolution.</a:t>
            </a:r>
          </a:p>
          <a:p>
            <a:pPr lvl="1"/>
            <a:r>
              <a:rPr lang="en-US" dirty="0" smtClean="0"/>
              <a:t>Systems are often poorly structured;</a:t>
            </a:r>
          </a:p>
          <a:p>
            <a:pPr lvl="1"/>
            <a:r>
              <a:rPr lang="en-US" dirty="0" smtClean="0"/>
              <a:t>Special skills (e.g. in languages for rapid prototyping) may be required.</a:t>
            </a:r>
          </a:p>
          <a:p>
            <a:pPr lvl="1"/>
            <a:r>
              <a:rPr lang="en-US" dirty="0" err="1" smtClean="0"/>
              <a:t>Proj</a:t>
            </a:r>
            <a:r>
              <a:rPr lang="en-US" dirty="0" smtClean="0"/>
              <a:t>. mgmt. and estimation technique do not fit completely</a:t>
            </a:r>
          </a:p>
          <a:p>
            <a:r>
              <a:rPr lang="en-US" dirty="0" smtClean="0"/>
              <a:t>Applicability</a:t>
            </a:r>
          </a:p>
          <a:p>
            <a:pPr lvl="1"/>
            <a:r>
              <a:rPr lang="en-US" dirty="0" smtClean="0"/>
              <a:t>For small or medium-size interactive systems;</a:t>
            </a:r>
          </a:p>
          <a:p>
            <a:pPr lvl="1"/>
            <a:r>
              <a:rPr lang="en-US" dirty="0" smtClean="0"/>
              <a:t>For parts of large systems (e.g. the user interface);</a:t>
            </a:r>
          </a:p>
          <a:p>
            <a:pPr lvl="1"/>
            <a:r>
              <a:rPr lang="en-US" dirty="0" smtClean="0"/>
              <a:t>For short-lifetime systems.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Concurrent Model </a:t>
            </a:r>
            <a:endParaRPr lang="en-US" dirty="0"/>
          </a:p>
        </p:txBody>
      </p:sp>
      <p:sp>
        <p:nvSpPr>
          <p:cNvPr id="3" name="Content Placeholder 2"/>
          <p:cNvSpPr>
            <a:spLocks noGrp="1"/>
          </p:cNvSpPr>
          <p:nvPr>
            <p:ph idx="1"/>
          </p:nvPr>
        </p:nvSpPr>
        <p:spPr>
          <a:xfrm>
            <a:off x="4267200" y="1345139"/>
            <a:ext cx="4711546" cy="5055661"/>
          </a:xfrm>
        </p:spPr>
        <p:txBody>
          <a:bodyPr>
            <a:normAutofit fontScale="77500" lnSpcReduction="20000"/>
          </a:bodyPr>
          <a:lstStyle/>
          <a:p>
            <a:r>
              <a:rPr lang="en-US" dirty="0" smtClean="0"/>
              <a:t>The concurrent development model sometimes called Concurrent Engineering.</a:t>
            </a:r>
          </a:p>
          <a:p>
            <a:r>
              <a:rPr lang="en-US" dirty="0" smtClean="0"/>
              <a:t>It allows team to represent iterative and concurrent elements of any of the process models.</a:t>
            </a:r>
          </a:p>
          <a:p>
            <a:r>
              <a:rPr lang="en-US" dirty="0" smtClean="0"/>
              <a:t>All software engineering activities exist concurrently but reside in different states.</a:t>
            </a:r>
          </a:p>
          <a:p>
            <a:r>
              <a:rPr lang="en-US" dirty="0" smtClean="0"/>
              <a:t>Concurrent modeling defines a series of events that will trigger transitions from state to state for each of the activities.</a:t>
            </a:r>
          </a:p>
          <a:p>
            <a:r>
              <a:rPr lang="en-US" dirty="0" smtClean="0"/>
              <a:t>Concurrent modeling is applicable to all types of software development and provide an accurate picture of the current state of a project.</a:t>
            </a:r>
            <a:endParaRPr lang="en-US" dirty="0"/>
          </a:p>
        </p:txBody>
      </p:sp>
      <p:pic>
        <p:nvPicPr>
          <p:cNvPr id="139266" name="Picture 2"/>
          <p:cNvPicPr>
            <a:picLocks noChangeAspect="1" noChangeArrowheads="1"/>
          </p:cNvPicPr>
          <p:nvPr/>
        </p:nvPicPr>
        <p:blipFill>
          <a:blip r:embed="rId2"/>
          <a:srcRect/>
          <a:stretch>
            <a:fillRect/>
          </a:stretch>
        </p:blipFill>
        <p:spPr bwMode="auto">
          <a:xfrm>
            <a:off x="0" y="1219200"/>
            <a:ext cx="3962400" cy="515549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304800" y="2438400"/>
            <a:ext cx="8153400" cy="19050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800" b="1"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Software Process Model –</a:t>
            </a:r>
            <a:r>
              <a:rPr lang="en-US" sz="4800" b="1" spc="-50" dirty="0" smtClean="0">
                <a:solidFill>
                  <a:schemeClr val="tx1">
                    <a:lumMod val="75000"/>
                    <a:lumOff val="25000"/>
                  </a:schemeClr>
                </a:solidFill>
                <a:latin typeface="Arial" pitchFamily="34" charset="0"/>
                <a:ea typeface="굴림" pitchFamily="50" charset="-127"/>
                <a:cs typeface="Arial" pitchFamily="34" charset="0"/>
              </a:rPr>
              <a:t>Specialized </a:t>
            </a:r>
            <a:r>
              <a:rPr kumimoji="0" lang="en-US" altLang="ko-KR" sz="4800" b="1" i="0" u="none" strike="noStrike" kern="1200" cap="none" spc="-50" normalizeH="0" baseline="0" noProof="0" dirty="0" smtClean="0">
                <a:ln>
                  <a:noFill/>
                </a:ln>
                <a:solidFill>
                  <a:schemeClr val="tx1">
                    <a:lumMod val="75000"/>
                    <a:lumOff val="25000"/>
                  </a:schemeClr>
                </a:solidFill>
                <a:effectLst/>
                <a:uLnTx/>
                <a:uFillTx/>
                <a:latin typeface="Arial" pitchFamily="34" charset="0"/>
                <a:ea typeface="굴림" pitchFamily="50" charset="-127"/>
                <a:cs typeface="Arial" pitchFamily="34" charset="0"/>
              </a:rPr>
              <a:t> Models</a:t>
            </a:r>
            <a:endParaRPr kumimoji="0" lang="en-US" sz="4800" b="1"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Text Book: </a:t>
            </a:r>
          </a:p>
          <a:p>
            <a:pPr>
              <a:buNone/>
            </a:pPr>
            <a:r>
              <a:rPr lang="en-US" dirty="0" smtClean="0"/>
              <a:t>  Roger S Pressman and Bruce R. Maxim, Software Engineering: A Practitioner's Approach, 8/e, New York: McGraw-Hill, 2015</a:t>
            </a:r>
          </a:p>
          <a:p>
            <a:r>
              <a:rPr lang="en-US" dirty="0" smtClean="0"/>
              <a:t>Reference Books: </a:t>
            </a:r>
          </a:p>
          <a:p>
            <a:pPr marL="568325" lvl="0" indent="-222250">
              <a:buFont typeface="+mj-lt"/>
              <a:buAutoNum type="arabicPeriod"/>
            </a:pPr>
            <a:r>
              <a:rPr lang="en-US" dirty="0" smtClean="0"/>
              <a:t>Ian </a:t>
            </a:r>
            <a:r>
              <a:rPr lang="en-US" dirty="0" err="1" smtClean="0"/>
              <a:t>Sommerville</a:t>
            </a:r>
            <a:r>
              <a:rPr lang="en-US" dirty="0" smtClean="0"/>
              <a:t>, Software Engineering, 10th </a:t>
            </a:r>
            <a:r>
              <a:rPr lang="en-US" dirty="0" err="1" smtClean="0"/>
              <a:t>Edition,Pearson</a:t>
            </a:r>
            <a:r>
              <a:rPr lang="en-US" dirty="0" smtClean="0"/>
              <a:t>, 2016</a:t>
            </a:r>
          </a:p>
          <a:p>
            <a:pPr marL="568325" lvl="0" indent="-222250">
              <a:buFont typeface="+mj-lt"/>
              <a:buAutoNum type="arabicPeriod"/>
            </a:pPr>
            <a:r>
              <a:rPr lang="en-US" dirty="0" smtClean="0"/>
              <a:t>Emilia Mendes, Nile Mosley: Web Engineering, Springer, 2006</a:t>
            </a:r>
          </a:p>
          <a:p>
            <a:pPr marL="568325" lvl="0" indent="-222250">
              <a:buFont typeface="+mj-lt"/>
              <a:buAutoNum type="arabicPeriod"/>
            </a:pPr>
            <a:r>
              <a:rPr lang="en-US" dirty="0" smtClean="0"/>
              <a:t>David Gustafson: Software Engineering, </a:t>
            </a:r>
            <a:r>
              <a:rPr lang="en-US" dirty="0" err="1" smtClean="0"/>
              <a:t>Schaum's</a:t>
            </a:r>
            <a:r>
              <a:rPr lang="en-US" dirty="0" smtClean="0"/>
              <a:t> Outline Series, McGraw Hill, 2002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Specialized Process Models </a:t>
            </a:r>
            <a:endParaRPr lang="en-US" dirty="0"/>
          </a:p>
        </p:txBody>
      </p:sp>
      <p:sp>
        <p:nvSpPr>
          <p:cNvPr id="3" name="Content Placeholder 2"/>
          <p:cNvSpPr>
            <a:spLocks noGrp="1"/>
          </p:cNvSpPr>
          <p:nvPr>
            <p:ph idx="1"/>
          </p:nvPr>
        </p:nvSpPr>
        <p:spPr/>
        <p:txBody>
          <a:bodyPr/>
          <a:lstStyle/>
          <a:p>
            <a:r>
              <a:rPr lang="en-US" dirty="0" smtClean="0"/>
              <a:t>Special Process Models take many of the characteristics of the previous models shown.</a:t>
            </a:r>
          </a:p>
          <a:p>
            <a:r>
              <a:rPr lang="en-US" dirty="0" smtClean="0"/>
              <a:t>Special Process Models tend to be used when a narrowly defined Software Engineering Approach is chosen.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rrowheads="1"/>
          </p:cNvSpPr>
          <p:nvPr>
            <p:ph type="title"/>
          </p:nvPr>
        </p:nvSpPr>
        <p:spPr>
          <a:xfrm>
            <a:off x="381001" y="381000"/>
            <a:ext cx="8763000" cy="626838"/>
          </a:xfrm>
        </p:spPr>
        <p:txBody>
          <a:bodyPr wrap="square" lIns="63500" tIns="25400" rIns="63500" bIns="25400" anchor="t">
            <a:spAutoFit/>
          </a:bodyPr>
          <a:lstStyle/>
          <a:p>
            <a:pPr>
              <a:defRPr/>
            </a:pPr>
            <a:r>
              <a:rPr lang="en-US" sz="4400" dirty="0" smtClean="0"/>
              <a:t>Component Based Development</a:t>
            </a:r>
            <a:endParaRPr lang="en-US" altLang="ko-KR" sz="4400" dirty="0" smtClean="0">
              <a:latin typeface="Arial" pitchFamily="34" charset="0"/>
              <a:ea typeface="굴림" pitchFamily="50" charset="-127"/>
              <a:cs typeface="Arial" pitchFamily="34" charset="0"/>
            </a:endParaRPr>
          </a:p>
        </p:txBody>
      </p:sp>
      <p:sp>
        <p:nvSpPr>
          <p:cNvPr id="793603" name="Rectangle 3"/>
          <p:cNvSpPr>
            <a:spLocks noGrp="1" noRot="1" noChangeArrowheads="1"/>
          </p:cNvSpPr>
          <p:nvPr>
            <p:ph idx="1"/>
          </p:nvPr>
        </p:nvSpPr>
        <p:spPr>
          <a:xfrm>
            <a:off x="304800" y="1282304"/>
            <a:ext cx="8534400" cy="4498777"/>
          </a:xfrm>
        </p:spPr>
        <p:txBody>
          <a:bodyPr lIns="90487" tIns="44450" rIns="90487" bIns="44450">
            <a:normAutofit/>
          </a:bodyPr>
          <a:lstStyle/>
          <a:p>
            <a:pPr marL="285750" indent="-285750" eaLnBrk="1" hangingPunct="1">
              <a:defRPr/>
            </a:pPr>
            <a:r>
              <a:rPr lang="en-US" altLang="ko-KR" dirty="0" smtClean="0">
                <a:solidFill>
                  <a:srgbClr val="660033"/>
                </a:solidFill>
                <a:latin typeface="Arial" pitchFamily="34" charset="0"/>
                <a:ea typeface="굴림" pitchFamily="50" charset="-127"/>
                <a:cs typeface="Arial" pitchFamily="34" charset="0"/>
              </a:rPr>
              <a:t>The </a:t>
            </a:r>
            <a:r>
              <a:rPr lang="en-US" altLang="ko-KR" dirty="0" smtClean="0">
                <a:latin typeface="Arial" pitchFamily="34" charset="0"/>
                <a:ea typeface="굴림" pitchFamily="50" charset="-127"/>
                <a:cs typeface="Arial" pitchFamily="34" charset="0"/>
              </a:rPr>
              <a:t>process to apply when reuse is a development objective</a:t>
            </a:r>
          </a:p>
          <a:p>
            <a:pPr marL="285750" indent="-285750">
              <a:defRPr/>
            </a:pPr>
            <a:r>
              <a:rPr lang="en-US" dirty="0" smtClean="0"/>
              <a:t>COTS or Commercial Off-The-Shelf components are becoming more available. </a:t>
            </a:r>
          </a:p>
          <a:p>
            <a:pPr marL="285750" indent="-285750">
              <a:defRPr/>
            </a:pPr>
            <a:r>
              <a:rPr lang="en-US" dirty="0" smtClean="0"/>
              <a:t>Most (not all) COTS components have targeted functionality with good interfaces that enable the component to be integrated. </a:t>
            </a:r>
          </a:p>
          <a:p>
            <a:pPr marL="285750" indent="-285750">
              <a:defRPr/>
            </a:pPr>
            <a:r>
              <a:rPr lang="en-US" dirty="0" smtClean="0"/>
              <a:t>This approach incorporates many of the aspects of the spiral model. </a:t>
            </a:r>
          </a:p>
        </p:txBody>
      </p:sp>
      <p:sp>
        <p:nvSpPr>
          <p:cNvPr id="12293" name="슬라이드 번호 개체 틀 4"/>
          <p:cNvSpPr>
            <a:spLocks noGrp="1"/>
          </p:cNvSpPr>
          <p:nvPr>
            <p:ph type="sldNum" sz="quarter" idx="11"/>
          </p:nvPr>
        </p:nvSpPr>
        <p:spPr>
          <a:noFill/>
        </p:spPr>
        <p:txBody>
          <a:bodyPr/>
          <a:lstStyle/>
          <a:p>
            <a:fld id="{C1492079-5611-4186-97B2-C79A86B76AD3}" type="slidenum">
              <a:rPr lang="ko-KR" altLang="en-US" smtClean="0">
                <a:latin typeface="Arial" pitchFamily="34" charset="0"/>
                <a:ea typeface="굴림" pitchFamily="50" charset="-127"/>
              </a:rPr>
              <a:pPr/>
              <a:t>51</a:t>
            </a:fld>
            <a:endParaRPr lang="en-US" altLang="ko-KR" smtClean="0">
              <a:latin typeface="Arial" pitchFamily="34" charset="0"/>
              <a:ea typeface="굴림" pitchFamily="50" charset="-127"/>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Development</a:t>
            </a:r>
            <a:endParaRPr lang="en-US" dirty="0"/>
          </a:p>
        </p:txBody>
      </p:sp>
      <p:sp>
        <p:nvSpPr>
          <p:cNvPr id="3" name="Content Placeholder 2"/>
          <p:cNvSpPr>
            <a:spLocks noGrp="1"/>
          </p:cNvSpPr>
          <p:nvPr>
            <p:ph idx="1"/>
          </p:nvPr>
        </p:nvSpPr>
        <p:spPr/>
        <p:txBody>
          <a:bodyPr/>
          <a:lstStyle/>
          <a:p>
            <a:pPr marL="285750" indent="-285750">
              <a:defRPr/>
            </a:pPr>
            <a:r>
              <a:rPr lang="en-US" dirty="0" smtClean="0"/>
              <a:t>Model Formal mathematical specification of the software. </a:t>
            </a:r>
          </a:p>
          <a:p>
            <a:pPr marL="285750" indent="-285750">
              <a:defRPr/>
            </a:pPr>
            <a:r>
              <a:rPr lang="en-US" dirty="0" smtClean="0"/>
              <a:t>Specify, develop and verify by rigorous math notation. </a:t>
            </a:r>
          </a:p>
          <a:p>
            <a:pPr marL="285750" indent="-285750">
              <a:defRPr/>
            </a:pPr>
            <a:r>
              <a:rPr lang="en-US" dirty="0" smtClean="0"/>
              <a:t>Eliminates ambiguity, incompleteness, and inconsistency. </a:t>
            </a:r>
          </a:p>
          <a:p>
            <a:pPr marL="285750" indent="-285750">
              <a:defRPr/>
            </a:pPr>
            <a:r>
              <a:rPr lang="en-US" dirty="0" smtClean="0"/>
              <a:t>Used more where safety-critical software is developed, e.g., aircraft avionics, medical devices, etc.</a:t>
            </a:r>
            <a:endParaRPr lang="en-US" altLang="ko-KR" dirty="0" smtClean="0">
              <a:latin typeface="Arial" pitchFamily="34" charset="0"/>
              <a:ea typeface="굴림" pitchFamily="50" charset="-127"/>
              <a:cs typeface="Arial" pitchFamily="34" charset="0"/>
            </a:endParaRP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Aspect-Oriented SW Development</a:t>
            </a:r>
            <a:endParaRPr lang="en-US" sz="4000" dirty="0"/>
          </a:p>
        </p:txBody>
      </p:sp>
      <p:sp>
        <p:nvSpPr>
          <p:cNvPr id="3" name="Content Placeholder 2"/>
          <p:cNvSpPr>
            <a:spLocks noGrp="1"/>
          </p:cNvSpPr>
          <p:nvPr>
            <p:ph idx="1"/>
          </p:nvPr>
        </p:nvSpPr>
        <p:spPr/>
        <p:txBody>
          <a:bodyPr>
            <a:normAutofit lnSpcReduction="10000"/>
          </a:bodyPr>
          <a:lstStyle/>
          <a:p>
            <a:pPr marL="285750" indent="-285750">
              <a:defRPr/>
            </a:pPr>
            <a:r>
              <a:rPr lang="en-US" altLang="ko-KR" dirty="0" smtClean="0">
                <a:solidFill>
                  <a:srgbClr val="660033"/>
                </a:solidFill>
                <a:latin typeface="Arial" pitchFamily="34" charset="0"/>
                <a:ea typeface="굴림" pitchFamily="50" charset="-127"/>
                <a:cs typeface="Arial" pitchFamily="34" charset="0"/>
              </a:rPr>
              <a:t>AOSD</a:t>
            </a:r>
            <a:r>
              <a:rPr lang="en-US" altLang="ko-KR" dirty="0" smtClean="0">
                <a:latin typeface="Arial" pitchFamily="34" charset="0"/>
                <a:ea typeface="굴림" pitchFamily="50" charset="-127"/>
                <a:cs typeface="Arial" pitchFamily="34" charset="0"/>
              </a:rPr>
              <a:t>—provides a process and methodological approach for defining, specifying, designing, and constructing </a:t>
            </a:r>
            <a:r>
              <a:rPr lang="en-US" altLang="ko-KR" i="1" dirty="0" smtClean="0">
                <a:solidFill>
                  <a:srgbClr val="FF0000"/>
                </a:solidFill>
                <a:latin typeface="Arial" pitchFamily="34" charset="0"/>
                <a:ea typeface="굴림" pitchFamily="50" charset="-127"/>
                <a:cs typeface="Arial" pitchFamily="34" charset="0"/>
              </a:rPr>
              <a:t>aspects </a:t>
            </a:r>
            <a:r>
              <a:rPr lang="en-US" dirty="0" smtClean="0"/>
              <a:t>(e.g., security, fault-tolerance, the application of business rules)</a:t>
            </a:r>
          </a:p>
          <a:p>
            <a:pPr marL="285750" indent="-285750">
              <a:defRPr/>
            </a:pPr>
            <a:r>
              <a:rPr lang="en-US" dirty="0" smtClean="0"/>
              <a:t>Nearly all SW has localized features, functions and information content. </a:t>
            </a:r>
          </a:p>
          <a:p>
            <a:pPr marL="285750" indent="-285750">
              <a:defRPr/>
            </a:pPr>
            <a:r>
              <a:rPr lang="en-US" dirty="0" smtClean="0"/>
              <a:t>User or customer concerns or needs must be included. These can be high-level concerns like security or lower-level such as marketing business rules or systemic such as memory management.</a:t>
            </a:r>
          </a:p>
          <a:p>
            <a:pPr marL="285750" indent="-285750">
              <a:defRPr/>
            </a:pPr>
            <a:r>
              <a:rPr lang="en-US" dirty="0" smtClean="0"/>
              <a:t>Aspect-Oriented process is new and still developing.</a:t>
            </a:r>
            <a:endParaRPr lang="en-US" altLang="ko-KR" i="1" dirty="0" smtClean="0">
              <a:solidFill>
                <a:srgbClr val="FF0000"/>
              </a:solidFill>
              <a:latin typeface="Arial" pitchFamily="34" charset="0"/>
              <a:ea typeface="굴림" pitchFamily="50" charset="-127"/>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Rot="1" noChangeArrowheads="1"/>
          </p:cNvSpPr>
          <p:nvPr>
            <p:ph type="title"/>
          </p:nvPr>
        </p:nvSpPr>
        <p:spPr>
          <a:xfrm>
            <a:off x="927101" y="266105"/>
            <a:ext cx="7351713" cy="600075"/>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The Unified Process (UP)</a:t>
            </a:r>
          </a:p>
        </p:txBody>
      </p:sp>
      <p:sp>
        <p:nvSpPr>
          <p:cNvPr id="13316" name="슬라이드 번호 개체 틀 4"/>
          <p:cNvSpPr>
            <a:spLocks noGrp="1"/>
          </p:cNvSpPr>
          <p:nvPr>
            <p:ph type="sldNum" sz="quarter" idx="11"/>
          </p:nvPr>
        </p:nvSpPr>
        <p:spPr>
          <a:noFill/>
        </p:spPr>
        <p:txBody>
          <a:bodyPr/>
          <a:lstStyle/>
          <a:p>
            <a:fld id="{53B54ED2-AD8E-4C21-AC60-85DFE14F5653}" type="slidenum">
              <a:rPr lang="ko-KR" altLang="en-US" smtClean="0">
                <a:latin typeface="Arial" pitchFamily="34" charset="0"/>
                <a:ea typeface="굴림" pitchFamily="50" charset="-127"/>
              </a:rPr>
              <a:pPr/>
              <a:t>54</a:t>
            </a:fld>
            <a:endParaRPr lang="en-US" altLang="ko-KR" smtClean="0">
              <a:latin typeface="Arial" pitchFamily="34" charset="0"/>
              <a:ea typeface="굴림" pitchFamily="50" charset="-127"/>
            </a:endParaRPr>
          </a:p>
        </p:txBody>
      </p:sp>
      <p:pic>
        <p:nvPicPr>
          <p:cNvPr id="9" name="Picture 4"/>
          <p:cNvPicPr>
            <a:picLocks noChangeAspect="1" noChangeArrowheads="1"/>
          </p:cNvPicPr>
          <p:nvPr/>
        </p:nvPicPr>
        <p:blipFill>
          <a:blip r:embed="rId2"/>
          <a:srcRect/>
          <a:stretch>
            <a:fillRect/>
          </a:stretch>
        </p:blipFill>
        <p:spPr bwMode="auto">
          <a:xfrm>
            <a:off x="0" y="1447800"/>
            <a:ext cx="5549900" cy="4470400"/>
          </a:xfrm>
          <a:prstGeom prst="rect">
            <a:avLst/>
          </a:prstGeom>
          <a:noFill/>
          <a:ln w="12700">
            <a:noFill/>
            <a:miter lim="800000"/>
            <a:headEnd/>
            <a:tailEnd/>
          </a:ln>
        </p:spPr>
      </p:pic>
      <p:sp>
        <p:nvSpPr>
          <p:cNvPr id="5" name="Rectangle 4"/>
          <p:cNvSpPr/>
          <p:nvPr/>
        </p:nvSpPr>
        <p:spPr>
          <a:xfrm>
            <a:off x="3810000" y="1219200"/>
            <a:ext cx="5334000" cy="923330"/>
          </a:xfrm>
          <a:prstGeom prst="rect">
            <a:avLst/>
          </a:prstGeom>
        </p:spPr>
        <p:txBody>
          <a:bodyPr wrap="square">
            <a:spAutoFit/>
          </a:bodyPr>
          <a:lstStyle/>
          <a:p>
            <a:r>
              <a:rPr lang="en-US" altLang="ko-KR" dirty="0" smtClean="0">
                <a:latin typeface="Arial" pitchFamily="34" charset="0"/>
                <a:ea typeface="굴림" pitchFamily="50" charset="-127"/>
                <a:cs typeface="Arial" pitchFamily="34" charset="0"/>
              </a:rPr>
              <a:t>A “</a:t>
            </a:r>
            <a:r>
              <a:rPr lang="en-US" altLang="ko-KR" dirty="0" smtClean="0">
                <a:solidFill>
                  <a:srgbClr val="FF6699"/>
                </a:solidFill>
                <a:latin typeface="Arial" pitchFamily="34" charset="0"/>
                <a:ea typeface="굴림" pitchFamily="50" charset="-127"/>
                <a:cs typeface="Arial" pitchFamily="34" charset="0"/>
              </a:rPr>
              <a:t>use-case</a:t>
            </a:r>
            <a:r>
              <a:rPr lang="en-US" altLang="ko-KR" dirty="0" smtClean="0">
                <a:latin typeface="Arial" pitchFamily="34" charset="0"/>
                <a:ea typeface="굴림" pitchFamily="50" charset="-127"/>
                <a:cs typeface="Arial" pitchFamily="34" charset="0"/>
              </a:rPr>
              <a:t> driven, architecture-centric, iterative and incremental” software process closely aligned with the Unified Modeling Language (UML)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rrowheads="1"/>
          </p:cNvSpPr>
          <p:nvPr>
            <p:ph type="title"/>
          </p:nvPr>
        </p:nvSpPr>
        <p:spPr>
          <a:xfrm>
            <a:off x="2057400" y="304800"/>
            <a:ext cx="5033962" cy="762000"/>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UP Work Products</a:t>
            </a:r>
          </a:p>
        </p:txBody>
      </p:sp>
      <p:sp>
        <p:nvSpPr>
          <p:cNvPr id="14340" name="슬라이드 번호 개체 틀 4"/>
          <p:cNvSpPr>
            <a:spLocks noGrp="1"/>
          </p:cNvSpPr>
          <p:nvPr>
            <p:ph type="sldNum" sz="quarter" idx="11"/>
          </p:nvPr>
        </p:nvSpPr>
        <p:spPr>
          <a:noFill/>
        </p:spPr>
        <p:txBody>
          <a:bodyPr/>
          <a:lstStyle/>
          <a:p>
            <a:fld id="{7A4E6742-67DC-4402-A6FC-563469D695FA}" type="slidenum">
              <a:rPr lang="ko-KR" altLang="en-US" smtClean="0">
                <a:latin typeface="Arial" pitchFamily="34" charset="0"/>
                <a:ea typeface="굴림" pitchFamily="50" charset="-127"/>
              </a:rPr>
              <a:pPr/>
              <a:t>55</a:t>
            </a:fld>
            <a:endParaRPr lang="en-US" altLang="ko-KR" smtClean="0">
              <a:latin typeface="Arial" pitchFamily="34" charset="0"/>
              <a:ea typeface="굴림" pitchFamily="50" charset="-127"/>
            </a:endParaRPr>
          </a:p>
        </p:txBody>
      </p:sp>
      <p:grpSp>
        <p:nvGrpSpPr>
          <p:cNvPr id="2" name="Group 5"/>
          <p:cNvGrpSpPr>
            <a:grpSpLocks noChangeAspect="1"/>
          </p:cNvGrpSpPr>
          <p:nvPr/>
        </p:nvGrpSpPr>
        <p:grpSpPr bwMode="auto">
          <a:xfrm>
            <a:off x="882650" y="1371600"/>
            <a:ext cx="7381875" cy="4786313"/>
            <a:chOff x="556" y="580"/>
            <a:chExt cx="4650" cy="2680"/>
          </a:xfrm>
        </p:grpSpPr>
        <p:sp>
          <p:nvSpPr>
            <p:cNvPr id="14342" name="AutoShape 4"/>
            <p:cNvSpPr>
              <a:spLocks noChangeAspect="1" noChangeArrowheads="1" noTextEdit="1"/>
            </p:cNvSpPr>
            <p:nvPr/>
          </p:nvSpPr>
          <p:spPr bwMode="auto">
            <a:xfrm>
              <a:off x="556" y="580"/>
              <a:ext cx="4648" cy="2680"/>
            </a:xfrm>
            <a:prstGeom prst="rect">
              <a:avLst/>
            </a:prstGeom>
            <a:noFill/>
            <a:ln w="9525">
              <a:noFill/>
              <a:miter lim="800000"/>
              <a:headEnd/>
              <a:tailEnd/>
            </a:ln>
          </p:spPr>
          <p:txBody>
            <a:bodyPr/>
            <a:lstStyle/>
            <a:p>
              <a:endParaRPr lang="ko-KR" altLang="en-US"/>
            </a:p>
          </p:txBody>
        </p:sp>
        <p:grpSp>
          <p:nvGrpSpPr>
            <p:cNvPr id="3" name="Group 206"/>
            <p:cNvGrpSpPr>
              <a:grpSpLocks/>
            </p:cNvGrpSpPr>
            <p:nvPr/>
          </p:nvGrpSpPr>
          <p:grpSpPr bwMode="auto">
            <a:xfrm>
              <a:off x="556" y="580"/>
              <a:ext cx="4641" cy="2673"/>
              <a:chOff x="556" y="580"/>
              <a:chExt cx="4641" cy="2673"/>
            </a:xfrm>
          </p:grpSpPr>
          <p:sp>
            <p:nvSpPr>
              <p:cNvPr id="15045" name="Rectangle 6"/>
              <p:cNvSpPr>
                <a:spLocks noChangeArrowheads="1"/>
              </p:cNvSpPr>
              <p:nvPr/>
            </p:nvSpPr>
            <p:spPr bwMode="auto">
              <a:xfrm>
                <a:off x="556" y="580"/>
                <a:ext cx="1024" cy="2112"/>
              </a:xfrm>
              <a:prstGeom prst="rect">
                <a:avLst/>
              </a:prstGeom>
              <a:solidFill>
                <a:srgbClr val="FFFFFF"/>
              </a:solidFill>
              <a:ln w="9525">
                <a:noFill/>
                <a:miter lim="800000"/>
                <a:headEnd/>
                <a:tailEnd/>
              </a:ln>
            </p:spPr>
            <p:txBody>
              <a:bodyPr/>
              <a:lstStyle/>
              <a:p>
                <a:endParaRPr lang="ko-KR" altLang="en-US">
                  <a:ea typeface="굴림" pitchFamily="50" charset="-127"/>
                </a:endParaRPr>
              </a:p>
            </p:txBody>
          </p:sp>
          <p:sp>
            <p:nvSpPr>
              <p:cNvPr id="15046" name="Line 7"/>
              <p:cNvSpPr>
                <a:spLocks noChangeShapeType="1"/>
              </p:cNvSpPr>
              <p:nvPr/>
            </p:nvSpPr>
            <p:spPr bwMode="auto">
              <a:xfrm>
                <a:off x="556" y="580"/>
                <a:ext cx="1024" cy="1"/>
              </a:xfrm>
              <a:prstGeom prst="line">
                <a:avLst/>
              </a:prstGeom>
              <a:noFill/>
              <a:ln w="12700">
                <a:solidFill>
                  <a:srgbClr val="000000"/>
                </a:solidFill>
                <a:round/>
                <a:headEnd/>
                <a:tailEnd/>
              </a:ln>
            </p:spPr>
            <p:txBody>
              <a:bodyPr/>
              <a:lstStyle/>
              <a:p>
                <a:endParaRPr lang="ko-KR" altLang="en-US"/>
              </a:p>
            </p:txBody>
          </p:sp>
          <p:sp>
            <p:nvSpPr>
              <p:cNvPr id="15047" name="Line 8"/>
              <p:cNvSpPr>
                <a:spLocks noChangeShapeType="1"/>
              </p:cNvSpPr>
              <p:nvPr/>
            </p:nvSpPr>
            <p:spPr bwMode="auto">
              <a:xfrm>
                <a:off x="1580" y="580"/>
                <a:ext cx="1" cy="1"/>
              </a:xfrm>
              <a:prstGeom prst="line">
                <a:avLst/>
              </a:prstGeom>
              <a:noFill/>
              <a:ln w="12700">
                <a:solidFill>
                  <a:srgbClr val="000000"/>
                </a:solidFill>
                <a:round/>
                <a:headEnd/>
                <a:tailEnd/>
              </a:ln>
            </p:spPr>
            <p:txBody>
              <a:bodyPr/>
              <a:lstStyle/>
              <a:p>
                <a:endParaRPr lang="ko-KR" altLang="en-US"/>
              </a:p>
            </p:txBody>
          </p:sp>
          <p:sp>
            <p:nvSpPr>
              <p:cNvPr id="15048" name="Line 9"/>
              <p:cNvSpPr>
                <a:spLocks noChangeShapeType="1"/>
              </p:cNvSpPr>
              <p:nvPr/>
            </p:nvSpPr>
            <p:spPr bwMode="auto">
              <a:xfrm>
                <a:off x="1580" y="580"/>
                <a:ext cx="1" cy="2112"/>
              </a:xfrm>
              <a:prstGeom prst="line">
                <a:avLst/>
              </a:prstGeom>
              <a:noFill/>
              <a:ln w="12700">
                <a:solidFill>
                  <a:srgbClr val="000000"/>
                </a:solidFill>
                <a:round/>
                <a:headEnd/>
                <a:tailEnd/>
              </a:ln>
            </p:spPr>
            <p:txBody>
              <a:bodyPr/>
              <a:lstStyle/>
              <a:p>
                <a:endParaRPr lang="ko-KR" altLang="en-US"/>
              </a:p>
            </p:txBody>
          </p:sp>
          <p:sp>
            <p:nvSpPr>
              <p:cNvPr id="15049" name="Line 10"/>
              <p:cNvSpPr>
                <a:spLocks noChangeShapeType="1"/>
              </p:cNvSpPr>
              <p:nvPr/>
            </p:nvSpPr>
            <p:spPr bwMode="auto">
              <a:xfrm>
                <a:off x="1580" y="2692"/>
                <a:ext cx="1" cy="1"/>
              </a:xfrm>
              <a:prstGeom prst="line">
                <a:avLst/>
              </a:prstGeom>
              <a:noFill/>
              <a:ln w="12700">
                <a:solidFill>
                  <a:srgbClr val="000000"/>
                </a:solidFill>
                <a:round/>
                <a:headEnd/>
                <a:tailEnd/>
              </a:ln>
            </p:spPr>
            <p:txBody>
              <a:bodyPr/>
              <a:lstStyle/>
              <a:p>
                <a:endParaRPr lang="ko-KR" altLang="en-US"/>
              </a:p>
            </p:txBody>
          </p:sp>
          <p:sp>
            <p:nvSpPr>
              <p:cNvPr id="15050" name="Line 11"/>
              <p:cNvSpPr>
                <a:spLocks noChangeShapeType="1"/>
              </p:cNvSpPr>
              <p:nvPr/>
            </p:nvSpPr>
            <p:spPr bwMode="auto">
              <a:xfrm flipH="1">
                <a:off x="556" y="2692"/>
                <a:ext cx="1024" cy="1"/>
              </a:xfrm>
              <a:prstGeom prst="line">
                <a:avLst/>
              </a:prstGeom>
              <a:noFill/>
              <a:ln w="12700">
                <a:solidFill>
                  <a:srgbClr val="000000"/>
                </a:solidFill>
                <a:round/>
                <a:headEnd/>
                <a:tailEnd/>
              </a:ln>
            </p:spPr>
            <p:txBody>
              <a:bodyPr/>
              <a:lstStyle/>
              <a:p>
                <a:endParaRPr lang="ko-KR" altLang="en-US"/>
              </a:p>
            </p:txBody>
          </p:sp>
          <p:sp>
            <p:nvSpPr>
              <p:cNvPr id="15051" name="Line 12"/>
              <p:cNvSpPr>
                <a:spLocks noChangeShapeType="1"/>
              </p:cNvSpPr>
              <p:nvPr/>
            </p:nvSpPr>
            <p:spPr bwMode="auto">
              <a:xfrm>
                <a:off x="556" y="2692"/>
                <a:ext cx="1" cy="1"/>
              </a:xfrm>
              <a:prstGeom prst="line">
                <a:avLst/>
              </a:prstGeom>
              <a:noFill/>
              <a:ln w="12700">
                <a:solidFill>
                  <a:srgbClr val="000000"/>
                </a:solidFill>
                <a:round/>
                <a:headEnd/>
                <a:tailEnd/>
              </a:ln>
            </p:spPr>
            <p:txBody>
              <a:bodyPr/>
              <a:lstStyle/>
              <a:p>
                <a:endParaRPr lang="ko-KR" altLang="en-US"/>
              </a:p>
            </p:txBody>
          </p:sp>
          <p:sp>
            <p:nvSpPr>
              <p:cNvPr id="15052" name="Line 13"/>
              <p:cNvSpPr>
                <a:spLocks noChangeShapeType="1"/>
              </p:cNvSpPr>
              <p:nvPr/>
            </p:nvSpPr>
            <p:spPr bwMode="auto">
              <a:xfrm flipV="1">
                <a:off x="556" y="580"/>
                <a:ext cx="1" cy="2112"/>
              </a:xfrm>
              <a:prstGeom prst="line">
                <a:avLst/>
              </a:prstGeom>
              <a:noFill/>
              <a:ln w="12700">
                <a:solidFill>
                  <a:srgbClr val="000000"/>
                </a:solidFill>
                <a:round/>
                <a:headEnd/>
                <a:tailEnd/>
              </a:ln>
            </p:spPr>
            <p:txBody>
              <a:bodyPr/>
              <a:lstStyle/>
              <a:p>
                <a:endParaRPr lang="ko-KR" altLang="en-US"/>
              </a:p>
            </p:txBody>
          </p:sp>
          <p:sp>
            <p:nvSpPr>
              <p:cNvPr id="15053" name="Line 14"/>
              <p:cNvSpPr>
                <a:spLocks noChangeShapeType="1"/>
              </p:cNvSpPr>
              <p:nvPr/>
            </p:nvSpPr>
            <p:spPr bwMode="auto">
              <a:xfrm>
                <a:off x="556" y="580"/>
                <a:ext cx="1" cy="1"/>
              </a:xfrm>
              <a:prstGeom prst="line">
                <a:avLst/>
              </a:prstGeom>
              <a:noFill/>
              <a:ln w="12700">
                <a:solidFill>
                  <a:srgbClr val="000000"/>
                </a:solidFill>
                <a:round/>
                <a:headEnd/>
                <a:tailEnd/>
              </a:ln>
            </p:spPr>
            <p:txBody>
              <a:bodyPr/>
              <a:lstStyle/>
              <a:p>
                <a:endParaRPr lang="ko-KR" altLang="en-US"/>
              </a:p>
            </p:txBody>
          </p:sp>
          <p:sp>
            <p:nvSpPr>
              <p:cNvPr id="15054" name="Rectangle 15"/>
              <p:cNvSpPr>
                <a:spLocks noChangeArrowheads="1"/>
              </p:cNvSpPr>
              <p:nvPr/>
            </p:nvSpPr>
            <p:spPr bwMode="auto">
              <a:xfrm>
                <a:off x="1756" y="732"/>
                <a:ext cx="1024" cy="2112"/>
              </a:xfrm>
              <a:prstGeom prst="rect">
                <a:avLst/>
              </a:prstGeom>
              <a:solidFill>
                <a:srgbClr val="EBEBEB"/>
              </a:solidFill>
              <a:ln w="9525">
                <a:noFill/>
                <a:miter lim="800000"/>
                <a:headEnd/>
                <a:tailEnd/>
              </a:ln>
            </p:spPr>
            <p:txBody>
              <a:bodyPr/>
              <a:lstStyle/>
              <a:p>
                <a:endParaRPr lang="ko-KR" altLang="en-US">
                  <a:ea typeface="굴림" pitchFamily="50" charset="-127"/>
                </a:endParaRPr>
              </a:p>
            </p:txBody>
          </p:sp>
          <p:sp>
            <p:nvSpPr>
              <p:cNvPr id="15055" name="Line 16"/>
              <p:cNvSpPr>
                <a:spLocks noChangeShapeType="1"/>
              </p:cNvSpPr>
              <p:nvPr/>
            </p:nvSpPr>
            <p:spPr bwMode="auto">
              <a:xfrm>
                <a:off x="1756" y="732"/>
                <a:ext cx="1024" cy="1"/>
              </a:xfrm>
              <a:prstGeom prst="line">
                <a:avLst/>
              </a:prstGeom>
              <a:noFill/>
              <a:ln w="12700">
                <a:solidFill>
                  <a:srgbClr val="000000"/>
                </a:solidFill>
                <a:round/>
                <a:headEnd/>
                <a:tailEnd/>
              </a:ln>
            </p:spPr>
            <p:txBody>
              <a:bodyPr/>
              <a:lstStyle/>
              <a:p>
                <a:endParaRPr lang="ko-KR" altLang="en-US"/>
              </a:p>
            </p:txBody>
          </p:sp>
          <p:sp>
            <p:nvSpPr>
              <p:cNvPr id="15056" name="Line 17"/>
              <p:cNvSpPr>
                <a:spLocks noChangeShapeType="1"/>
              </p:cNvSpPr>
              <p:nvPr/>
            </p:nvSpPr>
            <p:spPr bwMode="auto">
              <a:xfrm>
                <a:off x="2780" y="732"/>
                <a:ext cx="1" cy="1"/>
              </a:xfrm>
              <a:prstGeom prst="line">
                <a:avLst/>
              </a:prstGeom>
              <a:noFill/>
              <a:ln w="12700">
                <a:solidFill>
                  <a:srgbClr val="000000"/>
                </a:solidFill>
                <a:round/>
                <a:headEnd/>
                <a:tailEnd/>
              </a:ln>
            </p:spPr>
            <p:txBody>
              <a:bodyPr/>
              <a:lstStyle/>
              <a:p>
                <a:endParaRPr lang="ko-KR" altLang="en-US"/>
              </a:p>
            </p:txBody>
          </p:sp>
          <p:sp>
            <p:nvSpPr>
              <p:cNvPr id="15057" name="Line 18"/>
              <p:cNvSpPr>
                <a:spLocks noChangeShapeType="1"/>
              </p:cNvSpPr>
              <p:nvPr/>
            </p:nvSpPr>
            <p:spPr bwMode="auto">
              <a:xfrm>
                <a:off x="2780" y="732"/>
                <a:ext cx="1" cy="2112"/>
              </a:xfrm>
              <a:prstGeom prst="line">
                <a:avLst/>
              </a:prstGeom>
              <a:noFill/>
              <a:ln w="12700">
                <a:solidFill>
                  <a:srgbClr val="000000"/>
                </a:solidFill>
                <a:round/>
                <a:headEnd/>
                <a:tailEnd/>
              </a:ln>
            </p:spPr>
            <p:txBody>
              <a:bodyPr/>
              <a:lstStyle/>
              <a:p>
                <a:endParaRPr lang="ko-KR" altLang="en-US"/>
              </a:p>
            </p:txBody>
          </p:sp>
          <p:sp>
            <p:nvSpPr>
              <p:cNvPr id="15058" name="Line 19"/>
              <p:cNvSpPr>
                <a:spLocks noChangeShapeType="1"/>
              </p:cNvSpPr>
              <p:nvPr/>
            </p:nvSpPr>
            <p:spPr bwMode="auto">
              <a:xfrm>
                <a:off x="2780" y="2844"/>
                <a:ext cx="1" cy="1"/>
              </a:xfrm>
              <a:prstGeom prst="line">
                <a:avLst/>
              </a:prstGeom>
              <a:noFill/>
              <a:ln w="12700">
                <a:solidFill>
                  <a:srgbClr val="000000"/>
                </a:solidFill>
                <a:round/>
                <a:headEnd/>
                <a:tailEnd/>
              </a:ln>
            </p:spPr>
            <p:txBody>
              <a:bodyPr/>
              <a:lstStyle/>
              <a:p>
                <a:endParaRPr lang="ko-KR" altLang="en-US"/>
              </a:p>
            </p:txBody>
          </p:sp>
          <p:sp>
            <p:nvSpPr>
              <p:cNvPr id="15059" name="Line 20"/>
              <p:cNvSpPr>
                <a:spLocks noChangeShapeType="1"/>
              </p:cNvSpPr>
              <p:nvPr/>
            </p:nvSpPr>
            <p:spPr bwMode="auto">
              <a:xfrm flipH="1">
                <a:off x="1756" y="2844"/>
                <a:ext cx="1024" cy="1"/>
              </a:xfrm>
              <a:prstGeom prst="line">
                <a:avLst/>
              </a:prstGeom>
              <a:noFill/>
              <a:ln w="12700">
                <a:solidFill>
                  <a:srgbClr val="000000"/>
                </a:solidFill>
                <a:round/>
                <a:headEnd/>
                <a:tailEnd/>
              </a:ln>
            </p:spPr>
            <p:txBody>
              <a:bodyPr/>
              <a:lstStyle/>
              <a:p>
                <a:endParaRPr lang="ko-KR" altLang="en-US"/>
              </a:p>
            </p:txBody>
          </p:sp>
          <p:sp>
            <p:nvSpPr>
              <p:cNvPr id="15060" name="Line 21"/>
              <p:cNvSpPr>
                <a:spLocks noChangeShapeType="1"/>
              </p:cNvSpPr>
              <p:nvPr/>
            </p:nvSpPr>
            <p:spPr bwMode="auto">
              <a:xfrm>
                <a:off x="1756" y="2844"/>
                <a:ext cx="1" cy="1"/>
              </a:xfrm>
              <a:prstGeom prst="line">
                <a:avLst/>
              </a:prstGeom>
              <a:noFill/>
              <a:ln w="12700">
                <a:solidFill>
                  <a:srgbClr val="000000"/>
                </a:solidFill>
                <a:round/>
                <a:headEnd/>
                <a:tailEnd/>
              </a:ln>
            </p:spPr>
            <p:txBody>
              <a:bodyPr/>
              <a:lstStyle/>
              <a:p>
                <a:endParaRPr lang="ko-KR" altLang="en-US"/>
              </a:p>
            </p:txBody>
          </p:sp>
          <p:sp>
            <p:nvSpPr>
              <p:cNvPr id="15061" name="Line 22"/>
              <p:cNvSpPr>
                <a:spLocks noChangeShapeType="1"/>
              </p:cNvSpPr>
              <p:nvPr/>
            </p:nvSpPr>
            <p:spPr bwMode="auto">
              <a:xfrm flipV="1">
                <a:off x="1756" y="732"/>
                <a:ext cx="1" cy="2112"/>
              </a:xfrm>
              <a:prstGeom prst="line">
                <a:avLst/>
              </a:prstGeom>
              <a:noFill/>
              <a:ln w="12700">
                <a:solidFill>
                  <a:srgbClr val="000000"/>
                </a:solidFill>
                <a:round/>
                <a:headEnd/>
                <a:tailEnd/>
              </a:ln>
            </p:spPr>
            <p:txBody>
              <a:bodyPr/>
              <a:lstStyle/>
              <a:p>
                <a:endParaRPr lang="ko-KR" altLang="en-US"/>
              </a:p>
            </p:txBody>
          </p:sp>
          <p:sp>
            <p:nvSpPr>
              <p:cNvPr id="15062" name="Line 23"/>
              <p:cNvSpPr>
                <a:spLocks noChangeShapeType="1"/>
              </p:cNvSpPr>
              <p:nvPr/>
            </p:nvSpPr>
            <p:spPr bwMode="auto">
              <a:xfrm>
                <a:off x="1756" y="732"/>
                <a:ext cx="1" cy="1"/>
              </a:xfrm>
              <a:prstGeom prst="line">
                <a:avLst/>
              </a:prstGeom>
              <a:noFill/>
              <a:ln w="12700">
                <a:solidFill>
                  <a:srgbClr val="000000"/>
                </a:solidFill>
                <a:round/>
                <a:headEnd/>
                <a:tailEnd/>
              </a:ln>
            </p:spPr>
            <p:txBody>
              <a:bodyPr/>
              <a:lstStyle/>
              <a:p>
                <a:endParaRPr lang="ko-KR" altLang="en-US"/>
              </a:p>
            </p:txBody>
          </p:sp>
          <p:sp>
            <p:nvSpPr>
              <p:cNvPr id="15063" name="Rectangle 24"/>
              <p:cNvSpPr>
                <a:spLocks noChangeArrowheads="1"/>
              </p:cNvSpPr>
              <p:nvPr/>
            </p:nvSpPr>
            <p:spPr bwMode="auto">
              <a:xfrm>
                <a:off x="2964" y="948"/>
                <a:ext cx="1024" cy="2120"/>
              </a:xfrm>
              <a:prstGeom prst="rect">
                <a:avLst/>
              </a:prstGeom>
              <a:solidFill>
                <a:srgbClr val="FFFFFF"/>
              </a:solidFill>
              <a:ln w="9525">
                <a:noFill/>
                <a:miter lim="800000"/>
                <a:headEnd/>
                <a:tailEnd/>
              </a:ln>
            </p:spPr>
            <p:txBody>
              <a:bodyPr/>
              <a:lstStyle/>
              <a:p>
                <a:endParaRPr lang="ko-KR" altLang="en-US">
                  <a:ea typeface="굴림" pitchFamily="50" charset="-127"/>
                </a:endParaRPr>
              </a:p>
            </p:txBody>
          </p:sp>
          <p:sp>
            <p:nvSpPr>
              <p:cNvPr id="15064" name="Line 25"/>
              <p:cNvSpPr>
                <a:spLocks noChangeShapeType="1"/>
              </p:cNvSpPr>
              <p:nvPr/>
            </p:nvSpPr>
            <p:spPr bwMode="auto">
              <a:xfrm>
                <a:off x="2964" y="948"/>
                <a:ext cx="1024" cy="1"/>
              </a:xfrm>
              <a:prstGeom prst="line">
                <a:avLst/>
              </a:prstGeom>
              <a:noFill/>
              <a:ln w="12700">
                <a:solidFill>
                  <a:srgbClr val="000000"/>
                </a:solidFill>
                <a:round/>
                <a:headEnd/>
                <a:tailEnd/>
              </a:ln>
            </p:spPr>
            <p:txBody>
              <a:bodyPr/>
              <a:lstStyle/>
              <a:p>
                <a:endParaRPr lang="ko-KR" altLang="en-US"/>
              </a:p>
            </p:txBody>
          </p:sp>
          <p:sp>
            <p:nvSpPr>
              <p:cNvPr id="15065" name="Line 26"/>
              <p:cNvSpPr>
                <a:spLocks noChangeShapeType="1"/>
              </p:cNvSpPr>
              <p:nvPr/>
            </p:nvSpPr>
            <p:spPr bwMode="auto">
              <a:xfrm>
                <a:off x="3988" y="948"/>
                <a:ext cx="1" cy="1"/>
              </a:xfrm>
              <a:prstGeom prst="line">
                <a:avLst/>
              </a:prstGeom>
              <a:noFill/>
              <a:ln w="12700">
                <a:solidFill>
                  <a:srgbClr val="000000"/>
                </a:solidFill>
                <a:round/>
                <a:headEnd/>
                <a:tailEnd/>
              </a:ln>
            </p:spPr>
            <p:txBody>
              <a:bodyPr/>
              <a:lstStyle/>
              <a:p>
                <a:endParaRPr lang="ko-KR" altLang="en-US"/>
              </a:p>
            </p:txBody>
          </p:sp>
          <p:sp>
            <p:nvSpPr>
              <p:cNvPr id="15066" name="Line 27"/>
              <p:cNvSpPr>
                <a:spLocks noChangeShapeType="1"/>
              </p:cNvSpPr>
              <p:nvPr/>
            </p:nvSpPr>
            <p:spPr bwMode="auto">
              <a:xfrm>
                <a:off x="3988" y="948"/>
                <a:ext cx="1" cy="2120"/>
              </a:xfrm>
              <a:prstGeom prst="line">
                <a:avLst/>
              </a:prstGeom>
              <a:noFill/>
              <a:ln w="12700">
                <a:solidFill>
                  <a:srgbClr val="000000"/>
                </a:solidFill>
                <a:round/>
                <a:headEnd/>
                <a:tailEnd/>
              </a:ln>
            </p:spPr>
            <p:txBody>
              <a:bodyPr/>
              <a:lstStyle/>
              <a:p>
                <a:endParaRPr lang="ko-KR" altLang="en-US"/>
              </a:p>
            </p:txBody>
          </p:sp>
          <p:sp>
            <p:nvSpPr>
              <p:cNvPr id="15067" name="Line 28"/>
              <p:cNvSpPr>
                <a:spLocks noChangeShapeType="1"/>
              </p:cNvSpPr>
              <p:nvPr/>
            </p:nvSpPr>
            <p:spPr bwMode="auto">
              <a:xfrm>
                <a:off x="3988" y="3068"/>
                <a:ext cx="1" cy="1"/>
              </a:xfrm>
              <a:prstGeom prst="line">
                <a:avLst/>
              </a:prstGeom>
              <a:noFill/>
              <a:ln w="12700">
                <a:solidFill>
                  <a:srgbClr val="000000"/>
                </a:solidFill>
                <a:round/>
                <a:headEnd/>
                <a:tailEnd/>
              </a:ln>
            </p:spPr>
            <p:txBody>
              <a:bodyPr/>
              <a:lstStyle/>
              <a:p>
                <a:endParaRPr lang="ko-KR" altLang="en-US"/>
              </a:p>
            </p:txBody>
          </p:sp>
          <p:sp>
            <p:nvSpPr>
              <p:cNvPr id="15068" name="Line 29"/>
              <p:cNvSpPr>
                <a:spLocks noChangeShapeType="1"/>
              </p:cNvSpPr>
              <p:nvPr/>
            </p:nvSpPr>
            <p:spPr bwMode="auto">
              <a:xfrm flipH="1">
                <a:off x="2964" y="3068"/>
                <a:ext cx="1024" cy="1"/>
              </a:xfrm>
              <a:prstGeom prst="line">
                <a:avLst/>
              </a:prstGeom>
              <a:noFill/>
              <a:ln w="12700">
                <a:solidFill>
                  <a:srgbClr val="000000"/>
                </a:solidFill>
                <a:round/>
                <a:headEnd/>
                <a:tailEnd/>
              </a:ln>
            </p:spPr>
            <p:txBody>
              <a:bodyPr/>
              <a:lstStyle/>
              <a:p>
                <a:endParaRPr lang="ko-KR" altLang="en-US"/>
              </a:p>
            </p:txBody>
          </p:sp>
          <p:sp>
            <p:nvSpPr>
              <p:cNvPr id="15069" name="Line 30"/>
              <p:cNvSpPr>
                <a:spLocks noChangeShapeType="1"/>
              </p:cNvSpPr>
              <p:nvPr/>
            </p:nvSpPr>
            <p:spPr bwMode="auto">
              <a:xfrm>
                <a:off x="2964" y="3068"/>
                <a:ext cx="1" cy="1"/>
              </a:xfrm>
              <a:prstGeom prst="line">
                <a:avLst/>
              </a:prstGeom>
              <a:noFill/>
              <a:ln w="12700">
                <a:solidFill>
                  <a:srgbClr val="000000"/>
                </a:solidFill>
                <a:round/>
                <a:headEnd/>
                <a:tailEnd/>
              </a:ln>
            </p:spPr>
            <p:txBody>
              <a:bodyPr/>
              <a:lstStyle/>
              <a:p>
                <a:endParaRPr lang="ko-KR" altLang="en-US"/>
              </a:p>
            </p:txBody>
          </p:sp>
          <p:sp>
            <p:nvSpPr>
              <p:cNvPr id="15070" name="Line 31"/>
              <p:cNvSpPr>
                <a:spLocks noChangeShapeType="1"/>
              </p:cNvSpPr>
              <p:nvPr/>
            </p:nvSpPr>
            <p:spPr bwMode="auto">
              <a:xfrm flipV="1">
                <a:off x="2964" y="948"/>
                <a:ext cx="1" cy="2120"/>
              </a:xfrm>
              <a:prstGeom prst="line">
                <a:avLst/>
              </a:prstGeom>
              <a:noFill/>
              <a:ln w="12700">
                <a:solidFill>
                  <a:srgbClr val="000000"/>
                </a:solidFill>
                <a:round/>
                <a:headEnd/>
                <a:tailEnd/>
              </a:ln>
            </p:spPr>
            <p:txBody>
              <a:bodyPr/>
              <a:lstStyle/>
              <a:p>
                <a:endParaRPr lang="ko-KR" altLang="en-US"/>
              </a:p>
            </p:txBody>
          </p:sp>
          <p:sp>
            <p:nvSpPr>
              <p:cNvPr id="15071" name="Line 32"/>
              <p:cNvSpPr>
                <a:spLocks noChangeShapeType="1"/>
              </p:cNvSpPr>
              <p:nvPr/>
            </p:nvSpPr>
            <p:spPr bwMode="auto">
              <a:xfrm>
                <a:off x="2964" y="948"/>
                <a:ext cx="1" cy="1"/>
              </a:xfrm>
              <a:prstGeom prst="line">
                <a:avLst/>
              </a:prstGeom>
              <a:noFill/>
              <a:ln w="12700">
                <a:solidFill>
                  <a:srgbClr val="000000"/>
                </a:solidFill>
                <a:round/>
                <a:headEnd/>
                <a:tailEnd/>
              </a:ln>
            </p:spPr>
            <p:txBody>
              <a:bodyPr/>
              <a:lstStyle/>
              <a:p>
                <a:endParaRPr lang="ko-KR" altLang="en-US"/>
              </a:p>
            </p:txBody>
          </p:sp>
          <p:sp>
            <p:nvSpPr>
              <p:cNvPr id="15072" name="Rectangle 33"/>
              <p:cNvSpPr>
                <a:spLocks noChangeArrowheads="1"/>
              </p:cNvSpPr>
              <p:nvPr/>
            </p:nvSpPr>
            <p:spPr bwMode="auto">
              <a:xfrm>
                <a:off x="4172" y="1140"/>
                <a:ext cx="1024" cy="2112"/>
              </a:xfrm>
              <a:prstGeom prst="rect">
                <a:avLst/>
              </a:prstGeom>
              <a:solidFill>
                <a:srgbClr val="EBEBEB"/>
              </a:solidFill>
              <a:ln w="9525">
                <a:noFill/>
                <a:miter lim="800000"/>
                <a:headEnd/>
                <a:tailEnd/>
              </a:ln>
            </p:spPr>
            <p:txBody>
              <a:bodyPr/>
              <a:lstStyle/>
              <a:p>
                <a:endParaRPr lang="ko-KR" altLang="en-US">
                  <a:ea typeface="굴림" pitchFamily="50" charset="-127"/>
                </a:endParaRPr>
              </a:p>
            </p:txBody>
          </p:sp>
          <p:sp>
            <p:nvSpPr>
              <p:cNvPr id="15073" name="Line 34"/>
              <p:cNvSpPr>
                <a:spLocks noChangeShapeType="1"/>
              </p:cNvSpPr>
              <p:nvPr/>
            </p:nvSpPr>
            <p:spPr bwMode="auto">
              <a:xfrm>
                <a:off x="4172" y="1140"/>
                <a:ext cx="1024" cy="1"/>
              </a:xfrm>
              <a:prstGeom prst="line">
                <a:avLst/>
              </a:prstGeom>
              <a:noFill/>
              <a:ln w="12700">
                <a:solidFill>
                  <a:srgbClr val="000000"/>
                </a:solidFill>
                <a:round/>
                <a:headEnd/>
                <a:tailEnd/>
              </a:ln>
            </p:spPr>
            <p:txBody>
              <a:bodyPr/>
              <a:lstStyle/>
              <a:p>
                <a:endParaRPr lang="ko-KR" altLang="en-US"/>
              </a:p>
            </p:txBody>
          </p:sp>
          <p:sp>
            <p:nvSpPr>
              <p:cNvPr id="15074" name="Line 35"/>
              <p:cNvSpPr>
                <a:spLocks noChangeShapeType="1"/>
              </p:cNvSpPr>
              <p:nvPr/>
            </p:nvSpPr>
            <p:spPr bwMode="auto">
              <a:xfrm>
                <a:off x="5196" y="1140"/>
                <a:ext cx="1" cy="1"/>
              </a:xfrm>
              <a:prstGeom prst="line">
                <a:avLst/>
              </a:prstGeom>
              <a:noFill/>
              <a:ln w="12700">
                <a:solidFill>
                  <a:srgbClr val="000000"/>
                </a:solidFill>
                <a:round/>
                <a:headEnd/>
                <a:tailEnd/>
              </a:ln>
            </p:spPr>
            <p:txBody>
              <a:bodyPr/>
              <a:lstStyle/>
              <a:p>
                <a:endParaRPr lang="ko-KR" altLang="en-US"/>
              </a:p>
            </p:txBody>
          </p:sp>
          <p:sp>
            <p:nvSpPr>
              <p:cNvPr id="15075" name="Line 36"/>
              <p:cNvSpPr>
                <a:spLocks noChangeShapeType="1"/>
              </p:cNvSpPr>
              <p:nvPr/>
            </p:nvSpPr>
            <p:spPr bwMode="auto">
              <a:xfrm>
                <a:off x="5196" y="1140"/>
                <a:ext cx="1" cy="2112"/>
              </a:xfrm>
              <a:prstGeom prst="line">
                <a:avLst/>
              </a:prstGeom>
              <a:noFill/>
              <a:ln w="12700">
                <a:solidFill>
                  <a:srgbClr val="000000"/>
                </a:solidFill>
                <a:round/>
                <a:headEnd/>
                <a:tailEnd/>
              </a:ln>
            </p:spPr>
            <p:txBody>
              <a:bodyPr/>
              <a:lstStyle/>
              <a:p>
                <a:endParaRPr lang="ko-KR" altLang="en-US"/>
              </a:p>
            </p:txBody>
          </p:sp>
          <p:sp>
            <p:nvSpPr>
              <p:cNvPr id="15076" name="Line 37"/>
              <p:cNvSpPr>
                <a:spLocks noChangeShapeType="1"/>
              </p:cNvSpPr>
              <p:nvPr/>
            </p:nvSpPr>
            <p:spPr bwMode="auto">
              <a:xfrm>
                <a:off x="5196" y="3252"/>
                <a:ext cx="1" cy="1"/>
              </a:xfrm>
              <a:prstGeom prst="line">
                <a:avLst/>
              </a:prstGeom>
              <a:noFill/>
              <a:ln w="12700">
                <a:solidFill>
                  <a:srgbClr val="000000"/>
                </a:solidFill>
                <a:round/>
                <a:headEnd/>
                <a:tailEnd/>
              </a:ln>
            </p:spPr>
            <p:txBody>
              <a:bodyPr/>
              <a:lstStyle/>
              <a:p>
                <a:endParaRPr lang="ko-KR" altLang="en-US"/>
              </a:p>
            </p:txBody>
          </p:sp>
          <p:sp>
            <p:nvSpPr>
              <p:cNvPr id="15077" name="Line 38"/>
              <p:cNvSpPr>
                <a:spLocks noChangeShapeType="1"/>
              </p:cNvSpPr>
              <p:nvPr/>
            </p:nvSpPr>
            <p:spPr bwMode="auto">
              <a:xfrm flipH="1">
                <a:off x="4172" y="3252"/>
                <a:ext cx="1024" cy="1"/>
              </a:xfrm>
              <a:prstGeom prst="line">
                <a:avLst/>
              </a:prstGeom>
              <a:noFill/>
              <a:ln w="12700">
                <a:solidFill>
                  <a:srgbClr val="000000"/>
                </a:solidFill>
                <a:round/>
                <a:headEnd/>
                <a:tailEnd/>
              </a:ln>
            </p:spPr>
            <p:txBody>
              <a:bodyPr/>
              <a:lstStyle/>
              <a:p>
                <a:endParaRPr lang="ko-KR" altLang="en-US"/>
              </a:p>
            </p:txBody>
          </p:sp>
          <p:sp>
            <p:nvSpPr>
              <p:cNvPr id="15078" name="Line 39"/>
              <p:cNvSpPr>
                <a:spLocks noChangeShapeType="1"/>
              </p:cNvSpPr>
              <p:nvPr/>
            </p:nvSpPr>
            <p:spPr bwMode="auto">
              <a:xfrm>
                <a:off x="4172" y="3252"/>
                <a:ext cx="1" cy="1"/>
              </a:xfrm>
              <a:prstGeom prst="line">
                <a:avLst/>
              </a:prstGeom>
              <a:noFill/>
              <a:ln w="12700">
                <a:solidFill>
                  <a:srgbClr val="000000"/>
                </a:solidFill>
                <a:round/>
                <a:headEnd/>
                <a:tailEnd/>
              </a:ln>
            </p:spPr>
            <p:txBody>
              <a:bodyPr/>
              <a:lstStyle/>
              <a:p>
                <a:endParaRPr lang="ko-KR" altLang="en-US"/>
              </a:p>
            </p:txBody>
          </p:sp>
          <p:sp>
            <p:nvSpPr>
              <p:cNvPr id="15079" name="Line 40"/>
              <p:cNvSpPr>
                <a:spLocks noChangeShapeType="1"/>
              </p:cNvSpPr>
              <p:nvPr/>
            </p:nvSpPr>
            <p:spPr bwMode="auto">
              <a:xfrm flipV="1">
                <a:off x="4172" y="1140"/>
                <a:ext cx="1" cy="2112"/>
              </a:xfrm>
              <a:prstGeom prst="line">
                <a:avLst/>
              </a:prstGeom>
              <a:noFill/>
              <a:ln w="12700">
                <a:solidFill>
                  <a:srgbClr val="000000"/>
                </a:solidFill>
                <a:round/>
                <a:headEnd/>
                <a:tailEnd/>
              </a:ln>
            </p:spPr>
            <p:txBody>
              <a:bodyPr/>
              <a:lstStyle/>
              <a:p>
                <a:endParaRPr lang="ko-KR" altLang="en-US"/>
              </a:p>
            </p:txBody>
          </p:sp>
          <p:sp>
            <p:nvSpPr>
              <p:cNvPr id="15080" name="Line 41"/>
              <p:cNvSpPr>
                <a:spLocks noChangeShapeType="1"/>
              </p:cNvSpPr>
              <p:nvPr/>
            </p:nvSpPr>
            <p:spPr bwMode="auto">
              <a:xfrm>
                <a:off x="4172" y="1140"/>
                <a:ext cx="1" cy="1"/>
              </a:xfrm>
              <a:prstGeom prst="line">
                <a:avLst/>
              </a:prstGeom>
              <a:noFill/>
              <a:ln w="12700">
                <a:solidFill>
                  <a:srgbClr val="000000"/>
                </a:solidFill>
                <a:round/>
                <a:headEnd/>
                <a:tailEnd/>
              </a:ln>
            </p:spPr>
            <p:txBody>
              <a:bodyPr/>
              <a:lstStyle/>
              <a:p>
                <a:endParaRPr lang="ko-KR" altLang="en-US"/>
              </a:p>
            </p:txBody>
          </p:sp>
          <p:sp>
            <p:nvSpPr>
              <p:cNvPr id="15081" name="Rectangle 42"/>
              <p:cNvSpPr>
                <a:spLocks noChangeArrowheads="1"/>
              </p:cNvSpPr>
              <p:nvPr/>
            </p:nvSpPr>
            <p:spPr bwMode="auto">
              <a:xfrm>
                <a:off x="636" y="636"/>
                <a:ext cx="22"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082" name="Rectangle 43"/>
              <p:cNvSpPr>
                <a:spLocks noChangeArrowheads="1"/>
              </p:cNvSpPr>
              <p:nvPr/>
            </p:nvSpPr>
            <p:spPr bwMode="auto">
              <a:xfrm>
                <a:off x="652"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083" name="Rectangle 44"/>
              <p:cNvSpPr>
                <a:spLocks noChangeArrowheads="1"/>
              </p:cNvSpPr>
              <p:nvPr/>
            </p:nvSpPr>
            <p:spPr bwMode="auto">
              <a:xfrm>
                <a:off x="700" y="636"/>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c</a:t>
                </a:r>
                <a:endParaRPr lang="en-US" altLang="ko-KR">
                  <a:ea typeface="굴림" pitchFamily="50" charset="-127"/>
                </a:endParaRPr>
              </a:p>
            </p:txBody>
          </p:sp>
          <p:sp>
            <p:nvSpPr>
              <p:cNvPr id="15084" name="Rectangle 45"/>
              <p:cNvSpPr>
                <a:spLocks noChangeArrowheads="1"/>
              </p:cNvSpPr>
              <p:nvPr/>
            </p:nvSpPr>
            <p:spPr bwMode="auto">
              <a:xfrm>
                <a:off x="740"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085" name="Rectangle 46"/>
              <p:cNvSpPr>
                <a:spLocks noChangeArrowheads="1"/>
              </p:cNvSpPr>
              <p:nvPr/>
            </p:nvSpPr>
            <p:spPr bwMode="auto">
              <a:xfrm>
                <a:off x="788"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086" name="Rectangle 47"/>
              <p:cNvSpPr>
                <a:spLocks noChangeArrowheads="1"/>
              </p:cNvSpPr>
              <p:nvPr/>
            </p:nvSpPr>
            <p:spPr bwMode="auto">
              <a:xfrm>
                <a:off x="836" y="636"/>
                <a:ext cx="22"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087" name="Rectangle 48"/>
              <p:cNvSpPr>
                <a:spLocks noChangeArrowheads="1"/>
              </p:cNvSpPr>
              <p:nvPr/>
            </p:nvSpPr>
            <p:spPr bwMode="auto">
              <a:xfrm>
                <a:off x="868" y="636"/>
                <a:ext cx="18"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088" name="Rectangle 49"/>
              <p:cNvSpPr>
                <a:spLocks noChangeArrowheads="1"/>
              </p:cNvSpPr>
              <p:nvPr/>
            </p:nvSpPr>
            <p:spPr bwMode="auto">
              <a:xfrm>
                <a:off x="884"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089" name="Rectangle 50"/>
              <p:cNvSpPr>
                <a:spLocks noChangeArrowheads="1"/>
              </p:cNvSpPr>
              <p:nvPr/>
            </p:nvSpPr>
            <p:spPr bwMode="auto">
              <a:xfrm>
                <a:off x="932"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090" name="Rectangle 51"/>
              <p:cNvSpPr>
                <a:spLocks noChangeArrowheads="1"/>
              </p:cNvSpPr>
              <p:nvPr/>
            </p:nvSpPr>
            <p:spPr bwMode="auto">
              <a:xfrm>
                <a:off x="980" y="636"/>
                <a:ext cx="22" cy="86"/>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091" name="Rectangle 52"/>
              <p:cNvSpPr>
                <a:spLocks noChangeArrowheads="1"/>
              </p:cNvSpPr>
              <p:nvPr/>
            </p:nvSpPr>
            <p:spPr bwMode="auto">
              <a:xfrm>
                <a:off x="1004"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092" name="Rectangle 53"/>
              <p:cNvSpPr>
                <a:spLocks noChangeArrowheads="1"/>
              </p:cNvSpPr>
              <p:nvPr/>
            </p:nvSpPr>
            <p:spPr bwMode="auto">
              <a:xfrm>
                <a:off x="1052"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093" name="Rectangle 54"/>
              <p:cNvSpPr>
                <a:spLocks noChangeArrowheads="1"/>
              </p:cNvSpPr>
              <p:nvPr/>
            </p:nvSpPr>
            <p:spPr bwMode="auto">
              <a:xfrm>
                <a:off x="1100"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094" name="Rectangle 55"/>
              <p:cNvSpPr>
                <a:spLocks noChangeArrowheads="1"/>
              </p:cNvSpPr>
              <p:nvPr/>
            </p:nvSpPr>
            <p:spPr bwMode="auto">
              <a:xfrm>
                <a:off x="1140" y="636"/>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095" name="Rectangle 56"/>
              <p:cNvSpPr>
                <a:spLocks noChangeArrowheads="1"/>
              </p:cNvSpPr>
              <p:nvPr/>
            </p:nvSpPr>
            <p:spPr bwMode="auto">
              <a:xfrm>
                <a:off x="1180" y="63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096" name="Rectangle 57"/>
              <p:cNvSpPr>
                <a:spLocks noChangeArrowheads="1"/>
              </p:cNvSpPr>
              <p:nvPr/>
            </p:nvSpPr>
            <p:spPr bwMode="auto">
              <a:xfrm>
                <a:off x="1844" y="812"/>
                <a:ext cx="5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097" name="Rectangle 58"/>
              <p:cNvSpPr>
                <a:spLocks noChangeArrowheads="1"/>
              </p:cNvSpPr>
              <p:nvPr/>
            </p:nvSpPr>
            <p:spPr bwMode="auto">
              <a:xfrm>
                <a:off x="1892" y="812"/>
                <a:ext cx="18"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l</a:t>
                </a:r>
                <a:endParaRPr lang="en-US" altLang="ko-KR">
                  <a:ea typeface="굴림" pitchFamily="50" charset="-127"/>
                </a:endParaRPr>
              </a:p>
            </p:txBody>
          </p:sp>
          <p:sp>
            <p:nvSpPr>
              <p:cNvPr id="15098" name="Rectangle 59"/>
              <p:cNvSpPr>
                <a:spLocks noChangeArrowheads="1"/>
              </p:cNvSpPr>
              <p:nvPr/>
            </p:nvSpPr>
            <p:spPr bwMode="auto">
              <a:xfrm>
                <a:off x="1908"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099" name="Rectangle 60"/>
              <p:cNvSpPr>
                <a:spLocks noChangeArrowheads="1"/>
              </p:cNvSpPr>
              <p:nvPr/>
            </p:nvSpPr>
            <p:spPr bwMode="auto">
              <a:xfrm>
                <a:off x="1948"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b</a:t>
                </a:r>
                <a:endParaRPr lang="en-US" altLang="ko-KR">
                  <a:ea typeface="굴림" pitchFamily="50" charset="-127"/>
                </a:endParaRPr>
              </a:p>
            </p:txBody>
          </p:sp>
          <p:sp>
            <p:nvSpPr>
              <p:cNvPr id="15100" name="Rectangle 61"/>
              <p:cNvSpPr>
                <a:spLocks noChangeArrowheads="1"/>
              </p:cNvSpPr>
              <p:nvPr/>
            </p:nvSpPr>
            <p:spPr bwMode="auto">
              <a:xfrm>
                <a:off x="1996"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01" name="Rectangle 62"/>
              <p:cNvSpPr>
                <a:spLocks noChangeArrowheads="1"/>
              </p:cNvSpPr>
              <p:nvPr/>
            </p:nvSpPr>
            <p:spPr bwMode="auto">
              <a:xfrm>
                <a:off x="2044" y="812"/>
                <a:ext cx="27"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r</a:t>
                </a:r>
                <a:endParaRPr lang="en-US" altLang="ko-KR">
                  <a:ea typeface="굴림" pitchFamily="50" charset="-127"/>
                </a:endParaRPr>
              </a:p>
            </p:txBody>
          </p:sp>
          <p:sp>
            <p:nvSpPr>
              <p:cNvPr id="15102" name="Rectangle 63"/>
              <p:cNvSpPr>
                <a:spLocks noChangeArrowheads="1"/>
              </p:cNvSpPr>
              <p:nvPr/>
            </p:nvSpPr>
            <p:spPr bwMode="auto">
              <a:xfrm>
                <a:off x="2076"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03" name="Rectangle 64"/>
              <p:cNvSpPr>
                <a:spLocks noChangeArrowheads="1"/>
              </p:cNvSpPr>
              <p:nvPr/>
            </p:nvSpPr>
            <p:spPr bwMode="auto">
              <a:xfrm>
                <a:off x="2116" y="812"/>
                <a:ext cx="22"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04" name="Rectangle 65"/>
              <p:cNvSpPr>
                <a:spLocks noChangeArrowheads="1"/>
              </p:cNvSpPr>
              <p:nvPr/>
            </p:nvSpPr>
            <p:spPr bwMode="auto">
              <a:xfrm>
                <a:off x="2148" y="812"/>
                <a:ext cx="18"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05" name="Rectangle 66"/>
              <p:cNvSpPr>
                <a:spLocks noChangeArrowheads="1"/>
              </p:cNvSpPr>
              <p:nvPr/>
            </p:nvSpPr>
            <p:spPr bwMode="auto">
              <a:xfrm>
                <a:off x="2164"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06" name="Rectangle 67"/>
              <p:cNvSpPr>
                <a:spLocks noChangeArrowheads="1"/>
              </p:cNvSpPr>
              <p:nvPr/>
            </p:nvSpPr>
            <p:spPr bwMode="auto">
              <a:xfrm>
                <a:off x="2212"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07" name="Rectangle 68"/>
              <p:cNvSpPr>
                <a:spLocks noChangeArrowheads="1"/>
              </p:cNvSpPr>
              <p:nvPr/>
            </p:nvSpPr>
            <p:spPr bwMode="auto">
              <a:xfrm>
                <a:off x="2260" y="812"/>
                <a:ext cx="22" cy="86"/>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108" name="Rectangle 69"/>
              <p:cNvSpPr>
                <a:spLocks noChangeArrowheads="1"/>
              </p:cNvSpPr>
              <p:nvPr/>
            </p:nvSpPr>
            <p:spPr bwMode="auto">
              <a:xfrm>
                <a:off x="2284"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109" name="Rectangle 70"/>
              <p:cNvSpPr>
                <a:spLocks noChangeArrowheads="1"/>
              </p:cNvSpPr>
              <p:nvPr/>
            </p:nvSpPr>
            <p:spPr bwMode="auto">
              <a:xfrm>
                <a:off x="2332"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110" name="Rectangle 71"/>
              <p:cNvSpPr>
                <a:spLocks noChangeArrowheads="1"/>
              </p:cNvSpPr>
              <p:nvPr/>
            </p:nvSpPr>
            <p:spPr bwMode="auto">
              <a:xfrm>
                <a:off x="2380"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11" name="Rectangle 72"/>
              <p:cNvSpPr>
                <a:spLocks noChangeArrowheads="1"/>
              </p:cNvSpPr>
              <p:nvPr/>
            </p:nvSpPr>
            <p:spPr bwMode="auto">
              <a:xfrm>
                <a:off x="2420" y="812"/>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12" name="Rectangle 73"/>
              <p:cNvSpPr>
                <a:spLocks noChangeArrowheads="1"/>
              </p:cNvSpPr>
              <p:nvPr/>
            </p:nvSpPr>
            <p:spPr bwMode="auto">
              <a:xfrm>
                <a:off x="2460" y="812"/>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113" name="Rectangle 74"/>
              <p:cNvSpPr>
                <a:spLocks noChangeArrowheads="1"/>
              </p:cNvSpPr>
              <p:nvPr/>
            </p:nvSpPr>
            <p:spPr bwMode="auto">
              <a:xfrm>
                <a:off x="3044" y="1004"/>
                <a:ext cx="59"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C</a:t>
                </a:r>
                <a:endParaRPr lang="en-US" altLang="ko-KR">
                  <a:ea typeface="굴림" pitchFamily="50" charset="-127"/>
                </a:endParaRPr>
              </a:p>
            </p:txBody>
          </p:sp>
          <p:sp>
            <p:nvSpPr>
              <p:cNvPr id="15114" name="Rectangle 75"/>
              <p:cNvSpPr>
                <a:spLocks noChangeArrowheads="1"/>
              </p:cNvSpPr>
              <p:nvPr/>
            </p:nvSpPr>
            <p:spPr bwMode="auto">
              <a:xfrm>
                <a:off x="3092"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15" name="Rectangle 76"/>
              <p:cNvSpPr>
                <a:spLocks noChangeArrowheads="1"/>
              </p:cNvSpPr>
              <p:nvPr/>
            </p:nvSpPr>
            <p:spPr bwMode="auto">
              <a:xfrm>
                <a:off x="3140"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16" name="Rectangle 77"/>
              <p:cNvSpPr>
                <a:spLocks noChangeArrowheads="1"/>
              </p:cNvSpPr>
              <p:nvPr/>
            </p:nvSpPr>
            <p:spPr bwMode="auto">
              <a:xfrm>
                <a:off x="3188" y="1004"/>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17" name="Rectangle 78"/>
              <p:cNvSpPr>
                <a:spLocks noChangeArrowheads="1"/>
              </p:cNvSpPr>
              <p:nvPr/>
            </p:nvSpPr>
            <p:spPr bwMode="auto">
              <a:xfrm>
                <a:off x="3228" y="1004"/>
                <a:ext cx="22"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18" name="Rectangle 79"/>
              <p:cNvSpPr>
                <a:spLocks noChangeArrowheads="1"/>
              </p:cNvSpPr>
              <p:nvPr/>
            </p:nvSpPr>
            <p:spPr bwMode="auto">
              <a:xfrm>
                <a:off x="3260" y="1004"/>
                <a:ext cx="27"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r</a:t>
                </a:r>
                <a:endParaRPr lang="en-US" altLang="ko-KR">
                  <a:ea typeface="굴림" pitchFamily="50" charset="-127"/>
                </a:endParaRPr>
              </a:p>
            </p:txBody>
          </p:sp>
          <p:sp>
            <p:nvSpPr>
              <p:cNvPr id="15119" name="Rectangle 80"/>
              <p:cNvSpPr>
                <a:spLocks noChangeArrowheads="1"/>
              </p:cNvSpPr>
              <p:nvPr/>
            </p:nvSpPr>
            <p:spPr bwMode="auto">
              <a:xfrm>
                <a:off x="3292"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u</a:t>
                </a:r>
                <a:endParaRPr lang="en-US" altLang="ko-KR">
                  <a:ea typeface="굴림" pitchFamily="50" charset="-127"/>
                </a:endParaRPr>
              </a:p>
            </p:txBody>
          </p:sp>
          <p:sp>
            <p:nvSpPr>
              <p:cNvPr id="15120" name="Rectangle 81"/>
              <p:cNvSpPr>
                <a:spLocks noChangeArrowheads="1"/>
              </p:cNvSpPr>
              <p:nvPr/>
            </p:nvSpPr>
            <p:spPr bwMode="auto">
              <a:xfrm>
                <a:off x="3340" y="1004"/>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c</a:t>
                </a:r>
                <a:endParaRPr lang="en-US" altLang="ko-KR">
                  <a:ea typeface="굴림" pitchFamily="50" charset="-127"/>
                </a:endParaRPr>
              </a:p>
            </p:txBody>
          </p:sp>
          <p:sp>
            <p:nvSpPr>
              <p:cNvPr id="15121" name="Rectangle 82"/>
              <p:cNvSpPr>
                <a:spLocks noChangeArrowheads="1"/>
              </p:cNvSpPr>
              <p:nvPr/>
            </p:nvSpPr>
            <p:spPr bwMode="auto">
              <a:xfrm>
                <a:off x="3380" y="1004"/>
                <a:ext cx="22"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22" name="Rectangle 83"/>
              <p:cNvSpPr>
                <a:spLocks noChangeArrowheads="1"/>
              </p:cNvSpPr>
              <p:nvPr/>
            </p:nvSpPr>
            <p:spPr bwMode="auto">
              <a:xfrm>
                <a:off x="3412" y="1004"/>
                <a:ext cx="18"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23" name="Rectangle 84"/>
              <p:cNvSpPr>
                <a:spLocks noChangeArrowheads="1"/>
              </p:cNvSpPr>
              <p:nvPr/>
            </p:nvSpPr>
            <p:spPr bwMode="auto">
              <a:xfrm>
                <a:off x="3428"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24" name="Rectangle 85"/>
              <p:cNvSpPr>
                <a:spLocks noChangeArrowheads="1"/>
              </p:cNvSpPr>
              <p:nvPr/>
            </p:nvSpPr>
            <p:spPr bwMode="auto">
              <a:xfrm>
                <a:off x="3476"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25" name="Rectangle 86"/>
              <p:cNvSpPr>
                <a:spLocks noChangeArrowheads="1"/>
              </p:cNvSpPr>
              <p:nvPr/>
            </p:nvSpPr>
            <p:spPr bwMode="auto">
              <a:xfrm>
                <a:off x="3524" y="1004"/>
                <a:ext cx="22" cy="86"/>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126" name="Rectangle 87"/>
              <p:cNvSpPr>
                <a:spLocks noChangeArrowheads="1"/>
              </p:cNvSpPr>
              <p:nvPr/>
            </p:nvSpPr>
            <p:spPr bwMode="auto">
              <a:xfrm>
                <a:off x="3548"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127" name="Rectangle 88"/>
              <p:cNvSpPr>
                <a:spLocks noChangeArrowheads="1"/>
              </p:cNvSpPr>
              <p:nvPr/>
            </p:nvSpPr>
            <p:spPr bwMode="auto">
              <a:xfrm>
                <a:off x="3596"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128" name="Rectangle 89"/>
              <p:cNvSpPr>
                <a:spLocks noChangeArrowheads="1"/>
              </p:cNvSpPr>
              <p:nvPr/>
            </p:nvSpPr>
            <p:spPr bwMode="auto">
              <a:xfrm>
                <a:off x="3644"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29" name="Rectangle 90"/>
              <p:cNvSpPr>
                <a:spLocks noChangeArrowheads="1"/>
              </p:cNvSpPr>
              <p:nvPr/>
            </p:nvSpPr>
            <p:spPr bwMode="auto">
              <a:xfrm>
                <a:off x="3684" y="1004"/>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30" name="Rectangle 91"/>
              <p:cNvSpPr>
                <a:spLocks noChangeArrowheads="1"/>
              </p:cNvSpPr>
              <p:nvPr/>
            </p:nvSpPr>
            <p:spPr bwMode="auto">
              <a:xfrm>
                <a:off x="3724" y="1004"/>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131" name="Rectangle 92"/>
              <p:cNvSpPr>
                <a:spLocks noChangeArrowheads="1"/>
              </p:cNvSpPr>
              <p:nvPr/>
            </p:nvSpPr>
            <p:spPr bwMode="auto">
              <a:xfrm>
                <a:off x="4244" y="1196"/>
                <a:ext cx="49"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32" name="Rectangle 93"/>
              <p:cNvSpPr>
                <a:spLocks noChangeArrowheads="1"/>
              </p:cNvSpPr>
              <p:nvPr/>
            </p:nvSpPr>
            <p:spPr bwMode="auto">
              <a:xfrm>
                <a:off x="4292" y="1196"/>
                <a:ext cx="27"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r</a:t>
                </a:r>
                <a:endParaRPr lang="en-US" altLang="ko-KR">
                  <a:ea typeface="굴림" pitchFamily="50" charset="-127"/>
                </a:endParaRPr>
              </a:p>
            </p:txBody>
          </p:sp>
          <p:sp>
            <p:nvSpPr>
              <p:cNvPr id="15133" name="Rectangle 94"/>
              <p:cNvSpPr>
                <a:spLocks noChangeArrowheads="1"/>
              </p:cNvSpPr>
              <p:nvPr/>
            </p:nvSpPr>
            <p:spPr bwMode="auto">
              <a:xfrm>
                <a:off x="4324"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34" name="Rectangle 95"/>
              <p:cNvSpPr>
                <a:spLocks noChangeArrowheads="1"/>
              </p:cNvSpPr>
              <p:nvPr/>
            </p:nvSpPr>
            <p:spPr bwMode="auto">
              <a:xfrm>
                <a:off x="4364"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35" name="Rectangle 96"/>
              <p:cNvSpPr>
                <a:spLocks noChangeArrowheads="1"/>
              </p:cNvSpPr>
              <p:nvPr/>
            </p:nvSpPr>
            <p:spPr bwMode="auto">
              <a:xfrm>
                <a:off x="4412" y="1196"/>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36" name="Rectangle 97"/>
              <p:cNvSpPr>
                <a:spLocks noChangeArrowheads="1"/>
              </p:cNvSpPr>
              <p:nvPr/>
            </p:nvSpPr>
            <p:spPr bwMode="auto">
              <a:xfrm>
                <a:off x="4452" y="1196"/>
                <a:ext cx="18"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37" name="Rectangle 98"/>
              <p:cNvSpPr>
                <a:spLocks noChangeArrowheads="1"/>
              </p:cNvSpPr>
              <p:nvPr/>
            </p:nvSpPr>
            <p:spPr bwMode="auto">
              <a:xfrm>
                <a:off x="4468" y="1196"/>
                <a:ext cx="22"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38" name="Rectangle 99"/>
              <p:cNvSpPr>
                <a:spLocks noChangeArrowheads="1"/>
              </p:cNvSpPr>
              <p:nvPr/>
            </p:nvSpPr>
            <p:spPr bwMode="auto">
              <a:xfrm>
                <a:off x="4500" y="1196"/>
                <a:ext cx="18"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39" name="Rectangle 100"/>
              <p:cNvSpPr>
                <a:spLocks noChangeArrowheads="1"/>
              </p:cNvSpPr>
              <p:nvPr/>
            </p:nvSpPr>
            <p:spPr bwMode="auto">
              <a:xfrm>
                <a:off x="4516"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40" name="Rectangle 101"/>
              <p:cNvSpPr>
                <a:spLocks noChangeArrowheads="1"/>
              </p:cNvSpPr>
              <p:nvPr/>
            </p:nvSpPr>
            <p:spPr bwMode="auto">
              <a:xfrm>
                <a:off x="4564"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41" name="Rectangle 102"/>
              <p:cNvSpPr>
                <a:spLocks noChangeArrowheads="1"/>
              </p:cNvSpPr>
              <p:nvPr/>
            </p:nvSpPr>
            <p:spPr bwMode="auto">
              <a:xfrm>
                <a:off x="4612" y="1196"/>
                <a:ext cx="22" cy="86"/>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142" name="Rectangle 103"/>
              <p:cNvSpPr>
                <a:spLocks noChangeArrowheads="1"/>
              </p:cNvSpPr>
              <p:nvPr/>
            </p:nvSpPr>
            <p:spPr bwMode="auto">
              <a:xfrm>
                <a:off x="4636"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143" name="Rectangle 104"/>
              <p:cNvSpPr>
                <a:spLocks noChangeArrowheads="1"/>
              </p:cNvSpPr>
              <p:nvPr/>
            </p:nvSpPr>
            <p:spPr bwMode="auto">
              <a:xfrm>
                <a:off x="4684"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144" name="Rectangle 105"/>
              <p:cNvSpPr>
                <a:spLocks noChangeArrowheads="1"/>
              </p:cNvSpPr>
              <p:nvPr/>
            </p:nvSpPr>
            <p:spPr bwMode="auto">
              <a:xfrm>
                <a:off x="4732"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45" name="Rectangle 106"/>
              <p:cNvSpPr>
                <a:spLocks noChangeArrowheads="1"/>
              </p:cNvSpPr>
              <p:nvPr/>
            </p:nvSpPr>
            <p:spPr bwMode="auto">
              <a:xfrm>
                <a:off x="4772" y="1196"/>
                <a:ext cx="40"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46" name="Rectangle 107"/>
              <p:cNvSpPr>
                <a:spLocks noChangeArrowheads="1"/>
              </p:cNvSpPr>
              <p:nvPr/>
            </p:nvSpPr>
            <p:spPr bwMode="auto">
              <a:xfrm>
                <a:off x="4812" y="1196"/>
                <a:ext cx="44" cy="86"/>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147" name="Rectangle 108"/>
              <p:cNvSpPr>
                <a:spLocks noChangeArrowheads="1"/>
              </p:cNvSpPr>
              <p:nvPr/>
            </p:nvSpPr>
            <p:spPr bwMode="auto">
              <a:xfrm>
                <a:off x="620" y="876"/>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V</a:t>
                </a:r>
                <a:endParaRPr lang="en-US" altLang="ko-KR">
                  <a:ea typeface="굴림" pitchFamily="50" charset="-127"/>
                </a:endParaRPr>
              </a:p>
            </p:txBody>
          </p:sp>
          <p:sp>
            <p:nvSpPr>
              <p:cNvPr id="15148" name="Rectangle 109"/>
              <p:cNvSpPr>
                <a:spLocks noChangeArrowheads="1"/>
              </p:cNvSpPr>
              <p:nvPr/>
            </p:nvSpPr>
            <p:spPr bwMode="auto">
              <a:xfrm>
                <a:off x="668" y="87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49" name="Rectangle 110"/>
              <p:cNvSpPr>
                <a:spLocks noChangeArrowheads="1"/>
              </p:cNvSpPr>
              <p:nvPr/>
            </p:nvSpPr>
            <p:spPr bwMode="auto">
              <a:xfrm>
                <a:off x="684" y="87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150" name="Rectangle 111"/>
              <p:cNvSpPr>
                <a:spLocks noChangeArrowheads="1"/>
              </p:cNvSpPr>
              <p:nvPr/>
            </p:nvSpPr>
            <p:spPr bwMode="auto">
              <a:xfrm>
                <a:off x="716" y="87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51" name="Rectangle 112"/>
              <p:cNvSpPr>
                <a:spLocks noChangeArrowheads="1"/>
              </p:cNvSpPr>
              <p:nvPr/>
            </p:nvSpPr>
            <p:spPr bwMode="auto">
              <a:xfrm>
                <a:off x="732" y="8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52" name="Rectangle 113"/>
              <p:cNvSpPr>
                <a:spLocks noChangeArrowheads="1"/>
              </p:cNvSpPr>
              <p:nvPr/>
            </p:nvSpPr>
            <p:spPr bwMode="auto">
              <a:xfrm>
                <a:off x="772" y="8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53" name="Rectangle 114"/>
              <p:cNvSpPr>
                <a:spLocks noChangeArrowheads="1"/>
              </p:cNvSpPr>
              <p:nvPr/>
            </p:nvSpPr>
            <p:spPr bwMode="auto">
              <a:xfrm>
                <a:off x="812" y="87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54" name="Rectangle 115"/>
              <p:cNvSpPr>
                <a:spLocks noChangeArrowheads="1"/>
              </p:cNvSpPr>
              <p:nvPr/>
            </p:nvSpPr>
            <p:spPr bwMode="auto">
              <a:xfrm>
                <a:off x="836" y="8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155" name="Rectangle 116"/>
              <p:cNvSpPr>
                <a:spLocks noChangeArrowheads="1"/>
              </p:cNvSpPr>
              <p:nvPr/>
            </p:nvSpPr>
            <p:spPr bwMode="auto">
              <a:xfrm>
                <a:off x="876" y="8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56" name="Rectangle 117"/>
              <p:cNvSpPr>
                <a:spLocks noChangeArrowheads="1"/>
              </p:cNvSpPr>
              <p:nvPr/>
            </p:nvSpPr>
            <p:spPr bwMode="auto">
              <a:xfrm>
                <a:off x="916" y="87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157" name="Rectangle 118"/>
              <p:cNvSpPr>
                <a:spLocks noChangeArrowheads="1"/>
              </p:cNvSpPr>
              <p:nvPr/>
            </p:nvSpPr>
            <p:spPr bwMode="auto">
              <a:xfrm>
                <a:off x="948" y="8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158" name="Rectangle 119"/>
              <p:cNvSpPr>
                <a:spLocks noChangeArrowheads="1"/>
              </p:cNvSpPr>
              <p:nvPr/>
            </p:nvSpPr>
            <p:spPr bwMode="auto">
              <a:xfrm>
                <a:off x="988" y="876"/>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5159" name="Rectangle 120"/>
              <p:cNvSpPr>
                <a:spLocks noChangeArrowheads="1"/>
              </p:cNvSpPr>
              <p:nvPr/>
            </p:nvSpPr>
            <p:spPr bwMode="auto">
              <a:xfrm>
                <a:off x="1044" y="8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60" name="Rectangle 121"/>
              <p:cNvSpPr>
                <a:spLocks noChangeArrowheads="1"/>
              </p:cNvSpPr>
              <p:nvPr/>
            </p:nvSpPr>
            <p:spPr bwMode="auto">
              <a:xfrm>
                <a:off x="1084" y="8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61" name="Rectangle 122"/>
              <p:cNvSpPr>
                <a:spLocks noChangeArrowheads="1"/>
              </p:cNvSpPr>
              <p:nvPr/>
            </p:nvSpPr>
            <p:spPr bwMode="auto">
              <a:xfrm>
                <a:off x="1124" y="87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162" name="Rectangle 123"/>
              <p:cNvSpPr>
                <a:spLocks noChangeArrowheads="1"/>
              </p:cNvSpPr>
              <p:nvPr/>
            </p:nvSpPr>
            <p:spPr bwMode="auto">
              <a:xfrm>
                <a:off x="1156" y="87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63" name="Rectangle 124"/>
              <p:cNvSpPr>
                <a:spLocks noChangeArrowheads="1"/>
              </p:cNvSpPr>
              <p:nvPr/>
            </p:nvSpPr>
            <p:spPr bwMode="auto">
              <a:xfrm>
                <a:off x="620" y="96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64" name="Rectangle 125"/>
              <p:cNvSpPr>
                <a:spLocks noChangeArrowheads="1"/>
              </p:cNvSpPr>
              <p:nvPr/>
            </p:nvSpPr>
            <p:spPr bwMode="auto">
              <a:xfrm>
                <a:off x="636"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65" name="Rectangle 126"/>
              <p:cNvSpPr>
                <a:spLocks noChangeArrowheads="1"/>
              </p:cNvSpPr>
              <p:nvPr/>
            </p:nvSpPr>
            <p:spPr bwMode="auto">
              <a:xfrm>
                <a:off x="676" y="96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66" name="Rectangle 127"/>
              <p:cNvSpPr>
                <a:spLocks noChangeArrowheads="1"/>
              </p:cNvSpPr>
              <p:nvPr/>
            </p:nvSpPr>
            <p:spPr bwMode="auto">
              <a:xfrm>
                <a:off x="692" y="96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167" name="Rectangle 128"/>
              <p:cNvSpPr>
                <a:spLocks noChangeArrowheads="1"/>
              </p:cNvSpPr>
              <p:nvPr/>
            </p:nvSpPr>
            <p:spPr bwMode="auto">
              <a:xfrm>
                <a:off x="724" y="96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68" name="Rectangle 129"/>
              <p:cNvSpPr>
                <a:spLocks noChangeArrowheads="1"/>
              </p:cNvSpPr>
              <p:nvPr/>
            </p:nvSpPr>
            <p:spPr bwMode="auto">
              <a:xfrm>
                <a:off x="740"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169" name="Rectangle 130"/>
              <p:cNvSpPr>
                <a:spLocks noChangeArrowheads="1"/>
              </p:cNvSpPr>
              <p:nvPr/>
            </p:nvSpPr>
            <p:spPr bwMode="auto">
              <a:xfrm>
                <a:off x="772" y="96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170" name="Rectangle 131"/>
              <p:cNvSpPr>
                <a:spLocks noChangeArrowheads="1"/>
              </p:cNvSpPr>
              <p:nvPr/>
            </p:nvSpPr>
            <p:spPr bwMode="auto">
              <a:xfrm>
                <a:off x="788" y="96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71" name="Rectangle 132"/>
              <p:cNvSpPr>
                <a:spLocks noChangeArrowheads="1"/>
              </p:cNvSpPr>
              <p:nvPr/>
            </p:nvSpPr>
            <p:spPr bwMode="auto">
              <a:xfrm>
                <a:off x="812"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172" name="Rectangle 133"/>
              <p:cNvSpPr>
                <a:spLocks noChangeArrowheads="1"/>
              </p:cNvSpPr>
              <p:nvPr/>
            </p:nvSpPr>
            <p:spPr bwMode="auto">
              <a:xfrm>
                <a:off x="852" y="96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173" name="Rectangle 134"/>
              <p:cNvSpPr>
                <a:spLocks noChangeArrowheads="1"/>
              </p:cNvSpPr>
              <p:nvPr/>
            </p:nvSpPr>
            <p:spPr bwMode="auto">
              <a:xfrm>
                <a:off x="884"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74" name="Rectangle 135"/>
              <p:cNvSpPr>
                <a:spLocks noChangeArrowheads="1"/>
              </p:cNvSpPr>
              <p:nvPr/>
            </p:nvSpPr>
            <p:spPr bwMode="auto">
              <a:xfrm>
                <a:off x="924" y="96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5175" name="Rectangle 136"/>
              <p:cNvSpPr>
                <a:spLocks noChangeArrowheads="1"/>
              </p:cNvSpPr>
              <p:nvPr/>
            </p:nvSpPr>
            <p:spPr bwMode="auto">
              <a:xfrm>
                <a:off x="948" y="96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176" name="Rectangle 137"/>
              <p:cNvSpPr>
                <a:spLocks noChangeArrowheads="1"/>
              </p:cNvSpPr>
              <p:nvPr/>
            </p:nvSpPr>
            <p:spPr bwMode="auto">
              <a:xfrm>
                <a:off x="980"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177" name="Rectangle 138"/>
              <p:cNvSpPr>
                <a:spLocks noChangeArrowheads="1"/>
              </p:cNvSpPr>
              <p:nvPr/>
            </p:nvSpPr>
            <p:spPr bwMode="auto">
              <a:xfrm>
                <a:off x="1012" y="96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178" name="Rectangle 139"/>
              <p:cNvSpPr>
                <a:spLocks noChangeArrowheads="1"/>
              </p:cNvSpPr>
              <p:nvPr/>
            </p:nvSpPr>
            <p:spPr bwMode="auto">
              <a:xfrm>
                <a:off x="1044"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79" name="Rectangle 140"/>
              <p:cNvSpPr>
                <a:spLocks noChangeArrowheads="1"/>
              </p:cNvSpPr>
              <p:nvPr/>
            </p:nvSpPr>
            <p:spPr bwMode="auto">
              <a:xfrm>
                <a:off x="1084" y="96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80" name="Rectangle 141"/>
              <p:cNvSpPr>
                <a:spLocks noChangeArrowheads="1"/>
              </p:cNvSpPr>
              <p:nvPr/>
            </p:nvSpPr>
            <p:spPr bwMode="auto">
              <a:xfrm>
                <a:off x="1108" y="964"/>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5181" name="Rectangle 142"/>
              <p:cNvSpPr>
                <a:spLocks noChangeArrowheads="1"/>
              </p:cNvSpPr>
              <p:nvPr/>
            </p:nvSpPr>
            <p:spPr bwMode="auto">
              <a:xfrm>
                <a:off x="1164"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82" name="Rectangle 143"/>
              <p:cNvSpPr>
                <a:spLocks noChangeArrowheads="1"/>
              </p:cNvSpPr>
              <p:nvPr/>
            </p:nvSpPr>
            <p:spPr bwMode="auto">
              <a:xfrm>
                <a:off x="1204"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183" name="Rectangle 144"/>
              <p:cNvSpPr>
                <a:spLocks noChangeArrowheads="1"/>
              </p:cNvSpPr>
              <p:nvPr/>
            </p:nvSpPr>
            <p:spPr bwMode="auto">
              <a:xfrm>
                <a:off x="1244" y="9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84" name="Rectangle 145"/>
              <p:cNvSpPr>
                <a:spLocks noChangeArrowheads="1"/>
              </p:cNvSpPr>
              <p:nvPr/>
            </p:nvSpPr>
            <p:spPr bwMode="auto">
              <a:xfrm>
                <a:off x="1284" y="96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185" name="Rectangle 146"/>
              <p:cNvSpPr>
                <a:spLocks noChangeArrowheads="1"/>
              </p:cNvSpPr>
              <p:nvPr/>
            </p:nvSpPr>
            <p:spPr bwMode="auto">
              <a:xfrm>
                <a:off x="1300" y="96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86" name="Rectangle 147"/>
              <p:cNvSpPr>
                <a:spLocks noChangeArrowheads="1"/>
              </p:cNvSpPr>
              <p:nvPr/>
            </p:nvSpPr>
            <p:spPr bwMode="auto">
              <a:xfrm>
                <a:off x="620" y="105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87" name="Rectangle 148"/>
              <p:cNvSpPr>
                <a:spLocks noChangeArrowheads="1"/>
              </p:cNvSpPr>
              <p:nvPr/>
            </p:nvSpPr>
            <p:spPr bwMode="auto">
              <a:xfrm>
                <a:off x="636"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88" name="Rectangle 149"/>
              <p:cNvSpPr>
                <a:spLocks noChangeArrowheads="1"/>
              </p:cNvSpPr>
              <p:nvPr/>
            </p:nvSpPr>
            <p:spPr bwMode="auto">
              <a:xfrm>
                <a:off x="676" y="10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89" name="Rectangle 150"/>
              <p:cNvSpPr>
                <a:spLocks noChangeArrowheads="1"/>
              </p:cNvSpPr>
              <p:nvPr/>
            </p:nvSpPr>
            <p:spPr bwMode="auto">
              <a:xfrm>
                <a:off x="692" y="105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190" name="Rectangle 151"/>
              <p:cNvSpPr>
                <a:spLocks noChangeArrowheads="1"/>
              </p:cNvSpPr>
              <p:nvPr/>
            </p:nvSpPr>
            <p:spPr bwMode="auto">
              <a:xfrm>
                <a:off x="724" y="10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91" name="Rectangle 152"/>
              <p:cNvSpPr>
                <a:spLocks noChangeArrowheads="1"/>
              </p:cNvSpPr>
              <p:nvPr/>
            </p:nvSpPr>
            <p:spPr bwMode="auto">
              <a:xfrm>
                <a:off x="740"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192" name="Rectangle 153"/>
              <p:cNvSpPr>
                <a:spLocks noChangeArrowheads="1"/>
              </p:cNvSpPr>
              <p:nvPr/>
            </p:nvSpPr>
            <p:spPr bwMode="auto">
              <a:xfrm>
                <a:off x="772" y="10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193" name="Rectangle 154"/>
              <p:cNvSpPr>
                <a:spLocks noChangeArrowheads="1"/>
              </p:cNvSpPr>
              <p:nvPr/>
            </p:nvSpPr>
            <p:spPr bwMode="auto">
              <a:xfrm>
                <a:off x="788" y="105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94" name="Rectangle 155"/>
              <p:cNvSpPr>
                <a:spLocks noChangeArrowheads="1"/>
              </p:cNvSpPr>
              <p:nvPr/>
            </p:nvSpPr>
            <p:spPr bwMode="auto">
              <a:xfrm>
                <a:off x="812"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5195" name="Rectangle 156"/>
              <p:cNvSpPr>
                <a:spLocks noChangeArrowheads="1"/>
              </p:cNvSpPr>
              <p:nvPr/>
            </p:nvSpPr>
            <p:spPr bwMode="auto">
              <a:xfrm>
                <a:off x="852" y="1052"/>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5196" name="Rectangle 157"/>
              <p:cNvSpPr>
                <a:spLocks noChangeArrowheads="1"/>
              </p:cNvSpPr>
              <p:nvPr/>
            </p:nvSpPr>
            <p:spPr bwMode="auto">
              <a:xfrm>
                <a:off x="876"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97" name="Rectangle 158"/>
              <p:cNvSpPr>
                <a:spLocks noChangeArrowheads="1"/>
              </p:cNvSpPr>
              <p:nvPr/>
            </p:nvSpPr>
            <p:spPr bwMode="auto">
              <a:xfrm>
                <a:off x="916" y="10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j</a:t>
                </a:r>
                <a:endParaRPr lang="en-US" altLang="ko-KR">
                  <a:ea typeface="굴림" pitchFamily="50" charset="-127"/>
                </a:endParaRPr>
              </a:p>
            </p:txBody>
          </p:sp>
          <p:sp>
            <p:nvSpPr>
              <p:cNvPr id="15198" name="Rectangle 159"/>
              <p:cNvSpPr>
                <a:spLocks noChangeArrowheads="1"/>
              </p:cNvSpPr>
              <p:nvPr/>
            </p:nvSpPr>
            <p:spPr bwMode="auto">
              <a:xfrm>
                <a:off x="932"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99" name="Rectangle 160"/>
              <p:cNvSpPr>
                <a:spLocks noChangeArrowheads="1"/>
              </p:cNvSpPr>
              <p:nvPr/>
            </p:nvSpPr>
            <p:spPr bwMode="auto">
              <a:xfrm>
                <a:off x="972" y="105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200" name="Rectangle 161"/>
              <p:cNvSpPr>
                <a:spLocks noChangeArrowheads="1"/>
              </p:cNvSpPr>
              <p:nvPr/>
            </p:nvSpPr>
            <p:spPr bwMode="auto">
              <a:xfrm>
                <a:off x="1004" y="105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201" name="Rectangle 162"/>
              <p:cNvSpPr>
                <a:spLocks noChangeArrowheads="1"/>
              </p:cNvSpPr>
              <p:nvPr/>
            </p:nvSpPr>
            <p:spPr bwMode="auto">
              <a:xfrm>
                <a:off x="1036" y="105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02" name="Rectangle 163"/>
              <p:cNvSpPr>
                <a:spLocks noChangeArrowheads="1"/>
              </p:cNvSpPr>
              <p:nvPr/>
            </p:nvSpPr>
            <p:spPr bwMode="auto">
              <a:xfrm>
                <a:off x="1060"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5203" name="Rectangle 164"/>
              <p:cNvSpPr>
                <a:spLocks noChangeArrowheads="1"/>
              </p:cNvSpPr>
              <p:nvPr/>
            </p:nvSpPr>
            <p:spPr bwMode="auto">
              <a:xfrm>
                <a:off x="1100" y="10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204" name="Rectangle 165"/>
              <p:cNvSpPr>
                <a:spLocks noChangeArrowheads="1"/>
              </p:cNvSpPr>
              <p:nvPr/>
            </p:nvSpPr>
            <p:spPr bwMode="auto">
              <a:xfrm>
                <a:off x="1116"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205" name="Rectangle 166"/>
              <p:cNvSpPr>
                <a:spLocks noChangeArrowheads="1"/>
              </p:cNvSpPr>
              <p:nvPr/>
            </p:nvSpPr>
            <p:spPr bwMode="auto">
              <a:xfrm>
                <a:off x="1156" y="105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06" name="Rectangle 167"/>
              <p:cNvSpPr>
                <a:spLocks noChangeArrowheads="1"/>
              </p:cNvSpPr>
              <p:nvPr/>
            </p:nvSpPr>
            <p:spPr bwMode="auto">
              <a:xfrm>
                <a:off x="1188" y="105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07" name="Rectangle 168"/>
              <p:cNvSpPr>
                <a:spLocks noChangeArrowheads="1"/>
              </p:cNvSpPr>
              <p:nvPr/>
            </p:nvSpPr>
            <p:spPr bwMode="auto">
              <a:xfrm>
                <a:off x="1220" y="10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08" name="Rectangle 169"/>
              <p:cNvSpPr>
                <a:spLocks noChangeArrowheads="1"/>
              </p:cNvSpPr>
              <p:nvPr/>
            </p:nvSpPr>
            <p:spPr bwMode="auto">
              <a:xfrm>
                <a:off x="1252" y="1052"/>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5209" name="Rectangle 170"/>
              <p:cNvSpPr>
                <a:spLocks noChangeArrowheads="1"/>
              </p:cNvSpPr>
              <p:nvPr/>
            </p:nvSpPr>
            <p:spPr bwMode="auto">
              <a:xfrm>
                <a:off x="1276" y="105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5210" name="Rectangle 171"/>
              <p:cNvSpPr>
                <a:spLocks noChangeArrowheads="1"/>
              </p:cNvSpPr>
              <p:nvPr/>
            </p:nvSpPr>
            <p:spPr bwMode="auto">
              <a:xfrm>
                <a:off x="620" y="113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11" name="Rectangle 172"/>
              <p:cNvSpPr>
                <a:spLocks noChangeArrowheads="1"/>
              </p:cNvSpPr>
              <p:nvPr/>
            </p:nvSpPr>
            <p:spPr bwMode="auto">
              <a:xfrm>
                <a:off x="636"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212" name="Rectangle 173"/>
              <p:cNvSpPr>
                <a:spLocks noChangeArrowheads="1"/>
              </p:cNvSpPr>
              <p:nvPr/>
            </p:nvSpPr>
            <p:spPr bwMode="auto">
              <a:xfrm>
                <a:off x="676" y="113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13" name="Rectangle 174"/>
              <p:cNvSpPr>
                <a:spLocks noChangeArrowheads="1"/>
              </p:cNvSpPr>
              <p:nvPr/>
            </p:nvSpPr>
            <p:spPr bwMode="auto">
              <a:xfrm>
                <a:off x="692" y="113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214" name="Rectangle 175"/>
              <p:cNvSpPr>
                <a:spLocks noChangeArrowheads="1"/>
              </p:cNvSpPr>
              <p:nvPr/>
            </p:nvSpPr>
            <p:spPr bwMode="auto">
              <a:xfrm>
                <a:off x="724" y="113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15" name="Rectangle 176"/>
              <p:cNvSpPr>
                <a:spLocks noChangeArrowheads="1"/>
              </p:cNvSpPr>
              <p:nvPr/>
            </p:nvSpPr>
            <p:spPr bwMode="auto">
              <a:xfrm>
                <a:off x="740"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16" name="Rectangle 177"/>
              <p:cNvSpPr>
                <a:spLocks noChangeArrowheads="1"/>
              </p:cNvSpPr>
              <p:nvPr/>
            </p:nvSpPr>
            <p:spPr bwMode="auto">
              <a:xfrm>
                <a:off x="772" y="113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217" name="Rectangle 178"/>
              <p:cNvSpPr>
                <a:spLocks noChangeArrowheads="1"/>
              </p:cNvSpPr>
              <p:nvPr/>
            </p:nvSpPr>
            <p:spPr bwMode="auto">
              <a:xfrm>
                <a:off x="788" y="113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18" name="Rectangle 179"/>
              <p:cNvSpPr>
                <a:spLocks noChangeArrowheads="1"/>
              </p:cNvSpPr>
              <p:nvPr/>
            </p:nvSpPr>
            <p:spPr bwMode="auto">
              <a:xfrm>
                <a:off x="812"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5219" name="Rectangle 180"/>
              <p:cNvSpPr>
                <a:spLocks noChangeArrowheads="1"/>
              </p:cNvSpPr>
              <p:nvPr/>
            </p:nvSpPr>
            <p:spPr bwMode="auto">
              <a:xfrm>
                <a:off x="852"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220" name="Rectangle 181"/>
              <p:cNvSpPr>
                <a:spLocks noChangeArrowheads="1"/>
              </p:cNvSpPr>
              <p:nvPr/>
            </p:nvSpPr>
            <p:spPr bwMode="auto">
              <a:xfrm>
                <a:off x="892" y="113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21" name="Rectangle 182"/>
              <p:cNvSpPr>
                <a:spLocks noChangeArrowheads="1"/>
              </p:cNvSpPr>
              <p:nvPr/>
            </p:nvSpPr>
            <p:spPr bwMode="auto">
              <a:xfrm>
                <a:off x="924" y="113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22" name="Rectangle 183"/>
              <p:cNvSpPr>
                <a:spLocks noChangeArrowheads="1"/>
              </p:cNvSpPr>
              <p:nvPr/>
            </p:nvSpPr>
            <p:spPr bwMode="auto">
              <a:xfrm>
                <a:off x="940"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223" name="Rectangle 184"/>
              <p:cNvSpPr>
                <a:spLocks noChangeArrowheads="1"/>
              </p:cNvSpPr>
              <p:nvPr/>
            </p:nvSpPr>
            <p:spPr bwMode="auto">
              <a:xfrm>
                <a:off x="980"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224" name="Rectangle 185"/>
              <p:cNvSpPr>
                <a:spLocks noChangeArrowheads="1"/>
              </p:cNvSpPr>
              <p:nvPr/>
            </p:nvSpPr>
            <p:spPr bwMode="auto">
              <a:xfrm>
                <a:off x="1020" y="113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25" name="Rectangle 186"/>
              <p:cNvSpPr>
                <a:spLocks noChangeArrowheads="1"/>
              </p:cNvSpPr>
              <p:nvPr/>
            </p:nvSpPr>
            <p:spPr bwMode="auto">
              <a:xfrm>
                <a:off x="1052" y="113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26" name="Rectangle 187"/>
              <p:cNvSpPr>
                <a:spLocks noChangeArrowheads="1"/>
              </p:cNvSpPr>
              <p:nvPr/>
            </p:nvSpPr>
            <p:spPr bwMode="auto">
              <a:xfrm>
                <a:off x="1084" y="113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27" name="Rectangle 188"/>
              <p:cNvSpPr>
                <a:spLocks noChangeArrowheads="1"/>
              </p:cNvSpPr>
              <p:nvPr/>
            </p:nvSpPr>
            <p:spPr bwMode="auto">
              <a:xfrm>
                <a:off x="1108" y="113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228" name="Rectangle 189"/>
              <p:cNvSpPr>
                <a:spLocks noChangeArrowheads="1"/>
              </p:cNvSpPr>
              <p:nvPr/>
            </p:nvSpPr>
            <p:spPr bwMode="auto">
              <a:xfrm>
                <a:off x="1140"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29" name="Rectangle 190"/>
              <p:cNvSpPr>
                <a:spLocks noChangeArrowheads="1"/>
              </p:cNvSpPr>
              <p:nvPr/>
            </p:nvSpPr>
            <p:spPr bwMode="auto">
              <a:xfrm>
                <a:off x="1172" y="113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30" name="Rectangle 191"/>
              <p:cNvSpPr>
                <a:spLocks noChangeArrowheads="1"/>
              </p:cNvSpPr>
              <p:nvPr/>
            </p:nvSpPr>
            <p:spPr bwMode="auto">
              <a:xfrm>
                <a:off x="1204" y="113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231" name="Rectangle 192"/>
              <p:cNvSpPr>
                <a:spLocks noChangeArrowheads="1"/>
              </p:cNvSpPr>
              <p:nvPr/>
            </p:nvSpPr>
            <p:spPr bwMode="auto">
              <a:xfrm>
                <a:off x="1244" y="113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32" name="Rectangle 193"/>
              <p:cNvSpPr>
                <a:spLocks noChangeArrowheads="1"/>
              </p:cNvSpPr>
              <p:nvPr/>
            </p:nvSpPr>
            <p:spPr bwMode="auto">
              <a:xfrm>
                <a:off x="620" y="12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33" name="Rectangle 194"/>
              <p:cNvSpPr>
                <a:spLocks noChangeArrowheads="1"/>
              </p:cNvSpPr>
              <p:nvPr/>
            </p:nvSpPr>
            <p:spPr bwMode="auto">
              <a:xfrm>
                <a:off x="636" y="12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234" name="Rectangle 195"/>
              <p:cNvSpPr>
                <a:spLocks noChangeArrowheads="1"/>
              </p:cNvSpPr>
              <p:nvPr/>
            </p:nvSpPr>
            <p:spPr bwMode="auto">
              <a:xfrm>
                <a:off x="676" y="12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35" name="Rectangle 196"/>
              <p:cNvSpPr>
                <a:spLocks noChangeArrowheads="1"/>
              </p:cNvSpPr>
              <p:nvPr/>
            </p:nvSpPr>
            <p:spPr bwMode="auto">
              <a:xfrm>
                <a:off x="692" y="12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236" name="Rectangle 197"/>
              <p:cNvSpPr>
                <a:spLocks noChangeArrowheads="1"/>
              </p:cNvSpPr>
              <p:nvPr/>
            </p:nvSpPr>
            <p:spPr bwMode="auto">
              <a:xfrm>
                <a:off x="724" y="12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37" name="Rectangle 198"/>
              <p:cNvSpPr>
                <a:spLocks noChangeArrowheads="1"/>
              </p:cNvSpPr>
              <p:nvPr/>
            </p:nvSpPr>
            <p:spPr bwMode="auto">
              <a:xfrm>
                <a:off x="740" y="12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38" name="Rectangle 199"/>
              <p:cNvSpPr>
                <a:spLocks noChangeArrowheads="1"/>
              </p:cNvSpPr>
              <p:nvPr/>
            </p:nvSpPr>
            <p:spPr bwMode="auto">
              <a:xfrm>
                <a:off x="772" y="12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239" name="Rectangle 200"/>
              <p:cNvSpPr>
                <a:spLocks noChangeArrowheads="1"/>
              </p:cNvSpPr>
              <p:nvPr/>
            </p:nvSpPr>
            <p:spPr bwMode="auto">
              <a:xfrm>
                <a:off x="788" y="12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40" name="Rectangle 201"/>
              <p:cNvSpPr>
                <a:spLocks noChangeArrowheads="1"/>
              </p:cNvSpPr>
              <p:nvPr/>
            </p:nvSpPr>
            <p:spPr bwMode="auto">
              <a:xfrm>
                <a:off x="812" y="122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5241" name="Rectangle 202"/>
              <p:cNvSpPr>
                <a:spLocks noChangeArrowheads="1"/>
              </p:cNvSpPr>
              <p:nvPr/>
            </p:nvSpPr>
            <p:spPr bwMode="auto">
              <a:xfrm>
                <a:off x="836" y="12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42" name="Rectangle 203"/>
              <p:cNvSpPr>
                <a:spLocks noChangeArrowheads="1"/>
              </p:cNvSpPr>
              <p:nvPr/>
            </p:nvSpPr>
            <p:spPr bwMode="auto">
              <a:xfrm>
                <a:off x="852" y="12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43" name="Rectangle 204"/>
              <p:cNvSpPr>
                <a:spLocks noChangeArrowheads="1"/>
              </p:cNvSpPr>
              <p:nvPr/>
            </p:nvSpPr>
            <p:spPr bwMode="auto">
              <a:xfrm>
                <a:off x="884" y="12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sp>
            <p:nvSpPr>
              <p:cNvPr id="15244" name="Rectangle 205"/>
              <p:cNvSpPr>
                <a:spLocks noChangeArrowheads="1"/>
              </p:cNvSpPr>
              <p:nvPr/>
            </p:nvSpPr>
            <p:spPr bwMode="auto">
              <a:xfrm>
                <a:off x="916" y="12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grpSp>
        <p:grpSp>
          <p:nvGrpSpPr>
            <p:cNvPr id="4" name="Group 407"/>
            <p:cNvGrpSpPr>
              <a:grpSpLocks/>
            </p:cNvGrpSpPr>
            <p:nvPr/>
          </p:nvGrpSpPr>
          <p:grpSpPr bwMode="auto">
            <a:xfrm>
              <a:off x="620" y="1068"/>
              <a:ext cx="2160" cy="738"/>
              <a:chOff x="620" y="1068"/>
              <a:chExt cx="2160" cy="738"/>
            </a:xfrm>
          </p:grpSpPr>
          <p:sp>
            <p:nvSpPr>
              <p:cNvPr id="14845" name="Rectangle 207"/>
              <p:cNvSpPr>
                <a:spLocks noChangeArrowheads="1"/>
              </p:cNvSpPr>
              <p:nvPr/>
            </p:nvSpPr>
            <p:spPr bwMode="auto">
              <a:xfrm>
                <a:off x="940" y="12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46" name="Rectangle 208"/>
              <p:cNvSpPr>
                <a:spLocks noChangeArrowheads="1"/>
              </p:cNvSpPr>
              <p:nvPr/>
            </p:nvSpPr>
            <p:spPr bwMode="auto">
              <a:xfrm>
                <a:off x="972" y="12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47" name="Rectangle 209"/>
              <p:cNvSpPr>
                <a:spLocks noChangeArrowheads="1"/>
              </p:cNvSpPr>
              <p:nvPr/>
            </p:nvSpPr>
            <p:spPr bwMode="auto">
              <a:xfrm>
                <a:off x="1004" y="12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48" name="Rectangle 210"/>
              <p:cNvSpPr>
                <a:spLocks noChangeArrowheads="1"/>
              </p:cNvSpPr>
              <p:nvPr/>
            </p:nvSpPr>
            <p:spPr bwMode="auto">
              <a:xfrm>
                <a:off x="1036" y="12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49" name="Rectangle 211"/>
              <p:cNvSpPr>
                <a:spLocks noChangeArrowheads="1"/>
              </p:cNvSpPr>
              <p:nvPr/>
            </p:nvSpPr>
            <p:spPr bwMode="auto">
              <a:xfrm>
                <a:off x="1076" y="12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50" name="Rectangle 212"/>
              <p:cNvSpPr>
                <a:spLocks noChangeArrowheads="1"/>
              </p:cNvSpPr>
              <p:nvPr/>
            </p:nvSpPr>
            <p:spPr bwMode="auto">
              <a:xfrm>
                <a:off x="1108" y="12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51" name="Rectangle 213"/>
              <p:cNvSpPr>
                <a:spLocks noChangeArrowheads="1"/>
              </p:cNvSpPr>
              <p:nvPr/>
            </p:nvSpPr>
            <p:spPr bwMode="auto">
              <a:xfrm>
                <a:off x="1140" y="1220"/>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852" name="Rectangle 214"/>
              <p:cNvSpPr>
                <a:spLocks noChangeArrowheads="1"/>
              </p:cNvSpPr>
              <p:nvPr/>
            </p:nvSpPr>
            <p:spPr bwMode="auto">
              <a:xfrm>
                <a:off x="1196" y="12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53" name="Rectangle 215"/>
              <p:cNvSpPr>
                <a:spLocks noChangeArrowheads="1"/>
              </p:cNvSpPr>
              <p:nvPr/>
            </p:nvSpPr>
            <p:spPr bwMode="auto">
              <a:xfrm>
                <a:off x="1236" y="12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54" name="Rectangle 216"/>
              <p:cNvSpPr>
                <a:spLocks noChangeArrowheads="1"/>
              </p:cNvSpPr>
              <p:nvPr/>
            </p:nvSpPr>
            <p:spPr bwMode="auto">
              <a:xfrm>
                <a:off x="1276" y="12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55" name="Rectangle 217"/>
              <p:cNvSpPr>
                <a:spLocks noChangeArrowheads="1"/>
              </p:cNvSpPr>
              <p:nvPr/>
            </p:nvSpPr>
            <p:spPr bwMode="auto">
              <a:xfrm>
                <a:off x="1308" y="12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856" name="Rectangle 218"/>
              <p:cNvSpPr>
                <a:spLocks noChangeArrowheads="1"/>
              </p:cNvSpPr>
              <p:nvPr/>
            </p:nvSpPr>
            <p:spPr bwMode="auto">
              <a:xfrm>
                <a:off x="1324" y="12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57" name="Rectangle 219"/>
              <p:cNvSpPr>
                <a:spLocks noChangeArrowheads="1"/>
              </p:cNvSpPr>
              <p:nvPr/>
            </p:nvSpPr>
            <p:spPr bwMode="auto">
              <a:xfrm>
                <a:off x="620" y="1308"/>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58" name="Rectangle 220"/>
              <p:cNvSpPr>
                <a:spLocks noChangeArrowheads="1"/>
              </p:cNvSpPr>
              <p:nvPr/>
            </p:nvSpPr>
            <p:spPr bwMode="auto">
              <a:xfrm>
                <a:off x="660" y="130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59" name="Rectangle 221"/>
              <p:cNvSpPr>
                <a:spLocks noChangeArrowheads="1"/>
              </p:cNvSpPr>
              <p:nvPr/>
            </p:nvSpPr>
            <p:spPr bwMode="auto">
              <a:xfrm>
                <a:off x="684" y="13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60" name="Rectangle 222"/>
              <p:cNvSpPr>
                <a:spLocks noChangeArrowheads="1"/>
              </p:cNvSpPr>
              <p:nvPr/>
            </p:nvSpPr>
            <p:spPr bwMode="auto">
              <a:xfrm>
                <a:off x="724" y="130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j</a:t>
                </a:r>
                <a:endParaRPr lang="en-US" altLang="ko-KR">
                  <a:ea typeface="굴림" pitchFamily="50" charset="-127"/>
                </a:endParaRPr>
              </a:p>
            </p:txBody>
          </p:sp>
          <p:sp>
            <p:nvSpPr>
              <p:cNvPr id="14861" name="Rectangle 223"/>
              <p:cNvSpPr>
                <a:spLocks noChangeArrowheads="1"/>
              </p:cNvSpPr>
              <p:nvPr/>
            </p:nvSpPr>
            <p:spPr bwMode="auto">
              <a:xfrm>
                <a:off x="740" y="13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62" name="Rectangle 224"/>
              <p:cNvSpPr>
                <a:spLocks noChangeArrowheads="1"/>
              </p:cNvSpPr>
              <p:nvPr/>
            </p:nvSpPr>
            <p:spPr bwMode="auto">
              <a:xfrm>
                <a:off x="780" y="130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863" name="Rectangle 225"/>
              <p:cNvSpPr>
                <a:spLocks noChangeArrowheads="1"/>
              </p:cNvSpPr>
              <p:nvPr/>
            </p:nvSpPr>
            <p:spPr bwMode="auto">
              <a:xfrm>
                <a:off x="812" y="13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64" name="Rectangle 226"/>
              <p:cNvSpPr>
                <a:spLocks noChangeArrowheads="1"/>
              </p:cNvSpPr>
              <p:nvPr/>
            </p:nvSpPr>
            <p:spPr bwMode="auto">
              <a:xfrm>
                <a:off x="844" y="13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65" name="Rectangle 227"/>
              <p:cNvSpPr>
                <a:spLocks noChangeArrowheads="1"/>
              </p:cNvSpPr>
              <p:nvPr/>
            </p:nvSpPr>
            <p:spPr bwMode="auto">
              <a:xfrm>
                <a:off x="868" y="13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66" name="Rectangle 228"/>
              <p:cNvSpPr>
                <a:spLocks noChangeArrowheads="1"/>
              </p:cNvSpPr>
              <p:nvPr/>
            </p:nvSpPr>
            <p:spPr bwMode="auto">
              <a:xfrm>
                <a:off x="908" y="130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67" name="Rectangle 229"/>
              <p:cNvSpPr>
                <a:spLocks noChangeArrowheads="1"/>
              </p:cNvSpPr>
              <p:nvPr/>
            </p:nvSpPr>
            <p:spPr bwMode="auto">
              <a:xfrm>
                <a:off x="924" y="13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68" name="Rectangle 230"/>
              <p:cNvSpPr>
                <a:spLocks noChangeArrowheads="1"/>
              </p:cNvSpPr>
              <p:nvPr/>
            </p:nvSpPr>
            <p:spPr bwMode="auto">
              <a:xfrm>
                <a:off x="956" y="13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69" name="Rectangle 231"/>
              <p:cNvSpPr>
                <a:spLocks noChangeArrowheads="1"/>
              </p:cNvSpPr>
              <p:nvPr/>
            </p:nvSpPr>
            <p:spPr bwMode="auto">
              <a:xfrm>
                <a:off x="996" y="13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870" name="Rectangle 232"/>
              <p:cNvSpPr>
                <a:spLocks noChangeArrowheads="1"/>
              </p:cNvSpPr>
              <p:nvPr/>
            </p:nvSpPr>
            <p:spPr bwMode="auto">
              <a:xfrm>
                <a:off x="620" y="138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71" name="Rectangle 233"/>
              <p:cNvSpPr>
                <a:spLocks noChangeArrowheads="1"/>
              </p:cNvSpPr>
              <p:nvPr/>
            </p:nvSpPr>
            <p:spPr bwMode="auto">
              <a:xfrm>
                <a:off x="644" y="138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72" name="Rectangle 234"/>
              <p:cNvSpPr>
                <a:spLocks noChangeArrowheads="1"/>
              </p:cNvSpPr>
              <p:nvPr/>
            </p:nvSpPr>
            <p:spPr bwMode="auto">
              <a:xfrm>
                <a:off x="668"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73" name="Rectangle 235"/>
              <p:cNvSpPr>
                <a:spLocks noChangeArrowheads="1"/>
              </p:cNvSpPr>
              <p:nvPr/>
            </p:nvSpPr>
            <p:spPr bwMode="auto">
              <a:xfrm>
                <a:off x="708"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874" name="Rectangle 236"/>
              <p:cNvSpPr>
                <a:spLocks noChangeArrowheads="1"/>
              </p:cNvSpPr>
              <p:nvPr/>
            </p:nvSpPr>
            <p:spPr bwMode="auto">
              <a:xfrm>
                <a:off x="748"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75" name="Rectangle 237"/>
              <p:cNvSpPr>
                <a:spLocks noChangeArrowheads="1"/>
              </p:cNvSpPr>
              <p:nvPr/>
            </p:nvSpPr>
            <p:spPr bwMode="auto">
              <a:xfrm>
                <a:off x="780" y="138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76" name="Rectangle 238"/>
              <p:cNvSpPr>
                <a:spLocks noChangeArrowheads="1"/>
              </p:cNvSpPr>
              <p:nvPr/>
            </p:nvSpPr>
            <p:spPr bwMode="auto">
              <a:xfrm>
                <a:off x="812"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77" name="Rectangle 239"/>
              <p:cNvSpPr>
                <a:spLocks noChangeArrowheads="1"/>
              </p:cNvSpPr>
              <p:nvPr/>
            </p:nvSpPr>
            <p:spPr bwMode="auto">
              <a:xfrm>
                <a:off x="852" y="138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78" name="Rectangle 240"/>
              <p:cNvSpPr>
                <a:spLocks noChangeArrowheads="1"/>
              </p:cNvSpPr>
              <p:nvPr/>
            </p:nvSpPr>
            <p:spPr bwMode="auto">
              <a:xfrm>
                <a:off x="884" y="138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79" name="Rectangle 241"/>
              <p:cNvSpPr>
                <a:spLocks noChangeArrowheads="1"/>
              </p:cNvSpPr>
              <p:nvPr/>
            </p:nvSpPr>
            <p:spPr bwMode="auto">
              <a:xfrm>
                <a:off x="908"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80" name="Rectangle 242"/>
              <p:cNvSpPr>
                <a:spLocks noChangeArrowheads="1"/>
              </p:cNvSpPr>
              <p:nvPr/>
            </p:nvSpPr>
            <p:spPr bwMode="auto">
              <a:xfrm>
                <a:off x="940"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81" name="Rectangle 243"/>
              <p:cNvSpPr>
                <a:spLocks noChangeArrowheads="1"/>
              </p:cNvSpPr>
              <p:nvPr/>
            </p:nvSpPr>
            <p:spPr bwMode="auto">
              <a:xfrm>
                <a:off x="980"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882" name="Rectangle 244"/>
              <p:cNvSpPr>
                <a:spLocks noChangeArrowheads="1"/>
              </p:cNvSpPr>
              <p:nvPr/>
            </p:nvSpPr>
            <p:spPr bwMode="auto">
              <a:xfrm>
                <a:off x="1020" y="138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83" name="Rectangle 245"/>
              <p:cNvSpPr>
                <a:spLocks noChangeArrowheads="1"/>
              </p:cNvSpPr>
              <p:nvPr/>
            </p:nvSpPr>
            <p:spPr bwMode="auto">
              <a:xfrm>
                <a:off x="1044" y="138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84" name="Rectangle 246"/>
              <p:cNvSpPr>
                <a:spLocks noChangeArrowheads="1"/>
              </p:cNvSpPr>
              <p:nvPr/>
            </p:nvSpPr>
            <p:spPr bwMode="auto">
              <a:xfrm>
                <a:off x="1060" y="138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85" name="Rectangle 247"/>
              <p:cNvSpPr>
                <a:spLocks noChangeArrowheads="1"/>
              </p:cNvSpPr>
              <p:nvPr/>
            </p:nvSpPr>
            <p:spPr bwMode="auto">
              <a:xfrm>
                <a:off x="1092"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86" name="Rectangle 248"/>
              <p:cNvSpPr>
                <a:spLocks noChangeArrowheads="1"/>
              </p:cNvSpPr>
              <p:nvPr/>
            </p:nvSpPr>
            <p:spPr bwMode="auto">
              <a:xfrm>
                <a:off x="1132" y="138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87" name="Rectangle 249"/>
              <p:cNvSpPr>
                <a:spLocks noChangeArrowheads="1"/>
              </p:cNvSpPr>
              <p:nvPr/>
            </p:nvSpPr>
            <p:spPr bwMode="auto">
              <a:xfrm>
                <a:off x="1156"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88" name="Rectangle 250"/>
              <p:cNvSpPr>
                <a:spLocks noChangeArrowheads="1"/>
              </p:cNvSpPr>
              <p:nvPr/>
            </p:nvSpPr>
            <p:spPr bwMode="auto">
              <a:xfrm>
                <a:off x="1188" y="138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89" name="Rectangle 251"/>
              <p:cNvSpPr>
                <a:spLocks noChangeArrowheads="1"/>
              </p:cNvSpPr>
              <p:nvPr/>
            </p:nvSpPr>
            <p:spPr bwMode="auto">
              <a:xfrm>
                <a:off x="1220" y="138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90" name="Rectangle 252"/>
              <p:cNvSpPr>
                <a:spLocks noChangeArrowheads="1"/>
              </p:cNvSpPr>
              <p:nvPr/>
            </p:nvSpPr>
            <p:spPr bwMode="auto">
              <a:xfrm>
                <a:off x="1236"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91" name="Rectangle 253"/>
              <p:cNvSpPr>
                <a:spLocks noChangeArrowheads="1"/>
              </p:cNvSpPr>
              <p:nvPr/>
            </p:nvSpPr>
            <p:spPr bwMode="auto">
              <a:xfrm>
                <a:off x="1276" y="13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92" name="Rectangle 254"/>
              <p:cNvSpPr>
                <a:spLocks noChangeArrowheads="1"/>
              </p:cNvSpPr>
              <p:nvPr/>
            </p:nvSpPr>
            <p:spPr bwMode="auto">
              <a:xfrm>
                <a:off x="1316" y="138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93" name="Rectangle 255"/>
              <p:cNvSpPr>
                <a:spLocks noChangeArrowheads="1"/>
              </p:cNvSpPr>
              <p:nvPr/>
            </p:nvSpPr>
            <p:spPr bwMode="auto">
              <a:xfrm>
                <a:off x="1348" y="138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894" name="Rectangle 256"/>
              <p:cNvSpPr>
                <a:spLocks noChangeArrowheads="1"/>
              </p:cNvSpPr>
              <p:nvPr/>
            </p:nvSpPr>
            <p:spPr bwMode="auto">
              <a:xfrm>
                <a:off x="1364" y="138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95" name="Rectangle 257"/>
              <p:cNvSpPr>
                <a:spLocks noChangeArrowheads="1"/>
              </p:cNvSpPr>
              <p:nvPr/>
            </p:nvSpPr>
            <p:spPr bwMode="auto">
              <a:xfrm>
                <a:off x="620" y="1476"/>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896" name="Rectangle 258"/>
              <p:cNvSpPr>
                <a:spLocks noChangeArrowheads="1"/>
              </p:cNvSpPr>
              <p:nvPr/>
            </p:nvSpPr>
            <p:spPr bwMode="auto">
              <a:xfrm>
                <a:off x="660" y="14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897" name="Rectangle 259"/>
              <p:cNvSpPr>
                <a:spLocks noChangeArrowheads="1"/>
              </p:cNvSpPr>
              <p:nvPr/>
            </p:nvSpPr>
            <p:spPr bwMode="auto">
              <a:xfrm>
                <a:off x="700" y="147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98" name="Rectangle 260"/>
              <p:cNvSpPr>
                <a:spLocks noChangeArrowheads="1"/>
              </p:cNvSpPr>
              <p:nvPr/>
            </p:nvSpPr>
            <p:spPr bwMode="auto">
              <a:xfrm>
                <a:off x="732" y="147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99" name="Rectangle 261"/>
              <p:cNvSpPr>
                <a:spLocks noChangeArrowheads="1"/>
              </p:cNvSpPr>
              <p:nvPr/>
            </p:nvSpPr>
            <p:spPr bwMode="auto">
              <a:xfrm>
                <a:off x="748" y="14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00" name="Rectangle 262"/>
              <p:cNvSpPr>
                <a:spLocks noChangeArrowheads="1"/>
              </p:cNvSpPr>
              <p:nvPr/>
            </p:nvSpPr>
            <p:spPr bwMode="auto">
              <a:xfrm>
                <a:off x="788" y="14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01" name="Rectangle 263"/>
              <p:cNvSpPr>
                <a:spLocks noChangeArrowheads="1"/>
              </p:cNvSpPr>
              <p:nvPr/>
            </p:nvSpPr>
            <p:spPr bwMode="auto">
              <a:xfrm>
                <a:off x="828" y="147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02" name="Rectangle 264"/>
              <p:cNvSpPr>
                <a:spLocks noChangeArrowheads="1"/>
              </p:cNvSpPr>
              <p:nvPr/>
            </p:nvSpPr>
            <p:spPr bwMode="auto">
              <a:xfrm>
                <a:off x="860" y="147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03" name="Rectangle 265"/>
              <p:cNvSpPr>
                <a:spLocks noChangeArrowheads="1"/>
              </p:cNvSpPr>
              <p:nvPr/>
            </p:nvSpPr>
            <p:spPr bwMode="auto">
              <a:xfrm>
                <a:off x="892" y="147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04" name="Rectangle 266"/>
              <p:cNvSpPr>
                <a:spLocks noChangeArrowheads="1"/>
              </p:cNvSpPr>
              <p:nvPr/>
            </p:nvSpPr>
            <p:spPr bwMode="auto">
              <a:xfrm>
                <a:off x="916" y="1476"/>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05" name="Rectangle 267"/>
              <p:cNvSpPr>
                <a:spLocks noChangeArrowheads="1"/>
              </p:cNvSpPr>
              <p:nvPr/>
            </p:nvSpPr>
            <p:spPr bwMode="auto">
              <a:xfrm>
                <a:off x="972" y="14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06" name="Rectangle 268"/>
              <p:cNvSpPr>
                <a:spLocks noChangeArrowheads="1"/>
              </p:cNvSpPr>
              <p:nvPr/>
            </p:nvSpPr>
            <p:spPr bwMode="auto">
              <a:xfrm>
                <a:off x="1012" y="14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907" name="Rectangle 269"/>
              <p:cNvSpPr>
                <a:spLocks noChangeArrowheads="1"/>
              </p:cNvSpPr>
              <p:nvPr/>
            </p:nvSpPr>
            <p:spPr bwMode="auto">
              <a:xfrm>
                <a:off x="1052" y="147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08" name="Rectangle 270"/>
              <p:cNvSpPr>
                <a:spLocks noChangeArrowheads="1"/>
              </p:cNvSpPr>
              <p:nvPr/>
            </p:nvSpPr>
            <p:spPr bwMode="auto">
              <a:xfrm>
                <a:off x="1092" y="147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909" name="Rectangle 271"/>
              <p:cNvSpPr>
                <a:spLocks noChangeArrowheads="1"/>
              </p:cNvSpPr>
              <p:nvPr/>
            </p:nvSpPr>
            <p:spPr bwMode="auto">
              <a:xfrm>
                <a:off x="1108" y="147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910" name="Rectangle 272"/>
              <p:cNvSpPr>
                <a:spLocks noChangeArrowheads="1"/>
              </p:cNvSpPr>
              <p:nvPr/>
            </p:nvSpPr>
            <p:spPr bwMode="auto">
              <a:xfrm>
                <a:off x="620" y="155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11" name="Rectangle 273"/>
              <p:cNvSpPr>
                <a:spLocks noChangeArrowheads="1"/>
              </p:cNvSpPr>
              <p:nvPr/>
            </p:nvSpPr>
            <p:spPr bwMode="auto">
              <a:xfrm>
                <a:off x="644" y="155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12" name="Rectangle 274"/>
              <p:cNvSpPr>
                <a:spLocks noChangeArrowheads="1"/>
              </p:cNvSpPr>
              <p:nvPr/>
            </p:nvSpPr>
            <p:spPr bwMode="auto">
              <a:xfrm>
                <a:off x="668" y="155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913" name="Rectangle 275"/>
              <p:cNvSpPr>
                <a:spLocks noChangeArrowheads="1"/>
              </p:cNvSpPr>
              <p:nvPr/>
            </p:nvSpPr>
            <p:spPr bwMode="auto">
              <a:xfrm>
                <a:off x="684" y="155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914" name="Rectangle 276"/>
              <p:cNvSpPr>
                <a:spLocks noChangeArrowheads="1"/>
              </p:cNvSpPr>
              <p:nvPr/>
            </p:nvSpPr>
            <p:spPr bwMode="auto">
              <a:xfrm>
                <a:off x="708" y="155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15" name="Rectangle 277"/>
              <p:cNvSpPr>
                <a:spLocks noChangeArrowheads="1"/>
              </p:cNvSpPr>
              <p:nvPr/>
            </p:nvSpPr>
            <p:spPr bwMode="auto">
              <a:xfrm>
                <a:off x="732" y="15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16" name="Rectangle 278"/>
              <p:cNvSpPr>
                <a:spLocks noChangeArrowheads="1"/>
              </p:cNvSpPr>
              <p:nvPr/>
            </p:nvSpPr>
            <p:spPr bwMode="auto">
              <a:xfrm>
                <a:off x="772" y="15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17" name="Rectangle 279"/>
              <p:cNvSpPr>
                <a:spLocks noChangeArrowheads="1"/>
              </p:cNvSpPr>
              <p:nvPr/>
            </p:nvSpPr>
            <p:spPr bwMode="auto">
              <a:xfrm>
                <a:off x="812" y="155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918" name="Rectangle 280"/>
              <p:cNvSpPr>
                <a:spLocks noChangeArrowheads="1"/>
              </p:cNvSpPr>
              <p:nvPr/>
            </p:nvSpPr>
            <p:spPr bwMode="auto">
              <a:xfrm>
                <a:off x="844" y="15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19" name="Rectangle 281"/>
              <p:cNvSpPr>
                <a:spLocks noChangeArrowheads="1"/>
              </p:cNvSpPr>
              <p:nvPr/>
            </p:nvSpPr>
            <p:spPr bwMode="auto">
              <a:xfrm>
                <a:off x="884" y="155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20" name="Rectangle 282"/>
              <p:cNvSpPr>
                <a:spLocks noChangeArrowheads="1"/>
              </p:cNvSpPr>
              <p:nvPr/>
            </p:nvSpPr>
            <p:spPr bwMode="auto">
              <a:xfrm>
                <a:off x="916" y="155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21" name="Rectangle 283"/>
              <p:cNvSpPr>
                <a:spLocks noChangeArrowheads="1"/>
              </p:cNvSpPr>
              <p:nvPr/>
            </p:nvSpPr>
            <p:spPr bwMode="auto">
              <a:xfrm>
                <a:off x="948" y="15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922" name="Rectangle 284"/>
              <p:cNvSpPr>
                <a:spLocks noChangeArrowheads="1"/>
              </p:cNvSpPr>
              <p:nvPr/>
            </p:nvSpPr>
            <p:spPr bwMode="auto">
              <a:xfrm>
                <a:off x="980" y="155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23" name="Rectangle 285"/>
              <p:cNvSpPr>
                <a:spLocks noChangeArrowheads="1"/>
              </p:cNvSpPr>
              <p:nvPr/>
            </p:nvSpPr>
            <p:spPr bwMode="auto">
              <a:xfrm>
                <a:off x="1004" y="155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924" name="Rectangle 286"/>
              <p:cNvSpPr>
                <a:spLocks noChangeArrowheads="1"/>
              </p:cNvSpPr>
              <p:nvPr/>
            </p:nvSpPr>
            <p:spPr bwMode="auto">
              <a:xfrm>
                <a:off x="1044" y="155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925" name="Rectangle 287"/>
              <p:cNvSpPr>
                <a:spLocks noChangeArrowheads="1"/>
              </p:cNvSpPr>
              <p:nvPr/>
            </p:nvSpPr>
            <p:spPr bwMode="auto">
              <a:xfrm>
                <a:off x="1060" y="155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26" name="Rectangle 288"/>
              <p:cNvSpPr>
                <a:spLocks noChangeArrowheads="1"/>
              </p:cNvSpPr>
              <p:nvPr/>
            </p:nvSpPr>
            <p:spPr bwMode="auto">
              <a:xfrm>
                <a:off x="620" y="1644"/>
                <a:ext cx="50"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27" name="Rectangle 289"/>
              <p:cNvSpPr>
                <a:spLocks noChangeArrowheads="1"/>
              </p:cNvSpPr>
              <p:nvPr/>
            </p:nvSpPr>
            <p:spPr bwMode="auto">
              <a:xfrm>
                <a:off x="668"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28" name="Rectangle 290"/>
              <p:cNvSpPr>
                <a:spLocks noChangeArrowheads="1"/>
              </p:cNvSpPr>
              <p:nvPr/>
            </p:nvSpPr>
            <p:spPr bwMode="auto">
              <a:xfrm>
                <a:off x="708"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29" name="Rectangle 291"/>
              <p:cNvSpPr>
                <a:spLocks noChangeArrowheads="1"/>
              </p:cNvSpPr>
              <p:nvPr/>
            </p:nvSpPr>
            <p:spPr bwMode="auto">
              <a:xfrm>
                <a:off x="748" y="164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30" name="Rectangle 292"/>
              <p:cNvSpPr>
                <a:spLocks noChangeArrowheads="1"/>
              </p:cNvSpPr>
              <p:nvPr/>
            </p:nvSpPr>
            <p:spPr bwMode="auto">
              <a:xfrm>
                <a:off x="772"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31" name="Rectangle 293"/>
              <p:cNvSpPr>
                <a:spLocks noChangeArrowheads="1"/>
              </p:cNvSpPr>
              <p:nvPr/>
            </p:nvSpPr>
            <p:spPr bwMode="auto">
              <a:xfrm>
                <a:off x="812" y="164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32" name="Rectangle 294"/>
              <p:cNvSpPr>
                <a:spLocks noChangeArrowheads="1"/>
              </p:cNvSpPr>
              <p:nvPr/>
            </p:nvSpPr>
            <p:spPr bwMode="auto">
              <a:xfrm>
                <a:off x="836" y="164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33" name="Rectangle 295"/>
              <p:cNvSpPr>
                <a:spLocks noChangeArrowheads="1"/>
              </p:cNvSpPr>
              <p:nvPr/>
            </p:nvSpPr>
            <p:spPr bwMode="auto">
              <a:xfrm>
                <a:off x="860" y="1644"/>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34" name="Rectangle 296"/>
              <p:cNvSpPr>
                <a:spLocks noChangeArrowheads="1"/>
              </p:cNvSpPr>
              <p:nvPr/>
            </p:nvSpPr>
            <p:spPr bwMode="auto">
              <a:xfrm>
                <a:off x="916"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35" name="Rectangle 297"/>
              <p:cNvSpPr>
                <a:spLocks noChangeArrowheads="1"/>
              </p:cNvSpPr>
              <p:nvPr/>
            </p:nvSpPr>
            <p:spPr bwMode="auto">
              <a:xfrm>
                <a:off x="956" y="164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36" name="Rectangle 298"/>
              <p:cNvSpPr>
                <a:spLocks noChangeArrowheads="1"/>
              </p:cNvSpPr>
              <p:nvPr/>
            </p:nvSpPr>
            <p:spPr bwMode="auto">
              <a:xfrm>
                <a:off x="980"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37" name="Rectangle 299"/>
              <p:cNvSpPr>
                <a:spLocks noChangeArrowheads="1"/>
              </p:cNvSpPr>
              <p:nvPr/>
            </p:nvSpPr>
            <p:spPr bwMode="auto">
              <a:xfrm>
                <a:off x="1020" y="164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38" name="Rectangle 300"/>
              <p:cNvSpPr>
                <a:spLocks noChangeArrowheads="1"/>
              </p:cNvSpPr>
              <p:nvPr/>
            </p:nvSpPr>
            <p:spPr bwMode="auto">
              <a:xfrm>
                <a:off x="1044"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39" name="Rectangle 301"/>
              <p:cNvSpPr>
                <a:spLocks noChangeArrowheads="1"/>
              </p:cNvSpPr>
              <p:nvPr/>
            </p:nvSpPr>
            <p:spPr bwMode="auto">
              <a:xfrm>
                <a:off x="1084" y="164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40" name="Rectangle 302"/>
              <p:cNvSpPr>
                <a:spLocks noChangeArrowheads="1"/>
              </p:cNvSpPr>
              <p:nvPr/>
            </p:nvSpPr>
            <p:spPr bwMode="auto">
              <a:xfrm>
                <a:off x="1108"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41" name="Rectangle 303"/>
              <p:cNvSpPr>
                <a:spLocks noChangeArrowheads="1"/>
              </p:cNvSpPr>
              <p:nvPr/>
            </p:nvSpPr>
            <p:spPr bwMode="auto">
              <a:xfrm>
                <a:off x="1148" y="164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42" name="Rectangle 304"/>
              <p:cNvSpPr>
                <a:spLocks noChangeArrowheads="1"/>
              </p:cNvSpPr>
              <p:nvPr/>
            </p:nvSpPr>
            <p:spPr bwMode="auto">
              <a:xfrm>
                <a:off x="1180"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43" name="Rectangle 305"/>
              <p:cNvSpPr>
                <a:spLocks noChangeArrowheads="1"/>
              </p:cNvSpPr>
              <p:nvPr/>
            </p:nvSpPr>
            <p:spPr bwMode="auto">
              <a:xfrm>
                <a:off x="1220" y="164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44" name="Rectangle 306"/>
              <p:cNvSpPr>
                <a:spLocks noChangeArrowheads="1"/>
              </p:cNvSpPr>
              <p:nvPr/>
            </p:nvSpPr>
            <p:spPr bwMode="auto">
              <a:xfrm>
                <a:off x="1252" y="164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945" name="Rectangle 307"/>
              <p:cNvSpPr>
                <a:spLocks noChangeArrowheads="1"/>
              </p:cNvSpPr>
              <p:nvPr/>
            </p:nvSpPr>
            <p:spPr bwMode="auto">
              <a:xfrm>
                <a:off x="1292"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46" name="Rectangle 308"/>
              <p:cNvSpPr>
                <a:spLocks noChangeArrowheads="1"/>
              </p:cNvSpPr>
              <p:nvPr/>
            </p:nvSpPr>
            <p:spPr bwMode="auto">
              <a:xfrm>
                <a:off x="1332" y="164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47" name="Rectangle 309"/>
              <p:cNvSpPr>
                <a:spLocks noChangeArrowheads="1"/>
              </p:cNvSpPr>
              <p:nvPr/>
            </p:nvSpPr>
            <p:spPr bwMode="auto">
              <a:xfrm>
                <a:off x="1372" y="164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48" name="Rectangle 310"/>
              <p:cNvSpPr>
                <a:spLocks noChangeArrowheads="1"/>
              </p:cNvSpPr>
              <p:nvPr/>
            </p:nvSpPr>
            <p:spPr bwMode="auto">
              <a:xfrm>
                <a:off x="1404" y="164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49" name="Rectangle 311"/>
              <p:cNvSpPr>
                <a:spLocks noChangeArrowheads="1"/>
              </p:cNvSpPr>
              <p:nvPr/>
            </p:nvSpPr>
            <p:spPr bwMode="auto">
              <a:xfrm>
                <a:off x="620" y="1732"/>
                <a:ext cx="9"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I</a:t>
                </a:r>
                <a:endParaRPr lang="en-US" altLang="ko-KR">
                  <a:ea typeface="굴림" pitchFamily="50" charset="-127"/>
                </a:endParaRPr>
              </a:p>
            </p:txBody>
          </p:sp>
          <p:sp>
            <p:nvSpPr>
              <p:cNvPr id="14950" name="Rectangle 312"/>
              <p:cNvSpPr>
                <a:spLocks noChangeArrowheads="1"/>
              </p:cNvSpPr>
              <p:nvPr/>
            </p:nvSpPr>
            <p:spPr bwMode="auto">
              <a:xfrm>
                <a:off x="636" y="1732"/>
                <a:ext cx="18"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n</a:t>
                </a:r>
                <a:endParaRPr lang="en-US" altLang="ko-KR">
                  <a:ea typeface="굴림" pitchFamily="50" charset="-127"/>
                </a:endParaRPr>
              </a:p>
            </p:txBody>
          </p:sp>
          <p:sp>
            <p:nvSpPr>
              <p:cNvPr id="14951" name="Rectangle 313"/>
              <p:cNvSpPr>
                <a:spLocks noChangeArrowheads="1"/>
              </p:cNvSpPr>
              <p:nvPr/>
            </p:nvSpPr>
            <p:spPr bwMode="auto">
              <a:xfrm>
                <a:off x="660" y="1732"/>
                <a:ext cx="16"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c</a:t>
                </a:r>
                <a:endParaRPr lang="en-US" altLang="ko-KR">
                  <a:ea typeface="굴림" pitchFamily="50" charset="-127"/>
                </a:endParaRPr>
              </a:p>
            </p:txBody>
          </p:sp>
          <p:sp>
            <p:nvSpPr>
              <p:cNvPr id="14952" name="Rectangle 314"/>
              <p:cNvSpPr>
                <a:spLocks noChangeArrowheads="1"/>
              </p:cNvSpPr>
              <p:nvPr/>
            </p:nvSpPr>
            <p:spPr bwMode="auto">
              <a:xfrm>
                <a:off x="684" y="1732"/>
                <a:ext cx="18"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e</a:t>
                </a:r>
                <a:endParaRPr lang="en-US" altLang="ko-KR">
                  <a:ea typeface="굴림" pitchFamily="50" charset="-127"/>
                </a:endParaRPr>
              </a:p>
            </p:txBody>
          </p:sp>
          <p:sp>
            <p:nvSpPr>
              <p:cNvPr id="14953" name="Rectangle 315"/>
              <p:cNvSpPr>
                <a:spLocks noChangeArrowheads="1"/>
              </p:cNvSpPr>
              <p:nvPr/>
            </p:nvSpPr>
            <p:spPr bwMode="auto">
              <a:xfrm>
                <a:off x="708" y="1732"/>
                <a:ext cx="18"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p</a:t>
                </a:r>
                <a:endParaRPr lang="en-US" altLang="ko-KR">
                  <a:ea typeface="굴림" pitchFamily="50" charset="-127"/>
                </a:endParaRPr>
              </a:p>
            </p:txBody>
          </p:sp>
          <p:sp>
            <p:nvSpPr>
              <p:cNvPr id="14954" name="Rectangle 316"/>
              <p:cNvSpPr>
                <a:spLocks noChangeArrowheads="1"/>
              </p:cNvSpPr>
              <p:nvPr/>
            </p:nvSpPr>
            <p:spPr bwMode="auto">
              <a:xfrm>
                <a:off x="732" y="1732"/>
                <a:ext cx="9"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t</a:t>
                </a:r>
                <a:endParaRPr lang="en-US" altLang="ko-KR">
                  <a:ea typeface="굴림" pitchFamily="50" charset="-127"/>
                </a:endParaRPr>
              </a:p>
            </p:txBody>
          </p:sp>
          <p:sp>
            <p:nvSpPr>
              <p:cNvPr id="14955" name="Rectangle 317"/>
              <p:cNvSpPr>
                <a:spLocks noChangeArrowheads="1"/>
              </p:cNvSpPr>
              <p:nvPr/>
            </p:nvSpPr>
            <p:spPr bwMode="auto">
              <a:xfrm>
                <a:off x="756" y="1732"/>
                <a:ext cx="7"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i</a:t>
                </a:r>
                <a:endParaRPr lang="en-US" altLang="ko-KR">
                  <a:ea typeface="굴림" pitchFamily="50" charset="-127"/>
                </a:endParaRPr>
              </a:p>
            </p:txBody>
          </p:sp>
          <p:sp>
            <p:nvSpPr>
              <p:cNvPr id="14956" name="Rectangle 318"/>
              <p:cNvSpPr>
                <a:spLocks noChangeArrowheads="1"/>
              </p:cNvSpPr>
              <p:nvPr/>
            </p:nvSpPr>
            <p:spPr bwMode="auto">
              <a:xfrm>
                <a:off x="772" y="1732"/>
                <a:ext cx="18"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o</a:t>
                </a:r>
                <a:endParaRPr lang="en-US" altLang="ko-KR">
                  <a:ea typeface="굴림" pitchFamily="50" charset="-127"/>
                </a:endParaRPr>
              </a:p>
            </p:txBody>
          </p:sp>
          <p:sp>
            <p:nvSpPr>
              <p:cNvPr id="14957" name="Rectangle 319"/>
              <p:cNvSpPr>
                <a:spLocks noChangeArrowheads="1"/>
              </p:cNvSpPr>
              <p:nvPr/>
            </p:nvSpPr>
            <p:spPr bwMode="auto">
              <a:xfrm>
                <a:off x="796" y="1732"/>
                <a:ext cx="9" cy="34"/>
              </a:xfrm>
              <a:prstGeom prst="rect">
                <a:avLst/>
              </a:prstGeom>
              <a:noFill/>
              <a:ln w="9525">
                <a:noFill/>
                <a:miter lim="800000"/>
                <a:headEnd/>
                <a:tailEnd/>
              </a:ln>
            </p:spPr>
            <p:txBody>
              <a:bodyPr wrap="none" lIns="0" tIns="0" rIns="0" bIns="0">
                <a:spAutoFit/>
              </a:bodyPr>
              <a:lstStyle/>
              <a:p>
                <a:r>
                  <a:rPr lang="ko-KR" altLang="en-US" sz="400">
                    <a:solidFill>
                      <a:srgbClr val="FFFFFF"/>
                    </a:solidFill>
                    <a:latin typeface="Geneva" charset="0"/>
                    <a:ea typeface="굴림" pitchFamily="50" charset="-127"/>
                  </a:rPr>
                  <a:t> </a:t>
                </a:r>
                <a:endParaRPr lang="ko-KR" altLang="en-US">
                  <a:ea typeface="굴림" pitchFamily="50" charset="-127"/>
                </a:endParaRPr>
              </a:p>
            </p:txBody>
          </p:sp>
          <p:sp>
            <p:nvSpPr>
              <p:cNvPr id="14958" name="Rectangle 320"/>
              <p:cNvSpPr>
                <a:spLocks noChangeArrowheads="1"/>
              </p:cNvSpPr>
              <p:nvPr/>
            </p:nvSpPr>
            <p:spPr bwMode="auto">
              <a:xfrm>
                <a:off x="620" y="1772"/>
                <a:ext cx="18" cy="34"/>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n</a:t>
                </a:r>
                <a:endParaRPr lang="en-US" altLang="ko-KR">
                  <a:ea typeface="굴림" pitchFamily="50" charset="-127"/>
                </a:endParaRPr>
              </a:p>
            </p:txBody>
          </p:sp>
          <p:sp>
            <p:nvSpPr>
              <p:cNvPr id="14959" name="Rectangle 321"/>
              <p:cNvSpPr>
                <a:spLocks noChangeArrowheads="1"/>
              </p:cNvSpPr>
              <p:nvPr/>
            </p:nvSpPr>
            <p:spPr bwMode="auto">
              <a:xfrm>
                <a:off x="1852" y="1068"/>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960" name="Rectangle 322"/>
              <p:cNvSpPr>
                <a:spLocks noChangeArrowheads="1"/>
              </p:cNvSpPr>
              <p:nvPr/>
            </p:nvSpPr>
            <p:spPr bwMode="auto">
              <a:xfrm>
                <a:off x="1892" y="106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61" name="Rectangle 323"/>
              <p:cNvSpPr>
                <a:spLocks noChangeArrowheads="1"/>
              </p:cNvSpPr>
              <p:nvPr/>
            </p:nvSpPr>
            <p:spPr bwMode="auto">
              <a:xfrm>
                <a:off x="1924" y="106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62" name="Rectangle 324"/>
              <p:cNvSpPr>
                <a:spLocks noChangeArrowheads="1"/>
              </p:cNvSpPr>
              <p:nvPr/>
            </p:nvSpPr>
            <p:spPr bwMode="auto">
              <a:xfrm>
                <a:off x="1964" y="106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963" name="Rectangle 325"/>
              <p:cNvSpPr>
                <a:spLocks noChangeArrowheads="1"/>
              </p:cNvSpPr>
              <p:nvPr/>
            </p:nvSpPr>
            <p:spPr bwMode="auto">
              <a:xfrm>
                <a:off x="1988" y="106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964" name="Rectangle 326"/>
              <p:cNvSpPr>
                <a:spLocks noChangeArrowheads="1"/>
              </p:cNvSpPr>
              <p:nvPr/>
            </p:nvSpPr>
            <p:spPr bwMode="auto">
              <a:xfrm>
                <a:off x="2020" y="106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965" name="Rectangle 327"/>
              <p:cNvSpPr>
                <a:spLocks noChangeArrowheads="1"/>
              </p:cNvSpPr>
              <p:nvPr/>
            </p:nvSpPr>
            <p:spPr bwMode="auto">
              <a:xfrm>
                <a:off x="2052" y="106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66" name="Rectangle 328"/>
              <p:cNvSpPr>
                <a:spLocks noChangeArrowheads="1"/>
              </p:cNvSpPr>
              <p:nvPr/>
            </p:nvSpPr>
            <p:spPr bwMode="auto">
              <a:xfrm>
                <a:off x="2084" y="106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67" name="Rectangle 329"/>
              <p:cNvSpPr>
                <a:spLocks noChangeArrowheads="1"/>
              </p:cNvSpPr>
              <p:nvPr/>
            </p:nvSpPr>
            <p:spPr bwMode="auto">
              <a:xfrm>
                <a:off x="2124" y="106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68" name="Rectangle 330"/>
              <p:cNvSpPr>
                <a:spLocks noChangeArrowheads="1"/>
              </p:cNvSpPr>
              <p:nvPr/>
            </p:nvSpPr>
            <p:spPr bwMode="auto">
              <a:xfrm>
                <a:off x="2148" y="1068"/>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69" name="Rectangle 331"/>
              <p:cNvSpPr>
                <a:spLocks noChangeArrowheads="1"/>
              </p:cNvSpPr>
              <p:nvPr/>
            </p:nvSpPr>
            <p:spPr bwMode="auto">
              <a:xfrm>
                <a:off x="2204" y="106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70" name="Rectangle 332"/>
              <p:cNvSpPr>
                <a:spLocks noChangeArrowheads="1"/>
              </p:cNvSpPr>
              <p:nvPr/>
            </p:nvSpPr>
            <p:spPr bwMode="auto">
              <a:xfrm>
                <a:off x="2244" y="106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971" name="Rectangle 333"/>
              <p:cNvSpPr>
                <a:spLocks noChangeArrowheads="1"/>
              </p:cNvSpPr>
              <p:nvPr/>
            </p:nvSpPr>
            <p:spPr bwMode="auto">
              <a:xfrm>
                <a:off x="2284" y="106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72" name="Rectangle 334"/>
              <p:cNvSpPr>
                <a:spLocks noChangeArrowheads="1"/>
              </p:cNvSpPr>
              <p:nvPr/>
            </p:nvSpPr>
            <p:spPr bwMode="auto">
              <a:xfrm>
                <a:off x="2324" y="106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973" name="Rectangle 335"/>
              <p:cNvSpPr>
                <a:spLocks noChangeArrowheads="1"/>
              </p:cNvSpPr>
              <p:nvPr/>
            </p:nvSpPr>
            <p:spPr bwMode="auto">
              <a:xfrm>
                <a:off x="1852" y="1156"/>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74" name="Rectangle 336"/>
              <p:cNvSpPr>
                <a:spLocks noChangeArrowheads="1"/>
              </p:cNvSpPr>
              <p:nvPr/>
            </p:nvSpPr>
            <p:spPr bwMode="auto">
              <a:xfrm>
                <a:off x="1892"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975" name="Rectangle 337"/>
              <p:cNvSpPr>
                <a:spLocks noChangeArrowheads="1"/>
              </p:cNvSpPr>
              <p:nvPr/>
            </p:nvSpPr>
            <p:spPr bwMode="auto">
              <a:xfrm>
                <a:off x="1932"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76" name="Rectangle 338"/>
              <p:cNvSpPr>
                <a:spLocks noChangeArrowheads="1"/>
              </p:cNvSpPr>
              <p:nvPr/>
            </p:nvSpPr>
            <p:spPr bwMode="auto">
              <a:xfrm>
                <a:off x="1972"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77" name="Rectangle 339"/>
              <p:cNvSpPr>
                <a:spLocks noChangeArrowheads="1"/>
              </p:cNvSpPr>
              <p:nvPr/>
            </p:nvSpPr>
            <p:spPr bwMode="auto">
              <a:xfrm>
                <a:off x="2012" y="115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978" name="Rectangle 340"/>
              <p:cNvSpPr>
                <a:spLocks noChangeArrowheads="1"/>
              </p:cNvSpPr>
              <p:nvPr/>
            </p:nvSpPr>
            <p:spPr bwMode="auto">
              <a:xfrm>
                <a:off x="2028"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79" name="Rectangle 341"/>
              <p:cNvSpPr>
                <a:spLocks noChangeArrowheads="1"/>
              </p:cNvSpPr>
              <p:nvPr/>
            </p:nvSpPr>
            <p:spPr bwMode="auto">
              <a:xfrm>
                <a:off x="2068" y="1156"/>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80" name="Rectangle 342"/>
              <p:cNvSpPr>
                <a:spLocks noChangeArrowheads="1"/>
              </p:cNvSpPr>
              <p:nvPr/>
            </p:nvSpPr>
            <p:spPr bwMode="auto">
              <a:xfrm>
                <a:off x="2124"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81" name="Rectangle 343"/>
              <p:cNvSpPr>
                <a:spLocks noChangeArrowheads="1"/>
              </p:cNvSpPr>
              <p:nvPr/>
            </p:nvSpPr>
            <p:spPr bwMode="auto">
              <a:xfrm>
                <a:off x="2164"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82" name="Rectangle 344"/>
              <p:cNvSpPr>
                <a:spLocks noChangeArrowheads="1"/>
              </p:cNvSpPr>
              <p:nvPr/>
            </p:nvSpPr>
            <p:spPr bwMode="auto">
              <a:xfrm>
                <a:off x="2204" y="115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83" name="Rectangle 345"/>
              <p:cNvSpPr>
                <a:spLocks noChangeArrowheads="1"/>
              </p:cNvSpPr>
              <p:nvPr/>
            </p:nvSpPr>
            <p:spPr bwMode="auto">
              <a:xfrm>
                <a:off x="2236"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984" name="Rectangle 346"/>
              <p:cNvSpPr>
                <a:spLocks noChangeArrowheads="1"/>
              </p:cNvSpPr>
              <p:nvPr/>
            </p:nvSpPr>
            <p:spPr bwMode="auto">
              <a:xfrm>
                <a:off x="2268" y="115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85" name="Rectangle 347"/>
              <p:cNvSpPr>
                <a:spLocks noChangeArrowheads="1"/>
              </p:cNvSpPr>
              <p:nvPr/>
            </p:nvSpPr>
            <p:spPr bwMode="auto">
              <a:xfrm>
                <a:off x="2292" y="115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986" name="Rectangle 348"/>
              <p:cNvSpPr>
                <a:spLocks noChangeArrowheads="1"/>
              </p:cNvSpPr>
              <p:nvPr/>
            </p:nvSpPr>
            <p:spPr bwMode="auto">
              <a:xfrm>
                <a:off x="2332" y="115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87" name="Rectangle 349"/>
              <p:cNvSpPr>
                <a:spLocks noChangeArrowheads="1"/>
              </p:cNvSpPr>
              <p:nvPr/>
            </p:nvSpPr>
            <p:spPr bwMode="auto">
              <a:xfrm>
                <a:off x="2356" y="115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88" name="Rectangle 350"/>
              <p:cNvSpPr>
                <a:spLocks noChangeArrowheads="1"/>
              </p:cNvSpPr>
              <p:nvPr/>
            </p:nvSpPr>
            <p:spPr bwMode="auto">
              <a:xfrm>
                <a:off x="2380"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89" name="Rectangle 351"/>
              <p:cNvSpPr>
                <a:spLocks noChangeArrowheads="1"/>
              </p:cNvSpPr>
              <p:nvPr/>
            </p:nvSpPr>
            <p:spPr bwMode="auto">
              <a:xfrm>
                <a:off x="2420"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q</a:t>
                </a:r>
                <a:endParaRPr lang="en-US" altLang="ko-KR">
                  <a:ea typeface="굴림" pitchFamily="50" charset="-127"/>
                </a:endParaRPr>
              </a:p>
            </p:txBody>
          </p:sp>
          <p:sp>
            <p:nvSpPr>
              <p:cNvPr id="14990" name="Rectangle 352"/>
              <p:cNvSpPr>
                <a:spLocks noChangeArrowheads="1"/>
              </p:cNvSpPr>
              <p:nvPr/>
            </p:nvSpPr>
            <p:spPr bwMode="auto">
              <a:xfrm>
                <a:off x="2460"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991" name="Rectangle 353"/>
              <p:cNvSpPr>
                <a:spLocks noChangeArrowheads="1"/>
              </p:cNvSpPr>
              <p:nvPr/>
            </p:nvSpPr>
            <p:spPr bwMode="auto">
              <a:xfrm>
                <a:off x="2500" y="115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992" name="Rectangle 354"/>
              <p:cNvSpPr>
                <a:spLocks noChangeArrowheads="1"/>
              </p:cNvSpPr>
              <p:nvPr/>
            </p:nvSpPr>
            <p:spPr bwMode="auto">
              <a:xfrm>
                <a:off x="2516" y="115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93" name="Rectangle 355"/>
              <p:cNvSpPr>
                <a:spLocks noChangeArrowheads="1"/>
              </p:cNvSpPr>
              <p:nvPr/>
            </p:nvSpPr>
            <p:spPr bwMode="auto">
              <a:xfrm>
                <a:off x="2540"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94" name="Rectangle 356"/>
              <p:cNvSpPr>
                <a:spLocks noChangeArrowheads="1"/>
              </p:cNvSpPr>
              <p:nvPr/>
            </p:nvSpPr>
            <p:spPr bwMode="auto">
              <a:xfrm>
                <a:off x="2580" y="1156"/>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95" name="Rectangle 357"/>
              <p:cNvSpPr>
                <a:spLocks noChangeArrowheads="1"/>
              </p:cNvSpPr>
              <p:nvPr/>
            </p:nvSpPr>
            <p:spPr bwMode="auto">
              <a:xfrm>
                <a:off x="2636"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96" name="Rectangle 358"/>
              <p:cNvSpPr>
                <a:spLocks noChangeArrowheads="1"/>
              </p:cNvSpPr>
              <p:nvPr/>
            </p:nvSpPr>
            <p:spPr bwMode="auto">
              <a:xfrm>
                <a:off x="2676" y="115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97" name="Rectangle 359"/>
              <p:cNvSpPr>
                <a:spLocks noChangeArrowheads="1"/>
              </p:cNvSpPr>
              <p:nvPr/>
            </p:nvSpPr>
            <p:spPr bwMode="auto">
              <a:xfrm>
                <a:off x="2716" y="115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98" name="Rectangle 360"/>
              <p:cNvSpPr>
                <a:spLocks noChangeArrowheads="1"/>
              </p:cNvSpPr>
              <p:nvPr/>
            </p:nvSpPr>
            <p:spPr bwMode="auto">
              <a:xfrm>
                <a:off x="2748" y="115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99" name="Rectangle 361"/>
              <p:cNvSpPr>
                <a:spLocks noChangeArrowheads="1"/>
              </p:cNvSpPr>
              <p:nvPr/>
            </p:nvSpPr>
            <p:spPr bwMode="auto">
              <a:xfrm>
                <a:off x="1852" y="123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00" name="Rectangle 362"/>
              <p:cNvSpPr>
                <a:spLocks noChangeArrowheads="1"/>
              </p:cNvSpPr>
              <p:nvPr/>
            </p:nvSpPr>
            <p:spPr bwMode="auto">
              <a:xfrm>
                <a:off x="1876" y="123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01" name="Rectangle 363"/>
              <p:cNvSpPr>
                <a:spLocks noChangeArrowheads="1"/>
              </p:cNvSpPr>
              <p:nvPr/>
            </p:nvSpPr>
            <p:spPr bwMode="auto">
              <a:xfrm>
                <a:off x="1900" y="12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02" name="Rectangle 364"/>
              <p:cNvSpPr>
                <a:spLocks noChangeArrowheads="1"/>
              </p:cNvSpPr>
              <p:nvPr/>
            </p:nvSpPr>
            <p:spPr bwMode="auto">
              <a:xfrm>
                <a:off x="1916"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03" name="Rectangle 365"/>
              <p:cNvSpPr>
                <a:spLocks noChangeArrowheads="1"/>
              </p:cNvSpPr>
              <p:nvPr/>
            </p:nvSpPr>
            <p:spPr bwMode="auto">
              <a:xfrm>
                <a:off x="1956" y="123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004" name="Rectangle 366"/>
              <p:cNvSpPr>
                <a:spLocks noChangeArrowheads="1"/>
              </p:cNvSpPr>
              <p:nvPr/>
            </p:nvSpPr>
            <p:spPr bwMode="auto">
              <a:xfrm>
                <a:off x="1988" y="12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05" name="Rectangle 367"/>
              <p:cNvSpPr>
                <a:spLocks noChangeArrowheads="1"/>
              </p:cNvSpPr>
              <p:nvPr/>
            </p:nvSpPr>
            <p:spPr bwMode="auto">
              <a:xfrm>
                <a:off x="2004"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006" name="Rectangle 368"/>
              <p:cNvSpPr>
                <a:spLocks noChangeArrowheads="1"/>
              </p:cNvSpPr>
              <p:nvPr/>
            </p:nvSpPr>
            <p:spPr bwMode="auto">
              <a:xfrm>
                <a:off x="2044"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007" name="Rectangle 369"/>
              <p:cNvSpPr>
                <a:spLocks noChangeArrowheads="1"/>
              </p:cNvSpPr>
              <p:nvPr/>
            </p:nvSpPr>
            <p:spPr bwMode="auto">
              <a:xfrm>
                <a:off x="2084" y="12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08" name="Rectangle 370"/>
              <p:cNvSpPr>
                <a:spLocks noChangeArrowheads="1"/>
              </p:cNvSpPr>
              <p:nvPr/>
            </p:nvSpPr>
            <p:spPr bwMode="auto">
              <a:xfrm>
                <a:off x="2100"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09" name="Rectangle 371"/>
              <p:cNvSpPr>
                <a:spLocks noChangeArrowheads="1"/>
              </p:cNvSpPr>
              <p:nvPr/>
            </p:nvSpPr>
            <p:spPr bwMode="auto">
              <a:xfrm>
                <a:off x="2140"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5010" name="Rectangle 372"/>
              <p:cNvSpPr>
                <a:spLocks noChangeArrowheads="1"/>
              </p:cNvSpPr>
              <p:nvPr/>
            </p:nvSpPr>
            <p:spPr bwMode="auto">
              <a:xfrm>
                <a:off x="2180" y="123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11" name="Rectangle 373"/>
              <p:cNvSpPr>
                <a:spLocks noChangeArrowheads="1"/>
              </p:cNvSpPr>
              <p:nvPr/>
            </p:nvSpPr>
            <p:spPr bwMode="auto">
              <a:xfrm>
                <a:off x="2204"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12" name="Rectangle 374"/>
              <p:cNvSpPr>
                <a:spLocks noChangeArrowheads="1"/>
              </p:cNvSpPr>
              <p:nvPr/>
            </p:nvSpPr>
            <p:spPr bwMode="auto">
              <a:xfrm>
                <a:off x="2244"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13" name="Rectangle 375"/>
              <p:cNvSpPr>
                <a:spLocks noChangeArrowheads="1"/>
              </p:cNvSpPr>
              <p:nvPr/>
            </p:nvSpPr>
            <p:spPr bwMode="auto">
              <a:xfrm>
                <a:off x="2284"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14" name="Rectangle 376"/>
              <p:cNvSpPr>
                <a:spLocks noChangeArrowheads="1"/>
              </p:cNvSpPr>
              <p:nvPr/>
            </p:nvSpPr>
            <p:spPr bwMode="auto">
              <a:xfrm>
                <a:off x="2324" y="123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5015" name="Rectangle 377"/>
              <p:cNvSpPr>
                <a:spLocks noChangeArrowheads="1"/>
              </p:cNvSpPr>
              <p:nvPr/>
            </p:nvSpPr>
            <p:spPr bwMode="auto">
              <a:xfrm>
                <a:off x="2348" y="123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5016" name="Rectangle 378"/>
              <p:cNvSpPr>
                <a:spLocks noChangeArrowheads="1"/>
              </p:cNvSpPr>
              <p:nvPr/>
            </p:nvSpPr>
            <p:spPr bwMode="auto">
              <a:xfrm>
                <a:off x="2372"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017" name="Rectangle 379"/>
              <p:cNvSpPr>
                <a:spLocks noChangeArrowheads="1"/>
              </p:cNvSpPr>
              <p:nvPr/>
            </p:nvSpPr>
            <p:spPr bwMode="auto">
              <a:xfrm>
                <a:off x="2412"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18" name="Rectangle 380"/>
              <p:cNvSpPr>
                <a:spLocks noChangeArrowheads="1"/>
              </p:cNvSpPr>
              <p:nvPr/>
            </p:nvSpPr>
            <p:spPr bwMode="auto">
              <a:xfrm>
                <a:off x="2452" y="123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019" name="Rectangle 381"/>
              <p:cNvSpPr>
                <a:spLocks noChangeArrowheads="1"/>
              </p:cNvSpPr>
              <p:nvPr/>
            </p:nvSpPr>
            <p:spPr bwMode="auto">
              <a:xfrm>
                <a:off x="2484" y="123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020" name="Rectangle 382"/>
              <p:cNvSpPr>
                <a:spLocks noChangeArrowheads="1"/>
              </p:cNvSpPr>
              <p:nvPr/>
            </p:nvSpPr>
            <p:spPr bwMode="auto">
              <a:xfrm>
                <a:off x="2516" y="12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21" name="Rectangle 383"/>
              <p:cNvSpPr>
                <a:spLocks noChangeArrowheads="1"/>
              </p:cNvSpPr>
              <p:nvPr/>
            </p:nvSpPr>
            <p:spPr bwMode="auto">
              <a:xfrm>
                <a:off x="2532"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22" name="Rectangle 384"/>
              <p:cNvSpPr>
                <a:spLocks noChangeArrowheads="1"/>
              </p:cNvSpPr>
              <p:nvPr/>
            </p:nvSpPr>
            <p:spPr bwMode="auto">
              <a:xfrm>
                <a:off x="2572"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23" name="Rectangle 385"/>
              <p:cNvSpPr>
                <a:spLocks noChangeArrowheads="1"/>
              </p:cNvSpPr>
              <p:nvPr/>
            </p:nvSpPr>
            <p:spPr bwMode="auto">
              <a:xfrm>
                <a:off x="2612" y="12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024" name="Rectangle 386"/>
              <p:cNvSpPr>
                <a:spLocks noChangeArrowheads="1"/>
              </p:cNvSpPr>
              <p:nvPr/>
            </p:nvSpPr>
            <p:spPr bwMode="auto">
              <a:xfrm>
                <a:off x="2644" y="12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25" name="Rectangle 387"/>
              <p:cNvSpPr>
                <a:spLocks noChangeArrowheads="1"/>
              </p:cNvSpPr>
              <p:nvPr/>
            </p:nvSpPr>
            <p:spPr bwMode="auto">
              <a:xfrm>
                <a:off x="2660" y="123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26" name="Rectangle 388"/>
              <p:cNvSpPr>
                <a:spLocks noChangeArrowheads="1"/>
              </p:cNvSpPr>
              <p:nvPr/>
            </p:nvSpPr>
            <p:spPr bwMode="auto">
              <a:xfrm>
                <a:off x="1852" y="1324"/>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027" name="Rectangle 389"/>
              <p:cNvSpPr>
                <a:spLocks noChangeArrowheads="1"/>
              </p:cNvSpPr>
              <p:nvPr/>
            </p:nvSpPr>
            <p:spPr bwMode="auto">
              <a:xfrm>
                <a:off x="1900" y="132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28" name="Rectangle 390"/>
              <p:cNvSpPr>
                <a:spLocks noChangeArrowheads="1"/>
              </p:cNvSpPr>
              <p:nvPr/>
            </p:nvSpPr>
            <p:spPr bwMode="auto">
              <a:xfrm>
                <a:off x="1940" y="132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029" name="Rectangle 391"/>
              <p:cNvSpPr>
                <a:spLocks noChangeArrowheads="1"/>
              </p:cNvSpPr>
              <p:nvPr/>
            </p:nvSpPr>
            <p:spPr bwMode="auto">
              <a:xfrm>
                <a:off x="1972" y="132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30" name="Rectangle 392"/>
              <p:cNvSpPr>
                <a:spLocks noChangeArrowheads="1"/>
              </p:cNvSpPr>
              <p:nvPr/>
            </p:nvSpPr>
            <p:spPr bwMode="auto">
              <a:xfrm>
                <a:off x="1988" y="132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5031" name="Rectangle 393"/>
              <p:cNvSpPr>
                <a:spLocks noChangeArrowheads="1"/>
              </p:cNvSpPr>
              <p:nvPr/>
            </p:nvSpPr>
            <p:spPr bwMode="auto">
              <a:xfrm>
                <a:off x="2028" y="132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032" name="Rectangle 394"/>
              <p:cNvSpPr>
                <a:spLocks noChangeArrowheads="1"/>
              </p:cNvSpPr>
              <p:nvPr/>
            </p:nvSpPr>
            <p:spPr bwMode="auto">
              <a:xfrm>
                <a:off x="2060" y="132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33" name="Rectangle 395"/>
              <p:cNvSpPr>
                <a:spLocks noChangeArrowheads="1"/>
              </p:cNvSpPr>
              <p:nvPr/>
            </p:nvSpPr>
            <p:spPr bwMode="auto">
              <a:xfrm>
                <a:off x="2076" y="132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034" name="Rectangle 396"/>
              <p:cNvSpPr>
                <a:spLocks noChangeArrowheads="1"/>
              </p:cNvSpPr>
              <p:nvPr/>
            </p:nvSpPr>
            <p:spPr bwMode="auto">
              <a:xfrm>
                <a:off x="2108" y="132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35" name="Rectangle 397"/>
              <p:cNvSpPr>
                <a:spLocks noChangeArrowheads="1"/>
              </p:cNvSpPr>
              <p:nvPr/>
            </p:nvSpPr>
            <p:spPr bwMode="auto">
              <a:xfrm>
                <a:off x="2132" y="1324"/>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5036" name="Rectangle 398"/>
              <p:cNvSpPr>
                <a:spLocks noChangeArrowheads="1"/>
              </p:cNvSpPr>
              <p:nvPr/>
            </p:nvSpPr>
            <p:spPr bwMode="auto">
              <a:xfrm>
                <a:off x="2188" y="132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37" name="Rectangle 399"/>
              <p:cNvSpPr>
                <a:spLocks noChangeArrowheads="1"/>
              </p:cNvSpPr>
              <p:nvPr/>
            </p:nvSpPr>
            <p:spPr bwMode="auto">
              <a:xfrm>
                <a:off x="2228" y="132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038" name="Rectangle 400"/>
              <p:cNvSpPr>
                <a:spLocks noChangeArrowheads="1"/>
              </p:cNvSpPr>
              <p:nvPr/>
            </p:nvSpPr>
            <p:spPr bwMode="auto">
              <a:xfrm>
                <a:off x="2268" y="132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039" name="Rectangle 401"/>
              <p:cNvSpPr>
                <a:spLocks noChangeArrowheads="1"/>
              </p:cNvSpPr>
              <p:nvPr/>
            </p:nvSpPr>
            <p:spPr bwMode="auto">
              <a:xfrm>
                <a:off x="2308" y="132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40" name="Rectangle 402"/>
              <p:cNvSpPr>
                <a:spLocks noChangeArrowheads="1"/>
              </p:cNvSpPr>
              <p:nvPr/>
            </p:nvSpPr>
            <p:spPr bwMode="auto">
              <a:xfrm>
                <a:off x="2324" y="132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41" name="Rectangle 403"/>
              <p:cNvSpPr>
                <a:spLocks noChangeArrowheads="1"/>
              </p:cNvSpPr>
              <p:nvPr/>
            </p:nvSpPr>
            <p:spPr bwMode="auto">
              <a:xfrm>
                <a:off x="1852" y="1404"/>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042" name="Rectangle 404"/>
              <p:cNvSpPr>
                <a:spLocks noChangeArrowheads="1"/>
              </p:cNvSpPr>
              <p:nvPr/>
            </p:nvSpPr>
            <p:spPr bwMode="auto">
              <a:xfrm>
                <a:off x="1892"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43" name="Rectangle 405"/>
              <p:cNvSpPr>
                <a:spLocks noChangeArrowheads="1"/>
              </p:cNvSpPr>
              <p:nvPr/>
            </p:nvSpPr>
            <p:spPr bwMode="auto">
              <a:xfrm>
                <a:off x="1932" y="140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5044" name="Rectangle 406"/>
              <p:cNvSpPr>
                <a:spLocks noChangeArrowheads="1"/>
              </p:cNvSpPr>
              <p:nvPr/>
            </p:nvSpPr>
            <p:spPr bwMode="auto">
              <a:xfrm>
                <a:off x="1956" y="140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grpSp>
        <p:grpSp>
          <p:nvGrpSpPr>
            <p:cNvPr id="5" name="Group 608"/>
            <p:cNvGrpSpPr>
              <a:grpSpLocks/>
            </p:cNvGrpSpPr>
            <p:nvPr/>
          </p:nvGrpSpPr>
          <p:grpSpPr bwMode="auto">
            <a:xfrm>
              <a:off x="1852" y="1404"/>
              <a:ext cx="810" cy="925"/>
              <a:chOff x="1852" y="1404"/>
              <a:chExt cx="810" cy="925"/>
            </a:xfrm>
          </p:grpSpPr>
          <p:sp>
            <p:nvSpPr>
              <p:cNvPr id="14645" name="Rectangle 408"/>
              <p:cNvSpPr>
                <a:spLocks noChangeArrowheads="1"/>
              </p:cNvSpPr>
              <p:nvPr/>
            </p:nvSpPr>
            <p:spPr bwMode="auto">
              <a:xfrm>
                <a:off x="1988" y="1404"/>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646" name="Rectangle 409"/>
              <p:cNvSpPr>
                <a:spLocks noChangeArrowheads="1"/>
              </p:cNvSpPr>
              <p:nvPr/>
            </p:nvSpPr>
            <p:spPr bwMode="auto">
              <a:xfrm>
                <a:off x="2036"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47" name="Rectangle 410"/>
              <p:cNvSpPr>
                <a:spLocks noChangeArrowheads="1"/>
              </p:cNvSpPr>
              <p:nvPr/>
            </p:nvSpPr>
            <p:spPr bwMode="auto">
              <a:xfrm>
                <a:off x="2068" y="140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48" name="Rectangle 411"/>
              <p:cNvSpPr>
                <a:spLocks noChangeArrowheads="1"/>
              </p:cNvSpPr>
              <p:nvPr/>
            </p:nvSpPr>
            <p:spPr bwMode="auto">
              <a:xfrm>
                <a:off x="2092"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49" name="Rectangle 412"/>
              <p:cNvSpPr>
                <a:spLocks noChangeArrowheads="1"/>
              </p:cNvSpPr>
              <p:nvPr/>
            </p:nvSpPr>
            <p:spPr bwMode="auto">
              <a:xfrm>
                <a:off x="2132" y="140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50" name="Rectangle 413"/>
              <p:cNvSpPr>
                <a:spLocks noChangeArrowheads="1"/>
              </p:cNvSpPr>
              <p:nvPr/>
            </p:nvSpPr>
            <p:spPr bwMode="auto">
              <a:xfrm>
                <a:off x="2156"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51" name="Rectangle 414"/>
              <p:cNvSpPr>
                <a:spLocks noChangeArrowheads="1"/>
              </p:cNvSpPr>
              <p:nvPr/>
            </p:nvSpPr>
            <p:spPr bwMode="auto">
              <a:xfrm>
                <a:off x="2188" y="140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52" name="Rectangle 415"/>
              <p:cNvSpPr>
                <a:spLocks noChangeArrowheads="1"/>
              </p:cNvSpPr>
              <p:nvPr/>
            </p:nvSpPr>
            <p:spPr bwMode="auto">
              <a:xfrm>
                <a:off x="2212" y="140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53" name="Rectangle 416"/>
              <p:cNvSpPr>
                <a:spLocks noChangeArrowheads="1"/>
              </p:cNvSpPr>
              <p:nvPr/>
            </p:nvSpPr>
            <p:spPr bwMode="auto">
              <a:xfrm>
                <a:off x="2244"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654" name="Rectangle 417"/>
              <p:cNvSpPr>
                <a:spLocks noChangeArrowheads="1"/>
              </p:cNvSpPr>
              <p:nvPr/>
            </p:nvSpPr>
            <p:spPr bwMode="auto">
              <a:xfrm>
                <a:off x="2284" y="140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55" name="Rectangle 418"/>
              <p:cNvSpPr>
                <a:spLocks noChangeArrowheads="1"/>
              </p:cNvSpPr>
              <p:nvPr/>
            </p:nvSpPr>
            <p:spPr bwMode="auto">
              <a:xfrm>
                <a:off x="2300" y="140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56" name="Rectangle 419"/>
              <p:cNvSpPr>
                <a:spLocks noChangeArrowheads="1"/>
              </p:cNvSpPr>
              <p:nvPr/>
            </p:nvSpPr>
            <p:spPr bwMode="auto">
              <a:xfrm>
                <a:off x="2332"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57" name="Rectangle 420"/>
              <p:cNvSpPr>
                <a:spLocks noChangeArrowheads="1"/>
              </p:cNvSpPr>
              <p:nvPr/>
            </p:nvSpPr>
            <p:spPr bwMode="auto">
              <a:xfrm>
                <a:off x="2372" y="140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58" name="Rectangle 421"/>
              <p:cNvSpPr>
                <a:spLocks noChangeArrowheads="1"/>
              </p:cNvSpPr>
              <p:nvPr/>
            </p:nvSpPr>
            <p:spPr bwMode="auto">
              <a:xfrm>
                <a:off x="2404" y="140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59" name="Rectangle 422"/>
              <p:cNvSpPr>
                <a:spLocks noChangeArrowheads="1"/>
              </p:cNvSpPr>
              <p:nvPr/>
            </p:nvSpPr>
            <p:spPr bwMode="auto">
              <a:xfrm>
                <a:off x="2436"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60" name="Rectangle 423"/>
              <p:cNvSpPr>
                <a:spLocks noChangeArrowheads="1"/>
              </p:cNvSpPr>
              <p:nvPr/>
            </p:nvSpPr>
            <p:spPr bwMode="auto">
              <a:xfrm>
                <a:off x="2476" y="140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61" name="Rectangle 424"/>
              <p:cNvSpPr>
                <a:spLocks noChangeArrowheads="1"/>
              </p:cNvSpPr>
              <p:nvPr/>
            </p:nvSpPr>
            <p:spPr bwMode="auto">
              <a:xfrm>
                <a:off x="2500" y="14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62" name="Rectangle 425"/>
              <p:cNvSpPr>
                <a:spLocks noChangeArrowheads="1"/>
              </p:cNvSpPr>
              <p:nvPr/>
            </p:nvSpPr>
            <p:spPr bwMode="auto">
              <a:xfrm>
                <a:off x="1852" y="149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63" name="Rectangle 426"/>
              <p:cNvSpPr>
                <a:spLocks noChangeArrowheads="1"/>
              </p:cNvSpPr>
              <p:nvPr/>
            </p:nvSpPr>
            <p:spPr bwMode="auto">
              <a:xfrm>
                <a:off x="1876" y="149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64" name="Rectangle 427"/>
              <p:cNvSpPr>
                <a:spLocks noChangeArrowheads="1"/>
              </p:cNvSpPr>
              <p:nvPr/>
            </p:nvSpPr>
            <p:spPr bwMode="auto">
              <a:xfrm>
                <a:off x="1900" y="1492"/>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665" name="Rectangle 428"/>
              <p:cNvSpPr>
                <a:spLocks noChangeArrowheads="1"/>
              </p:cNvSpPr>
              <p:nvPr/>
            </p:nvSpPr>
            <p:spPr bwMode="auto">
              <a:xfrm>
                <a:off x="1948" y="14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66" name="Rectangle 429"/>
              <p:cNvSpPr>
                <a:spLocks noChangeArrowheads="1"/>
              </p:cNvSpPr>
              <p:nvPr/>
            </p:nvSpPr>
            <p:spPr bwMode="auto">
              <a:xfrm>
                <a:off x="1988" y="149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67" name="Rectangle 430"/>
              <p:cNvSpPr>
                <a:spLocks noChangeArrowheads="1"/>
              </p:cNvSpPr>
              <p:nvPr/>
            </p:nvSpPr>
            <p:spPr bwMode="auto">
              <a:xfrm>
                <a:off x="2020" y="149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68" name="Rectangle 431"/>
              <p:cNvSpPr>
                <a:spLocks noChangeArrowheads="1"/>
              </p:cNvSpPr>
              <p:nvPr/>
            </p:nvSpPr>
            <p:spPr bwMode="auto">
              <a:xfrm>
                <a:off x="2052" y="1492"/>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69" name="Rectangle 432"/>
              <p:cNvSpPr>
                <a:spLocks noChangeArrowheads="1"/>
              </p:cNvSpPr>
              <p:nvPr/>
            </p:nvSpPr>
            <p:spPr bwMode="auto">
              <a:xfrm>
                <a:off x="2076" y="149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70" name="Rectangle 433"/>
              <p:cNvSpPr>
                <a:spLocks noChangeArrowheads="1"/>
              </p:cNvSpPr>
              <p:nvPr/>
            </p:nvSpPr>
            <p:spPr bwMode="auto">
              <a:xfrm>
                <a:off x="2092" y="14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671" name="Rectangle 434"/>
              <p:cNvSpPr>
                <a:spLocks noChangeArrowheads="1"/>
              </p:cNvSpPr>
              <p:nvPr/>
            </p:nvSpPr>
            <p:spPr bwMode="auto">
              <a:xfrm>
                <a:off x="2132" y="149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72" name="Rectangle 435"/>
              <p:cNvSpPr>
                <a:spLocks noChangeArrowheads="1"/>
              </p:cNvSpPr>
              <p:nvPr/>
            </p:nvSpPr>
            <p:spPr bwMode="auto">
              <a:xfrm>
                <a:off x="2164" y="149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73" name="Rectangle 436"/>
              <p:cNvSpPr>
                <a:spLocks noChangeArrowheads="1"/>
              </p:cNvSpPr>
              <p:nvPr/>
            </p:nvSpPr>
            <p:spPr bwMode="auto">
              <a:xfrm>
                <a:off x="2180" y="14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674" name="Rectangle 437"/>
              <p:cNvSpPr>
                <a:spLocks noChangeArrowheads="1"/>
              </p:cNvSpPr>
              <p:nvPr/>
            </p:nvSpPr>
            <p:spPr bwMode="auto">
              <a:xfrm>
                <a:off x="2220" y="14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75" name="Rectangle 438"/>
              <p:cNvSpPr>
                <a:spLocks noChangeArrowheads="1"/>
              </p:cNvSpPr>
              <p:nvPr/>
            </p:nvSpPr>
            <p:spPr bwMode="auto">
              <a:xfrm>
                <a:off x="2260" y="149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676" name="Rectangle 439"/>
              <p:cNvSpPr>
                <a:spLocks noChangeArrowheads="1"/>
              </p:cNvSpPr>
              <p:nvPr/>
            </p:nvSpPr>
            <p:spPr bwMode="auto">
              <a:xfrm>
                <a:off x="2276" y="149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77" name="Rectangle 440"/>
              <p:cNvSpPr>
                <a:spLocks noChangeArrowheads="1"/>
              </p:cNvSpPr>
              <p:nvPr/>
            </p:nvSpPr>
            <p:spPr bwMode="auto">
              <a:xfrm>
                <a:off x="1852" y="1580"/>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78" name="Rectangle 441"/>
              <p:cNvSpPr>
                <a:spLocks noChangeArrowheads="1"/>
              </p:cNvSpPr>
              <p:nvPr/>
            </p:nvSpPr>
            <p:spPr bwMode="auto">
              <a:xfrm>
                <a:off x="1892" y="158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x</a:t>
                </a:r>
                <a:endParaRPr lang="en-US" altLang="ko-KR">
                  <a:ea typeface="굴림" pitchFamily="50" charset="-127"/>
                </a:endParaRPr>
              </a:p>
            </p:txBody>
          </p:sp>
          <p:sp>
            <p:nvSpPr>
              <p:cNvPr id="14679" name="Rectangle 442"/>
              <p:cNvSpPr>
                <a:spLocks noChangeArrowheads="1"/>
              </p:cNvSpPr>
              <p:nvPr/>
            </p:nvSpPr>
            <p:spPr bwMode="auto">
              <a:xfrm>
                <a:off x="1924"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80" name="Rectangle 443"/>
              <p:cNvSpPr>
                <a:spLocks noChangeArrowheads="1"/>
              </p:cNvSpPr>
              <p:nvPr/>
            </p:nvSpPr>
            <p:spPr bwMode="auto">
              <a:xfrm>
                <a:off x="1964" y="158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81" name="Rectangle 444"/>
              <p:cNvSpPr>
                <a:spLocks noChangeArrowheads="1"/>
              </p:cNvSpPr>
              <p:nvPr/>
            </p:nvSpPr>
            <p:spPr bwMode="auto">
              <a:xfrm>
                <a:off x="1996"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82" name="Rectangle 445"/>
              <p:cNvSpPr>
                <a:spLocks noChangeArrowheads="1"/>
              </p:cNvSpPr>
              <p:nvPr/>
            </p:nvSpPr>
            <p:spPr bwMode="auto">
              <a:xfrm>
                <a:off x="2036" y="158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83" name="Rectangle 446"/>
              <p:cNvSpPr>
                <a:spLocks noChangeArrowheads="1"/>
              </p:cNvSpPr>
              <p:nvPr/>
            </p:nvSpPr>
            <p:spPr bwMode="auto">
              <a:xfrm>
                <a:off x="2068"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84" name="Rectangle 447"/>
              <p:cNvSpPr>
                <a:spLocks noChangeArrowheads="1"/>
              </p:cNvSpPr>
              <p:nvPr/>
            </p:nvSpPr>
            <p:spPr bwMode="auto">
              <a:xfrm>
                <a:off x="2100"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685" name="Rectangle 448"/>
              <p:cNvSpPr>
                <a:spLocks noChangeArrowheads="1"/>
              </p:cNvSpPr>
              <p:nvPr/>
            </p:nvSpPr>
            <p:spPr bwMode="auto">
              <a:xfrm>
                <a:off x="2140" y="158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86" name="Rectangle 449"/>
              <p:cNvSpPr>
                <a:spLocks noChangeArrowheads="1"/>
              </p:cNvSpPr>
              <p:nvPr/>
            </p:nvSpPr>
            <p:spPr bwMode="auto">
              <a:xfrm>
                <a:off x="2156"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87" name="Rectangle 450"/>
              <p:cNvSpPr>
                <a:spLocks noChangeArrowheads="1"/>
              </p:cNvSpPr>
              <p:nvPr/>
            </p:nvSpPr>
            <p:spPr bwMode="auto">
              <a:xfrm>
                <a:off x="2196" y="158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88" name="Rectangle 451"/>
              <p:cNvSpPr>
                <a:spLocks noChangeArrowheads="1"/>
              </p:cNvSpPr>
              <p:nvPr/>
            </p:nvSpPr>
            <p:spPr bwMode="auto">
              <a:xfrm>
                <a:off x="2220"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89" name="Rectangle 452"/>
              <p:cNvSpPr>
                <a:spLocks noChangeArrowheads="1"/>
              </p:cNvSpPr>
              <p:nvPr/>
            </p:nvSpPr>
            <p:spPr bwMode="auto">
              <a:xfrm>
                <a:off x="2252" y="158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90" name="Rectangle 453"/>
              <p:cNvSpPr>
                <a:spLocks noChangeArrowheads="1"/>
              </p:cNvSpPr>
              <p:nvPr/>
            </p:nvSpPr>
            <p:spPr bwMode="auto">
              <a:xfrm>
                <a:off x="2276" y="158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91" name="Rectangle 454"/>
              <p:cNvSpPr>
                <a:spLocks noChangeArrowheads="1"/>
              </p:cNvSpPr>
              <p:nvPr/>
            </p:nvSpPr>
            <p:spPr bwMode="auto">
              <a:xfrm>
                <a:off x="2308"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692" name="Rectangle 455"/>
              <p:cNvSpPr>
                <a:spLocks noChangeArrowheads="1"/>
              </p:cNvSpPr>
              <p:nvPr/>
            </p:nvSpPr>
            <p:spPr bwMode="auto">
              <a:xfrm>
                <a:off x="2348" y="158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93" name="Rectangle 456"/>
              <p:cNvSpPr>
                <a:spLocks noChangeArrowheads="1"/>
              </p:cNvSpPr>
              <p:nvPr/>
            </p:nvSpPr>
            <p:spPr bwMode="auto">
              <a:xfrm>
                <a:off x="2364" y="158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94" name="Rectangle 457"/>
              <p:cNvSpPr>
                <a:spLocks noChangeArrowheads="1"/>
              </p:cNvSpPr>
              <p:nvPr/>
            </p:nvSpPr>
            <p:spPr bwMode="auto">
              <a:xfrm>
                <a:off x="2396"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95" name="Rectangle 458"/>
              <p:cNvSpPr>
                <a:spLocks noChangeArrowheads="1"/>
              </p:cNvSpPr>
              <p:nvPr/>
            </p:nvSpPr>
            <p:spPr bwMode="auto">
              <a:xfrm>
                <a:off x="2436" y="158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96" name="Rectangle 459"/>
              <p:cNvSpPr>
                <a:spLocks noChangeArrowheads="1"/>
              </p:cNvSpPr>
              <p:nvPr/>
            </p:nvSpPr>
            <p:spPr bwMode="auto">
              <a:xfrm>
                <a:off x="2468" y="158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97" name="Rectangle 460"/>
              <p:cNvSpPr>
                <a:spLocks noChangeArrowheads="1"/>
              </p:cNvSpPr>
              <p:nvPr/>
            </p:nvSpPr>
            <p:spPr bwMode="auto">
              <a:xfrm>
                <a:off x="2500"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98" name="Rectangle 461"/>
              <p:cNvSpPr>
                <a:spLocks noChangeArrowheads="1"/>
              </p:cNvSpPr>
              <p:nvPr/>
            </p:nvSpPr>
            <p:spPr bwMode="auto">
              <a:xfrm>
                <a:off x="2540" y="158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99" name="Rectangle 462"/>
              <p:cNvSpPr>
                <a:spLocks noChangeArrowheads="1"/>
              </p:cNvSpPr>
              <p:nvPr/>
            </p:nvSpPr>
            <p:spPr bwMode="auto">
              <a:xfrm>
                <a:off x="2564" y="158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00" name="Rectangle 463"/>
              <p:cNvSpPr>
                <a:spLocks noChangeArrowheads="1"/>
              </p:cNvSpPr>
              <p:nvPr/>
            </p:nvSpPr>
            <p:spPr bwMode="auto">
              <a:xfrm>
                <a:off x="2596" y="158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01" name="Rectangle 464"/>
              <p:cNvSpPr>
                <a:spLocks noChangeArrowheads="1"/>
              </p:cNvSpPr>
              <p:nvPr/>
            </p:nvSpPr>
            <p:spPr bwMode="auto">
              <a:xfrm>
                <a:off x="1852" y="16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02" name="Rectangle 465"/>
              <p:cNvSpPr>
                <a:spLocks noChangeArrowheads="1"/>
              </p:cNvSpPr>
              <p:nvPr/>
            </p:nvSpPr>
            <p:spPr bwMode="auto">
              <a:xfrm>
                <a:off x="1876" y="16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03" name="Rectangle 466"/>
              <p:cNvSpPr>
                <a:spLocks noChangeArrowheads="1"/>
              </p:cNvSpPr>
              <p:nvPr/>
            </p:nvSpPr>
            <p:spPr bwMode="auto">
              <a:xfrm>
                <a:off x="1900" y="16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04" name="Rectangle 467"/>
              <p:cNvSpPr>
                <a:spLocks noChangeArrowheads="1"/>
              </p:cNvSpPr>
              <p:nvPr/>
            </p:nvSpPr>
            <p:spPr bwMode="auto">
              <a:xfrm>
                <a:off x="1940" y="166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05" name="Rectangle 468"/>
              <p:cNvSpPr>
                <a:spLocks noChangeArrowheads="1"/>
              </p:cNvSpPr>
              <p:nvPr/>
            </p:nvSpPr>
            <p:spPr bwMode="auto">
              <a:xfrm>
                <a:off x="1964" y="16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06" name="Rectangle 469"/>
              <p:cNvSpPr>
                <a:spLocks noChangeArrowheads="1"/>
              </p:cNvSpPr>
              <p:nvPr/>
            </p:nvSpPr>
            <p:spPr bwMode="auto">
              <a:xfrm>
                <a:off x="2004" y="166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07" name="Rectangle 470"/>
              <p:cNvSpPr>
                <a:spLocks noChangeArrowheads="1"/>
              </p:cNvSpPr>
              <p:nvPr/>
            </p:nvSpPr>
            <p:spPr bwMode="auto">
              <a:xfrm>
                <a:off x="2036" y="16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08" name="Rectangle 471"/>
              <p:cNvSpPr>
                <a:spLocks noChangeArrowheads="1"/>
              </p:cNvSpPr>
              <p:nvPr/>
            </p:nvSpPr>
            <p:spPr bwMode="auto">
              <a:xfrm>
                <a:off x="2076" y="166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09" name="Rectangle 472"/>
              <p:cNvSpPr>
                <a:spLocks noChangeArrowheads="1"/>
              </p:cNvSpPr>
              <p:nvPr/>
            </p:nvSpPr>
            <p:spPr bwMode="auto">
              <a:xfrm>
                <a:off x="2108" y="166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710" name="Rectangle 473"/>
              <p:cNvSpPr>
                <a:spLocks noChangeArrowheads="1"/>
              </p:cNvSpPr>
              <p:nvPr/>
            </p:nvSpPr>
            <p:spPr bwMode="auto">
              <a:xfrm>
                <a:off x="2148" y="16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11" name="Rectangle 474"/>
              <p:cNvSpPr>
                <a:spLocks noChangeArrowheads="1"/>
              </p:cNvSpPr>
              <p:nvPr/>
            </p:nvSpPr>
            <p:spPr bwMode="auto">
              <a:xfrm>
                <a:off x="2188" y="16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12" name="Rectangle 475"/>
              <p:cNvSpPr>
                <a:spLocks noChangeArrowheads="1"/>
              </p:cNvSpPr>
              <p:nvPr/>
            </p:nvSpPr>
            <p:spPr bwMode="auto">
              <a:xfrm>
                <a:off x="2228" y="166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713" name="Rectangle 476"/>
              <p:cNvSpPr>
                <a:spLocks noChangeArrowheads="1"/>
              </p:cNvSpPr>
              <p:nvPr/>
            </p:nvSpPr>
            <p:spPr bwMode="auto">
              <a:xfrm>
                <a:off x="2244" y="16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14" name="Rectangle 477"/>
              <p:cNvSpPr>
                <a:spLocks noChangeArrowheads="1"/>
              </p:cNvSpPr>
              <p:nvPr/>
            </p:nvSpPr>
            <p:spPr bwMode="auto">
              <a:xfrm>
                <a:off x="1852" y="1748"/>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15" name="Rectangle 478"/>
              <p:cNvSpPr>
                <a:spLocks noChangeArrowheads="1"/>
              </p:cNvSpPr>
              <p:nvPr/>
            </p:nvSpPr>
            <p:spPr bwMode="auto">
              <a:xfrm>
                <a:off x="1892" y="174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16" name="Rectangle 479"/>
              <p:cNvSpPr>
                <a:spLocks noChangeArrowheads="1"/>
              </p:cNvSpPr>
              <p:nvPr/>
            </p:nvSpPr>
            <p:spPr bwMode="auto">
              <a:xfrm>
                <a:off x="1916"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17" name="Rectangle 480"/>
              <p:cNvSpPr>
                <a:spLocks noChangeArrowheads="1"/>
              </p:cNvSpPr>
              <p:nvPr/>
            </p:nvSpPr>
            <p:spPr bwMode="auto">
              <a:xfrm>
                <a:off x="1956" y="17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18" name="Rectangle 481"/>
              <p:cNvSpPr>
                <a:spLocks noChangeArrowheads="1"/>
              </p:cNvSpPr>
              <p:nvPr/>
            </p:nvSpPr>
            <p:spPr bwMode="auto">
              <a:xfrm>
                <a:off x="1972" y="17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19" name="Rectangle 482"/>
              <p:cNvSpPr>
                <a:spLocks noChangeArrowheads="1"/>
              </p:cNvSpPr>
              <p:nvPr/>
            </p:nvSpPr>
            <p:spPr bwMode="auto">
              <a:xfrm>
                <a:off x="1988" y="1748"/>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720" name="Rectangle 483"/>
              <p:cNvSpPr>
                <a:spLocks noChangeArrowheads="1"/>
              </p:cNvSpPr>
              <p:nvPr/>
            </p:nvSpPr>
            <p:spPr bwMode="auto">
              <a:xfrm>
                <a:off x="2044" y="17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21" name="Rectangle 484"/>
              <p:cNvSpPr>
                <a:spLocks noChangeArrowheads="1"/>
              </p:cNvSpPr>
              <p:nvPr/>
            </p:nvSpPr>
            <p:spPr bwMode="auto">
              <a:xfrm>
                <a:off x="2060"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22" name="Rectangle 485"/>
              <p:cNvSpPr>
                <a:spLocks noChangeArrowheads="1"/>
              </p:cNvSpPr>
              <p:nvPr/>
            </p:nvSpPr>
            <p:spPr bwMode="auto">
              <a:xfrm>
                <a:off x="2100"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23" name="Rectangle 486"/>
              <p:cNvSpPr>
                <a:spLocks noChangeArrowheads="1"/>
              </p:cNvSpPr>
              <p:nvPr/>
            </p:nvSpPr>
            <p:spPr bwMode="auto">
              <a:xfrm>
                <a:off x="2132" y="174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24" name="Rectangle 487"/>
              <p:cNvSpPr>
                <a:spLocks noChangeArrowheads="1"/>
              </p:cNvSpPr>
              <p:nvPr/>
            </p:nvSpPr>
            <p:spPr bwMode="auto">
              <a:xfrm>
                <a:off x="2156" y="174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725" name="Rectangle 488"/>
              <p:cNvSpPr>
                <a:spLocks noChangeArrowheads="1"/>
              </p:cNvSpPr>
              <p:nvPr/>
            </p:nvSpPr>
            <p:spPr bwMode="auto">
              <a:xfrm>
                <a:off x="2196" y="174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26" name="Rectangle 489"/>
              <p:cNvSpPr>
                <a:spLocks noChangeArrowheads="1"/>
              </p:cNvSpPr>
              <p:nvPr/>
            </p:nvSpPr>
            <p:spPr bwMode="auto">
              <a:xfrm>
                <a:off x="2220"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27" name="Rectangle 490"/>
              <p:cNvSpPr>
                <a:spLocks noChangeArrowheads="1"/>
              </p:cNvSpPr>
              <p:nvPr/>
            </p:nvSpPr>
            <p:spPr bwMode="auto">
              <a:xfrm>
                <a:off x="2260"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28" name="Rectangle 491"/>
              <p:cNvSpPr>
                <a:spLocks noChangeArrowheads="1"/>
              </p:cNvSpPr>
              <p:nvPr/>
            </p:nvSpPr>
            <p:spPr bwMode="auto">
              <a:xfrm>
                <a:off x="2300" y="174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29" name="Rectangle 492"/>
              <p:cNvSpPr>
                <a:spLocks noChangeArrowheads="1"/>
              </p:cNvSpPr>
              <p:nvPr/>
            </p:nvSpPr>
            <p:spPr bwMode="auto">
              <a:xfrm>
                <a:off x="2332" y="17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30" name="Rectangle 493"/>
              <p:cNvSpPr>
                <a:spLocks noChangeArrowheads="1"/>
              </p:cNvSpPr>
              <p:nvPr/>
            </p:nvSpPr>
            <p:spPr bwMode="auto">
              <a:xfrm>
                <a:off x="2348"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731" name="Rectangle 494"/>
              <p:cNvSpPr>
                <a:spLocks noChangeArrowheads="1"/>
              </p:cNvSpPr>
              <p:nvPr/>
            </p:nvSpPr>
            <p:spPr bwMode="auto">
              <a:xfrm>
                <a:off x="2388"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32" name="Rectangle 495"/>
              <p:cNvSpPr>
                <a:spLocks noChangeArrowheads="1"/>
              </p:cNvSpPr>
              <p:nvPr/>
            </p:nvSpPr>
            <p:spPr bwMode="auto">
              <a:xfrm>
                <a:off x="2428" y="174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33" name="Rectangle 496"/>
              <p:cNvSpPr>
                <a:spLocks noChangeArrowheads="1"/>
              </p:cNvSpPr>
              <p:nvPr/>
            </p:nvSpPr>
            <p:spPr bwMode="auto">
              <a:xfrm>
                <a:off x="2452" y="1748"/>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734" name="Rectangle 497"/>
              <p:cNvSpPr>
                <a:spLocks noChangeArrowheads="1"/>
              </p:cNvSpPr>
              <p:nvPr/>
            </p:nvSpPr>
            <p:spPr bwMode="auto">
              <a:xfrm>
                <a:off x="2508"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35" name="Rectangle 498"/>
              <p:cNvSpPr>
                <a:spLocks noChangeArrowheads="1"/>
              </p:cNvSpPr>
              <p:nvPr/>
            </p:nvSpPr>
            <p:spPr bwMode="auto">
              <a:xfrm>
                <a:off x="2548"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36" name="Rectangle 499"/>
              <p:cNvSpPr>
                <a:spLocks noChangeArrowheads="1"/>
              </p:cNvSpPr>
              <p:nvPr/>
            </p:nvSpPr>
            <p:spPr bwMode="auto">
              <a:xfrm>
                <a:off x="2588" y="17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37" name="Rectangle 500"/>
              <p:cNvSpPr>
                <a:spLocks noChangeArrowheads="1"/>
              </p:cNvSpPr>
              <p:nvPr/>
            </p:nvSpPr>
            <p:spPr bwMode="auto">
              <a:xfrm>
                <a:off x="2628" y="17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38" name="Rectangle 501"/>
              <p:cNvSpPr>
                <a:spLocks noChangeArrowheads="1"/>
              </p:cNvSpPr>
              <p:nvPr/>
            </p:nvSpPr>
            <p:spPr bwMode="auto">
              <a:xfrm>
                <a:off x="2644" y="174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39" name="Rectangle 502"/>
              <p:cNvSpPr>
                <a:spLocks noChangeArrowheads="1"/>
              </p:cNvSpPr>
              <p:nvPr/>
            </p:nvSpPr>
            <p:spPr bwMode="auto">
              <a:xfrm>
                <a:off x="1852" y="1836"/>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40" name="Rectangle 503"/>
              <p:cNvSpPr>
                <a:spLocks noChangeArrowheads="1"/>
              </p:cNvSpPr>
              <p:nvPr/>
            </p:nvSpPr>
            <p:spPr bwMode="auto">
              <a:xfrm>
                <a:off x="1892" y="18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41" name="Rectangle 504"/>
              <p:cNvSpPr>
                <a:spLocks noChangeArrowheads="1"/>
              </p:cNvSpPr>
              <p:nvPr/>
            </p:nvSpPr>
            <p:spPr bwMode="auto">
              <a:xfrm>
                <a:off x="1932" y="183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v</a:t>
                </a:r>
                <a:endParaRPr lang="en-US" altLang="ko-KR">
                  <a:ea typeface="굴림" pitchFamily="50" charset="-127"/>
                </a:endParaRPr>
              </a:p>
            </p:txBody>
          </p:sp>
          <p:sp>
            <p:nvSpPr>
              <p:cNvPr id="14742" name="Rectangle 505"/>
              <p:cNvSpPr>
                <a:spLocks noChangeArrowheads="1"/>
              </p:cNvSpPr>
              <p:nvPr/>
            </p:nvSpPr>
            <p:spPr bwMode="auto">
              <a:xfrm>
                <a:off x="1972" y="18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43" name="Rectangle 506"/>
              <p:cNvSpPr>
                <a:spLocks noChangeArrowheads="1"/>
              </p:cNvSpPr>
              <p:nvPr/>
            </p:nvSpPr>
            <p:spPr bwMode="auto">
              <a:xfrm>
                <a:off x="1988" y="183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44" name="Rectangle 507"/>
              <p:cNvSpPr>
                <a:spLocks noChangeArrowheads="1"/>
              </p:cNvSpPr>
              <p:nvPr/>
            </p:nvSpPr>
            <p:spPr bwMode="auto">
              <a:xfrm>
                <a:off x="2020" y="18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45" name="Rectangle 508"/>
              <p:cNvSpPr>
                <a:spLocks noChangeArrowheads="1"/>
              </p:cNvSpPr>
              <p:nvPr/>
            </p:nvSpPr>
            <p:spPr bwMode="auto">
              <a:xfrm>
                <a:off x="2060" y="183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46" name="Rectangle 509"/>
              <p:cNvSpPr>
                <a:spLocks noChangeArrowheads="1"/>
              </p:cNvSpPr>
              <p:nvPr/>
            </p:nvSpPr>
            <p:spPr bwMode="auto">
              <a:xfrm>
                <a:off x="2100" y="183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47" name="Rectangle 510"/>
              <p:cNvSpPr>
                <a:spLocks noChangeArrowheads="1"/>
              </p:cNvSpPr>
              <p:nvPr/>
            </p:nvSpPr>
            <p:spPr bwMode="auto">
              <a:xfrm>
                <a:off x="2124" y="183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48" name="Rectangle 511"/>
              <p:cNvSpPr>
                <a:spLocks noChangeArrowheads="1"/>
              </p:cNvSpPr>
              <p:nvPr/>
            </p:nvSpPr>
            <p:spPr bwMode="auto">
              <a:xfrm>
                <a:off x="2148" y="18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49" name="Rectangle 512"/>
              <p:cNvSpPr>
                <a:spLocks noChangeArrowheads="1"/>
              </p:cNvSpPr>
              <p:nvPr/>
            </p:nvSpPr>
            <p:spPr bwMode="auto">
              <a:xfrm>
                <a:off x="2164" y="183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50" name="Rectangle 513"/>
              <p:cNvSpPr>
                <a:spLocks noChangeArrowheads="1"/>
              </p:cNvSpPr>
              <p:nvPr/>
            </p:nvSpPr>
            <p:spPr bwMode="auto">
              <a:xfrm>
                <a:off x="2196" y="183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sp>
            <p:nvSpPr>
              <p:cNvPr id="14751" name="Rectangle 514"/>
              <p:cNvSpPr>
                <a:spLocks noChangeArrowheads="1"/>
              </p:cNvSpPr>
              <p:nvPr/>
            </p:nvSpPr>
            <p:spPr bwMode="auto">
              <a:xfrm>
                <a:off x="2228" y="183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52" name="Rectangle 515"/>
              <p:cNvSpPr>
                <a:spLocks noChangeArrowheads="1"/>
              </p:cNvSpPr>
              <p:nvPr/>
            </p:nvSpPr>
            <p:spPr bwMode="auto">
              <a:xfrm>
                <a:off x="2252" y="18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53" name="Rectangle 516"/>
              <p:cNvSpPr>
                <a:spLocks noChangeArrowheads="1"/>
              </p:cNvSpPr>
              <p:nvPr/>
            </p:nvSpPr>
            <p:spPr bwMode="auto">
              <a:xfrm>
                <a:off x="2268" y="183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54" name="Rectangle 517"/>
              <p:cNvSpPr>
                <a:spLocks noChangeArrowheads="1"/>
              </p:cNvSpPr>
              <p:nvPr/>
            </p:nvSpPr>
            <p:spPr bwMode="auto">
              <a:xfrm>
                <a:off x="2284" y="183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55" name="Rectangle 518"/>
              <p:cNvSpPr>
                <a:spLocks noChangeArrowheads="1"/>
              </p:cNvSpPr>
              <p:nvPr/>
            </p:nvSpPr>
            <p:spPr bwMode="auto">
              <a:xfrm>
                <a:off x="2316" y="183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56" name="Rectangle 519"/>
              <p:cNvSpPr>
                <a:spLocks noChangeArrowheads="1"/>
              </p:cNvSpPr>
              <p:nvPr/>
            </p:nvSpPr>
            <p:spPr bwMode="auto">
              <a:xfrm>
                <a:off x="1852" y="1916"/>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57" name="Rectangle 520"/>
              <p:cNvSpPr>
                <a:spLocks noChangeArrowheads="1"/>
              </p:cNvSpPr>
              <p:nvPr/>
            </p:nvSpPr>
            <p:spPr bwMode="auto">
              <a:xfrm>
                <a:off x="1892" y="191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58" name="Rectangle 521"/>
              <p:cNvSpPr>
                <a:spLocks noChangeArrowheads="1"/>
              </p:cNvSpPr>
              <p:nvPr/>
            </p:nvSpPr>
            <p:spPr bwMode="auto">
              <a:xfrm>
                <a:off x="1916"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59" name="Rectangle 522"/>
              <p:cNvSpPr>
                <a:spLocks noChangeArrowheads="1"/>
              </p:cNvSpPr>
              <p:nvPr/>
            </p:nvSpPr>
            <p:spPr bwMode="auto">
              <a:xfrm>
                <a:off x="1956" y="191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j</a:t>
                </a:r>
                <a:endParaRPr lang="en-US" altLang="ko-KR">
                  <a:ea typeface="굴림" pitchFamily="50" charset="-127"/>
                </a:endParaRPr>
              </a:p>
            </p:txBody>
          </p:sp>
          <p:sp>
            <p:nvSpPr>
              <p:cNvPr id="14760" name="Rectangle 523"/>
              <p:cNvSpPr>
                <a:spLocks noChangeArrowheads="1"/>
              </p:cNvSpPr>
              <p:nvPr/>
            </p:nvSpPr>
            <p:spPr bwMode="auto">
              <a:xfrm>
                <a:off x="1972"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61" name="Rectangle 524"/>
              <p:cNvSpPr>
                <a:spLocks noChangeArrowheads="1"/>
              </p:cNvSpPr>
              <p:nvPr/>
            </p:nvSpPr>
            <p:spPr bwMode="auto">
              <a:xfrm>
                <a:off x="2012" y="191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762" name="Rectangle 525"/>
              <p:cNvSpPr>
                <a:spLocks noChangeArrowheads="1"/>
              </p:cNvSpPr>
              <p:nvPr/>
            </p:nvSpPr>
            <p:spPr bwMode="auto">
              <a:xfrm>
                <a:off x="2044" y="191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63" name="Rectangle 526"/>
              <p:cNvSpPr>
                <a:spLocks noChangeArrowheads="1"/>
              </p:cNvSpPr>
              <p:nvPr/>
            </p:nvSpPr>
            <p:spPr bwMode="auto">
              <a:xfrm>
                <a:off x="2076" y="191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64" name="Rectangle 527"/>
              <p:cNvSpPr>
                <a:spLocks noChangeArrowheads="1"/>
              </p:cNvSpPr>
              <p:nvPr/>
            </p:nvSpPr>
            <p:spPr bwMode="auto">
              <a:xfrm>
                <a:off x="2100"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65" name="Rectangle 528"/>
              <p:cNvSpPr>
                <a:spLocks noChangeArrowheads="1"/>
              </p:cNvSpPr>
              <p:nvPr/>
            </p:nvSpPr>
            <p:spPr bwMode="auto">
              <a:xfrm>
                <a:off x="2140" y="191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66" name="Rectangle 529"/>
              <p:cNvSpPr>
                <a:spLocks noChangeArrowheads="1"/>
              </p:cNvSpPr>
              <p:nvPr/>
            </p:nvSpPr>
            <p:spPr bwMode="auto">
              <a:xfrm>
                <a:off x="2156"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67" name="Rectangle 530"/>
              <p:cNvSpPr>
                <a:spLocks noChangeArrowheads="1"/>
              </p:cNvSpPr>
              <p:nvPr/>
            </p:nvSpPr>
            <p:spPr bwMode="auto">
              <a:xfrm>
                <a:off x="2188"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68" name="Rectangle 531"/>
              <p:cNvSpPr>
                <a:spLocks noChangeArrowheads="1"/>
              </p:cNvSpPr>
              <p:nvPr/>
            </p:nvSpPr>
            <p:spPr bwMode="auto">
              <a:xfrm>
                <a:off x="2228" y="191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69" name="Rectangle 532"/>
              <p:cNvSpPr>
                <a:spLocks noChangeArrowheads="1"/>
              </p:cNvSpPr>
              <p:nvPr/>
            </p:nvSpPr>
            <p:spPr bwMode="auto">
              <a:xfrm>
                <a:off x="2252" y="191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70" name="Rectangle 533"/>
              <p:cNvSpPr>
                <a:spLocks noChangeArrowheads="1"/>
              </p:cNvSpPr>
              <p:nvPr/>
            </p:nvSpPr>
            <p:spPr bwMode="auto">
              <a:xfrm>
                <a:off x="2268"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71" name="Rectangle 534"/>
              <p:cNvSpPr>
                <a:spLocks noChangeArrowheads="1"/>
              </p:cNvSpPr>
              <p:nvPr/>
            </p:nvSpPr>
            <p:spPr bwMode="auto">
              <a:xfrm>
                <a:off x="2308" y="191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772" name="Rectangle 535"/>
              <p:cNvSpPr>
                <a:spLocks noChangeArrowheads="1"/>
              </p:cNvSpPr>
              <p:nvPr/>
            </p:nvSpPr>
            <p:spPr bwMode="auto">
              <a:xfrm>
                <a:off x="2340" y="191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73" name="Rectangle 536"/>
              <p:cNvSpPr>
                <a:spLocks noChangeArrowheads="1"/>
              </p:cNvSpPr>
              <p:nvPr/>
            </p:nvSpPr>
            <p:spPr bwMode="auto">
              <a:xfrm>
                <a:off x="2356"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774" name="Rectangle 537"/>
              <p:cNvSpPr>
                <a:spLocks noChangeArrowheads="1"/>
              </p:cNvSpPr>
              <p:nvPr/>
            </p:nvSpPr>
            <p:spPr bwMode="auto">
              <a:xfrm>
                <a:off x="2396"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75" name="Rectangle 538"/>
              <p:cNvSpPr>
                <a:spLocks noChangeArrowheads="1"/>
              </p:cNvSpPr>
              <p:nvPr/>
            </p:nvSpPr>
            <p:spPr bwMode="auto">
              <a:xfrm>
                <a:off x="2436" y="191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76" name="Rectangle 539"/>
              <p:cNvSpPr>
                <a:spLocks noChangeArrowheads="1"/>
              </p:cNvSpPr>
              <p:nvPr/>
            </p:nvSpPr>
            <p:spPr bwMode="auto">
              <a:xfrm>
                <a:off x="2452"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77" name="Rectangle 540"/>
              <p:cNvSpPr>
                <a:spLocks noChangeArrowheads="1"/>
              </p:cNvSpPr>
              <p:nvPr/>
            </p:nvSpPr>
            <p:spPr bwMode="auto">
              <a:xfrm>
                <a:off x="2492" y="191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778" name="Rectangle 541"/>
              <p:cNvSpPr>
                <a:spLocks noChangeArrowheads="1"/>
              </p:cNvSpPr>
              <p:nvPr/>
            </p:nvSpPr>
            <p:spPr bwMode="auto">
              <a:xfrm>
                <a:off x="2532" y="191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79" name="Rectangle 542"/>
              <p:cNvSpPr>
                <a:spLocks noChangeArrowheads="1"/>
              </p:cNvSpPr>
              <p:nvPr/>
            </p:nvSpPr>
            <p:spPr bwMode="auto">
              <a:xfrm>
                <a:off x="1852" y="200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80" name="Rectangle 543"/>
              <p:cNvSpPr>
                <a:spLocks noChangeArrowheads="1"/>
              </p:cNvSpPr>
              <p:nvPr/>
            </p:nvSpPr>
            <p:spPr bwMode="auto">
              <a:xfrm>
                <a:off x="1876" y="200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81" name="Rectangle 544"/>
              <p:cNvSpPr>
                <a:spLocks noChangeArrowheads="1"/>
              </p:cNvSpPr>
              <p:nvPr/>
            </p:nvSpPr>
            <p:spPr bwMode="auto">
              <a:xfrm>
                <a:off x="1900" y="200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82" name="Rectangle 545"/>
              <p:cNvSpPr>
                <a:spLocks noChangeArrowheads="1"/>
              </p:cNvSpPr>
              <p:nvPr/>
            </p:nvSpPr>
            <p:spPr bwMode="auto">
              <a:xfrm>
                <a:off x="1916" y="200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83" name="Rectangle 546"/>
              <p:cNvSpPr>
                <a:spLocks noChangeArrowheads="1"/>
              </p:cNvSpPr>
              <p:nvPr/>
            </p:nvSpPr>
            <p:spPr bwMode="auto">
              <a:xfrm>
                <a:off x="1948" y="20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84" name="Rectangle 547"/>
              <p:cNvSpPr>
                <a:spLocks noChangeArrowheads="1"/>
              </p:cNvSpPr>
              <p:nvPr/>
            </p:nvSpPr>
            <p:spPr bwMode="auto">
              <a:xfrm>
                <a:off x="1988" y="200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85" name="Rectangle 548"/>
              <p:cNvSpPr>
                <a:spLocks noChangeArrowheads="1"/>
              </p:cNvSpPr>
              <p:nvPr/>
            </p:nvSpPr>
            <p:spPr bwMode="auto">
              <a:xfrm>
                <a:off x="2012" y="20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86" name="Rectangle 549"/>
              <p:cNvSpPr>
                <a:spLocks noChangeArrowheads="1"/>
              </p:cNvSpPr>
              <p:nvPr/>
            </p:nvSpPr>
            <p:spPr bwMode="auto">
              <a:xfrm>
                <a:off x="2044" y="200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87" name="Rectangle 550"/>
              <p:cNvSpPr>
                <a:spLocks noChangeArrowheads="1"/>
              </p:cNvSpPr>
              <p:nvPr/>
            </p:nvSpPr>
            <p:spPr bwMode="auto">
              <a:xfrm>
                <a:off x="2076" y="200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88" name="Rectangle 551"/>
              <p:cNvSpPr>
                <a:spLocks noChangeArrowheads="1"/>
              </p:cNvSpPr>
              <p:nvPr/>
            </p:nvSpPr>
            <p:spPr bwMode="auto">
              <a:xfrm>
                <a:off x="2092" y="20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89" name="Rectangle 552"/>
              <p:cNvSpPr>
                <a:spLocks noChangeArrowheads="1"/>
              </p:cNvSpPr>
              <p:nvPr/>
            </p:nvSpPr>
            <p:spPr bwMode="auto">
              <a:xfrm>
                <a:off x="2132" y="20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90" name="Rectangle 553"/>
              <p:cNvSpPr>
                <a:spLocks noChangeArrowheads="1"/>
              </p:cNvSpPr>
              <p:nvPr/>
            </p:nvSpPr>
            <p:spPr bwMode="auto">
              <a:xfrm>
                <a:off x="2172" y="200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1" name="Rectangle 554"/>
              <p:cNvSpPr>
                <a:spLocks noChangeArrowheads="1"/>
              </p:cNvSpPr>
              <p:nvPr/>
            </p:nvSpPr>
            <p:spPr bwMode="auto">
              <a:xfrm>
                <a:off x="2196" y="20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92" name="Rectangle 555"/>
              <p:cNvSpPr>
                <a:spLocks noChangeArrowheads="1"/>
              </p:cNvSpPr>
              <p:nvPr/>
            </p:nvSpPr>
            <p:spPr bwMode="auto">
              <a:xfrm>
                <a:off x="2236" y="200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93" name="Rectangle 556"/>
              <p:cNvSpPr>
                <a:spLocks noChangeArrowheads="1"/>
              </p:cNvSpPr>
              <p:nvPr/>
            </p:nvSpPr>
            <p:spPr bwMode="auto">
              <a:xfrm>
                <a:off x="2252" y="20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94" name="Rectangle 557"/>
              <p:cNvSpPr>
                <a:spLocks noChangeArrowheads="1"/>
              </p:cNvSpPr>
              <p:nvPr/>
            </p:nvSpPr>
            <p:spPr bwMode="auto">
              <a:xfrm>
                <a:off x="2284" y="200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95" name="Rectangle 558"/>
              <p:cNvSpPr>
                <a:spLocks noChangeArrowheads="1"/>
              </p:cNvSpPr>
              <p:nvPr/>
            </p:nvSpPr>
            <p:spPr bwMode="auto">
              <a:xfrm>
                <a:off x="2324" y="200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6" name="Rectangle 559"/>
              <p:cNvSpPr>
                <a:spLocks noChangeArrowheads="1"/>
              </p:cNvSpPr>
              <p:nvPr/>
            </p:nvSpPr>
            <p:spPr bwMode="auto">
              <a:xfrm>
                <a:off x="1852" y="209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7" name="Rectangle 560"/>
              <p:cNvSpPr>
                <a:spLocks noChangeArrowheads="1"/>
              </p:cNvSpPr>
              <p:nvPr/>
            </p:nvSpPr>
            <p:spPr bwMode="auto">
              <a:xfrm>
                <a:off x="1876" y="209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8" name="Rectangle 561"/>
              <p:cNvSpPr>
                <a:spLocks noChangeArrowheads="1"/>
              </p:cNvSpPr>
              <p:nvPr/>
            </p:nvSpPr>
            <p:spPr bwMode="auto">
              <a:xfrm>
                <a:off x="1900"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99" name="Rectangle 562"/>
              <p:cNvSpPr>
                <a:spLocks noChangeArrowheads="1"/>
              </p:cNvSpPr>
              <p:nvPr/>
            </p:nvSpPr>
            <p:spPr bwMode="auto">
              <a:xfrm>
                <a:off x="1932"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800" name="Rectangle 563"/>
              <p:cNvSpPr>
                <a:spLocks noChangeArrowheads="1"/>
              </p:cNvSpPr>
              <p:nvPr/>
            </p:nvSpPr>
            <p:spPr bwMode="auto">
              <a:xfrm>
                <a:off x="1972"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01" name="Rectangle 564"/>
              <p:cNvSpPr>
                <a:spLocks noChangeArrowheads="1"/>
              </p:cNvSpPr>
              <p:nvPr/>
            </p:nvSpPr>
            <p:spPr bwMode="auto">
              <a:xfrm>
                <a:off x="2004"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02" name="Rectangle 565"/>
              <p:cNvSpPr>
                <a:spLocks noChangeArrowheads="1"/>
              </p:cNvSpPr>
              <p:nvPr/>
            </p:nvSpPr>
            <p:spPr bwMode="auto">
              <a:xfrm>
                <a:off x="2044" y="209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03" name="Rectangle 566"/>
              <p:cNvSpPr>
                <a:spLocks noChangeArrowheads="1"/>
              </p:cNvSpPr>
              <p:nvPr/>
            </p:nvSpPr>
            <p:spPr bwMode="auto">
              <a:xfrm>
                <a:off x="2076"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04" name="Rectangle 567"/>
              <p:cNvSpPr>
                <a:spLocks noChangeArrowheads="1"/>
              </p:cNvSpPr>
              <p:nvPr/>
            </p:nvSpPr>
            <p:spPr bwMode="auto">
              <a:xfrm>
                <a:off x="2116"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805" name="Rectangle 568"/>
              <p:cNvSpPr>
                <a:spLocks noChangeArrowheads="1"/>
              </p:cNvSpPr>
              <p:nvPr/>
            </p:nvSpPr>
            <p:spPr bwMode="auto">
              <a:xfrm>
                <a:off x="2156" y="209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06" name="Rectangle 569"/>
              <p:cNvSpPr>
                <a:spLocks noChangeArrowheads="1"/>
              </p:cNvSpPr>
              <p:nvPr/>
            </p:nvSpPr>
            <p:spPr bwMode="auto">
              <a:xfrm>
                <a:off x="2164" y="2092"/>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807" name="Rectangle 570"/>
              <p:cNvSpPr>
                <a:spLocks noChangeArrowheads="1"/>
              </p:cNvSpPr>
              <p:nvPr/>
            </p:nvSpPr>
            <p:spPr bwMode="auto">
              <a:xfrm>
                <a:off x="2212"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08" name="Rectangle 571"/>
              <p:cNvSpPr>
                <a:spLocks noChangeArrowheads="1"/>
              </p:cNvSpPr>
              <p:nvPr/>
            </p:nvSpPr>
            <p:spPr bwMode="auto">
              <a:xfrm>
                <a:off x="2252" y="2092"/>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09" name="Rectangle 572"/>
              <p:cNvSpPr>
                <a:spLocks noChangeArrowheads="1"/>
              </p:cNvSpPr>
              <p:nvPr/>
            </p:nvSpPr>
            <p:spPr bwMode="auto">
              <a:xfrm>
                <a:off x="2276" y="209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sp>
            <p:nvSpPr>
              <p:cNvPr id="14810" name="Rectangle 573"/>
              <p:cNvSpPr>
                <a:spLocks noChangeArrowheads="1"/>
              </p:cNvSpPr>
              <p:nvPr/>
            </p:nvSpPr>
            <p:spPr bwMode="auto">
              <a:xfrm>
                <a:off x="2308" y="209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811" name="Rectangle 574"/>
              <p:cNvSpPr>
                <a:spLocks noChangeArrowheads="1"/>
              </p:cNvSpPr>
              <p:nvPr/>
            </p:nvSpPr>
            <p:spPr bwMode="auto">
              <a:xfrm>
                <a:off x="2332" y="209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12" name="Rectangle 575"/>
              <p:cNvSpPr>
                <a:spLocks noChangeArrowheads="1"/>
              </p:cNvSpPr>
              <p:nvPr/>
            </p:nvSpPr>
            <p:spPr bwMode="auto">
              <a:xfrm>
                <a:off x="2348" y="209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13" name="Rectangle 576"/>
              <p:cNvSpPr>
                <a:spLocks noChangeArrowheads="1"/>
              </p:cNvSpPr>
              <p:nvPr/>
            </p:nvSpPr>
            <p:spPr bwMode="auto">
              <a:xfrm>
                <a:off x="2388" y="2092"/>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814" name="Rectangle 577"/>
              <p:cNvSpPr>
                <a:spLocks noChangeArrowheads="1"/>
              </p:cNvSpPr>
              <p:nvPr/>
            </p:nvSpPr>
            <p:spPr bwMode="auto">
              <a:xfrm>
                <a:off x="2436" y="209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15" name="Rectangle 578"/>
              <p:cNvSpPr>
                <a:spLocks noChangeArrowheads="1"/>
              </p:cNvSpPr>
              <p:nvPr/>
            </p:nvSpPr>
            <p:spPr bwMode="auto">
              <a:xfrm>
                <a:off x="2468" y="209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16" name="Rectangle 579"/>
              <p:cNvSpPr>
                <a:spLocks noChangeArrowheads="1"/>
              </p:cNvSpPr>
              <p:nvPr/>
            </p:nvSpPr>
            <p:spPr bwMode="auto">
              <a:xfrm>
                <a:off x="1852" y="217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17" name="Rectangle 580"/>
              <p:cNvSpPr>
                <a:spLocks noChangeArrowheads="1"/>
              </p:cNvSpPr>
              <p:nvPr/>
            </p:nvSpPr>
            <p:spPr bwMode="auto">
              <a:xfrm>
                <a:off x="1876" y="217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18" name="Rectangle 581"/>
              <p:cNvSpPr>
                <a:spLocks noChangeArrowheads="1"/>
              </p:cNvSpPr>
              <p:nvPr/>
            </p:nvSpPr>
            <p:spPr bwMode="auto">
              <a:xfrm>
                <a:off x="1900" y="2172"/>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819" name="Rectangle 582"/>
              <p:cNvSpPr>
                <a:spLocks noChangeArrowheads="1"/>
              </p:cNvSpPr>
              <p:nvPr/>
            </p:nvSpPr>
            <p:spPr bwMode="auto">
              <a:xfrm>
                <a:off x="1956" y="217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20" name="Rectangle 583"/>
              <p:cNvSpPr>
                <a:spLocks noChangeArrowheads="1"/>
              </p:cNvSpPr>
              <p:nvPr/>
            </p:nvSpPr>
            <p:spPr bwMode="auto">
              <a:xfrm>
                <a:off x="1972" y="217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21" name="Rectangle 584"/>
              <p:cNvSpPr>
                <a:spLocks noChangeArrowheads="1"/>
              </p:cNvSpPr>
              <p:nvPr/>
            </p:nvSpPr>
            <p:spPr bwMode="auto">
              <a:xfrm>
                <a:off x="1988" y="217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22" name="Rectangle 585"/>
              <p:cNvSpPr>
                <a:spLocks noChangeArrowheads="1"/>
              </p:cNvSpPr>
              <p:nvPr/>
            </p:nvSpPr>
            <p:spPr bwMode="auto">
              <a:xfrm>
                <a:off x="2028" y="217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23" name="Rectangle 586"/>
              <p:cNvSpPr>
                <a:spLocks noChangeArrowheads="1"/>
              </p:cNvSpPr>
              <p:nvPr/>
            </p:nvSpPr>
            <p:spPr bwMode="auto">
              <a:xfrm>
                <a:off x="2060" y="2172"/>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24" name="Rectangle 587"/>
              <p:cNvSpPr>
                <a:spLocks noChangeArrowheads="1"/>
              </p:cNvSpPr>
              <p:nvPr/>
            </p:nvSpPr>
            <p:spPr bwMode="auto">
              <a:xfrm>
                <a:off x="2092" y="217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25" name="Rectangle 588"/>
              <p:cNvSpPr>
                <a:spLocks noChangeArrowheads="1"/>
              </p:cNvSpPr>
              <p:nvPr/>
            </p:nvSpPr>
            <p:spPr bwMode="auto">
              <a:xfrm>
                <a:off x="2132" y="217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26" name="Rectangle 589"/>
              <p:cNvSpPr>
                <a:spLocks noChangeArrowheads="1"/>
              </p:cNvSpPr>
              <p:nvPr/>
            </p:nvSpPr>
            <p:spPr bwMode="auto">
              <a:xfrm>
                <a:off x="2172" y="217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27" name="Rectangle 590"/>
              <p:cNvSpPr>
                <a:spLocks noChangeArrowheads="1"/>
              </p:cNvSpPr>
              <p:nvPr/>
            </p:nvSpPr>
            <p:spPr bwMode="auto">
              <a:xfrm>
                <a:off x="2212" y="217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28" name="Rectangle 591"/>
              <p:cNvSpPr>
                <a:spLocks noChangeArrowheads="1"/>
              </p:cNvSpPr>
              <p:nvPr/>
            </p:nvSpPr>
            <p:spPr bwMode="auto">
              <a:xfrm>
                <a:off x="2244" y="217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29" name="Rectangle 592"/>
              <p:cNvSpPr>
                <a:spLocks noChangeArrowheads="1"/>
              </p:cNvSpPr>
              <p:nvPr/>
            </p:nvSpPr>
            <p:spPr bwMode="auto">
              <a:xfrm>
                <a:off x="1852" y="22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30" name="Rectangle 593"/>
              <p:cNvSpPr>
                <a:spLocks noChangeArrowheads="1"/>
              </p:cNvSpPr>
              <p:nvPr/>
            </p:nvSpPr>
            <p:spPr bwMode="auto">
              <a:xfrm>
                <a:off x="1876" y="22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31" name="Rectangle 594"/>
              <p:cNvSpPr>
                <a:spLocks noChangeArrowheads="1"/>
              </p:cNvSpPr>
              <p:nvPr/>
            </p:nvSpPr>
            <p:spPr bwMode="auto">
              <a:xfrm>
                <a:off x="1900" y="226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32" name="Rectangle 595"/>
              <p:cNvSpPr>
                <a:spLocks noChangeArrowheads="1"/>
              </p:cNvSpPr>
              <p:nvPr/>
            </p:nvSpPr>
            <p:spPr bwMode="auto">
              <a:xfrm>
                <a:off x="1932"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33" name="Rectangle 596"/>
              <p:cNvSpPr>
                <a:spLocks noChangeArrowheads="1"/>
              </p:cNvSpPr>
              <p:nvPr/>
            </p:nvSpPr>
            <p:spPr bwMode="auto">
              <a:xfrm>
                <a:off x="1972" y="226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834" name="Rectangle 597"/>
              <p:cNvSpPr>
                <a:spLocks noChangeArrowheads="1"/>
              </p:cNvSpPr>
              <p:nvPr/>
            </p:nvSpPr>
            <p:spPr bwMode="auto">
              <a:xfrm>
                <a:off x="2004"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835" name="Rectangle 598"/>
              <p:cNvSpPr>
                <a:spLocks noChangeArrowheads="1"/>
              </p:cNvSpPr>
              <p:nvPr/>
            </p:nvSpPr>
            <p:spPr bwMode="auto">
              <a:xfrm>
                <a:off x="2044"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36" name="Rectangle 599"/>
              <p:cNvSpPr>
                <a:spLocks noChangeArrowheads="1"/>
              </p:cNvSpPr>
              <p:nvPr/>
            </p:nvSpPr>
            <p:spPr bwMode="auto">
              <a:xfrm>
                <a:off x="2084" y="226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37" name="Rectangle 600"/>
              <p:cNvSpPr>
                <a:spLocks noChangeArrowheads="1"/>
              </p:cNvSpPr>
              <p:nvPr/>
            </p:nvSpPr>
            <p:spPr bwMode="auto">
              <a:xfrm>
                <a:off x="2100" y="226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838" name="Rectangle 601"/>
              <p:cNvSpPr>
                <a:spLocks noChangeArrowheads="1"/>
              </p:cNvSpPr>
              <p:nvPr/>
            </p:nvSpPr>
            <p:spPr bwMode="auto">
              <a:xfrm>
                <a:off x="2132"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39" name="Rectangle 602"/>
              <p:cNvSpPr>
                <a:spLocks noChangeArrowheads="1"/>
              </p:cNvSpPr>
              <p:nvPr/>
            </p:nvSpPr>
            <p:spPr bwMode="auto">
              <a:xfrm>
                <a:off x="2164" y="226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40" name="Rectangle 603"/>
              <p:cNvSpPr>
                <a:spLocks noChangeArrowheads="1"/>
              </p:cNvSpPr>
              <p:nvPr/>
            </p:nvSpPr>
            <p:spPr bwMode="auto">
              <a:xfrm>
                <a:off x="2180" y="22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41" name="Rectangle 604"/>
              <p:cNvSpPr>
                <a:spLocks noChangeArrowheads="1"/>
              </p:cNvSpPr>
              <p:nvPr/>
            </p:nvSpPr>
            <p:spPr bwMode="auto">
              <a:xfrm>
                <a:off x="2204" y="2260"/>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842" name="Rectangle 605"/>
              <p:cNvSpPr>
                <a:spLocks noChangeArrowheads="1"/>
              </p:cNvSpPr>
              <p:nvPr/>
            </p:nvSpPr>
            <p:spPr bwMode="auto">
              <a:xfrm>
                <a:off x="2252"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43" name="Rectangle 606"/>
              <p:cNvSpPr>
                <a:spLocks noChangeArrowheads="1"/>
              </p:cNvSpPr>
              <p:nvPr/>
            </p:nvSpPr>
            <p:spPr bwMode="auto">
              <a:xfrm>
                <a:off x="2292" y="226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44" name="Rectangle 607"/>
              <p:cNvSpPr>
                <a:spLocks noChangeArrowheads="1"/>
              </p:cNvSpPr>
              <p:nvPr/>
            </p:nvSpPr>
            <p:spPr bwMode="auto">
              <a:xfrm>
                <a:off x="2316" y="226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grpSp>
        <p:grpSp>
          <p:nvGrpSpPr>
            <p:cNvPr id="6" name="Group 809"/>
            <p:cNvGrpSpPr>
              <a:grpSpLocks/>
            </p:cNvGrpSpPr>
            <p:nvPr/>
          </p:nvGrpSpPr>
          <p:grpSpPr bwMode="auto">
            <a:xfrm>
              <a:off x="1852" y="1252"/>
              <a:ext cx="1994" cy="1165"/>
              <a:chOff x="1852" y="1252"/>
              <a:chExt cx="1994" cy="1165"/>
            </a:xfrm>
          </p:grpSpPr>
          <p:sp>
            <p:nvSpPr>
              <p:cNvPr id="14445" name="Rectangle 609"/>
              <p:cNvSpPr>
                <a:spLocks noChangeArrowheads="1"/>
              </p:cNvSpPr>
              <p:nvPr/>
            </p:nvSpPr>
            <p:spPr bwMode="auto">
              <a:xfrm>
                <a:off x="2348" y="22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46" name="Rectangle 610"/>
              <p:cNvSpPr>
                <a:spLocks noChangeArrowheads="1"/>
              </p:cNvSpPr>
              <p:nvPr/>
            </p:nvSpPr>
            <p:spPr bwMode="auto">
              <a:xfrm>
                <a:off x="2372"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447" name="Rectangle 611"/>
              <p:cNvSpPr>
                <a:spLocks noChangeArrowheads="1"/>
              </p:cNvSpPr>
              <p:nvPr/>
            </p:nvSpPr>
            <p:spPr bwMode="auto">
              <a:xfrm>
                <a:off x="2412" y="226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48" name="Rectangle 612"/>
              <p:cNvSpPr>
                <a:spLocks noChangeArrowheads="1"/>
              </p:cNvSpPr>
              <p:nvPr/>
            </p:nvSpPr>
            <p:spPr bwMode="auto">
              <a:xfrm>
                <a:off x="2436"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49" name="Rectangle 613"/>
              <p:cNvSpPr>
                <a:spLocks noChangeArrowheads="1"/>
              </p:cNvSpPr>
              <p:nvPr/>
            </p:nvSpPr>
            <p:spPr bwMode="auto">
              <a:xfrm>
                <a:off x="2476"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50" name="Rectangle 614"/>
              <p:cNvSpPr>
                <a:spLocks noChangeArrowheads="1"/>
              </p:cNvSpPr>
              <p:nvPr/>
            </p:nvSpPr>
            <p:spPr bwMode="auto">
              <a:xfrm>
                <a:off x="2516" y="226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51" name="Rectangle 615"/>
              <p:cNvSpPr>
                <a:spLocks noChangeArrowheads="1"/>
              </p:cNvSpPr>
              <p:nvPr/>
            </p:nvSpPr>
            <p:spPr bwMode="auto">
              <a:xfrm>
                <a:off x="2556" y="226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452" name="Rectangle 616"/>
              <p:cNvSpPr>
                <a:spLocks noChangeArrowheads="1"/>
              </p:cNvSpPr>
              <p:nvPr/>
            </p:nvSpPr>
            <p:spPr bwMode="auto">
              <a:xfrm>
                <a:off x="2588" y="226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53" name="Rectangle 617"/>
              <p:cNvSpPr>
                <a:spLocks noChangeArrowheads="1"/>
              </p:cNvSpPr>
              <p:nvPr/>
            </p:nvSpPr>
            <p:spPr bwMode="auto">
              <a:xfrm>
                <a:off x="2620" y="226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54" name="Rectangle 618"/>
              <p:cNvSpPr>
                <a:spLocks noChangeArrowheads="1"/>
              </p:cNvSpPr>
              <p:nvPr/>
            </p:nvSpPr>
            <p:spPr bwMode="auto">
              <a:xfrm>
                <a:off x="2652" y="226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55" name="Rectangle 619"/>
              <p:cNvSpPr>
                <a:spLocks noChangeArrowheads="1"/>
              </p:cNvSpPr>
              <p:nvPr/>
            </p:nvSpPr>
            <p:spPr bwMode="auto">
              <a:xfrm>
                <a:off x="1852" y="2348"/>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456" name="Rectangle 620"/>
              <p:cNvSpPr>
                <a:spLocks noChangeArrowheads="1"/>
              </p:cNvSpPr>
              <p:nvPr/>
            </p:nvSpPr>
            <p:spPr bwMode="auto">
              <a:xfrm>
                <a:off x="1892" y="234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57" name="Rectangle 621"/>
              <p:cNvSpPr>
                <a:spLocks noChangeArrowheads="1"/>
              </p:cNvSpPr>
              <p:nvPr/>
            </p:nvSpPr>
            <p:spPr bwMode="auto">
              <a:xfrm>
                <a:off x="1916"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58" name="Rectangle 622"/>
              <p:cNvSpPr>
                <a:spLocks noChangeArrowheads="1"/>
              </p:cNvSpPr>
              <p:nvPr/>
            </p:nvSpPr>
            <p:spPr bwMode="auto">
              <a:xfrm>
                <a:off x="1956" y="23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59" name="Rectangle 623"/>
              <p:cNvSpPr>
                <a:spLocks noChangeArrowheads="1"/>
              </p:cNvSpPr>
              <p:nvPr/>
            </p:nvSpPr>
            <p:spPr bwMode="auto">
              <a:xfrm>
                <a:off x="1972" y="23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460" name="Rectangle 624"/>
              <p:cNvSpPr>
                <a:spLocks noChangeArrowheads="1"/>
              </p:cNvSpPr>
              <p:nvPr/>
            </p:nvSpPr>
            <p:spPr bwMode="auto">
              <a:xfrm>
                <a:off x="1988" y="2348"/>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61" name="Rectangle 625"/>
              <p:cNvSpPr>
                <a:spLocks noChangeArrowheads="1"/>
              </p:cNvSpPr>
              <p:nvPr/>
            </p:nvSpPr>
            <p:spPr bwMode="auto">
              <a:xfrm>
                <a:off x="2044" y="23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462" name="Rectangle 626"/>
              <p:cNvSpPr>
                <a:spLocks noChangeArrowheads="1"/>
              </p:cNvSpPr>
              <p:nvPr/>
            </p:nvSpPr>
            <p:spPr bwMode="auto">
              <a:xfrm>
                <a:off x="2060"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63" name="Rectangle 627"/>
              <p:cNvSpPr>
                <a:spLocks noChangeArrowheads="1"/>
              </p:cNvSpPr>
              <p:nvPr/>
            </p:nvSpPr>
            <p:spPr bwMode="auto">
              <a:xfrm>
                <a:off x="2100"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64" name="Rectangle 628"/>
              <p:cNvSpPr>
                <a:spLocks noChangeArrowheads="1"/>
              </p:cNvSpPr>
              <p:nvPr/>
            </p:nvSpPr>
            <p:spPr bwMode="auto">
              <a:xfrm>
                <a:off x="2132" y="234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65" name="Rectangle 629"/>
              <p:cNvSpPr>
                <a:spLocks noChangeArrowheads="1"/>
              </p:cNvSpPr>
              <p:nvPr/>
            </p:nvSpPr>
            <p:spPr bwMode="auto">
              <a:xfrm>
                <a:off x="2156" y="234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466" name="Rectangle 630"/>
              <p:cNvSpPr>
                <a:spLocks noChangeArrowheads="1"/>
              </p:cNvSpPr>
              <p:nvPr/>
            </p:nvSpPr>
            <p:spPr bwMode="auto">
              <a:xfrm>
                <a:off x="2196" y="234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67" name="Rectangle 631"/>
              <p:cNvSpPr>
                <a:spLocks noChangeArrowheads="1"/>
              </p:cNvSpPr>
              <p:nvPr/>
            </p:nvSpPr>
            <p:spPr bwMode="auto">
              <a:xfrm>
                <a:off x="2220"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68" name="Rectangle 632"/>
              <p:cNvSpPr>
                <a:spLocks noChangeArrowheads="1"/>
              </p:cNvSpPr>
              <p:nvPr/>
            </p:nvSpPr>
            <p:spPr bwMode="auto">
              <a:xfrm>
                <a:off x="2260" y="234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69" name="Rectangle 633"/>
              <p:cNvSpPr>
                <a:spLocks noChangeArrowheads="1"/>
              </p:cNvSpPr>
              <p:nvPr/>
            </p:nvSpPr>
            <p:spPr bwMode="auto">
              <a:xfrm>
                <a:off x="2292"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70" name="Rectangle 634"/>
              <p:cNvSpPr>
                <a:spLocks noChangeArrowheads="1"/>
              </p:cNvSpPr>
              <p:nvPr/>
            </p:nvSpPr>
            <p:spPr bwMode="auto">
              <a:xfrm>
                <a:off x="2332" y="234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71" name="Rectangle 635"/>
              <p:cNvSpPr>
                <a:spLocks noChangeArrowheads="1"/>
              </p:cNvSpPr>
              <p:nvPr/>
            </p:nvSpPr>
            <p:spPr bwMode="auto">
              <a:xfrm>
                <a:off x="2356" y="234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72" name="Rectangle 636"/>
              <p:cNvSpPr>
                <a:spLocks noChangeArrowheads="1"/>
              </p:cNvSpPr>
              <p:nvPr/>
            </p:nvSpPr>
            <p:spPr bwMode="auto">
              <a:xfrm>
                <a:off x="2380" y="2348"/>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73" name="Rectangle 637"/>
              <p:cNvSpPr>
                <a:spLocks noChangeArrowheads="1"/>
              </p:cNvSpPr>
              <p:nvPr/>
            </p:nvSpPr>
            <p:spPr bwMode="auto">
              <a:xfrm>
                <a:off x="2436"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74" name="Rectangle 638"/>
              <p:cNvSpPr>
                <a:spLocks noChangeArrowheads="1"/>
              </p:cNvSpPr>
              <p:nvPr/>
            </p:nvSpPr>
            <p:spPr bwMode="auto">
              <a:xfrm>
                <a:off x="2468"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75" name="Rectangle 639"/>
              <p:cNvSpPr>
                <a:spLocks noChangeArrowheads="1"/>
              </p:cNvSpPr>
              <p:nvPr/>
            </p:nvSpPr>
            <p:spPr bwMode="auto">
              <a:xfrm>
                <a:off x="2508"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76" name="Rectangle 640"/>
              <p:cNvSpPr>
                <a:spLocks noChangeArrowheads="1"/>
              </p:cNvSpPr>
              <p:nvPr/>
            </p:nvSpPr>
            <p:spPr bwMode="auto">
              <a:xfrm>
                <a:off x="2548" y="234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77" name="Rectangle 641"/>
              <p:cNvSpPr>
                <a:spLocks noChangeArrowheads="1"/>
              </p:cNvSpPr>
              <p:nvPr/>
            </p:nvSpPr>
            <p:spPr bwMode="auto">
              <a:xfrm>
                <a:off x="2580" y="234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78" name="Rectangle 642"/>
              <p:cNvSpPr>
                <a:spLocks noChangeArrowheads="1"/>
              </p:cNvSpPr>
              <p:nvPr/>
            </p:nvSpPr>
            <p:spPr bwMode="auto">
              <a:xfrm>
                <a:off x="3052" y="1252"/>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79" name="Rectangle 643"/>
              <p:cNvSpPr>
                <a:spLocks noChangeArrowheads="1"/>
              </p:cNvSpPr>
              <p:nvPr/>
            </p:nvSpPr>
            <p:spPr bwMode="auto">
              <a:xfrm>
                <a:off x="3100" y="12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80" name="Rectangle 644"/>
              <p:cNvSpPr>
                <a:spLocks noChangeArrowheads="1"/>
              </p:cNvSpPr>
              <p:nvPr/>
            </p:nvSpPr>
            <p:spPr bwMode="auto">
              <a:xfrm>
                <a:off x="3140" y="125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81" name="Rectangle 645"/>
              <p:cNvSpPr>
                <a:spLocks noChangeArrowheads="1"/>
              </p:cNvSpPr>
              <p:nvPr/>
            </p:nvSpPr>
            <p:spPr bwMode="auto">
              <a:xfrm>
                <a:off x="3172" y="12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482" name="Rectangle 646"/>
              <p:cNvSpPr>
                <a:spLocks noChangeArrowheads="1"/>
              </p:cNvSpPr>
              <p:nvPr/>
            </p:nvSpPr>
            <p:spPr bwMode="auto">
              <a:xfrm>
                <a:off x="3188" y="12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483" name="Rectangle 647"/>
              <p:cNvSpPr>
                <a:spLocks noChangeArrowheads="1"/>
              </p:cNvSpPr>
              <p:nvPr/>
            </p:nvSpPr>
            <p:spPr bwMode="auto">
              <a:xfrm>
                <a:off x="3228" y="12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84" name="Rectangle 648"/>
              <p:cNvSpPr>
                <a:spLocks noChangeArrowheads="1"/>
              </p:cNvSpPr>
              <p:nvPr/>
            </p:nvSpPr>
            <p:spPr bwMode="auto">
              <a:xfrm>
                <a:off x="3268" y="125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85" name="Rectangle 649"/>
              <p:cNvSpPr>
                <a:spLocks noChangeArrowheads="1"/>
              </p:cNvSpPr>
              <p:nvPr/>
            </p:nvSpPr>
            <p:spPr bwMode="auto">
              <a:xfrm>
                <a:off x="3292" y="1252"/>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86" name="Rectangle 650"/>
              <p:cNvSpPr>
                <a:spLocks noChangeArrowheads="1"/>
              </p:cNvSpPr>
              <p:nvPr/>
            </p:nvSpPr>
            <p:spPr bwMode="auto">
              <a:xfrm>
                <a:off x="3348" y="12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87" name="Rectangle 651"/>
              <p:cNvSpPr>
                <a:spLocks noChangeArrowheads="1"/>
              </p:cNvSpPr>
              <p:nvPr/>
            </p:nvSpPr>
            <p:spPr bwMode="auto">
              <a:xfrm>
                <a:off x="3388" y="12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88" name="Rectangle 652"/>
              <p:cNvSpPr>
                <a:spLocks noChangeArrowheads="1"/>
              </p:cNvSpPr>
              <p:nvPr/>
            </p:nvSpPr>
            <p:spPr bwMode="auto">
              <a:xfrm>
                <a:off x="3428" y="12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89" name="Rectangle 653"/>
              <p:cNvSpPr>
                <a:spLocks noChangeArrowheads="1"/>
              </p:cNvSpPr>
              <p:nvPr/>
            </p:nvSpPr>
            <p:spPr bwMode="auto">
              <a:xfrm>
                <a:off x="3468" y="12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90" name="Rectangle 654"/>
              <p:cNvSpPr>
                <a:spLocks noChangeArrowheads="1"/>
              </p:cNvSpPr>
              <p:nvPr/>
            </p:nvSpPr>
            <p:spPr bwMode="auto">
              <a:xfrm>
                <a:off x="3052" y="1340"/>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91" name="Rectangle 655"/>
              <p:cNvSpPr>
                <a:spLocks noChangeArrowheads="1"/>
              </p:cNvSpPr>
              <p:nvPr/>
            </p:nvSpPr>
            <p:spPr bwMode="auto">
              <a:xfrm>
                <a:off x="3092"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92" name="Rectangle 656"/>
              <p:cNvSpPr>
                <a:spLocks noChangeArrowheads="1"/>
              </p:cNvSpPr>
              <p:nvPr/>
            </p:nvSpPr>
            <p:spPr bwMode="auto">
              <a:xfrm>
                <a:off x="3132" y="134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493" name="Rectangle 657"/>
              <p:cNvSpPr>
                <a:spLocks noChangeArrowheads="1"/>
              </p:cNvSpPr>
              <p:nvPr/>
            </p:nvSpPr>
            <p:spPr bwMode="auto">
              <a:xfrm>
                <a:off x="3156" y="134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94" name="Rectangle 658"/>
              <p:cNvSpPr>
                <a:spLocks noChangeArrowheads="1"/>
              </p:cNvSpPr>
              <p:nvPr/>
            </p:nvSpPr>
            <p:spPr bwMode="auto">
              <a:xfrm>
                <a:off x="3188" y="1340"/>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495" name="Rectangle 659"/>
              <p:cNvSpPr>
                <a:spLocks noChangeArrowheads="1"/>
              </p:cNvSpPr>
              <p:nvPr/>
            </p:nvSpPr>
            <p:spPr bwMode="auto">
              <a:xfrm>
                <a:off x="3236"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96" name="Rectangle 660"/>
              <p:cNvSpPr>
                <a:spLocks noChangeArrowheads="1"/>
              </p:cNvSpPr>
              <p:nvPr/>
            </p:nvSpPr>
            <p:spPr bwMode="auto">
              <a:xfrm>
                <a:off x="3268" y="134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97" name="Rectangle 661"/>
              <p:cNvSpPr>
                <a:spLocks noChangeArrowheads="1"/>
              </p:cNvSpPr>
              <p:nvPr/>
            </p:nvSpPr>
            <p:spPr bwMode="auto">
              <a:xfrm>
                <a:off x="3292"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98" name="Rectangle 662"/>
              <p:cNvSpPr>
                <a:spLocks noChangeArrowheads="1"/>
              </p:cNvSpPr>
              <p:nvPr/>
            </p:nvSpPr>
            <p:spPr bwMode="auto">
              <a:xfrm>
                <a:off x="3332" y="134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99" name="Rectangle 663"/>
              <p:cNvSpPr>
                <a:spLocks noChangeArrowheads="1"/>
              </p:cNvSpPr>
              <p:nvPr/>
            </p:nvSpPr>
            <p:spPr bwMode="auto">
              <a:xfrm>
                <a:off x="3356" y="134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00" name="Rectangle 664"/>
              <p:cNvSpPr>
                <a:spLocks noChangeArrowheads="1"/>
              </p:cNvSpPr>
              <p:nvPr/>
            </p:nvSpPr>
            <p:spPr bwMode="auto">
              <a:xfrm>
                <a:off x="3388"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01" name="Rectangle 665"/>
              <p:cNvSpPr>
                <a:spLocks noChangeArrowheads="1"/>
              </p:cNvSpPr>
              <p:nvPr/>
            </p:nvSpPr>
            <p:spPr bwMode="auto">
              <a:xfrm>
                <a:off x="3428" y="1340"/>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502" name="Rectangle 666"/>
              <p:cNvSpPr>
                <a:spLocks noChangeArrowheads="1"/>
              </p:cNvSpPr>
              <p:nvPr/>
            </p:nvSpPr>
            <p:spPr bwMode="auto">
              <a:xfrm>
                <a:off x="3484"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03" name="Rectangle 667"/>
              <p:cNvSpPr>
                <a:spLocks noChangeArrowheads="1"/>
              </p:cNvSpPr>
              <p:nvPr/>
            </p:nvSpPr>
            <p:spPr bwMode="auto">
              <a:xfrm>
                <a:off x="3524"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04" name="Rectangle 668"/>
              <p:cNvSpPr>
                <a:spLocks noChangeArrowheads="1"/>
              </p:cNvSpPr>
              <p:nvPr/>
            </p:nvSpPr>
            <p:spPr bwMode="auto">
              <a:xfrm>
                <a:off x="3564"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05" name="Rectangle 669"/>
              <p:cNvSpPr>
                <a:spLocks noChangeArrowheads="1"/>
              </p:cNvSpPr>
              <p:nvPr/>
            </p:nvSpPr>
            <p:spPr bwMode="auto">
              <a:xfrm>
                <a:off x="3604"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06" name="Rectangle 670"/>
              <p:cNvSpPr>
                <a:spLocks noChangeArrowheads="1"/>
              </p:cNvSpPr>
              <p:nvPr/>
            </p:nvSpPr>
            <p:spPr bwMode="auto">
              <a:xfrm>
                <a:off x="3644" y="13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07" name="Rectangle 671"/>
              <p:cNvSpPr>
                <a:spLocks noChangeArrowheads="1"/>
              </p:cNvSpPr>
              <p:nvPr/>
            </p:nvSpPr>
            <p:spPr bwMode="auto">
              <a:xfrm>
                <a:off x="3684" y="134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08" name="Rectangle 672"/>
              <p:cNvSpPr>
                <a:spLocks noChangeArrowheads="1"/>
              </p:cNvSpPr>
              <p:nvPr/>
            </p:nvSpPr>
            <p:spPr bwMode="auto">
              <a:xfrm>
                <a:off x="3716" y="134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09" name="Rectangle 673"/>
              <p:cNvSpPr>
                <a:spLocks noChangeArrowheads="1"/>
              </p:cNvSpPr>
              <p:nvPr/>
            </p:nvSpPr>
            <p:spPr bwMode="auto">
              <a:xfrm>
                <a:off x="3748" y="134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10" name="Rectangle 674"/>
              <p:cNvSpPr>
                <a:spLocks noChangeArrowheads="1"/>
              </p:cNvSpPr>
              <p:nvPr/>
            </p:nvSpPr>
            <p:spPr bwMode="auto">
              <a:xfrm>
                <a:off x="3052" y="142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511" name="Rectangle 675"/>
              <p:cNvSpPr>
                <a:spLocks noChangeArrowheads="1"/>
              </p:cNvSpPr>
              <p:nvPr/>
            </p:nvSpPr>
            <p:spPr bwMode="auto">
              <a:xfrm>
                <a:off x="3068"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12" name="Rectangle 676"/>
              <p:cNvSpPr>
                <a:spLocks noChangeArrowheads="1"/>
              </p:cNvSpPr>
              <p:nvPr/>
            </p:nvSpPr>
            <p:spPr bwMode="auto">
              <a:xfrm>
                <a:off x="3108" y="142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13" name="Rectangle 677"/>
              <p:cNvSpPr>
                <a:spLocks noChangeArrowheads="1"/>
              </p:cNvSpPr>
              <p:nvPr/>
            </p:nvSpPr>
            <p:spPr bwMode="auto">
              <a:xfrm>
                <a:off x="3140"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14" name="Rectangle 678"/>
              <p:cNvSpPr>
                <a:spLocks noChangeArrowheads="1"/>
              </p:cNvSpPr>
              <p:nvPr/>
            </p:nvSpPr>
            <p:spPr bwMode="auto">
              <a:xfrm>
                <a:off x="3180"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515" name="Rectangle 679"/>
              <p:cNvSpPr>
                <a:spLocks noChangeArrowheads="1"/>
              </p:cNvSpPr>
              <p:nvPr/>
            </p:nvSpPr>
            <p:spPr bwMode="auto">
              <a:xfrm>
                <a:off x="3220" y="142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16" name="Rectangle 680"/>
              <p:cNvSpPr>
                <a:spLocks noChangeArrowheads="1"/>
              </p:cNvSpPr>
              <p:nvPr/>
            </p:nvSpPr>
            <p:spPr bwMode="auto">
              <a:xfrm>
                <a:off x="3244"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17" name="Rectangle 681"/>
              <p:cNvSpPr>
                <a:spLocks noChangeArrowheads="1"/>
              </p:cNvSpPr>
              <p:nvPr/>
            </p:nvSpPr>
            <p:spPr bwMode="auto">
              <a:xfrm>
                <a:off x="3276" y="142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18" name="Rectangle 682"/>
              <p:cNvSpPr>
                <a:spLocks noChangeArrowheads="1"/>
              </p:cNvSpPr>
              <p:nvPr/>
            </p:nvSpPr>
            <p:spPr bwMode="auto">
              <a:xfrm>
                <a:off x="3308"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19" name="Rectangle 683"/>
              <p:cNvSpPr>
                <a:spLocks noChangeArrowheads="1"/>
              </p:cNvSpPr>
              <p:nvPr/>
            </p:nvSpPr>
            <p:spPr bwMode="auto">
              <a:xfrm>
                <a:off x="3348"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20" name="Rectangle 684"/>
              <p:cNvSpPr>
                <a:spLocks noChangeArrowheads="1"/>
              </p:cNvSpPr>
              <p:nvPr/>
            </p:nvSpPr>
            <p:spPr bwMode="auto">
              <a:xfrm>
                <a:off x="3388" y="142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21" name="Rectangle 685"/>
              <p:cNvSpPr>
                <a:spLocks noChangeArrowheads="1"/>
              </p:cNvSpPr>
              <p:nvPr/>
            </p:nvSpPr>
            <p:spPr bwMode="auto">
              <a:xfrm>
                <a:off x="3412" y="142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22" name="Rectangle 686"/>
              <p:cNvSpPr>
                <a:spLocks noChangeArrowheads="1"/>
              </p:cNvSpPr>
              <p:nvPr/>
            </p:nvSpPr>
            <p:spPr bwMode="auto">
              <a:xfrm>
                <a:off x="3444"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23" name="Rectangle 687"/>
              <p:cNvSpPr>
                <a:spLocks noChangeArrowheads="1"/>
              </p:cNvSpPr>
              <p:nvPr/>
            </p:nvSpPr>
            <p:spPr bwMode="auto">
              <a:xfrm>
                <a:off x="3484" y="142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524" name="Rectangle 688"/>
              <p:cNvSpPr>
                <a:spLocks noChangeArrowheads="1"/>
              </p:cNvSpPr>
              <p:nvPr/>
            </p:nvSpPr>
            <p:spPr bwMode="auto">
              <a:xfrm>
                <a:off x="3508" y="142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25" name="Rectangle 689"/>
              <p:cNvSpPr>
                <a:spLocks noChangeArrowheads="1"/>
              </p:cNvSpPr>
              <p:nvPr/>
            </p:nvSpPr>
            <p:spPr bwMode="auto">
              <a:xfrm>
                <a:off x="3540" y="1428"/>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526" name="Rectangle 690"/>
              <p:cNvSpPr>
                <a:spLocks noChangeArrowheads="1"/>
              </p:cNvSpPr>
              <p:nvPr/>
            </p:nvSpPr>
            <p:spPr bwMode="auto">
              <a:xfrm>
                <a:off x="3588"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27" name="Rectangle 691"/>
              <p:cNvSpPr>
                <a:spLocks noChangeArrowheads="1"/>
              </p:cNvSpPr>
              <p:nvPr/>
            </p:nvSpPr>
            <p:spPr bwMode="auto">
              <a:xfrm>
                <a:off x="3620" y="142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28" name="Rectangle 692"/>
              <p:cNvSpPr>
                <a:spLocks noChangeArrowheads="1"/>
              </p:cNvSpPr>
              <p:nvPr/>
            </p:nvSpPr>
            <p:spPr bwMode="auto">
              <a:xfrm>
                <a:off x="3644" y="142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29" name="Rectangle 693"/>
              <p:cNvSpPr>
                <a:spLocks noChangeArrowheads="1"/>
              </p:cNvSpPr>
              <p:nvPr/>
            </p:nvSpPr>
            <p:spPr bwMode="auto">
              <a:xfrm>
                <a:off x="3052" y="15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30" name="Rectangle 694"/>
              <p:cNvSpPr>
                <a:spLocks noChangeArrowheads="1"/>
              </p:cNvSpPr>
              <p:nvPr/>
            </p:nvSpPr>
            <p:spPr bwMode="auto">
              <a:xfrm>
                <a:off x="3076" y="15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31" name="Rectangle 695"/>
              <p:cNvSpPr>
                <a:spLocks noChangeArrowheads="1"/>
              </p:cNvSpPr>
              <p:nvPr/>
            </p:nvSpPr>
            <p:spPr bwMode="auto">
              <a:xfrm>
                <a:off x="3100" y="150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532" name="Rectangle 696"/>
              <p:cNvSpPr>
                <a:spLocks noChangeArrowheads="1"/>
              </p:cNvSpPr>
              <p:nvPr/>
            </p:nvSpPr>
            <p:spPr bwMode="auto">
              <a:xfrm>
                <a:off x="3116"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33" name="Rectangle 697"/>
              <p:cNvSpPr>
                <a:spLocks noChangeArrowheads="1"/>
              </p:cNvSpPr>
              <p:nvPr/>
            </p:nvSpPr>
            <p:spPr bwMode="auto">
              <a:xfrm>
                <a:off x="3156" y="150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34" name="Rectangle 698"/>
              <p:cNvSpPr>
                <a:spLocks noChangeArrowheads="1"/>
              </p:cNvSpPr>
              <p:nvPr/>
            </p:nvSpPr>
            <p:spPr bwMode="auto">
              <a:xfrm>
                <a:off x="3188" y="150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35" name="Rectangle 699"/>
              <p:cNvSpPr>
                <a:spLocks noChangeArrowheads="1"/>
              </p:cNvSpPr>
              <p:nvPr/>
            </p:nvSpPr>
            <p:spPr bwMode="auto">
              <a:xfrm>
                <a:off x="3212"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36" name="Rectangle 700"/>
              <p:cNvSpPr>
                <a:spLocks noChangeArrowheads="1"/>
              </p:cNvSpPr>
              <p:nvPr/>
            </p:nvSpPr>
            <p:spPr bwMode="auto">
              <a:xfrm>
                <a:off x="3252" y="1508"/>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537" name="Rectangle 701"/>
              <p:cNvSpPr>
                <a:spLocks noChangeArrowheads="1"/>
              </p:cNvSpPr>
              <p:nvPr/>
            </p:nvSpPr>
            <p:spPr bwMode="auto">
              <a:xfrm>
                <a:off x="3308"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38" name="Rectangle 702"/>
              <p:cNvSpPr>
                <a:spLocks noChangeArrowheads="1"/>
              </p:cNvSpPr>
              <p:nvPr/>
            </p:nvSpPr>
            <p:spPr bwMode="auto">
              <a:xfrm>
                <a:off x="3348"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39" name="Rectangle 703"/>
              <p:cNvSpPr>
                <a:spLocks noChangeArrowheads="1"/>
              </p:cNvSpPr>
              <p:nvPr/>
            </p:nvSpPr>
            <p:spPr bwMode="auto">
              <a:xfrm>
                <a:off x="3388" y="15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40" name="Rectangle 704"/>
              <p:cNvSpPr>
                <a:spLocks noChangeArrowheads="1"/>
              </p:cNvSpPr>
              <p:nvPr/>
            </p:nvSpPr>
            <p:spPr bwMode="auto">
              <a:xfrm>
                <a:off x="3420" y="15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41" name="Rectangle 705"/>
              <p:cNvSpPr>
                <a:spLocks noChangeArrowheads="1"/>
              </p:cNvSpPr>
              <p:nvPr/>
            </p:nvSpPr>
            <p:spPr bwMode="auto">
              <a:xfrm>
                <a:off x="3052" y="1596"/>
                <a:ext cx="39"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42" name="Rectangle 706"/>
              <p:cNvSpPr>
                <a:spLocks noChangeArrowheads="1"/>
              </p:cNvSpPr>
              <p:nvPr/>
            </p:nvSpPr>
            <p:spPr bwMode="auto">
              <a:xfrm>
                <a:off x="3092"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43" name="Rectangle 707"/>
              <p:cNvSpPr>
                <a:spLocks noChangeArrowheads="1"/>
              </p:cNvSpPr>
              <p:nvPr/>
            </p:nvSpPr>
            <p:spPr bwMode="auto">
              <a:xfrm>
                <a:off x="3132" y="159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44" name="Rectangle 708"/>
              <p:cNvSpPr>
                <a:spLocks noChangeArrowheads="1"/>
              </p:cNvSpPr>
              <p:nvPr/>
            </p:nvSpPr>
            <p:spPr bwMode="auto">
              <a:xfrm>
                <a:off x="3164" y="1596"/>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45" name="Rectangle 709"/>
              <p:cNvSpPr>
                <a:spLocks noChangeArrowheads="1"/>
              </p:cNvSpPr>
              <p:nvPr/>
            </p:nvSpPr>
            <p:spPr bwMode="auto">
              <a:xfrm>
                <a:off x="3196" y="159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46" name="Rectangle 710"/>
              <p:cNvSpPr>
                <a:spLocks noChangeArrowheads="1"/>
              </p:cNvSpPr>
              <p:nvPr/>
            </p:nvSpPr>
            <p:spPr bwMode="auto">
              <a:xfrm>
                <a:off x="3220"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47" name="Rectangle 711"/>
              <p:cNvSpPr>
                <a:spLocks noChangeArrowheads="1"/>
              </p:cNvSpPr>
              <p:nvPr/>
            </p:nvSpPr>
            <p:spPr bwMode="auto">
              <a:xfrm>
                <a:off x="3260" y="1596"/>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548" name="Rectangle 712"/>
              <p:cNvSpPr>
                <a:spLocks noChangeArrowheads="1"/>
              </p:cNvSpPr>
              <p:nvPr/>
            </p:nvSpPr>
            <p:spPr bwMode="auto">
              <a:xfrm>
                <a:off x="3276"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49" name="Rectangle 713"/>
              <p:cNvSpPr>
                <a:spLocks noChangeArrowheads="1"/>
              </p:cNvSpPr>
              <p:nvPr/>
            </p:nvSpPr>
            <p:spPr bwMode="auto">
              <a:xfrm>
                <a:off x="3308"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50" name="Rectangle 714"/>
              <p:cNvSpPr>
                <a:spLocks noChangeArrowheads="1"/>
              </p:cNvSpPr>
              <p:nvPr/>
            </p:nvSpPr>
            <p:spPr bwMode="auto">
              <a:xfrm>
                <a:off x="3348" y="159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51" name="Rectangle 715"/>
              <p:cNvSpPr>
                <a:spLocks noChangeArrowheads="1"/>
              </p:cNvSpPr>
              <p:nvPr/>
            </p:nvSpPr>
            <p:spPr bwMode="auto">
              <a:xfrm>
                <a:off x="3372"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52" name="Rectangle 716"/>
              <p:cNvSpPr>
                <a:spLocks noChangeArrowheads="1"/>
              </p:cNvSpPr>
              <p:nvPr/>
            </p:nvSpPr>
            <p:spPr bwMode="auto">
              <a:xfrm>
                <a:off x="3404"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53" name="Rectangle 717"/>
              <p:cNvSpPr>
                <a:spLocks noChangeArrowheads="1"/>
              </p:cNvSpPr>
              <p:nvPr/>
            </p:nvSpPr>
            <p:spPr bwMode="auto">
              <a:xfrm>
                <a:off x="3444"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54" name="Rectangle 718"/>
              <p:cNvSpPr>
                <a:spLocks noChangeArrowheads="1"/>
              </p:cNvSpPr>
              <p:nvPr/>
            </p:nvSpPr>
            <p:spPr bwMode="auto">
              <a:xfrm>
                <a:off x="3484" y="159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55" name="Rectangle 719"/>
              <p:cNvSpPr>
                <a:spLocks noChangeArrowheads="1"/>
              </p:cNvSpPr>
              <p:nvPr/>
            </p:nvSpPr>
            <p:spPr bwMode="auto">
              <a:xfrm>
                <a:off x="3508"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56" name="Rectangle 720"/>
              <p:cNvSpPr>
                <a:spLocks noChangeArrowheads="1"/>
              </p:cNvSpPr>
              <p:nvPr/>
            </p:nvSpPr>
            <p:spPr bwMode="auto">
              <a:xfrm>
                <a:off x="3548" y="159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57" name="Rectangle 721"/>
              <p:cNvSpPr>
                <a:spLocks noChangeArrowheads="1"/>
              </p:cNvSpPr>
              <p:nvPr/>
            </p:nvSpPr>
            <p:spPr bwMode="auto">
              <a:xfrm>
                <a:off x="3572"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58" name="Rectangle 722"/>
              <p:cNvSpPr>
                <a:spLocks noChangeArrowheads="1"/>
              </p:cNvSpPr>
              <p:nvPr/>
            </p:nvSpPr>
            <p:spPr bwMode="auto">
              <a:xfrm>
                <a:off x="3612" y="1596"/>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59" name="Rectangle 723"/>
              <p:cNvSpPr>
                <a:spLocks noChangeArrowheads="1"/>
              </p:cNvSpPr>
              <p:nvPr/>
            </p:nvSpPr>
            <p:spPr bwMode="auto">
              <a:xfrm>
                <a:off x="3644"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60" name="Rectangle 724"/>
              <p:cNvSpPr>
                <a:spLocks noChangeArrowheads="1"/>
              </p:cNvSpPr>
              <p:nvPr/>
            </p:nvSpPr>
            <p:spPr bwMode="auto">
              <a:xfrm>
                <a:off x="3684"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61" name="Rectangle 725"/>
              <p:cNvSpPr>
                <a:spLocks noChangeArrowheads="1"/>
              </p:cNvSpPr>
              <p:nvPr/>
            </p:nvSpPr>
            <p:spPr bwMode="auto">
              <a:xfrm>
                <a:off x="3724"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562" name="Rectangle 726"/>
              <p:cNvSpPr>
                <a:spLocks noChangeArrowheads="1"/>
              </p:cNvSpPr>
              <p:nvPr/>
            </p:nvSpPr>
            <p:spPr bwMode="auto">
              <a:xfrm>
                <a:off x="3764" y="1596"/>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63" name="Rectangle 727"/>
              <p:cNvSpPr>
                <a:spLocks noChangeArrowheads="1"/>
              </p:cNvSpPr>
              <p:nvPr/>
            </p:nvSpPr>
            <p:spPr bwMode="auto">
              <a:xfrm>
                <a:off x="3788" y="1596"/>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64" name="Rectangle 728"/>
              <p:cNvSpPr>
                <a:spLocks noChangeArrowheads="1"/>
              </p:cNvSpPr>
              <p:nvPr/>
            </p:nvSpPr>
            <p:spPr bwMode="auto">
              <a:xfrm>
                <a:off x="3828" y="1596"/>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65" name="Rectangle 729"/>
              <p:cNvSpPr>
                <a:spLocks noChangeArrowheads="1"/>
              </p:cNvSpPr>
              <p:nvPr/>
            </p:nvSpPr>
            <p:spPr bwMode="auto">
              <a:xfrm>
                <a:off x="3052" y="1684"/>
                <a:ext cx="39"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66" name="Rectangle 730"/>
              <p:cNvSpPr>
                <a:spLocks noChangeArrowheads="1"/>
              </p:cNvSpPr>
              <p:nvPr/>
            </p:nvSpPr>
            <p:spPr bwMode="auto">
              <a:xfrm>
                <a:off x="3092" y="168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67" name="Rectangle 731"/>
              <p:cNvSpPr>
                <a:spLocks noChangeArrowheads="1"/>
              </p:cNvSpPr>
              <p:nvPr/>
            </p:nvSpPr>
            <p:spPr bwMode="auto">
              <a:xfrm>
                <a:off x="3132" y="168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68" name="Rectangle 732"/>
              <p:cNvSpPr>
                <a:spLocks noChangeArrowheads="1"/>
              </p:cNvSpPr>
              <p:nvPr/>
            </p:nvSpPr>
            <p:spPr bwMode="auto">
              <a:xfrm>
                <a:off x="3164" y="168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69" name="Rectangle 733"/>
              <p:cNvSpPr>
                <a:spLocks noChangeArrowheads="1"/>
              </p:cNvSpPr>
              <p:nvPr/>
            </p:nvSpPr>
            <p:spPr bwMode="auto">
              <a:xfrm>
                <a:off x="3196" y="168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70" name="Rectangle 734"/>
              <p:cNvSpPr>
                <a:spLocks noChangeArrowheads="1"/>
              </p:cNvSpPr>
              <p:nvPr/>
            </p:nvSpPr>
            <p:spPr bwMode="auto">
              <a:xfrm>
                <a:off x="3220" y="168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71" name="Rectangle 735"/>
              <p:cNvSpPr>
                <a:spLocks noChangeArrowheads="1"/>
              </p:cNvSpPr>
              <p:nvPr/>
            </p:nvSpPr>
            <p:spPr bwMode="auto">
              <a:xfrm>
                <a:off x="3252" y="168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72" name="Rectangle 736"/>
              <p:cNvSpPr>
                <a:spLocks noChangeArrowheads="1"/>
              </p:cNvSpPr>
              <p:nvPr/>
            </p:nvSpPr>
            <p:spPr bwMode="auto">
              <a:xfrm>
                <a:off x="3284" y="168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73" name="Rectangle 737"/>
              <p:cNvSpPr>
                <a:spLocks noChangeArrowheads="1"/>
              </p:cNvSpPr>
              <p:nvPr/>
            </p:nvSpPr>
            <p:spPr bwMode="auto">
              <a:xfrm>
                <a:off x="3316" y="168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74" name="Rectangle 738"/>
              <p:cNvSpPr>
                <a:spLocks noChangeArrowheads="1"/>
              </p:cNvSpPr>
              <p:nvPr/>
            </p:nvSpPr>
            <p:spPr bwMode="auto">
              <a:xfrm>
                <a:off x="3356" y="168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75" name="Rectangle 739"/>
              <p:cNvSpPr>
                <a:spLocks noChangeArrowheads="1"/>
              </p:cNvSpPr>
              <p:nvPr/>
            </p:nvSpPr>
            <p:spPr bwMode="auto">
              <a:xfrm>
                <a:off x="3388" y="168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76" name="Rectangle 740"/>
              <p:cNvSpPr>
                <a:spLocks noChangeArrowheads="1"/>
              </p:cNvSpPr>
              <p:nvPr/>
            </p:nvSpPr>
            <p:spPr bwMode="auto">
              <a:xfrm>
                <a:off x="3052" y="1764"/>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77" name="Rectangle 741"/>
              <p:cNvSpPr>
                <a:spLocks noChangeArrowheads="1"/>
              </p:cNvSpPr>
              <p:nvPr/>
            </p:nvSpPr>
            <p:spPr bwMode="auto">
              <a:xfrm>
                <a:off x="309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578" name="Rectangle 742"/>
              <p:cNvSpPr>
                <a:spLocks noChangeArrowheads="1"/>
              </p:cNvSpPr>
              <p:nvPr/>
            </p:nvSpPr>
            <p:spPr bwMode="auto">
              <a:xfrm>
                <a:off x="313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79" name="Rectangle 743"/>
              <p:cNvSpPr>
                <a:spLocks noChangeArrowheads="1"/>
              </p:cNvSpPr>
              <p:nvPr/>
            </p:nvSpPr>
            <p:spPr bwMode="auto">
              <a:xfrm>
                <a:off x="317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80" name="Rectangle 744"/>
              <p:cNvSpPr>
                <a:spLocks noChangeArrowheads="1"/>
              </p:cNvSpPr>
              <p:nvPr/>
            </p:nvSpPr>
            <p:spPr bwMode="auto">
              <a:xfrm>
                <a:off x="321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81" name="Rectangle 745"/>
              <p:cNvSpPr>
                <a:spLocks noChangeArrowheads="1"/>
              </p:cNvSpPr>
              <p:nvPr/>
            </p:nvSpPr>
            <p:spPr bwMode="auto">
              <a:xfrm>
                <a:off x="3252" y="1764"/>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82" name="Rectangle 746"/>
              <p:cNvSpPr>
                <a:spLocks noChangeArrowheads="1"/>
              </p:cNvSpPr>
              <p:nvPr/>
            </p:nvSpPr>
            <p:spPr bwMode="auto">
              <a:xfrm>
                <a:off x="3276" y="176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83" name="Rectangle 747"/>
              <p:cNvSpPr>
                <a:spLocks noChangeArrowheads="1"/>
              </p:cNvSpPr>
              <p:nvPr/>
            </p:nvSpPr>
            <p:spPr bwMode="auto">
              <a:xfrm>
                <a:off x="3308" y="176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84" name="Rectangle 748"/>
              <p:cNvSpPr>
                <a:spLocks noChangeArrowheads="1"/>
              </p:cNvSpPr>
              <p:nvPr/>
            </p:nvSpPr>
            <p:spPr bwMode="auto">
              <a:xfrm>
                <a:off x="333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85" name="Rectangle 749"/>
              <p:cNvSpPr>
                <a:spLocks noChangeArrowheads="1"/>
              </p:cNvSpPr>
              <p:nvPr/>
            </p:nvSpPr>
            <p:spPr bwMode="auto">
              <a:xfrm>
                <a:off x="337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86" name="Rectangle 750"/>
              <p:cNvSpPr>
                <a:spLocks noChangeArrowheads="1"/>
              </p:cNvSpPr>
              <p:nvPr/>
            </p:nvSpPr>
            <p:spPr bwMode="auto">
              <a:xfrm>
                <a:off x="3412" y="1764"/>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87" name="Rectangle 751"/>
              <p:cNvSpPr>
                <a:spLocks noChangeArrowheads="1"/>
              </p:cNvSpPr>
              <p:nvPr/>
            </p:nvSpPr>
            <p:spPr bwMode="auto">
              <a:xfrm>
                <a:off x="3444"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588" name="Rectangle 752"/>
              <p:cNvSpPr>
                <a:spLocks noChangeArrowheads="1"/>
              </p:cNvSpPr>
              <p:nvPr/>
            </p:nvSpPr>
            <p:spPr bwMode="auto">
              <a:xfrm>
                <a:off x="3484" y="1764"/>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589" name="Rectangle 753"/>
              <p:cNvSpPr>
                <a:spLocks noChangeArrowheads="1"/>
              </p:cNvSpPr>
              <p:nvPr/>
            </p:nvSpPr>
            <p:spPr bwMode="auto">
              <a:xfrm>
                <a:off x="3540"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90" name="Rectangle 754"/>
              <p:cNvSpPr>
                <a:spLocks noChangeArrowheads="1"/>
              </p:cNvSpPr>
              <p:nvPr/>
            </p:nvSpPr>
            <p:spPr bwMode="auto">
              <a:xfrm>
                <a:off x="3580"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91" name="Rectangle 755"/>
              <p:cNvSpPr>
                <a:spLocks noChangeArrowheads="1"/>
              </p:cNvSpPr>
              <p:nvPr/>
            </p:nvSpPr>
            <p:spPr bwMode="auto">
              <a:xfrm>
                <a:off x="3620" y="176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92" name="Rectangle 756"/>
              <p:cNvSpPr>
                <a:spLocks noChangeArrowheads="1"/>
              </p:cNvSpPr>
              <p:nvPr/>
            </p:nvSpPr>
            <p:spPr bwMode="auto">
              <a:xfrm>
                <a:off x="365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93" name="Rectangle 757"/>
              <p:cNvSpPr>
                <a:spLocks noChangeArrowheads="1"/>
              </p:cNvSpPr>
              <p:nvPr/>
            </p:nvSpPr>
            <p:spPr bwMode="auto">
              <a:xfrm>
                <a:off x="3684" y="1764"/>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94" name="Rectangle 758"/>
              <p:cNvSpPr>
                <a:spLocks noChangeArrowheads="1"/>
              </p:cNvSpPr>
              <p:nvPr/>
            </p:nvSpPr>
            <p:spPr bwMode="auto">
              <a:xfrm>
                <a:off x="3716" y="1764"/>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595" name="Rectangle 759"/>
              <p:cNvSpPr>
                <a:spLocks noChangeArrowheads="1"/>
              </p:cNvSpPr>
              <p:nvPr/>
            </p:nvSpPr>
            <p:spPr bwMode="auto">
              <a:xfrm>
                <a:off x="373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96" name="Rectangle 760"/>
              <p:cNvSpPr>
                <a:spLocks noChangeArrowheads="1"/>
              </p:cNvSpPr>
              <p:nvPr/>
            </p:nvSpPr>
            <p:spPr bwMode="auto">
              <a:xfrm>
                <a:off x="3772" y="1764"/>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97" name="Rectangle 761"/>
              <p:cNvSpPr>
                <a:spLocks noChangeArrowheads="1"/>
              </p:cNvSpPr>
              <p:nvPr/>
            </p:nvSpPr>
            <p:spPr bwMode="auto">
              <a:xfrm>
                <a:off x="3812" y="1764"/>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98" name="Rectangle 762"/>
              <p:cNvSpPr>
                <a:spLocks noChangeArrowheads="1"/>
              </p:cNvSpPr>
              <p:nvPr/>
            </p:nvSpPr>
            <p:spPr bwMode="auto">
              <a:xfrm>
                <a:off x="3052" y="185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99" name="Rectangle 763"/>
              <p:cNvSpPr>
                <a:spLocks noChangeArrowheads="1"/>
              </p:cNvSpPr>
              <p:nvPr/>
            </p:nvSpPr>
            <p:spPr bwMode="auto">
              <a:xfrm>
                <a:off x="3076" y="185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00" name="Rectangle 764"/>
              <p:cNvSpPr>
                <a:spLocks noChangeArrowheads="1"/>
              </p:cNvSpPr>
              <p:nvPr/>
            </p:nvSpPr>
            <p:spPr bwMode="auto">
              <a:xfrm>
                <a:off x="3100" y="18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01" name="Rectangle 765"/>
              <p:cNvSpPr>
                <a:spLocks noChangeArrowheads="1"/>
              </p:cNvSpPr>
              <p:nvPr/>
            </p:nvSpPr>
            <p:spPr bwMode="auto">
              <a:xfrm>
                <a:off x="3140" y="185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02" name="Rectangle 766"/>
              <p:cNvSpPr>
                <a:spLocks noChangeArrowheads="1"/>
              </p:cNvSpPr>
              <p:nvPr/>
            </p:nvSpPr>
            <p:spPr bwMode="auto">
              <a:xfrm>
                <a:off x="3172" y="18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03" name="Rectangle 767"/>
              <p:cNvSpPr>
                <a:spLocks noChangeArrowheads="1"/>
              </p:cNvSpPr>
              <p:nvPr/>
            </p:nvSpPr>
            <p:spPr bwMode="auto">
              <a:xfrm>
                <a:off x="3212" y="1852"/>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04" name="Rectangle 768"/>
              <p:cNvSpPr>
                <a:spLocks noChangeArrowheads="1"/>
              </p:cNvSpPr>
              <p:nvPr/>
            </p:nvSpPr>
            <p:spPr bwMode="auto">
              <a:xfrm>
                <a:off x="3236" y="185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05" name="Rectangle 769"/>
              <p:cNvSpPr>
                <a:spLocks noChangeArrowheads="1"/>
              </p:cNvSpPr>
              <p:nvPr/>
            </p:nvSpPr>
            <p:spPr bwMode="auto">
              <a:xfrm>
                <a:off x="3260" y="1852"/>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606" name="Rectangle 770"/>
              <p:cNvSpPr>
                <a:spLocks noChangeArrowheads="1"/>
              </p:cNvSpPr>
              <p:nvPr/>
            </p:nvSpPr>
            <p:spPr bwMode="auto">
              <a:xfrm>
                <a:off x="3316" y="18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07" name="Rectangle 771"/>
              <p:cNvSpPr>
                <a:spLocks noChangeArrowheads="1"/>
              </p:cNvSpPr>
              <p:nvPr/>
            </p:nvSpPr>
            <p:spPr bwMode="auto">
              <a:xfrm>
                <a:off x="3348" y="18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08" name="Rectangle 772"/>
              <p:cNvSpPr>
                <a:spLocks noChangeArrowheads="1"/>
              </p:cNvSpPr>
              <p:nvPr/>
            </p:nvSpPr>
            <p:spPr bwMode="auto">
              <a:xfrm>
                <a:off x="3388" y="18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09" name="Rectangle 773"/>
              <p:cNvSpPr>
                <a:spLocks noChangeArrowheads="1"/>
              </p:cNvSpPr>
              <p:nvPr/>
            </p:nvSpPr>
            <p:spPr bwMode="auto">
              <a:xfrm>
                <a:off x="3428" y="1852"/>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10" name="Rectangle 774"/>
              <p:cNvSpPr>
                <a:spLocks noChangeArrowheads="1"/>
              </p:cNvSpPr>
              <p:nvPr/>
            </p:nvSpPr>
            <p:spPr bwMode="auto">
              <a:xfrm>
                <a:off x="3460" y="1852"/>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11" name="Rectangle 775"/>
              <p:cNvSpPr>
                <a:spLocks noChangeArrowheads="1"/>
              </p:cNvSpPr>
              <p:nvPr/>
            </p:nvSpPr>
            <p:spPr bwMode="auto">
              <a:xfrm>
                <a:off x="3476" y="1852"/>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12" name="Rectangle 776"/>
              <p:cNvSpPr>
                <a:spLocks noChangeArrowheads="1"/>
              </p:cNvSpPr>
              <p:nvPr/>
            </p:nvSpPr>
            <p:spPr bwMode="auto">
              <a:xfrm>
                <a:off x="3508" y="1852"/>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13" name="Rectangle 777"/>
              <p:cNvSpPr>
                <a:spLocks noChangeArrowheads="1"/>
              </p:cNvSpPr>
              <p:nvPr/>
            </p:nvSpPr>
            <p:spPr bwMode="auto">
              <a:xfrm>
                <a:off x="3052" y="194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14" name="Rectangle 778"/>
              <p:cNvSpPr>
                <a:spLocks noChangeArrowheads="1"/>
              </p:cNvSpPr>
              <p:nvPr/>
            </p:nvSpPr>
            <p:spPr bwMode="auto">
              <a:xfrm>
                <a:off x="3076" y="194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15" name="Rectangle 779"/>
              <p:cNvSpPr>
                <a:spLocks noChangeArrowheads="1"/>
              </p:cNvSpPr>
              <p:nvPr/>
            </p:nvSpPr>
            <p:spPr bwMode="auto">
              <a:xfrm>
                <a:off x="3100" y="194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16" name="Rectangle 780"/>
              <p:cNvSpPr>
                <a:spLocks noChangeArrowheads="1"/>
              </p:cNvSpPr>
              <p:nvPr/>
            </p:nvSpPr>
            <p:spPr bwMode="auto">
              <a:xfrm>
                <a:off x="3116"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17" name="Rectangle 781"/>
              <p:cNvSpPr>
                <a:spLocks noChangeArrowheads="1"/>
              </p:cNvSpPr>
              <p:nvPr/>
            </p:nvSpPr>
            <p:spPr bwMode="auto">
              <a:xfrm>
                <a:off x="3156" y="194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18" name="Rectangle 782"/>
              <p:cNvSpPr>
                <a:spLocks noChangeArrowheads="1"/>
              </p:cNvSpPr>
              <p:nvPr/>
            </p:nvSpPr>
            <p:spPr bwMode="auto">
              <a:xfrm>
                <a:off x="3188" y="194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19" name="Rectangle 783"/>
              <p:cNvSpPr>
                <a:spLocks noChangeArrowheads="1"/>
              </p:cNvSpPr>
              <p:nvPr/>
            </p:nvSpPr>
            <p:spPr bwMode="auto">
              <a:xfrm>
                <a:off x="3220"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20" name="Rectangle 784"/>
              <p:cNvSpPr>
                <a:spLocks noChangeArrowheads="1"/>
              </p:cNvSpPr>
              <p:nvPr/>
            </p:nvSpPr>
            <p:spPr bwMode="auto">
              <a:xfrm>
                <a:off x="3252" y="194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21" name="Rectangle 785"/>
              <p:cNvSpPr>
                <a:spLocks noChangeArrowheads="1"/>
              </p:cNvSpPr>
              <p:nvPr/>
            </p:nvSpPr>
            <p:spPr bwMode="auto">
              <a:xfrm>
                <a:off x="3268" y="194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22" name="Rectangle 786"/>
              <p:cNvSpPr>
                <a:spLocks noChangeArrowheads="1"/>
              </p:cNvSpPr>
              <p:nvPr/>
            </p:nvSpPr>
            <p:spPr bwMode="auto">
              <a:xfrm>
                <a:off x="3284"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23" name="Rectangle 787"/>
              <p:cNvSpPr>
                <a:spLocks noChangeArrowheads="1"/>
              </p:cNvSpPr>
              <p:nvPr/>
            </p:nvSpPr>
            <p:spPr bwMode="auto">
              <a:xfrm>
                <a:off x="3316" y="194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24" name="Rectangle 788"/>
              <p:cNvSpPr>
                <a:spLocks noChangeArrowheads="1"/>
              </p:cNvSpPr>
              <p:nvPr/>
            </p:nvSpPr>
            <p:spPr bwMode="auto">
              <a:xfrm>
                <a:off x="3348" y="194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25" name="Rectangle 789"/>
              <p:cNvSpPr>
                <a:spLocks noChangeArrowheads="1"/>
              </p:cNvSpPr>
              <p:nvPr/>
            </p:nvSpPr>
            <p:spPr bwMode="auto">
              <a:xfrm>
                <a:off x="3364"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626" name="Rectangle 790"/>
              <p:cNvSpPr>
                <a:spLocks noChangeArrowheads="1"/>
              </p:cNvSpPr>
              <p:nvPr/>
            </p:nvSpPr>
            <p:spPr bwMode="auto">
              <a:xfrm>
                <a:off x="3404"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27" name="Rectangle 791"/>
              <p:cNvSpPr>
                <a:spLocks noChangeArrowheads="1"/>
              </p:cNvSpPr>
              <p:nvPr/>
            </p:nvSpPr>
            <p:spPr bwMode="auto">
              <a:xfrm>
                <a:off x="3444" y="194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28" name="Rectangle 792"/>
              <p:cNvSpPr>
                <a:spLocks noChangeArrowheads="1"/>
              </p:cNvSpPr>
              <p:nvPr/>
            </p:nvSpPr>
            <p:spPr bwMode="auto">
              <a:xfrm>
                <a:off x="3468" y="1940"/>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629" name="Rectangle 793"/>
              <p:cNvSpPr>
                <a:spLocks noChangeArrowheads="1"/>
              </p:cNvSpPr>
              <p:nvPr/>
            </p:nvSpPr>
            <p:spPr bwMode="auto">
              <a:xfrm>
                <a:off x="3524"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30" name="Rectangle 794"/>
              <p:cNvSpPr>
                <a:spLocks noChangeArrowheads="1"/>
              </p:cNvSpPr>
              <p:nvPr/>
            </p:nvSpPr>
            <p:spPr bwMode="auto">
              <a:xfrm>
                <a:off x="3556"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31" name="Rectangle 795"/>
              <p:cNvSpPr>
                <a:spLocks noChangeArrowheads="1"/>
              </p:cNvSpPr>
              <p:nvPr/>
            </p:nvSpPr>
            <p:spPr bwMode="auto">
              <a:xfrm>
                <a:off x="3596"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32" name="Rectangle 796"/>
              <p:cNvSpPr>
                <a:spLocks noChangeArrowheads="1"/>
              </p:cNvSpPr>
              <p:nvPr/>
            </p:nvSpPr>
            <p:spPr bwMode="auto">
              <a:xfrm>
                <a:off x="3636" y="194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33" name="Rectangle 797"/>
              <p:cNvSpPr>
                <a:spLocks noChangeArrowheads="1"/>
              </p:cNvSpPr>
              <p:nvPr/>
            </p:nvSpPr>
            <p:spPr bwMode="auto">
              <a:xfrm>
                <a:off x="3668" y="194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34" name="Rectangle 798"/>
              <p:cNvSpPr>
                <a:spLocks noChangeArrowheads="1"/>
              </p:cNvSpPr>
              <p:nvPr/>
            </p:nvSpPr>
            <p:spPr bwMode="auto">
              <a:xfrm>
                <a:off x="3684" y="194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35" name="Rectangle 799"/>
              <p:cNvSpPr>
                <a:spLocks noChangeArrowheads="1"/>
              </p:cNvSpPr>
              <p:nvPr/>
            </p:nvSpPr>
            <p:spPr bwMode="auto">
              <a:xfrm>
                <a:off x="3716" y="194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36" name="Rectangle 800"/>
              <p:cNvSpPr>
                <a:spLocks noChangeArrowheads="1"/>
              </p:cNvSpPr>
              <p:nvPr/>
            </p:nvSpPr>
            <p:spPr bwMode="auto">
              <a:xfrm>
                <a:off x="3052" y="20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37" name="Rectangle 801"/>
              <p:cNvSpPr>
                <a:spLocks noChangeArrowheads="1"/>
              </p:cNvSpPr>
              <p:nvPr/>
            </p:nvSpPr>
            <p:spPr bwMode="auto">
              <a:xfrm>
                <a:off x="3076" y="20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38" name="Rectangle 802"/>
              <p:cNvSpPr>
                <a:spLocks noChangeArrowheads="1"/>
              </p:cNvSpPr>
              <p:nvPr/>
            </p:nvSpPr>
            <p:spPr bwMode="auto">
              <a:xfrm>
                <a:off x="3100"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639" name="Rectangle 803"/>
              <p:cNvSpPr>
                <a:spLocks noChangeArrowheads="1"/>
              </p:cNvSpPr>
              <p:nvPr/>
            </p:nvSpPr>
            <p:spPr bwMode="auto">
              <a:xfrm>
                <a:off x="3140"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40" name="Rectangle 804"/>
              <p:cNvSpPr>
                <a:spLocks noChangeArrowheads="1"/>
              </p:cNvSpPr>
              <p:nvPr/>
            </p:nvSpPr>
            <p:spPr bwMode="auto">
              <a:xfrm>
                <a:off x="3180" y="20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41" name="Rectangle 805"/>
              <p:cNvSpPr>
                <a:spLocks noChangeArrowheads="1"/>
              </p:cNvSpPr>
              <p:nvPr/>
            </p:nvSpPr>
            <p:spPr bwMode="auto">
              <a:xfrm>
                <a:off x="3212" y="20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42" name="Rectangle 806"/>
              <p:cNvSpPr>
                <a:spLocks noChangeArrowheads="1"/>
              </p:cNvSpPr>
              <p:nvPr/>
            </p:nvSpPr>
            <p:spPr bwMode="auto">
              <a:xfrm>
                <a:off x="3244" y="202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43" name="Rectangle 807"/>
              <p:cNvSpPr>
                <a:spLocks noChangeArrowheads="1"/>
              </p:cNvSpPr>
              <p:nvPr/>
            </p:nvSpPr>
            <p:spPr bwMode="auto">
              <a:xfrm>
                <a:off x="3268" y="20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44" name="Rectangle 808"/>
              <p:cNvSpPr>
                <a:spLocks noChangeArrowheads="1"/>
              </p:cNvSpPr>
              <p:nvPr/>
            </p:nvSpPr>
            <p:spPr bwMode="auto">
              <a:xfrm>
                <a:off x="3284"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grpSp>
        <p:sp>
          <p:nvSpPr>
            <p:cNvPr id="14347" name="Rectangle 810"/>
            <p:cNvSpPr>
              <a:spLocks noChangeArrowheads="1"/>
            </p:cNvSpPr>
            <p:nvPr/>
          </p:nvSpPr>
          <p:spPr bwMode="auto">
            <a:xfrm>
              <a:off x="3324" y="20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48" name="Rectangle 811"/>
            <p:cNvSpPr>
              <a:spLocks noChangeArrowheads="1"/>
            </p:cNvSpPr>
            <p:nvPr/>
          </p:nvSpPr>
          <p:spPr bwMode="auto">
            <a:xfrm>
              <a:off x="3356" y="20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49" name="Rectangle 812"/>
            <p:cNvSpPr>
              <a:spLocks noChangeArrowheads="1"/>
            </p:cNvSpPr>
            <p:nvPr/>
          </p:nvSpPr>
          <p:spPr bwMode="auto">
            <a:xfrm>
              <a:off x="3372"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350" name="Rectangle 813"/>
            <p:cNvSpPr>
              <a:spLocks noChangeArrowheads="1"/>
            </p:cNvSpPr>
            <p:nvPr/>
          </p:nvSpPr>
          <p:spPr bwMode="auto">
            <a:xfrm>
              <a:off x="3412"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51" name="Rectangle 814"/>
            <p:cNvSpPr>
              <a:spLocks noChangeArrowheads="1"/>
            </p:cNvSpPr>
            <p:nvPr/>
          </p:nvSpPr>
          <p:spPr bwMode="auto">
            <a:xfrm>
              <a:off x="3452" y="20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52" name="Rectangle 815"/>
            <p:cNvSpPr>
              <a:spLocks noChangeArrowheads="1"/>
            </p:cNvSpPr>
            <p:nvPr/>
          </p:nvSpPr>
          <p:spPr bwMode="auto">
            <a:xfrm>
              <a:off x="3476"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353" name="Rectangle 816"/>
            <p:cNvSpPr>
              <a:spLocks noChangeArrowheads="1"/>
            </p:cNvSpPr>
            <p:nvPr/>
          </p:nvSpPr>
          <p:spPr bwMode="auto">
            <a:xfrm>
              <a:off x="3516" y="20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354" name="Rectangle 817"/>
            <p:cNvSpPr>
              <a:spLocks noChangeArrowheads="1"/>
            </p:cNvSpPr>
            <p:nvPr/>
          </p:nvSpPr>
          <p:spPr bwMode="auto">
            <a:xfrm>
              <a:off x="3540" y="20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55" name="Rectangle 818"/>
            <p:cNvSpPr>
              <a:spLocks noChangeArrowheads="1"/>
            </p:cNvSpPr>
            <p:nvPr/>
          </p:nvSpPr>
          <p:spPr bwMode="auto">
            <a:xfrm>
              <a:off x="3564" y="20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356" name="Rectangle 819"/>
            <p:cNvSpPr>
              <a:spLocks noChangeArrowheads="1"/>
            </p:cNvSpPr>
            <p:nvPr/>
          </p:nvSpPr>
          <p:spPr bwMode="auto">
            <a:xfrm>
              <a:off x="3596"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357" name="Rectangle 820"/>
            <p:cNvSpPr>
              <a:spLocks noChangeArrowheads="1"/>
            </p:cNvSpPr>
            <p:nvPr/>
          </p:nvSpPr>
          <p:spPr bwMode="auto">
            <a:xfrm>
              <a:off x="3636" y="202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58" name="Rectangle 821"/>
            <p:cNvSpPr>
              <a:spLocks noChangeArrowheads="1"/>
            </p:cNvSpPr>
            <p:nvPr/>
          </p:nvSpPr>
          <p:spPr bwMode="auto">
            <a:xfrm>
              <a:off x="3660" y="202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59" name="Rectangle 822"/>
            <p:cNvSpPr>
              <a:spLocks noChangeArrowheads="1"/>
            </p:cNvSpPr>
            <p:nvPr/>
          </p:nvSpPr>
          <p:spPr bwMode="auto">
            <a:xfrm>
              <a:off x="3684"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60" name="Rectangle 823"/>
            <p:cNvSpPr>
              <a:spLocks noChangeArrowheads="1"/>
            </p:cNvSpPr>
            <p:nvPr/>
          </p:nvSpPr>
          <p:spPr bwMode="auto">
            <a:xfrm>
              <a:off x="3724" y="20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61" name="Rectangle 824"/>
            <p:cNvSpPr>
              <a:spLocks noChangeArrowheads="1"/>
            </p:cNvSpPr>
            <p:nvPr/>
          </p:nvSpPr>
          <p:spPr bwMode="auto">
            <a:xfrm>
              <a:off x="3764" y="20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62" name="Rectangle 825"/>
            <p:cNvSpPr>
              <a:spLocks noChangeArrowheads="1"/>
            </p:cNvSpPr>
            <p:nvPr/>
          </p:nvSpPr>
          <p:spPr bwMode="auto">
            <a:xfrm>
              <a:off x="3796" y="20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3" name="Rectangle 826"/>
            <p:cNvSpPr>
              <a:spLocks noChangeArrowheads="1"/>
            </p:cNvSpPr>
            <p:nvPr/>
          </p:nvSpPr>
          <p:spPr bwMode="auto">
            <a:xfrm>
              <a:off x="3052" y="21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4" name="Rectangle 827"/>
            <p:cNvSpPr>
              <a:spLocks noChangeArrowheads="1"/>
            </p:cNvSpPr>
            <p:nvPr/>
          </p:nvSpPr>
          <p:spPr bwMode="auto">
            <a:xfrm>
              <a:off x="3076" y="21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5" name="Rectangle 828"/>
            <p:cNvSpPr>
              <a:spLocks noChangeArrowheads="1"/>
            </p:cNvSpPr>
            <p:nvPr/>
          </p:nvSpPr>
          <p:spPr bwMode="auto">
            <a:xfrm>
              <a:off x="3100" y="21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6" name="Rectangle 829"/>
            <p:cNvSpPr>
              <a:spLocks noChangeArrowheads="1"/>
            </p:cNvSpPr>
            <p:nvPr/>
          </p:nvSpPr>
          <p:spPr bwMode="auto">
            <a:xfrm>
              <a:off x="3124" y="21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7" name="Rectangle 830"/>
            <p:cNvSpPr>
              <a:spLocks noChangeArrowheads="1"/>
            </p:cNvSpPr>
            <p:nvPr/>
          </p:nvSpPr>
          <p:spPr bwMode="auto">
            <a:xfrm>
              <a:off x="3148" y="210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68" name="Rectangle 831"/>
            <p:cNvSpPr>
              <a:spLocks noChangeArrowheads="1"/>
            </p:cNvSpPr>
            <p:nvPr/>
          </p:nvSpPr>
          <p:spPr bwMode="auto">
            <a:xfrm>
              <a:off x="3164" y="21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69" name="Rectangle 832"/>
            <p:cNvSpPr>
              <a:spLocks noChangeArrowheads="1"/>
            </p:cNvSpPr>
            <p:nvPr/>
          </p:nvSpPr>
          <p:spPr bwMode="auto">
            <a:xfrm>
              <a:off x="3204" y="210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370" name="Rectangle 833"/>
            <p:cNvSpPr>
              <a:spLocks noChangeArrowheads="1"/>
            </p:cNvSpPr>
            <p:nvPr/>
          </p:nvSpPr>
          <p:spPr bwMode="auto">
            <a:xfrm>
              <a:off x="3236" y="210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71" name="Rectangle 834"/>
            <p:cNvSpPr>
              <a:spLocks noChangeArrowheads="1"/>
            </p:cNvSpPr>
            <p:nvPr/>
          </p:nvSpPr>
          <p:spPr bwMode="auto">
            <a:xfrm>
              <a:off x="3260" y="21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72" name="Rectangle 835"/>
            <p:cNvSpPr>
              <a:spLocks noChangeArrowheads="1"/>
            </p:cNvSpPr>
            <p:nvPr/>
          </p:nvSpPr>
          <p:spPr bwMode="auto">
            <a:xfrm>
              <a:off x="3300" y="2108"/>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373" name="Rectangle 836"/>
            <p:cNvSpPr>
              <a:spLocks noChangeArrowheads="1"/>
            </p:cNvSpPr>
            <p:nvPr/>
          </p:nvSpPr>
          <p:spPr bwMode="auto">
            <a:xfrm>
              <a:off x="3356" y="21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74" name="Rectangle 837"/>
            <p:cNvSpPr>
              <a:spLocks noChangeArrowheads="1"/>
            </p:cNvSpPr>
            <p:nvPr/>
          </p:nvSpPr>
          <p:spPr bwMode="auto">
            <a:xfrm>
              <a:off x="3396" y="21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75" name="Rectangle 838"/>
            <p:cNvSpPr>
              <a:spLocks noChangeArrowheads="1"/>
            </p:cNvSpPr>
            <p:nvPr/>
          </p:nvSpPr>
          <p:spPr bwMode="auto">
            <a:xfrm>
              <a:off x="3436" y="21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76" name="Rectangle 839"/>
            <p:cNvSpPr>
              <a:spLocks noChangeArrowheads="1"/>
            </p:cNvSpPr>
            <p:nvPr/>
          </p:nvSpPr>
          <p:spPr bwMode="auto">
            <a:xfrm>
              <a:off x="3468" y="21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77" name="Rectangle 840"/>
            <p:cNvSpPr>
              <a:spLocks noChangeArrowheads="1"/>
            </p:cNvSpPr>
            <p:nvPr/>
          </p:nvSpPr>
          <p:spPr bwMode="auto">
            <a:xfrm>
              <a:off x="4244" y="1420"/>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378" name="Rectangle 841"/>
            <p:cNvSpPr>
              <a:spLocks noChangeArrowheads="1"/>
            </p:cNvSpPr>
            <p:nvPr/>
          </p:nvSpPr>
          <p:spPr bwMode="auto">
            <a:xfrm>
              <a:off x="4292"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79" name="Rectangle 842"/>
            <p:cNvSpPr>
              <a:spLocks noChangeArrowheads="1"/>
            </p:cNvSpPr>
            <p:nvPr/>
          </p:nvSpPr>
          <p:spPr bwMode="auto">
            <a:xfrm>
              <a:off x="4332" y="14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380" name="Rectangle 843"/>
            <p:cNvSpPr>
              <a:spLocks noChangeArrowheads="1"/>
            </p:cNvSpPr>
            <p:nvPr/>
          </p:nvSpPr>
          <p:spPr bwMode="auto">
            <a:xfrm>
              <a:off x="4348" y="14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81" name="Rectangle 844"/>
            <p:cNvSpPr>
              <a:spLocks noChangeArrowheads="1"/>
            </p:cNvSpPr>
            <p:nvPr/>
          </p:nvSpPr>
          <p:spPr bwMode="auto">
            <a:xfrm>
              <a:off x="4364" y="14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v</a:t>
              </a:r>
              <a:endParaRPr lang="en-US" altLang="ko-KR">
                <a:ea typeface="굴림" pitchFamily="50" charset="-127"/>
              </a:endParaRPr>
            </a:p>
          </p:txBody>
        </p:sp>
        <p:sp>
          <p:nvSpPr>
            <p:cNvPr id="14382" name="Rectangle 845"/>
            <p:cNvSpPr>
              <a:spLocks noChangeArrowheads="1"/>
            </p:cNvSpPr>
            <p:nvPr/>
          </p:nvSpPr>
          <p:spPr bwMode="auto">
            <a:xfrm>
              <a:off x="4404"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83" name="Rectangle 846"/>
            <p:cNvSpPr>
              <a:spLocks noChangeArrowheads="1"/>
            </p:cNvSpPr>
            <p:nvPr/>
          </p:nvSpPr>
          <p:spPr bwMode="auto">
            <a:xfrm>
              <a:off x="4444" y="142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84" name="Rectangle 847"/>
            <p:cNvSpPr>
              <a:spLocks noChangeArrowheads="1"/>
            </p:cNvSpPr>
            <p:nvPr/>
          </p:nvSpPr>
          <p:spPr bwMode="auto">
            <a:xfrm>
              <a:off x="4468"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85" name="Rectangle 848"/>
            <p:cNvSpPr>
              <a:spLocks noChangeArrowheads="1"/>
            </p:cNvSpPr>
            <p:nvPr/>
          </p:nvSpPr>
          <p:spPr bwMode="auto">
            <a:xfrm>
              <a:off x="4508"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386" name="Rectangle 849"/>
            <p:cNvSpPr>
              <a:spLocks noChangeArrowheads="1"/>
            </p:cNvSpPr>
            <p:nvPr/>
          </p:nvSpPr>
          <p:spPr bwMode="auto">
            <a:xfrm>
              <a:off x="4548" y="14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87" name="Rectangle 850"/>
            <p:cNvSpPr>
              <a:spLocks noChangeArrowheads="1"/>
            </p:cNvSpPr>
            <p:nvPr/>
          </p:nvSpPr>
          <p:spPr bwMode="auto">
            <a:xfrm>
              <a:off x="4572" y="14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388" name="Rectangle 851"/>
            <p:cNvSpPr>
              <a:spLocks noChangeArrowheads="1"/>
            </p:cNvSpPr>
            <p:nvPr/>
          </p:nvSpPr>
          <p:spPr bwMode="auto">
            <a:xfrm>
              <a:off x="4604"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389" name="Rectangle 852"/>
            <p:cNvSpPr>
              <a:spLocks noChangeArrowheads="1"/>
            </p:cNvSpPr>
            <p:nvPr/>
          </p:nvSpPr>
          <p:spPr bwMode="auto">
            <a:xfrm>
              <a:off x="4644" y="14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390" name="Rectangle 853"/>
            <p:cNvSpPr>
              <a:spLocks noChangeArrowheads="1"/>
            </p:cNvSpPr>
            <p:nvPr/>
          </p:nvSpPr>
          <p:spPr bwMode="auto">
            <a:xfrm>
              <a:off x="4668" y="14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91" name="Rectangle 854"/>
            <p:cNvSpPr>
              <a:spLocks noChangeArrowheads="1"/>
            </p:cNvSpPr>
            <p:nvPr/>
          </p:nvSpPr>
          <p:spPr bwMode="auto">
            <a:xfrm>
              <a:off x="4700" y="1420"/>
              <a:ext cx="4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392" name="Rectangle 855"/>
            <p:cNvSpPr>
              <a:spLocks noChangeArrowheads="1"/>
            </p:cNvSpPr>
            <p:nvPr/>
          </p:nvSpPr>
          <p:spPr bwMode="auto">
            <a:xfrm>
              <a:off x="4748"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393" name="Rectangle 856"/>
            <p:cNvSpPr>
              <a:spLocks noChangeArrowheads="1"/>
            </p:cNvSpPr>
            <p:nvPr/>
          </p:nvSpPr>
          <p:spPr bwMode="auto">
            <a:xfrm>
              <a:off x="4780" y="142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94" name="Rectangle 857"/>
            <p:cNvSpPr>
              <a:spLocks noChangeArrowheads="1"/>
            </p:cNvSpPr>
            <p:nvPr/>
          </p:nvSpPr>
          <p:spPr bwMode="auto">
            <a:xfrm>
              <a:off x="4804"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95" name="Rectangle 858"/>
            <p:cNvSpPr>
              <a:spLocks noChangeArrowheads="1"/>
            </p:cNvSpPr>
            <p:nvPr/>
          </p:nvSpPr>
          <p:spPr bwMode="auto">
            <a:xfrm>
              <a:off x="4844" y="14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96" name="Rectangle 859"/>
            <p:cNvSpPr>
              <a:spLocks noChangeArrowheads="1"/>
            </p:cNvSpPr>
            <p:nvPr/>
          </p:nvSpPr>
          <p:spPr bwMode="auto">
            <a:xfrm>
              <a:off x="4868" y="1420"/>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97" name="Rectangle 860"/>
            <p:cNvSpPr>
              <a:spLocks noChangeArrowheads="1"/>
            </p:cNvSpPr>
            <p:nvPr/>
          </p:nvSpPr>
          <p:spPr bwMode="auto">
            <a:xfrm>
              <a:off x="4884"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98" name="Rectangle 861"/>
            <p:cNvSpPr>
              <a:spLocks noChangeArrowheads="1"/>
            </p:cNvSpPr>
            <p:nvPr/>
          </p:nvSpPr>
          <p:spPr bwMode="auto">
            <a:xfrm>
              <a:off x="4924" y="1420"/>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399" name="Rectangle 862"/>
            <p:cNvSpPr>
              <a:spLocks noChangeArrowheads="1"/>
            </p:cNvSpPr>
            <p:nvPr/>
          </p:nvSpPr>
          <p:spPr bwMode="auto">
            <a:xfrm>
              <a:off x="4956" y="1420"/>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00" name="Rectangle 863"/>
            <p:cNvSpPr>
              <a:spLocks noChangeArrowheads="1"/>
            </p:cNvSpPr>
            <p:nvPr/>
          </p:nvSpPr>
          <p:spPr bwMode="auto">
            <a:xfrm>
              <a:off x="4980"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01" name="Rectangle 864"/>
            <p:cNvSpPr>
              <a:spLocks noChangeArrowheads="1"/>
            </p:cNvSpPr>
            <p:nvPr/>
          </p:nvSpPr>
          <p:spPr bwMode="auto">
            <a:xfrm>
              <a:off x="5020" y="1420"/>
              <a:ext cx="5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02" name="Rectangle 865"/>
            <p:cNvSpPr>
              <a:spLocks noChangeArrowheads="1"/>
            </p:cNvSpPr>
            <p:nvPr/>
          </p:nvSpPr>
          <p:spPr bwMode="auto">
            <a:xfrm>
              <a:off x="5076"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03" name="Rectangle 866"/>
            <p:cNvSpPr>
              <a:spLocks noChangeArrowheads="1"/>
            </p:cNvSpPr>
            <p:nvPr/>
          </p:nvSpPr>
          <p:spPr bwMode="auto">
            <a:xfrm>
              <a:off x="5116" y="1420"/>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04" name="Rectangle 867"/>
            <p:cNvSpPr>
              <a:spLocks noChangeArrowheads="1"/>
            </p:cNvSpPr>
            <p:nvPr/>
          </p:nvSpPr>
          <p:spPr bwMode="auto">
            <a:xfrm>
              <a:off x="5156" y="1420"/>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05" name="Rectangle 868"/>
            <p:cNvSpPr>
              <a:spLocks noChangeArrowheads="1"/>
            </p:cNvSpPr>
            <p:nvPr/>
          </p:nvSpPr>
          <p:spPr bwMode="auto">
            <a:xfrm>
              <a:off x="5188" y="1420"/>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06" name="Rectangle 869"/>
            <p:cNvSpPr>
              <a:spLocks noChangeArrowheads="1"/>
            </p:cNvSpPr>
            <p:nvPr/>
          </p:nvSpPr>
          <p:spPr bwMode="auto">
            <a:xfrm>
              <a:off x="4244" y="1508"/>
              <a:ext cx="43"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407" name="Rectangle 870"/>
            <p:cNvSpPr>
              <a:spLocks noChangeArrowheads="1"/>
            </p:cNvSpPr>
            <p:nvPr/>
          </p:nvSpPr>
          <p:spPr bwMode="auto">
            <a:xfrm>
              <a:off x="4284"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08" name="Rectangle 871"/>
            <p:cNvSpPr>
              <a:spLocks noChangeArrowheads="1"/>
            </p:cNvSpPr>
            <p:nvPr/>
          </p:nvSpPr>
          <p:spPr bwMode="auto">
            <a:xfrm>
              <a:off x="4324" y="15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09" name="Rectangle 872"/>
            <p:cNvSpPr>
              <a:spLocks noChangeArrowheads="1"/>
            </p:cNvSpPr>
            <p:nvPr/>
          </p:nvSpPr>
          <p:spPr bwMode="auto">
            <a:xfrm>
              <a:off x="4356"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10" name="Rectangle 873"/>
            <p:cNvSpPr>
              <a:spLocks noChangeArrowheads="1"/>
            </p:cNvSpPr>
            <p:nvPr/>
          </p:nvSpPr>
          <p:spPr bwMode="auto">
            <a:xfrm>
              <a:off x="4388" y="15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11" name="Rectangle 874"/>
            <p:cNvSpPr>
              <a:spLocks noChangeArrowheads="1"/>
            </p:cNvSpPr>
            <p:nvPr/>
          </p:nvSpPr>
          <p:spPr bwMode="auto">
            <a:xfrm>
              <a:off x="4412" y="15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12" name="Rectangle 875"/>
            <p:cNvSpPr>
              <a:spLocks noChangeArrowheads="1"/>
            </p:cNvSpPr>
            <p:nvPr/>
          </p:nvSpPr>
          <p:spPr bwMode="auto">
            <a:xfrm>
              <a:off x="4444"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13" name="Rectangle 876"/>
            <p:cNvSpPr>
              <a:spLocks noChangeArrowheads="1"/>
            </p:cNvSpPr>
            <p:nvPr/>
          </p:nvSpPr>
          <p:spPr bwMode="auto">
            <a:xfrm>
              <a:off x="4484" y="150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14" name="Rectangle 877"/>
            <p:cNvSpPr>
              <a:spLocks noChangeArrowheads="1"/>
            </p:cNvSpPr>
            <p:nvPr/>
          </p:nvSpPr>
          <p:spPr bwMode="auto">
            <a:xfrm>
              <a:off x="4516" y="15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15" name="Rectangle 878"/>
            <p:cNvSpPr>
              <a:spLocks noChangeArrowheads="1"/>
            </p:cNvSpPr>
            <p:nvPr/>
          </p:nvSpPr>
          <p:spPr bwMode="auto">
            <a:xfrm>
              <a:off x="4548" y="15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16" name="Rectangle 879"/>
            <p:cNvSpPr>
              <a:spLocks noChangeArrowheads="1"/>
            </p:cNvSpPr>
            <p:nvPr/>
          </p:nvSpPr>
          <p:spPr bwMode="auto">
            <a:xfrm>
              <a:off x="4572" y="150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17" name="Rectangle 880"/>
            <p:cNvSpPr>
              <a:spLocks noChangeArrowheads="1"/>
            </p:cNvSpPr>
            <p:nvPr/>
          </p:nvSpPr>
          <p:spPr bwMode="auto">
            <a:xfrm>
              <a:off x="4596"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18" name="Rectangle 881"/>
            <p:cNvSpPr>
              <a:spLocks noChangeArrowheads="1"/>
            </p:cNvSpPr>
            <p:nvPr/>
          </p:nvSpPr>
          <p:spPr bwMode="auto">
            <a:xfrm>
              <a:off x="4636"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419" name="Rectangle 882"/>
            <p:cNvSpPr>
              <a:spLocks noChangeArrowheads="1"/>
            </p:cNvSpPr>
            <p:nvPr/>
          </p:nvSpPr>
          <p:spPr bwMode="auto">
            <a:xfrm>
              <a:off x="4676" y="150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20" name="Rectangle 883"/>
            <p:cNvSpPr>
              <a:spLocks noChangeArrowheads="1"/>
            </p:cNvSpPr>
            <p:nvPr/>
          </p:nvSpPr>
          <p:spPr bwMode="auto">
            <a:xfrm>
              <a:off x="4716" y="150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21" name="Rectangle 884"/>
            <p:cNvSpPr>
              <a:spLocks noChangeArrowheads="1"/>
            </p:cNvSpPr>
            <p:nvPr/>
          </p:nvSpPr>
          <p:spPr bwMode="auto">
            <a:xfrm>
              <a:off x="4740" y="150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22" name="Rectangle 885"/>
            <p:cNvSpPr>
              <a:spLocks noChangeArrowheads="1"/>
            </p:cNvSpPr>
            <p:nvPr/>
          </p:nvSpPr>
          <p:spPr bwMode="auto">
            <a:xfrm>
              <a:off x="4772" y="150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23" name="Rectangle 886"/>
            <p:cNvSpPr>
              <a:spLocks noChangeArrowheads="1"/>
            </p:cNvSpPr>
            <p:nvPr/>
          </p:nvSpPr>
          <p:spPr bwMode="auto">
            <a:xfrm>
              <a:off x="4804" y="150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24" name="Rectangle 887"/>
            <p:cNvSpPr>
              <a:spLocks noChangeArrowheads="1"/>
            </p:cNvSpPr>
            <p:nvPr/>
          </p:nvSpPr>
          <p:spPr bwMode="auto">
            <a:xfrm>
              <a:off x="4244" y="1588"/>
              <a:ext cx="50"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425" name="Rectangle 888"/>
            <p:cNvSpPr>
              <a:spLocks noChangeArrowheads="1"/>
            </p:cNvSpPr>
            <p:nvPr/>
          </p:nvSpPr>
          <p:spPr bwMode="auto">
            <a:xfrm>
              <a:off x="428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26" name="Rectangle 889"/>
            <p:cNvSpPr>
              <a:spLocks noChangeArrowheads="1"/>
            </p:cNvSpPr>
            <p:nvPr/>
          </p:nvSpPr>
          <p:spPr bwMode="auto">
            <a:xfrm>
              <a:off x="432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27" name="Rectangle 890"/>
            <p:cNvSpPr>
              <a:spLocks noChangeArrowheads="1"/>
            </p:cNvSpPr>
            <p:nvPr/>
          </p:nvSpPr>
          <p:spPr bwMode="auto">
            <a:xfrm>
              <a:off x="436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28" name="Rectangle 891"/>
            <p:cNvSpPr>
              <a:spLocks noChangeArrowheads="1"/>
            </p:cNvSpPr>
            <p:nvPr/>
          </p:nvSpPr>
          <p:spPr bwMode="auto">
            <a:xfrm>
              <a:off x="4404" y="158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29" name="Rectangle 892"/>
            <p:cNvSpPr>
              <a:spLocks noChangeArrowheads="1"/>
            </p:cNvSpPr>
            <p:nvPr/>
          </p:nvSpPr>
          <p:spPr bwMode="auto">
            <a:xfrm>
              <a:off x="4428"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30" name="Rectangle 893"/>
            <p:cNvSpPr>
              <a:spLocks noChangeArrowheads="1"/>
            </p:cNvSpPr>
            <p:nvPr/>
          </p:nvSpPr>
          <p:spPr bwMode="auto">
            <a:xfrm>
              <a:off x="4460" y="1588"/>
              <a:ext cx="14"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31" name="Rectangle 894"/>
            <p:cNvSpPr>
              <a:spLocks noChangeArrowheads="1"/>
            </p:cNvSpPr>
            <p:nvPr/>
          </p:nvSpPr>
          <p:spPr bwMode="auto">
            <a:xfrm>
              <a:off x="4476" y="158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32" name="Rectangle 895"/>
            <p:cNvSpPr>
              <a:spLocks noChangeArrowheads="1"/>
            </p:cNvSpPr>
            <p:nvPr/>
          </p:nvSpPr>
          <p:spPr bwMode="auto">
            <a:xfrm>
              <a:off x="4500"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33" name="Rectangle 896"/>
            <p:cNvSpPr>
              <a:spLocks noChangeArrowheads="1"/>
            </p:cNvSpPr>
            <p:nvPr/>
          </p:nvSpPr>
          <p:spPr bwMode="auto">
            <a:xfrm>
              <a:off x="4540" y="158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34" name="Rectangle 897"/>
            <p:cNvSpPr>
              <a:spLocks noChangeArrowheads="1"/>
            </p:cNvSpPr>
            <p:nvPr/>
          </p:nvSpPr>
          <p:spPr bwMode="auto">
            <a:xfrm>
              <a:off x="4572"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35" name="Rectangle 898"/>
            <p:cNvSpPr>
              <a:spLocks noChangeArrowheads="1"/>
            </p:cNvSpPr>
            <p:nvPr/>
          </p:nvSpPr>
          <p:spPr bwMode="auto">
            <a:xfrm>
              <a:off x="4612" y="1588"/>
              <a:ext cx="21"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36" name="Rectangle 899"/>
            <p:cNvSpPr>
              <a:spLocks noChangeArrowheads="1"/>
            </p:cNvSpPr>
            <p:nvPr/>
          </p:nvSpPr>
          <p:spPr bwMode="auto">
            <a:xfrm>
              <a:off x="4636" y="1588"/>
              <a:ext cx="18" cy="69"/>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37" name="Rectangle 900"/>
            <p:cNvSpPr>
              <a:spLocks noChangeArrowheads="1"/>
            </p:cNvSpPr>
            <p:nvPr/>
          </p:nvSpPr>
          <p:spPr bwMode="auto">
            <a:xfrm>
              <a:off x="4660" y="1588"/>
              <a:ext cx="18"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438" name="Rectangle 901"/>
            <p:cNvSpPr>
              <a:spLocks noChangeArrowheads="1"/>
            </p:cNvSpPr>
            <p:nvPr/>
          </p:nvSpPr>
          <p:spPr bwMode="auto">
            <a:xfrm>
              <a:off x="468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39" name="Rectangle 902"/>
            <p:cNvSpPr>
              <a:spLocks noChangeArrowheads="1"/>
            </p:cNvSpPr>
            <p:nvPr/>
          </p:nvSpPr>
          <p:spPr bwMode="auto">
            <a:xfrm>
              <a:off x="472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40" name="Rectangle 903"/>
            <p:cNvSpPr>
              <a:spLocks noChangeArrowheads="1"/>
            </p:cNvSpPr>
            <p:nvPr/>
          </p:nvSpPr>
          <p:spPr bwMode="auto">
            <a:xfrm>
              <a:off x="476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41" name="Rectangle 904"/>
            <p:cNvSpPr>
              <a:spLocks noChangeArrowheads="1"/>
            </p:cNvSpPr>
            <p:nvPr/>
          </p:nvSpPr>
          <p:spPr bwMode="auto">
            <a:xfrm>
              <a:off x="480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442" name="Rectangle 905"/>
            <p:cNvSpPr>
              <a:spLocks noChangeArrowheads="1"/>
            </p:cNvSpPr>
            <p:nvPr/>
          </p:nvSpPr>
          <p:spPr bwMode="auto">
            <a:xfrm>
              <a:off x="4844" y="1588"/>
              <a:ext cx="36"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43" name="Rectangle 906"/>
            <p:cNvSpPr>
              <a:spLocks noChangeArrowheads="1"/>
            </p:cNvSpPr>
            <p:nvPr/>
          </p:nvSpPr>
          <p:spPr bwMode="auto">
            <a:xfrm>
              <a:off x="4876" y="158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444" name="Rectangle 907"/>
            <p:cNvSpPr>
              <a:spLocks noChangeArrowheads="1"/>
            </p:cNvSpPr>
            <p:nvPr/>
          </p:nvSpPr>
          <p:spPr bwMode="auto">
            <a:xfrm>
              <a:off x="4908" y="1588"/>
              <a:ext cx="32" cy="69"/>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Criteria to Select Process Model</a:t>
            </a:r>
            <a:endParaRPr lang="en-US" dirty="0"/>
          </a:p>
        </p:txBody>
      </p:sp>
      <p:graphicFrame>
        <p:nvGraphicFramePr>
          <p:cNvPr id="4" name="Content Placeholder 3"/>
          <p:cNvGraphicFramePr>
            <a:graphicFrameLocks noGrp="1"/>
          </p:cNvGraphicFramePr>
          <p:nvPr>
            <p:ph idx="1"/>
          </p:nvPr>
        </p:nvGraphicFramePr>
        <p:xfrm>
          <a:off x="152400" y="1298997"/>
          <a:ext cx="8763006" cy="4720803"/>
        </p:xfrm>
        <a:graphic>
          <a:graphicData uri="http://schemas.openxmlformats.org/drawingml/2006/table">
            <a:tbl>
              <a:tblPr/>
              <a:tblGrid>
                <a:gridCol w="1460501"/>
                <a:gridCol w="1460501"/>
                <a:gridCol w="1460501"/>
                <a:gridCol w="1460501"/>
                <a:gridCol w="1460501"/>
                <a:gridCol w="1460501"/>
              </a:tblGrid>
              <a:tr h="435681">
                <a:tc>
                  <a:txBody>
                    <a:bodyPr/>
                    <a:lstStyle/>
                    <a:p>
                      <a:pPr algn="l" fontAlgn="base"/>
                      <a:r>
                        <a:rPr lang="en-US" sz="1400" b="1" dirty="0">
                          <a:latin typeface="Times New Roman" pitchFamily="18" charset="0"/>
                          <a:cs typeface="Times New Roman" pitchFamily="18" charset="0"/>
                        </a:rPr>
                        <a:t>Factors</a:t>
                      </a:r>
                      <a:endParaRPr lang="en-US" sz="1400" dirty="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Waterfall</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V-Shaped</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Evolutionary Prototyping</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Spiral</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Iterative and Incremental</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Unclear User Requirement</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dirty="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Unfamiliar Technology</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r>
              <a:tr h="335139">
                <a:tc>
                  <a:txBody>
                    <a:bodyPr/>
                    <a:lstStyle/>
                    <a:p>
                      <a:pPr algn="l" fontAlgn="base"/>
                      <a:r>
                        <a:rPr lang="en-US" sz="1400" b="1">
                          <a:latin typeface="Times New Roman" pitchFamily="18" charset="0"/>
                          <a:cs typeface="Times New Roman" pitchFamily="18" charset="0"/>
                        </a:rPr>
                        <a:t>Complex System</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r>
              <a:tr h="234597">
                <a:tc>
                  <a:txBody>
                    <a:bodyPr/>
                    <a:lstStyle/>
                    <a:p>
                      <a:pPr algn="l" fontAlgn="base"/>
                      <a:r>
                        <a:rPr lang="en-US" sz="1400" b="1">
                          <a:latin typeface="Times New Roman" pitchFamily="18" charset="0"/>
                          <a:cs typeface="Times New Roman" pitchFamily="18" charset="0"/>
                        </a:rPr>
                        <a:t>Reliable system</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dirty="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Short Time Schedule</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dirty="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Strong Project Management</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dirty="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335139">
                <a:tc>
                  <a:txBody>
                    <a:bodyPr/>
                    <a:lstStyle/>
                    <a:p>
                      <a:pPr algn="l" fontAlgn="base"/>
                      <a:r>
                        <a:rPr lang="en-US" sz="1400" b="1">
                          <a:latin typeface="Times New Roman" pitchFamily="18" charset="0"/>
                          <a:cs typeface="Times New Roman" pitchFamily="18" charset="0"/>
                        </a:rPr>
                        <a:t>Cost limitation</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Visibility of Stakeholders</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r>
              <a:tr h="335139">
                <a:tc>
                  <a:txBody>
                    <a:bodyPr/>
                    <a:lstStyle/>
                    <a:p>
                      <a:pPr algn="l" fontAlgn="base"/>
                      <a:r>
                        <a:rPr lang="en-US" sz="1400" b="1">
                          <a:latin typeface="Times New Roman" pitchFamily="18" charset="0"/>
                          <a:cs typeface="Times New Roman" pitchFamily="18" charset="0"/>
                        </a:rPr>
                        <a:t>Skills limitation</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r>
              <a:tr h="234597">
                <a:tc>
                  <a:txBody>
                    <a:bodyPr/>
                    <a:lstStyle/>
                    <a:p>
                      <a:pPr algn="l" fontAlgn="base"/>
                      <a:r>
                        <a:rPr lang="en-US" sz="1400" b="1">
                          <a:latin typeface="Times New Roman" pitchFamily="18" charset="0"/>
                          <a:cs typeface="Times New Roman" pitchFamily="18" charset="0"/>
                        </a:rPr>
                        <a:t>Documentation</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Component reusability</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dirty="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0"/>
            <a:ext cx="8780443" cy="1372353"/>
          </a:xfrm>
        </p:spPr>
        <p:txBody>
          <a:bodyPr>
            <a:normAutofit fontScale="90000"/>
          </a:bodyPr>
          <a:lstStyle/>
          <a:p>
            <a:r>
              <a:rPr lang="en-US" dirty="0" smtClean="0"/>
              <a:t>Software Process Improvement</a:t>
            </a:r>
            <a:br>
              <a:rPr lang="en-US" dirty="0" smtClean="0"/>
            </a:br>
            <a:r>
              <a:rPr lang="en-US" dirty="0" smtClean="0"/>
              <a:t>(SPI)</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smtClean="0">
                <a:latin typeface="Arial" pitchFamily="34" charset="0"/>
                <a:ea typeface="굴림" charset="-127"/>
                <a:cs typeface="Arial" pitchFamily="34" charset="0"/>
              </a:rPr>
              <a:t>Software Process Improvement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Never stops learning</a:t>
            </a:r>
          </a:p>
          <a:p>
            <a:r>
              <a:rPr lang="en-US" dirty="0" smtClean="0"/>
              <a:t>How to improve software engineering practices?</a:t>
            </a:r>
          </a:p>
          <a:p>
            <a:pPr lvl="1"/>
            <a:r>
              <a:rPr lang="en-US" dirty="0" smtClean="0"/>
              <a:t>Address weaknesses in the existing process and work to improve the approach to software work</a:t>
            </a:r>
          </a:p>
          <a:p>
            <a:pPr lvl="2"/>
            <a:r>
              <a:rPr lang="en-US" dirty="0" smtClean="0"/>
              <a:t>iterative and continuous approach that lead to a better software process and higher quality software delivery in a more timely manner</a:t>
            </a:r>
          </a:p>
          <a:p>
            <a:r>
              <a:rPr lang="en-US" dirty="0" smtClean="0"/>
              <a:t>Universal five steps: to assess the “maturity” of an organization’s software process and provide a qualitative indication of a maturity level (</a:t>
            </a:r>
            <a:r>
              <a:rPr lang="en-US" b="1" dirty="0" smtClean="0"/>
              <a:t>Maturity Models)</a:t>
            </a:r>
            <a:endParaRPr lang="en-US" dirty="0" smtClean="0"/>
          </a:p>
          <a:p>
            <a:pPr marL="454025">
              <a:buNone/>
            </a:pPr>
            <a:r>
              <a:rPr lang="en-US" dirty="0" smtClean="0"/>
              <a:t>(1) assessment of the current software process</a:t>
            </a:r>
          </a:p>
          <a:p>
            <a:pPr marL="454025">
              <a:buNone/>
            </a:pPr>
            <a:r>
              <a:rPr lang="en-US" dirty="0" smtClean="0"/>
              <a:t>(2) education and training of practitioners and managers</a:t>
            </a:r>
          </a:p>
          <a:p>
            <a:pPr marL="454025">
              <a:buNone/>
            </a:pPr>
            <a:r>
              <a:rPr lang="en-US" dirty="0" smtClean="0"/>
              <a:t>(3) selection and justification of process elements, software engineering methods, and tools</a:t>
            </a:r>
          </a:p>
          <a:p>
            <a:pPr marL="454025">
              <a:buNone/>
            </a:pPr>
            <a:r>
              <a:rPr lang="en-US" dirty="0" smtClean="0"/>
              <a:t>(4) implementation of the SPI plan</a:t>
            </a:r>
          </a:p>
          <a:p>
            <a:pPr marL="454025">
              <a:buNone/>
            </a:pPr>
            <a:r>
              <a:rPr lang="en-US" dirty="0" smtClean="0"/>
              <a:t>(5) evaluation and tuning based on the results of the plan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5" name="Rectangle 3"/>
          <p:cNvSpPr>
            <a:spLocks noGrp="1" noRot="1" noChangeArrowheads="1"/>
          </p:cNvSpPr>
          <p:nvPr>
            <p:ph type="title"/>
          </p:nvPr>
        </p:nvSpPr>
        <p:spPr>
          <a:xfrm>
            <a:off x="425450" y="257175"/>
            <a:ext cx="8510588" cy="600075"/>
          </a:xfrm>
        </p:spPr>
        <p:txBody>
          <a:bodyPr>
            <a:normAutofit fontScale="90000"/>
          </a:bodyPr>
          <a:lstStyle/>
          <a:p>
            <a:pPr eaLnBrk="1" hangingPunct="1">
              <a:defRPr/>
            </a:pPr>
            <a:r>
              <a:rPr lang="en-US" altLang="ko-KR" dirty="0" smtClean="0">
                <a:latin typeface="Arial" pitchFamily="34" charset="0"/>
                <a:ea typeface="굴림" charset="-127"/>
                <a:cs typeface="Arial" pitchFamily="34" charset="0"/>
              </a:rPr>
              <a:t>Assessment and Improvement</a:t>
            </a:r>
          </a:p>
        </p:txBody>
      </p:sp>
      <p:sp>
        <p:nvSpPr>
          <p:cNvPr id="14339" name="슬라이드 번호 개체 틀 4"/>
          <p:cNvSpPr>
            <a:spLocks noGrp="1"/>
          </p:cNvSpPr>
          <p:nvPr>
            <p:ph type="sldNum" sz="quarter" idx="10"/>
          </p:nvPr>
        </p:nvSpPr>
        <p:spPr>
          <a:noFill/>
        </p:spPr>
        <p:txBody>
          <a:bodyPr/>
          <a:lstStyle/>
          <a:p>
            <a:fld id="{26333C2D-B39F-4AB1-A724-58E20685C761}" type="slidenum">
              <a:rPr lang="ko-KR" altLang="en-US" smtClean="0"/>
              <a:pPr/>
              <a:t>59</a:t>
            </a:fld>
            <a:endParaRPr lang="en-US" altLang="ko-KR" smtClean="0"/>
          </a:p>
        </p:txBody>
      </p:sp>
      <p:pic>
        <p:nvPicPr>
          <p:cNvPr id="135170" name="Picture 2"/>
          <p:cNvPicPr>
            <a:picLocks noChangeAspect="1" noChangeArrowheads="1"/>
          </p:cNvPicPr>
          <p:nvPr/>
        </p:nvPicPr>
        <p:blipFill>
          <a:blip r:embed="rId2"/>
          <a:srcRect/>
          <a:stretch>
            <a:fillRect/>
          </a:stretch>
        </p:blipFill>
        <p:spPr bwMode="auto">
          <a:xfrm>
            <a:off x="990600" y="1219200"/>
            <a:ext cx="7143750" cy="498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 (COs)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 the end of the course, the students will be able to: </a:t>
            </a:r>
          </a:p>
          <a:p>
            <a:pPr marL="568325" lvl="0" indent="-277813">
              <a:buFont typeface="+mj-lt"/>
              <a:buAutoNum type="arabicPeriod"/>
            </a:pPr>
            <a:r>
              <a:rPr lang="en-US" dirty="0" smtClean="0"/>
              <a:t>Explain the various aspects of the software process, considering the important process models and addressing the debate between prescriptive and agile process philosophies.</a:t>
            </a:r>
          </a:p>
          <a:p>
            <a:pPr marL="568325" lvl="0" indent="-277813">
              <a:buFont typeface="+mj-lt"/>
              <a:buAutoNum type="arabicPeriod"/>
            </a:pPr>
            <a:r>
              <a:rPr lang="en-US" dirty="0" smtClean="0"/>
              <a:t>Understand the analysis and design methods using object-oriented techniques and UML modeling, focusing on web/mobile applications.</a:t>
            </a:r>
          </a:p>
          <a:p>
            <a:pPr marL="568325" lvl="0" indent="-277813">
              <a:buFont typeface="+mj-lt"/>
              <a:buAutoNum type="arabicPeriod"/>
            </a:pPr>
            <a:r>
              <a:rPr lang="en-US" dirty="0" smtClean="0"/>
              <a:t>Decide all aspects of quality assurance, formal verification techniques, and software maintenance.</a:t>
            </a:r>
          </a:p>
          <a:p>
            <a:pPr marL="568325" lvl="0" indent="-277813">
              <a:buFont typeface="+mj-lt"/>
              <a:buAutoNum type="arabicPeriod"/>
            </a:pPr>
            <a:r>
              <a:rPr lang="en-US" dirty="0" smtClean="0"/>
              <a:t>Compare the testing strategies required at each phase of software development for a particular case study.</a:t>
            </a:r>
          </a:p>
          <a:p>
            <a:pPr marL="568325" lvl="0" indent="-277813">
              <a:buFont typeface="+mj-lt"/>
              <a:buAutoNum type="arabicPeriod"/>
            </a:pPr>
            <a:r>
              <a:rPr lang="en-US" dirty="0" smtClean="0"/>
              <a:t>Apply the concepts of software engineering principles on the real-world problems of software development using appropriate tools.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80443" cy="915153"/>
          </a:xfrm>
        </p:spPr>
        <p:txBody>
          <a:bodyPr/>
          <a:lstStyle/>
          <a:p>
            <a:r>
              <a:rPr lang="en-US" dirty="0" smtClean="0"/>
              <a:t>SPI Process</a:t>
            </a:r>
            <a:endParaRPr lang="en-US" dirty="0"/>
          </a:p>
        </p:txBody>
      </p:sp>
      <p:sp>
        <p:nvSpPr>
          <p:cNvPr id="3" name="Content Placeholder 2"/>
          <p:cNvSpPr>
            <a:spLocks noGrp="1"/>
          </p:cNvSpPr>
          <p:nvPr>
            <p:ph idx="1"/>
          </p:nvPr>
        </p:nvSpPr>
        <p:spPr>
          <a:xfrm>
            <a:off x="152400" y="1219201"/>
            <a:ext cx="8780444" cy="1524000"/>
          </a:xfrm>
        </p:spPr>
        <p:txBody>
          <a:bodyPr>
            <a:normAutofit fontScale="77500" lnSpcReduction="20000"/>
          </a:bodyPr>
          <a:lstStyle/>
          <a:p>
            <a:r>
              <a:rPr lang="en-US" dirty="0" smtClean="0"/>
              <a:t>Software Engineering Institute’s original </a:t>
            </a:r>
            <a:r>
              <a:rPr lang="en-US" i="1" dirty="0" smtClean="0"/>
              <a:t>Capability Maturity Model suggests five levels of maturity ranging from initial </a:t>
            </a:r>
            <a:r>
              <a:rPr lang="en-US" dirty="0" smtClean="0"/>
              <a:t>(rudimentary software process) to </a:t>
            </a:r>
            <a:r>
              <a:rPr lang="en-US" i="1" dirty="0" smtClean="0"/>
              <a:t>optimized (a process that leads to best practices.</a:t>
            </a:r>
          </a:p>
          <a:p>
            <a:r>
              <a:rPr lang="en-US" dirty="0" smtClean="0"/>
              <a:t>Hard part of SPI - establishing a consensus for initiating SPI and defining an ongoing strategy for implementing it across a software organization</a:t>
            </a:r>
          </a:p>
        </p:txBody>
      </p:sp>
      <p:graphicFrame>
        <p:nvGraphicFramePr>
          <p:cNvPr id="4" name="Table 3"/>
          <p:cNvGraphicFramePr>
            <a:graphicFrameLocks noGrp="1"/>
          </p:cNvGraphicFramePr>
          <p:nvPr/>
        </p:nvGraphicFramePr>
        <p:xfrm>
          <a:off x="76200" y="2758440"/>
          <a:ext cx="8763000" cy="3566160"/>
        </p:xfrm>
        <a:graphic>
          <a:graphicData uri="http://schemas.openxmlformats.org/drawingml/2006/table">
            <a:tbl>
              <a:tblPr firstRow="1" bandRow="1">
                <a:tableStyleId>{5C22544A-7EE6-4342-B048-85BDC9FD1C3A}</a:tableStyleId>
              </a:tblPr>
              <a:tblGrid>
                <a:gridCol w="3240101"/>
                <a:gridCol w="5522899"/>
              </a:tblGrid>
              <a:tr h="331833">
                <a:tc>
                  <a:txBody>
                    <a:bodyPr/>
                    <a:lstStyle/>
                    <a:p>
                      <a:r>
                        <a:rPr lang="en-US" sz="1600" dirty="0" smtClean="0"/>
                        <a:t>IDEAL  road map for SPI </a:t>
                      </a:r>
                      <a:endParaRPr lang="en-US" sz="1600" dirty="0"/>
                    </a:p>
                  </a:txBody>
                  <a:tcPr/>
                </a:tc>
                <a:tc>
                  <a:txBody>
                    <a:bodyPr/>
                    <a:lstStyle/>
                    <a:p>
                      <a:r>
                        <a:rPr lang="en-US" sz="1600" dirty="0" smtClean="0"/>
                        <a:t>Different road map for SPI </a:t>
                      </a:r>
                      <a:endParaRPr lang="en-US" sz="1600" dirty="0"/>
                    </a:p>
                  </a:txBody>
                  <a:tcPr/>
                </a:tc>
              </a:tr>
              <a:tr h="806690">
                <a:tc>
                  <a:txBody>
                    <a:bodyPr/>
                    <a:lstStyle/>
                    <a:p>
                      <a:r>
                        <a:rPr lang="en-US" sz="1600" dirty="0" smtClean="0"/>
                        <a:t>Developed</a:t>
                      </a:r>
                      <a:r>
                        <a:rPr lang="en-US" sz="1600" baseline="0" dirty="0" smtClean="0"/>
                        <a:t> by </a:t>
                      </a:r>
                      <a:r>
                        <a:rPr lang="en-US" sz="1600" dirty="0" smtClean="0"/>
                        <a:t>Software Engineering Institute – defines</a:t>
                      </a:r>
                      <a:r>
                        <a:rPr lang="en-US" sz="1600" baseline="0" dirty="0" smtClean="0"/>
                        <a:t> </a:t>
                      </a:r>
                      <a:r>
                        <a:rPr lang="en-US" sz="1600" dirty="0" smtClean="0"/>
                        <a:t>five distinct  SPI activities to guide an organization</a:t>
                      </a:r>
                      <a:endParaRPr lang="en-US" sz="1600" dirty="0"/>
                    </a:p>
                  </a:txBody>
                  <a:tcPr/>
                </a:tc>
                <a:tc>
                  <a:txBody>
                    <a:bodyPr/>
                    <a:lstStyle/>
                    <a:p>
                      <a:r>
                        <a:rPr lang="en-US" sz="1600" dirty="0" smtClean="0"/>
                        <a:t>five iterative (cyclical) activities are applied in an effort to foster continuous process improvement </a:t>
                      </a:r>
                      <a:endParaRPr lang="en-US" sz="1600" dirty="0"/>
                    </a:p>
                  </a:txBody>
                  <a:tcPr/>
                </a:tc>
              </a:tr>
              <a:tr h="331833">
                <a:tc>
                  <a:txBody>
                    <a:bodyPr/>
                    <a:lstStyle/>
                    <a:p>
                      <a:pPr marL="342900" indent="-342900">
                        <a:buFont typeface="+mj-lt"/>
                        <a:buAutoNum type="arabicPeriod"/>
                      </a:pPr>
                      <a:r>
                        <a:rPr lang="en-US" sz="1600" dirty="0" smtClean="0"/>
                        <a:t>Initiating</a:t>
                      </a:r>
                      <a:endParaRPr lang="en-US" sz="1600" dirty="0"/>
                    </a:p>
                  </a:txBody>
                  <a:tcPr/>
                </a:tc>
                <a:tc>
                  <a:txBody>
                    <a:bodyPr/>
                    <a:lstStyle/>
                    <a:p>
                      <a:r>
                        <a:rPr lang="en-US" sz="1600" dirty="0" smtClean="0"/>
                        <a:t>1. look in the mirror - </a:t>
                      </a:r>
                      <a:r>
                        <a:rPr lang="en-US" sz="1600" b="1" kern="1200" baseline="0" dirty="0" smtClean="0">
                          <a:solidFill>
                            <a:schemeClr val="dk1"/>
                          </a:solidFill>
                          <a:latin typeface="+mn-lt"/>
                          <a:ea typeface="+mn-ea"/>
                          <a:cs typeface="+mn-cs"/>
                        </a:rPr>
                        <a:t>Assessment and Gap Analysis</a:t>
                      </a:r>
                      <a:endParaRPr lang="en-US" sz="1600" dirty="0"/>
                    </a:p>
                  </a:txBody>
                  <a:tcPr/>
                </a:tc>
              </a:tr>
              <a:tr h="567670">
                <a:tc>
                  <a:txBody>
                    <a:bodyPr/>
                    <a:lstStyle/>
                    <a:p>
                      <a:pPr marL="342900" indent="-342900">
                        <a:buFont typeface="+mj-lt"/>
                        <a:buNone/>
                      </a:pPr>
                      <a:r>
                        <a:rPr lang="en-US" sz="1600" dirty="0" smtClean="0"/>
                        <a:t>2. Diagnosing</a:t>
                      </a:r>
                      <a:endParaRPr lang="en-US" sz="1600" dirty="0"/>
                    </a:p>
                  </a:txBody>
                  <a:tcPr/>
                </a:tc>
                <a:tc>
                  <a:txBody>
                    <a:bodyPr/>
                    <a:lstStyle/>
                    <a:p>
                      <a:r>
                        <a:rPr lang="en-US" sz="1600" dirty="0" smtClean="0"/>
                        <a:t>2. get smarter so it can make intelligent choices - </a:t>
                      </a:r>
                      <a:r>
                        <a:rPr lang="en-US" sz="1600" b="1" i="0" kern="1200" dirty="0" smtClean="0">
                          <a:solidFill>
                            <a:schemeClr val="dk1"/>
                          </a:solidFill>
                          <a:latin typeface="+mn-lt"/>
                          <a:ea typeface="+mn-ea"/>
                          <a:cs typeface="+mn-cs"/>
                        </a:rPr>
                        <a:t>Education and Training</a:t>
                      </a:r>
                      <a:endParaRPr lang="en-US" sz="1600" dirty="0"/>
                    </a:p>
                  </a:txBody>
                  <a:tcPr/>
                </a:tc>
              </a:tr>
              <a:tr h="567670">
                <a:tc>
                  <a:txBody>
                    <a:bodyPr/>
                    <a:lstStyle/>
                    <a:p>
                      <a:pPr marL="342900" indent="-342900">
                        <a:buFont typeface="+mj-lt"/>
                        <a:buNone/>
                      </a:pPr>
                      <a:r>
                        <a:rPr lang="en-US" sz="1600" dirty="0" smtClean="0"/>
                        <a:t>3. Establishing</a:t>
                      </a:r>
                      <a:endParaRPr lang="en-US" sz="1600" dirty="0"/>
                    </a:p>
                  </a:txBody>
                  <a:tcPr/>
                </a:tc>
                <a:tc>
                  <a:txBody>
                    <a:bodyPr/>
                    <a:lstStyle/>
                    <a:p>
                      <a:r>
                        <a:rPr lang="en-US" sz="1600" dirty="0" smtClean="0"/>
                        <a:t>3. select the process model (and related technology elements) that best meets its needs - </a:t>
                      </a:r>
                      <a:r>
                        <a:rPr lang="en-US" sz="1600" b="1" i="0" kern="1200" dirty="0" smtClean="0">
                          <a:solidFill>
                            <a:schemeClr val="dk1"/>
                          </a:solidFill>
                          <a:latin typeface="+mn-lt"/>
                          <a:ea typeface="+mn-ea"/>
                          <a:cs typeface="+mn-cs"/>
                        </a:rPr>
                        <a:t>Selection and Justification</a:t>
                      </a:r>
                      <a:endParaRPr lang="en-US" sz="1600" dirty="0"/>
                    </a:p>
                  </a:txBody>
                  <a:tcPr/>
                </a:tc>
              </a:tr>
              <a:tr h="567670">
                <a:tc>
                  <a:txBody>
                    <a:bodyPr/>
                    <a:lstStyle/>
                    <a:p>
                      <a:pPr marL="342900" indent="-342900">
                        <a:buFont typeface="+mj-lt"/>
                        <a:buNone/>
                      </a:pPr>
                      <a:r>
                        <a:rPr lang="en-US" sz="1600" dirty="0" smtClean="0"/>
                        <a:t>4.</a:t>
                      </a:r>
                      <a:r>
                        <a:rPr lang="en-US" sz="1600" baseline="0" dirty="0" smtClean="0"/>
                        <a:t> </a:t>
                      </a:r>
                      <a:r>
                        <a:rPr lang="en-US" sz="1600" dirty="0" smtClean="0"/>
                        <a:t>Acting</a:t>
                      </a:r>
                      <a:endParaRPr lang="en-US" sz="1600" dirty="0"/>
                    </a:p>
                  </a:txBody>
                  <a:tcPr/>
                </a:tc>
                <a:tc>
                  <a:txBody>
                    <a:bodyPr/>
                    <a:lstStyle/>
                    <a:p>
                      <a:r>
                        <a:rPr lang="en-US" sz="1600" dirty="0" smtClean="0"/>
                        <a:t>4.</a:t>
                      </a:r>
                      <a:r>
                        <a:rPr lang="en-US" sz="1600" baseline="0" dirty="0" smtClean="0"/>
                        <a:t> </a:t>
                      </a:r>
                      <a:r>
                        <a:rPr lang="en-US" sz="1600" dirty="0" smtClean="0"/>
                        <a:t>instantiate the model into its operating environment and its culture- </a:t>
                      </a:r>
                      <a:r>
                        <a:rPr lang="en-US" sz="1600" b="1" i="0" kern="1200" dirty="0" smtClean="0">
                          <a:solidFill>
                            <a:schemeClr val="dk1"/>
                          </a:solidFill>
                          <a:latin typeface="+mn-lt"/>
                          <a:ea typeface="+mn-ea"/>
                          <a:cs typeface="+mn-cs"/>
                        </a:rPr>
                        <a:t> Installation/Migration</a:t>
                      </a:r>
                      <a:endParaRPr lang="en-US" sz="1600" dirty="0"/>
                    </a:p>
                  </a:txBody>
                  <a:tcPr/>
                </a:tc>
              </a:tr>
              <a:tr h="331833">
                <a:tc>
                  <a:txBody>
                    <a:bodyPr/>
                    <a:lstStyle/>
                    <a:p>
                      <a:pPr marL="342900" indent="-342900">
                        <a:buFont typeface="+mj-lt"/>
                        <a:buNone/>
                      </a:pPr>
                      <a:r>
                        <a:rPr lang="en-US" sz="1600" dirty="0" smtClean="0"/>
                        <a:t>5. Learning</a:t>
                      </a:r>
                      <a:endParaRPr lang="en-US" sz="1600" dirty="0"/>
                    </a:p>
                  </a:txBody>
                  <a:tcPr/>
                </a:tc>
                <a:tc>
                  <a:txBody>
                    <a:bodyPr/>
                    <a:lstStyle/>
                    <a:p>
                      <a:r>
                        <a:rPr lang="en-US" sz="1600" dirty="0" smtClean="0"/>
                        <a:t>5.</a:t>
                      </a:r>
                      <a:r>
                        <a:rPr lang="en-US" sz="1600" baseline="0" dirty="0" smtClean="0"/>
                        <a:t> </a:t>
                      </a:r>
                      <a:r>
                        <a:rPr lang="en-US" sz="1600" dirty="0" smtClean="0"/>
                        <a:t>evaluate what has been done - </a:t>
                      </a:r>
                      <a:r>
                        <a:rPr lang="en-US" sz="1600" b="1" i="0" kern="1200" dirty="0" smtClean="0">
                          <a:solidFill>
                            <a:schemeClr val="dk1"/>
                          </a:solidFill>
                          <a:latin typeface="+mn-lt"/>
                          <a:ea typeface="+mn-ea"/>
                          <a:cs typeface="+mn-cs"/>
                        </a:rPr>
                        <a:t>Evaluation</a:t>
                      </a:r>
                      <a:endParaRPr lang="en-US" sz="1600" dirty="0"/>
                    </a:p>
                  </a:txBody>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Assessment and Gap Analysis</a:t>
            </a:r>
            <a:endParaRPr lang="en-US" dirty="0"/>
          </a:p>
        </p:txBody>
      </p:sp>
      <p:sp>
        <p:nvSpPr>
          <p:cNvPr id="3" name="Content Placeholder 2"/>
          <p:cNvSpPr>
            <a:spLocks noGrp="1"/>
          </p:cNvSpPr>
          <p:nvPr>
            <p:ph idx="1"/>
          </p:nvPr>
        </p:nvSpPr>
        <p:spPr>
          <a:xfrm>
            <a:off x="198303" y="1345139"/>
            <a:ext cx="8780444" cy="4979461"/>
          </a:xfrm>
        </p:spPr>
        <p:txBody>
          <a:bodyPr>
            <a:normAutofit fontScale="92500" lnSpcReduction="10000"/>
          </a:bodyPr>
          <a:lstStyle/>
          <a:p>
            <a:r>
              <a:rPr lang="en-US" dirty="0" smtClean="0"/>
              <a:t>Assessment examines a wide range of actions and tasks that will lead to a high quality process.</a:t>
            </a:r>
          </a:p>
          <a:p>
            <a:pPr lvl="1"/>
            <a:r>
              <a:rPr lang="en-US" b="1" dirty="0" smtClean="0"/>
              <a:t>Consistency</a:t>
            </a:r>
            <a:r>
              <a:rPr lang="en-US" dirty="0" smtClean="0"/>
              <a:t>. Are important activities, actions and tasks applied consistently across all software projects and by all software teams?</a:t>
            </a:r>
          </a:p>
          <a:p>
            <a:pPr lvl="1"/>
            <a:r>
              <a:rPr lang="en-US" b="1" dirty="0" smtClean="0"/>
              <a:t>Sophistication</a:t>
            </a:r>
            <a:r>
              <a:rPr lang="en-US" dirty="0" smtClean="0"/>
              <a:t>. Are management and technical actions performed with a level of sophistication that implies a thorough understanding of best practice?</a:t>
            </a:r>
          </a:p>
          <a:p>
            <a:pPr lvl="1"/>
            <a:r>
              <a:rPr lang="en-US" b="1" dirty="0" smtClean="0"/>
              <a:t>Acceptance</a:t>
            </a:r>
            <a:r>
              <a:rPr lang="en-US" dirty="0" smtClean="0"/>
              <a:t>. Is the software process and software engineering practice widely accepted by management and technical staff?</a:t>
            </a:r>
          </a:p>
          <a:p>
            <a:pPr lvl="1"/>
            <a:r>
              <a:rPr lang="en-US" b="1" dirty="0" smtClean="0"/>
              <a:t>Commitment</a:t>
            </a:r>
            <a:r>
              <a:rPr lang="en-US" dirty="0" smtClean="0"/>
              <a:t>. Has management committed the resources required to achieve consistency, sophistication and acceptance?</a:t>
            </a:r>
          </a:p>
          <a:p>
            <a:r>
              <a:rPr lang="en-US" dirty="0" smtClean="0"/>
              <a:t>Gap analysis—The difference between local application and best practice represents a “gap” that offers opportunities for improvement.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Education and Training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Three types of education and training should be conducted:</a:t>
            </a:r>
          </a:p>
          <a:p>
            <a:pPr lvl="1"/>
            <a:r>
              <a:rPr lang="en-US" b="1" dirty="0" smtClean="0"/>
              <a:t>Generic concepts and methods</a:t>
            </a:r>
            <a:r>
              <a:rPr lang="en-US" dirty="0" smtClean="0"/>
              <a:t>. Directed toward both managers and practitioners, this category stresses both process and practice. The intent is to provide professionals with the intellectual tools they need to apply the software process effectively and to make rational decisions about improvements to the process.</a:t>
            </a:r>
          </a:p>
          <a:p>
            <a:pPr lvl="1"/>
            <a:r>
              <a:rPr lang="en-US" b="1" dirty="0" smtClean="0"/>
              <a:t>Specific technology and tools</a:t>
            </a:r>
            <a:r>
              <a:rPr lang="en-US" dirty="0" smtClean="0"/>
              <a:t>. Directed primarily toward practitioners, this category stresses technologies and tools that have been adopted for local use. For example, if UML has been chosen for analysis and design modeling, a training curriculum for software engineering using UML would be established.</a:t>
            </a:r>
          </a:p>
          <a:p>
            <a:pPr lvl="1"/>
            <a:r>
              <a:rPr lang="en-US" b="1" dirty="0" smtClean="0"/>
              <a:t>Business communication and quality-related topics. </a:t>
            </a:r>
            <a:r>
              <a:rPr lang="en-US" dirty="0" smtClean="0"/>
              <a:t>Directed toward all stakeholders, this category focuses on “soft” topics that help enable better communication among stakeholders and foster a greater quality focus.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Selection and Justification</a:t>
            </a:r>
            <a:endParaRPr lang="en-US" dirty="0"/>
          </a:p>
        </p:txBody>
      </p:sp>
      <p:sp>
        <p:nvSpPr>
          <p:cNvPr id="3" name="Content Placeholder 2"/>
          <p:cNvSpPr>
            <a:spLocks noGrp="1"/>
          </p:cNvSpPr>
          <p:nvPr>
            <p:ph idx="1"/>
          </p:nvPr>
        </p:nvSpPr>
        <p:spPr>
          <a:xfrm>
            <a:off x="198303" y="1345139"/>
            <a:ext cx="8780444" cy="4827061"/>
          </a:xfrm>
        </p:spPr>
        <p:txBody>
          <a:bodyPr>
            <a:normAutofit fontScale="92500" lnSpcReduction="10000"/>
          </a:bodyPr>
          <a:lstStyle/>
          <a:p>
            <a:r>
              <a:rPr lang="en-US" dirty="0" smtClean="0"/>
              <a:t>choose the process model that best fits your organization, its stakeholders, and the software that you build</a:t>
            </a:r>
          </a:p>
          <a:p>
            <a:r>
              <a:rPr lang="en-US" dirty="0" smtClean="0"/>
              <a:t>decide on the set of framework activities that will be applied, the major work products that will be produced and the quality assurance checkpoints that will enable your team to assess progress</a:t>
            </a:r>
          </a:p>
          <a:p>
            <a:r>
              <a:rPr lang="en-US" dirty="0" smtClean="0"/>
              <a:t>develop a work breakdown for each framework activity (e.g., modeling), defining the task set that would be applied for a typical project</a:t>
            </a:r>
          </a:p>
          <a:p>
            <a:r>
              <a:rPr lang="en-US" dirty="0" smtClean="0"/>
              <a:t>Once a choice is made, time and money must be expended to install it within an organization and these resource expenditures should be justified.</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Installation/Migration</a:t>
            </a:r>
            <a:endParaRPr lang="en-US" dirty="0"/>
          </a:p>
        </p:txBody>
      </p:sp>
      <p:sp>
        <p:nvSpPr>
          <p:cNvPr id="3" name="Content Placeholder 2"/>
          <p:cNvSpPr>
            <a:spLocks noGrp="1"/>
          </p:cNvSpPr>
          <p:nvPr>
            <p:ph idx="1"/>
          </p:nvPr>
        </p:nvSpPr>
        <p:spPr/>
        <p:txBody>
          <a:bodyPr/>
          <a:lstStyle/>
          <a:p>
            <a:r>
              <a:rPr lang="en-US" dirty="0" smtClean="0"/>
              <a:t>actually software process redesign (SPR) activities. </a:t>
            </a:r>
            <a:r>
              <a:rPr lang="en-US" dirty="0" err="1" smtClean="0"/>
              <a:t>Scacchi</a:t>
            </a:r>
            <a:r>
              <a:rPr lang="en-US" dirty="0" smtClean="0"/>
              <a:t> states that “SPR is concerned with identification, application, and refinement of new ways to dramatically improve and transform software processes.”</a:t>
            </a:r>
          </a:p>
          <a:p>
            <a:r>
              <a:rPr lang="en-US" dirty="0" smtClean="0"/>
              <a:t>three different process models are considered:</a:t>
            </a:r>
          </a:p>
          <a:p>
            <a:pPr lvl="1"/>
            <a:r>
              <a:rPr lang="en-US" dirty="0" smtClean="0"/>
              <a:t>the existing (“as-is”) process,</a:t>
            </a:r>
          </a:p>
          <a:p>
            <a:pPr lvl="1"/>
            <a:r>
              <a:rPr lang="en-US" dirty="0" smtClean="0"/>
              <a:t>a transitional (“here-to-there”) process, and</a:t>
            </a:r>
          </a:p>
          <a:p>
            <a:pPr lvl="1"/>
            <a:r>
              <a:rPr lang="en-US" dirty="0" smtClean="0"/>
              <a:t>the target (“to be”) process.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Evaluation</a:t>
            </a:r>
            <a:endParaRPr lang="en-US" dirty="0"/>
          </a:p>
        </p:txBody>
      </p:sp>
      <p:sp>
        <p:nvSpPr>
          <p:cNvPr id="3" name="Content Placeholder 2"/>
          <p:cNvSpPr>
            <a:spLocks noGrp="1"/>
          </p:cNvSpPr>
          <p:nvPr>
            <p:ph idx="1"/>
          </p:nvPr>
        </p:nvSpPr>
        <p:spPr/>
        <p:txBody>
          <a:bodyPr/>
          <a:lstStyle/>
          <a:p>
            <a:r>
              <a:rPr lang="en-US" dirty="0" smtClean="0"/>
              <a:t>assesses the degree to which changes have been instantiated and adopted,</a:t>
            </a:r>
          </a:p>
          <a:p>
            <a:r>
              <a:rPr lang="en-US" dirty="0" smtClean="0"/>
              <a:t>the degree to which such changes result in better software quality or other tangible process benefits, and</a:t>
            </a:r>
          </a:p>
          <a:p>
            <a:r>
              <a:rPr lang="en-US" dirty="0" smtClean="0"/>
              <a:t>the overall status of the process and the organizational culture as SPI activities proceed</a:t>
            </a:r>
          </a:p>
          <a:p>
            <a:r>
              <a:rPr lang="en-US" dirty="0" smtClean="0"/>
              <a:t>From a qualitative point of view, past management and practitioner attitudes about the software process can be compared to attitudes polled after installation of process changes.</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for SPI</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manage risk at three key points in the SPI process:</a:t>
            </a:r>
          </a:p>
          <a:p>
            <a:pPr lvl="1"/>
            <a:r>
              <a:rPr lang="en-US" dirty="0" smtClean="0"/>
              <a:t>prior to the initiation of the SPI roadmap</a:t>
            </a:r>
          </a:p>
          <a:p>
            <a:pPr lvl="1"/>
            <a:r>
              <a:rPr lang="en-US" dirty="0" smtClean="0"/>
              <a:t>during the execution of SPI activities (assessment, education, selection, installation), and</a:t>
            </a:r>
          </a:p>
          <a:p>
            <a:pPr lvl="1"/>
            <a:r>
              <a:rPr lang="en-US" dirty="0" smtClean="0"/>
              <a:t>during the evaluation activity that follows the instantiation of some process characteristic.</a:t>
            </a:r>
          </a:p>
          <a:p>
            <a:r>
              <a:rPr lang="en-US" dirty="0" smtClean="0"/>
              <a:t>In general, the following categories can be identified for SPI risk factors:</a:t>
            </a:r>
          </a:p>
          <a:p>
            <a:pPr lvl="1"/>
            <a:r>
              <a:rPr lang="en-US" dirty="0" smtClean="0"/>
              <a:t>budget and cost</a:t>
            </a:r>
          </a:p>
          <a:p>
            <a:pPr lvl="1"/>
            <a:r>
              <a:rPr lang="en-US" dirty="0" smtClean="0"/>
              <a:t>content and deliverables culture</a:t>
            </a:r>
          </a:p>
          <a:p>
            <a:pPr lvl="1"/>
            <a:r>
              <a:rPr lang="en-US" dirty="0" smtClean="0"/>
              <a:t>maintenance of SPI deliverables</a:t>
            </a:r>
          </a:p>
          <a:p>
            <a:pPr lvl="1"/>
            <a:r>
              <a:rPr lang="en-US" dirty="0" smtClean="0"/>
              <a:t>mission and goals</a:t>
            </a:r>
          </a:p>
          <a:p>
            <a:pPr lvl="1"/>
            <a:r>
              <a:rPr lang="en-US" dirty="0" smtClean="0"/>
              <a:t>organizational management and organizational stability</a:t>
            </a:r>
          </a:p>
          <a:p>
            <a:pPr lvl="1"/>
            <a:r>
              <a:rPr lang="en-US" dirty="0" smtClean="0"/>
              <a:t>process stakeholders</a:t>
            </a:r>
          </a:p>
          <a:p>
            <a:pPr lvl="1"/>
            <a:r>
              <a:rPr lang="en-US" dirty="0" smtClean="0"/>
              <a:t>schedule for SPI development</a:t>
            </a:r>
          </a:p>
          <a:p>
            <a:pPr lvl="1"/>
            <a:r>
              <a:rPr lang="en-US" dirty="0" smtClean="0"/>
              <a:t>SPI development environment and process</a:t>
            </a:r>
          </a:p>
          <a:p>
            <a:pPr lvl="1"/>
            <a:r>
              <a:rPr lang="en-US" dirty="0" smtClean="0"/>
              <a:t>SPI project management and SPI staff</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SPI framework</a:t>
            </a:r>
            <a:endParaRPr lang="en-US" dirty="0"/>
          </a:p>
        </p:txBody>
      </p:sp>
      <p:sp>
        <p:nvSpPr>
          <p:cNvPr id="3" name="Content Placeholder 2"/>
          <p:cNvSpPr>
            <a:spLocks noGrp="1"/>
          </p:cNvSpPr>
          <p:nvPr>
            <p:ph idx="1"/>
          </p:nvPr>
        </p:nvSpPr>
        <p:spPr/>
        <p:txBody>
          <a:bodyPr/>
          <a:lstStyle/>
          <a:p>
            <a:r>
              <a:rPr lang="en-US" dirty="0" smtClean="0"/>
              <a:t>original CMM -developed and upgraded by the Software Engineering Institute throughout the 1990s </a:t>
            </a:r>
          </a:p>
          <a:p>
            <a:r>
              <a:rPr lang="en-US" i="1" dirty="0" smtClean="0"/>
              <a:t>Capability Maturity Model Integration (CMMI) - </a:t>
            </a:r>
            <a:r>
              <a:rPr lang="en-US" dirty="0" smtClean="0"/>
              <a:t>a comprehensive process meta-model </a:t>
            </a:r>
          </a:p>
          <a:p>
            <a:pPr lvl="1"/>
            <a:r>
              <a:rPr lang="en-US" dirty="0" smtClean="0"/>
              <a:t>predicated on a set of system and software engineering capabilities that should be present as organizations reach different levels of process capability and maturity</a:t>
            </a:r>
          </a:p>
          <a:p>
            <a:pPr lvl="1"/>
            <a:r>
              <a:rPr lang="en-US" dirty="0" smtClean="0"/>
              <a:t>Two different ways for representation of process meta-model </a:t>
            </a:r>
          </a:p>
          <a:p>
            <a:pPr lvl="2"/>
            <a:r>
              <a:rPr lang="en-US" dirty="0" smtClean="0"/>
              <a:t>as a “continuous” model - where a capability rating is computed</a:t>
            </a:r>
          </a:p>
          <a:p>
            <a:pPr lvl="2"/>
            <a:r>
              <a:rPr lang="en-US" dirty="0" smtClean="0"/>
              <a:t>as a “staged” model- where the model is expressed in terms of capability levels</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Continuous CMMI Meta-model </a:t>
            </a:r>
            <a:endParaRPr lang="en-US" dirty="0"/>
          </a:p>
        </p:txBody>
      </p:sp>
      <p:sp>
        <p:nvSpPr>
          <p:cNvPr id="3" name="Content Placeholder 2"/>
          <p:cNvSpPr>
            <a:spLocks noGrp="1"/>
          </p:cNvSpPr>
          <p:nvPr>
            <p:ph idx="1"/>
          </p:nvPr>
        </p:nvSpPr>
        <p:spPr/>
        <p:txBody>
          <a:bodyPr>
            <a:normAutofit/>
          </a:bodyPr>
          <a:lstStyle/>
          <a:p>
            <a:pPr>
              <a:defRPr/>
            </a:pPr>
            <a:r>
              <a:rPr lang="en-US" altLang="ko-KR" sz="2000" dirty="0" smtClean="0">
                <a:latin typeface="Arial" pitchFamily="34" charset="0"/>
                <a:ea typeface="굴림" charset="-127"/>
                <a:cs typeface="Arial" pitchFamily="34" charset="0"/>
              </a:rPr>
              <a:t>The CMMI defines each process area in terms of “specific goals” and the “specific practices” required to achieve these goals. </a:t>
            </a:r>
          </a:p>
          <a:p>
            <a:r>
              <a:rPr lang="en-US" altLang="ko-KR" sz="2000" dirty="0" smtClean="0">
                <a:latin typeface="Arial" pitchFamily="34" charset="0"/>
                <a:ea typeface="굴림" charset="-127"/>
                <a:cs typeface="Arial" pitchFamily="34" charset="0"/>
              </a:rPr>
              <a:t>each process area is rated according to the following capability levels</a:t>
            </a:r>
          </a:p>
          <a:p>
            <a:pPr lvl="1">
              <a:defRPr/>
            </a:pPr>
            <a:r>
              <a:rPr lang="en-US" altLang="ko-KR" sz="2000" dirty="0" smtClean="0">
                <a:latin typeface="Arial" pitchFamily="34" charset="0"/>
                <a:ea typeface="굴림" charset="-127"/>
                <a:cs typeface="Arial" pitchFamily="34" charset="0"/>
              </a:rPr>
              <a:t>Level 0: Incomplete</a:t>
            </a:r>
          </a:p>
          <a:p>
            <a:pPr lvl="1">
              <a:defRPr/>
            </a:pPr>
            <a:r>
              <a:rPr lang="en-US" altLang="ko-KR" sz="2000" dirty="0" smtClean="0">
                <a:latin typeface="Arial" pitchFamily="34" charset="0"/>
                <a:ea typeface="굴림" charset="-127"/>
                <a:cs typeface="Arial" pitchFamily="34" charset="0"/>
              </a:rPr>
              <a:t>Level 1: Performed</a:t>
            </a:r>
          </a:p>
          <a:p>
            <a:pPr lvl="1">
              <a:defRPr/>
            </a:pPr>
            <a:r>
              <a:rPr lang="en-US" altLang="ko-KR" sz="2000" dirty="0" smtClean="0">
                <a:latin typeface="Arial" pitchFamily="34" charset="0"/>
                <a:ea typeface="굴림" charset="-127"/>
                <a:cs typeface="Arial" pitchFamily="34" charset="0"/>
              </a:rPr>
              <a:t>Level 2: Managed</a:t>
            </a:r>
          </a:p>
          <a:p>
            <a:pPr lvl="1">
              <a:defRPr/>
            </a:pPr>
            <a:r>
              <a:rPr lang="en-US" altLang="ko-KR" sz="2000" dirty="0" smtClean="0">
                <a:latin typeface="Arial" pitchFamily="34" charset="0"/>
                <a:ea typeface="굴림" charset="-127"/>
                <a:cs typeface="Arial" pitchFamily="34" charset="0"/>
              </a:rPr>
              <a:t>Level 3: Defined</a:t>
            </a:r>
          </a:p>
          <a:p>
            <a:pPr lvl="1">
              <a:defRPr/>
            </a:pPr>
            <a:r>
              <a:rPr lang="en-US" altLang="ko-KR" sz="2000" dirty="0" smtClean="0">
                <a:latin typeface="Arial" pitchFamily="34" charset="0"/>
                <a:ea typeface="굴림" charset="-127"/>
                <a:cs typeface="Arial" pitchFamily="34" charset="0"/>
              </a:rPr>
              <a:t>Level 4: Quantitatively managed</a:t>
            </a:r>
          </a:p>
          <a:p>
            <a:pPr lvl="1">
              <a:defRPr/>
            </a:pPr>
            <a:r>
              <a:rPr lang="en-US" altLang="ko-KR" sz="2000" dirty="0" smtClean="0">
                <a:latin typeface="Arial" pitchFamily="34" charset="0"/>
                <a:ea typeface="굴림" charset="-127"/>
                <a:cs typeface="Arial" pitchFamily="34" charset="0"/>
              </a:rPr>
              <a:t>Level 5: Optimized</a:t>
            </a:r>
          </a:p>
          <a:p>
            <a:pPr>
              <a:defRPr/>
            </a:pPr>
            <a:r>
              <a:rPr lang="en-US" altLang="ko-KR" sz="2000" i="1" dirty="0" smtClean="0">
                <a:solidFill>
                  <a:srgbClr val="660033"/>
                </a:solidFill>
                <a:latin typeface="Arial" pitchFamily="34" charset="0"/>
                <a:ea typeface="굴림" charset="-127"/>
                <a:cs typeface="Arial" pitchFamily="34" charset="0"/>
              </a:rPr>
              <a:t>Specific goals </a:t>
            </a:r>
            <a:r>
              <a:rPr lang="en-US" altLang="ko-KR" sz="2000" dirty="0" smtClean="0">
                <a:latin typeface="Arial" pitchFamily="34" charset="0"/>
                <a:ea typeface="굴림" charset="-127"/>
                <a:cs typeface="Arial" pitchFamily="34" charset="0"/>
              </a:rPr>
              <a:t>establish the characteristics that must exist if the activities implied by a process area are to be effective. </a:t>
            </a:r>
          </a:p>
          <a:p>
            <a:pPr>
              <a:defRPr/>
            </a:pPr>
            <a:r>
              <a:rPr lang="en-US" altLang="ko-KR" sz="2000" i="1" dirty="0" smtClean="0">
                <a:solidFill>
                  <a:srgbClr val="660033"/>
                </a:solidFill>
                <a:latin typeface="Arial" pitchFamily="34" charset="0"/>
                <a:ea typeface="굴림" charset="-127"/>
                <a:cs typeface="Arial" pitchFamily="34" charset="0"/>
              </a:rPr>
              <a:t>Specific practices </a:t>
            </a:r>
            <a:r>
              <a:rPr lang="en-US" altLang="ko-KR" sz="2000" dirty="0" smtClean="0">
                <a:latin typeface="Arial" pitchFamily="34" charset="0"/>
                <a:ea typeface="굴림" charset="-127"/>
                <a:cs typeface="Arial" pitchFamily="34" charset="0"/>
              </a:rPr>
              <a:t>refine a goal into a set of process-related activities.</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Continuous CMMI Meta-model </a:t>
            </a:r>
            <a:endParaRPr lang="en-US" dirty="0"/>
          </a:p>
        </p:txBody>
      </p:sp>
      <p:pic>
        <p:nvPicPr>
          <p:cNvPr id="136194" name="Picture 2"/>
          <p:cNvPicPr>
            <a:picLocks noChangeAspect="1" noChangeArrowheads="1"/>
          </p:cNvPicPr>
          <p:nvPr/>
        </p:nvPicPr>
        <p:blipFill>
          <a:blip r:embed="rId3"/>
          <a:srcRect/>
          <a:stretch>
            <a:fillRect/>
          </a:stretch>
        </p:blipFill>
        <p:spPr bwMode="auto">
          <a:xfrm>
            <a:off x="76200" y="1371600"/>
            <a:ext cx="6200775" cy="4191000"/>
          </a:xfrm>
          <a:prstGeom prst="rect">
            <a:avLst/>
          </a:prstGeom>
          <a:noFill/>
          <a:ln w="9525">
            <a:noFill/>
            <a:miter lim="800000"/>
            <a:headEnd/>
            <a:tailEnd/>
          </a:ln>
          <a:effectLst/>
        </p:spPr>
      </p:pic>
      <p:sp>
        <p:nvSpPr>
          <p:cNvPr id="3" name="Content Placeholder 2"/>
          <p:cNvSpPr>
            <a:spLocks noGrp="1"/>
          </p:cNvSpPr>
          <p:nvPr>
            <p:ph idx="1"/>
          </p:nvPr>
        </p:nvSpPr>
        <p:spPr>
          <a:xfrm>
            <a:off x="5867400" y="1345139"/>
            <a:ext cx="3276600" cy="3303061"/>
          </a:xfrm>
        </p:spPr>
        <p:txBody>
          <a:bodyPr>
            <a:normAutofit/>
          </a:bodyPr>
          <a:lstStyle/>
          <a:p>
            <a:pPr>
              <a:defRPr/>
            </a:pPr>
            <a:r>
              <a:rPr lang="en-US" dirty="0" smtClean="0"/>
              <a:t>Capability levels</a:t>
            </a:r>
          </a:p>
          <a:p>
            <a:pPr lvl="1">
              <a:defRPr/>
            </a:pPr>
            <a:r>
              <a:rPr lang="en-US" dirty="0" smtClean="0"/>
              <a:t>Level 0: </a:t>
            </a:r>
            <a:r>
              <a:rPr lang="en-US" i="1" dirty="0" smtClean="0"/>
              <a:t>Incomplete</a:t>
            </a:r>
          </a:p>
          <a:p>
            <a:pPr lvl="1">
              <a:defRPr/>
            </a:pPr>
            <a:r>
              <a:rPr lang="en-US" dirty="0" smtClean="0"/>
              <a:t>Level 1: </a:t>
            </a:r>
            <a:r>
              <a:rPr lang="en-US" i="1" dirty="0" smtClean="0"/>
              <a:t>Performed</a:t>
            </a:r>
          </a:p>
          <a:p>
            <a:pPr lvl="1">
              <a:defRPr/>
            </a:pPr>
            <a:r>
              <a:rPr lang="en-US" dirty="0" smtClean="0"/>
              <a:t>Level 2: </a:t>
            </a:r>
            <a:r>
              <a:rPr lang="en-US" i="1" dirty="0" smtClean="0"/>
              <a:t>Managed</a:t>
            </a:r>
          </a:p>
          <a:p>
            <a:pPr lvl="1">
              <a:defRPr/>
            </a:pPr>
            <a:r>
              <a:rPr lang="en-US" dirty="0" smtClean="0"/>
              <a:t>Level 3: </a:t>
            </a:r>
            <a:r>
              <a:rPr lang="en-US" i="1" dirty="0" smtClean="0"/>
              <a:t>Defined</a:t>
            </a:r>
          </a:p>
          <a:p>
            <a:pPr lvl="1">
              <a:defRPr/>
            </a:pPr>
            <a:r>
              <a:rPr lang="en-US" dirty="0" smtClean="0"/>
              <a:t>Level 4: </a:t>
            </a:r>
            <a:r>
              <a:rPr lang="en-US" i="1" dirty="0" smtClean="0"/>
              <a:t>Quantitatively managed</a:t>
            </a:r>
          </a:p>
          <a:p>
            <a:pPr lvl="1">
              <a:defRPr/>
            </a:pPr>
            <a:r>
              <a:rPr lang="en-US" dirty="0" smtClean="0"/>
              <a:t>Level 5: </a:t>
            </a:r>
            <a:r>
              <a:rPr lang="en-US" i="1" dirty="0" smtClean="0"/>
              <a:t>Optimized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latin typeface="Times New Roman" pitchFamily="18" charset="0"/>
                <a:ea typeface="Times New Roman" pitchFamily="18" charset="0"/>
                <a:cs typeface="Times New Roman" pitchFamily="18" charset="0"/>
              </a:rPr>
              <a:t>Course Assessment and Evaluation</a:t>
            </a:r>
            <a:endParaRPr lang="en-US" dirty="0"/>
          </a:p>
        </p:txBody>
      </p:sp>
      <p:graphicFrame>
        <p:nvGraphicFramePr>
          <p:cNvPr id="4" name="Content Placeholder 3"/>
          <p:cNvGraphicFramePr>
            <a:graphicFrameLocks noGrp="1"/>
          </p:cNvGraphicFramePr>
          <p:nvPr>
            <p:ph idx="1"/>
          </p:nvPr>
        </p:nvGraphicFramePr>
        <p:xfrm>
          <a:off x="228600" y="1447800"/>
          <a:ext cx="8686801" cy="4648201"/>
        </p:xfrm>
        <a:graphic>
          <a:graphicData uri="http://schemas.openxmlformats.org/drawingml/2006/table">
            <a:tbl>
              <a:tblPr/>
              <a:tblGrid>
                <a:gridCol w="1310803"/>
                <a:gridCol w="1012157"/>
                <a:gridCol w="1310803"/>
                <a:gridCol w="731824"/>
                <a:gridCol w="1310803"/>
                <a:gridCol w="818459"/>
                <a:gridCol w="1095976"/>
                <a:gridCol w="1095976"/>
              </a:tblGrid>
              <a:tr h="669924">
                <a:tc>
                  <a:txBody>
                    <a:bodyPr/>
                    <a:lstStyle/>
                    <a:p>
                      <a:pPr marL="0" marR="0" algn="just">
                        <a:lnSpc>
                          <a:spcPct val="115000"/>
                        </a:lnSpc>
                        <a:spcBef>
                          <a:spcPts val="0"/>
                        </a:spcBef>
                        <a:spcAft>
                          <a:spcPts val="0"/>
                        </a:spcAft>
                      </a:pP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000" b="1">
                          <a:latin typeface="Times New Roman"/>
                          <a:ea typeface="Times New Roman"/>
                          <a:cs typeface="Times New Roman"/>
                        </a:rPr>
                        <a:t>What</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000" b="1">
                          <a:latin typeface="Times New Roman"/>
                          <a:ea typeface="Times New Roman"/>
                          <a:cs typeface="Times New Roman"/>
                        </a:rPr>
                        <a:t>To Whom</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latin typeface="Times New Roman"/>
                          <a:ea typeface="Times New Roman"/>
                          <a:cs typeface="Times New Roman"/>
                        </a:rPr>
                        <a:t>When/ Where (Frequency in the course)</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latin typeface="Times New Roman"/>
                          <a:ea typeface="Times New Roman"/>
                          <a:cs typeface="Times New Roman"/>
                        </a:rPr>
                        <a:t>Max Marks</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latin typeface="Times New Roman"/>
                          <a:ea typeface="Times New Roman"/>
                          <a:cs typeface="Times New Roman"/>
                        </a:rPr>
                        <a:t>Evidence Collected</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b="1">
                          <a:latin typeface="Times New Roman"/>
                          <a:ea typeface="Times New Roman"/>
                          <a:cs typeface="Times New Roman"/>
                        </a:rPr>
                        <a:t>Contribution to Course Outcomes</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924">
                <a:tc rowSpan="4">
                  <a:txBody>
                    <a:bodyPr/>
                    <a:lstStyle/>
                    <a:p>
                      <a:pPr marL="0" marR="0" algn="ctr">
                        <a:lnSpc>
                          <a:spcPct val="115000"/>
                        </a:lnSpc>
                        <a:spcBef>
                          <a:spcPts val="0"/>
                        </a:spcBef>
                        <a:spcAft>
                          <a:spcPts val="0"/>
                        </a:spcAft>
                      </a:pPr>
                      <a:r>
                        <a:rPr lang="en-US" sz="1000" b="1">
                          <a:latin typeface="Times New Roman"/>
                          <a:ea typeface="Times New Roman"/>
                          <a:cs typeface="Times New Roman"/>
                        </a:rPr>
                        <a:t>Direct Assessment</a:t>
                      </a:r>
                      <a:endParaRPr lang="en-US" sz="1200">
                        <a:latin typeface="Times New Roman"/>
                        <a:ea typeface="Times New Roman"/>
                        <a:cs typeface="Times New Roman"/>
                      </a:endParaRPr>
                    </a:p>
                    <a:p>
                      <a:pPr marL="0" marR="0" algn="ctr">
                        <a:lnSpc>
                          <a:spcPct val="115000"/>
                        </a:lnSpc>
                        <a:spcBef>
                          <a:spcPts val="0"/>
                        </a:spcBef>
                        <a:spcAft>
                          <a:spcPts val="0"/>
                        </a:spcAft>
                      </a:pPr>
                      <a:r>
                        <a:rPr lang="en-US" sz="1000" b="1">
                          <a:latin typeface="Times New Roman"/>
                          <a:ea typeface="Times New Roman"/>
                          <a:cs typeface="Times New Roman"/>
                        </a:rPr>
                        <a:t>Methods</a:t>
                      </a:r>
                      <a:endParaRPr lang="en-US" sz="1200">
                        <a:latin typeface="Times New Roman"/>
                        <a:ea typeface="Times New Roman"/>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CIE</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Internal Assessment Test</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gn="just">
                        <a:lnSpc>
                          <a:spcPct val="115000"/>
                        </a:lnSpc>
                        <a:spcBef>
                          <a:spcPts val="0"/>
                        </a:spcBef>
                        <a:spcAft>
                          <a:spcPts val="0"/>
                        </a:spcAft>
                      </a:pPr>
                      <a:r>
                        <a:rPr lang="en-US" sz="1000">
                          <a:latin typeface="Times New Roman"/>
                          <a:ea typeface="Times New Roman"/>
                          <a:cs typeface="Times New Roman"/>
                        </a:rPr>
                        <a:t>Student</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Twice (Average of both will be computed)</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30</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Blue Books</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1, 2, 3, 4 &amp; 5</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9696">
                <a:tc vMerge="1">
                  <a:txBody>
                    <a:bodyPr/>
                    <a:lstStyle/>
                    <a:p>
                      <a:endParaRPr lang="en-US"/>
                    </a:p>
                  </a:txBody>
                  <a:tcPr/>
                </a:tc>
                <a:tc rowSpan="2">
                  <a:txBody>
                    <a:bodyPr/>
                    <a:lstStyle/>
                    <a:p>
                      <a:pPr marL="0" marR="0" algn="just">
                        <a:lnSpc>
                          <a:spcPct val="115000"/>
                        </a:lnSpc>
                        <a:spcBef>
                          <a:spcPts val="0"/>
                        </a:spcBef>
                        <a:spcAft>
                          <a:spcPts val="0"/>
                        </a:spcAft>
                      </a:pPr>
                      <a:r>
                        <a:rPr lang="en-US" sz="1000">
                          <a:latin typeface="Times New Roman"/>
                          <a:ea typeface="Times New Roman"/>
                          <a:cs typeface="Times New Roman"/>
                        </a:rPr>
                        <a:t>CIE</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000">
                          <a:latin typeface="Times New Roman"/>
                          <a:ea typeface="Times New Roman"/>
                          <a:cs typeface="Times New Roman"/>
                        </a:rPr>
                        <a:t>Activity based learning for Analysis and Design phases of Life cycle models</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Review 1</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Report</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000">
                          <a:latin typeface="Times New Roman"/>
                          <a:ea typeface="Times New Roman"/>
                          <a:cs typeface="Times New Roman"/>
                        </a:rPr>
                        <a:t>1, 2, 3, 4, 5</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88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Review 2</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10</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Report</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669924">
                <a:tc vMerge="1">
                  <a:txBody>
                    <a:bodyPr/>
                    <a:lstStyle/>
                    <a:p>
                      <a:endParaRPr lang="en-US"/>
                    </a:p>
                  </a:txBody>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SEE</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Standard Examination</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End of Course (Answering </a:t>
                      </a:r>
                      <a:endParaRPr lang="en-US" sz="1200">
                        <a:latin typeface="Times New Roman"/>
                        <a:ea typeface="Times New Roman"/>
                        <a:cs typeface="Times New Roman"/>
                      </a:endParaRPr>
                    </a:p>
                    <a:p>
                      <a:pPr marL="0" marR="0" algn="just">
                        <a:lnSpc>
                          <a:spcPct val="115000"/>
                        </a:lnSpc>
                        <a:spcBef>
                          <a:spcPts val="0"/>
                        </a:spcBef>
                        <a:spcAft>
                          <a:spcPts val="0"/>
                        </a:spcAft>
                      </a:pPr>
                      <a:r>
                        <a:rPr lang="en-US" sz="1000">
                          <a:latin typeface="Times New Roman"/>
                          <a:ea typeface="Times New Roman"/>
                          <a:cs typeface="Times New Roman"/>
                        </a:rPr>
                        <a:t>5 of 10 questions)</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100</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Answer scripts</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1,2,3,4 &amp; 5</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9846">
                <a:tc>
                  <a:txBody>
                    <a:bodyPr/>
                    <a:lstStyle/>
                    <a:p>
                      <a:pPr marL="0" marR="0" algn="ctr">
                        <a:lnSpc>
                          <a:spcPct val="115000"/>
                        </a:lnSpc>
                        <a:spcBef>
                          <a:spcPts val="0"/>
                        </a:spcBef>
                        <a:spcAft>
                          <a:spcPts val="0"/>
                        </a:spcAft>
                      </a:pPr>
                      <a:r>
                        <a:rPr lang="en-US" sz="1000" b="1">
                          <a:latin typeface="Times New Roman"/>
                          <a:ea typeface="Times New Roman"/>
                          <a:cs typeface="Times New Roman"/>
                        </a:rPr>
                        <a:t>Indirect</a:t>
                      </a:r>
                      <a:endParaRPr lang="en-US" sz="1200">
                        <a:latin typeface="Times New Roman"/>
                        <a:ea typeface="Times New Roman"/>
                        <a:cs typeface="Times New Roman"/>
                      </a:endParaRPr>
                    </a:p>
                    <a:p>
                      <a:pPr marL="0" marR="0" algn="ctr">
                        <a:lnSpc>
                          <a:spcPct val="115000"/>
                        </a:lnSpc>
                        <a:spcBef>
                          <a:spcPts val="0"/>
                        </a:spcBef>
                        <a:spcAft>
                          <a:spcPts val="0"/>
                        </a:spcAft>
                      </a:pPr>
                      <a:r>
                        <a:rPr lang="en-US" sz="1000" b="1">
                          <a:latin typeface="Times New Roman"/>
                          <a:ea typeface="Times New Roman"/>
                          <a:cs typeface="Times New Roman"/>
                        </a:rPr>
                        <a:t>Assessment</a:t>
                      </a:r>
                      <a:endParaRPr lang="en-US" sz="1200">
                        <a:latin typeface="Times New Roman"/>
                        <a:ea typeface="Times New Roman"/>
                        <a:cs typeface="Times New Roman"/>
                      </a:endParaRPr>
                    </a:p>
                    <a:p>
                      <a:pPr marL="0" marR="0" algn="ctr">
                        <a:lnSpc>
                          <a:spcPct val="115000"/>
                        </a:lnSpc>
                        <a:spcBef>
                          <a:spcPts val="0"/>
                        </a:spcBef>
                        <a:spcAft>
                          <a:spcPts val="0"/>
                        </a:spcAft>
                      </a:pPr>
                      <a:r>
                        <a:rPr lang="en-US" sz="1000" b="1">
                          <a:latin typeface="Times New Roman"/>
                          <a:ea typeface="Times New Roman"/>
                          <a:cs typeface="Times New Roman"/>
                        </a:rPr>
                        <a:t>Method</a:t>
                      </a:r>
                      <a:endParaRPr lang="en-US" sz="1200">
                        <a:latin typeface="Times New Roman"/>
                        <a:ea typeface="Times New Roman"/>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000">
                          <a:latin typeface="Times New Roman"/>
                          <a:ea typeface="Times New Roman"/>
                          <a:cs typeface="Times New Roman"/>
                        </a:rPr>
                        <a:t>End of Course</a:t>
                      </a:r>
                      <a:endParaRPr lang="en-US" sz="1200">
                        <a:latin typeface="Times New Roman"/>
                        <a:ea typeface="Times New Roman"/>
                        <a:cs typeface="Times New Roman"/>
                      </a:endParaRPr>
                    </a:p>
                    <a:p>
                      <a:pPr marL="0" marR="0" algn="just">
                        <a:lnSpc>
                          <a:spcPct val="115000"/>
                        </a:lnSpc>
                        <a:spcBef>
                          <a:spcPts val="0"/>
                        </a:spcBef>
                        <a:spcAft>
                          <a:spcPts val="0"/>
                        </a:spcAft>
                      </a:pPr>
                      <a:r>
                        <a:rPr lang="en-US" sz="1000">
                          <a:latin typeface="Times New Roman"/>
                          <a:ea typeface="Times New Roman"/>
                          <a:cs typeface="Times New Roman"/>
                        </a:rPr>
                        <a:t>Survey</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Students</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End of the course</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a:latin typeface="Times New Roman"/>
                          <a:ea typeface="Times New Roman"/>
                          <a:cs typeface="Times New Roman"/>
                        </a:rPr>
                        <a:t>Questionnaire</a:t>
                      </a:r>
                      <a:endParaRPr lang="en-US" sz="120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000" dirty="0">
                          <a:latin typeface="Times New Roman"/>
                          <a:ea typeface="Times New Roman"/>
                          <a:cs typeface="Times New Roman"/>
                        </a:rPr>
                        <a:t>1, 2, 3, 4 &amp; 5 Effectiveness of Delivery of instructions &amp; Assessment Methods</a:t>
                      </a:r>
                      <a:endParaRPr lang="en-US" sz="1200" dirty="0">
                        <a:latin typeface="Times New Roman"/>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76200"/>
          <a:ext cx="9144000" cy="6400800"/>
        </p:xfrm>
        <a:graphic>
          <a:graphicData uri="http://schemas.openxmlformats.org/drawingml/2006/table">
            <a:tbl>
              <a:tblPr firstRow="1" bandRow="1">
                <a:tableStyleId>{5C22544A-7EE6-4342-B048-85BDC9FD1C3A}</a:tableStyleId>
              </a:tblPr>
              <a:tblGrid>
                <a:gridCol w="1859797"/>
                <a:gridCol w="7284203"/>
              </a:tblGrid>
              <a:tr h="353038">
                <a:tc>
                  <a:txBody>
                    <a:bodyPr/>
                    <a:lstStyle/>
                    <a:p>
                      <a:r>
                        <a:rPr lang="en-US" sz="1800" dirty="0" smtClean="0"/>
                        <a:t>Level</a:t>
                      </a:r>
                      <a:endParaRPr lang="en-US" sz="1800" dirty="0"/>
                    </a:p>
                  </a:txBody>
                  <a:tcPr/>
                </a:tc>
                <a:tc>
                  <a:txBody>
                    <a:bodyPr/>
                    <a:lstStyle/>
                    <a:p>
                      <a:r>
                        <a:rPr lang="en-US" sz="1800" dirty="0" smtClean="0"/>
                        <a:t>Remark on </a:t>
                      </a:r>
                      <a:r>
                        <a:rPr lang="en-US" dirty="0" smtClean="0"/>
                        <a:t>Continuous CMMI Meta-model  </a:t>
                      </a:r>
                      <a:r>
                        <a:rPr lang="en-US" altLang="ko-KR" sz="1800" dirty="0" smtClean="0">
                          <a:latin typeface="Arial" pitchFamily="34" charset="0"/>
                          <a:ea typeface="굴림" charset="-127"/>
                          <a:cs typeface="Arial" pitchFamily="34" charset="0"/>
                        </a:rPr>
                        <a:t>process area  rating </a:t>
                      </a:r>
                      <a:r>
                        <a:rPr lang="en-US" dirty="0" smtClean="0"/>
                        <a:t>level</a:t>
                      </a:r>
                      <a:endParaRPr lang="en-US" sz="1800" dirty="0"/>
                    </a:p>
                  </a:txBody>
                  <a:tcPr/>
                </a:tc>
              </a:tr>
              <a:tr h="617184">
                <a:tc>
                  <a:txBody>
                    <a:bodyPr/>
                    <a:lstStyle/>
                    <a:p>
                      <a:pPr marL="7938" lvl="1" indent="0">
                        <a:defRPr/>
                      </a:pPr>
                      <a:r>
                        <a:rPr lang="en-US" sz="1800" b="1" dirty="0" smtClean="0"/>
                        <a:t>0:</a:t>
                      </a:r>
                      <a:r>
                        <a:rPr lang="en-US" sz="1800" b="1" i="1" dirty="0" smtClean="0"/>
                        <a:t>Incomplete</a:t>
                      </a:r>
                    </a:p>
                  </a:txBody>
                  <a:tcPr/>
                </a:tc>
                <a:tc>
                  <a:txBody>
                    <a:bodyPr/>
                    <a:lstStyle/>
                    <a:p>
                      <a:r>
                        <a:rPr lang="en-US" sz="1800" kern="1200" baseline="0" dirty="0" smtClean="0">
                          <a:solidFill>
                            <a:schemeClr val="dk1"/>
                          </a:solidFill>
                          <a:latin typeface="+mn-lt"/>
                          <a:ea typeface="+mn-ea"/>
                          <a:cs typeface="+mn-cs"/>
                        </a:rPr>
                        <a:t>The process area is either not performed or does not achieve all goals and objectives defined by the CMMI for level 1 capability for the process area</a:t>
                      </a:r>
                      <a:endParaRPr lang="en-US" sz="1800" dirty="0"/>
                    </a:p>
                  </a:txBody>
                  <a:tcPr/>
                </a:tc>
              </a:tr>
              <a:tr h="617184">
                <a:tc>
                  <a:txBody>
                    <a:bodyPr/>
                    <a:lstStyle/>
                    <a:p>
                      <a:r>
                        <a:rPr lang="en-US" sz="1800" b="1" dirty="0" smtClean="0"/>
                        <a:t>1: </a:t>
                      </a:r>
                      <a:r>
                        <a:rPr lang="en-US" sz="1800" b="1" i="1" dirty="0" smtClean="0"/>
                        <a:t>Performed</a:t>
                      </a:r>
                      <a:endParaRPr lang="en-US" sz="1800" dirty="0"/>
                    </a:p>
                  </a:txBody>
                  <a:tcPr/>
                </a:tc>
                <a:tc>
                  <a:txBody>
                    <a:bodyPr/>
                    <a:lstStyle/>
                    <a:p>
                      <a:r>
                        <a:rPr lang="en-US" sz="1800" kern="1200" baseline="0" dirty="0" smtClean="0">
                          <a:solidFill>
                            <a:schemeClr val="dk1"/>
                          </a:solidFill>
                          <a:latin typeface="+mn-lt"/>
                          <a:ea typeface="+mn-ea"/>
                          <a:cs typeface="+mn-cs"/>
                        </a:rPr>
                        <a:t>All of the specific goals of the process area  have been satisfied. -  conducted work products</a:t>
                      </a:r>
                      <a:endParaRPr lang="en-US" sz="1800" dirty="0"/>
                    </a:p>
                  </a:txBody>
                  <a:tcPr/>
                </a:tc>
              </a:tr>
              <a:tr h="1675213">
                <a:tc>
                  <a:txBody>
                    <a:bodyPr/>
                    <a:lstStyle/>
                    <a:p>
                      <a:r>
                        <a:rPr lang="en-US" sz="1800" b="1" dirty="0" smtClean="0"/>
                        <a:t>2: </a:t>
                      </a:r>
                      <a:r>
                        <a:rPr lang="en-US" sz="1800" b="1" i="1" dirty="0" smtClean="0"/>
                        <a:t>Managed</a:t>
                      </a:r>
                      <a:endParaRPr lang="en-US" sz="1800" dirty="0"/>
                    </a:p>
                  </a:txBody>
                  <a:tcPr/>
                </a:tc>
                <a:tc>
                  <a:txBody>
                    <a:bodyPr/>
                    <a:lstStyle/>
                    <a:p>
                      <a:r>
                        <a:rPr lang="en-US" sz="1800" kern="1200" baseline="0" dirty="0" smtClean="0">
                          <a:solidFill>
                            <a:schemeClr val="dk1"/>
                          </a:solidFill>
                          <a:latin typeface="+mn-lt"/>
                          <a:ea typeface="+mn-ea"/>
                          <a:cs typeface="+mn-cs"/>
                        </a:rPr>
                        <a:t>Satisfied all capability level 1 criteria;  all work associated with the process area conforms to an organizationally defined policy; all people doing the work have access to adequate resources to get the job done; stakeholders are actively involved in the process area as required; all work tasks and work products are “monitored, controlled, and reviewed; and are evaluated for adherence to the process description”</a:t>
                      </a:r>
                      <a:endParaRPr lang="en-US" sz="1800" dirty="0"/>
                    </a:p>
                  </a:txBody>
                  <a:tcPr/>
                </a:tc>
              </a:tr>
              <a:tr h="1146199">
                <a:tc>
                  <a:txBody>
                    <a:bodyPr/>
                    <a:lstStyle/>
                    <a:p>
                      <a:r>
                        <a:rPr lang="en-US" sz="1800" b="1" dirty="0" smtClean="0"/>
                        <a:t>3: </a:t>
                      </a:r>
                      <a:r>
                        <a:rPr lang="en-US" sz="1800" b="1" i="1" dirty="0" smtClean="0"/>
                        <a:t>Defined</a:t>
                      </a:r>
                      <a:endParaRPr lang="en-US" sz="1800" dirty="0"/>
                    </a:p>
                  </a:txBody>
                  <a:tcPr/>
                </a:tc>
                <a:tc>
                  <a:txBody>
                    <a:bodyPr/>
                    <a:lstStyle/>
                    <a:p>
                      <a:r>
                        <a:rPr lang="en-US" sz="1800" kern="1200" baseline="0" dirty="0" smtClean="0">
                          <a:solidFill>
                            <a:schemeClr val="dk1"/>
                          </a:solidFill>
                          <a:latin typeface="+mn-lt"/>
                          <a:ea typeface="+mn-ea"/>
                          <a:cs typeface="+mn-cs"/>
                        </a:rPr>
                        <a:t>All capability level 2 criteria have been achieved. Process is “tailored from the organization’s set of standard processes according to the organization’s tailoring guidelines, and contributes work products, measures, and other process-improvement information to the organizational process assets”</a:t>
                      </a:r>
                      <a:endParaRPr lang="en-US" sz="1800" dirty="0"/>
                    </a:p>
                  </a:txBody>
                  <a:tcPr/>
                </a:tc>
              </a:tr>
              <a:tr h="617184">
                <a:tc>
                  <a:txBody>
                    <a:bodyPr/>
                    <a:lstStyle/>
                    <a:p>
                      <a:r>
                        <a:rPr lang="en-US" sz="1800" b="1" dirty="0" smtClean="0"/>
                        <a:t>4: Q</a:t>
                      </a:r>
                      <a:r>
                        <a:rPr lang="en-US" sz="1800" b="1" i="1" dirty="0" smtClean="0"/>
                        <a:t>uantitatively managed</a:t>
                      </a:r>
                      <a:endParaRPr lang="en-US" sz="1800" dirty="0"/>
                    </a:p>
                  </a:txBody>
                  <a:tcPr/>
                </a:tc>
                <a:tc>
                  <a:txBody>
                    <a:bodyPr/>
                    <a:lstStyle/>
                    <a:p>
                      <a:r>
                        <a:rPr lang="en-US" sz="1800" kern="1200" baseline="0" dirty="0" smtClean="0">
                          <a:solidFill>
                            <a:schemeClr val="dk1"/>
                          </a:solidFill>
                          <a:latin typeface="+mn-lt"/>
                          <a:ea typeface="+mn-ea"/>
                          <a:cs typeface="+mn-cs"/>
                        </a:rPr>
                        <a:t>All capability level 3 criteria have been achieved. Process area is controlled and improved using measurement and quantitative assessment</a:t>
                      </a:r>
                      <a:endParaRPr lang="en-US" sz="1800" dirty="0"/>
                    </a:p>
                  </a:txBody>
                  <a:tcPr/>
                </a:tc>
              </a:tr>
              <a:tr h="1146199">
                <a:tc>
                  <a:txBody>
                    <a:bodyPr/>
                    <a:lstStyle/>
                    <a:p>
                      <a:r>
                        <a:rPr lang="en-US" sz="1800" b="1" dirty="0" smtClean="0"/>
                        <a:t>5: </a:t>
                      </a:r>
                      <a:r>
                        <a:rPr lang="en-US" sz="1800" b="1" i="1" dirty="0" smtClean="0"/>
                        <a:t>Optimized</a:t>
                      </a:r>
                      <a:endParaRPr lang="en-US" sz="1800" dirty="0"/>
                    </a:p>
                  </a:txBody>
                  <a:tcPr/>
                </a:tc>
                <a:tc>
                  <a:txBody>
                    <a:bodyPr/>
                    <a:lstStyle/>
                    <a:p>
                      <a:r>
                        <a:rPr lang="en-US" sz="1800" kern="1200" baseline="0" dirty="0" smtClean="0">
                          <a:solidFill>
                            <a:schemeClr val="dk1"/>
                          </a:solidFill>
                          <a:latin typeface="+mn-lt"/>
                          <a:ea typeface="+mn-ea"/>
                          <a:cs typeface="+mn-cs"/>
                        </a:rPr>
                        <a:t>All capability level 4 criteria have been achieved. Process area is adapted and optimized using quantitative (statistical) means to meet changing customer needs and to continually improve the efficiency of the process area under consideration</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Staged CMMI model</a:t>
            </a:r>
            <a:endParaRPr lang="en-US" dirty="0"/>
          </a:p>
        </p:txBody>
      </p:sp>
      <p:sp>
        <p:nvSpPr>
          <p:cNvPr id="3" name="Content Placeholder 2"/>
          <p:cNvSpPr>
            <a:spLocks noGrp="1"/>
          </p:cNvSpPr>
          <p:nvPr>
            <p:ph idx="1"/>
          </p:nvPr>
        </p:nvSpPr>
        <p:spPr>
          <a:xfrm>
            <a:off x="5410199" y="1345139"/>
            <a:ext cx="3568547" cy="4523955"/>
          </a:xfrm>
        </p:spPr>
        <p:txBody>
          <a:bodyPr/>
          <a:lstStyle/>
          <a:p>
            <a:r>
              <a:rPr lang="en-US" dirty="0" smtClean="0"/>
              <a:t>defines five maturity levels, rather than five capability levels</a:t>
            </a:r>
          </a:p>
          <a:p>
            <a:r>
              <a:rPr lang="en-US" dirty="0" smtClean="0"/>
              <a:t>To achieve a maturity level, the specific goals and practices associated with a set of process areas must be achieved.</a:t>
            </a:r>
            <a:endParaRPr lang="en-US" dirty="0"/>
          </a:p>
        </p:txBody>
      </p:sp>
      <p:pic>
        <p:nvPicPr>
          <p:cNvPr id="137218" name="Picture 2"/>
          <p:cNvPicPr>
            <a:picLocks noChangeAspect="1" noChangeArrowheads="1"/>
          </p:cNvPicPr>
          <p:nvPr/>
        </p:nvPicPr>
        <p:blipFill>
          <a:blip r:embed="rId2"/>
          <a:srcRect/>
          <a:stretch>
            <a:fillRect/>
          </a:stretch>
        </p:blipFill>
        <p:spPr bwMode="auto">
          <a:xfrm>
            <a:off x="0" y="1143000"/>
            <a:ext cx="5400541"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228600" y="2514600"/>
            <a:ext cx="8153400" cy="10668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800" b="1" i="0" u="none" strike="noStrike" kern="1200" cap="none" spc="-50" normalizeH="0" baseline="0" noProof="0" dirty="0" smtClean="0">
                <a:ln>
                  <a:noFill/>
                </a:ln>
                <a:solidFill>
                  <a:schemeClr val="tx1">
                    <a:lumMod val="75000"/>
                    <a:lumOff val="25000"/>
                  </a:schemeClr>
                </a:solidFill>
                <a:effectLst/>
                <a:uLnTx/>
                <a:uFillTx/>
                <a:latin typeface="+mj-lt"/>
                <a:ea typeface="+mj-ea"/>
                <a:cs typeface="+mj-cs"/>
              </a:rPr>
              <a:t>Agile Development</a:t>
            </a:r>
            <a:endParaRPr kumimoji="0" lang="en-US" sz="4800" b="1" i="0" u="none" strike="noStrike" kern="1200" cap="none" spc="-50" normalizeH="0" baseline="0" noProof="0" dirty="0">
              <a:ln>
                <a:noFill/>
              </a:ln>
              <a:solidFill>
                <a:schemeClr val="tx1">
                  <a:lumMod val="75000"/>
                  <a:lumOff val="2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rrowheads="1"/>
          </p:cNvSpPr>
          <p:nvPr>
            <p:ph type="title"/>
          </p:nvPr>
        </p:nvSpPr>
        <p:spPr>
          <a:xfrm>
            <a:off x="76201" y="152400"/>
            <a:ext cx="8610599" cy="1143000"/>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The Manifesto for  Agile Software Development</a:t>
            </a:r>
          </a:p>
        </p:txBody>
      </p:sp>
      <p:sp>
        <p:nvSpPr>
          <p:cNvPr id="5123"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5124" name="슬라이드 번호 개체 틀 4"/>
          <p:cNvSpPr>
            <a:spLocks noGrp="1"/>
          </p:cNvSpPr>
          <p:nvPr>
            <p:ph type="sldNum" sz="quarter" idx="11"/>
          </p:nvPr>
        </p:nvSpPr>
        <p:spPr>
          <a:noFill/>
        </p:spPr>
        <p:txBody>
          <a:bodyPr/>
          <a:lstStyle/>
          <a:p>
            <a:fld id="{80CCF403-C23F-4A23-A277-3327FF71085E}" type="slidenum">
              <a:rPr lang="ko-KR" altLang="en-US" smtClean="0">
                <a:latin typeface="Arial" pitchFamily="34" charset="0"/>
                <a:ea typeface="굴림" pitchFamily="50" charset="-127"/>
              </a:rPr>
              <a:pPr/>
              <a:t>73</a:t>
            </a:fld>
            <a:endParaRPr lang="en-US" altLang="ko-KR" smtClean="0">
              <a:latin typeface="Arial" pitchFamily="34" charset="0"/>
              <a:ea typeface="굴림" pitchFamily="50" charset="-127"/>
            </a:endParaRPr>
          </a:p>
        </p:txBody>
      </p:sp>
      <p:sp>
        <p:nvSpPr>
          <p:cNvPr id="5125" name="Text Box 3"/>
          <p:cNvSpPr txBox="1">
            <a:spLocks noChangeArrowheads="1"/>
          </p:cNvSpPr>
          <p:nvPr/>
        </p:nvSpPr>
        <p:spPr bwMode="auto">
          <a:xfrm>
            <a:off x="228600" y="1600200"/>
            <a:ext cx="8475662" cy="3686175"/>
          </a:xfrm>
          <a:prstGeom prst="rect">
            <a:avLst/>
          </a:prstGeom>
          <a:noFill/>
          <a:ln w="12700">
            <a:noFill/>
            <a:miter lim="800000"/>
            <a:headEnd/>
            <a:tailEnd/>
          </a:ln>
        </p:spPr>
        <p:txBody>
          <a:bodyPr>
            <a:spAutoFit/>
          </a:bodyPr>
          <a:lstStyle/>
          <a:p>
            <a:pPr>
              <a:spcBef>
                <a:spcPts val="600"/>
              </a:spcBef>
            </a:pPr>
            <a:r>
              <a:rPr lang="ko-KR" altLang="en-US" sz="2400" dirty="0">
                <a:latin typeface="Arial" pitchFamily="34" charset="0"/>
                <a:ea typeface="굴림" pitchFamily="50" charset="-127"/>
                <a:cs typeface="Arial" pitchFamily="34" charset="0"/>
              </a:rPr>
              <a:t>“</a:t>
            </a:r>
            <a:r>
              <a:rPr lang="en-US" altLang="ko-KR" sz="2400" dirty="0">
                <a:latin typeface="Arial" pitchFamily="34" charset="0"/>
                <a:ea typeface="굴림" pitchFamily="50" charset="-127"/>
                <a:cs typeface="Arial" pitchFamily="34" charset="0"/>
              </a:rPr>
              <a:t>We are </a:t>
            </a:r>
            <a:r>
              <a:rPr lang="en-US" altLang="ko-KR" sz="2400" dirty="0" smtClean="0">
                <a:latin typeface="Arial" pitchFamily="34" charset="0"/>
                <a:ea typeface="굴림" pitchFamily="50" charset="-127"/>
                <a:cs typeface="Arial" pitchFamily="34" charset="0"/>
              </a:rPr>
              <a:t>uncovering better </a:t>
            </a:r>
            <a:r>
              <a:rPr lang="en-US" altLang="ko-KR" sz="2400" dirty="0">
                <a:latin typeface="Arial" pitchFamily="34" charset="0"/>
                <a:ea typeface="굴림" pitchFamily="50" charset="-127"/>
                <a:cs typeface="Arial" pitchFamily="34" charset="0"/>
              </a:rPr>
              <a:t>ways of developing software by doing it and helping </a:t>
            </a:r>
            <a:r>
              <a:rPr lang="en-US" altLang="ko-KR" sz="2400" dirty="0" smtClean="0">
                <a:latin typeface="Arial" pitchFamily="34" charset="0"/>
                <a:ea typeface="굴림" pitchFamily="50" charset="-127"/>
                <a:cs typeface="Arial" pitchFamily="34" charset="0"/>
              </a:rPr>
              <a:t>others </a:t>
            </a:r>
            <a:r>
              <a:rPr lang="en-US" altLang="ko-KR" sz="2400" dirty="0">
                <a:latin typeface="Arial" pitchFamily="34" charset="0"/>
                <a:ea typeface="굴림" pitchFamily="50" charset="-127"/>
                <a:cs typeface="Arial" pitchFamily="34" charset="0"/>
              </a:rPr>
              <a:t>do it.  Through this work we have come to value: </a:t>
            </a:r>
          </a:p>
          <a:p>
            <a:pPr lvl="1">
              <a:spcBef>
                <a:spcPts val="300"/>
              </a:spcBef>
              <a:buFontTx/>
              <a:buChar char="•"/>
            </a:pPr>
            <a:r>
              <a:rPr lang="en-US" altLang="ko-KR" sz="2400" dirty="0">
                <a:latin typeface="Arial" pitchFamily="34" charset="0"/>
                <a:ea typeface="굴림" pitchFamily="50" charset="-127"/>
                <a:cs typeface="Arial" pitchFamily="34" charset="0"/>
              </a:rPr>
              <a:t>Individuals and interactions </a:t>
            </a:r>
            <a:r>
              <a:rPr lang="en-US" altLang="ko-KR" sz="2400" dirty="0" err="1">
                <a:latin typeface="Arial" pitchFamily="34" charset="0"/>
                <a:ea typeface="굴림" pitchFamily="50" charset="-127"/>
                <a:cs typeface="Arial" pitchFamily="34" charset="0"/>
              </a:rPr>
              <a:t>v.s</a:t>
            </a:r>
            <a:r>
              <a:rPr lang="en-US" altLang="ko-KR" sz="2400" dirty="0">
                <a:latin typeface="Arial" pitchFamily="34" charset="0"/>
                <a:ea typeface="굴림" pitchFamily="50" charset="-127"/>
                <a:cs typeface="Arial" pitchFamily="34" charset="0"/>
              </a:rPr>
              <a:t>. processes and tools </a:t>
            </a:r>
          </a:p>
          <a:p>
            <a:pPr lvl="1">
              <a:spcBef>
                <a:spcPts val="300"/>
              </a:spcBef>
              <a:buFontTx/>
              <a:buChar char="•"/>
            </a:pPr>
            <a:r>
              <a:rPr lang="en-US" altLang="ko-KR" sz="2400" dirty="0">
                <a:latin typeface="Arial" pitchFamily="34" charset="0"/>
                <a:ea typeface="굴림" pitchFamily="50" charset="-127"/>
                <a:cs typeface="Arial" pitchFamily="34" charset="0"/>
              </a:rPr>
              <a:t>Working software </a:t>
            </a:r>
            <a:r>
              <a:rPr lang="en-US" altLang="ko-KR" sz="2400" dirty="0" err="1">
                <a:latin typeface="Arial" pitchFamily="34" charset="0"/>
                <a:ea typeface="굴림" pitchFamily="50" charset="-127"/>
                <a:cs typeface="Arial" pitchFamily="34" charset="0"/>
              </a:rPr>
              <a:t>v.s</a:t>
            </a:r>
            <a:r>
              <a:rPr lang="en-US" altLang="ko-KR" sz="2400" dirty="0">
                <a:latin typeface="Arial" pitchFamily="34" charset="0"/>
                <a:ea typeface="굴림" pitchFamily="50" charset="-127"/>
                <a:cs typeface="Arial" pitchFamily="34" charset="0"/>
              </a:rPr>
              <a:t>. comprehensive documentation </a:t>
            </a:r>
          </a:p>
          <a:p>
            <a:pPr lvl="1">
              <a:spcBef>
                <a:spcPts val="300"/>
              </a:spcBef>
              <a:buFontTx/>
              <a:buChar char="•"/>
            </a:pPr>
            <a:r>
              <a:rPr lang="en-US" altLang="ko-KR" sz="2400" dirty="0">
                <a:latin typeface="Arial" pitchFamily="34" charset="0"/>
                <a:ea typeface="굴림" pitchFamily="50" charset="-127"/>
                <a:cs typeface="Arial" pitchFamily="34" charset="0"/>
              </a:rPr>
              <a:t>Customer collaboration </a:t>
            </a:r>
            <a:r>
              <a:rPr lang="en-US" altLang="ko-KR" sz="2400" dirty="0" err="1">
                <a:latin typeface="Arial" pitchFamily="34" charset="0"/>
                <a:ea typeface="굴림" pitchFamily="50" charset="-127"/>
                <a:cs typeface="Arial" pitchFamily="34" charset="0"/>
              </a:rPr>
              <a:t>v.s</a:t>
            </a:r>
            <a:r>
              <a:rPr lang="en-US" altLang="ko-KR" sz="2400" dirty="0">
                <a:latin typeface="Arial" pitchFamily="34" charset="0"/>
                <a:ea typeface="굴림" pitchFamily="50" charset="-127"/>
                <a:cs typeface="Arial" pitchFamily="34" charset="0"/>
              </a:rPr>
              <a:t>. contract negotiation </a:t>
            </a:r>
          </a:p>
          <a:p>
            <a:pPr lvl="1">
              <a:spcBef>
                <a:spcPts val="300"/>
              </a:spcBef>
              <a:buFontTx/>
              <a:buChar char="•"/>
            </a:pPr>
            <a:r>
              <a:rPr lang="en-US" altLang="ko-KR" sz="2400" dirty="0">
                <a:latin typeface="Arial" pitchFamily="34" charset="0"/>
                <a:ea typeface="굴림" pitchFamily="50" charset="-127"/>
                <a:cs typeface="Arial" pitchFamily="34" charset="0"/>
              </a:rPr>
              <a:t>Responding to change </a:t>
            </a:r>
            <a:r>
              <a:rPr lang="en-US" altLang="ko-KR" sz="2400" dirty="0" err="1">
                <a:latin typeface="Arial" pitchFamily="34" charset="0"/>
                <a:ea typeface="굴림" pitchFamily="50" charset="-127"/>
                <a:cs typeface="Arial" pitchFamily="34" charset="0"/>
              </a:rPr>
              <a:t>v.s</a:t>
            </a:r>
            <a:r>
              <a:rPr lang="en-US" altLang="ko-KR" sz="2400" dirty="0">
                <a:latin typeface="Arial" pitchFamily="34" charset="0"/>
                <a:ea typeface="굴림" pitchFamily="50" charset="-127"/>
                <a:cs typeface="Arial" pitchFamily="34" charset="0"/>
              </a:rPr>
              <a:t>. over following a plan </a:t>
            </a:r>
          </a:p>
          <a:p>
            <a:pPr>
              <a:spcBef>
                <a:spcPts val="300"/>
              </a:spcBef>
            </a:pPr>
            <a:r>
              <a:rPr lang="en-US" altLang="ko-KR" sz="2400" dirty="0">
                <a:latin typeface="Arial" pitchFamily="34" charset="0"/>
                <a:ea typeface="굴림" pitchFamily="50" charset="-127"/>
                <a:cs typeface="Arial" pitchFamily="34" charset="0"/>
              </a:rPr>
              <a:t>That is, while there is value in the items on the right, we value the items on the left more.”</a:t>
            </a:r>
          </a:p>
        </p:txBody>
      </p:sp>
      <p:sp>
        <p:nvSpPr>
          <p:cNvPr id="5126" name="Text Box 4"/>
          <p:cNvSpPr txBox="1">
            <a:spLocks noChangeArrowheads="1"/>
          </p:cNvSpPr>
          <p:nvPr/>
        </p:nvSpPr>
        <p:spPr bwMode="auto">
          <a:xfrm>
            <a:off x="5410201" y="5847160"/>
            <a:ext cx="1896673" cy="369332"/>
          </a:xfrm>
          <a:prstGeom prst="rect">
            <a:avLst/>
          </a:prstGeom>
          <a:noFill/>
          <a:ln w="12700">
            <a:noFill/>
            <a:miter lim="800000"/>
            <a:headEnd/>
            <a:tailEnd/>
          </a:ln>
        </p:spPr>
        <p:txBody>
          <a:bodyPr wrap="none">
            <a:spAutoFit/>
          </a:bodyPr>
          <a:lstStyle/>
          <a:p>
            <a:r>
              <a:rPr lang="en-US" altLang="ko-KR" i="1">
                <a:solidFill>
                  <a:schemeClr val="bg1"/>
                </a:solidFill>
                <a:latin typeface="Palatino" pitchFamily="18" charset="0"/>
                <a:ea typeface="굴림" pitchFamily="50" charset="-127"/>
              </a:rPr>
              <a:t>Kent Beck et al</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rrowheads="1"/>
          </p:cNvSpPr>
          <p:nvPr>
            <p:ph type="title"/>
          </p:nvPr>
        </p:nvSpPr>
        <p:spPr>
          <a:xfrm>
            <a:off x="1676400" y="0"/>
            <a:ext cx="5646738" cy="914400"/>
          </a:xfrm>
        </p:spPr>
        <p:txBody>
          <a:bodyPr/>
          <a:lstStyle/>
          <a:p>
            <a:pPr eaLnBrk="1" hangingPunct="1">
              <a:defRPr/>
            </a:pPr>
            <a:r>
              <a:rPr lang="en-US" altLang="ko-KR" dirty="0" smtClean="0">
                <a:latin typeface="Arial" pitchFamily="34" charset="0"/>
                <a:ea typeface="굴림" pitchFamily="50" charset="-127"/>
                <a:cs typeface="Arial" pitchFamily="34" charset="0"/>
              </a:rPr>
              <a:t>What is “Agility”? </a:t>
            </a:r>
          </a:p>
        </p:txBody>
      </p:sp>
      <p:sp>
        <p:nvSpPr>
          <p:cNvPr id="799747" name="Rectangle 3"/>
          <p:cNvSpPr>
            <a:spLocks noGrp="1" noRot="1" noChangeArrowheads="1"/>
          </p:cNvSpPr>
          <p:nvPr>
            <p:ph idx="1"/>
          </p:nvPr>
        </p:nvSpPr>
        <p:spPr>
          <a:xfrm>
            <a:off x="944563" y="1523405"/>
            <a:ext cx="7480300" cy="4498776"/>
          </a:xfrm>
        </p:spPr>
        <p:txBody>
          <a:bodyPr/>
          <a:lstStyle/>
          <a:p>
            <a:pPr eaLnBrk="1" hangingPunct="1">
              <a:defRPr/>
            </a:pPr>
            <a:r>
              <a:rPr lang="en-US" altLang="ko-KR" dirty="0" smtClean="0">
                <a:latin typeface="Arial" pitchFamily="34" charset="0"/>
                <a:ea typeface="굴림" pitchFamily="50" charset="-127"/>
                <a:cs typeface="Arial" pitchFamily="34" charset="0"/>
              </a:rPr>
              <a:t>Effective (</a:t>
            </a:r>
            <a:r>
              <a:rPr lang="en-US" altLang="ko-KR" dirty="0" smtClean="0">
                <a:solidFill>
                  <a:srgbClr val="FF0000"/>
                </a:solidFill>
                <a:latin typeface="Arial" pitchFamily="34" charset="0"/>
                <a:ea typeface="굴림" pitchFamily="50" charset="-127"/>
                <a:cs typeface="Arial" pitchFamily="34" charset="0"/>
              </a:rPr>
              <a:t>rapid and adaptive</a:t>
            </a:r>
            <a:r>
              <a:rPr lang="en-US" altLang="ko-KR" dirty="0" smtClean="0">
                <a:latin typeface="Arial" pitchFamily="34" charset="0"/>
                <a:ea typeface="굴림" pitchFamily="50" charset="-127"/>
                <a:cs typeface="Arial" pitchFamily="34" charset="0"/>
              </a:rPr>
              <a:t>) response to change</a:t>
            </a:r>
          </a:p>
          <a:p>
            <a:pPr eaLnBrk="1" hangingPunct="1">
              <a:defRPr/>
            </a:pPr>
            <a:r>
              <a:rPr lang="en-US" altLang="ko-KR" dirty="0" smtClean="0">
                <a:latin typeface="Arial" pitchFamily="34" charset="0"/>
                <a:ea typeface="굴림" pitchFamily="50" charset="-127"/>
                <a:cs typeface="Arial" pitchFamily="34" charset="0"/>
              </a:rPr>
              <a:t>Effective communication among all stakeholders</a:t>
            </a:r>
          </a:p>
          <a:p>
            <a:pPr eaLnBrk="1" hangingPunct="1">
              <a:defRPr/>
            </a:pPr>
            <a:r>
              <a:rPr lang="en-US" altLang="ko-KR" dirty="0" smtClean="0">
                <a:latin typeface="Arial" pitchFamily="34" charset="0"/>
                <a:ea typeface="굴림" pitchFamily="50" charset="-127"/>
                <a:cs typeface="Arial" pitchFamily="34" charset="0"/>
              </a:rPr>
              <a:t>Drawing the customer onto the team</a:t>
            </a:r>
          </a:p>
          <a:p>
            <a:pPr eaLnBrk="1" hangingPunct="1">
              <a:defRPr/>
            </a:pPr>
            <a:r>
              <a:rPr lang="en-US" altLang="ko-KR" dirty="0" smtClean="0">
                <a:latin typeface="Arial" pitchFamily="34" charset="0"/>
                <a:ea typeface="굴림" pitchFamily="50" charset="-127"/>
                <a:cs typeface="Arial" pitchFamily="34" charset="0"/>
              </a:rPr>
              <a:t>Organizing a team so that it is in control of the work performed</a:t>
            </a:r>
          </a:p>
          <a:p>
            <a:pPr eaLnBrk="1" hangingPunct="1">
              <a:buFont typeface="Wingdings" pitchFamily="2" charset="2"/>
              <a:buNone/>
              <a:defRPr/>
            </a:pPr>
            <a:r>
              <a:rPr lang="en-US" altLang="ko-KR" i="1" dirty="0" smtClean="0">
                <a:latin typeface="Arial" pitchFamily="34" charset="0"/>
                <a:ea typeface="굴림" pitchFamily="50" charset="-127"/>
                <a:cs typeface="Arial" pitchFamily="34" charset="0"/>
              </a:rPr>
              <a:t>Yielding …</a:t>
            </a:r>
            <a:endParaRPr lang="en-US" altLang="ko-KR" dirty="0" smtClean="0">
              <a:latin typeface="Arial" pitchFamily="34" charset="0"/>
              <a:ea typeface="굴림" pitchFamily="50" charset="-127"/>
              <a:cs typeface="Arial" pitchFamily="34" charset="0"/>
            </a:endParaRPr>
          </a:p>
          <a:p>
            <a:pPr eaLnBrk="1" hangingPunct="1">
              <a:defRPr/>
            </a:pPr>
            <a:r>
              <a:rPr lang="en-US" altLang="ko-KR" dirty="0" smtClean="0">
                <a:solidFill>
                  <a:srgbClr val="FF0000"/>
                </a:solidFill>
                <a:latin typeface="Arial" pitchFamily="34" charset="0"/>
                <a:ea typeface="굴림" pitchFamily="50" charset="-127"/>
                <a:cs typeface="Arial" pitchFamily="34" charset="0"/>
              </a:rPr>
              <a:t>Rapid</a:t>
            </a:r>
            <a:r>
              <a:rPr lang="en-US" altLang="ko-KR" dirty="0" smtClean="0">
                <a:latin typeface="Arial" pitchFamily="34" charset="0"/>
                <a:ea typeface="굴림" pitchFamily="50" charset="-127"/>
                <a:cs typeface="Arial" pitchFamily="34" charset="0"/>
              </a:rPr>
              <a:t>, </a:t>
            </a:r>
            <a:r>
              <a:rPr lang="en-US" altLang="ko-KR" dirty="0" smtClean="0">
                <a:solidFill>
                  <a:srgbClr val="FF0000"/>
                </a:solidFill>
                <a:latin typeface="Arial" pitchFamily="34" charset="0"/>
                <a:ea typeface="굴림" pitchFamily="50" charset="-127"/>
                <a:cs typeface="Arial" pitchFamily="34" charset="0"/>
              </a:rPr>
              <a:t>incremental</a:t>
            </a:r>
            <a:r>
              <a:rPr lang="en-US" altLang="ko-KR" dirty="0" smtClean="0">
                <a:latin typeface="Arial" pitchFamily="34" charset="0"/>
                <a:ea typeface="굴림" pitchFamily="50" charset="-127"/>
                <a:cs typeface="Arial" pitchFamily="34" charset="0"/>
              </a:rPr>
              <a:t> delivery of software</a:t>
            </a:r>
          </a:p>
        </p:txBody>
      </p:sp>
      <p:sp>
        <p:nvSpPr>
          <p:cNvPr id="6148"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6149" name="슬라이드 번호 개체 틀 4"/>
          <p:cNvSpPr>
            <a:spLocks noGrp="1"/>
          </p:cNvSpPr>
          <p:nvPr>
            <p:ph type="sldNum" sz="quarter" idx="11"/>
          </p:nvPr>
        </p:nvSpPr>
        <p:spPr>
          <a:noFill/>
        </p:spPr>
        <p:txBody>
          <a:bodyPr/>
          <a:lstStyle/>
          <a:p>
            <a:fld id="{0B1E69ED-3346-44A8-BF4D-512274698A85}" type="slidenum">
              <a:rPr lang="ko-KR" altLang="en-US" smtClean="0">
                <a:latin typeface="Arial" pitchFamily="34" charset="0"/>
                <a:ea typeface="굴림" pitchFamily="50" charset="-127"/>
              </a:rPr>
              <a:pPr/>
              <a:t>74</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Agility and the Cost Of Change</a:t>
            </a:r>
            <a:endParaRPr lang="en-US" dirty="0"/>
          </a:p>
        </p:txBody>
      </p:sp>
      <p:sp>
        <p:nvSpPr>
          <p:cNvPr id="3" name="Content Placeholder 2"/>
          <p:cNvSpPr>
            <a:spLocks noGrp="1"/>
          </p:cNvSpPr>
          <p:nvPr>
            <p:ph idx="1"/>
          </p:nvPr>
        </p:nvSpPr>
        <p:spPr/>
        <p:txBody>
          <a:bodyPr/>
          <a:lstStyle/>
          <a:p>
            <a:endParaRPr lang="en-US"/>
          </a:p>
        </p:txBody>
      </p:sp>
      <p:pic>
        <p:nvPicPr>
          <p:cNvPr id="136194" name="Picture 2"/>
          <p:cNvPicPr>
            <a:picLocks noChangeAspect="1" noChangeArrowheads="1"/>
          </p:cNvPicPr>
          <p:nvPr/>
        </p:nvPicPr>
        <p:blipFill>
          <a:blip r:embed="rId3"/>
          <a:srcRect/>
          <a:stretch>
            <a:fillRect/>
          </a:stretch>
        </p:blipFill>
        <p:spPr bwMode="auto">
          <a:xfrm>
            <a:off x="0" y="1371600"/>
            <a:ext cx="7467600" cy="4768636"/>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rrowheads="1"/>
          </p:cNvSpPr>
          <p:nvPr>
            <p:ph type="title"/>
          </p:nvPr>
        </p:nvSpPr>
        <p:spPr>
          <a:xfrm>
            <a:off x="2133600" y="0"/>
            <a:ext cx="4883150" cy="914400"/>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An Agile Process</a:t>
            </a:r>
          </a:p>
        </p:txBody>
      </p:sp>
      <p:sp>
        <p:nvSpPr>
          <p:cNvPr id="800771" name="Rectangle 3"/>
          <p:cNvSpPr>
            <a:spLocks noGrp="1" noRot="1" noChangeArrowheads="1"/>
          </p:cNvSpPr>
          <p:nvPr>
            <p:ph idx="1"/>
          </p:nvPr>
        </p:nvSpPr>
        <p:spPr>
          <a:xfrm>
            <a:off x="457200" y="1562696"/>
            <a:ext cx="8229600" cy="4498776"/>
          </a:xfrm>
        </p:spPr>
        <p:txBody>
          <a:bodyPr/>
          <a:lstStyle/>
          <a:p>
            <a:pPr eaLnBrk="1" hangingPunct="1">
              <a:defRPr/>
            </a:pPr>
            <a:r>
              <a:rPr lang="en-US" altLang="ko-KR" dirty="0" smtClean="0">
                <a:latin typeface="Arial" pitchFamily="34" charset="0"/>
                <a:ea typeface="굴림" pitchFamily="50" charset="-127"/>
                <a:cs typeface="Arial" pitchFamily="34" charset="0"/>
              </a:rPr>
              <a:t>Is driven by customer descriptions of what is required (scenarios)</a:t>
            </a:r>
          </a:p>
          <a:p>
            <a:pPr eaLnBrk="1" hangingPunct="1">
              <a:defRPr/>
            </a:pPr>
            <a:r>
              <a:rPr lang="en-US" altLang="ko-KR" dirty="0" smtClean="0">
                <a:latin typeface="Arial" pitchFamily="34" charset="0"/>
                <a:ea typeface="굴림" pitchFamily="50" charset="-127"/>
                <a:cs typeface="Arial" pitchFamily="34" charset="0"/>
              </a:rPr>
              <a:t>Recognizes that plans are short-lived</a:t>
            </a:r>
          </a:p>
          <a:p>
            <a:pPr eaLnBrk="1" hangingPunct="1">
              <a:defRPr/>
            </a:pPr>
            <a:r>
              <a:rPr lang="en-US" altLang="ko-KR" dirty="0" smtClean="0">
                <a:latin typeface="Arial" pitchFamily="34" charset="0"/>
                <a:ea typeface="굴림" pitchFamily="50" charset="-127"/>
                <a:cs typeface="Arial" pitchFamily="34" charset="0"/>
              </a:rPr>
              <a:t>Develops software iteratively with a heavy emphasis on </a:t>
            </a:r>
            <a:r>
              <a:rPr lang="en-US" altLang="ko-KR" dirty="0" smtClean="0">
                <a:solidFill>
                  <a:srgbClr val="FF0000"/>
                </a:solidFill>
                <a:latin typeface="Arial" pitchFamily="34" charset="0"/>
                <a:ea typeface="굴림" pitchFamily="50" charset="-127"/>
                <a:cs typeface="Arial" pitchFamily="34" charset="0"/>
              </a:rPr>
              <a:t>construction</a:t>
            </a:r>
            <a:r>
              <a:rPr lang="en-US" altLang="ko-KR" dirty="0" smtClean="0">
                <a:latin typeface="Arial" pitchFamily="34" charset="0"/>
                <a:ea typeface="굴림" pitchFamily="50" charset="-127"/>
                <a:cs typeface="Arial" pitchFamily="34" charset="0"/>
              </a:rPr>
              <a:t> activities</a:t>
            </a:r>
          </a:p>
          <a:p>
            <a:pPr eaLnBrk="1" hangingPunct="1">
              <a:defRPr/>
            </a:pPr>
            <a:r>
              <a:rPr lang="en-US" altLang="ko-KR" dirty="0" smtClean="0">
                <a:latin typeface="Arial" pitchFamily="34" charset="0"/>
                <a:ea typeface="굴림" pitchFamily="50" charset="-127"/>
                <a:cs typeface="Arial" pitchFamily="34" charset="0"/>
              </a:rPr>
              <a:t>Delivers multiple ‘software increments’</a:t>
            </a:r>
          </a:p>
          <a:p>
            <a:pPr eaLnBrk="1" hangingPunct="1">
              <a:defRPr/>
            </a:pPr>
            <a:r>
              <a:rPr lang="en-US" altLang="ko-KR" dirty="0" smtClean="0">
                <a:latin typeface="Arial" pitchFamily="34" charset="0"/>
                <a:ea typeface="굴림" pitchFamily="50" charset="-127"/>
                <a:cs typeface="Arial" pitchFamily="34" charset="0"/>
              </a:rPr>
              <a:t>Adapts as changes occur</a:t>
            </a:r>
          </a:p>
        </p:txBody>
      </p:sp>
      <p:sp>
        <p:nvSpPr>
          <p:cNvPr id="7172"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7173" name="슬라이드 번호 개체 틀 4"/>
          <p:cNvSpPr>
            <a:spLocks noGrp="1"/>
          </p:cNvSpPr>
          <p:nvPr>
            <p:ph type="sldNum" sz="quarter" idx="11"/>
          </p:nvPr>
        </p:nvSpPr>
        <p:spPr>
          <a:noFill/>
        </p:spPr>
        <p:txBody>
          <a:bodyPr/>
          <a:lstStyle/>
          <a:p>
            <a:fld id="{4D488807-9456-48CB-BEC7-1672273B65C1}" type="slidenum">
              <a:rPr lang="ko-KR" altLang="en-US" smtClean="0">
                <a:latin typeface="Arial" pitchFamily="34" charset="0"/>
                <a:ea typeface="굴림" pitchFamily="50" charset="-127"/>
              </a:rPr>
              <a:pPr/>
              <a:t>76</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rrowheads="1"/>
          </p:cNvSpPr>
          <p:nvPr>
            <p:ph type="title"/>
          </p:nvPr>
        </p:nvSpPr>
        <p:spPr>
          <a:xfrm>
            <a:off x="544512" y="275034"/>
            <a:ext cx="8218487" cy="715566"/>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12 Principles of Agile Process</a:t>
            </a:r>
          </a:p>
        </p:txBody>
      </p:sp>
      <p:sp>
        <p:nvSpPr>
          <p:cNvPr id="799747" name="Rectangle 3"/>
          <p:cNvSpPr>
            <a:spLocks noGrp="1" noRot="1" noChangeArrowheads="1"/>
          </p:cNvSpPr>
          <p:nvPr>
            <p:ph idx="1"/>
          </p:nvPr>
        </p:nvSpPr>
        <p:spPr>
          <a:xfrm>
            <a:off x="155575" y="1523405"/>
            <a:ext cx="4559300" cy="4498776"/>
          </a:xfrm>
        </p:spPr>
        <p:txBody>
          <a:bodyPr/>
          <a:lstStyle/>
          <a:p>
            <a:pPr eaLnBrk="1" hangingPunct="1">
              <a:defRPr/>
            </a:pPr>
            <a:r>
              <a:rPr lang="en-US" altLang="ko-KR" sz="1800" dirty="0" smtClean="0">
                <a:latin typeface="Arial" pitchFamily="34" charset="0"/>
                <a:ea typeface="굴림" pitchFamily="50" charset="-127"/>
                <a:cs typeface="Arial" pitchFamily="34" charset="0"/>
              </a:rPr>
              <a:t>To satisfy the customer through </a:t>
            </a:r>
            <a:r>
              <a:rPr lang="en-US" altLang="ko-KR" sz="1800" dirty="0" smtClean="0">
                <a:solidFill>
                  <a:srgbClr val="FF0000"/>
                </a:solidFill>
                <a:latin typeface="Arial" pitchFamily="34" charset="0"/>
                <a:ea typeface="굴림" pitchFamily="50" charset="-127"/>
                <a:cs typeface="Arial" pitchFamily="34" charset="0"/>
              </a:rPr>
              <a:t>early and continuous delivery</a:t>
            </a:r>
            <a:r>
              <a:rPr lang="en-US" altLang="ko-KR" sz="1800" dirty="0" smtClean="0">
                <a:latin typeface="Arial" pitchFamily="34" charset="0"/>
                <a:ea typeface="굴림" pitchFamily="50" charset="-127"/>
                <a:cs typeface="Arial" pitchFamily="34" charset="0"/>
              </a:rPr>
              <a:t> of valuable SW </a:t>
            </a:r>
          </a:p>
          <a:p>
            <a:pPr eaLnBrk="1" hangingPunct="1">
              <a:defRPr/>
            </a:pPr>
            <a:r>
              <a:rPr lang="en-US" altLang="ko-KR" sz="1800" dirty="0" smtClean="0">
                <a:latin typeface="Arial" pitchFamily="34" charset="0"/>
                <a:ea typeface="굴림" pitchFamily="50" charset="-127"/>
                <a:cs typeface="Arial" pitchFamily="34" charset="0"/>
              </a:rPr>
              <a:t>Welcome </a:t>
            </a:r>
            <a:r>
              <a:rPr lang="en-US" altLang="ko-KR" sz="1800" dirty="0" smtClean="0">
                <a:solidFill>
                  <a:srgbClr val="FF0000"/>
                </a:solidFill>
                <a:latin typeface="Arial" pitchFamily="34" charset="0"/>
                <a:ea typeface="굴림" pitchFamily="50" charset="-127"/>
                <a:cs typeface="Arial" pitchFamily="34" charset="0"/>
              </a:rPr>
              <a:t>changing requirements</a:t>
            </a:r>
            <a:r>
              <a:rPr lang="en-US" altLang="ko-KR" sz="1800" dirty="0" smtClean="0">
                <a:latin typeface="Arial" pitchFamily="34" charset="0"/>
                <a:ea typeface="굴림" pitchFamily="50" charset="-127"/>
                <a:cs typeface="Arial" pitchFamily="34" charset="0"/>
              </a:rPr>
              <a:t>, even late in development</a:t>
            </a:r>
          </a:p>
          <a:p>
            <a:pPr eaLnBrk="1" hangingPunct="1">
              <a:defRPr/>
            </a:pPr>
            <a:r>
              <a:rPr lang="en-US" altLang="ko-KR" sz="1800" dirty="0" smtClean="0">
                <a:latin typeface="Arial" pitchFamily="34" charset="0"/>
                <a:ea typeface="굴림" pitchFamily="50" charset="-127"/>
                <a:cs typeface="Arial" pitchFamily="34" charset="0"/>
              </a:rPr>
              <a:t>Deliver working SW </a:t>
            </a:r>
            <a:r>
              <a:rPr lang="en-US" altLang="ko-KR" sz="1800" dirty="0" smtClean="0">
                <a:solidFill>
                  <a:srgbClr val="FF0000"/>
                </a:solidFill>
                <a:latin typeface="Arial" pitchFamily="34" charset="0"/>
                <a:ea typeface="굴림" pitchFamily="50" charset="-127"/>
                <a:cs typeface="Arial" pitchFamily="34" charset="0"/>
              </a:rPr>
              <a:t>frequently</a:t>
            </a:r>
            <a:r>
              <a:rPr lang="en-US" altLang="ko-KR" sz="1800" dirty="0" smtClean="0">
                <a:latin typeface="Arial" pitchFamily="34" charset="0"/>
                <a:ea typeface="굴림" pitchFamily="50" charset="-127"/>
                <a:cs typeface="Arial" pitchFamily="34" charset="0"/>
              </a:rPr>
              <a:t> (from a couple of weeks to a couple of months)</a:t>
            </a:r>
          </a:p>
          <a:p>
            <a:pPr eaLnBrk="1" hangingPunct="1">
              <a:defRPr/>
            </a:pPr>
            <a:r>
              <a:rPr lang="en-US" altLang="ko-KR" sz="1800" dirty="0" smtClean="0">
                <a:latin typeface="Arial" pitchFamily="34" charset="0"/>
                <a:ea typeface="굴림" pitchFamily="50" charset="-127"/>
                <a:cs typeface="Arial" pitchFamily="34" charset="0"/>
              </a:rPr>
              <a:t>Business people and developers must </a:t>
            </a:r>
            <a:r>
              <a:rPr lang="en-US" altLang="ko-KR" sz="1800" dirty="0" smtClean="0">
                <a:solidFill>
                  <a:srgbClr val="FF0000"/>
                </a:solidFill>
                <a:latin typeface="Arial" pitchFamily="34" charset="0"/>
                <a:ea typeface="굴림" pitchFamily="50" charset="-127"/>
                <a:cs typeface="Arial" pitchFamily="34" charset="0"/>
              </a:rPr>
              <a:t>work together daily </a:t>
            </a:r>
          </a:p>
          <a:p>
            <a:pPr eaLnBrk="1" hangingPunct="1">
              <a:defRPr/>
            </a:pPr>
            <a:r>
              <a:rPr lang="en-US" altLang="ko-KR" sz="1800" dirty="0" smtClean="0">
                <a:latin typeface="Arial" pitchFamily="34" charset="0"/>
                <a:ea typeface="굴림" pitchFamily="50" charset="-127"/>
                <a:cs typeface="Arial" pitchFamily="34" charset="0"/>
              </a:rPr>
              <a:t>Build projects around </a:t>
            </a:r>
            <a:r>
              <a:rPr lang="en-US" altLang="ko-KR" sz="1800" dirty="0" smtClean="0">
                <a:solidFill>
                  <a:srgbClr val="FF0000"/>
                </a:solidFill>
                <a:latin typeface="Arial" pitchFamily="34" charset="0"/>
                <a:ea typeface="굴림" pitchFamily="50" charset="-127"/>
                <a:cs typeface="Arial" pitchFamily="34" charset="0"/>
              </a:rPr>
              <a:t>motivated individuals</a:t>
            </a:r>
          </a:p>
          <a:p>
            <a:pPr eaLnBrk="1" hangingPunct="1">
              <a:defRPr/>
            </a:pPr>
            <a:r>
              <a:rPr lang="en-US" altLang="ko-KR" sz="1800" dirty="0" smtClean="0">
                <a:latin typeface="Arial" pitchFamily="34" charset="0"/>
                <a:ea typeface="굴림" pitchFamily="50" charset="-127"/>
                <a:cs typeface="Arial" pitchFamily="34" charset="0"/>
              </a:rPr>
              <a:t>The most effetive method of communication is </a:t>
            </a:r>
            <a:r>
              <a:rPr lang="en-US" altLang="ko-KR" sz="1800" dirty="0" smtClean="0">
                <a:solidFill>
                  <a:srgbClr val="FF0000"/>
                </a:solidFill>
                <a:latin typeface="Arial" pitchFamily="34" charset="0"/>
                <a:ea typeface="굴림" pitchFamily="50" charset="-127"/>
                <a:cs typeface="Arial" pitchFamily="34" charset="0"/>
              </a:rPr>
              <a:t>face-to-face</a:t>
            </a:r>
            <a:r>
              <a:rPr lang="en-US" altLang="ko-KR" sz="1800" dirty="0" smtClean="0">
                <a:latin typeface="Arial" pitchFamily="34" charset="0"/>
                <a:ea typeface="굴림" pitchFamily="50" charset="-127"/>
                <a:cs typeface="Arial" pitchFamily="34" charset="0"/>
              </a:rPr>
              <a:t> conversation</a:t>
            </a:r>
          </a:p>
        </p:txBody>
      </p:sp>
      <p:sp>
        <p:nvSpPr>
          <p:cNvPr id="8196"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8197" name="슬라이드 번호 개체 틀 4"/>
          <p:cNvSpPr>
            <a:spLocks noGrp="1"/>
          </p:cNvSpPr>
          <p:nvPr>
            <p:ph type="sldNum" sz="quarter" idx="11"/>
          </p:nvPr>
        </p:nvSpPr>
        <p:spPr>
          <a:noFill/>
        </p:spPr>
        <p:txBody>
          <a:bodyPr/>
          <a:lstStyle/>
          <a:p>
            <a:fld id="{4FC3CF4B-11FE-4201-823E-C95F0C541C31}" type="slidenum">
              <a:rPr lang="ko-KR" altLang="en-US" smtClean="0">
                <a:latin typeface="Arial" pitchFamily="34" charset="0"/>
                <a:ea typeface="굴림" pitchFamily="50" charset="-127"/>
              </a:rPr>
              <a:pPr/>
              <a:t>77</a:t>
            </a:fld>
            <a:endParaRPr lang="en-US" altLang="ko-KR" smtClean="0">
              <a:latin typeface="Arial" pitchFamily="34" charset="0"/>
              <a:ea typeface="굴림" pitchFamily="50" charset="-127"/>
            </a:endParaRPr>
          </a:p>
        </p:txBody>
      </p:sp>
      <p:sp>
        <p:nvSpPr>
          <p:cNvPr id="6" name="Rectangle 3"/>
          <p:cNvSpPr txBox="1">
            <a:spLocks noRot="1" noChangeArrowheads="1"/>
          </p:cNvSpPr>
          <p:nvPr/>
        </p:nvSpPr>
        <p:spPr bwMode="auto">
          <a:xfrm>
            <a:off x="4584700" y="1525191"/>
            <a:ext cx="4559300" cy="4498777"/>
          </a:xfrm>
          <a:prstGeom prst="rect">
            <a:avLst/>
          </a:prstGeom>
          <a:noFill/>
          <a:ln w="9525">
            <a:noFill/>
            <a:miter lim="800000"/>
            <a:headEnd/>
            <a:tailEnd/>
          </a:ln>
          <a:effectLst/>
        </p:spPr>
        <p:txBody>
          <a:bodyPr/>
          <a:lstStyle/>
          <a:p>
            <a:pPr marL="342900" indent="-342900" eaLnBrk="1" hangingPunct="1">
              <a:lnSpc>
                <a:spcPct val="100000"/>
              </a:lnSpc>
              <a:spcBef>
                <a:spcPct val="20000"/>
              </a:spcBef>
              <a:buClr>
                <a:schemeClr val="hlink"/>
              </a:buClr>
              <a:buSzPct val="70000"/>
              <a:buFont typeface="Wingdings" pitchFamily="2" charset="2"/>
              <a:buChar char="n"/>
              <a:defRPr/>
            </a:pPr>
            <a:r>
              <a:rPr lang="en-US" altLang="ko-KR" b="0" kern="0" dirty="0">
                <a:solidFill>
                  <a:srgbClr val="FF0000"/>
                </a:solidFill>
                <a:effectLst>
                  <a:outerShdw blurRad="38100" dist="38100" dir="2700000" algn="tl">
                    <a:srgbClr val="C0C0C0"/>
                  </a:outerShdw>
                </a:effectLst>
                <a:latin typeface="Arial" pitchFamily="34" charset="0"/>
                <a:ea typeface="굴림" pitchFamily="50" charset="-127"/>
                <a:cs typeface="Arial" pitchFamily="34" charset="0"/>
              </a:rPr>
              <a:t>Working SW </a:t>
            </a:r>
            <a:r>
              <a:rPr lang="en-US" altLang="ko-KR" b="0" kern="0" dirty="0">
                <a:effectLst>
                  <a:outerShdw blurRad="38100" dist="38100" dir="2700000" algn="tl">
                    <a:srgbClr val="C0C0C0"/>
                  </a:outerShdw>
                </a:effectLst>
                <a:latin typeface="Arial" pitchFamily="34" charset="0"/>
                <a:ea typeface="굴림" pitchFamily="50" charset="-127"/>
                <a:cs typeface="Arial" pitchFamily="34" charset="0"/>
              </a:rPr>
              <a:t>is the primary measure of progress</a:t>
            </a:r>
          </a:p>
          <a:p>
            <a:pPr marL="342900" indent="-342900" eaLnBrk="1" hangingPunct="1">
              <a:lnSpc>
                <a:spcPct val="100000"/>
              </a:lnSpc>
              <a:spcBef>
                <a:spcPct val="20000"/>
              </a:spcBef>
              <a:buClr>
                <a:schemeClr val="hlink"/>
              </a:buClr>
              <a:buSzPct val="70000"/>
              <a:buFont typeface="Wingdings" pitchFamily="2" charset="2"/>
              <a:buChar char="n"/>
              <a:defRPr/>
            </a:pPr>
            <a:r>
              <a:rPr lang="en-US" altLang="ko-KR" b="0" kern="0" dirty="0">
                <a:effectLst>
                  <a:outerShdw blurRad="38100" dist="38100" dir="2700000" algn="tl">
                    <a:srgbClr val="C0C0C0"/>
                  </a:outerShdw>
                </a:effectLst>
                <a:latin typeface="Arial" pitchFamily="34" charset="0"/>
                <a:ea typeface="굴림" pitchFamily="50" charset="-127"/>
                <a:cs typeface="Arial" pitchFamily="34" charset="0"/>
              </a:rPr>
              <a:t>Agile processes promote sustainable development</a:t>
            </a:r>
          </a:p>
          <a:p>
            <a:pPr marL="342900" indent="-342900" eaLnBrk="1" hangingPunct="1">
              <a:lnSpc>
                <a:spcPct val="100000"/>
              </a:lnSpc>
              <a:spcBef>
                <a:spcPct val="20000"/>
              </a:spcBef>
              <a:buClr>
                <a:schemeClr val="hlink"/>
              </a:buClr>
              <a:buSzPct val="70000"/>
              <a:buFont typeface="Wingdings" pitchFamily="2" charset="2"/>
              <a:buChar char="n"/>
              <a:defRPr/>
            </a:pPr>
            <a:r>
              <a:rPr lang="en-US" altLang="ko-KR" b="0" kern="0" dirty="0">
                <a:effectLst>
                  <a:outerShdw blurRad="38100" dist="38100" dir="2700000" algn="tl">
                    <a:srgbClr val="C0C0C0"/>
                  </a:outerShdw>
                </a:effectLst>
                <a:latin typeface="Arial" pitchFamily="34" charset="0"/>
                <a:ea typeface="굴림" pitchFamily="50" charset="-127"/>
                <a:cs typeface="Arial" pitchFamily="34" charset="0"/>
              </a:rPr>
              <a:t>Continuous attention to technical excellence and good design</a:t>
            </a:r>
          </a:p>
          <a:p>
            <a:pPr marL="342900" indent="-342900" eaLnBrk="1" hangingPunct="1">
              <a:lnSpc>
                <a:spcPct val="100000"/>
              </a:lnSpc>
              <a:spcBef>
                <a:spcPct val="20000"/>
              </a:spcBef>
              <a:buClr>
                <a:schemeClr val="hlink"/>
              </a:buClr>
              <a:buSzPct val="70000"/>
              <a:buFont typeface="Wingdings" pitchFamily="2" charset="2"/>
              <a:buChar char="n"/>
              <a:defRPr/>
            </a:pPr>
            <a:r>
              <a:rPr lang="en-US" altLang="ko-KR" b="0" kern="0" dirty="0">
                <a:effectLst>
                  <a:outerShdw blurRad="38100" dist="38100" dir="2700000" algn="tl">
                    <a:srgbClr val="C0C0C0"/>
                  </a:outerShdw>
                </a:effectLst>
                <a:latin typeface="Arial" pitchFamily="34" charset="0"/>
                <a:ea typeface="굴림" pitchFamily="50" charset="-127"/>
                <a:cs typeface="Arial" pitchFamily="34" charset="0"/>
              </a:rPr>
              <a:t>Keep it simple (KIS)</a:t>
            </a:r>
          </a:p>
          <a:p>
            <a:pPr marL="342900" indent="-342900" eaLnBrk="1" hangingPunct="1">
              <a:lnSpc>
                <a:spcPct val="100000"/>
              </a:lnSpc>
              <a:spcBef>
                <a:spcPct val="20000"/>
              </a:spcBef>
              <a:buClr>
                <a:schemeClr val="hlink"/>
              </a:buClr>
              <a:buSzPct val="70000"/>
              <a:buFont typeface="Wingdings" pitchFamily="2" charset="2"/>
              <a:buChar char="n"/>
              <a:defRPr/>
            </a:pPr>
            <a:r>
              <a:rPr lang="en-US" altLang="ko-KR" b="0" kern="0" dirty="0">
                <a:effectLst>
                  <a:outerShdw blurRad="38100" dist="38100" dir="2700000" algn="tl">
                    <a:srgbClr val="C0C0C0"/>
                  </a:outerShdw>
                </a:effectLst>
                <a:latin typeface="Arial" pitchFamily="34" charset="0"/>
                <a:ea typeface="굴림" pitchFamily="50" charset="-127"/>
                <a:cs typeface="Arial" pitchFamily="34" charset="0"/>
              </a:rPr>
              <a:t>The best architectures, requirements, and designs emerge from </a:t>
            </a:r>
            <a:r>
              <a:rPr lang="en-US" altLang="ko-KR" b="0" kern="0" dirty="0">
                <a:solidFill>
                  <a:srgbClr val="FF0000"/>
                </a:solidFill>
                <a:effectLst>
                  <a:outerShdw blurRad="38100" dist="38100" dir="2700000" algn="tl">
                    <a:srgbClr val="C0C0C0"/>
                  </a:outerShdw>
                </a:effectLst>
                <a:latin typeface="Arial" pitchFamily="34" charset="0"/>
                <a:ea typeface="굴림" pitchFamily="50" charset="-127"/>
                <a:cs typeface="Arial" pitchFamily="34" charset="0"/>
              </a:rPr>
              <a:t>self-organinzing teams</a:t>
            </a:r>
          </a:p>
          <a:p>
            <a:pPr marL="342900" indent="-342900" eaLnBrk="1" hangingPunct="1">
              <a:lnSpc>
                <a:spcPct val="100000"/>
              </a:lnSpc>
              <a:spcBef>
                <a:spcPct val="20000"/>
              </a:spcBef>
              <a:buClr>
                <a:schemeClr val="hlink"/>
              </a:buClr>
              <a:buSzPct val="70000"/>
              <a:buFont typeface="Wingdings" pitchFamily="2" charset="2"/>
              <a:buChar char="n"/>
              <a:defRPr/>
            </a:pPr>
            <a:r>
              <a:rPr lang="en-US" altLang="ko-KR" b="0" kern="0" dirty="0">
                <a:solidFill>
                  <a:srgbClr val="FF0000"/>
                </a:solidFill>
                <a:effectLst>
                  <a:outerShdw blurRad="38100" dist="38100" dir="2700000" algn="tl">
                    <a:srgbClr val="C0C0C0"/>
                  </a:outerShdw>
                </a:effectLst>
                <a:latin typeface="Arial" pitchFamily="34" charset="0"/>
                <a:ea typeface="굴림" pitchFamily="50" charset="-127"/>
                <a:cs typeface="Arial" pitchFamily="34" charset="0"/>
              </a:rPr>
              <a:t>At regular intervals</a:t>
            </a:r>
            <a:r>
              <a:rPr lang="en-US" altLang="ko-KR" b="0" kern="0" dirty="0">
                <a:effectLst>
                  <a:outerShdw blurRad="38100" dist="38100" dir="2700000" algn="tl">
                    <a:srgbClr val="C0C0C0"/>
                  </a:outerShdw>
                </a:effectLst>
                <a:latin typeface="Arial" pitchFamily="34" charset="0"/>
                <a:ea typeface="굴림" pitchFamily="50" charset="-127"/>
                <a:cs typeface="Arial" pitchFamily="34" charset="0"/>
              </a:rPr>
              <a:t>, the team reflects on how to become more effective, then tunes and adjusts its behavior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9D83542E-D4F1-421F-942A-88439C0CD12E}" type="slidenum">
              <a:rPr lang="en-US" altLang="ko-KR" sz="889">
                <a:latin typeface="Helvetica" panose="020B0604020202020204" pitchFamily="34" charset="0"/>
              </a:rPr>
              <a:pPr/>
              <a:t>78</a:t>
            </a:fld>
            <a:endParaRPr lang="en-US" altLang="ko-KR" sz="889">
              <a:latin typeface="Helvetica" panose="020B0604020202020204" pitchFamily="34" charset="0"/>
            </a:endParaRPr>
          </a:p>
        </p:txBody>
      </p:sp>
      <p:sp>
        <p:nvSpPr>
          <p:cNvPr id="10244" name="Rectangle 2"/>
          <p:cNvSpPr>
            <a:spLocks noGrp="1" noChangeArrowheads="1"/>
          </p:cNvSpPr>
          <p:nvPr>
            <p:ph type="title"/>
          </p:nvPr>
        </p:nvSpPr>
        <p:spPr>
          <a:xfrm>
            <a:off x="1524001" y="231493"/>
            <a:ext cx="5960533" cy="633413"/>
          </a:xfrm>
        </p:spPr>
        <p:txBody>
          <a:bodyPr>
            <a:normAutofit fontScale="90000"/>
          </a:bodyPr>
          <a:lstStyle/>
          <a:p>
            <a:pPr eaLnBrk="1" hangingPunct="1"/>
            <a:r>
              <a:rPr lang="en-US" altLang="ko-KR" dirty="0" smtClean="0">
                <a:ea typeface="굴림" panose="020B0600000101010101" pitchFamily="50" charset="-127"/>
              </a:rPr>
              <a:t>Human Factors</a:t>
            </a:r>
          </a:p>
        </p:txBody>
      </p:sp>
      <p:sp>
        <p:nvSpPr>
          <p:cNvPr id="10245" name="Rectangle 3"/>
          <p:cNvSpPr>
            <a:spLocks noGrp="1" noChangeArrowheads="1"/>
          </p:cNvSpPr>
          <p:nvPr>
            <p:ph type="body" idx="1"/>
          </p:nvPr>
        </p:nvSpPr>
        <p:spPr>
          <a:xfrm>
            <a:off x="457200" y="1219200"/>
            <a:ext cx="8229600" cy="4319852"/>
          </a:xfrm>
        </p:spPr>
        <p:txBody>
          <a:bodyPr>
            <a:normAutofit lnSpcReduction="10000"/>
          </a:bodyPr>
          <a:lstStyle/>
          <a:p>
            <a:pPr eaLnBrk="1" hangingPunct="1"/>
            <a:r>
              <a:rPr lang="en-US" altLang="ko-KR" i="1" dirty="0" smtClean="0">
                <a:latin typeface="Palatino" pitchFamily="-128" charset="0"/>
                <a:ea typeface="굴림" panose="020B0600000101010101" pitchFamily="50" charset="-127"/>
              </a:rPr>
              <a:t>the process molds to the needs of the people</a:t>
            </a:r>
            <a:r>
              <a:rPr lang="en-US" altLang="ko-KR" dirty="0" smtClean="0">
                <a:latin typeface="Palatino" pitchFamily="-128" charset="0"/>
                <a:ea typeface="굴림" panose="020B0600000101010101" pitchFamily="50" charset="-127"/>
              </a:rPr>
              <a:t> </a:t>
            </a:r>
            <a:r>
              <a:rPr lang="en-US" altLang="ko-KR" i="1" dirty="0" smtClean="0">
                <a:latin typeface="Palatino" pitchFamily="-128" charset="0"/>
                <a:ea typeface="굴림" panose="020B0600000101010101" pitchFamily="50" charset="-127"/>
              </a:rPr>
              <a:t>and team,</a:t>
            </a:r>
            <a:r>
              <a:rPr lang="en-US" altLang="ko-KR" dirty="0" smtClean="0">
                <a:latin typeface="Palatino" pitchFamily="-128" charset="0"/>
                <a:ea typeface="굴림" panose="020B0600000101010101" pitchFamily="50" charset="-127"/>
              </a:rPr>
              <a:t> not the other way around</a:t>
            </a:r>
          </a:p>
          <a:p>
            <a:pPr eaLnBrk="1" hangingPunct="1"/>
            <a:r>
              <a:rPr lang="en-US" altLang="ko-KR" dirty="0" smtClean="0">
                <a:latin typeface="Palatino" pitchFamily="-128" charset="0"/>
                <a:ea typeface="굴림" panose="020B0600000101010101" pitchFamily="50" charset="-127"/>
              </a:rPr>
              <a:t>key traits must exist among the people on an agile team and the team itself:</a:t>
            </a:r>
          </a:p>
          <a:p>
            <a:pPr lvl="1" eaLnBrk="1" hangingPunct="1"/>
            <a:r>
              <a:rPr lang="en-US" altLang="ko-KR" b="1" dirty="0" smtClean="0">
                <a:solidFill>
                  <a:schemeClr val="tx1"/>
                </a:solidFill>
                <a:latin typeface="Palatino" pitchFamily="-128" charset="0"/>
                <a:ea typeface="굴림" panose="020B0600000101010101" pitchFamily="50" charset="-127"/>
              </a:rPr>
              <a:t>Competence.</a:t>
            </a:r>
          </a:p>
          <a:p>
            <a:pPr lvl="1" eaLnBrk="1" hangingPunct="1"/>
            <a:r>
              <a:rPr lang="en-US" altLang="ko-KR" b="1" dirty="0" smtClean="0">
                <a:solidFill>
                  <a:schemeClr val="tx1"/>
                </a:solidFill>
                <a:latin typeface="Palatino" pitchFamily="-128" charset="0"/>
                <a:ea typeface="굴림" panose="020B0600000101010101" pitchFamily="50" charset="-127"/>
              </a:rPr>
              <a:t>Common focus.</a:t>
            </a:r>
          </a:p>
          <a:p>
            <a:pPr lvl="1" eaLnBrk="1" hangingPunct="1"/>
            <a:r>
              <a:rPr lang="en-US" altLang="ko-KR" b="1" dirty="0" smtClean="0">
                <a:solidFill>
                  <a:schemeClr val="tx1"/>
                </a:solidFill>
                <a:latin typeface="Palatino" pitchFamily="-128" charset="0"/>
                <a:ea typeface="굴림" panose="020B0600000101010101" pitchFamily="50" charset="-127"/>
              </a:rPr>
              <a:t>Collaboration.</a:t>
            </a:r>
          </a:p>
          <a:p>
            <a:pPr lvl="1" eaLnBrk="1" hangingPunct="1"/>
            <a:r>
              <a:rPr lang="en-US" altLang="ko-KR" b="1" dirty="0" smtClean="0">
                <a:solidFill>
                  <a:schemeClr val="tx1"/>
                </a:solidFill>
                <a:latin typeface="Palatino" pitchFamily="-128" charset="0"/>
                <a:ea typeface="굴림" panose="020B0600000101010101" pitchFamily="50" charset="-127"/>
              </a:rPr>
              <a:t>Decision-making ability.</a:t>
            </a:r>
          </a:p>
          <a:p>
            <a:pPr lvl="1" eaLnBrk="1" hangingPunct="1"/>
            <a:r>
              <a:rPr lang="en-US" altLang="ko-KR" b="1" dirty="0" smtClean="0">
                <a:solidFill>
                  <a:schemeClr val="tx1"/>
                </a:solidFill>
                <a:latin typeface="Palatino" pitchFamily="-128" charset="0"/>
                <a:ea typeface="굴림" panose="020B0600000101010101" pitchFamily="50" charset="-127"/>
              </a:rPr>
              <a:t>Fuzzy problem-solving ability.</a:t>
            </a:r>
          </a:p>
          <a:p>
            <a:pPr lvl="1" eaLnBrk="1" hangingPunct="1"/>
            <a:r>
              <a:rPr lang="en-US" altLang="ko-KR" b="1" dirty="0" smtClean="0">
                <a:solidFill>
                  <a:schemeClr val="tx1"/>
                </a:solidFill>
                <a:latin typeface="Palatino" pitchFamily="-128" charset="0"/>
                <a:ea typeface="굴림" panose="020B0600000101010101" pitchFamily="50" charset="-127"/>
              </a:rPr>
              <a:t>Mutual trust and respect.</a:t>
            </a:r>
          </a:p>
          <a:p>
            <a:pPr lvl="1" eaLnBrk="1" hangingPunct="1"/>
            <a:r>
              <a:rPr lang="en-US" altLang="ko-KR" b="1" dirty="0" smtClean="0">
                <a:solidFill>
                  <a:schemeClr val="tx1"/>
                </a:solidFill>
                <a:latin typeface="Palatino" pitchFamily="-128" charset="0"/>
                <a:ea typeface="굴림" panose="020B0600000101010101" pitchFamily="50" charset="-127"/>
              </a:rPr>
              <a:t>Self-organization.</a:t>
            </a:r>
          </a:p>
        </p:txBody>
      </p:sp>
    </p:spTree>
    <p:extLst>
      <p:ext uri="{BB962C8B-B14F-4D97-AF65-F5344CB8AC3E}">
        <p14:creationId xmlns="" xmlns:p14="http://schemas.microsoft.com/office/powerpoint/2010/main" val="217071192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Politics of Agile Development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There is considerable debate (sometimes strident) about the benefits and applicability of agile software development as opposed to more conventional software engineering processes. </a:t>
            </a:r>
          </a:p>
          <a:p>
            <a:r>
              <a:rPr lang="en-US" dirty="0" smtClean="0"/>
              <a:t>Like all software technology arguments, this methodology debate risks degenerating into a religious war. If warfare breaks out, rational thought disappears and beliefs rather than facts guide decision making. </a:t>
            </a:r>
          </a:p>
          <a:p>
            <a:r>
              <a:rPr lang="en-US" dirty="0" smtClean="0"/>
              <a:t>No one is against agility. The real question is: What is the best way to achieve it?</a:t>
            </a:r>
          </a:p>
          <a:p>
            <a:r>
              <a:rPr lang="en-US" dirty="0" smtClean="0"/>
              <a:t>There are no absolute answers to either of these questions. Even within the agile school itself, there are many proposed process models, each with a subtly different approach to the agility problem.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Map</a:t>
            </a:r>
            <a:endParaRPr lang="en-US" dirty="0"/>
          </a:p>
        </p:txBody>
      </p:sp>
      <p:grpSp>
        <p:nvGrpSpPr>
          <p:cNvPr id="163" name="Group 162"/>
          <p:cNvGrpSpPr/>
          <p:nvPr/>
        </p:nvGrpSpPr>
        <p:grpSpPr>
          <a:xfrm>
            <a:off x="762000" y="1371600"/>
            <a:ext cx="7620000" cy="4724400"/>
            <a:chOff x="1066800" y="1524000"/>
            <a:chExt cx="7620000" cy="4724400"/>
          </a:xfrm>
        </p:grpSpPr>
        <p:sp>
          <p:nvSpPr>
            <p:cNvPr id="4" name="Rounded Rectangle 3"/>
            <p:cNvSpPr/>
            <p:nvPr/>
          </p:nvSpPr>
          <p:spPr>
            <a:xfrm>
              <a:off x="3276600" y="4114800"/>
              <a:ext cx="1371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Software Engineering</a:t>
              </a:r>
              <a:endParaRPr lang="en-US" sz="1000" dirty="0">
                <a:solidFill>
                  <a:schemeClr val="tx1"/>
                </a:solidFill>
              </a:endParaRPr>
            </a:p>
          </p:txBody>
        </p:sp>
        <p:sp>
          <p:nvSpPr>
            <p:cNvPr id="5" name="Rounded Rectangle 4"/>
            <p:cNvSpPr/>
            <p:nvPr/>
          </p:nvSpPr>
          <p:spPr>
            <a:xfrm>
              <a:off x="3352800" y="5029200"/>
              <a:ext cx="12954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View of s/w process</a:t>
              </a:r>
              <a:endParaRPr lang="en-US" sz="1000" dirty="0">
                <a:solidFill>
                  <a:schemeClr val="tx1"/>
                </a:solidFill>
              </a:endParaRPr>
            </a:p>
          </p:txBody>
        </p:sp>
        <p:sp>
          <p:nvSpPr>
            <p:cNvPr id="7" name="Rounded Rectangle 6"/>
            <p:cNvSpPr/>
            <p:nvPr/>
          </p:nvSpPr>
          <p:spPr>
            <a:xfrm>
              <a:off x="2895600" y="5943600"/>
              <a:ext cx="1066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Process models</a:t>
              </a:r>
              <a:endParaRPr lang="en-US" sz="1000" dirty="0">
                <a:solidFill>
                  <a:schemeClr val="tx1"/>
                </a:solidFill>
              </a:endParaRPr>
            </a:p>
          </p:txBody>
        </p:sp>
        <p:sp>
          <p:nvSpPr>
            <p:cNvPr id="9" name="Rounded Rectangle 8"/>
            <p:cNvSpPr/>
            <p:nvPr/>
          </p:nvSpPr>
          <p:spPr>
            <a:xfrm>
              <a:off x="4038600" y="5943600"/>
              <a:ext cx="1066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Prescriptive Vs Agile process</a:t>
              </a:r>
              <a:endParaRPr lang="en-US" sz="1000" dirty="0">
                <a:solidFill>
                  <a:schemeClr val="tx1"/>
                </a:solidFill>
              </a:endParaRPr>
            </a:p>
          </p:txBody>
        </p:sp>
        <p:grpSp>
          <p:nvGrpSpPr>
            <p:cNvPr id="15" name="Group 14"/>
            <p:cNvGrpSpPr/>
            <p:nvPr/>
          </p:nvGrpSpPr>
          <p:grpSpPr>
            <a:xfrm>
              <a:off x="3657600" y="4343400"/>
              <a:ext cx="685800" cy="685800"/>
              <a:chOff x="914400" y="2362200"/>
              <a:chExt cx="685800" cy="685800"/>
            </a:xfrm>
          </p:grpSpPr>
          <p:cxnSp>
            <p:nvCxnSpPr>
              <p:cNvPr id="11" name="Straight Connector 10"/>
              <p:cNvCxnSpPr/>
              <p:nvPr/>
            </p:nvCxnSpPr>
            <p:spPr>
              <a:xfrm rot="5400000">
                <a:off x="1104900" y="2475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066800" y="2894806"/>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400" y="2514601"/>
                <a:ext cx="685800" cy="246221"/>
              </a:xfrm>
              <a:prstGeom prst="rect">
                <a:avLst/>
              </a:prstGeom>
              <a:noFill/>
            </p:spPr>
            <p:txBody>
              <a:bodyPr wrap="square" rtlCol="0">
                <a:spAutoFit/>
              </a:bodyPr>
              <a:lstStyle/>
              <a:p>
                <a:r>
                  <a:rPr lang="en-US" sz="1000" dirty="0" smtClean="0"/>
                  <a:t>presents</a:t>
                </a:r>
                <a:endParaRPr lang="en-US" sz="1000" dirty="0"/>
              </a:p>
            </p:txBody>
          </p:sp>
        </p:grpSp>
        <p:grpSp>
          <p:nvGrpSpPr>
            <p:cNvPr id="16" name="Group 15"/>
            <p:cNvGrpSpPr/>
            <p:nvPr/>
          </p:nvGrpSpPr>
          <p:grpSpPr>
            <a:xfrm>
              <a:off x="3276600" y="5257800"/>
              <a:ext cx="685800" cy="685800"/>
              <a:chOff x="914400" y="2362200"/>
              <a:chExt cx="685800" cy="685800"/>
            </a:xfrm>
          </p:grpSpPr>
          <p:cxnSp>
            <p:nvCxnSpPr>
              <p:cNvPr id="17" name="Straight Connector 16"/>
              <p:cNvCxnSpPr/>
              <p:nvPr/>
            </p:nvCxnSpPr>
            <p:spPr>
              <a:xfrm rot="5400000">
                <a:off x="1104900" y="2475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066800" y="2894806"/>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4400" y="2514601"/>
                <a:ext cx="685800" cy="246221"/>
              </a:xfrm>
              <a:prstGeom prst="rect">
                <a:avLst/>
              </a:prstGeom>
              <a:noFill/>
            </p:spPr>
            <p:txBody>
              <a:bodyPr wrap="square" rtlCol="0">
                <a:spAutoFit/>
              </a:bodyPr>
              <a:lstStyle/>
              <a:p>
                <a:r>
                  <a:rPr lang="en-US" sz="1000" dirty="0" smtClean="0"/>
                  <a:t>consider</a:t>
                </a:r>
                <a:endParaRPr lang="en-US" sz="1000" dirty="0"/>
              </a:p>
            </p:txBody>
          </p:sp>
        </p:grpSp>
        <p:grpSp>
          <p:nvGrpSpPr>
            <p:cNvPr id="20" name="Group 19"/>
            <p:cNvGrpSpPr/>
            <p:nvPr/>
          </p:nvGrpSpPr>
          <p:grpSpPr>
            <a:xfrm>
              <a:off x="4191000" y="5257800"/>
              <a:ext cx="685800" cy="685800"/>
              <a:chOff x="914400" y="2362200"/>
              <a:chExt cx="685800" cy="685800"/>
            </a:xfrm>
          </p:grpSpPr>
          <p:cxnSp>
            <p:nvCxnSpPr>
              <p:cNvPr id="21" name="Straight Connector 20"/>
              <p:cNvCxnSpPr/>
              <p:nvPr/>
            </p:nvCxnSpPr>
            <p:spPr>
              <a:xfrm rot="5400000">
                <a:off x="1104900" y="2475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066800" y="2894806"/>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14400" y="2514601"/>
                <a:ext cx="685800" cy="246221"/>
              </a:xfrm>
              <a:prstGeom prst="rect">
                <a:avLst/>
              </a:prstGeom>
              <a:noFill/>
            </p:spPr>
            <p:txBody>
              <a:bodyPr wrap="square" rtlCol="0">
                <a:spAutoFit/>
              </a:bodyPr>
              <a:lstStyle/>
              <a:p>
                <a:r>
                  <a:rPr lang="en-US" sz="1000" dirty="0" smtClean="0"/>
                  <a:t>address</a:t>
                </a:r>
                <a:endParaRPr lang="en-US" sz="1000" dirty="0"/>
              </a:p>
            </p:txBody>
          </p:sp>
        </p:grpSp>
        <p:cxnSp>
          <p:nvCxnSpPr>
            <p:cNvPr id="25" name="Straight Connector 24"/>
            <p:cNvCxnSpPr>
              <a:stCxn id="28" idx="2"/>
              <a:endCxn id="27" idx="0"/>
            </p:cNvCxnSpPr>
            <p:nvPr/>
          </p:nvCxnSpPr>
          <p:spPr>
            <a:xfrm rot="5400000">
              <a:off x="4133850" y="2762250"/>
              <a:ext cx="152401"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3886597" y="3352403"/>
              <a:ext cx="152400" cy="794"/>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57600" y="3048001"/>
              <a:ext cx="685800" cy="246221"/>
            </a:xfrm>
            <a:prstGeom prst="rect">
              <a:avLst/>
            </a:prstGeom>
            <a:noFill/>
          </p:spPr>
          <p:txBody>
            <a:bodyPr wrap="square" rtlCol="0">
              <a:spAutoFit/>
            </a:bodyPr>
            <a:lstStyle/>
            <a:p>
              <a:r>
                <a:rPr lang="en-US" sz="1000" dirty="0" smtClean="0"/>
                <a:t>presents</a:t>
              </a:r>
              <a:endParaRPr lang="en-US" sz="1000" dirty="0"/>
            </a:p>
          </p:txBody>
        </p:sp>
        <p:sp>
          <p:nvSpPr>
            <p:cNvPr id="28" name="Rounded Rectangle 27"/>
            <p:cNvSpPr/>
            <p:nvPr/>
          </p:nvSpPr>
          <p:spPr>
            <a:xfrm>
              <a:off x="4114800" y="2590800"/>
              <a:ext cx="609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Design Model</a:t>
              </a:r>
              <a:endParaRPr lang="en-US" sz="1000" dirty="0">
                <a:solidFill>
                  <a:schemeClr val="tx1"/>
                </a:solidFill>
              </a:endParaRPr>
            </a:p>
          </p:txBody>
        </p:sp>
        <p:cxnSp>
          <p:nvCxnSpPr>
            <p:cNvPr id="31" name="Straight Connector 30"/>
            <p:cNvCxnSpPr>
              <a:stCxn id="27" idx="0"/>
              <a:endCxn id="33" idx="2"/>
            </p:cNvCxnSpPr>
            <p:nvPr/>
          </p:nvCxnSpPr>
          <p:spPr>
            <a:xfrm rot="16200000" flipV="1">
              <a:off x="3752850" y="2800351"/>
              <a:ext cx="152401"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3276600" y="2590800"/>
              <a:ext cx="7620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Analysis model</a:t>
              </a:r>
              <a:endParaRPr lang="en-US" sz="1000" dirty="0">
                <a:solidFill>
                  <a:schemeClr val="tx1"/>
                </a:solidFill>
              </a:endParaRPr>
            </a:p>
          </p:txBody>
        </p:sp>
        <p:cxnSp>
          <p:nvCxnSpPr>
            <p:cNvPr id="49" name="Straight Connector 48"/>
            <p:cNvCxnSpPr/>
            <p:nvPr/>
          </p:nvCxnSpPr>
          <p:spPr>
            <a:xfrm rot="16200000" flipH="1">
              <a:off x="3524250" y="1885950"/>
              <a:ext cx="304801"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505200" y="2437606"/>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352800" y="2057401"/>
              <a:ext cx="685800" cy="246221"/>
            </a:xfrm>
            <a:prstGeom prst="rect">
              <a:avLst/>
            </a:prstGeom>
            <a:noFill/>
          </p:spPr>
          <p:txBody>
            <a:bodyPr wrap="square" rtlCol="0">
              <a:spAutoFit/>
            </a:bodyPr>
            <a:lstStyle/>
            <a:p>
              <a:r>
                <a:rPr lang="en-US" sz="1000" dirty="0" smtClean="0"/>
                <a:t>include</a:t>
              </a:r>
              <a:endParaRPr lang="en-US" sz="1000" dirty="0"/>
            </a:p>
          </p:txBody>
        </p:sp>
        <p:sp>
          <p:nvSpPr>
            <p:cNvPr id="52" name="Rounded Rectangle 51"/>
            <p:cNvSpPr/>
            <p:nvPr/>
          </p:nvSpPr>
          <p:spPr>
            <a:xfrm>
              <a:off x="2971800" y="1524000"/>
              <a:ext cx="1371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Software Engineering</a:t>
              </a:r>
              <a:endParaRPr lang="en-US" sz="1000" dirty="0">
                <a:solidFill>
                  <a:schemeClr val="tx1"/>
                </a:solidFill>
              </a:endParaRPr>
            </a:p>
          </p:txBody>
        </p:sp>
        <p:sp>
          <p:nvSpPr>
            <p:cNvPr id="53" name="Rounded Rectangle 52"/>
            <p:cNvSpPr/>
            <p:nvPr/>
          </p:nvSpPr>
          <p:spPr>
            <a:xfrm>
              <a:off x="3962400" y="1828800"/>
              <a:ext cx="1143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Requirement modeling for web and mobile app</a:t>
              </a:r>
              <a:endParaRPr lang="en-US" sz="1000" dirty="0">
                <a:solidFill>
                  <a:schemeClr val="tx1"/>
                </a:solidFill>
              </a:endParaRPr>
            </a:p>
          </p:txBody>
        </p:sp>
        <p:sp>
          <p:nvSpPr>
            <p:cNvPr id="54" name="Rounded Rectangle 53"/>
            <p:cNvSpPr/>
            <p:nvPr/>
          </p:nvSpPr>
          <p:spPr>
            <a:xfrm>
              <a:off x="2209800" y="1828800"/>
              <a:ext cx="1066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Requirement Engineering and modeling</a:t>
              </a:r>
              <a:endParaRPr lang="en-US" sz="1000" dirty="0">
                <a:solidFill>
                  <a:schemeClr val="tx1"/>
                </a:solidFill>
              </a:endParaRPr>
            </a:p>
          </p:txBody>
        </p:sp>
        <p:cxnSp>
          <p:nvCxnSpPr>
            <p:cNvPr id="57" name="Straight Connector 56"/>
            <p:cNvCxnSpPr>
              <a:stCxn id="51" idx="0"/>
              <a:endCxn id="53" idx="1"/>
            </p:cNvCxnSpPr>
            <p:nvPr/>
          </p:nvCxnSpPr>
          <p:spPr>
            <a:xfrm rot="5400000" flipH="1" flipV="1">
              <a:off x="3829050" y="1924051"/>
              <a:ext cx="1"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1" idx="0"/>
              <a:endCxn id="54" idx="3"/>
            </p:cNvCxnSpPr>
            <p:nvPr/>
          </p:nvCxnSpPr>
          <p:spPr>
            <a:xfrm rot="16200000" flipV="1">
              <a:off x="3486150" y="1847851"/>
              <a:ext cx="1"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28" idx="3"/>
              <a:endCxn id="75" idx="1"/>
            </p:cNvCxnSpPr>
            <p:nvPr/>
          </p:nvCxnSpPr>
          <p:spPr>
            <a:xfrm>
              <a:off x="4724400" y="2743200"/>
              <a:ext cx="228600" cy="2929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953000" y="2649379"/>
              <a:ext cx="609600" cy="246221"/>
            </a:xfrm>
            <a:prstGeom prst="rect">
              <a:avLst/>
            </a:prstGeom>
            <a:noFill/>
          </p:spPr>
          <p:txBody>
            <a:bodyPr wrap="square" rtlCol="0">
              <a:spAutoFit/>
            </a:bodyPr>
            <a:lstStyle/>
            <a:p>
              <a:r>
                <a:rPr lang="en-US" sz="1000" dirty="0" smtClean="0"/>
                <a:t>include</a:t>
              </a:r>
              <a:endParaRPr lang="en-US" sz="1000" dirty="0"/>
            </a:p>
          </p:txBody>
        </p:sp>
        <p:sp>
          <p:nvSpPr>
            <p:cNvPr id="77" name="Rounded Rectangle 76"/>
            <p:cNvSpPr/>
            <p:nvPr/>
          </p:nvSpPr>
          <p:spPr>
            <a:xfrm>
              <a:off x="5715000" y="2209800"/>
              <a:ext cx="914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Architectural design</a:t>
              </a:r>
              <a:endParaRPr lang="en-US" sz="1000" dirty="0">
                <a:solidFill>
                  <a:schemeClr val="tx1"/>
                </a:solidFill>
              </a:endParaRPr>
            </a:p>
          </p:txBody>
        </p:sp>
        <p:sp>
          <p:nvSpPr>
            <p:cNvPr id="78" name="Rounded Rectangle 77"/>
            <p:cNvSpPr/>
            <p:nvPr/>
          </p:nvSpPr>
          <p:spPr>
            <a:xfrm>
              <a:off x="5715000" y="2590800"/>
              <a:ext cx="7620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Design concepts</a:t>
              </a:r>
              <a:endParaRPr lang="en-US" sz="1000" dirty="0">
                <a:solidFill>
                  <a:schemeClr val="tx1"/>
                </a:solidFill>
              </a:endParaRPr>
            </a:p>
          </p:txBody>
        </p:sp>
        <p:sp>
          <p:nvSpPr>
            <p:cNvPr id="79" name="Rounded Rectangle 78"/>
            <p:cNvSpPr/>
            <p:nvPr/>
          </p:nvSpPr>
          <p:spPr>
            <a:xfrm>
              <a:off x="5715000" y="2971800"/>
              <a:ext cx="990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User interface design</a:t>
              </a:r>
              <a:endParaRPr lang="en-US" sz="1000" dirty="0">
                <a:solidFill>
                  <a:schemeClr val="tx1"/>
                </a:solidFill>
              </a:endParaRPr>
            </a:p>
          </p:txBody>
        </p:sp>
        <p:cxnSp>
          <p:nvCxnSpPr>
            <p:cNvPr id="81" name="Straight Connector 80"/>
            <p:cNvCxnSpPr>
              <a:stCxn id="75" idx="3"/>
              <a:endCxn id="77" idx="1"/>
            </p:cNvCxnSpPr>
            <p:nvPr/>
          </p:nvCxnSpPr>
          <p:spPr>
            <a:xfrm flipV="1">
              <a:off x="5562600" y="2362200"/>
              <a:ext cx="152400" cy="41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5" idx="3"/>
              <a:endCxn id="78" idx="1"/>
            </p:cNvCxnSpPr>
            <p:nvPr/>
          </p:nvCxnSpPr>
          <p:spPr>
            <a:xfrm flipV="1">
              <a:off x="5562600" y="2743200"/>
              <a:ext cx="152400" cy="2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5" idx="3"/>
              <a:endCxn id="79" idx="1"/>
            </p:cNvCxnSpPr>
            <p:nvPr/>
          </p:nvCxnSpPr>
          <p:spPr>
            <a:xfrm>
              <a:off x="5562600" y="2772490"/>
              <a:ext cx="152400" cy="351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3885803" y="4038203"/>
              <a:ext cx="152400" cy="794"/>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3810000" y="3733800"/>
              <a:ext cx="457200" cy="246221"/>
            </a:xfrm>
            <a:prstGeom prst="rect">
              <a:avLst/>
            </a:prstGeom>
            <a:noFill/>
          </p:spPr>
          <p:txBody>
            <a:bodyPr wrap="square" rtlCol="0">
              <a:spAutoFit/>
            </a:bodyPr>
            <a:lstStyle/>
            <a:p>
              <a:r>
                <a:rPr lang="en-US" sz="1000" dirty="0" smtClean="0"/>
                <a:t>has</a:t>
              </a:r>
              <a:endParaRPr lang="en-US" sz="1000" dirty="0"/>
            </a:p>
          </p:txBody>
        </p:sp>
        <p:sp>
          <p:nvSpPr>
            <p:cNvPr id="100" name="Rounded Rectangle 99"/>
            <p:cNvSpPr/>
            <p:nvPr/>
          </p:nvSpPr>
          <p:spPr>
            <a:xfrm>
              <a:off x="3657600" y="3429000"/>
              <a:ext cx="762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Modeling</a:t>
              </a:r>
              <a:endParaRPr lang="en-US" sz="1000" dirty="0">
                <a:solidFill>
                  <a:schemeClr val="tx1"/>
                </a:solidFill>
              </a:endParaRPr>
            </a:p>
          </p:txBody>
        </p:sp>
        <p:cxnSp>
          <p:nvCxnSpPr>
            <p:cNvPr id="103" name="Straight Connector 102"/>
            <p:cNvCxnSpPr/>
            <p:nvPr/>
          </p:nvCxnSpPr>
          <p:spPr>
            <a:xfrm rot="5400000">
              <a:off x="3885802" y="3733403"/>
              <a:ext cx="1524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486400" y="40386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5486400" y="4152900"/>
              <a:ext cx="228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 idx="3"/>
            </p:cNvCxnSpPr>
            <p:nvPr/>
          </p:nvCxnSpPr>
          <p:spPr>
            <a:xfrm flipV="1">
              <a:off x="4648200" y="4191000"/>
              <a:ext cx="228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4876800" y="4038600"/>
              <a:ext cx="685800" cy="246221"/>
            </a:xfrm>
            <a:prstGeom prst="rect">
              <a:avLst/>
            </a:prstGeom>
            <a:noFill/>
          </p:spPr>
          <p:txBody>
            <a:bodyPr wrap="square" rtlCol="0">
              <a:spAutoFit/>
            </a:bodyPr>
            <a:lstStyle/>
            <a:p>
              <a:r>
                <a:rPr lang="en-US" sz="1000" dirty="0" smtClean="0"/>
                <a:t>present</a:t>
              </a:r>
              <a:endParaRPr lang="en-US" sz="1000" dirty="0"/>
            </a:p>
          </p:txBody>
        </p:sp>
        <p:sp>
          <p:nvSpPr>
            <p:cNvPr id="113" name="Rounded Rectangle 112"/>
            <p:cNvSpPr/>
            <p:nvPr/>
          </p:nvSpPr>
          <p:spPr>
            <a:xfrm>
              <a:off x="5715000" y="3886200"/>
              <a:ext cx="914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Quality concepts</a:t>
              </a:r>
              <a:endParaRPr lang="en-US" sz="1000" dirty="0">
                <a:solidFill>
                  <a:schemeClr val="tx1"/>
                </a:solidFill>
              </a:endParaRPr>
            </a:p>
          </p:txBody>
        </p:sp>
        <p:sp>
          <p:nvSpPr>
            <p:cNvPr id="114" name="Rounded Rectangle 113"/>
            <p:cNvSpPr/>
            <p:nvPr/>
          </p:nvSpPr>
          <p:spPr>
            <a:xfrm>
              <a:off x="5715000" y="4267200"/>
              <a:ext cx="990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Software project management</a:t>
              </a:r>
              <a:endParaRPr lang="en-US" sz="1000" dirty="0">
                <a:solidFill>
                  <a:schemeClr val="tx1"/>
                </a:solidFill>
              </a:endParaRPr>
            </a:p>
          </p:txBody>
        </p:sp>
        <p:cxnSp>
          <p:nvCxnSpPr>
            <p:cNvPr id="118" name="Straight Connector 117"/>
            <p:cNvCxnSpPr>
              <a:stCxn id="4" idx="2"/>
            </p:cNvCxnSpPr>
            <p:nvPr/>
          </p:nvCxnSpPr>
          <p:spPr>
            <a:xfrm rot="16200000" flipH="1">
              <a:off x="4191000" y="4114800"/>
              <a:ext cx="2286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419600" y="4572000"/>
              <a:ext cx="685800" cy="246221"/>
            </a:xfrm>
            <a:prstGeom prst="rect">
              <a:avLst/>
            </a:prstGeom>
            <a:noFill/>
          </p:spPr>
          <p:txBody>
            <a:bodyPr wrap="square" rtlCol="0">
              <a:spAutoFit/>
            </a:bodyPr>
            <a:lstStyle/>
            <a:p>
              <a:r>
                <a:rPr lang="en-US" sz="1000" dirty="0" smtClean="0"/>
                <a:t>consider</a:t>
              </a:r>
              <a:endParaRPr lang="en-US" sz="1000" dirty="0"/>
            </a:p>
          </p:txBody>
        </p:sp>
        <p:sp>
          <p:nvSpPr>
            <p:cNvPr id="120" name="Rounded Rectangle 119"/>
            <p:cNvSpPr/>
            <p:nvPr/>
          </p:nvSpPr>
          <p:spPr>
            <a:xfrm>
              <a:off x="4800600" y="5029200"/>
              <a:ext cx="990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s/w process improvement</a:t>
              </a:r>
              <a:endParaRPr lang="en-US" sz="1000" dirty="0">
                <a:solidFill>
                  <a:schemeClr val="tx1"/>
                </a:solidFill>
              </a:endParaRPr>
            </a:p>
          </p:txBody>
        </p:sp>
        <p:cxnSp>
          <p:nvCxnSpPr>
            <p:cNvPr id="122" name="Straight Connector 121"/>
            <p:cNvCxnSpPr>
              <a:stCxn id="119" idx="2"/>
              <a:endCxn id="120" idx="0"/>
            </p:cNvCxnSpPr>
            <p:nvPr/>
          </p:nvCxnSpPr>
          <p:spPr>
            <a:xfrm rot="16200000" flipH="1">
              <a:off x="4923711" y="4657010"/>
              <a:ext cx="210979"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2514600" y="4114800"/>
              <a:ext cx="533400" cy="246221"/>
            </a:xfrm>
            <a:prstGeom prst="rect">
              <a:avLst/>
            </a:prstGeom>
            <a:noFill/>
          </p:spPr>
          <p:txBody>
            <a:bodyPr wrap="square" rtlCol="0">
              <a:spAutoFit/>
            </a:bodyPr>
            <a:lstStyle/>
            <a:p>
              <a:r>
                <a:rPr lang="en-US" sz="1000" dirty="0" smtClean="0"/>
                <a:t>apply</a:t>
              </a:r>
              <a:endParaRPr lang="en-US" sz="1000" dirty="0"/>
            </a:p>
          </p:txBody>
        </p:sp>
        <p:cxnSp>
          <p:nvCxnSpPr>
            <p:cNvPr id="125" name="Straight Connector 124"/>
            <p:cNvCxnSpPr>
              <a:stCxn id="4" idx="1"/>
              <a:endCxn id="123" idx="3"/>
            </p:cNvCxnSpPr>
            <p:nvPr/>
          </p:nvCxnSpPr>
          <p:spPr>
            <a:xfrm rot="10800000" flipV="1">
              <a:off x="3048000" y="4229099"/>
              <a:ext cx="228600" cy="8811"/>
            </a:xfrm>
            <a:prstGeom prst="line">
              <a:avLst/>
            </a:prstGeom>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1295400" y="4038600"/>
              <a:ext cx="990600" cy="400110"/>
            </a:xfrm>
            <a:prstGeom prst="rect">
              <a:avLst/>
            </a:prstGeom>
            <a:ln>
              <a:solidFill>
                <a:schemeClr val="tx1"/>
              </a:solidFill>
            </a:ln>
          </p:spPr>
          <p:txBody>
            <a:bodyPr wrap="square">
              <a:spAutoFit/>
            </a:bodyPr>
            <a:lstStyle/>
            <a:p>
              <a:r>
                <a:rPr lang="en-US" sz="1000" dirty="0" smtClean="0"/>
                <a:t>testing strategy and tactics</a:t>
              </a:r>
              <a:endParaRPr lang="en-US" dirty="0"/>
            </a:p>
          </p:txBody>
        </p:sp>
        <p:cxnSp>
          <p:nvCxnSpPr>
            <p:cNvPr id="128" name="Straight Connector 127"/>
            <p:cNvCxnSpPr>
              <a:stCxn id="123" idx="1"/>
              <a:endCxn id="126" idx="3"/>
            </p:cNvCxnSpPr>
            <p:nvPr/>
          </p:nvCxnSpPr>
          <p:spPr>
            <a:xfrm rot="10800000" flipV="1">
              <a:off x="2286000" y="4237911"/>
              <a:ext cx="228600" cy="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a:endCxn id="130" idx="1"/>
            </p:cNvCxnSpPr>
            <p:nvPr/>
          </p:nvCxnSpPr>
          <p:spPr>
            <a:xfrm>
              <a:off x="6705600" y="4419600"/>
              <a:ext cx="228600" cy="2929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934200" y="4325779"/>
              <a:ext cx="609600" cy="246221"/>
            </a:xfrm>
            <a:prstGeom prst="rect">
              <a:avLst/>
            </a:prstGeom>
            <a:noFill/>
          </p:spPr>
          <p:txBody>
            <a:bodyPr wrap="square" rtlCol="0">
              <a:spAutoFit/>
            </a:bodyPr>
            <a:lstStyle/>
            <a:p>
              <a:r>
                <a:rPr lang="en-US" sz="1000" dirty="0" smtClean="0"/>
                <a:t>include</a:t>
              </a:r>
              <a:endParaRPr lang="en-US" sz="1000" dirty="0"/>
            </a:p>
          </p:txBody>
        </p:sp>
        <p:sp>
          <p:nvSpPr>
            <p:cNvPr id="131" name="Rounded Rectangle 130"/>
            <p:cNvSpPr/>
            <p:nvPr/>
          </p:nvSpPr>
          <p:spPr>
            <a:xfrm>
              <a:off x="7696200" y="3886200"/>
              <a:ext cx="9144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Project scheduling</a:t>
              </a:r>
              <a:endParaRPr lang="en-US" sz="1000" dirty="0">
                <a:solidFill>
                  <a:schemeClr val="tx1"/>
                </a:solidFill>
              </a:endParaRPr>
            </a:p>
          </p:txBody>
        </p:sp>
        <p:sp>
          <p:nvSpPr>
            <p:cNvPr id="132" name="Rounded Rectangle 131"/>
            <p:cNvSpPr/>
            <p:nvPr/>
          </p:nvSpPr>
          <p:spPr>
            <a:xfrm>
              <a:off x="7696200" y="4267200"/>
              <a:ext cx="990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Risk management</a:t>
              </a:r>
              <a:endParaRPr lang="en-US" sz="1000" dirty="0">
                <a:solidFill>
                  <a:schemeClr val="tx1"/>
                </a:solidFill>
              </a:endParaRPr>
            </a:p>
          </p:txBody>
        </p:sp>
        <p:sp>
          <p:nvSpPr>
            <p:cNvPr id="133" name="Rounded Rectangle 132"/>
            <p:cNvSpPr/>
            <p:nvPr/>
          </p:nvSpPr>
          <p:spPr>
            <a:xfrm>
              <a:off x="7696200" y="4648200"/>
              <a:ext cx="990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s/w maintenance</a:t>
              </a:r>
              <a:endParaRPr lang="en-US" sz="1000" dirty="0">
                <a:solidFill>
                  <a:schemeClr val="tx1"/>
                </a:solidFill>
              </a:endParaRPr>
            </a:p>
          </p:txBody>
        </p:sp>
        <p:cxnSp>
          <p:nvCxnSpPr>
            <p:cNvPr id="134" name="Straight Connector 133"/>
            <p:cNvCxnSpPr>
              <a:stCxn id="130" idx="3"/>
              <a:endCxn id="131" idx="1"/>
            </p:cNvCxnSpPr>
            <p:nvPr/>
          </p:nvCxnSpPr>
          <p:spPr>
            <a:xfrm flipV="1">
              <a:off x="7543800" y="4038600"/>
              <a:ext cx="152400" cy="41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0" idx="3"/>
              <a:endCxn id="132" idx="1"/>
            </p:cNvCxnSpPr>
            <p:nvPr/>
          </p:nvCxnSpPr>
          <p:spPr>
            <a:xfrm flipV="1">
              <a:off x="7543800" y="4419600"/>
              <a:ext cx="152400" cy="2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30" idx="3"/>
              <a:endCxn id="133" idx="1"/>
            </p:cNvCxnSpPr>
            <p:nvPr/>
          </p:nvCxnSpPr>
          <p:spPr>
            <a:xfrm>
              <a:off x="7543800" y="4448890"/>
              <a:ext cx="152400" cy="35171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p:cNvSpPr/>
            <p:nvPr/>
          </p:nvSpPr>
          <p:spPr>
            <a:xfrm>
              <a:off x="1219200" y="5181600"/>
              <a:ext cx="11430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Testing OOA and OOD models</a:t>
              </a:r>
              <a:endParaRPr lang="en-US" sz="1000" dirty="0">
                <a:solidFill>
                  <a:schemeClr val="tx1"/>
                </a:solidFill>
              </a:endParaRPr>
            </a:p>
          </p:txBody>
        </p:sp>
        <p:grpSp>
          <p:nvGrpSpPr>
            <p:cNvPr id="148" name="Group 147"/>
            <p:cNvGrpSpPr/>
            <p:nvPr/>
          </p:nvGrpSpPr>
          <p:grpSpPr>
            <a:xfrm>
              <a:off x="1447800" y="4495800"/>
              <a:ext cx="685800" cy="685800"/>
              <a:chOff x="914400" y="2362200"/>
              <a:chExt cx="685800" cy="685800"/>
            </a:xfrm>
          </p:grpSpPr>
          <p:cxnSp>
            <p:nvCxnSpPr>
              <p:cNvPr id="149" name="Straight Connector 148"/>
              <p:cNvCxnSpPr/>
              <p:nvPr/>
            </p:nvCxnSpPr>
            <p:spPr>
              <a:xfrm rot="5400000">
                <a:off x="1104900" y="2475706"/>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5400000">
                <a:off x="1066800" y="2894806"/>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914400" y="2514601"/>
                <a:ext cx="685800" cy="246221"/>
              </a:xfrm>
              <a:prstGeom prst="rect">
                <a:avLst/>
              </a:prstGeom>
              <a:noFill/>
            </p:spPr>
            <p:txBody>
              <a:bodyPr wrap="square" rtlCol="0">
                <a:spAutoFit/>
              </a:bodyPr>
              <a:lstStyle/>
              <a:p>
                <a:r>
                  <a:rPr lang="en-US" sz="1000" dirty="0" smtClean="0"/>
                  <a:t>with</a:t>
                </a:r>
                <a:endParaRPr lang="en-US" sz="1000" dirty="0"/>
              </a:p>
            </p:txBody>
          </p:sp>
        </p:grpSp>
        <p:cxnSp>
          <p:nvCxnSpPr>
            <p:cNvPr id="152" name="Straight Connector 151"/>
            <p:cNvCxnSpPr>
              <a:stCxn id="154" idx="2"/>
              <a:endCxn id="153" idx="0"/>
            </p:cNvCxnSpPr>
            <p:nvPr/>
          </p:nvCxnSpPr>
          <p:spPr>
            <a:xfrm rot="5400000">
              <a:off x="1932861" y="3439239"/>
              <a:ext cx="210979" cy="49530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1447800" y="3792379"/>
              <a:ext cx="685800" cy="246221"/>
            </a:xfrm>
            <a:prstGeom prst="rect">
              <a:avLst/>
            </a:prstGeom>
            <a:noFill/>
          </p:spPr>
          <p:txBody>
            <a:bodyPr wrap="square" rtlCol="0">
              <a:spAutoFit/>
            </a:bodyPr>
            <a:lstStyle/>
            <a:p>
              <a:r>
                <a:rPr lang="en-US" sz="1000" dirty="0" smtClean="0"/>
                <a:t>presents</a:t>
              </a:r>
              <a:endParaRPr lang="en-US" sz="1000" dirty="0"/>
            </a:p>
          </p:txBody>
        </p:sp>
        <p:sp>
          <p:nvSpPr>
            <p:cNvPr id="154" name="Rounded Rectangle 153"/>
            <p:cNvSpPr/>
            <p:nvPr/>
          </p:nvSpPr>
          <p:spPr>
            <a:xfrm>
              <a:off x="1905000" y="3276600"/>
              <a:ext cx="7620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black box testing</a:t>
              </a:r>
              <a:endParaRPr lang="en-US" sz="1000" dirty="0">
                <a:solidFill>
                  <a:schemeClr val="tx1"/>
                </a:solidFill>
              </a:endParaRPr>
            </a:p>
          </p:txBody>
        </p:sp>
        <p:cxnSp>
          <p:nvCxnSpPr>
            <p:cNvPr id="155" name="Straight Connector 154"/>
            <p:cNvCxnSpPr>
              <a:stCxn id="153" idx="0"/>
              <a:endCxn id="156" idx="2"/>
            </p:cNvCxnSpPr>
            <p:nvPr/>
          </p:nvCxnSpPr>
          <p:spPr>
            <a:xfrm rot="16200000" flipV="1">
              <a:off x="1543050" y="3544729"/>
              <a:ext cx="152401"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p:cNvSpPr/>
            <p:nvPr/>
          </p:nvSpPr>
          <p:spPr>
            <a:xfrm>
              <a:off x="1066800" y="3276600"/>
              <a:ext cx="762000" cy="3633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White box testing</a:t>
              </a:r>
              <a:endParaRPr lang="en-US" sz="1000" dirty="0">
                <a:solidFill>
                  <a:schemeClr val="tx1"/>
                </a:solidFill>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a:t>
            </a:r>
            <a:endParaRPr lang="en-US" dirty="0"/>
          </a:p>
        </p:txBody>
      </p:sp>
      <p:sp>
        <p:nvSpPr>
          <p:cNvPr id="3" name="Content Placeholder 2"/>
          <p:cNvSpPr>
            <a:spLocks noGrp="1"/>
          </p:cNvSpPr>
          <p:nvPr>
            <p:ph idx="1"/>
          </p:nvPr>
        </p:nvSpPr>
        <p:spPr/>
        <p:txBody>
          <a:bodyPr/>
          <a:lstStyle/>
          <a:p>
            <a:r>
              <a:rPr lang="en-US" altLang="ko-KR" dirty="0" smtClean="0">
                <a:latin typeface="Arial" pitchFamily="34" charset="0"/>
                <a:ea typeface="굴림" pitchFamily="50" charset="-127"/>
                <a:cs typeface="Arial" pitchFamily="34" charset="0"/>
              </a:rPr>
              <a:t>The most widely used agile process, originally proposed by Kent Beck</a:t>
            </a:r>
          </a:p>
          <a:p>
            <a:r>
              <a:rPr lang="en-US" dirty="0" smtClean="0"/>
              <a:t>Extreme Programming – </a:t>
            </a:r>
          </a:p>
          <a:p>
            <a:pPr lvl="1"/>
            <a:r>
              <a:rPr lang="en-US" dirty="0" smtClean="0"/>
              <a:t>is one of the most important software development framework of Agile models.</a:t>
            </a:r>
          </a:p>
          <a:p>
            <a:pPr lvl="1"/>
            <a:r>
              <a:rPr lang="en-US" dirty="0" smtClean="0"/>
              <a:t>Is used to improve software quality and responsive to customer requirements. </a:t>
            </a:r>
          </a:p>
          <a:p>
            <a:pPr lvl="1"/>
            <a:r>
              <a:rPr lang="en-US" dirty="0" smtClean="0"/>
              <a:t>model recommends taking the best practices that have worked well in the past in program development projects to extreme levels.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rrowheads="1"/>
          </p:cNvSpPr>
          <p:nvPr>
            <p:ph type="title"/>
          </p:nvPr>
        </p:nvSpPr>
        <p:spPr>
          <a:xfrm>
            <a:off x="0" y="275034"/>
            <a:ext cx="8839200" cy="867966"/>
          </a:xfrm>
        </p:spPr>
        <p:txBody>
          <a:bodyPr>
            <a:normAutofit/>
          </a:bodyPr>
          <a:lstStyle/>
          <a:p>
            <a:pPr eaLnBrk="1" hangingPunct="1">
              <a:defRPr/>
            </a:pPr>
            <a:r>
              <a:rPr lang="en-US" altLang="ko-KR" dirty="0" smtClean="0">
                <a:latin typeface="Arial" pitchFamily="34" charset="0"/>
                <a:ea typeface="굴림" pitchFamily="50" charset="-127"/>
                <a:cs typeface="Arial" pitchFamily="34" charset="0"/>
              </a:rPr>
              <a:t>Extreme Programming (XP)</a:t>
            </a:r>
          </a:p>
        </p:txBody>
      </p:sp>
      <p:sp>
        <p:nvSpPr>
          <p:cNvPr id="801795" name="Rectangle 3"/>
          <p:cNvSpPr>
            <a:spLocks noGrp="1" noRot="1" noChangeArrowheads="1"/>
          </p:cNvSpPr>
          <p:nvPr>
            <p:ph idx="1"/>
          </p:nvPr>
        </p:nvSpPr>
        <p:spPr/>
        <p:txBody>
          <a:bodyPr/>
          <a:lstStyle/>
          <a:p>
            <a:pPr eaLnBrk="1" hangingPunct="1">
              <a:defRPr/>
            </a:pPr>
            <a:r>
              <a:rPr lang="en-US" altLang="ko-KR" dirty="0" smtClean="0">
                <a:latin typeface="Arial" pitchFamily="34" charset="0"/>
                <a:ea typeface="굴림" pitchFamily="50" charset="-127"/>
                <a:cs typeface="Arial" pitchFamily="34" charset="0"/>
              </a:rPr>
              <a:t>XP Planning</a:t>
            </a:r>
          </a:p>
          <a:p>
            <a:pPr lvl="1" eaLnBrk="1" hangingPunct="1">
              <a:defRPr/>
            </a:pPr>
            <a:r>
              <a:rPr lang="en-US" altLang="ko-KR" dirty="0" smtClean="0">
                <a:latin typeface="Arial" pitchFamily="34" charset="0"/>
                <a:ea typeface="굴림" pitchFamily="50" charset="-127"/>
                <a:cs typeface="Arial" pitchFamily="34" charset="0"/>
              </a:rPr>
              <a:t>Begins with the creation of “user </a:t>
            </a:r>
            <a:r>
              <a:rPr lang="en-US" altLang="ko-KR" dirty="0" smtClean="0">
                <a:solidFill>
                  <a:srgbClr val="FF0000"/>
                </a:solidFill>
                <a:latin typeface="Arial" pitchFamily="34" charset="0"/>
                <a:ea typeface="굴림" pitchFamily="50" charset="-127"/>
                <a:cs typeface="Arial" pitchFamily="34" charset="0"/>
              </a:rPr>
              <a:t>stories</a:t>
            </a:r>
            <a:r>
              <a:rPr lang="en-US" altLang="ko-KR" dirty="0" smtClean="0">
                <a:latin typeface="Arial" pitchFamily="34" charset="0"/>
                <a:ea typeface="굴림" pitchFamily="50" charset="-127"/>
                <a:cs typeface="Arial" pitchFamily="34" charset="0"/>
              </a:rPr>
              <a:t>” that describe required features and functionality for SW</a:t>
            </a:r>
          </a:p>
          <a:p>
            <a:pPr lvl="1" eaLnBrk="1" hangingPunct="1">
              <a:defRPr/>
            </a:pPr>
            <a:r>
              <a:rPr lang="en-US" altLang="ko-KR" dirty="0" smtClean="0">
                <a:latin typeface="Arial" pitchFamily="34" charset="0"/>
                <a:ea typeface="굴림" pitchFamily="50" charset="-127"/>
                <a:cs typeface="Arial" pitchFamily="34" charset="0"/>
              </a:rPr>
              <a:t>Agile team assesses each story and assigns a cost (in weeks)</a:t>
            </a:r>
          </a:p>
          <a:p>
            <a:pPr lvl="1" eaLnBrk="1" hangingPunct="1">
              <a:defRPr/>
            </a:pPr>
            <a:r>
              <a:rPr lang="en-US" altLang="ko-KR" dirty="0" smtClean="0">
                <a:latin typeface="Arial" pitchFamily="34" charset="0"/>
                <a:ea typeface="굴림" pitchFamily="50" charset="-127"/>
                <a:cs typeface="Arial" pitchFamily="34" charset="0"/>
              </a:rPr>
              <a:t>Stories are grouped to for a deliverable increment</a:t>
            </a:r>
          </a:p>
          <a:p>
            <a:pPr lvl="1" eaLnBrk="1" hangingPunct="1">
              <a:defRPr/>
            </a:pPr>
            <a:r>
              <a:rPr lang="en-US" altLang="ko-KR" dirty="0" smtClean="0">
                <a:latin typeface="Arial" pitchFamily="34" charset="0"/>
                <a:ea typeface="굴림" pitchFamily="50" charset="-127"/>
                <a:cs typeface="Arial" pitchFamily="34" charset="0"/>
              </a:rPr>
              <a:t>A commitment is made on delivery date</a:t>
            </a:r>
          </a:p>
          <a:p>
            <a:pPr lvl="1" eaLnBrk="1" hangingPunct="1">
              <a:defRPr/>
            </a:pPr>
            <a:r>
              <a:rPr lang="en-US" altLang="ko-KR" dirty="0" smtClean="0">
                <a:latin typeface="Arial" pitchFamily="34" charset="0"/>
                <a:ea typeface="굴림" pitchFamily="50" charset="-127"/>
                <a:cs typeface="Arial" pitchFamily="34" charset="0"/>
              </a:rPr>
              <a:t>After the first increment “</a:t>
            </a:r>
            <a:r>
              <a:rPr lang="en-US" altLang="ko-KR" dirty="0" smtClean="0">
                <a:solidFill>
                  <a:srgbClr val="FF0000"/>
                </a:solidFill>
                <a:latin typeface="Arial" pitchFamily="34" charset="0"/>
                <a:ea typeface="굴림" pitchFamily="50" charset="-127"/>
                <a:cs typeface="Arial" pitchFamily="34" charset="0"/>
              </a:rPr>
              <a:t>project velocity</a:t>
            </a:r>
            <a:r>
              <a:rPr lang="en-US" altLang="ko-KR" dirty="0" smtClean="0">
                <a:latin typeface="Arial" pitchFamily="34" charset="0"/>
                <a:ea typeface="굴림" pitchFamily="50" charset="-127"/>
                <a:cs typeface="Arial" pitchFamily="34" charset="0"/>
              </a:rPr>
              <a:t>” (# of user stories implemented during the first release) is used to help define subsequent delivery dates for other increments</a:t>
            </a:r>
          </a:p>
        </p:txBody>
      </p:sp>
      <p:sp>
        <p:nvSpPr>
          <p:cNvPr id="9220"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9221" name="슬라이드 번호 개체 틀 4"/>
          <p:cNvSpPr>
            <a:spLocks noGrp="1"/>
          </p:cNvSpPr>
          <p:nvPr>
            <p:ph type="sldNum" sz="quarter" idx="11"/>
          </p:nvPr>
        </p:nvSpPr>
        <p:spPr>
          <a:noFill/>
        </p:spPr>
        <p:txBody>
          <a:bodyPr/>
          <a:lstStyle/>
          <a:p>
            <a:fld id="{8CEE832C-F52C-4097-A706-EA8E001A2BB9}" type="slidenum">
              <a:rPr lang="ko-KR" altLang="en-US" smtClean="0">
                <a:latin typeface="Arial" pitchFamily="34" charset="0"/>
                <a:ea typeface="굴림" pitchFamily="50" charset="-127"/>
              </a:rPr>
              <a:pPr/>
              <a:t>81</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rrowheads="1"/>
          </p:cNvSpPr>
          <p:nvPr>
            <p:ph type="title"/>
          </p:nvPr>
        </p:nvSpPr>
        <p:spPr>
          <a:xfrm>
            <a:off x="304800" y="275034"/>
            <a:ext cx="8610599" cy="791766"/>
          </a:xfrm>
        </p:spPr>
        <p:txBody>
          <a:bodyPr>
            <a:normAutofit/>
          </a:bodyPr>
          <a:lstStyle/>
          <a:p>
            <a:pPr eaLnBrk="1" hangingPunct="1">
              <a:defRPr/>
            </a:pPr>
            <a:r>
              <a:rPr lang="en-US" altLang="ko-KR" dirty="0" smtClean="0">
                <a:latin typeface="Arial" pitchFamily="34" charset="0"/>
                <a:ea typeface="굴림" pitchFamily="50" charset="-127"/>
                <a:cs typeface="Arial" pitchFamily="34" charset="0"/>
              </a:rPr>
              <a:t>Extreme Programming (XP) </a:t>
            </a:r>
          </a:p>
        </p:txBody>
      </p:sp>
      <p:sp>
        <p:nvSpPr>
          <p:cNvPr id="802819" name="Rectangle 3"/>
          <p:cNvSpPr>
            <a:spLocks noGrp="1" noRot="1" noChangeArrowheads="1"/>
          </p:cNvSpPr>
          <p:nvPr>
            <p:ph idx="1"/>
          </p:nvPr>
        </p:nvSpPr>
        <p:spPr>
          <a:xfrm>
            <a:off x="76200" y="1219200"/>
            <a:ext cx="8978747" cy="5257800"/>
          </a:xfrm>
        </p:spPr>
        <p:txBody>
          <a:bodyPr>
            <a:normAutofit lnSpcReduction="10000"/>
          </a:bodyPr>
          <a:lstStyle/>
          <a:p>
            <a:pPr marL="285750" indent="-285750" eaLnBrk="1" hangingPunct="1">
              <a:lnSpc>
                <a:spcPct val="90000"/>
              </a:lnSpc>
              <a:defRPr/>
            </a:pPr>
            <a:r>
              <a:rPr lang="en-US" altLang="ko-KR" sz="2400" dirty="0" smtClean="0">
                <a:latin typeface="Arial" pitchFamily="34" charset="0"/>
                <a:ea typeface="굴림" pitchFamily="50" charset="-127"/>
                <a:cs typeface="Arial" pitchFamily="34" charset="0"/>
              </a:rPr>
              <a:t>XP Design- </a:t>
            </a:r>
            <a:r>
              <a:rPr lang="en-US" altLang="ko-KR" sz="2000" dirty="0" smtClean="0">
                <a:latin typeface="Arial" pitchFamily="34" charset="0"/>
                <a:ea typeface="굴림" pitchFamily="50" charset="-127"/>
                <a:cs typeface="Arial" pitchFamily="34" charset="0"/>
              </a:rPr>
              <a:t>Follows the </a:t>
            </a:r>
            <a:r>
              <a:rPr lang="en-US" altLang="ko-KR" sz="2000" dirty="0" smtClean="0">
                <a:solidFill>
                  <a:srgbClr val="FF0000"/>
                </a:solidFill>
                <a:latin typeface="Arial" pitchFamily="34" charset="0"/>
                <a:ea typeface="굴림" pitchFamily="50" charset="-127"/>
                <a:cs typeface="Arial" pitchFamily="34" charset="0"/>
              </a:rPr>
              <a:t>KIS</a:t>
            </a:r>
            <a:r>
              <a:rPr lang="en-US" altLang="ko-KR" sz="2000" dirty="0" smtClean="0">
                <a:latin typeface="Arial" pitchFamily="34" charset="0"/>
                <a:ea typeface="굴림" pitchFamily="50" charset="-127"/>
                <a:cs typeface="Arial" pitchFamily="34" charset="0"/>
              </a:rPr>
              <a:t> principle</a:t>
            </a:r>
          </a:p>
          <a:p>
            <a:pPr marL="685800" lvl="1" indent="-228600" eaLnBrk="1" hangingPunct="1">
              <a:lnSpc>
                <a:spcPct val="90000"/>
              </a:lnSpc>
              <a:defRPr/>
            </a:pPr>
            <a:r>
              <a:rPr lang="en-US" altLang="ko-KR" sz="2000" dirty="0" smtClean="0">
                <a:latin typeface="Arial" pitchFamily="34" charset="0"/>
                <a:ea typeface="굴림" pitchFamily="50" charset="-127"/>
                <a:cs typeface="Arial" pitchFamily="34" charset="0"/>
              </a:rPr>
              <a:t>Encourage the use of CRC (class-responsibility-collaborator) cards </a:t>
            </a:r>
          </a:p>
          <a:p>
            <a:pPr marL="685800" lvl="1" indent="-228600" eaLnBrk="1" hangingPunct="1">
              <a:lnSpc>
                <a:spcPct val="90000"/>
              </a:lnSpc>
              <a:defRPr/>
            </a:pPr>
            <a:r>
              <a:rPr lang="en-US" altLang="ko-KR" sz="2000" dirty="0" smtClean="0">
                <a:latin typeface="Arial" pitchFamily="34" charset="0"/>
                <a:ea typeface="굴림" pitchFamily="50" charset="-127"/>
                <a:cs typeface="Arial" pitchFamily="34" charset="0"/>
              </a:rPr>
              <a:t>For difficult design problems, suggests the creation of a spike solution (a design prototype)</a:t>
            </a:r>
          </a:p>
          <a:p>
            <a:pPr marL="1085850" lvl="2" eaLnBrk="1" hangingPunct="1">
              <a:lnSpc>
                <a:spcPct val="90000"/>
              </a:lnSpc>
              <a:defRPr/>
            </a:pPr>
            <a:r>
              <a:rPr lang="en-US" sz="2000" dirty="0" smtClean="0">
                <a:latin typeface="Arial" pitchFamily="34" charset="0"/>
                <a:cs typeface="Arial" pitchFamily="34" charset="0"/>
              </a:rPr>
              <a:t>A spike solution is a very simple program to explore potential solutions.</a:t>
            </a:r>
            <a:endParaRPr lang="en-US" altLang="ko-KR" sz="2000" dirty="0" smtClean="0">
              <a:latin typeface="Arial" pitchFamily="34" charset="0"/>
              <a:ea typeface="굴림" pitchFamily="50" charset="-127"/>
              <a:cs typeface="Arial" pitchFamily="34" charset="0"/>
            </a:endParaRPr>
          </a:p>
          <a:p>
            <a:pPr marL="685800" lvl="1" indent="-228600" eaLnBrk="1" hangingPunct="1">
              <a:lnSpc>
                <a:spcPct val="90000"/>
              </a:lnSpc>
              <a:defRPr/>
            </a:pPr>
            <a:r>
              <a:rPr lang="en-US" altLang="ko-KR" sz="2000" dirty="0" smtClean="0">
                <a:latin typeface="Arial" pitchFamily="34" charset="0"/>
                <a:ea typeface="굴림" pitchFamily="50" charset="-127"/>
                <a:cs typeface="Arial" pitchFamily="34" charset="0"/>
              </a:rPr>
              <a:t>Encourages “refactoring”—an </a:t>
            </a:r>
            <a:r>
              <a:rPr lang="en-US" altLang="ko-KR" sz="2000" dirty="0" smtClean="0">
                <a:solidFill>
                  <a:srgbClr val="FF0000"/>
                </a:solidFill>
                <a:latin typeface="Arial" pitchFamily="34" charset="0"/>
                <a:ea typeface="굴림" pitchFamily="50" charset="-127"/>
                <a:cs typeface="Arial" pitchFamily="34" charset="0"/>
              </a:rPr>
              <a:t>iterative refinement </a:t>
            </a:r>
            <a:r>
              <a:rPr lang="en-US" altLang="ko-KR" sz="2000" dirty="0" smtClean="0">
                <a:latin typeface="Arial" pitchFamily="34" charset="0"/>
                <a:ea typeface="굴림" pitchFamily="50" charset="-127"/>
                <a:cs typeface="Arial" pitchFamily="34" charset="0"/>
              </a:rPr>
              <a:t>of the internal program design</a:t>
            </a:r>
          </a:p>
          <a:p>
            <a:pPr marL="285750" indent="-285750" eaLnBrk="1" hangingPunct="1">
              <a:lnSpc>
                <a:spcPct val="90000"/>
              </a:lnSpc>
              <a:defRPr/>
            </a:pPr>
            <a:r>
              <a:rPr lang="en-US" altLang="ko-KR" sz="2400" dirty="0" smtClean="0">
                <a:latin typeface="Arial" pitchFamily="34" charset="0"/>
                <a:ea typeface="굴림" pitchFamily="50" charset="-127"/>
                <a:cs typeface="Arial" pitchFamily="34" charset="0"/>
              </a:rPr>
              <a:t>XP Coding</a:t>
            </a:r>
          </a:p>
          <a:p>
            <a:pPr marL="685800" lvl="1" indent="-228600" eaLnBrk="1" hangingPunct="1">
              <a:lnSpc>
                <a:spcPct val="90000"/>
              </a:lnSpc>
              <a:defRPr/>
            </a:pPr>
            <a:r>
              <a:rPr lang="en-US" altLang="ko-KR" sz="2000" dirty="0" smtClean="0">
                <a:latin typeface="Arial" pitchFamily="34" charset="0"/>
                <a:ea typeface="굴림" pitchFamily="50" charset="-127"/>
                <a:cs typeface="Arial" pitchFamily="34" charset="0"/>
              </a:rPr>
              <a:t>Recommends the construction of a unit test for a store </a:t>
            </a:r>
            <a:r>
              <a:rPr lang="en-US" altLang="ko-KR" sz="2000" i="1" dirty="0" smtClean="0">
                <a:latin typeface="Arial" pitchFamily="34" charset="0"/>
                <a:ea typeface="굴림" pitchFamily="50" charset="-127"/>
                <a:cs typeface="Arial" pitchFamily="34" charset="0"/>
              </a:rPr>
              <a:t>before</a:t>
            </a:r>
            <a:r>
              <a:rPr lang="en-US" altLang="ko-KR" sz="2000" dirty="0" smtClean="0">
                <a:latin typeface="Arial" pitchFamily="34" charset="0"/>
                <a:ea typeface="굴림" pitchFamily="50" charset="-127"/>
                <a:cs typeface="Arial" pitchFamily="34" charset="0"/>
              </a:rPr>
              <a:t> coding commences</a:t>
            </a:r>
          </a:p>
          <a:p>
            <a:pPr marL="1085850" lvl="2" eaLnBrk="1" hangingPunct="1">
              <a:lnSpc>
                <a:spcPct val="90000"/>
              </a:lnSpc>
              <a:defRPr/>
            </a:pPr>
            <a:r>
              <a:rPr lang="en-US" altLang="ko-KR" sz="2000" dirty="0" smtClean="0">
                <a:latin typeface="Arial" pitchFamily="34" charset="0"/>
                <a:ea typeface="굴림" pitchFamily="50" charset="-127"/>
                <a:cs typeface="Arial" pitchFamily="34" charset="0"/>
              </a:rPr>
              <a:t>Test oriented implementation </a:t>
            </a:r>
          </a:p>
          <a:p>
            <a:pPr marL="685800" lvl="1" indent="-228600" eaLnBrk="1" hangingPunct="1">
              <a:lnSpc>
                <a:spcPct val="90000"/>
              </a:lnSpc>
              <a:defRPr/>
            </a:pPr>
            <a:r>
              <a:rPr lang="en-US" altLang="ko-KR" sz="2000" dirty="0" smtClean="0">
                <a:latin typeface="Arial" pitchFamily="34" charset="0"/>
                <a:ea typeface="굴림" pitchFamily="50" charset="-127"/>
                <a:cs typeface="Arial" pitchFamily="34" charset="0"/>
              </a:rPr>
              <a:t>Encourages “pair programming”</a:t>
            </a:r>
          </a:p>
          <a:p>
            <a:pPr marL="285750" indent="-285750" eaLnBrk="1" hangingPunct="1">
              <a:lnSpc>
                <a:spcPct val="90000"/>
              </a:lnSpc>
              <a:defRPr/>
            </a:pPr>
            <a:r>
              <a:rPr lang="en-US" altLang="ko-KR" sz="2400" dirty="0" smtClean="0">
                <a:latin typeface="Arial" pitchFamily="34" charset="0"/>
                <a:ea typeface="굴림" pitchFamily="50" charset="-127"/>
                <a:cs typeface="Arial" pitchFamily="34" charset="0"/>
              </a:rPr>
              <a:t>XP Testing- </a:t>
            </a:r>
            <a:r>
              <a:rPr lang="en-US" altLang="ko-KR" sz="2000" dirty="0" smtClean="0">
                <a:latin typeface="Arial" pitchFamily="34" charset="0"/>
                <a:ea typeface="굴림" pitchFamily="50" charset="-127"/>
                <a:cs typeface="Arial" pitchFamily="34" charset="0"/>
              </a:rPr>
              <a:t>All unit tests are executed daily</a:t>
            </a:r>
          </a:p>
          <a:p>
            <a:pPr marL="685800" lvl="1" indent="-228600" eaLnBrk="1" hangingPunct="1">
              <a:lnSpc>
                <a:spcPct val="90000"/>
              </a:lnSpc>
              <a:defRPr/>
            </a:pPr>
            <a:r>
              <a:rPr lang="en-US" altLang="ko-KR" sz="2000" dirty="0" smtClean="0">
                <a:latin typeface="Arial" pitchFamily="34" charset="0"/>
                <a:ea typeface="굴림" pitchFamily="50" charset="-127"/>
                <a:cs typeface="Arial" pitchFamily="34" charset="0"/>
              </a:rPr>
              <a:t>“Acceptance tests” are defined by the customer and executed to assess customer visible functionality</a:t>
            </a:r>
          </a:p>
          <a:p>
            <a:pPr marL="685800" lvl="1" indent="-228600" eaLnBrk="1" hangingPunct="1">
              <a:lnSpc>
                <a:spcPct val="90000"/>
              </a:lnSpc>
              <a:defRPr/>
            </a:pPr>
            <a:endParaRPr lang="ko-KR" altLang="en-US" sz="1600" dirty="0" smtClean="0">
              <a:latin typeface="Arial" pitchFamily="34" charset="0"/>
              <a:ea typeface="굴림" pitchFamily="50" charset="-127"/>
              <a:cs typeface="Arial" pitchFamily="34" charset="0"/>
            </a:endParaRPr>
          </a:p>
        </p:txBody>
      </p:sp>
      <p:sp>
        <p:nvSpPr>
          <p:cNvPr id="10244"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10245" name="슬라이드 번호 개체 틀 4"/>
          <p:cNvSpPr>
            <a:spLocks noGrp="1"/>
          </p:cNvSpPr>
          <p:nvPr>
            <p:ph type="sldNum" sz="quarter" idx="11"/>
          </p:nvPr>
        </p:nvSpPr>
        <p:spPr>
          <a:noFill/>
        </p:spPr>
        <p:txBody>
          <a:bodyPr/>
          <a:lstStyle/>
          <a:p>
            <a:fld id="{1DFA34CD-3D97-4712-8883-63C2F190AB57}" type="slidenum">
              <a:rPr lang="ko-KR" altLang="en-US" smtClean="0">
                <a:latin typeface="Arial" pitchFamily="34" charset="0"/>
                <a:ea typeface="굴림" pitchFamily="50" charset="-127"/>
              </a:rPr>
              <a:pPr/>
              <a:t>82</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p:cNvSpPr>
            <a:spLocks noGrp="1" noRot="1" noChangeArrowheads="1"/>
          </p:cNvSpPr>
          <p:nvPr>
            <p:ph type="title"/>
          </p:nvPr>
        </p:nvSpPr>
        <p:spPr>
          <a:xfrm>
            <a:off x="0" y="191096"/>
            <a:ext cx="8705851" cy="600075"/>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Extreme Programming (XP)</a:t>
            </a:r>
          </a:p>
        </p:txBody>
      </p:sp>
      <p:sp>
        <p:nvSpPr>
          <p:cNvPr id="11267"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11268" name="슬라이드 번호 개체 틀 4"/>
          <p:cNvSpPr>
            <a:spLocks noGrp="1"/>
          </p:cNvSpPr>
          <p:nvPr>
            <p:ph type="sldNum" sz="quarter" idx="11"/>
          </p:nvPr>
        </p:nvSpPr>
        <p:spPr>
          <a:noFill/>
        </p:spPr>
        <p:txBody>
          <a:bodyPr/>
          <a:lstStyle/>
          <a:p>
            <a:fld id="{82F81832-4CC8-440E-B529-B1851A0230F5}" type="slidenum">
              <a:rPr lang="ko-KR" altLang="en-US" smtClean="0">
                <a:latin typeface="Arial" pitchFamily="34" charset="0"/>
                <a:ea typeface="굴림" pitchFamily="50" charset="-127"/>
              </a:rPr>
              <a:pPr/>
              <a:t>83</a:t>
            </a:fld>
            <a:endParaRPr lang="en-US" altLang="ko-KR" smtClean="0">
              <a:latin typeface="Arial" pitchFamily="34" charset="0"/>
              <a:ea typeface="굴림" pitchFamily="50" charset="-127"/>
            </a:endParaRPr>
          </a:p>
        </p:txBody>
      </p:sp>
      <p:pic>
        <p:nvPicPr>
          <p:cNvPr id="136196" name="Picture 4"/>
          <p:cNvPicPr>
            <a:picLocks noChangeAspect="1" noChangeArrowheads="1"/>
          </p:cNvPicPr>
          <p:nvPr/>
        </p:nvPicPr>
        <p:blipFill>
          <a:blip r:embed="rId2"/>
          <a:srcRect/>
          <a:stretch>
            <a:fillRect/>
          </a:stretch>
        </p:blipFill>
        <p:spPr bwMode="auto">
          <a:xfrm>
            <a:off x="609600" y="1219200"/>
            <a:ext cx="6477000" cy="5085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Industrial Extreme Programming (IXP)</a:t>
            </a:r>
            <a:endParaRPr lang="en-US" dirty="0"/>
          </a:p>
        </p:txBody>
      </p:sp>
      <p:sp>
        <p:nvSpPr>
          <p:cNvPr id="3" name="Content Placeholder 2"/>
          <p:cNvSpPr>
            <a:spLocks noGrp="1"/>
          </p:cNvSpPr>
          <p:nvPr>
            <p:ph idx="1"/>
          </p:nvPr>
        </p:nvSpPr>
        <p:spPr>
          <a:xfrm>
            <a:off x="198303" y="1345139"/>
            <a:ext cx="8780444" cy="4903261"/>
          </a:xfrm>
        </p:spPr>
        <p:txBody>
          <a:bodyPr>
            <a:normAutofit/>
          </a:bodyPr>
          <a:lstStyle/>
          <a:p>
            <a:r>
              <a:rPr lang="en-US" dirty="0" smtClean="0"/>
              <a:t>incorporates six new practices for significant projects within a large organization</a:t>
            </a:r>
          </a:p>
          <a:p>
            <a:pPr lvl="1"/>
            <a:r>
              <a:rPr lang="en-US" b="1" dirty="0" smtClean="0"/>
              <a:t>Readiness assessment</a:t>
            </a:r>
          </a:p>
          <a:p>
            <a:pPr lvl="1"/>
            <a:r>
              <a:rPr lang="en-US" b="1" dirty="0" smtClean="0"/>
              <a:t>Project community</a:t>
            </a:r>
          </a:p>
          <a:p>
            <a:pPr lvl="1"/>
            <a:r>
              <a:rPr lang="en-US" b="1" dirty="0" smtClean="0"/>
              <a:t>Project chartering</a:t>
            </a:r>
          </a:p>
          <a:p>
            <a:pPr lvl="1"/>
            <a:r>
              <a:rPr lang="en-US" b="1" dirty="0" smtClean="0"/>
              <a:t>Test-driven management</a:t>
            </a:r>
          </a:p>
          <a:p>
            <a:pPr lvl="1"/>
            <a:r>
              <a:rPr lang="en-US" b="1" dirty="0" smtClean="0"/>
              <a:t>Retrospectives</a:t>
            </a:r>
          </a:p>
          <a:p>
            <a:pPr lvl="1"/>
            <a:r>
              <a:rPr lang="en-US" b="1" dirty="0" smtClean="0"/>
              <a:t>Continuous learning</a:t>
            </a:r>
            <a:endParaRPr lang="en-US" dirty="0" smtClean="0"/>
          </a:p>
          <a:p>
            <a:r>
              <a:rPr lang="en-US" dirty="0" smtClean="0"/>
              <a:t>modifies a number of existing XP practices and redefines certain roles and responsibilities to make them more amenable to significant projects for large organizations</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Agile Process Models </a:t>
            </a:r>
            <a:endParaRPr lang="en-US" dirty="0"/>
          </a:p>
        </p:txBody>
      </p:sp>
      <p:sp>
        <p:nvSpPr>
          <p:cNvPr id="3" name="Content Placeholder 2"/>
          <p:cNvSpPr>
            <a:spLocks noGrp="1"/>
          </p:cNvSpPr>
          <p:nvPr>
            <p:ph idx="1"/>
          </p:nvPr>
        </p:nvSpPr>
        <p:spPr/>
        <p:txBody>
          <a:bodyPr>
            <a:normAutofit lnSpcReduction="10000"/>
          </a:bodyPr>
          <a:lstStyle/>
          <a:p>
            <a:r>
              <a:rPr lang="en-US" dirty="0" smtClean="0"/>
              <a:t>Many other agile process models have been proposed and are in use across the industry. </a:t>
            </a:r>
          </a:p>
          <a:p>
            <a:r>
              <a:rPr lang="en-US" dirty="0" smtClean="0"/>
              <a:t>Among the most common are: </a:t>
            </a:r>
          </a:p>
          <a:p>
            <a:pPr lvl="1"/>
            <a:r>
              <a:rPr lang="en-US" dirty="0" smtClean="0"/>
              <a:t>Adaptive Software Development (ASD)</a:t>
            </a:r>
          </a:p>
          <a:p>
            <a:pPr lvl="1"/>
            <a:r>
              <a:rPr lang="en-US" dirty="0" smtClean="0"/>
              <a:t>Scrum </a:t>
            </a:r>
          </a:p>
          <a:p>
            <a:pPr lvl="1"/>
            <a:r>
              <a:rPr lang="en-US" dirty="0" smtClean="0"/>
              <a:t>Dynamic Systems Development Method (DSDM) </a:t>
            </a:r>
          </a:p>
          <a:p>
            <a:pPr lvl="1"/>
            <a:r>
              <a:rPr lang="en-US" dirty="0" smtClean="0"/>
              <a:t>Crystal </a:t>
            </a:r>
          </a:p>
          <a:p>
            <a:pPr lvl="1"/>
            <a:r>
              <a:rPr lang="en-US" dirty="0" smtClean="0"/>
              <a:t>Feature Drive Development (FDD) </a:t>
            </a:r>
          </a:p>
          <a:p>
            <a:pPr lvl="1"/>
            <a:r>
              <a:rPr lang="en-US" dirty="0" smtClean="0"/>
              <a:t>Lean Software Development (LSD) </a:t>
            </a:r>
          </a:p>
          <a:p>
            <a:pPr lvl="1"/>
            <a:r>
              <a:rPr lang="en-US" dirty="0" smtClean="0"/>
              <a:t>Agile Modeling (AM) </a:t>
            </a:r>
          </a:p>
          <a:p>
            <a:pPr lvl="1"/>
            <a:r>
              <a:rPr lang="en-US" dirty="0" smtClean="0"/>
              <a:t>Agile Unified Process (AUP)</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rrowheads="1"/>
          </p:cNvSpPr>
          <p:nvPr>
            <p:ph type="title"/>
          </p:nvPr>
        </p:nvSpPr>
        <p:spPr>
          <a:xfrm>
            <a:off x="3429000" y="0"/>
            <a:ext cx="1922463" cy="1143000"/>
          </a:xfrm>
        </p:spPr>
        <p:txBody>
          <a:bodyPr>
            <a:normAutofit fontScale="90000"/>
          </a:bodyPr>
          <a:lstStyle/>
          <a:p>
            <a:pPr eaLnBrk="1" hangingPunct="1">
              <a:defRPr/>
            </a:pPr>
            <a:r>
              <a:rPr lang="en-US" altLang="ko-KR" dirty="0" smtClean="0">
                <a:latin typeface="Arial" pitchFamily="34" charset="0"/>
                <a:ea typeface="굴림" pitchFamily="50" charset="-127"/>
                <a:cs typeface="Arial" pitchFamily="34" charset="0"/>
              </a:rPr>
              <a:t>Scrum</a:t>
            </a:r>
          </a:p>
        </p:txBody>
      </p:sp>
      <p:sp>
        <p:nvSpPr>
          <p:cNvPr id="808963" name="Rectangle 3"/>
          <p:cNvSpPr>
            <a:spLocks noGrp="1" noRot="1" noChangeArrowheads="1"/>
          </p:cNvSpPr>
          <p:nvPr>
            <p:ph idx="1"/>
          </p:nvPr>
        </p:nvSpPr>
        <p:spPr/>
        <p:txBody>
          <a:bodyPr>
            <a:normAutofit lnSpcReduction="10000"/>
          </a:bodyPr>
          <a:lstStyle/>
          <a:p>
            <a:pPr marL="285750" indent="-285750" eaLnBrk="1" hangingPunct="1">
              <a:lnSpc>
                <a:spcPct val="90000"/>
              </a:lnSpc>
              <a:defRPr/>
            </a:pPr>
            <a:r>
              <a:rPr lang="en-US" altLang="ko-KR" dirty="0" smtClean="0">
                <a:latin typeface="Arial" pitchFamily="34" charset="0"/>
                <a:ea typeface="굴림" pitchFamily="50" charset="-127"/>
                <a:cs typeface="Arial" pitchFamily="34" charset="0"/>
              </a:rPr>
              <a:t>Originally proposed by </a:t>
            </a:r>
            <a:r>
              <a:rPr lang="en-US" altLang="ko-KR" dirty="0" err="1" smtClean="0">
                <a:latin typeface="Arial" pitchFamily="34" charset="0"/>
                <a:ea typeface="굴림" pitchFamily="50" charset="-127"/>
                <a:cs typeface="Arial" pitchFamily="34" charset="0"/>
              </a:rPr>
              <a:t>Schwaber</a:t>
            </a:r>
            <a:r>
              <a:rPr lang="en-US" altLang="ko-KR" dirty="0" smtClean="0">
                <a:latin typeface="Arial" pitchFamily="34" charset="0"/>
                <a:ea typeface="굴림" pitchFamily="50" charset="-127"/>
                <a:cs typeface="Arial" pitchFamily="34" charset="0"/>
              </a:rPr>
              <a:t> and </a:t>
            </a:r>
            <a:r>
              <a:rPr lang="en-US" altLang="ko-KR" dirty="0" err="1" smtClean="0">
                <a:latin typeface="Arial" pitchFamily="34" charset="0"/>
                <a:ea typeface="굴림" pitchFamily="50" charset="-127"/>
                <a:cs typeface="Arial" pitchFamily="34" charset="0"/>
              </a:rPr>
              <a:t>Beedle</a:t>
            </a:r>
            <a:endParaRPr lang="en-US" altLang="ko-KR" dirty="0" smtClean="0">
              <a:latin typeface="Arial" pitchFamily="34" charset="0"/>
              <a:ea typeface="굴림" pitchFamily="50" charset="-127"/>
              <a:cs typeface="Arial" pitchFamily="34" charset="0"/>
            </a:endParaRPr>
          </a:p>
          <a:p>
            <a:pPr marL="285750" indent="-285750" eaLnBrk="1" hangingPunct="1">
              <a:lnSpc>
                <a:spcPct val="90000"/>
              </a:lnSpc>
              <a:defRPr/>
            </a:pPr>
            <a:r>
              <a:rPr lang="en-US" altLang="ko-KR" dirty="0" smtClean="0">
                <a:latin typeface="Arial" pitchFamily="34" charset="0"/>
                <a:ea typeface="굴림" pitchFamily="50" charset="-127"/>
                <a:cs typeface="Arial" pitchFamily="34" charset="0"/>
              </a:rPr>
              <a:t>Scrum—distinguishing features</a:t>
            </a:r>
          </a:p>
          <a:p>
            <a:pPr marL="685800" lvl="1" indent="-228600" eaLnBrk="1" hangingPunct="1">
              <a:lnSpc>
                <a:spcPct val="90000"/>
              </a:lnSpc>
              <a:defRPr/>
            </a:pPr>
            <a:r>
              <a:rPr lang="en-US" altLang="ko-KR" dirty="0" smtClean="0">
                <a:solidFill>
                  <a:srgbClr val="FF0000"/>
                </a:solidFill>
                <a:latin typeface="Arial" pitchFamily="34" charset="0"/>
                <a:ea typeface="굴림" pitchFamily="50" charset="-127"/>
                <a:cs typeface="Arial" pitchFamily="34" charset="0"/>
              </a:rPr>
              <a:t>Testing and documentation are on-going </a:t>
            </a:r>
            <a:r>
              <a:rPr lang="en-US" altLang="ko-KR" dirty="0" smtClean="0">
                <a:latin typeface="Arial" pitchFamily="34" charset="0"/>
                <a:ea typeface="굴림" pitchFamily="50" charset="-127"/>
                <a:cs typeface="Arial" pitchFamily="34" charset="0"/>
              </a:rPr>
              <a:t>as the product is constructed</a:t>
            </a:r>
          </a:p>
          <a:p>
            <a:pPr marL="685800" lvl="1" indent="-228600" eaLnBrk="1" hangingPunct="1">
              <a:lnSpc>
                <a:spcPct val="90000"/>
              </a:lnSpc>
              <a:defRPr/>
            </a:pPr>
            <a:r>
              <a:rPr lang="en-US" altLang="ko-KR" dirty="0" smtClean="0">
                <a:latin typeface="Arial" pitchFamily="34" charset="0"/>
                <a:ea typeface="굴림" pitchFamily="50" charset="-127"/>
                <a:cs typeface="Arial" pitchFamily="34" charset="0"/>
              </a:rPr>
              <a:t>Work occurs in “</a:t>
            </a:r>
            <a:r>
              <a:rPr lang="en-US" altLang="ko-KR" dirty="0" smtClean="0">
                <a:solidFill>
                  <a:srgbClr val="FF0000"/>
                </a:solidFill>
                <a:latin typeface="Arial" pitchFamily="34" charset="0"/>
                <a:ea typeface="굴림" pitchFamily="50" charset="-127"/>
                <a:cs typeface="Arial" pitchFamily="34" charset="0"/>
              </a:rPr>
              <a:t>sprints</a:t>
            </a:r>
            <a:r>
              <a:rPr lang="en-US" altLang="ko-KR" dirty="0" smtClean="0">
                <a:latin typeface="Arial" pitchFamily="34" charset="0"/>
                <a:ea typeface="굴림" pitchFamily="50" charset="-127"/>
                <a:cs typeface="Arial" pitchFamily="34" charset="0"/>
              </a:rPr>
              <a:t>” and is derived from a “</a:t>
            </a:r>
            <a:r>
              <a:rPr lang="en-US" altLang="ko-KR" dirty="0" smtClean="0">
                <a:solidFill>
                  <a:srgbClr val="FF0000"/>
                </a:solidFill>
                <a:latin typeface="Arial" pitchFamily="34" charset="0"/>
                <a:ea typeface="굴림" pitchFamily="50" charset="-127"/>
                <a:cs typeface="Arial" pitchFamily="34" charset="0"/>
              </a:rPr>
              <a:t>backlog</a:t>
            </a:r>
            <a:r>
              <a:rPr lang="en-US" altLang="ko-KR" dirty="0" smtClean="0">
                <a:latin typeface="Arial" pitchFamily="34" charset="0"/>
                <a:ea typeface="굴림" pitchFamily="50" charset="-127"/>
                <a:cs typeface="Arial" pitchFamily="34" charset="0"/>
              </a:rPr>
              <a:t>” of existing requirements</a:t>
            </a:r>
          </a:p>
          <a:p>
            <a:pPr marL="1085850" lvl="2" eaLnBrk="1" hangingPunct="1">
              <a:lnSpc>
                <a:spcPct val="90000"/>
              </a:lnSpc>
              <a:defRPr/>
            </a:pPr>
            <a:r>
              <a:rPr lang="en-US" altLang="ko-KR" sz="1800" dirty="0" smtClean="0">
                <a:latin typeface="Arial" pitchFamily="34" charset="0"/>
                <a:ea typeface="굴림" pitchFamily="50" charset="-127"/>
                <a:cs typeface="Arial" pitchFamily="34" charset="0"/>
              </a:rPr>
              <a:t>Backlog: a prioritized list of project requiremetns or features  </a:t>
            </a:r>
          </a:p>
          <a:p>
            <a:pPr marL="1085850" lvl="2" eaLnBrk="1" hangingPunct="1">
              <a:lnSpc>
                <a:spcPct val="90000"/>
              </a:lnSpc>
              <a:defRPr/>
            </a:pPr>
            <a:r>
              <a:rPr lang="en-US" altLang="ko-KR" sz="1800" dirty="0" smtClean="0">
                <a:latin typeface="Arial" pitchFamily="34" charset="0"/>
                <a:ea typeface="굴림" pitchFamily="50" charset="-127"/>
                <a:cs typeface="Arial" pitchFamily="34" charset="0"/>
              </a:rPr>
              <a:t>Sprint: work tasks within a process pattern</a:t>
            </a:r>
          </a:p>
          <a:p>
            <a:pPr marL="685800" lvl="1" indent="-228600" eaLnBrk="1" hangingPunct="1">
              <a:lnSpc>
                <a:spcPct val="90000"/>
              </a:lnSpc>
              <a:defRPr/>
            </a:pPr>
            <a:r>
              <a:rPr lang="en-US" altLang="ko-KR" dirty="0" smtClean="0">
                <a:solidFill>
                  <a:srgbClr val="FF0000"/>
                </a:solidFill>
                <a:latin typeface="Arial" pitchFamily="34" charset="0"/>
                <a:ea typeface="굴림" pitchFamily="50" charset="-127"/>
                <a:cs typeface="Arial" pitchFamily="34" charset="0"/>
              </a:rPr>
              <a:t>Daily meetings are </a:t>
            </a:r>
            <a:r>
              <a:rPr lang="en-US" altLang="ko-KR" u="sng" dirty="0" smtClean="0">
                <a:solidFill>
                  <a:srgbClr val="FF0000"/>
                </a:solidFill>
                <a:latin typeface="Arial" pitchFamily="34" charset="0"/>
                <a:ea typeface="굴림" pitchFamily="50" charset="-127"/>
                <a:cs typeface="Arial" pitchFamily="34" charset="0"/>
              </a:rPr>
              <a:t>very short </a:t>
            </a:r>
            <a:r>
              <a:rPr lang="en-US" altLang="ko-KR" dirty="0" smtClean="0">
                <a:latin typeface="Arial" pitchFamily="34" charset="0"/>
                <a:ea typeface="굴림" pitchFamily="50" charset="-127"/>
                <a:cs typeface="Arial" pitchFamily="34" charset="0"/>
              </a:rPr>
              <a:t>and sometimes conducted without chairs</a:t>
            </a:r>
          </a:p>
          <a:p>
            <a:pPr marL="685800" lvl="1" indent="-228600" eaLnBrk="1" hangingPunct="1">
              <a:lnSpc>
                <a:spcPct val="90000"/>
              </a:lnSpc>
              <a:defRPr/>
            </a:pPr>
            <a:r>
              <a:rPr lang="en-US" altLang="ko-KR" dirty="0" smtClean="0">
                <a:solidFill>
                  <a:srgbClr val="FF0000"/>
                </a:solidFill>
                <a:latin typeface="Arial" pitchFamily="34" charset="0"/>
                <a:ea typeface="굴림" pitchFamily="50" charset="-127"/>
                <a:cs typeface="Arial" pitchFamily="34" charset="0"/>
              </a:rPr>
              <a:t>Demos</a:t>
            </a:r>
            <a:r>
              <a:rPr lang="en-US" altLang="ko-KR" dirty="0" smtClean="0">
                <a:latin typeface="Arial" pitchFamily="34" charset="0"/>
                <a:ea typeface="굴림" pitchFamily="50" charset="-127"/>
                <a:cs typeface="Arial" pitchFamily="34" charset="0"/>
              </a:rPr>
              <a:t> are delivered to the customer within the time-box allocated</a:t>
            </a:r>
          </a:p>
          <a:p>
            <a:pPr marL="685800" lvl="1" indent="-228600" eaLnBrk="1" hangingPunct="1">
              <a:lnSpc>
                <a:spcPct val="90000"/>
              </a:lnSpc>
              <a:defRPr/>
            </a:pPr>
            <a:endParaRPr lang="ko-KR" altLang="en-US" dirty="0" smtClean="0">
              <a:latin typeface="Arial" pitchFamily="34" charset="0"/>
              <a:ea typeface="굴림" pitchFamily="50" charset="-127"/>
              <a:cs typeface="Arial" pitchFamily="34" charset="0"/>
            </a:endParaRPr>
          </a:p>
        </p:txBody>
      </p:sp>
      <p:sp>
        <p:nvSpPr>
          <p:cNvPr id="15364"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15365" name="슬라이드 번호 개체 틀 4"/>
          <p:cNvSpPr>
            <a:spLocks noGrp="1"/>
          </p:cNvSpPr>
          <p:nvPr>
            <p:ph type="sldNum" sz="quarter" idx="11"/>
          </p:nvPr>
        </p:nvSpPr>
        <p:spPr>
          <a:noFill/>
        </p:spPr>
        <p:txBody>
          <a:bodyPr/>
          <a:lstStyle/>
          <a:p>
            <a:fld id="{27313A40-E6E8-412F-B06C-64604FAE922F}" type="slidenum">
              <a:rPr lang="ko-KR" altLang="en-US" smtClean="0">
                <a:latin typeface="Arial" pitchFamily="34" charset="0"/>
                <a:ea typeface="굴림" pitchFamily="50" charset="-127"/>
              </a:rPr>
              <a:pPr/>
              <a:t>86</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7218" name="Picture 2"/>
          <p:cNvPicPr>
            <a:picLocks noChangeAspect="1" noChangeArrowheads="1"/>
          </p:cNvPicPr>
          <p:nvPr/>
        </p:nvPicPr>
        <p:blipFill>
          <a:blip r:embed="rId2"/>
          <a:srcRect/>
          <a:stretch>
            <a:fillRect/>
          </a:stretch>
        </p:blipFill>
        <p:spPr bwMode="auto">
          <a:xfrm>
            <a:off x="0" y="533400"/>
            <a:ext cx="9144000" cy="5867400"/>
          </a:xfrm>
          <a:prstGeom prst="rect">
            <a:avLst/>
          </a:prstGeom>
          <a:noFill/>
          <a:ln w="9525">
            <a:noFill/>
            <a:miter lim="800000"/>
            <a:headEnd/>
            <a:tailEnd/>
          </a:ln>
          <a:effectLst/>
        </p:spPr>
      </p:pic>
      <p:sp>
        <p:nvSpPr>
          <p:cNvPr id="5" name="Rectangle 2"/>
          <p:cNvSpPr txBox="1">
            <a:spLocks noRot="1" noChangeArrowheads="1"/>
          </p:cNvSpPr>
          <p:nvPr/>
        </p:nvSpPr>
        <p:spPr>
          <a:xfrm>
            <a:off x="0" y="533400"/>
            <a:ext cx="2895600" cy="1143000"/>
          </a:xfrm>
          <a:prstGeom prst="rect">
            <a:avLst/>
          </a:prstGeom>
        </p:spPr>
        <p:txBody>
          <a:bodyPr vert="horz" lIns="91440" tIns="45720" rIns="91440" bIns="45720" rtlCol="0" anchor="b">
            <a:noAutofit/>
          </a:bodyPr>
          <a:lstStyle/>
          <a:p>
            <a:pPr marL="0" marR="0" lvl="0" indent="0" algn="l" defTabSz="914400" rtl="0" eaLnBrk="1" fontAlgn="auto" latinLnBrk="0" hangingPunct="1">
              <a:spcBef>
                <a:spcPct val="0"/>
              </a:spcBef>
              <a:spcAft>
                <a:spcPts val="0"/>
              </a:spcAft>
              <a:buClrTx/>
              <a:buSzTx/>
              <a:buFontTx/>
              <a:buNone/>
              <a:tabLst/>
              <a:defRPr/>
            </a:pPr>
            <a:r>
              <a:rPr kumimoji="0" lang="en-US" altLang="ko-KR" sz="3600" b="1" i="0" u="none" strike="noStrike" kern="1200" cap="none" spc="-50" normalizeH="0" baseline="0" noProof="0" dirty="0" smtClean="0">
                <a:ln>
                  <a:noFill/>
                </a:ln>
                <a:solidFill>
                  <a:schemeClr val="tx1">
                    <a:lumMod val="75000"/>
                    <a:lumOff val="25000"/>
                  </a:schemeClr>
                </a:solidFill>
                <a:effectLst/>
                <a:uLnTx/>
                <a:uFillTx/>
                <a:latin typeface="Arial" pitchFamily="34" charset="0"/>
                <a:ea typeface="굴림" pitchFamily="50" charset="-127"/>
                <a:cs typeface="Arial" pitchFamily="34" charset="0"/>
              </a:rPr>
              <a:t>Scrum Process</a:t>
            </a:r>
            <a:r>
              <a:rPr kumimoji="0" lang="en-US" altLang="ko-KR" sz="3600" b="1" i="0" u="none" strike="noStrike" kern="1200" cap="none" spc="-50" normalizeH="0" noProof="0" dirty="0" smtClean="0">
                <a:ln>
                  <a:noFill/>
                </a:ln>
                <a:solidFill>
                  <a:schemeClr val="tx1">
                    <a:lumMod val="75000"/>
                    <a:lumOff val="25000"/>
                  </a:schemeClr>
                </a:solidFill>
                <a:effectLst/>
                <a:uLnTx/>
                <a:uFillTx/>
                <a:latin typeface="Arial" pitchFamily="34" charset="0"/>
                <a:ea typeface="굴림" pitchFamily="50" charset="-127"/>
                <a:cs typeface="Arial" pitchFamily="34" charset="0"/>
              </a:rPr>
              <a:t> Flow</a:t>
            </a:r>
            <a:endParaRPr kumimoji="0" lang="en-US" altLang="ko-KR" sz="3600" b="1" i="0" u="none" strike="noStrike" kern="1200" cap="none" spc="-50" normalizeH="0" baseline="0" noProof="0" dirty="0" smtClean="0">
              <a:ln>
                <a:noFill/>
              </a:ln>
              <a:solidFill>
                <a:schemeClr val="tx1">
                  <a:lumMod val="75000"/>
                  <a:lumOff val="25000"/>
                </a:schemeClr>
              </a:solidFill>
              <a:effectLst/>
              <a:uLnTx/>
              <a:uFillTx/>
              <a:latin typeface="Arial" pitchFamily="34" charset="0"/>
              <a:ea typeface="굴림" pitchFamily="50" charset="-127"/>
              <a:cs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rrowheads="1"/>
          </p:cNvSpPr>
          <p:nvPr>
            <p:ph type="title"/>
          </p:nvPr>
        </p:nvSpPr>
        <p:spPr>
          <a:xfrm>
            <a:off x="176214" y="400051"/>
            <a:ext cx="8764587" cy="539353"/>
          </a:xfrm>
        </p:spPr>
        <p:txBody>
          <a:bodyPr>
            <a:normAutofit fontScale="90000"/>
          </a:bodyPr>
          <a:lstStyle/>
          <a:p>
            <a:pPr eaLnBrk="1" hangingPunct="1">
              <a:defRPr/>
            </a:pPr>
            <a:r>
              <a:rPr lang="en-US" altLang="ko-KR" sz="3200" dirty="0" smtClean="0">
                <a:latin typeface="Arial" pitchFamily="34" charset="0"/>
                <a:ea typeface="굴림" pitchFamily="50" charset="-127"/>
                <a:cs typeface="Arial" pitchFamily="34" charset="0"/>
              </a:rPr>
              <a:t>Dynamic Systems Development Method (DSDM)</a:t>
            </a:r>
            <a:endParaRPr lang="en-US" altLang="ko-KR" dirty="0" smtClean="0">
              <a:latin typeface="Arial" pitchFamily="34" charset="0"/>
              <a:ea typeface="굴림" pitchFamily="50" charset="-127"/>
              <a:cs typeface="Arial" pitchFamily="34" charset="0"/>
            </a:endParaRPr>
          </a:p>
        </p:txBody>
      </p:sp>
      <p:sp>
        <p:nvSpPr>
          <p:cNvPr id="806915" name="Rectangle 3"/>
          <p:cNvSpPr>
            <a:spLocks noGrp="1" noRot="1" noChangeArrowheads="1"/>
          </p:cNvSpPr>
          <p:nvPr>
            <p:ph idx="1"/>
          </p:nvPr>
        </p:nvSpPr>
        <p:spPr/>
        <p:txBody>
          <a:bodyPr>
            <a:normAutofit fontScale="92500" lnSpcReduction="10000"/>
          </a:bodyPr>
          <a:lstStyle/>
          <a:p>
            <a:pPr marL="285750" indent="-285750" eaLnBrk="1" hangingPunct="1">
              <a:lnSpc>
                <a:spcPct val="90000"/>
              </a:lnSpc>
              <a:defRPr/>
            </a:pPr>
            <a:r>
              <a:rPr lang="en-US" altLang="ko-KR" dirty="0" smtClean="0">
                <a:latin typeface="Arial" pitchFamily="34" charset="0"/>
                <a:ea typeface="굴림" pitchFamily="50" charset="-127"/>
                <a:cs typeface="Arial" pitchFamily="34" charset="0"/>
              </a:rPr>
              <a:t>Promoted by the DSDM Consortium (</a:t>
            </a:r>
            <a:r>
              <a:rPr lang="en-US" altLang="ko-KR" dirty="0" smtClean="0">
                <a:solidFill>
                  <a:srgbClr val="660033"/>
                </a:solidFill>
                <a:latin typeface="Arial" pitchFamily="34" charset="0"/>
                <a:ea typeface="굴림" pitchFamily="50" charset="-127"/>
                <a:cs typeface="Arial" pitchFamily="34" charset="0"/>
                <a:hlinkClick r:id="rId2"/>
              </a:rPr>
              <a:t>www.dsdm.org</a:t>
            </a:r>
            <a:r>
              <a:rPr lang="en-US" altLang="ko-KR" dirty="0" smtClean="0">
                <a:latin typeface="Arial" pitchFamily="34" charset="0"/>
                <a:ea typeface="굴림" pitchFamily="50" charset="-127"/>
                <a:cs typeface="Arial" pitchFamily="34" charset="0"/>
              </a:rPr>
              <a:t>)</a:t>
            </a:r>
          </a:p>
          <a:p>
            <a:pPr marL="285750" indent="-285750" eaLnBrk="1" hangingPunct="1">
              <a:lnSpc>
                <a:spcPct val="90000"/>
              </a:lnSpc>
              <a:defRPr/>
            </a:pPr>
            <a:r>
              <a:rPr lang="en-US" altLang="ko-KR" dirty="0" smtClean="0">
                <a:latin typeface="Arial" pitchFamily="34" charset="0"/>
                <a:ea typeface="굴림" pitchFamily="50" charset="-127"/>
                <a:cs typeface="Arial" pitchFamily="34" charset="0"/>
              </a:rPr>
              <a:t>DSDM—distinguishing features</a:t>
            </a:r>
          </a:p>
          <a:p>
            <a:pPr marL="685800" lvl="1" indent="-228600" eaLnBrk="1" hangingPunct="1">
              <a:lnSpc>
                <a:spcPct val="90000"/>
              </a:lnSpc>
              <a:defRPr/>
            </a:pPr>
            <a:r>
              <a:rPr lang="en-US" altLang="ko-KR" dirty="0" smtClean="0">
                <a:latin typeface="Arial" pitchFamily="34" charset="0"/>
                <a:ea typeface="굴림" pitchFamily="50" charset="-127"/>
                <a:cs typeface="Arial" pitchFamily="34" charset="0"/>
              </a:rPr>
              <a:t>Similar in most respects to XP and/or ASD</a:t>
            </a:r>
          </a:p>
          <a:p>
            <a:pPr marL="685800" lvl="1" indent="-228600" eaLnBrk="1" hangingPunct="1">
              <a:lnSpc>
                <a:spcPct val="90000"/>
              </a:lnSpc>
              <a:defRPr/>
            </a:pPr>
            <a:r>
              <a:rPr lang="en-US" altLang="ko-KR" dirty="0" smtClean="0">
                <a:latin typeface="Arial" pitchFamily="34" charset="0"/>
                <a:ea typeface="굴림" pitchFamily="50" charset="-127"/>
                <a:cs typeface="Arial" pitchFamily="34" charset="0"/>
              </a:rPr>
              <a:t>Nine guiding principles</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Active user involvement is imperative. </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DSDM teams must be empowered to make decisions.</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The focus is on frequent delivery of products. </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Fitness for business purpose is the essential criterion for acceptance of deliverables.</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Iterative and incremental development is necessary to converge on an accurate business solution.</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All changes during development are reversible.</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Requirements are </a:t>
            </a:r>
            <a:r>
              <a:rPr lang="en-US" altLang="ko-KR" dirty="0" err="1" smtClean="0">
                <a:latin typeface="Arial" pitchFamily="34" charset="0"/>
                <a:ea typeface="굴림" pitchFamily="50" charset="-127"/>
                <a:cs typeface="Arial" pitchFamily="34" charset="0"/>
              </a:rPr>
              <a:t>baselined</a:t>
            </a:r>
            <a:r>
              <a:rPr lang="en-US" altLang="ko-KR" dirty="0" smtClean="0">
                <a:latin typeface="Arial" pitchFamily="34" charset="0"/>
                <a:ea typeface="굴림" pitchFamily="50" charset="-127"/>
                <a:cs typeface="Arial" pitchFamily="34" charset="0"/>
              </a:rPr>
              <a:t> at a high level</a:t>
            </a:r>
          </a:p>
          <a:p>
            <a:pPr lvl="2" eaLnBrk="1" hangingPunct="1">
              <a:lnSpc>
                <a:spcPct val="90000"/>
              </a:lnSpc>
              <a:spcBef>
                <a:spcPts val="600"/>
              </a:spcBef>
              <a:defRPr/>
            </a:pPr>
            <a:r>
              <a:rPr lang="en-US" altLang="ko-KR" dirty="0" smtClean="0">
                <a:latin typeface="Arial" pitchFamily="34" charset="0"/>
                <a:ea typeface="굴림" pitchFamily="50" charset="-127"/>
                <a:cs typeface="Arial" pitchFamily="34" charset="0"/>
              </a:rPr>
              <a:t>Testing is integrated throughout the life-cycle.</a:t>
            </a:r>
            <a:endParaRPr lang="en-US" altLang="ko-KR" sz="2800" b="1" dirty="0" smtClean="0">
              <a:effectLst/>
              <a:latin typeface="Arial" pitchFamily="34" charset="0"/>
              <a:ea typeface="굴림" pitchFamily="50" charset="-127"/>
              <a:cs typeface="Arial" pitchFamily="34" charset="0"/>
            </a:endParaRPr>
          </a:p>
        </p:txBody>
      </p:sp>
      <p:sp>
        <p:nvSpPr>
          <p:cNvPr id="14340"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14341" name="슬라이드 번호 개체 틀 4"/>
          <p:cNvSpPr>
            <a:spLocks noGrp="1"/>
          </p:cNvSpPr>
          <p:nvPr>
            <p:ph type="sldNum" sz="quarter" idx="11"/>
          </p:nvPr>
        </p:nvSpPr>
        <p:spPr>
          <a:noFill/>
        </p:spPr>
        <p:txBody>
          <a:bodyPr/>
          <a:lstStyle/>
          <a:p>
            <a:fld id="{1275EAC4-2EF7-495C-AE0C-D3E5B959CB12}" type="slidenum">
              <a:rPr lang="ko-KR" altLang="en-US" smtClean="0">
                <a:latin typeface="Arial" pitchFamily="34" charset="0"/>
                <a:ea typeface="굴림" pitchFamily="50" charset="-127"/>
              </a:rPr>
              <a:pPr/>
              <a:t>88</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p:cNvSpPr>
            <a:spLocks noGrp="1" noRot="1" noChangeArrowheads="1"/>
          </p:cNvSpPr>
          <p:nvPr>
            <p:ph type="title"/>
          </p:nvPr>
        </p:nvSpPr>
        <p:spPr>
          <a:xfrm>
            <a:off x="2362200" y="0"/>
            <a:ext cx="4464050" cy="914400"/>
          </a:xfrm>
        </p:spPr>
        <p:txBody>
          <a:bodyPr/>
          <a:lstStyle/>
          <a:p>
            <a:pPr eaLnBrk="1" hangingPunct="1">
              <a:defRPr/>
            </a:pPr>
            <a:r>
              <a:rPr lang="en-US" altLang="ko-KR" dirty="0" smtClean="0">
                <a:latin typeface="Arial" pitchFamily="34" charset="0"/>
                <a:ea typeface="굴림" pitchFamily="50" charset="-127"/>
                <a:cs typeface="Arial" pitchFamily="34" charset="0"/>
              </a:rPr>
              <a:t>Agile Modeling</a:t>
            </a:r>
          </a:p>
        </p:txBody>
      </p:sp>
      <p:sp>
        <p:nvSpPr>
          <p:cNvPr id="814083" name="Rectangle 3"/>
          <p:cNvSpPr>
            <a:spLocks noGrp="1" noRot="1" noChangeArrowheads="1"/>
          </p:cNvSpPr>
          <p:nvPr>
            <p:ph idx="1"/>
          </p:nvPr>
        </p:nvSpPr>
        <p:spPr>
          <a:xfrm>
            <a:off x="304801" y="1510904"/>
            <a:ext cx="8210550" cy="4498777"/>
          </a:xfrm>
        </p:spPr>
        <p:txBody>
          <a:bodyPr>
            <a:noAutofit/>
          </a:bodyPr>
          <a:lstStyle/>
          <a:p>
            <a:pPr eaLnBrk="1" hangingPunct="1">
              <a:defRPr/>
            </a:pPr>
            <a:r>
              <a:rPr lang="en-US" altLang="ko-KR" sz="2000" dirty="0" smtClean="0">
                <a:ea typeface="굴림" pitchFamily="50" charset="-127"/>
                <a:cs typeface="Arial" pitchFamily="34" charset="0"/>
              </a:rPr>
              <a:t>Originally proposed by Scott Ambler</a:t>
            </a:r>
          </a:p>
          <a:p>
            <a:r>
              <a:rPr lang="en-US" sz="2000" dirty="0" smtClean="0"/>
              <a:t>practice-based methodology for effective modeling and documentation of software-based systems</a:t>
            </a:r>
            <a:endParaRPr lang="en-US" altLang="ko-KR" sz="2000" dirty="0" smtClean="0">
              <a:ea typeface="굴림" pitchFamily="50" charset="-127"/>
              <a:cs typeface="Arial" pitchFamily="34" charset="0"/>
            </a:endParaRPr>
          </a:p>
          <a:p>
            <a:pPr>
              <a:defRPr/>
            </a:pPr>
            <a:r>
              <a:rPr lang="en-US" sz="2000" dirty="0" smtClean="0"/>
              <a:t>adopts all of the values that are consistent with the agile manifesto</a:t>
            </a:r>
          </a:p>
          <a:p>
            <a:pPr>
              <a:defRPr/>
            </a:pPr>
            <a:r>
              <a:rPr lang="en-US" altLang="ko-KR" sz="2000" dirty="0" smtClean="0">
                <a:ea typeface="굴림" pitchFamily="50" charset="-127"/>
                <a:cs typeface="Arial" pitchFamily="34" charset="0"/>
              </a:rPr>
              <a:t>Suggests a set of agile modeling principles for building large, business critical systems</a:t>
            </a:r>
          </a:p>
          <a:p>
            <a:pPr lvl="1" eaLnBrk="1" hangingPunct="1">
              <a:defRPr/>
            </a:pPr>
            <a:r>
              <a:rPr lang="en-US" altLang="ko-KR" sz="2000" dirty="0" smtClean="0">
                <a:solidFill>
                  <a:srgbClr val="FF0000"/>
                </a:solidFill>
                <a:ea typeface="굴림" pitchFamily="50" charset="-127"/>
                <a:cs typeface="Arial" pitchFamily="34" charset="0"/>
              </a:rPr>
              <a:t>Model with a purpose</a:t>
            </a:r>
          </a:p>
          <a:p>
            <a:pPr lvl="1" eaLnBrk="1" hangingPunct="1">
              <a:defRPr/>
            </a:pPr>
            <a:r>
              <a:rPr lang="en-US" altLang="ko-KR" sz="2000" dirty="0" smtClean="0">
                <a:solidFill>
                  <a:srgbClr val="FF0000"/>
                </a:solidFill>
                <a:ea typeface="굴림" pitchFamily="50" charset="-127"/>
                <a:cs typeface="Arial" pitchFamily="34" charset="0"/>
              </a:rPr>
              <a:t>Use multiple models</a:t>
            </a:r>
          </a:p>
          <a:p>
            <a:pPr lvl="1" eaLnBrk="1" hangingPunct="1">
              <a:defRPr/>
            </a:pPr>
            <a:r>
              <a:rPr lang="en-US" altLang="ko-KR" sz="2000" dirty="0" smtClean="0">
                <a:solidFill>
                  <a:srgbClr val="FF0000"/>
                </a:solidFill>
                <a:ea typeface="굴림" pitchFamily="50" charset="-127"/>
                <a:cs typeface="Arial" pitchFamily="34" charset="0"/>
              </a:rPr>
              <a:t>Travel light - </a:t>
            </a:r>
            <a:r>
              <a:rPr lang="en-US" sz="2000" dirty="0" smtClean="0"/>
              <a:t>keep only those models that will provide long-term value and jettison the rest</a:t>
            </a:r>
            <a:endParaRPr lang="en-US" altLang="ko-KR" sz="2000" dirty="0" smtClean="0">
              <a:solidFill>
                <a:srgbClr val="FF0000"/>
              </a:solidFill>
              <a:ea typeface="굴림" pitchFamily="50" charset="-127"/>
              <a:cs typeface="Arial" pitchFamily="34" charset="0"/>
            </a:endParaRPr>
          </a:p>
          <a:p>
            <a:pPr lvl="1" eaLnBrk="1" hangingPunct="1">
              <a:defRPr/>
            </a:pPr>
            <a:r>
              <a:rPr lang="en-US" altLang="ko-KR" sz="2000" dirty="0" smtClean="0">
                <a:solidFill>
                  <a:srgbClr val="FF0000"/>
                </a:solidFill>
                <a:ea typeface="굴림" pitchFamily="50" charset="-127"/>
                <a:cs typeface="Arial" pitchFamily="34" charset="0"/>
              </a:rPr>
              <a:t>Content is more important than representation</a:t>
            </a:r>
          </a:p>
          <a:p>
            <a:pPr lvl="1" eaLnBrk="1" hangingPunct="1">
              <a:defRPr/>
            </a:pPr>
            <a:r>
              <a:rPr lang="en-US" altLang="ko-KR" sz="2000" dirty="0" smtClean="0">
                <a:solidFill>
                  <a:srgbClr val="FF0000"/>
                </a:solidFill>
                <a:ea typeface="굴림" pitchFamily="50" charset="-127"/>
                <a:cs typeface="Arial" pitchFamily="34" charset="0"/>
              </a:rPr>
              <a:t>Know the models and the tools you use to create them</a:t>
            </a:r>
          </a:p>
          <a:p>
            <a:pPr lvl="1" eaLnBrk="1" hangingPunct="1">
              <a:defRPr/>
            </a:pPr>
            <a:r>
              <a:rPr lang="en-US" altLang="ko-KR" sz="2000" dirty="0" smtClean="0">
                <a:solidFill>
                  <a:srgbClr val="FF0000"/>
                </a:solidFill>
                <a:ea typeface="굴림" pitchFamily="50" charset="-127"/>
                <a:cs typeface="Arial" pitchFamily="34" charset="0"/>
              </a:rPr>
              <a:t>Adapt locally</a:t>
            </a:r>
          </a:p>
        </p:txBody>
      </p:sp>
      <p:sp>
        <p:nvSpPr>
          <p:cNvPr id="17412" name="바닥글 개체 틀 3"/>
          <p:cNvSpPr>
            <a:spLocks noGrp="1"/>
          </p:cNvSpPr>
          <p:nvPr>
            <p:ph type="ftr" sz="quarter" idx="10"/>
          </p:nvPr>
        </p:nvSpPr>
        <p:spPr>
          <a:noFill/>
        </p:spPr>
        <p:txBody>
          <a:bodyPr/>
          <a:lstStyle/>
          <a:p>
            <a:r>
              <a:rPr lang="en-US" altLang="ko-KR" dirty="0" smtClean="0">
                <a:ea typeface="굴림" pitchFamily="50" charset="-127"/>
              </a:rPr>
              <a:t>   </a:t>
            </a:r>
          </a:p>
        </p:txBody>
      </p:sp>
      <p:sp>
        <p:nvSpPr>
          <p:cNvPr id="17413" name="슬라이드 번호 개체 틀 4"/>
          <p:cNvSpPr>
            <a:spLocks noGrp="1"/>
          </p:cNvSpPr>
          <p:nvPr>
            <p:ph type="sldNum" sz="quarter" idx="11"/>
          </p:nvPr>
        </p:nvSpPr>
        <p:spPr>
          <a:noFill/>
        </p:spPr>
        <p:txBody>
          <a:bodyPr/>
          <a:lstStyle/>
          <a:p>
            <a:fld id="{8091937F-7430-4333-8342-523041080690}" type="slidenum">
              <a:rPr lang="ko-KR" altLang="en-US" smtClean="0">
                <a:latin typeface="Arial" pitchFamily="34" charset="0"/>
                <a:ea typeface="굴림" pitchFamily="50" charset="-127"/>
              </a:rPr>
              <a:pPr/>
              <a:t>89</a:t>
            </a:fld>
            <a:endParaRPr lang="en-US" altLang="ko-KR" smtClean="0">
              <a:latin typeface="Arial" pitchFamily="34" charset="0"/>
              <a:ea typeface="굴림" pitchFamily="50" charset="-127"/>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C1C7C3-A197-42B0-B1CC-A8ED02867A80}"/>
              </a:ext>
            </a:extLst>
          </p:cNvPr>
          <p:cNvSpPr>
            <a:spLocks noGrp="1"/>
          </p:cNvSpPr>
          <p:nvPr>
            <p:ph type="title"/>
          </p:nvPr>
        </p:nvSpPr>
        <p:spPr/>
        <p:txBody>
          <a:bodyPr/>
          <a:lstStyle/>
          <a:p>
            <a:r>
              <a:rPr lang="en-US" dirty="0" smtClean="0"/>
              <a:t>Outline of Session-1</a:t>
            </a:r>
            <a:endParaRPr lang="en-US" dirty="0"/>
          </a:p>
        </p:txBody>
      </p:sp>
      <p:sp>
        <p:nvSpPr>
          <p:cNvPr id="3" name="Content Placeholder 2">
            <a:extLst>
              <a:ext uri="{FF2B5EF4-FFF2-40B4-BE49-F238E27FC236}">
                <a16:creationId xmlns="" xmlns:a16="http://schemas.microsoft.com/office/drawing/2014/main" id="{A3C4C88A-1E58-4F30-AC74-719E4F1321B1}"/>
              </a:ext>
            </a:extLst>
          </p:cNvPr>
          <p:cNvSpPr>
            <a:spLocks noGrp="1"/>
          </p:cNvSpPr>
          <p:nvPr>
            <p:ph idx="1"/>
          </p:nvPr>
        </p:nvSpPr>
        <p:spPr/>
        <p:txBody>
          <a:bodyPr>
            <a:normAutofit fontScale="77500" lnSpcReduction="20000"/>
          </a:bodyPr>
          <a:lstStyle/>
          <a:p>
            <a:r>
              <a:rPr lang="en-US" b="1" dirty="0" smtClean="0"/>
              <a:t>Software Process</a:t>
            </a:r>
            <a:r>
              <a:rPr lang="en-US" dirty="0" smtClean="0"/>
              <a:t>: The Changing Nature of Software - </a:t>
            </a:r>
            <a:r>
              <a:rPr lang="en-US" dirty="0" err="1" smtClean="0"/>
              <a:t>WebApps</a:t>
            </a:r>
            <a:r>
              <a:rPr lang="en-US" dirty="0" smtClean="0"/>
              <a:t>, Mobile Applications, Cloud Computing, Product Line Software; Software Process - The Process Framework, Umbrella Activities, Process Adaptation; </a:t>
            </a:r>
          </a:p>
          <a:p>
            <a:r>
              <a:rPr lang="en-US" b="1" dirty="0" smtClean="0"/>
              <a:t>Process Models</a:t>
            </a:r>
            <a:r>
              <a:rPr lang="en-US" dirty="0" smtClean="0"/>
              <a:t>: Prescriptive Process Models - The Waterfall Model, Incremental Process Models, Evolutionary Process Models, Concurrent Models; Specialized Process Models - Component-Based Development, The Formal Methods Model, Aspect-Oriented Software Development; The Unified Process;</a:t>
            </a:r>
          </a:p>
          <a:p>
            <a:r>
              <a:rPr lang="en-US" b="1" dirty="0" smtClean="0"/>
              <a:t>Agile Development</a:t>
            </a:r>
            <a:r>
              <a:rPr lang="en-US" dirty="0" smtClean="0"/>
              <a:t> - What Is Agility? Agility and the Cost of Change, What Is an Agile Process?, Extreme Programming, Other Agile Process Models – Scrum, Dynamic Systems Development Method, Agile Modeling, Agile Unified Process; A Tool Set for the Agile Process; </a:t>
            </a:r>
          </a:p>
          <a:p>
            <a:r>
              <a:rPr lang="en-US" dirty="0" smtClean="0"/>
              <a:t>SPI Process, CMMI; Case study on current problem statement of software development.</a:t>
            </a:r>
            <a:endParaRPr lang="en-US" dirty="0"/>
          </a:p>
        </p:txBody>
      </p:sp>
    </p:spTree>
    <p:extLst>
      <p:ext uri="{BB962C8B-B14F-4D97-AF65-F5344CB8AC3E}">
        <p14:creationId xmlns:p14="http://schemas.microsoft.com/office/powerpoint/2010/main" xmlns="" val="184501048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Unified Process</a:t>
            </a:r>
            <a:endParaRPr lang="en-US" dirty="0"/>
          </a:p>
        </p:txBody>
      </p:sp>
      <p:sp>
        <p:nvSpPr>
          <p:cNvPr id="3" name="Content Placeholder 2"/>
          <p:cNvSpPr>
            <a:spLocks noGrp="1"/>
          </p:cNvSpPr>
          <p:nvPr>
            <p:ph idx="1"/>
          </p:nvPr>
        </p:nvSpPr>
        <p:spPr/>
        <p:txBody>
          <a:bodyPr>
            <a:normAutofit/>
          </a:bodyPr>
          <a:lstStyle/>
          <a:p>
            <a:r>
              <a:rPr lang="en-US" dirty="0" smtClean="0"/>
              <a:t>adopts a “serial in the large” and “iterative in the small”</a:t>
            </a:r>
          </a:p>
          <a:p>
            <a:r>
              <a:rPr lang="en-US" dirty="0" smtClean="0"/>
              <a:t>has historical and technical connections to the Unified Modeling Language</a:t>
            </a:r>
          </a:p>
          <a:p>
            <a:r>
              <a:rPr lang="en-US" dirty="0" smtClean="0"/>
              <a:t>Activities of Each AUP iteration</a:t>
            </a:r>
          </a:p>
          <a:p>
            <a:pPr lvl="1"/>
            <a:r>
              <a:rPr lang="en-US" i="1" dirty="0" smtClean="0"/>
              <a:t>Modeling</a:t>
            </a:r>
          </a:p>
          <a:p>
            <a:pPr lvl="1"/>
            <a:r>
              <a:rPr lang="en-US" i="1" dirty="0" smtClean="0"/>
              <a:t>Implementation</a:t>
            </a:r>
          </a:p>
          <a:p>
            <a:pPr lvl="1"/>
            <a:r>
              <a:rPr lang="en-US" i="1" dirty="0" smtClean="0"/>
              <a:t>Testing</a:t>
            </a:r>
          </a:p>
          <a:p>
            <a:pPr lvl="1"/>
            <a:r>
              <a:rPr lang="en-US" i="1" dirty="0" smtClean="0"/>
              <a:t>Deployment</a:t>
            </a:r>
          </a:p>
          <a:p>
            <a:pPr lvl="1"/>
            <a:r>
              <a:rPr lang="en-US" i="1" dirty="0" smtClean="0"/>
              <a:t>Configuration and project management</a:t>
            </a:r>
          </a:p>
          <a:p>
            <a:pPr lvl="1"/>
            <a:r>
              <a:rPr lang="en-US" i="1" dirty="0" smtClean="0"/>
              <a:t>Environment management</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Tool Set for Agile Process</a:t>
            </a:r>
            <a:endParaRPr lang="en-US" dirty="0"/>
          </a:p>
        </p:txBody>
      </p:sp>
      <p:sp>
        <p:nvSpPr>
          <p:cNvPr id="3" name="Content Placeholder 2"/>
          <p:cNvSpPr>
            <a:spLocks noGrp="1"/>
          </p:cNvSpPr>
          <p:nvPr>
            <p:ph idx="1"/>
          </p:nvPr>
        </p:nvSpPr>
        <p:spPr/>
        <p:txBody>
          <a:bodyPr>
            <a:normAutofit fontScale="92500"/>
          </a:bodyPr>
          <a:lstStyle/>
          <a:p>
            <a:r>
              <a:rPr lang="en-US" dirty="0" smtClean="0"/>
              <a:t>Social- starting even at the hiring stage</a:t>
            </a:r>
          </a:p>
          <a:p>
            <a:r>
              <a:rPr lang="en-US" dirty="0" smtClean="0"/>
              <a:t>Technological - helping distributed teams simulate being physically present</a:t>
            </a:r>
          </a:p>
          <a:p>
            <a:r>
              <a:rPr lang="en-US" dirty="0" smtClean="0"/>
              <a:t>Physical - allowing people to manipulate them in workshops</a:t>
            </a:r>
          </a:p>
          <a:p>
            <a:r>
              <a:rPr lang="en-US" dirty="0" smtClean="0"/>
              <a:t>Collaborative and communication “tools” </a:t>
            </a:r>
          </a:p>
          <a:p>
            <a:pPr lvl="1"/>
            <a:r>
              <a:rPr lang="en-US" dirty="0" smtClean="0"/>
              <a:t>Active communication is achieved via the team dynamics</a:t>
            </a:r>
          </a:p>
          <a:p>
            <a:pPr lvl="1"/>
            <a:r>
              <a:rPr lang="en-US" dirty="0" smtClean="0"/>
              <a:t>passive communication is achieved by “information radiators”</a:t>
            </a:r>
          </a:p>
          <a:p>
            <a:r>
              <a:rPr lang="en-US" dirty="0" smtClean="0"/>
              <a:t>Project management tools - deemphasize the Gantt chart and uses earned value charts or “graphs of tests created versus passed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 – support agile approach</a:t>
            </a:r>
            <a:endParaRPr lang="en-US" dirty="0"/>
          </a:p>
        </p:txBody>
      </p:sp>
      <p:sp>
        <p:nvSpPr>
          <p:cNvPr id="3" name="Content Placeholder 2"/>
          <p:cNvSpPr>
            <a:spLocks noGrp="1"/>
          </p:cNvSpPr>
          <p:nvPr>
            <p:ph idx="1"/>
          </p:nvPr>
        </p:nvSpPr>
        <p:spPr/>
        <p:txBody>
          <a:bodyPr/>
          <a:lstStyle/>
          <a:p>
            <a:r>
              <a:rPr lang="en-US" i="1" dirty="0" err="1" smtClean="0"/>
              <a:t>OnTime</a:t>
            </a:r>
            <a:r>
              <a:rPr lang="en-US" i="1" dirty="0" smtClean="0"/>
              <a:t>, developed by </a:t>
            </a:r>
            <a:r>
              <a:rPr lang="en-US" i="1" dirty="0" err="1" smtClean="0"/>
              <a:t>Axosoft</a:t>
            </a:r>
            <a:r>
              <a:rPr lang="en-US" i="1" dirty="0" smtClean="0"/>
              <a:t> ( </a:t>
            </a:r>
            <a:r>
              <a:rPr lang="en-US" b="1" i="1" dirty="0" smtClean="0"/>
              <a:t>www.axosoft.com ), </a:t>
            </a:r>
            <a:r>
              <a:rPr lang="en-US" dirty="0" smtClean="0"/>
              <a:t>provides agile process management support for various technical activities within the process.</a:t>
            </a:r>
          </a:p>
          <a:p>
            <a:r>
              <a:rPr lang="en-US" i="1" dirty="0" err="1" smtClean="0"/>
              <a:t>Ideogramic</a:t>
            </a:r>
            <a:r>
              <a:rPr lang="en-US" i="1" dirty="0" smtClean="0"/>
              <a:t> UML, developed by </a:t>
            </a:r>
            <a:r>
              <a:rPr lang="en-US" i="1" dirty="0" err="1" smtClean="0"/>
              <a:t>Ideogramic</a:t>
            </a:r>
            <a:r>
              <a:rPr lang="en-US" i="1" dirty="0" smtClean="0"/>
              <a:t> ( </a:t>
            </a:r>
            <a:r>
              <a:rPr lang="en-US" b="1" i="1" dirty="0" smtClean="0"/>
              <a:t>http://</a:t>
            </a:r>
            <a:r>
              <a:rPr lang="en-US" b="1" dirty="0" smtClean="0"/>
              <a:t>ideogramic-ml.software.informer.com/ ) is </a:t>
            </a:r>
            <a:r>
              <a:rPr lang="en-US" b="1" dirty="0" err="1" smtClean="0"/>
              <a:t>a</a:t>
            </a:r>
            <a:r>
              <a:rPr lang="en-US" dirty="0" err="1" smtClean="0"/>
              <a:t>UML</a:t>
            </a:r>
            <a:r>
              <a:rPr lang="en-US" dirty="0" smtClean="0"/>
              <a:t> tool set specifically developed for use within an agile process.</a:t>
            </a:r>
          </a:p>
          <a:p>
            <a:r>
              <a:rPr lang="en-US" i="1" dirty="0" smtClean="0"/>
              <a:t>Together Tool Set, distributed by Borland ( </a:t>
            </a:r>
            <a:r>
              <a:rPr lang="en-US" b="1" i="1" dirty="0" smtClean="0"/>
              <a:t>www. </a:t>
            </a:r>
            <a:r>
              <a:rPr lang="en-US" b="1" dirty="0" smtClean="0"/>
              <a:t>borland.com ), provides a tools suite that supports </a:t>
            </a:r>
            <a:r>
              <a:rPr lang="en-US" dirty="0" smtClean="0"/>
              <a:t>many technical activities within XP and other agile processes.</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52394" y="1112097"/>
          <a:ext cx="8991605" cy="4845898"/>
        </p:xfrm>
        <a:graphic>
          <a:graphicData uri="http://schemas.openxmlformats.org/drawingml/2006/table">
            <a:tbl>
              <a:tblPr/>
              <a:tblGrid>
                <a:gridCol w="1284515"/>
                <a:gridCol w="1284515"/>
                <a:gridCol w="1284515"/>
                <a:gridCol w="1284515"/>
                <a:gridCol w="1284515"/>
                <a:gridCol w="1284515"/>
                <a:gridCol w="1284515"/>
              </a:tblGrid>
              <a:tr h="435681">
                <a:tc>
                  <a:txBody>
                    <a:bodyPr/>
                    <a:lstStyle/>
                    <a:p>
                      <a:pPr algn="l" fontAlgn="base"/>
                      <a:r>
                        <a:rPr lang="en-US" sz="1400" b="1">
                          <a:latin typeface="Times New Roman" pitchFamily="18" charset="0"/>
                          <a:cs typeface="Times New Roman" pitchFamily="18" charset="0"/>
                        </a:rPr>
                        <a:t>Factors</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Waterfall</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V-Shaped</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Evolutionary Prototyping</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Spiral</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Iterative and Incremental</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b="1">
                          <a:latin typeface="Times New Roman" pitchFamily="18" charset="0"/>
                          <a:cs typeface="Times New Roman" pitchFamily="18" charset="0"/>
                        </a:rPr>
                        <a:t>Agile</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Unclear User Requirement</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Unfamiliar Technology</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r>
              <a:tr h="335139">
                <a:tc>
                  <a:txBody>
                    <a:bodyPr/>
                    <a:lstStyle/>
                    <a:p>
                      <a:pPr algn="l" fontAlgn="base"/>
                      <a:r>
                        <a:rPr lang="en-US" sz="1400" b="1">
                          <a:latin typeface="Times New Roman" pitchFamily="18" charset="0"/>
                          <a:cs typeface="Times New Roman" pitchFamily="18" charset="0"/>
                        </a:rPr>
                        <a:t>Complex System</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r>
              <a:tr h="234597">
                <a:tc>
                  <a:txBody>
                    <a:bodyPr/>
                    <a:lstStyle/>
                    <a:p>
                      <a:pPr algn="l" fontAlgn="base"/>
                      <a:r>
                        <a:rPr lang="en-US" sz="1400" b="1">
                          <a:latin typeface="Times New Roman" pitchFamily="18" charset="0"/>
                          <a:cs typeface="Times New Roman" pitchFamily="18" charset="0"/>
                        </a:rPr>
                        <a:t>Reliable system</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Short Time Schedule</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Strong Project Management</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dirty="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335139">
                <a:tc>
                  <a:txBody>
                    <a:bodyPr/>
                    <a:lstStyle/>
                    <a:p>
                      <a:pPr algn="l" fontAlgn="base"/>
                      <a:r>
                        <a:rPr lang="en-US" sz="1400" b="1">
                          <a:latin typeface="Times New Roman" pitchFamily="18" charset="0"/>
                          <a:cs typeface="Times New Roman" pitchFamily="18" charset="0"/>
                        </a:rPr>
                        <a:t>Cost limitation</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Visibility of Stakeholders</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r>
              <a:tr h="335139">
                <a:tc>
                  <a:txBody>
                    <a:bodyPr/>
                    <a:lstStyle/>
                    <a:p>
                      <a:pPr algn="l" fontAlgn="base"/>
                      <a:r>
                        <a:rPr lang="en-US" sz="1400" b="1">
                          <a:latin typeface="Times New Roman" pitchFamily="18" charset="0"/>
                          <a:cs typeface="Times New Roman" pitchFamily="18" charset="0"/>
                        </a:rPr>
                        <a:t>Skills limitation</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r>
              <a:tr h="234597">
                <a:tc>
                  <a:txBody>
                    <a:bodyPr/>
                    <a:lstStyle/>
                    <a:p>
                      <a:pPr algn="l" fontAlgn="base"/>
                      <a:r>
                        <a:rPr lang="en-US" sz="1400" b="1">
                          <a:latin typeface="Times New Roman" pitchFamily="18" charset="0"/>
                          <a:cs typeface="Times New Roman" pitchFamily="18" charset="0"/>
                        </a:rPr>
                        <a:t>Documentation</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Good</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r>
              <a:tr h="435681">
                <a:tc>
                  <a:txBody>
                    <a:bodyPr/>
                    <a:lstStyle/>
                    <a:p>
                      <a:pPr algn="l" fontAlgn="base"/>
                      <a:r>
                        <a:rPr lang="en-US" sz="1400" b="1">
                          <a:latin typeface="Times New Roman" pitchFamily="18" charset="0"/>
                          <a:cs typeface="Times New Roman" pitchFamily="18" charset="0"/>
                        </a:rPr>
                        <a:t>Component reusability</a:t>
                      </a:r>
                      <a:endParaRPr lang="en-US" sz="1400">
                        <a:latin typeface="Times New Roman" pitchFamily="18" charset="0"/>
                        <a:cs typeface="Times New Roman" pitchFamily="18" charset="0"/>
                      </a:endParaRP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c>
                  <a:txBody>
                    <a:bodyPr/>
                    <a:lstStyle/>
                    <a:p>
                      <a:pPr algn="l" fontAlgn="base"/>
                      <a:r>
                        <a:rPr lang="en-US" sz="1400">
                          <a:latin typeface="Times New Roman" pitchFamily="18" charset="0"/>
                          <a:cs typeface="Times New Roman" pitchFamily="18" charset="0"/>
                        </a:rPr>
                        <a:t>Excellent</a:t>
                      </a:r>
                    </a:p>
                  </a:txBody>
                  <a:tcPr marL="17455" marR="33514" marT="16757" marB="16757" anchor="ctr">
                    <a:lnL>
                      <a:noFill/>
                    </a:lnL>
                    <a:lnR>
                      <a:noFill/>
                    </a:lnR>
                    <a:lnT>
                      <a:noFill/>
                    </a:lnT>
                    <a:lnB>
                      <a:noFill/>
                    </a:lnB>
                    <a:solidFill>
                      <a:srgbClr val="FFFFFF"/>
                    </a:solidFill>
                  </a:tcPr>
                </a:tc>
                <a:tc>
                  <a:txBody>
                    <a:bodyPr/>
                    <a:lstStyle/>
                    <a:p>
                      <a:pPr algn="l" fontAlgn="base"/>
                      <a:r>
                        <a:rPr lang="en-US" sz="1400" dirty="0">
                          <a:latin typeface="Times New Roman" pitchFamily="18" charset="0"/>
                          <a:cs typeface="Times New Roman" pitchFamily="18" charset="0"/>
                        </a:rPr>
                        <a:t>Poor</a:t>
                      </a:r>
                    </a:p>
                  </a:txBody>
                  <a:tcPr marL="17455" marR="33514" marT="16757" marB="16757" anchor="ctr">
                    <a:lnL>
                      <a:noFill/>
                    </a:lnL>
                    <a:lnR>
                      <a:noFill/>
                    </a:lnR>
                    <a:lnT>
                      <a:noFill/>
                    </a:lnT>
                    <a:lnB>
                      <a:noFill/>
                    </a:lnB>
                    <a:solidFill>
                      <a:srgbClr val="FFFFFF"/>
                    </a:solidFill>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The high-level activities of specification, development, validation and evolution are part of all software processes.</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smtClean="0"/>
              <a:t>Small size problem: simple address book</a:t>
            </a:r>
            <a:endParaRPr lang="en-US" sz="3600" dirty="0"/>
          </a:p>
        </p:txBody>
      </p:sp>
      <p:sp>
        <p:nvSpPr>
          <p:cNvPr id="3" name="Content Placeholder 2"/>
          <p:cNvSpPr>
            <a:spLocks noGrp="1"/>
          </p:cNvSpPr>
          <p:nvPr>
            <p:ph idx="1"/>
          </p:nvPr>
        </p:nvSpPr>
        <p:spPr/>
        <p:txBody>
          <a:bodyPr/>
          <a:lstStyle/>
          <a:p>
            <a:r>
              <a:rPr lang="en-US" dirty="0" smtClean="0"/>
              <a:t>The first task that must be performed in any project is clearly understanding the requirements.</a:t>
            </a:r>
          </a:p>
          <a:p>
            <a:r>
              <a:rPr lang="en-US" dirty="0" smtClean="0"/>
              <a:t>view the Use Cases and Further Analysis</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0" dirty="0" smtClean="0"/>
              <a:t>Simple Address Book - Requirements Statement</a:t>
            </a:r>
          </a:p>
        </p:txBody>
      </p:sp>
      <p:sp>
        <p:nvSpPr>
          <p:cNvPr id="3" name="Content Placeholder 2"/>
          <p:cNvSpPr>
            <a:spLocks noGrp="1"/>
          </p:cNvSpPr>
          <p:nvPr>
            <p:ph idx="1"/>
          </p:nvPr>
        </p:nvSpPr>
        <p:spPr>
          <a:xfrm>
            <a:off x="152400" y="1219200"/>
            <a:ext cx="8763000" cy="5181600"/>
          </a:xfrm>
        </p:spPr>
        <p:txBody>
          <a:bodyPr>
            <a:noAutofit/>
          </a:bodyPr>
          <a:lstStyle/>
          <a:p>
            <a:pPr marL="165100" indent="-165100" algn="just">
              <a:lnSpc>
                <a:spcPct val="100000"/>
              </a:lnSpc>
              <a:spcBef>
                <a:spcPts val="0"/>
              </a:spcBef>
              <a:spcAft>
                <a:spcPts val="0"/>
              </a:spcAft>
            </a:pPr>
            <a:r>
              <a:rPr lang="en-US" sz="2000" dirty="0" smtClean="0">
                <a:latin typeface="Times New Roman" pitchFamily="18" charset="0"/>
                <a:cs typeface="Times New Roman" pitchFamily="18" charset="0"/>
              </a:rPr>
              <a:t>The software to be designed is a program that can be used to maintain an address book. An address book holds a collection of entries, each recording a person's first and last names, address, city, state, zip, and phone number.</a:t>
            </a:r>
          </a:p>
          <a:p>
            <a:pPr marL="165100" indent="-165100" algn="just">
              <a:lnSpc>
                <a:spcPct val="100000"/>
              </a:lnSpc>
              <a:spcBef>
                <a:spcPts val="0"/>
              </a:spcBef>
              <a:spcAft>
                <a:spcPts val="0"/>
              </a:spcAft>
            </a:pPr>
            <a:r>
              <a:rPr lang="en-US" sz="2000" dirty="0" smtClean="0">
                <a:latin typeface="Times New Roman" pitchFamily="18" charset="0"/>
                <a:cs typeface="Times New Roman" pitchFamily="18" charset="0"/>
              </a:rPr>
              <a:t>It must be possible to add a new person to an address book, to edit existing information about a person (except the person's name), and to delete a person. It must be possible to sort the entries in the address book alphabetically by last name (with ties broken by first name if necessary), or by ZIP code (with ties broken by name if necessary). It must be possible to print out all the entries in the address book in "mailing label" format.</a:t>
            </a:r>
          </a:p>
          <a:p>
            <a:pPr marL="165100" indent="-165100" algn="just">
              <a:lnSpc>
                <a:spcPct val="100000"/>
              </a:lnSpc>
              <a:spcBef>
                <a:spcPts val="0"/>
              </a:spcBef>
              <a:spcAft>
                <a:spcPts val="0"/>
              </a:spcAft>
            </a:pPr>
            <a:r>
              <a:rPr lang="en-US" sz="2000" dirty="0" smtClean="0">
                <a:latin typeface="Times New Roman" pitchFamily="18" charset="0"/>
                <a:cs typeface="Times New Roman" pitchFamily="18" charset="0"/>
              </a:rPr>
              <a:t>It must be possible to create a new address book, to open a disk file containing an existing address book to close an address book, and to save an address book to a disk file, using standard New, Open, Close, Save and Save As ... File menu options. The program's File menu will also have a Quit option to allow closing all open address books and terminating the program.</a:t>
            </a:r>
          </a:p>
          <a:p>
            <a:pPr>
              <a:buNone/>
            </a:pPr>
            <a:endParaRPr lang="en-US" sz="1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t>Simple Address Book - Requirements Statement</a:t>
            </a:r>
            <a:endParaRPr lang="en-US" dirty="0"/>
          </a:p>
        </p:txBody>
      </p:sp>
      <p:sp>
        <p:nvSpPr>
          <p:cNvPr id="3" name="Content Placeholder 2"/>
          <p:cNvSpPr>
            <a:spLocks noGrp="1"/>
          </p:cNvSpPr>
          <p:nvPr>
            <p:ph idx="1"/>
          </p:nvPr>
        </p:nvSpPr>
        <p:spPr>
          <a:xfrm>
            <a:off x="198303" y="1345139"/>
            <a:ext cx="8780444" cy="4979461"/>
          </a:xfrm>
        </p:spPr>
        <p:txBody>
          <a:bodyPr>
            <a:normAutofit fontScale="70000" lnSpcReduction="20000"/>
          </a:bodyPr>
          <a:lstStyle/>
          <a:p>
            <a:pPr marL="165100" indent="-165100" algn="just">
              <a:lnSpc>
                <a:spcPct val="120000"/>
              </a:lnSpc>
              <a:spcBef>
                <a:spcPts val="0"/>
              </a:spcBef>
              <a:spcAft>
                <a:spcPts val="0"/>
              </a:spcAft>
            </a:pPr>
            <a:r>
              <a:rPr lang="en-US" sz="2900" dirty="0" smtClean="0">
                <a:latin typeface="Times New Roman" pitchFamily="18" charset="0"/>
                <a:cs typeface="Times New Roman" pitchFamily="18" charset="0"/>
              </a:rPr>
              <a:t>The initial requirements call for the program to only be able to work with a single address book at a time; therefore, if the user chooses the New or Open menu option, any current address book will be closed before creating/opening a new one. A later extension might allow for multiple address books to be open, each with its own window which can be closed separately, with closing the last open window resulting in terminating the program. In this case, New and Open will result in creating a new window, without affecting the current window.</a:t>
            </a:r>
          </a:p>
          <a:p>
            <a:pPr marL="165100" indent="-165100" algn="just">
              <a:lnSpc>
                <a:spcPct val="120000"/>
              </a:lnSpc>
              <a:spcBef>
                <a:spcPts val="0"/>
              </a:spcBef>
              <a:spcAft>
                <a:spcPts val="0"/>
              </a:spcAft>
            </a:pPr>
            <a:r>
              <a:rPr lang="en-US" sz="2900" dirty="0" smtClean="0">
                <a:latin typeface="Times New Roman" pitchFamily="18" charset="0"/>
                <a:cs typeface="Times New Roman" pitchFamily="18" charset="0"/>
              </a:rPr>
              <a:t>The program will keep track of whether any changes have been made to an address book since it was last saved, and will offer the user the opportunity to save changes when an address book is closed either explicitly or as a result of choosing to create/open another or to quit the program.</a:t>
            </a:r>
          </a:p>
          <a:p>
            <a:pPr marL="165100" indent="-165100" algn="just">
              <a:lnSpc>
                <a:spcPct val="120000"/>
              </a:lnSpc>
              <a:spcBef>
                <a:spcPts val="0"/>
              </a:spcBef>
              <a:spcAft>
                <a:spcPts val="0"/>
              </a:spcAft>
            </a:pPr>
            <a:r>
              <a:rPr lang="en-US" sz="2900" dirty="0" smtClean="0">
                <a:latin typeface="Times New Roman" pitchFamily="18" charset="0"/>
                <a:cs typeface="Times New Roman" pitchFamily="18" charset="0"/>
              </a:rPr>
              <a:t>The program will keep track of the file that the current address book was read from or most recently saved to, will display the file's name as the title of the main window, and will use that file when executing the Save option. When a New address book is initially created, its window will be titled "Untitled", and a Save operation will be converted to Save As ... - i.e. the user will be required to specify a file.</a:t>
            </a:r>
          </a:p>
          <a:p>
            <a:endParaRPr lang="en-US" dirty="0"/>
          </a:p>
        </p:txBody>
      </p:sp>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