
<file path=[Content_Types].xml><?xml version="1.0" encoding="utf-8"?>
<Types xmlns="http://schemas.openxmlformats.org/package/2006/content-types">
  <Default ContentType="image/x-wmf" Extension="wmf"/>
  <Default ContentType="image/png" Extension="png"/>
  <Default ContentType="application/vnd.openxmlformats-package.relationships+xml" Extension="rels"/>
  <Default ContentType="application/xml" Extension="xml"/>
  <Default ContentType="image/jpeg" Extension="jpeg"/>
  <Override ContentType="application/vnd.openxmlformats-officedocument.drawingml.diagramColors+xml" PartName="/ppt/diagrams/colors1.xml"/>
  <Override ContentType="application/vnd.openxmlformats-officedocument.drawingml.diagramStyle+xml" PartName="/ppt/diagrams/quickStyle1.xml"/>
  <Override ContentType="application/vnd.openxmlformats-officedocument.drawingml.diagramLayout+xml" PartName="/ppt/diagrams/layout1.xml"/>
  <Override ContentType="application/vnd.openxmlformats-officedocument.theme+xml" PartName="/ppt/theme/theme2.xml"/>
  <Override ContentType="application/vnd.openxmlformats-officedocument.theme+xml" PartName="/ppt/theme/theme1.xml"/>
  <Override ContentType="application/vnd.openxmlformats-officedocument.presentationml.notesSlide+xml" PartName="/ppt/notesSlides/notesSlide14.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6.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2.xml"/>
  <Override ContentType="application/vnd.openxmlformats-officedocument.presentationml.notesSlide+xml" PartName="/ppt/notesSlides/notesSlide11.xml"/>
  <Override ContentType="application/vnd.openxmlformats-officedocument.presentationml.notesSlide+xml" PartName="/ppt/notesSlides/notesSlide13.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slideLayout+xml" PartName="/ppt/slideLayouts/slideLayout3.xml"/>
  <Override ContentType="application/vnd.openxmlformats-officedocument.presentationml.slideLayout+xml" PartName="/ppt/slideLayouts/slideLayout1.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9.xml"/>
  <Override ContentType="application/vnd.openxmlformats-officedocument.presentationml.slideLayout+xml" PartName="/ppt/slideLayouts/slideLayout5.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viewProps+xml" PartName="/ppt/viewProps1.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9.xml"/>
  <Override ContentType="application/vnd.openxmlformats-officedocument.presentationml.slide+xml" PartName="/ppt/slides/slide56.xml"/>
  <Override ContentType="application/vnd.openxmlformats-officedocument.presentationml.slide+xml" PartName="/ppt/slides/slide43.xml"/>
  <Override ContentType="application/vnd.openxmlformats-officedocument.presentationml.slide+xml" PartName="/ppt/slides/slide70.xml"/>
  <Override ContentType="application/vnd.openxmlformats-officedocument.presentationml.slide+xml" PartName="/ppt/slides/slide101.xml"/>
  <Override ContentType="application/vnd.openxmlformats-officedocument.presentationml.slide+xml" PartName="/ppt/slides/slide5.xml"/>
  <Override ContentType="application/vnd.openxmlformats-officedocument.presentationml.slide+xml" PartName="/ppt/slides/slide89.xml"/>
  <Override ContentType="application/vnd.openxmlformats-officedocument.presentationml.slide+xml" PartName="/ppt/slides/slide45.xml"/>
  <Override ContentType="application/vnd.openxmlformats-officedocument.presentationml.slide+xml" PartName="/ppt/slides/slide82.xml"/>
  <Override ContentType="application/vnd.openxmlformats-officedocument.presentationml.slide+xml" PartName="/ppt/slides/slide92.xml"/>
  <Override ContentType="application/vnd.openxmlformats-officedocument.presentationml.slide+xml" PartName="/ppt/slides/slide71.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100.xml"/>
  <Override ContentType="application/vnd.openxmlformats-officedocument.presentationml.slide+xml" PartName="/ppt/slides/slide36.xml"/>
  <Override ContentType="application/vnd.openxmlformats-officedocument.presentationml.slide+xml" PartName="/ppt/slides/slide78.xml"/>
  <Override ContentType="application/vnd.openxmlformats-officedocument.presentationml.slide+xml" PartName="/ppt/slides/slide50.xml"/>
  <Override ContentType="application/vnd.openxmlformats-officedocument.presentationml.slide+xml" PartName="/ppt/slides/slide6.xml"/>
  <Override ContentType="application/vnd.openxmlformats-officedocument.presentationml.slide+xml" PartName="/ppt/slides/slide55.xml"/>
  <Override ContentType="application/vnd.openxmlformats-officedocument.presentationml.slide+xml" PartName="/ppt/slides/slide16.xml"/>
  <Override ContentType="application/vnd.openxmlformats-officedocument.presentationml.slide+xml" PartName="/ppt/slides/slide59.xml"/>
  <Override ContentType="application/vnd.openxmlformats-officedocument.presentationml.slide+xml" PartName="/ppt/slides/slide90.xml"/>
  <Override ContentType="application/vnd.openxmlformats-officedocument.presentationml.slide+xml" PartName="/ppt/slides/slide66.xml"/>
  <Override ContentType="application/vnd.openxmlformats-officedocument.presentationml.slide+xml" PartName="/ppt/slides/slide27.xml"/>
  <Override ContentType="application/vnd.openxmlformats-officedocument.presentationml.slide+xml" PartName="/ppt/slides/slide62.xml"/>
  <Override ContentType="application/vnd.openxmlformats-officedocument.presentationml.slide+xml" PartName="/ppt/slides/slide38.xml"/>
  <Override ContentType="application/vnd.openxmlformats-officedocument.presentationml.slide+xml" PartName="/ppt/slides/slide51.xml"/>
  <Override ContentType="application/vnd.openxmlformats-officedocument.presentationml.slide+xml" PartName="/ppt/slides/slide61.xml"/>
  <Override ContentType="application/vnd.openxmlformats-officedocument.presentationml.slide+xml" PartName="/ppt/slides/slide84.xml"/>
  <Override ContentType="application/vnd.openxmlformats-officedocument.presentationml.slide+xml" PartName="/ppt/slides/slide93.xml"/>
  <Override ContentType="application/vnd.openxmlformats-officedocument.presentationml.slide+xml" PartName="/ppt/slides/slide85.xml"/>
  <Override ContentType="application/vnd.openxmlformats-officedocument.presentationml.slide+xml" PartName="/ppt/slides/slide88.xml"/>
  <Override ContentType="application/vnd.openxmlformats-officedocument.presentationml.slide+xml" PartName="/ppt/slides/slide69.xml"/>
  <Override ContentType="application/vnd.openxmlformats-officedocument.presentationml.slide+xml" PartName="/ppt/slides/slide29.xml"/>
  <Override ContentType="application/vnd.openxmlformats-officedocument.presentationml.slide+xml" PartName="/ppt/slides/slide44.xml"/>
  <Override ContentType="application/vnd.openxmlformats-officedocument.presentationml.slide+xml" PartName="/ppt/slides/slide79.xml"/>
  <Override ContentType="application/vnd.openxmlformats-officedocument.presentationml.slide+xml" PartName="/ppt/slides/slide57.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22.xml"/>
  <Override ContentType="application/vnd.openxmlformats-officedocument.presentationml.slide+xml" PartName="/ppt/slides/slide96.xml"/>
  <Override ContentType="application/vnd.openxmlformats-officedocument.presentationml.slide+xml" PartName="/ppt/slides/slide12.xml"/>
  <Override ContentType="application/vnd.openxmlformats-officedocument.presentationml.slide+xml" PartName="/ppt/slides/slide63.xml"/>
  <Override ContentType="application/vnd.openxmlformats-officedocument.presentationml.slide+xml" PartName="/ppt/slides/slide9.xml"/>
  <Override ContentType="application/vnd.openxmlformats-officedocument.presentationml.slide+xml" PartName="/ppt/slides/slide52.xml"/>
  <Override ContentType="application/vnd.openxmlformats-officedocument.presentationml.slide+xml" PartName="/ppt/slides/slide65.xml"/>
  <Override ContentType="application/vnd.openxmlformats-officedocument.presentationml.slide+xml" PartName="/ppt/slides/slide21.xml"/>
  <Override ContentType="application/vnd.openxmlformats-officedocument.presentationml.slide+xml" PartName="/ppt/slides/slide80.xml"/>
  <Override ContentType="application/vnd.openxmlformats-officedocument.presentationml.slide+xml" PartName="/ppt/slides/slide94.xml"/>
  <Override ContentType="application/vnd.openxmlformats-officedocument.presentationml.slide+xml" PartName="/ppt/slides/slide54.xml"/>
  <Override ContentType="application/vnd.openxmlformats-officedocument.presentationml.slide+xml" PartName="/ppt/slides/slide86.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73.xml"/>
  <Override ContentType="application/vnd.openxmlformats-officedocument.presentationml.slide+xml" PartName="/ppt/slides/slide2.xml"/>
  <Override ContentType="application/vnd.openxmlformats-officedocument.presentationml.slide+xml" PartName="/ppt/slides/slide60.xml"/>
  <Override ContentType="application/vnd.openxmlformats-officedocument.presentationml.slide+xml" PartName="/ppt/slides/slide87.xml"/>
  <Override ContentType="application/vnd.openxmlformats-officedocument.presentationml.slide+xml" PartName="/ppt/slides/slide31.xml"/>
  <Override ContentType="application/vnd.openxmlformats-officedocument.presentationml.slide+xml" PartName="/ppt/slides/slide3.xml"/>
  <Override ContentType="application/vnd.openxmlformats-officedocument.presentationml.slide+xml" PartName="/ppt/slides/slide102.xml"/>
  <Override ContentType="application/vnd.openxmlformats-officedocument.presentationml.slide+xml" PartName="/ppt/slides/slide41.xml"/>
  <Override ContentType="application/vnd.openxmlformats-officedocument.presentationml.slide+xml" PartName="/ppt/slides/slide81.xml"/>
  <Override ContentType="application/vnd.openxmlformats-officedocument.presentationml.slide+xml" PartName="/ppt/slides/slide32.xml"/>
  <Override ContentType="application/vnd.openxmlformats-officedocument.presentationml.slide+xml" PartName="/ppt/slides/slide15.xml"/>
  <Override ContentType="application/vnd.openxmlformats-officedocument.presentationml.slide+xml" PartName="/ppt/slides/slide76.xml"/>
  <Override ContentType="application/vnd.openxmlformats-officedocument.presentationml.slide+xml" PartName="/ppt/slides/slide53.xml"/>
  <Override ContentType="application/vnd.openxmlformats-officedocument.presentationml.slide+xml" PartName="/ppt/slides/slide17.xml"/>
  <Override ContentType="application/vnd.openxmlformats-officedocument.presentationml.slide+xml" PartName="/ppt/slides/slide91.xml"/>
  <Override ContentType="application/vnd.openxmlformats-officedocument.presentationml.slide+xml" PartName="/ppt/slides/slide99.xml"/>
  <Override ContentType="application/vnd.openxmlformats-officedocument.presentationml.slide+xml" PartName="/ppt/slides/slide64.xml"/>
  <Override ContentType="application/vnd.openxmlformats-officedocument.presentationml.slide+xml" PartName="/ppt/slides/slide58.xml"/>
  <Override ContentType="application/vnd.openxmlformats-officedocument.presentationml.slide+xml" PartName="/ppt/slides/slide49.xml"/>
  <Override ContentType="application/vnd.openxmlformats-officedocument.presentationml.slide+xml" PartName="/ppt/slides/slide74.xml"/>
  <Override ContentType="application/vnd.openxmlformats-officedocument.presentationml.slide+xml" PartName="/ppt/slides/slide1.xml"/>
  <Override ContentType="application/vnd.openxmlformats-officedocument.presentationml.slide+xml" PartName="/ppt/slides/slide40.xml"/>
  <Override ContentType="application/vnd.openxmlformats-officedocument.presentationml.slide+xml" PartName="/ppt/slides/slide103.xml"/>
  <Override ContentType="application/vnd.openxmlformats-officedocument.presentationml.slide+xml" PartName="/ppt/slides/slide10.xml"/>
  <Override ContentType="application/vnd.openxmlformats-officedocument.presentationml.slide+xml" PartName="/ppt/slides/slide8.xml"/>
  <Override ContentType="application/vnd.openxmlformats-officedocument.presentationml.slide+xml" PartName="/ppt/slides/slide13.xml"/>
  <Override ContentType="application/vnd.openxmlformats-officedocument.presentationml.slide+xml" PartName="/ppt/slides/slide98.xml"/>
  <Override ContentType="application/vnd.openxmlformats-officedocument.presentationml.slide+xml" PartName="/ppt/slides/slide39.xml"/>
  <Override ContentType="application/vnd.openxmlformats-officedocument.presentationml.slide+xml" PartName="/ppt/slides/slide97.xml"/>
  <Override ContentType="application/vnd.openxmlformats-officedocument.presentationml.slide+xml" PartName="/ppt/slides/slide83.xml"/>
  <Override ContentType="application/vnd.openxmlformats-officedocument.presentationml.slide+xml" PartName="/ppt/slides/slide95.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33.xml"/>
  <Override ContentType="application/vnd.openxmlformats-officedocument.presentationml.slide+xml" PartName="/ppt/slides/slide77.xml"/>
  <Override ContentType="application/vnd.openxmlformats-officedocument.presentationml.slide+xml" PartName="/ppt/slides/slide67.xml"/>
  <Override ContentType="application/vnd.openxmlformats-officedocument.presentationml.slide+xml" PartName="/ppt/slides/slide75.xml"/>
  <Override ContentType="application/vnd.openxmlformats-officedocument.presentationml.slide+xml" PartName="/ppt/slides/slide37.xml"/>
  <Override ContentType="application/vnd.openxmlformats-officedocument.presentationml.slide+xml" PartName="/ppt/slides/slide68.xml"/>
  <Override ContentType="application/vnd.openxmlformats-officedocument.presentationml.slide+xml" PartName="/ppt/slides/slide35.xml"/>
  <Override ContentType="application/vnd.openxmlformats-officedocument.presentationml.slide+xml" PartName="/ppt/slides/slide28.xml"/>
  <Override ContentType="application/vnd.openxmlformats-officedocument.presentationml.slide+xml" PartName="/ppt/slides/slide26.xml"/>
  <Override ContentType="application/vnd.openxmlformats-officedocument.presentationml.slide+xml" PartName="/ppt/slides/slide46.xml"/>
  <Override ContentType="application/vnd.openxmlformats-officedocument.presentationml.slide+xml" PartName="/ppt/slides/slide18.xml"/>
  <Override ContentType="application/vnd.openxmlformats-officedocument.presentationml.slide+xml" PartName="/ppt/slides/slide20.xml"/>
  <Override ContentType="application/vnd.openxmlformats-officedocument.presentationml.slide+xml" PartName="/ppt/slides/slide42.xml"/>
  <Override ContentType="application/vnd.openxmlformats-officedocument.presentationml.slide+xml" PartName="/ppt/slides/slide24.xml"/>
  <Override ContentType="application/vnd.openxmlformats-officedocument.drawingml.diagramData+xml" PartName="/ppt/diagrams/data1.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Lst>
  <p:sldSz cy="6858000" cx="9144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2" Type="http://schemas.openxmlformats.org/officeDocument/2006/relationships/slide" Target="slides/slide7.xml"/><Relationship Id="rId38" Type="http://schemas.openxmlformats.org/officeDocument/2006/relationships/slide" Target="slides/slide33.xml"/><Relationship Id="rId103" Type="http://schemas.openxmlformats.org/officeDocument/2006/relationships/slide" Target="slides/slide98.xml"/><Relationship Id="rId29" Type="http://schemas.openxmlformats.org/officeDocument/2006/relationships/slide" Target="slides/slide24.xml"/><Relationship Id="rId81" Type="http://schemas.openxmlformats.org/officeDocument/2006/relationships/slide" Target="slides/slide76.xml"/><Relationship Id="rId4" Type="http://schemas.openxmlformats.org/officeDocument/2006/relationships/slideMaster" Target="slideMasters/slideMaster1.xml"/><Relationship Id="rId42" Type="http://schemas.openxmlformats.org/officeDocument/2006/relationships/slide" Target="slides/slide37.xml"/><Relationship Id="rId71" Type="http://schemas.openxmlformats.org/officeDocument/2006/relationships/slide" Target="slides/slide66.xml"/><Relationship Id="rId9" Type="http://schemas.openxmlformats.org/officeDocument/2006/relationships/slide" Target="slides/slide4.xml"/><Relationship Id="rId94" Type="http://schemas.openxmlformats.org/officeDocument/2006/relationships/slide" Target="slides/slide89.xml"/><Relationship Id="rId31" Type="http://schemas.openxmlformats.org/officeDocument/2006/relationships/slide" Target="slides/slide26.xml"/><Relationship Id="rId48" Type="http://schemas.openxmlformats.org/officeDocument/2006/relationships/slide" Target="slides/slide43.xml"/><Relationship Id="rId43" Type="http://schemas.openxmlformats.org/officeDocument/2006/relationships/slide" Target="slides/slide38.xml"/><Relationship Id="rId33" Type="http://schemas.openxmlformats.org/officeDocument/2006/relationships/slide" Target="slides/slide28.xml"/><Relationship Id="rId104" Type="http://schemas.openxmlformats.org/officeDocument/2006/relationships/slide" Target="slides/slide99.xml"/><Relationship Id="rId24" Type="http://schemas.openxmlformats.org/officeDocument/2006/relationships/slide" Target="slides/slide19.xml"/><Relationship Id="rId80" Type="http://schemas.openxmlformats.org/officeDocument/2006/relationships/slide" Target="slides/slide75.xml"/><Relationship Id="rId87" Type="http://schemas.openxmlformats.org/officeDocument/2006/relationships/slide" Target="slides/slide82.xml"/><Relationship Id="rId45" Type="http://schemas.openxmlformats.org/officeDocument/2006/relationships/slide" Target="slides/slide40.xml"/><Relationship Id="rId76" Type="http://schemas.openxmlformats.org/officeDocument/2006/relationships/slide" Target="slides/slide71.xml"/><Relationship Id="rId6" Type="http://schemas.openxmlformats.org/officeDocument/2006/relationships/slide" Target="slides/slide1.xml"/><Relationship Id="rId88" Type="http://schemas.openxmlformats.org/officeDocument/2006/relationships/slide" Target="slides/slide83.xml"/><Relationship Id="rId107" Type="http://schemas.openxmlformats.org/officeDocument/2006/relationships/slide" Target="slides/slide102.xml"/><Relationship Id="rId89" Type="http://schemas.openxmlformats.org/officeDocument/2006/relationships/slide" Target="slides/slide84.xml"/><Relationship Id="rId66" Type="http://schemas.openxmlformats.org/officeDocument/2006/relationships/slide" Target="slides/slide61.xml"/><Relationship Id="rId51" Type="http://schemas.openxmlformats.org/officeDocument/2006/relationships/slide" Target="slides/slide46.xml"/><Relationship Id="rId85" Type="http://schemas.openxmlformats.org/officeDocument/2006/relationships/slide" Target="slides/slide80.xml"/><Relationship Id="rId40" Type="http://schemas.openxmlformats.org/officeDocument/2006/relationships/slide" Target="slides/slide35.xml"/><Relationship Id="rId54" Type="http://schemas.openxmlformats.org/officeDocument/2006/relationships/slide" Target="slides/slide49.xml"/><Relationship Id="rId28" Type="http://schemas.openxmlformats.org/officeDocument/2006/relationships/slide" Target="slides/slide23.xml"/><Relationship Id="rId16" Type="http://schemas.openxmlformats.org/officeDocument/2006/relationships/slide" Target="slides/slide11.xml"/><Relationship Id="rId79" Type="http://schemas.openxmlformats.org/officeDocument/2006/relationships/slide" Target="slides/slide74.xml"/><Relationship Id="rId20" Type="http://schemas.openxmlformats.org/officeDocument/2006/relationships/slide" Target="slides/slide15.xml"/><Relationship Id="rId108" Type="http://schemas.openxmlformats.org/officeDocument/2006/relationships/slide" Target="slides/slide103.xml"/><Relationship Id="rId60" Type="http://schemas.openxmlformats.org/officeDocument/2006/relationships/slide" Target="slides/slide55.xml"/><Relationship Id="rId68" Type="http://schemas.openxmlformats.org/officeDocument/2006/relationships/slide" Target="slides/slide63.xml"/><Relationship Id="rId11" Type="http://schemas.openxmlformats.org/officeDocument/2006/relationships/slide" Target="slides/slide6.xml"/><Relationship Id="rId14" Type="http://schemas.openxmlformats.org/officeDocument/2006/relationships/slide" Target="slides/slide9.xml"/><Relationship Id="rId7" Type="http://schemas.openxmlformats.org/officeDocument/2006/relationships/slide" Target="slides/slide2.xml"/><Relationship Id="rId73" Type="http://schemas.openxmlformats.org/officeDocument/2006/relationships/slide" Target="slides/slide68.xml"/><Relationship Id="rId70" Type="http://schemas.openxmlformats.org/officeDocument/2006/relationships/slide" Target="slides/slide65.xml"/><Relationship Id="rId27" Type="http://schemas.openxmlformats.org/officeDocument/2006/relationships/slide" Target="slides/slide22.xml"/><Relationship Id="rId61" Type="http://schemas.openxmlformats.org/officeDocument/2006/relationships/slide" Target="slides/slide56.xml"/><Relationship Id="rId95" Type="http://schemas.openxmlformats.org/officeDocument/2006/relationships/slide" Target="slides/slide90.xml"/><Relationship Id="rId101" Type="http://schemas.openxmlformats.org/officeDocument/2006/relationships/slide" Target="slides/slide96.xml"/><Relationship Id="rId22" Type="http://schemas.openxmlformats.org/officeDocument/2006/relationships/slide" Target="slides/slide17.xml"/><Relationship Id="rId91" Type="http://schemas.openxmlformats.org/officeDocument/2006/relationships/slide" Target="slides/slide86.xml"/><Relationship Id="rId78" Type="http://schemas.openxmlformats.org/officeDocument/2006/relationships/slide" Target="slides/slide73.xml"/><Relationship Id="rId72" Type="http://schemas.openxmlformats.org/officeDocument/2006/relationships/slide" Target="slides/slide67.xml"/><Relationship Id="rId65" Type="http://schemas.openxmlformats.org/officeDocument/2006/relationships/slide" Target="slides/slide60.xml"/><Relationship Id="rId10" Type="http://schemas.openxmlformats.org/officeDocument/2006/relationships/slide" Target="slides/slide5.xml"/><Relationship Id="rId52" Type="http://schemas.openxmlformats.org/officeDocument/2006/relationships/slide" Target="slides/slide47.xml"/><Relationship Id="rId64" Type="http://schemas.openxmlformats.org/officeDocument/2006/relationships/slide" Target="slides/slide59.xml"/><Relationship Id="rId47" Type="http://schemas.openxmlformats.org/officeDocument/2006/relationships/slide" Target="slides/slide42.xml"/><Relationship Id="rId99" Type="http://schemas.openxmlformats.org/officeDocument/2006/relationships/slide" Target="slides/slide94.xml"/><Relationship Id="rId58" Type="http://schemas.openxmlformats.org/officeDocument/2006/relationships/slide" Target="slides/slide53.xml"/><Relationship Id="rId50" Type="http://schemas.openxmlformats.org/officeDocument/2006/relationships/slide" Target="slides/slide45.xml"/><Relationship Id="rId46" Type="http://schemas.openxmlformats.org/officeDocument/2006/relationships/slide" Target="slides/slide41.xml"/><Relationship Id="rId15" Type="http://schemas.openxmlformats.org/officeDocument/2006/relationships/slide" Target="slides/slide10.xml"/><Relationship Id="rId25" Type="http://schemas.openxmlformats.org/officeDocument/2006/relationships/slide" Target="slides/slide20.xml"/><Relationship Id="rId74" Type="http://schemas.openxmlformats.org/officeDocument/2006/relationships/slide" Target="slides/slide69.xml"/><Relationship Id="rId62" Type="http://schemas.openxmlformats.org/officeDocument/2006/relationships/slide" Target="slides/slide57.xml"/><Relationship Id="rId35" Type="http://schemas.openxmlformats.org/officeDocument/2006/relationships/slide" Target="slides/slide30.xml"/><Relationship Id="rId13" Type="http://schemas.openxmlformats.org/officeDocument/2006/relationships/slide" Target="slides/slide8.xml"/><Relationship Id="rId8" Type="http://schemas.openxmlformats.org/officeDocument/2006/relationships/slide" Target="slides/slide3.xml"/><Relationship Id="rId44" Type="http://schemas.openxmlformats.org/officeDocument/2006/relationships/slide" Target="slides/slide39.xml"/><Relationship Id="rId5" Type="http://schemas.openxmlformats.org/officeDocument/2006/relationships/notesMaster" Target="notesMasters/notesMaster1.xml"/><Relationship Id="rId36" Type="http://schemas.openxmlformats.org/officeDocument/2006/relationships/slide" Target="slides/slide31.xml"/><Relationship Id="rId98" Type="http://schemas.openxmlformats.org/officeDocument/2006/relationships/slide" Target="slides/slide93.xml"/><Relationship Id="rId23" Type="http://schemas.openxmlformats.org/officeDocument/2006/relationships/slide" Target="slides/slide18.xml"/><Relationship Id="rId2" Type="http://schemas.openxmlformats.org/officeDocument/2006/relationships/viewProps" Target="viewProps1.xml"/><Relationship Id="rId102" Type="http://schemas.openxmlformats.org/officeDocument/2006/relationships/slide" Target="slides/slide97.xml"/><Relationship Id="rId90" Type="http://schemas.openxmlformats.org/officeDocument/2006/relationships/slide" Target="slides/slide85.xml"/><Relationship Id="rId59" Type="http://schemas.openxmlformats.org/officeDocument/2006/relationships/slide" Target="slides/slide54.xml"/><Relationship Id="rId96" Type="http://schemas.openxmlformats.org/officeDocument/2006/relationships/slide" Target="slides/slide91.xml"/><Relationship Id="rId57" Type="http://schemas.openxmlformats.org/officeDocument/2006/relationships/slide" Target="slides/slide52.xml"/><Relationship Id="rId41" Type="http://schemas.openxmlformats.org/officeDocument/2006/relationships/slide" Target="slides/slide36.xml"/><Relationship Id="rId56" Type="http://schemas.openxmlformats.org/officeDocument/2006/relationships/slide" Target="slides/slide51.xml"/><Relationship Id="rId84" Type="http://schemas.openxmlformats.org/officeDocument/2006/relationships/slide" Target="slides/slide79.xml"/><Relationship Id="rId100" Type="http://schemas.openxmlformats.org/officeDocument/2006/relationships/slide" Target="slides/slide95.xml"/><Relationship Id="rId97" Type="http://schemas.openxmlformats.org/officeDocument/2006/relationships/slide" Target="slides/slide92.xml"/><Relationship Id="rId39" Type="http://schemas.openxmlformats.org/officeDocument/2006/relationships/slide" Target="slides/slide34.xml"/><Relationship Id="rId106" Type="http://schemas.openxmlformats.org/officeDocument/2006/relationships/slide" Target="slides/slide101.xml"/><Relationship Id="rId105" Type="http://schemas.openxmlformats.org/officeDocument/2006/relationships/slide" Target="slides/slide100.xml"/><Relationship Id="rId69" Type="http://schemas.openxmlformats.org/officeDocument/2006/relationships/slide" Target="slides/slide64.xml"/><Relationship Id="rId77" Type="http://schemas.openxmlformats.org/officeDocument/2006/relationships/slide" Target="slides/slide72.xml"/><Relationship Id="rId53" Type="http://schemas.openxmlformats.org/officeDocument/2006/relationships/slide" Target="slides/slide48.xml"/><Relationship Id="rId34" Type="http://schemas.openxmlformats.org/officeDocument/2006/relationships/slide" Target="slides/slide29.xml"/><Relationship Id="rId83" Type="http://schemas.openxmlformats.org/officeDocument/2006/relationships/slide" Target="slides/slide78.xml"/><Relationship Id="rId82" Type="http://schemas.openxmlformats.org/officeDocument/2006/relationships/slide" Target="slides/slide77.xml"/><Relationship Id="rId1" Type="http://schemas.openxmlformats.org/officeDocument/2006/relationships/theme" Target="theme/theme1.xml"/><Relationship Id="rId86" Type="http://schemas.openxmlformats.org/officeDocument/2006/relationships/slide" Target="slides/slide81.xml"/><Relationship Id="rId30" Type="http://schemas.openxmlformats.org/officeDocument/2006/relationships/slide" Target="slides/slide25.xml"/><Relationship Id="rId18" Type="http://schemas.openxmlformats.org/officeDocument/2006/relationships/slide" Target="slides/slide13.xml"/><Relationship Id="rId75" Type="http://schemas.openxmlformats.org/officeDocument/2006/relationships/slide" Target="slides/slide70.xml"/><Relationship Id="rId26" Type="http://schemas.openxmlformats.org/officeDocument/2006/relationships/slide" Target="slides/slide21.xml"/><Relationship Id="rId92" Type="http://schemas.openxmlformats.org/officeDocument/2006/relationships/slide" Target="slides/slide87.xml"/><Relationship Id="rId49" Type="http://schemas.openxmlformats.org/officeDocument/2006/relationships/slide" Target="slides/slide44.xml"/><Relationship Id="rId21" Type="http://schemas.openxmlformats.org/officeDocument/2006/relationships/slide" Target="slides/slide16.xml"/><Relationship Id="rId67" Type="http://schemas.openxmlformats.org/officeDocument/2006/relationships/slide" Target="slides/slide62.xml"/><Relationship Id="rId63" Type="http://schemas.openxmlformats.org/officeDocument/2006/relationships/slide" Target="slides/slide58.xml"/><Relationship Id="rId32" Type="http://schemas.openxmlformats.org/officeDocument/2006/relationships/slide" Target="slides/slide27.xml"/><Relationship Id="rId19" Type="http://schemas.openxmlformats.org/officeDocument/2006/relationships/slide" Target="slides/slide14.xml"/><Relationship Id="rId17" Type="http://schemas.openxmlformats.org/officeDocument/2006/relationships/slide" Target="slides/slide12.xml"/><Relationship Id="rId55" Type="http://schemas.openxmlformats.org/officeDocument/2006/relationships/slide" Target="slides/slide50.xml"/><Relationship Id="rId3" Type="http://schemas.openxmlformats.org/officeDocument/2006/relationships/presProps" Target="presProps1.xml"/><Relationship Id="rId93" Type="http://schemas.openxmlformats.org/officeDocument/2006/relationships/slide" Target="slides/slide88.xml"/><Relationship Id="rId37"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5833B9-093D-7748-AAA7-08FD32C22912}" type="doc">
      <dgm:prSet loTypeId="urn:microsoft.com/office/officeart/2005/8/layout/matrix1" loCatId="" qsTypeId="urn:microsoft.com/office/officeart/2005/8/quickstyle/simple1" qsCatId="simple" csTypeId="urn:microsoft.com/office/officeart/2005/8/colors/accent0_2" csCatId="mainScheme" phldr="1"/>
      <dgm:spPr/>
      <dgm:t>
        <a:bodyPr/>
        <a:lstStyle/>
        <a:p>
          <a:endParaRPr lang="en-US"/>
        </a:p>
      </dgm:t>
    </dgm:pt>
    <dgm:pt modelId="{C3D1B8D6-D885-4F45-9B47-020642339CA4}">
      <dgm:prSet phldrT="[Text]" custT="1"/>
      <dgm:spPr/>
      <dgm:t>
        <a:bodyPr/>
        <a:lstStyle/>
        <a:p>
          <a:r>
            <a:rPr lang="en-US" sz="2000" b="1" dirty="0" smtClean="0">
              <a:solidFill>
                <a:schemeClr val="tx1"/>
              </a:solidFill>
            </a:rPr>
            <a:t>User view</a:t>
          </a:r>
        </a:p>
        <a:p>
          <a:r>
            <a:rPr lang="en-US" sz="2000" dirty="0" smtClean="0">
              <a:solidFill>
                <a:schemeClr val="tx1"/>
              </a:solidFill>
            </a:rPr>
            <a:t>Use</a:t>
          </a:r>
          <a:r>
            <a:rPr lang="en-US" sz="2000" baseline="0" dirty="0" smtClean="0">
              <a:solidFill>
                <a:schemeClr val="tx1"/>
              </a:solidFill>
            </a:rPr>
            <a:t> case diagram</a:t>
          </a:r>
          <a:endParaRPr lang="en-US" sz="2000" dirty="0">
            <a:solidFill>
              <a:schemeClr val="tx1"/>
            </a:solidFill>
          </a:endParaRPr>
        </a:p>
      </dgm:t>
    </dgm:pt>
    <dgm:pt modelId="{BF957AA0-FEAA-6444-ABD2-8B2FB852D385}" type="parTrans" cxnId="{F11666F2-4BB7-7C4A-8443-0D7F5A56350C}">
      <dgm:prSet/>
      <dgm:spPr/>
      <dgm:t>
        <a:bodyPr/>
        <a:lstStyle/>
        <a:p>
          <a:endParaRPr lang="en-US" sz="3200">
            <a:solidFill>
              <a:schemeClr val="tx1"/>
            </a:solidFill>
          </a:endParaRPr>
        </a:p>
      </dgm:t>
    </dgm:pt>
    <dgm:pt modelId="{CE25B082-6633-1F4D-A7B7-C2CE2B471D32}" type="sibTrans" cxnId="{F11666F2-4BB7-7C4A-8443-0D7F5A56350C}">
      <dgm:prSet/>
      <dgm:spPr/>
      <dgm:t>
        <a:bodyPr/>
        <a:lstStyle/>
        <a:p>
          <a:endParaRPr lang="en-US" sz="3200">
            <a:solidFill>
              <a:schemeClr val="tx1"/>
            </a:solidFill>
          </a:endParaRPr>
        </a:p>
      </dgm:t>
    </dgm:pt>
    <dgm:pt modelId="{7CDDEAF3-19DA-CD4C-8BD5-BA4792EB17C5}">
      <dgm:prSet phldrT="[Text]" custT="1"/>
      <dgm:spPr/>
      <dgm:t>
        <a:bodyPr/>
        <a:lstStyle/>
        <a:p>
          <a:r>
            <a:rPr lang="en-US" sz="2000" b="1" dirty="0" smtClean="0">
              <a:solidFill>
                <a:schemeClr val="tx1"/>
              </a:solidFill>
            </a:rPr>
            <a:t>Structural view</a:t>
          </a:r>
          <a:r>
            <a:rPr lang="en-US" sz="2000" dirty="0" smtClean="0">
              <a:solidFill>
                <a:schemeClr val="tx1"/>
              </a:solidFill>
            </a:rPr>
            <a:t/>
          </a:r>
          <a:br>
            <a:rPr lang="en-US" sz="2000" dirty="0" smtClean="0">
              <a:solidFill>
                <a:schemeClr val="tx1"/>
              </a:solidFill>
            </a:rPr>
          </a:br>
          <a:r>
            <a:rPr lang="en-US" sz="2000" dirty="0" smtClean="0">
              <a:solidFill>
                <a:schemeClr val="tx1"/>
              </a:solidFill>
            </a:rPr>
            <a:t>Class diagram</a:t>
          </a:r>
          <a:br>
            <a:rPr lang="en-US" sz="2000" dirty="0" smtClean="0">
              <a:solidFill>
                <a:schemeClr val="tx1"/>
              </a:solidFill>
            </a:rPr>
          </a:br>
          <a:r>
            <a:rPr lang="en-US" sz="2000" dirty="0" smtClean="0">
              <a:solidFill>
                <a:schemeClr val="tx1"/>
              </a:solidFill>
            </a:rPr>
            <a:t>Object diagram</a:t>
          </a:r>
          <a:endParaRPr lang="en-US" sz="2000" dirty="0">
            <a:solidFill>
              <a:schemeClr val="tx1"/>
            </a:solidFill>
          </a:endParaRPr>
        </a:p>
      </dgm:t>
    </dgm:pt>
    <dgm:pt modelId="{35B6FC17-1941-9645-99A9-C6AD4D02537B}" type="parTrans" cxnId="{B4FF1907-75D4-9246-9797-66A6ABD7523C}">
      <dgm:prSet/>
      <dgm:spPr/>
      <dgm:t>
        <a:bodyPr/>
        <a:lstStyle/>
        <a:p>
          <a:endParaRPr lang="en-US" sz="3200">
            <a:solidFill>
              <a:schemeClr val="tx1"/>
            </a:solidFill>
          </a:endParaRPr>
        </a:p>
      </dgm:t>
    </dgm:pt>
    <dgm:pt modelId="{DD64DB1F-F27D-4141-8650-23FB9131677D}" type="sibTrans" cxnId="{B4FF1907-75D4-9246-9797-66A6ABD7523C}">
      <dgm:prSet/>
      <dgm:spPr/>
      <dgm:t>
        <a:bodyPr/>
        <a:lstStyle/>
        <a:p>
          <a:endParaRPr lang="en-US" sz="3200">
            <a:solidFill>
              <a:schemeClr val="tx1"/>
            </a:solidFill>
          </a:endParaRPr>
        </a:p>
      </dgm:t>
    </dgm:pt>
    <dgm:pt modelId="{48A6CA9F-D16A-E743-8534-8554F9369A81}">
      <dgm:prSet phldrT="[Text]" phldr="1"/>
      <dgm:spPr/>
      <dgm:t>
        <a:bodyPr/>
        <a:lstStyle/>
        <a:p>
          <a:endParaRPr lang="en-US" sz="3200" dirty="0">
            <a:solidFill>
              <a:schemeClr val="tx1"/>
            </a:solidFill>
          </a:endParaRPr>
        </a:p>
      </dgm:t>
    </dgm:pt>
    <dgm:pt modelId="{49375697-E8EC-464C-B5E0-8DDF9E7FFF72}" type="parTrans" cxnId="{69E23D00-0D42-5940-818E-D38288BE1920}">
      <dgm:prSet/>
      <dgm:spPr/>
      <dgm:t>
        <a:bodyPr/>
        <a:lstStyle/>
        <a:p>
          <a:endParaRPr lang="en-US" sz="3200">
            <a:solidFill>
              <a:schemeClr val="tx1"/>
            </a:solidFill>
          </a:endParaRPr>
        </a:p>
      </dgm:t>
    </dgm:pt>
    <dgm:pt modelId="{8C28BCF1-F7D4-4443-BAB1-47903F125A10}" type="sibTrans" cxnId="{69E23D00-0D42-5940-818E-D38288BE1920}">
      <dgm:prSet/>
      <dgm:spPr/>
      <dgm:t>
        <a:bodyPr/>
        <a:lstStyle/>
        <a:p>
          <a:endParaRPr lang="en-US" sz="3200">
            <a:solidFill>
              <a:schemeClr val="tx1"/>
            </a:solidFill>
          </a:endParaRPr>
        </a:p>
      </dgm:t>
    </dgm:pt>
    <dgm:pt modelId="{3707C841-071B-5040-BBEF-D57E6453B687}">
      <dgm:prSet phldrT="[Text]" phldr="1"/>
      <dgm:spPr/>
      <dgm:t>
        <a:bodyPr/>
        <a:lstStyle/>
        <a:p>
          <a:endParaRPr lang="en-US" sz="3200" dirty="0">
            <a:solidFill>
              <a:schemeClr val="tx1"/>
            </a:solidFill>
          </a:endParaRPr>
        </a:p>
      </dgm:t>
    </dgm:pt>
    <dgm:pt modelId="{C6AF102E-0C0B-4244-8C1F-F698A24138FF}" type="parTrans" cxnId="{1B3574A2-4D80-3940-812A-5D2669A391CB}">
      <dgm:prSet/>
      <dgm:spPr/>
      <dgm:t>
        <a:bodyPr/>
        <a:lstStyle/>
        <a:p>
          <a:endParaRPr lang="en-US" sz="3200">
            <a:solidFill>
              <a:schemeClr val="tx1"/>
            </a:solidFill>
          </a:endParaRPr>
        </a:p>
      </dgm:t>
    </dgm:pt>
    <dgm:pt modelId="{43E5444E-014D-1E42-BDA3-76DDAADD937B}" type="sibTrans" cxnId="{1B3574A2-4D80-3940-812A-5D2669A391CB}">
      <dgm:prSet/>
      <dgm:spPr/>
      <dgm:t>
        <a:bodyPr/>
        <a:lstStyle/>
        <a:p>
          <a:endParaRPr lang="en-US" sz="3200">
            <a:solidFill>
              <a:schemeClr val="tx1"/>
            </a:solidFill>
          </a:endParaRPr>
        </a:p>
      </dgm:t>
    </dgm:pt>
    <dgm:pt modelId="{2AE7F213-140E-0B43-ABD2-5A4A8D4789F3}">
      <dgm:prSet phldrT="[Text]" phldr="1"/>
      <dgm:spPr/>
      <dgm:t>
        <a:bodyPr/>
        <a:lstStyle/>
        <a:p>
          <a:endParaRPr lang="en-US" sz="3200" dirty="0">
            <a:solidFill>
              <a:schemeClr val="tx1"/>
            </a:solidFill>
          </a:endParaRPr>
        </a:p>
      </dgm:t>
    </dgm:pt>
    <dgm:pt modelId="{AD8FCEEB-585B-3C44-9FBC-54AAED790C2F}" type="parTrans" cxnId="{13C272C8-BDBD-FF45-ACFD-EB0944D25D77}">
      <dgm:prSet/>
      <dgm:spPr/>
      <dgm:t>
        <a:bodyPr/>
        <a:lstStyle/>
        <a:p>
          <a:endParaRPr lang="en-US" sz="3200">
            <a:solidFill>
              <a:schemeClr val="tx1"/>
            </a:solidFill>
          </a:endParaRPr>
        </a:p>
      </dgm:t>
    </dgm:pt>
    <dgm:pt modelId="{7C972300-8C55-474F-AB0C-CBF24D5C95B6}" type="sibTrans" cxnId="{13C272C8-BDBD-FF45-ACFD-EB0944D25D77}">
      <dgm:prSet/>
      <dgm:spPr/>
      <dgm:t>
        <a:bodyPr/>
        <a:lstStyle/>
        <a:p>
          <a:endParaRPr lang="en-US" sz="3200">
            <a:solidFill>
              <a:schemeClr val="tx1"/>
            </a:solidFill>
          </a:endParaRPr>
        </a:p>
      </dgm:t>
    </dgm:pt>
    <dgm:pt modelId="{4491E2BC-723B-F649-93F9-CB825E724EFC}">
      <dgm:prSet phldrT="[Text]" custT="1"/>
      <dgm:spPr/>
      <dgm:t>
        <a:bodyPr/>
        <a:lstStyle/>
        <a:p>
          <a:r>
            <a:rPr lang="en-US" sz="2000" b="1" dirty="0" smtClean="0">
              <a:solidFill>
                <a:schemeClr val="tx1"/>
              </a:solidFill>
            </a:rPr>
            <a:t>Behavioral view</a:t>
          </a:r>
          <a:r>
            <a:rPr lang="en-US" sz="2000" dirty="0" smtClean="0">
              <a:solidFill>
                <a:schemeClr val="tx1"/>
              </a:solidFill>
            </a:rPr>
            <a:t/>
          </a:r>
          <a:br>
            <a:rPr lang="en-US" sz="2000" dirty="0" smtClean="0">
              <a:solidFill>
                <a:schemeClr val="tx1"/>
              </a:solidFill>
            </a:rPr>
          </a:br>
          <a:r>
            <a:rPr lang="en-US" sz="2000" dirty="0" smtClean="0">
              <a:solidFill>
                <a:schemeClr val="tx1"/>
              </a:solidFill>
            </a:rPr>
            <a:t>Sequence diagram</a:t>
          </a:r>
          <a:br>
            <a:rPr lang="en-US" sz="2000" dirty="0" smtClean="0">
              <a:solidFill>
                <a:schemeClr val="tx1"/>
              </a:solidFill>
            </a:rPr>
          </a:br>
          <a:r>
            <a:rPr lang="en-US" sz="2000" dirty="0" smtClean="0">
              <a:solidFill>
                <a:schemeClr val="tx1"/>
              </a:solidFill>
            </a:rPr>
            <a:t>State diagram</a:t>
          </a:r>
          <a:br>
            <a:rPr lang="en-US" sz="2000" dirty="0" smtClean="0">
              <a:solidFill>
                <a:schemeClr val="tx1"/>
              </a:solidFill>
            </a:rPr>
          </a:br>
          <a:r>
            <a:rPr lang="en-US" sz="2000" dirty="0" smtClean="0">
              <a:solidFill>
                <a:schemeClr val="tx1"/>
              </a:solidFill>
            </a:rPr>
            <a:t>Collaboration diagram</a:t>
          </a:r>
        </a:p>
      </dgm:t>
    </dgm:pt>
    <dgm:pt modelId="{381F11E3-4E76-5C48-BA6D-A97AED10BC39}" type="parTrans" cxnId="{5AE071A2-DA68-5F44-A26C-830FC3DE11C5}">
      <dgm:prSet/>
      <dgm:spPr/>
      <dgm:t>
        <a:bodyPr/>
        <a:lstStyle/>
        <a:p>
          <a:endParaRPr lang="en-US" sz="3200">
            <a:solidFill>
              <a:schemeClr val="tx1"/>
            </a:solidFill>
          </a:endParaRPr>
        </a:p>
      </dgm:t>
    </dgm:pt>
    <dgm:pt modelId="{DFB3B64D-580D-2C4A-B366-2C7C4C31DAF0}" type="sibTrans" cxnId="{5AE071A2-DA68-5F44-A26C-830FC3DE11C5}">
      <dgm:prSet/>
      <dgm:spPr/>
      <dgm:t>
        <a:bodyPr/>
        <a:lstStyle/>
        <a:p>
          <a:endParaRPr lang="en-US" sz="3200">
            <a:solidFill>
              <a:schemeClr val="tx1"/>
            </a:solidFill>
          </a:endParaRPr>
        </a:p>
      </dgm:t>
    </dgm:pt>
    <dgm:pt modelId="{FC328A0E-C02F-F346-8A0F-3586EB67194D}">
      <dgm:prSet phldrT="[Text]" custT="1"/>
      <dgm:spPr/>
      <dgm:t>
        <a:bodyPr/>
        <a:lstStyle/>
        <a:p>
          <a:r>
            <a:rPr lang="en-US" sz="2000" b="1" dirty="0" smtClean="0">
              <a:solidFill>
                <a:schemeClr val="tx1"/>
              </a:solidFill>
            </a:rPr>
            <a:t>Implementation view</a:t>
          </a:r>
          <a:br>
            <a:rPr lang="en-US" sz="2000" b="1" dirty="0" smtClean="0">
              <a:solidFill>
                <a:schemeClr val="tx1"/>
              </a:solidFill>
            </a:rPr>
          </a:br>
          <a:r>
            <a:rPr lang="en-US" sz="2000" dirty="0" smtClean="0">
              <a:solidFill>
                <a:schemeClr val="tx1"/>
              </a:solidFill>
            </a:rPr>
            <a:t>Component diagram</a:t>
          </a:r>
          <a:endParaRPr lang="en-US" sz="2000" dirty="0">
            <a:solidFill>
              <a:schemeClr val="tx1"/>
            </a:solidFill>
          </a:endParaRPr>
        </a:p>
      </dgm:t>
    </dgm:pt>
    <dgm:pt modelId="{7E5434C7-3650-9C41-BFE2-35977EFB8F3C}" type="parTrans" cxnId="{4F51BCB9-9E3D-154E-92C0-CEB8B0CF7975}">
      <dgm:prSet/>
      <dgm:spPr/>
      <dgm:t>
        <a:bodyPr/>
        <a:lstStyle/>
        <a:p>
          <a:endParaRPr lang="en-US" sz="3200">
            <a:solidFill>
              <a:schemeClr val="tx1"/>
            </a:solidFill>
          </a:endParaRPr>
        </a:p>
      </dgm:t>
    </dgm:pt>
    <dgm:pt modelId="{9CDA2B34-FDE2-114A-98B3-35030C0FABCF}" type="sibTrans" cxnId="{4F51BCB9-9E3D-154E-92C0-CEB8B0CF7975}">
      <dgm:prSet/>
      <dgm:spPr/>
      <dgm:t>
        <a:bodyPr/>
        <a:lstStyle/>
        <a:p>
          <a:endParaRPr lang="en-US" sz="3200">
            <a:solidFill>
              <a:schemeClr val="tx1"/>
            </a:solidFill>
          </a:endParaRPr>
        </a:p>
      </dgm:t>
    </dgm:pt>
    <dgm:pt modelId="{BBD60F69-7252-E14B-97DB-74044B113496}">
      <dgm:prSet phldrT="[Text]" custT="1"/>
      <dgm:spPr/>
      <dgm:t>
        <a:bodyPr/>
        <a:lstStyle/>
        <a:p>
          <a:r>
            <a:rPr lang="en-US" sz="2000" b="1" dirty="0" smtClean="0">
              <a:solidFill>
                <a:schemeClr val="tx1"/>
              </a:solidFill>
            </a:rPr>
            <a:t>Environment view</a:t>
          </a:r>
          <a:br>
            <a:rPr lang="en-US" sz="2000" b="1" dirty="0" smtClean="0">
              <a:solidFill>
                <a:schemeClr val="tx1"/>
              </a:solidFill>
            </a:rPr>
          </a:br>
          <a:r>
            <a:rPr lang="en-US" sz="2000" dirty="0" smtClean="0">
              <a:solidFill>
                <a:schemeClr val="tx1"/>
              </a:solidFill>
            </a:rPr>
            <a:t>Deployment diagram</a:t>
          </a:r>
          <a:endParaRPr lang="en-US" sz="2000" dirty="0">
            <a:solidFill>
              <a:schemeClr val="tx1"/>
            </a:solidFill>
          </a:endParaRPr>
        </a:p>
      </dgm:t>
    </dgm:pt>
    <dgm:pt modelId="{7D7C0937-C323-6B47-A4B0-67E3B6E93E7C}" type="parTrans" cxnId="{10BB7B85-AEBC-1A4D-A60E-334F295E9633}">
      <dgm:prSet/>
      <dgm:spPr/>
      <dgm:t>
        <a:bodyPr/>
        <a:lstStyle/>
        <a:p>
          <a:endParaRPr lang="en-US" sz="3200">
            <a:solidFill>
              <a:schemeClr val="tx1"/>
            </a:solidFill>
          </a:endParaRPr>
        </a:p>
      </dgm:t>
    </dgm:pt>
    <dgm:pt modelId="{24DC22AA-63AF-C043-B599-EA0AC1250DB8}" type="sibTrans" cxnId="{10BB7B85-AEBC-1A4D-A60E-334F295E9633}">
      <dgm:prSet/>
      <dgm:spPr/>
      <dgm:t>
        <a:bodyPr/>
        <a:lstStyle/>
        <a:p>
          <a:endParaRPr lang="en-US" sz="3200">
            <a:solidFill>
              <a:schemeClr val="tx1"/>
            </a:solidFill>
          </a:endParaRPr>
        </a:p>
      </dgm:t>
    </dgm:pt>
    <dgm:pt modelId="{51DC93EC-E215-8C40-BA5E-07FE5FF12397}" type="pres">
      <dgm:prSet presAssocID="{CB5833B9-093D-7748-AAA7-08FD32C22912}" presName="diagram" presStyleCnt="0">
        <dgm:presLayoutVars>
          <dgm:chMax val="1"/>
          <dgm:dir/>
          <dgm:animLvl val="ctr"/>
          <dgm:resizeHandles val="exact"/>
        </dgm:presLayoutVars>
      </dgm:prSet>
      <dgm:spPr/>
      <dgm:t>
        <a:bodyPr/>
        <a:lstStyle/>
        <a:p>
          <a:endParaRPr lang="en-US"/>
        </a:p>
      </dgm:t>
    </dgm:pt>
    <dgm:pt modelId="{59394927-ABD7-3F4E-A6DF-1CB8A34C702B}" type="pres">
      <dgm:prSet presAssocID="{CB5833B9-093D-7748-AAA7-08FD32C22912}" presName="matrix" presStyleCnt="0"/>
      <dgm:spPr/>
      <dgm:t>
        <a:bodyPr/>
        <a:lstStyle/>
        <a:p>
          <a:endParaRPr lang="en-US"/>
        </a:p>
      </dgm:t>
    </dgm:pt>
    <dgm:pt modelId="{16563E17-4196-9448-99CF-B8B9F54BB070}" type="pres">
      <dgm:prSet presAssocID="{CB5833B9-093D-7748-AAA7-08FD32C22912}" presName="tile1" presStyleLbl="node1" presStyleIdx="0" presStyleCnt="4"/>
      <dgm:spPr/>
      <dgm:t>
        <a:bodyPr/>
        <a:lstStyle/>
        <a:p>
          <a:endParaRPr lang="en-US"/>
        </a:p>
      </dgm:t>
    </dgm:pt>
    <dgm:pt modelId="{2C80B281-D3F7-784F-84D2-A0C18F028136}" type="pres">
      <dgm:prSet presAssocID="{CB5833B9-093D-7748-AAA7-08FD32C22912}" presName="tile1text" presStyleLbl="node1" presStyleIdx="0" presStyleCnt="4">
        <dgm:presLayoutVars>
          <dgm:chMax val="0"/>
          <dgm:chPref val="0"/>
          <dgm:bulletEnabled val="1"/>
        </dgm:presLayoutVars>
      </dgm:prSet>
      <dgm:spPr/>
      <dgm:t>
        <a:bodyPr/>
        <a:lstStyle/>
        <a:p>
          <a:endParaRPr lang="en-US"/>
        </a:p>
      </dgm:t>
    </dgm:pt>
    <dgm:pt modelId="{3EAA67FD-594D-A644-8D55-168C702C5095}" type="pres">
      <dgm:prSet presAssocID="{CB5833B9-093D-7748-AAA7-08FD32C22912}" presName="tile2" presStyleLbl="node1" presStyleIdx="1" presStyleCnt="4"/>
      <dgm:spPr/>
      <dgm:t>
        <a:bodyPr/>
        <a:lstStyle/>
        <a:p>
          <a:endParaRPr lang="en-US"/>
        </a:p>
      </dgm:t>
    </dgm:pt>
    <dgm:pt modelId="{C9F70CBF-47E2-A744-980B-97BD0CC43B55}" type="pres">
      <dgm:prSet presAssocID="{CB5833B9-093D-7748-AAA7-08FD32C22912}" presName="tile2text" presStyleLbl="node1" presStyleIdx="1" presStyleCnt="4">
        <dgm:presLayoutVars>
          <dgm:chMax val="0"/>
          <dgm:chPref val="0"/>
          <dgm:bulletEnabled val="1"/>
        </dgm:presLayoutVars>
      </dgm:prSet>
      <dgm:spPr/>
      <dgm:t>
        <a:bodyPr/>
        <a:lstStyle/>
        <a:p>
          <a:endParaRPr lang="en-US"/>
        </a:p>
      </dgm:t>
    </dgm:pt>
    <dgm:pt modelId="{DF6441E3-ECB2-5840-8EA9-1918F835AB29}" type="pres">
      <dgm:prSet presAssocID="{CB5833B9-093D-7748-AAA7-08FD32C22912}" presName="tile3" presStyleLbl="node1" presStyleIdx="2" presStyleCnt="4"/>
      <dgm:spPr/>
      <dgm:t>
        <a:bodyPr/>
        <a:lstStyle/>
        <a:p>
          <a:endParaRPr lang="en-US"/>
        </a:p>
      </dgm:t>
    </dgm:pt>
    <dgm:pt modelId="{3BDBC646-E5FF-9742-B6E0-97E4C3F62EBE}" type="pres">
      <dgm:prSet presAssocID="{CB5833B9-093D-7748-AAA7-08FD32C22912}" presName="tile3text" presStyleLbl="node1" presStyleIdx="2" presStyleCnt="4">
        <dgm:presLayoutVars>
          <dgm:chMax val="0"/>
          <dgm:chPref val="0"/>
          <dgm:bulletEnabled val="1"/>
        </dgm:presLayoutVars>
      </dgm:prSet>
      <dgm:spPr/>
      <dgm:t>
        <a:bodyPr/>
        <a:lstStyle/>
        <a:p>
          <a:endParaRPr lang="en-US"/>
        </a:p>
      </dgm:t>
    </dgm:pt>
    <dgm:pt modelId="{4B1CCB94-A111-064D-971C-A562A07C2160}" type="pres">
      <dgm:prSet presAssocID="{CB5833B9-093D-7748-AAA7-08FD32C22912}" presName="tile4" presStyleLbl="node1" presStyleIdx="3" presStyleCnt="4"/>
      <dgm:spPr/>
      <dgm:t>
        <a:bodyPr/>
        <a:lstStyle/>
        <a:p>
          <a:endParaRPr lang="en-US"/>
        </a:p>
      </dgm:t>
    </dgm:pt>
    <dgm:pt modelId="{0F4D7B6F-6D13-FE42-9B01-D4B6C5F25BCC}" type="pres">
      <dgm:prSet presAssocID="{CB5833B9-093D-7748-AAA7-08FD32C22912}" presName="tile4text" presStyleLbl="node1" presStyleIdx="3" presStyleCnt="4">
        <dgm:presLayoutVars>
          <dgm:chMax val="0"/>
          <dgm:chPref val="0"/>
          <dgm:bulletEnabled val="1"/>
        </dgm:presLayoutVars>
      </dgm:prSet>
      <dgm:spPr/>
      <dgm:t>
        <a:bodyPr/>
        <a:lstStyle/>
        <a:p>
          <a:endParaRPr lang="en-US"/>
        </a:p>
      </dgm:t>
    </dgm:pt>
    <dgm:pt modelId="{32749859-3922-BC4B-BF96-F3193B93B1C5}" type="pres">
      <dgm:prSet presAssocID="{CB5833B9-093D-7748-AAA7-08FD32C22912}" presName="centerTile" presStyleLbl="fgShp" presStyleIdx="0" presStyleCnt="1">
        <dgm:presLayoutVars>
          <dgm:chMax val="0"/>
          <dgm:chPref val="0"/>
        </dgm:presLayoutVars>
      </dgm:prSet>
      <dgm:spPr/>
      <dgm:t>
        <a:bodyPr/>
        <a:lstStyle/>
        <a:p>
          <a:endParaRPr lang="en-US"/>
        </a:p>
      </dgm:t>
    </dgm:pt>
  </dgm:ptLst>
  <dgm:cxnLst>
    <dgm:cxn modelId="{4F51BCB9-9E3D-154E-92C0-CEB8B0CF7975}" srcId="{C3D1B8D6-D885-4F45-9B47-020642339CA4}" destId="{FC328A0E-C02F-F346-8A0F-3586EB67194D}" srcOrd="2" destOrd="0" parTransId="{7E5434C7-3650-9C41-BFE2-35977EFB8F3C}" sibTransId="{9CDA2B34-FDE2-114A-98B3-35030C0FABCF}"/>
    <dgm:cxn modelId="{71D4709D-922B-46B6-9DDD-44EFCB3B5417}" type="presOf" srcId="{BBD60F69-7252-E14B-97DB-74044B113496}" destId="{3EAA67FD-594D-A644-8D55-168C702C5095}" srcOrd="0" destOrd="0" presId="urn:microsoft.com/office/officeart/2005/8/layout/matrix1"/>
    <dgm:cxn modelId="{5AE071A2-DA68-5F44-A26C-830FC3DE11C5}" srcId="{C3D1B8D6-D885-4F45-9B47-020642339CA4}" destId="{4491E2BC-723B-F649-93F9-CB825E724EFC}" srcOrd="3" destOrd="0" parTransId="{381F11E3-4E76-5C48-BA6D-A97AED10BC39}" sibTransId="{DFB3B64D-580D-2C4A-B366-2C7C4C31DAF0}"/>
    <dgm:cxn modelId="{C1EA2366-DCCF-4543-9AAF-EDF8FE75E9EE}" type="presOf" srcId="{CB5833B9-093D-7748-AAA7-08FD32C22912}" destId="{51DC93EC-E215-8C40-BA5E-07FE5FF12397}" srcOrd="0" destOrd="0" presId="urn:microsoft.com/office/officeart/2005/8/layout/matrix1"/>
    <dgm:cxn modelId="{F11666F2-4BB7-7C4A-8443-0D7F5A56350C}" srcId="{CB5833B9-093D-7748-AAA7-08FD32C22912}" destId="{C3D1B8D6-D885-4F45-9B47-020642339CA4}" srcOrd="0" destOrd="0" parTransId="{BF957AA0-FEAA-6444-ABD2-8B2FB852D385}" sibTransId="{CE25B082-6633-1F4D-A7B7-C2CE2B471D32}"/>
    <dgm:cxn modelId="{059E16E4-1D80-4B1D-9BF4-E3240E2C649D}" type="presOf" srcId="{7CDDEAF3-19DA-CD4C-8BD5-BA4792EB17C5}" destId="{16563E17-4196-9448-99CF-B8B9F54BB070}" srcOrd="0" destOrd="0" presId="urn:microsoft.com/office/officeart/2005/8/layout/matrix1"/>
    <dgm:cxn modelId="{35CC6FE7-02D0-4EA8-B05C-EF1041ACCA85}" type="presOf" srcId="{7CDDEAF3-19DA-CD4C-8BD5-BA4792EB17C5}" destId="{2C80B281-D3F7-784F-84D2-A0C18F028136}" srcOrd="1" destOrd="0" presId="urn:microsoft.com/office/officeart/2005/8/layout/matrix1"/>
    <dgm:cxn modelId="{1B3574A2-4D80-3940-812A-5D2669A391CB}" srcId="{48A6CA9F-D16A-E743-8534-8554F9369A81}" destId="{3707C841-071B-5040-BBEF-D57E6453B687}" srcOrd="0" destOrd="0" parTransId="{C6AF102E-0C0B-4244-8C1F-F698A24138FF}" sibTransId="{43E5444E-014D-1E42-BDA3-76DDAADD937B}"/>
    <dgm:cxn modelId="{69E23D00-0D42-5940-818E-D38288BE1920}" srcId="{CB5833B9-093D-7748-AAA7-08FD32C22912}" destId="{48A6CA9F-D16A-E743-8534-8554F9369A81}" srcOrd="1" destOrd="0" parTransId="{49375697-E8EC-464C-B5E0-8DDF9E7FFF72}" sibTransId="{8C28BCF1-F7D4-4443-BAB1-47903F125A10}"/>
    <dgm:cxn modelId="{B4FF1907-75D4-9246-9797-66A6ABD7523C}" srcId="{C3D1B8D6-D885-4F45-9B47-020642339CA4}" destId="{7CDDEAF3-19DA-CD4C-8BD5-BA4792EB17C5}" srcOrd="0" destOrd="0" parTransId="{35B6FC17-1941-9645-99A9-C6AD4D02537B}" sibTransId="{DD64DB1F-F27D-4141-8650-23FB9131677D}"/>
    <dgm:cxn modelId="{E4FD9E94-9B7A-4A1C-9F81-523DC5E6E7E7}" type="presOf" srcId="{4491E2BC-723B-F649-93F9-CB825E724EFC}" destId="{4B1CCB94-A111-064D-971C-A562A07C2160}" srcOrd="0" destOrd="0" presId="urn:microsoft.com/office/officeart/2005/8/layout/matrix1"/>
    <dgm:cxn modelId="{4AECBEDF-A3BD-44EC-AC49-8E4A9EB4855F}" type="presOf" srcId="{4491E2BC-723B-F649-93F9-CB825E724EFC}" destId="{0F4D7B6F-6D13-FE42-9B01-D4B6C5F25BCC}" srcOrd="1" destOrd="0" presId="urn:microsoft.com/office/officeart/2005/8/layout/matrix1"/>
    <dgm:cxn modelId="{10BB7B85-AEBC-1A4D-A60E-334F295E9633}" srcId="{C3D1B8D6-D885-4F45-9B47-020642339CA4}" destId="{BBD60F69-7252-E14B-97DB-74044B113496}" srcOrd="1" destOrd="0" parTransId="{7D7C0937-C323-6B47-A4B0-67E3B6E93E7C}" sibTransId="{24DC22AA-63AF-C043-B599-EA0AC1250DB8}"/>
    <dgm:cxn modelId="{13C272C8-BDBD-FF45-ACFD-EB0944D25D77}" srcId="{48A6CA9F-D16A-E743-8534-8554F9369A81}" destId="{2AE7F213-140E-0B43-ABD2-5A4A8D4789F3}" srcOrd="1" destOrd="0" parTransId="{AD8FCEEB-585B-3C44-9FBC-54AAED790C2F}" sibTransId="{7C972300-8C55-474F-AB0C-CBF24D5C95B6}"/>
    <dgm:cxn modelId="{542C4A64-341A-4EA6-B027-A2836A8C7967}" type="presOf" srcId="{FC328A0E-C02F-F346-8A0F-3586EB67194D}" destId="{DF6441E3-ECB2-5840-8EA9-1918F835AB29}" srcOrd="0" destOrd="0" presId="urn:microsoft.com/office/officeart/2005/8/layout/matrix1"/>
    <dgm:cxn modelId="{8B30BBF1-8BB0-4C19-AE28-7E23EFDF1032}" type="presOf" srcId="{C3D1B8D6-D885-4F45-9B47-020642339CA4}" destId="{32749859-3922-BC4B-BF96-F3193B93B1C5}" srcOrd="0" destOrd="0" presId="urn:microsoft.com/office/officeart/2005/8/layout/matrix1"/>
    <dgm:cxn modelId="{E5BB5BB8-8E5C-4E53-A4D5-5DD9FFF4BECD}" type="presOf" srcId="{BBD60F69-7252-E14B-97DB-74044B113496}" destId="{C9F70CBF-47E2-A744-980B-97BD0CC43B55}" srcOrd="1" destOrd="0" presId="urn:microsoft.com/office/officeart/2005/8/layout/matrix1"/>
    <dgm:cxn modelId="{C899A949-F816-4712-8DA3-E3A5241B00C1}" type="presOf" srcId="{FC328A0E-C02F-F346-8A0F-3586EB67194D}" destId="{3BDBC646-E5FF-9742-B6E0-97E4C3F62EBE}" srcOrd="1" destOrd="0" presId="urn:microsoft.com/office/officeart/2005/8/layout/matrix1"/>
    <dgm:cxn modelId="{EFE0C340-C8C3-4DBA-8167-01863655B59B}" type="presParOf" srcId="{51DC93EC-E215-8C40-BA5E-07FE5FF12397}" destId="{59394927-ABD7-3F4E-A6DF-1CB8A34C702B}" srcOrd="0" destOrd="0" presId="urn:microsoft.com/office/officeart/2005/8/layout/matrix1"/>
    <dgm:cxn modelId="{BF1C823A-1A96-47D3-AB0E-E1839D567E9A}" type="presParOf" srcId="{59394927-ABD7-3F4E-A6DF-1CB8A34C702B}" destId="{16563E17-4196-9448-99CF-B8B9F54BB070}" srcOrd="0" destOrd="0" presId="urn:microsoft.com/office/officeart/2005/8/layout/matrix1"/>
    <dgm:cxn modelId="{1183D005-23F6-4A9E-A234-704610BD981B}" type="presParOf" srcId="{59394927-ABD7-3F4E-A6DF-1CB8A34C702B}" destId="{2C80B281-D3F7-784F-84D2-A0C18F028136}" srcOrd="1" destOrd="0" presId="urn:microsoft.com/office/officeart/2005/8/layout/matrix1"/>
    <dgm:cxn modelId="{0AB25AC1-C17D-4138-9AA8-B547D751368A}" type="presParOf" srcId="{59394927-ABD7-3F4E-A6DF-1CB8A34C702B}" destId="{3EAA67FD-594D-A644-8D55-168C702C5095}" srcOrd="2" destOrd="0" presId="urn:microsoft.com/office/officeart/2005/8/layout/matrix1"/>
    <dgm:cxn modelId="{366538E6-736A-4515-8A27-9686AB63869B}" type="presParOf" srcId="{59394927-ABD7-3F4E-A6DF-1CB8A34C702B}" destId="{C9F70CBF-47E2-A744-980B-97BD0CC43B55}" srcOrd="3" destOrd="0" presId="urn:microsoft.com/office/officeart/2005/8/layout/matrix1"/>
    <dgm:cxn modelId="{00EE5F82-07F9-4697-A530-32A964F21702}" type="presParOf" srcId="{59394927-ABD7-3F4E-A6DF-1CB8A34C702B}" destId="{DF6441E3-ECB2-5840-8EA9-1918F835AB29}" srcOrd="4" destOrd="0" presId="urn:microsoft.com/office/officeart/2005/8/layout/matrix1"/>
    <dgm:cxn modelId="{13C4798B-7D22-4625-88C8-4315E27D29DC}" type="presParOf" srcId="{59394927-ABD7-3F4E-A6DF-1CB8A34C702B}" destId="{3BDBC646-E5FF-9742-B6E0-97E4C3F62EBE}" srcOrd="5" destOrd="0" presId="urn:microsoft.com/office/officeart/2005/8/layout/matrix1"/>
    <dgm:cxn modelId="{97D6DBCB-FFAD-4FB7-8F33-5823DCADBBF5}" type="presParOf" srcId="{59394927-ABD7-3F4E-A6DF-1CB8A34C702B}" destId="{4B1CCB94-A111-064D-971C-A562A07C2160}" srcOrd="6" destOrd="0" presId="urn:microsoft.com/office/officeart/2005/8/layout/matrix1"/>
    <dgm:cxn modelId="{32AB2E0B-2AE5-47C4-9CDD-9AF5690D166F}" type="presParOf" srcId="{59394927-ABD7-3F4E-A6DF-1CB8A34C702B}" destId="{0F4D7B6F-6D13-FE42-9B01-D4B6C5F25BCC}" srcOrd="7" destOrd="0" presId="urn:microsoft.com/office/officeart/2005/8/layout/matrix1"/>
    <dgm:cxn modelId="{3803099D-D5B1-474B-BE41-A85B953CDA32}" type="presParOf" srcId="{51DC93EC-E215-8C40-BA5E-07FE5FF12397}" destId="{32749859-3922-BC4B-BF96-F3193B93B1C5}" srcOrd="1" destOrd="0" presId="urn:microsoft.com/office/officeart/2005/8/layout/matrix1"/>
  </dgm:cxnLst>
  <dgm:bg/>
  <dgm:whole/>
</dgm:dataModel>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FAC23-E1DC-4390-A344-A3C249DC07EC}" type="datetimeFigureOut">
              <a:rPr lang="en-US" smtClean="0"/>
              <a:pPr/>
              <a:t>3/10/2020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DD572-C993-48CE-B837-79040D94BC8A}" type="slidenum">
              <a:rPr lang="en-US" smtClean="0"/>
              <a:pPr/>
              <a:t>‹#›</a:t>
            </a:fld>
            <a:endParaRPr lang="en-US"/>
          </a:p>
        </p:txBody>
      </p:sp>
    </p:spTree>
    <p:extLst>
      <p:ext uri="{BB962C8B-B14F-4D97-AF65-F5344CB8AC3E}">
        <p14:creationId xmlns:p14="http://schemas.microsoft.com/office/powerpoint/2010/main" xmlns="" val="66414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11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just for SE continuity …not in the syllabus</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85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How Much Analysis Is Enough?</a:t>
            </a:r>
          </a:p>
          <a:p>
            <a:pPr lvl="1"/>
            <a:r>
              <a:rPr lang="en-US" dirty="0" smtClean="0"/>
              <a:t>depends on the following size-related factors: </a:t>
            </a:r>
          </a:p>
          <a:p>
            <a:pPr lvl="2">
              <a:buNone/>
            </a:pPr>
            <a:r>
              <a:rPr lang="en-US" dirty="0" smtClean="0"/>
              <a:t>(1) the size and complexity of the application increment</a:t>
            </a:r>
          </a:p>
          <a:p>
            <a:pPr lvl="2">
              <a:buNone/>
            </a:pPr>
            <a:r>
              <a:rPr lang="en-US" dirty="0" smtClean="0"/>
              <a:t>(2) the number of stakeholders (analysis can help to identify conflicting requirements coming from different sources), </a:t>
            </a:r>
          </a:p>
          <a:p>
            <a:pPr lvl="2">
              <a:buNone/>
            </a:pPr>
            <a:r>
              <a:rPr lang="en-US" dirty="0" smtClean="0"/>
              <a:t>(3) the size of the app development team, </a:t>
            </a:r>
          </a:p>
          <a:p>
            <a:pPr lvl="2">
              <a:buNone/>
            </a:pPr>
            <a:r>
              <a:rPr lang="en-US" dirty="0" smtClean="0"/>
              <a:t>(4) the degree to which members of the team have worked together before (analysis can help develop a common understanding of the project), and </a:t>
            </a:r>
          </a:p>
          <a:p>
            <a:pPr lvl="2">
              <a:buNone/>
            </a:pPr>
            <a:r>
              <a:rPr lang="en-US" dirty="0" smtClean="0"/>
              <a:t>(5) the degree to which the organization’s success is directly dependent on the success of the application.</a:t>
            </a:r>
          </a:p>
          <a:p>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87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summarize, the inputs to the requirements model will be the information collected during the communication activity—anything from an informal e-mail to a detailed project brief complete with comprehensive usage scenarios and product specifications.</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89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Requirements modeling for mobile applications and </a:t>
            </a:r>
            <a:r>
              <a:rPr lang="en-US" sz="1200" kern="1200" baseline="0" dirty="0" err="1" smtClean="0">
                <a:solidFill>
                  <a:schemeClr val="tx1"/>
                </a:solidFill>
                <a:latin typeface="+mn-lt"/>
                <a:ea typeface="+mn-ea"/>
                <a:cs typeface="+mn-cs"/>
              </a:rPr>
              <a:t>WebApps</a:t>
            </a:r>
            <a:r>
              <a:rPr lang="en-US" sz="1200" kern="1200" baseline="0" dirty="0" smtClean="0">
                <a:solidFill>
                  <a:schemeClr val="tx1"/>
                </a:solidFill>
                <a:latin typeface="+mn-lt"/>
                <a:ea typeface="+mn-ea"/>
                <a:cs typeface="+mn-cs"/>
              </a:rPr>
              <a:t> can use most, if not all, of the modeling elements discussed in this book. However, these elements</a:t>
            </a:r>
          </a:p>
          <a:p>
            <a:r>
              <a:rPr lang="en-US" sz="1200" kern="1200" baseline="0" dirty="0" smtClean="0">
                <a:solidFill>
                  <a:schemeClr val="tx1"/>
                </a:solidFill>
                <a:latin typeface="+mn-lt"/>
                <a:ea typeface="+mn-ea"/>
                <a:cs typeface="+mn-cs"/>
              </a:rPr>
              <a:t>are applied within a set of specialized models that address content, interaction, function, navigation, and the configuration in which the mobile app or </a:t>
            </a:r>
            <a:r>
              <a:rPr lang="en-US" sz="1200" kern="1200" baseline="0" dirty="0" err="1" smtClean="0">
                <a:solidFill>
                  <a:schemeClr val="tx1"/>
                </a:solidFill>
                <a:latin typeface="+mn-lt"/>
                <a:ea typeface="+mn-ea"/>
                <a:cs typeface="+mn-cs"/>
              </a:rPr>
              <a:t>WebApp</a:t>
            </a:r>
            <a:r>
              <a:rPr lang="en-US" sz="1200" kern="1200" baseline="0" dirty="0" smtClean="0">
                <a:solidFill>
                  <a:schemeClr val="tx1"/>
                </a:solidFill>
                <a:latin typeface="+mn-lt"/>
                <a:ea typeface="+mn-ea"/>
                <a:cs typeface="+mn-cs"/>
              </a:rPr>
              <a:t> resides.</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90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interaction</a:t>
            </a:r>
          </a:p>
          <a:p>
            <a:r>
              <a:rPr lang="en-US" sz="1200" kern="1200" baseline="0" dirty="0" smtClean="0">
                <a:solidFill>
                  <a:schemeClr val="tx1"/>
                </a:solidFill>
                <a:latin typeface="+mn-lt"/>
                <a:ea typeface="+mn-ea"/>
                <a:cs typeface="+mn-cs"/>
              </a:rPr>
              <a:t>is relatively simple, but there is the potential for complex functionality,</a:t>
            </a:r>
          </a:p>
          <a:p>
            <a:r>
              <a:rPr lang="en-US" sz="1200" kern="1200" baseline="0" dirty="0" smtClean="0">
                <a:solidFill>
                  <a:schemeClr val="tx1"/>
                </a:solidFill>
                <a:latin typeface="+mn-lt"/>
                <a:ea typeface="+mn-ea"/>
                <a:cs typeface="+mn-cs"/>
              </a:rPr>
              <a:t>given that this “simple” operation requires complex communication with devices</a:t>
            </a:r>
          </a:p>
          <a:p>
            <a:r>
              <a:rPr lang="en-US" sz="1200" kern="1200" baseline="0" dirty="0" smtClean="0">
                <a:solidFill>
                  <a:schemeClr val="tx1"/>
                </a:solidFill>
                <a:latin typeface="+mn-lt"/>
                <a:ea typeface="+mn-ea"/>
                <a:cs typeface="+mn-cs"/>
              </a:rPr>
              <a:t>located remotely and accessible across the Internet. A further possible complication</a:t>
            </a:r>
          </a:p>
          <a:p>
            <a:r>
              <a:rPr lang="en-US" sz="1200" kern="1200" baseline="0" dirty="0" smtClean="0">
                <a:solidFill>
                  <a:schemeClr val="tx1"/>
                </a:solidFill>
                <a:latin typeface="+mn-lt"/>
                <a:ea typeface="+mn-ea"/>
                <a:cs typeface="+mn-cs"/>
              </a:rPr>
              <a:t>relates to negotiation of control when multiple authorized people attempt</a:t>
            </a:r>
          </a:p>
          <a:p>
            <a:r>
              <a:rPr lang="en-US" sz="1200" kern="1200" baseline="0" dirty="0" smtClean="0">
                <a:solidFill>
                  <a:schemeClr val="tx1"/>
                </a:solidFill>
                <a:latin typeface="+mn-lt"/>
                <a:ea typeface="+mn-ea"/>
                <a:cs typeface="+mn-cs"/>
              </a:rPr>
              <a:t>to monitor and/or control a single sensor at the same time.</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99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Within the context of an agile process, requirements are elicited by asking all stakeholders to create </a:t>
            </a:r>
            <a:r>
              <a:rPr lang="en-US" sz="1200" i="1" kern="1200" baseline="0" dirty="0" smtClean="0">
                <a:solidFill>
                  <a:schemeClr val="tx1"/>
                </a:solidFill>
                <a:latin typeface="+mn-lt"/>
                <a:ea typeface="+mn-ea"/>
                <a:cs typeface="+mn-cs"/>
              </a:rPr>
              <a:t>user stories . Each user story describes a simple system </a:t>
            </a:r>
            <a:r>
              <a:rPr lang="en-US" sz="1200" kern="1200" baseline="0" dirty="0" smtClean="0">
                <a:solidFill>
                  <a:schemeClr val="tx1"/>
                </a:solidFill>
                <a:latin typeface="+mn-lt"/>
                <a:ea typeface="+mn-ea"/>
                <a:cs typeface="+mn-cs"/>
              </a:rPr>
              <a:t>requirement written from the user’s perspective. User stories can be written on small note cards, making it easy for developers to select and manage a subset of requirements to implement for the next product increment. Proponents claim that using note cards written in the user’s own language allows developers to shift their focus to communication with stakeholders on the selected requirements rather than their own agenda [Mai10a].</a:t>
            </a:r>
          </a:p>
          <a:p>
            <a:r>
              <a:rPr lang="en-US" sz="1200" kern="1200" baseline="0" dirty="0" smtClean="0">
                <a:solidFill>
                  <a:schemeClr val="tx1"/>
                </a:solidFill>
                <a:latin typeface="+mn-lt"/>
                <a:ea typeface="+mn-ea"/>
                <a:cs typeface="+mn-cs"/>
              </a:rPr>
              <a:t>Although the agile approach to requirements elicitation is attractive for many software teams, critics argue that a consideration of overall business goals and nonfunctional requirements is often lacking. In some cases, rework is required to accommodate performance and security issues. In addition, user stories may not provide a sufficient basis for system evolution over time </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28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Service-oriented development views a system as an aggregation of services. A </a:t>
            </a:r>
            <a:r>
              <a:rPr lang="en-US" sz="1200" i="1" kern="1200" baseline="0" dirty="0" smtClean="0">
                <a:solidFill>
                  <a:schemeClr val="tx1"/>
                </a:solidFill>
                <a:latin typeface="+mn-lt"/>
                <a:ea typeface="+mn-ea"/>
                <a:cs typeface="+mn-cs"/>
              </a:rPr>
              <a:t>service can be “as simple as providing a single function, for example, a request/</a:t>
            </a:r>
          </a:p>
          <a:p>
            <a:r>
              <a:rPr lang="en-US" sz="1200" kern="1200" baseline="0" dirty="0" smtClean="0">
                <a:solidFill>
                  <a:schemeClr val="tx1"/>
                </a:solidFill>
                <a:latin typeface="+mn-lt"/>
                <a:ea typeface="+mn-ea"/>
                <a:cs typeface="+mn-cs"/>
              </a:rPr>
              <a:t>response-based mechanism that provides a series of random numbers, or can be an aggregation of complex elements, such as the Web service API” [Mic12].</a:t>
            </a:r>
          </a:p>
          <a:p>
            <a:r>
              <a:rPr lang="en-US" sz="1200" kern="1200" baseline="0" dirty="0" smtClean="0">
                <a:solidFill>
                  <a:schemeClr val="tx1"/>
                </a:solidFill>
                <a:latin typeface="+mn-lt"/>
                <a:ea typeface="+mn-ea"/>
                <a:cs typeface="+mn-cs"/>
              </a:rPr>
              <a:t>Requirements elicitation in service-oriented development focuses on the definition of services to be rendered by an application. As a metaphor, consider</a:t>
            </a:r>
          </a:p>
          <a:p>
            <a:r>
              <a:rPr lang="en-US" sz="1200" kern="1200" baseline="0" dirty="0" smtClean="0">
                <a:solidFill>
                  <a:schemeClr val="tx1"/>
                </a:solidFill>
                <a:latin typeface="+mn-lt"/>
                <a:ea typeface="+mn-ea"/>
                <a:cs typeface="+mn-cs"/>
              </a:rPr>
              <a:t>the service provided when you visit a fine hotel. A doorperson greets guests. A valet parks their cars. The desk clerk checks the guests in. A bellhop manages</a:t>
            </a:r>
          </a:p>
          <a:p>
            <a:r>
              <a:rPr lang="en-US" sz="1200" kern="1200" baseline="0" dirty="0" smtClean="0">
                <a:solidFill>
                  <a:schemeClr val="tx1"/>
                </a:solidFill>
                <a:latin typeface="+mn-lt"/>
                <a:ea typeface="+mn-ea"/>
                <a:cs typeface="+mn-cs"/>
              </a:rPr>
              <a:t>the bags. The concierge assists guest with local arrangements. Each contact or </a:t>
            </a:r>
            <a:r>
              <a:rPr lang="en-US" sz="1200" i="1" kern="1200" baseline="0" dirty="0" err="1" smtClean="0">
                <a:solidFill>
                  <a:schemeClr val="tx1"/>
                </a:solidFill>
                <a:latin typeface="+mn-lt"/>
                <a:ea typeface="+mn-ea"/>
                <a:cs typeface="+mn-cs"/>
              </a:rPr>
              <a:t>touchpoint</a:t>
            </a:r>
            <a:r>
              <a:rPr lang="en-US" sz="1200" i="1" kern="1200" baseline="0" dirty="0" smtClean="0">
                <a:solidFill>
                  <a:schemeClr val="tx1"/>
                </a:solidFill>
                <a:latin typeface="+mn-lt"/>
                <a:ea typeface="+mn-ea"/>
                <a:cs typeface="+mn-cs"/>
              </a:rPr>
              <a:t> between a guest and a hotel employee is designed to enhance the</a:t>
            </a:r>
          </a:p>
          <a:p>
            <a:r>
              <a:rPr lang="en-US" sz="1200" kern="1200" baseline="0" dirty="0" smtClean="0">
                <a:solidFill>
                  <a:schemeClr val="tx1"/>
                </a:solidFill>
                <a:latin typeface="+mn-lt"/>
                <a:ea typeface="+mn-ea"/>
                <a:cs typeface="+mn-cs"/>
              </a:rPr>
              <a:t>hotel visit and represents a service offered.</a:t>
            </a:r>
          </a:p>
          <a:p>
            <a:r>
              <a:rPr lang="en-US" sz="1200" kern="1200" baseline="0" dirty="0" smtClean="0">
                <a:solidFill>
                  <a:schemeClr val="tx1"/>
                </a:solidFill>
                <a:latin typeface="+mn-lt"/>
                <a:ea typeface="+mn-ea"/>
                <a:cs typeface="+mn-cs"/>
              </a:rPr>
              <a:t>Most service design methods emphasize understanding the customer, thinking creatively, and building solutions quickly [Mai10b]. To achieve these goals,</a:t>
            </a:r>
          </a:p>
          <a:p>
            <a:r>
              <a:rPr lang="en-US" sz="1200" kern="1200" baseline="0" dirty="0" smtClean="0">
                <a:solidFill>
                  <a:schemeClr val="tx1"/>
                </a:solidFill>
                <a:latin typeface="+mn-lt"/>
                <a:ea typeface="+mn-ea"/>
                <a:cs typeface="+mn-cs"/>
              </a:rPr>
              <a:t>requirements elicitation can include ethnographic studies, 11 innovation workshops, and early low-fidelity prototypes. Techniques for eliciting requirements</a:t>
            </a:r>
          </a:p>
          <a:p>
            <a:r>
              <a:rPr lang="en-US" sz="1200" kern="1200" baseline="0" dirty="0" smtClean="0">
                <a:solidFill>
                  <a:schemeClr val="tx1"/>
                </a:solidFill>
                <a:latin typeface="+mn-lt"/>
                <a:ea typeface="+mn-ea"/>
                <a:cs typeface="+mn-cs"/>
              </a:rPr>
              <a:t>must also acquire information about the brand and the stakeholders’ perceptions of it. In addition to studying how the brand is used by customers, analysts</a:t>
            </a:r>
          </a:p>
          <a:p>
            <a:r>
              <a:rPr lang="en-US" sz="1200" kern="1200" baseline="0" dirty="0" smtClean="0">
                <a:solidFill>
                  <a:schemeClr val="tx1"/>
                </a:solidFill>
                <a:latin typeface="+mn-lt"/>
                <a:ea typeface="+mn-ea"/>
                <a:cs typeface="+mn-cs"/>
              </a:rPr>
              <a:t>need strategies to discover and document requirements about the desired qualities of new user experiences. User stories are helpful in this regard.</a:t>
            </a:r>
          </a:p>
          <a:p>
            <a:r>
              <a:rPr lang="en-US" sz="1200" kern="1200" baseline="0" dirty="0" smtClean="0">
                <a:solidFill>
                  <a:schemeClr val="tx1"/>
                </a:solidFill>
                <a:latin typeface="+mn-lt"/>
                <a:ea typeface="+mn-ea"/>
                <a:cs typeface="+mn-cs"/>
              </a:rPr>
              <a:t>The requirements for </a:t>
            </a:r>
            <a:r>
              <a:rPr lang="en-US" sz="1200" kern="1200" baseline="0" dirty="0" err="1" smtClean="0">
                <a:solidFill>
                  <a:schemeClr val="tx1"/>
                </a:solidFill>
                <a:latin typeface="+mn-lt"/>
                <a:ea typeface="+mn-ea"/>
                <a:cs typeface="+mn-cs"/>
              </a:rPr>
              <a:t>touchpoints</a:t>
            </a:r>
            <a:r>
              <a:rPr lang="en-US" sz="1200" kern="1200" baseline="0" dirty="0" smtClean="0">
                <a:solidFill>
                  <a:schemeClr val="tx1"/>
                </a:solidFill>
                <a:latin typeface="+mn-lt"/>
                <a:ea typeface="+mn-ea"/>
                <a:cs typeface="+mn-cs"/>
              </a:rPr>
              <a:t> should be characterized in a manner that indicates achievement of the overall service requirements. This suggests that</a:t>
            </a:r>
          </a:p>
          <a:p>
            <a:r>
              <a:rPr lang="en-US" sz="1200" kern="1200" baseline="0" dirty="0" smtClean="0">
                <a:solidFill>
                  <a:schemeClr val="tx1"/>
                </a:solidFill>
                <a:latin typeface="+mn-lt"/>
                <a:ea typeface="+mn-ea"/>
                <a:cs typeface="+mn-cs"/>
              </a:rPr>
              <a:t>each requirement should be traceable to a specific service.</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29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win-win” - stakeholders win by getting the system or product that satisfies the majority of their needs and you (as a member of the software team) win by working to realistic and achievable budgets and deadlines.</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6213" indent="-176213"/>
            <a:r>
              <a:rPr lang="en-US" dirty="0" smtClean="0"/>
              <a:t>Requirements modeling action results in one or more</a:t>
            </a:r>
          </a:p>
          <a:p>
            <a:pPr marL="280988" indent="-280988">
              <a:buFont typeface="Arial" pitchFamily="34" charset="0"/>
              <a:buChar char="•"/>
            </a:pPr>
            <a:r>
              <a:rPr lang="en-US" i="1" dirty="0" smtClean="0"/>
              <a:t>Scenario-based models - the point of view of various </a:t>
            </a:r>
            <a:r>
              <a:rPr lang="en-US" dirty="0" smtClean="0"/>
              <a:t>system “actors.”</a:t>
            </a:r>
          </a:p>
          <a:p>
            <a:pPr marL="280988" indent="-280988">
              <a:buFont typeface="Arial" pitchFamily="34" charset="0"/>
              <a:buChar char="•"/>
            </a:pPr>
            <a:r>
              <a:rPr lang="en-US" i="1" dirty="0" smtClean="0"/>
              <a:t>Class-oriented models  -object-oriented classes </a:t>
            </a:r>
            <a:r>
              <a:rPr lang="en-US" dirty="0" smtClean="0"/>
              <a:t>and the manner in which classes collaborate to achieve system requirements.</a:t>
            </a:r>
          </a:p>
          <a:p>
            <a:pPr marL="280988" indent="-280988">
              <a:buFont typeface="Arial" pitchFamily="34" charset="0"/>
              <a:buChar char="•"/>
            </a:pPr>
            <a:r>
              <a:rPr lang="en-US" i="1" dirty="0" smtClean="0"/>
              <a:t>Behavioral and patterns-based models - software behavior </a:t>
            </a:r>
            <a:r>
              <a:rPr lang="en-US" dirty="0" smtClean="0"/>
              <a:t>as a consequence of external “events.”</a:t>
            </a:r>
          </a:p>
          <a:p>
            <a:pPr marL="280988" indent="-280988">
              <a:buFont typeface="Arial" pitchFamily="34" charset="0"/>
              <a:buChar char="•"/>
            </a:pPr>
            <a:r>
              <a:rPr lang="en-US" i="1" dirty="0" smtClean="0"/>
              <a:t>Data models - information domain for the problem.</a:t>
            </a:r>
          </a:p>
          <a:p>
            <a:pPr marL="280988" indent="-280988">
              <a:buFont typeface="Arial" pitchFamily="34" charset="0"/>
              <a:buChar char="•"/>
            </a:pPr>
            <a:r>
              <a:rPr lang="en-US" i="1" dirty="0" smtClean="0"/>
              <a:t>Flow-oriented models - functional elements of the system </a:t>
            </a:r>
            <a:r>
              <a:rPr lang="en-US" dirty="0" smtClean="0"/>
              <a:t>and how they transform data as they move through the system.</a:t>
            </a:r>
          </a:p>
          <a:p>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58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Domain analysis helps to recognize the analysis patterns and classes reoccur across many applications within a specific business domain</a:t>
            </a:r>
          </a:p>
          <a:p>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62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Scenario-based elements depict how the user interacts with the system and the specific sequence of activities that occur as the software is used. </a:t>
            </a:r>
          </a:p>
          <a:p>
            <a:r>
              <a:rPr lang="en-US" sz="1200" kern="1200" baseline="0" dirty="0" smtClean="0">
                <a:solidFill>
                  <a:schemeClr val="tx1"/>
                </a:solidFill>
                <a:latin typeface="+mn-lt"/>
                <a:ea typeface="+mn-ea"/>
                <a:cs typeface="+mn-cs"/>
              </a:rPr>
              <a:t>Class-based elements model the objects that the system will manipulate, the operations that will be applied to the objects to effect the manipulation, relationships (some hierarchical) between the objects, and the collaborations that occur between the classes that are defined. </a:t>
            </a:r>
          </a:p>
          <a:p>
            <a:r>
              <a:rPr lang="en-US" sz="1200" kern="1200" baseline="0" dirty="0" smtClean="0">
                <a:solidFill>
                  <a:schemeClr val="tx1"/>
                </a:solidFill>
                <a:latin typeface="+mn-lt"/>
                <a:ea typeface="+mn-ea"/>
                <a:cs typeface="+mn-cs"/>
              </a:rPr>
              <a:t>Behavioral elements depict how external events change the state of the system or the classes that reside within it. </a:t>
            </a:r>
          </a:p>
          <a:p>
            <a:r>
              <a:rPr lang="en-US" sz="1200" kern="1200" baseline="0" dirty="0" smtClean="0">
                <a:solidFill>
                  <a:schemeClr val="tx1"/>
                </a:solidFill>
                <a:latin typeface="+mn-lt"/>
                <a:ea typeface="+mn-ea"/>
                <a:cs typeface="+mn-cs"/>
              </a:rPr>
              <a:t>Finally, flow-oriented elements represent the system as an information transform, depicting how data objects are transformed as they flow through various system functions</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65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2400" dirty="0" smtClean="0">
                <a:effectLst>
                  <a:outerShdw blurRad="38100" dist="38100" dir="2700000" algn="tl">
                    <a:srgbClr val="FFFFFF"/>
                  </a:outerShdw>
                </a:effectLst>
              </a:rPr>
              <a:t>“[Use-cases] are simply an aid to defining what exists outside the system (actors) and what should be performed by the system (use-cases).” </a:t>
            </a:r>
            <a:r>
              <a:rPr lang="en-US" sz="2400" dirty="0" err="1" smtClean="0">
                <a:effectLst>
                  <a:outerShdw blurRad="38100" dist="38100" dir="2700000" algn="tl">
                    <a:srgbClr val="FFFFFF"/>
                  </a:outerShdw>
                </a:effectLst>
              </a:rPr>
              <a:t>Ivar</a:t>
            </a:r>
            <a:r>
              <a:rPr lang="en-US" sz="2400" dirty="0" smtClean="0">
                <a:effectLst>
                  <a:outerShdw blurRad="38100" dist="38100" dir="2700000" algn="tl">
                    <a:srgbClr val="FFFFFF"/>
                  </a:outerShdw>
                </a:effectLst>
              </a:rPr>
              <a:t> Jacobson</a:t>
            </a:r>
          </a:p>
          <a:p>
            <a:pPr lvl="1">
              <a:lnSpc>
                <a:spcPct val="90000"/>
              </a:lnSpc>
              <a:spcBef>
                <a:spcPct val="50000"/>
              </a:spcBef>
              <a:defRPr/>
            </a:pPr>
            <a:r>
              <a:rPr lang="en-US" sz="2400" b="1" dirty="0" smtClean="0">
                <a:solidFill>
                  <a:schemeClr val="folHlink"/>
                </a:solidFill>
              </a:rPr>
              <a:t>(1) What should we write about?</a:t>
            </a:r>
          </a:p>
          <a:p>
            <a:pPr lvl="1">
              <a:lnSpc>
                <a:spcPct val="90000"/>
              </a:lnSpc>
              <a:spcBef>
                <a:spcPct val="50000"/>
              </a:spcBef>
              <a:defRPr/>
            </a:pPr>
            <a:r>
              <a:rPr lang="en-US" sz="2400" b="1" dirty="0" smtClean="0">
                <a:solidFill>
                  <a:schemeClr val="folHlink"/>
                </a:solidFill>
              </a:rPr>
              <a:t>(2) How much should we write about it?</a:t>
            </a:r>
          </a:p>
          <a:p>
            <a:pPr lvl="1">
              <a:lnSpc>
                <a:spcPct val="90000"/>
              </a:lnSpc>
              <a:spcBef>
                <a:spcPct val="50000"/>
              </a:spcBef>
              <a:defRPr/>
            </a:pPr>
            <a:r>
              <a:rPr lang="en-US" sz="2400" b="1" dirty="0" smtClean="0">
                <a:solidFill>
                  <a:schemeClr val="folHlink"/>
                </a:solidFill>
              </a:rPr>
              <a:t>(3) How detailed should we make our description? </a:t>
            </a:r>
          </a:p>
          <a:p>
            <a:pPr lvl="1">
              <a:lnSpc>
                <a:spcPct val="90000"/>
              </a:lnSpc>
              <a:spcBef>
                <a:spcPct val="50000"/>
              </a:spcBef>
              <a:defRPr/>
            </a:pPr>
            <a:r>
              <a:rPr lang="en-US" sz="2400" b="1" dirty="0" smtClean="0">
                <a:solidFill>
                  <a:schemeClr val="folHlink"/>
                </a:solidFill>
              </a:rPr>
              <a:t>(4) How should we organize the description? </a:t>
            </a:r>
          </a:p>
          <a:p>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66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76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2441448"/>
          </a:xfrm>
        </p:spPr>
        <p:txBody>
          <a:bodyPr anchor="b">
            <a:normAutofit/>
          </a:bodyPr>
          <a:lstStyle>
            <a:lvl1pPr algn="l">
              <a:lnSpc>
                <a:spcPct val="85000"/>
              </a:lnSpc>
              <a:defRPr sz="72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95800"/>
            <a:ext cx="7543800" cy="1447800"/>
          </a:xfrm>
        </p:spPr>
        <p:txBody>
          <a:bodyPr lIns="91440" rIns="91440">
            <a:normAutofit/>
          </a:bodyPr>
          <a:lstStyle>
            <a:lvl1pPr marL="0" indent="0" algn="r">
              <a:buNone/>
              <a:defRPr sz="2800" b="1" i="1" cap="none" spc="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3200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8058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303133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9813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198303" y="1345139"/>
            <a:ext cx="8780444" cy="4523955"/>
          </a:xfrm>
        </p:spPr>
        <p:txBody>
          <a:bodyPr>
            <a:normAutofit/>
          </a:bodyPr>
          <a:lstStyle>
            <a:lvl1pPr marL="231775" indent="-176213">
              <a:buFont typeface="Arial" panose="020B0604020202020204" pitchFamily="34" charset="0"/>
              <a:buChar char="•"/>
              <a:defRPr sz="2800"/>
            </a:lvl1pPr>
            <a:lvl2pPr marL="461963" indent="-182563">
              <a:defRPr sz="2400"/>
            </a:lvl2pPr>
            <a:lvl3pPr marL="682625" indent="-182563">
              <a:defRPr sz="1800"/>
            </a:lvl3pPr>
            <a:lvl4pPr marL="858838" indent="-182563">
              <a:defRPr sz="1800"/>
            </a:lvl4pPr>
            <a:lvl5pPr marL="1090613" indent="-182563">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3/10/2020</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xmlns="" val="117706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53843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09320" y="286605"/>
            <a:ext cx="8780444" cy="9684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9320" y="1388125"/>
            <a:ext cx="4316960" cy="4480969"/>
          </a:xfrm>
        </p:spPr>
        <p:txBody>
          <a:bodyPr>
            <a:normAutofit/>
          </a:bodyPr>
          <a:lstStyle>
            <a:lvl1pPr marL="176213" indent="-176213">
              <a:buFont typeface="Arial" panose="020B0604020202020204" pitchFamily="34" charset="0"/>
              <a:buChar cha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39" y="1388126"/>
            <a:ext cx="4326325" cy="4480970"/>
          </a:xfrm>
        </p:spPr>
        <p:txBody>
          <a:bodyPr>
            <a:normAutofit/>
          </a:bodyPr>
          <a:lstStyle>
            <a:lvl1pPr marL="176213" indent="-176213">
              <a:buFont typeface="Arial" panose="020B0604020202020204" pitchFamily="34" charset="0"/>
              <a:buChar cha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18078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98304" y="286605"/>
            <a:ext cx="8769426" cy="9687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304" y="1344058"/>
            <a:ext cx="4327976" cy="64758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8304" y="2080339"/>
            <a:ext cx="4327976" cy="3788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44058"/>
            <a:ext cx="4304290" cy="64758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080339"/>
            <a:ext cx="4304290" cy="3788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9222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94458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3/10/2020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78056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61BEF0D-F0BB-DE4B-95CE-6DB70DBA9567}" type="datetimeFigureOut">
              <a:rPr lang="en-US" smtClean="0"/>
              <a:pPr/>
              <a:t>3/10/2020</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24877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42925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8303" y="228600"/>
            <a:ext cx="8780443" cy="91515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8303" y="1345139"/>
            <a:ext cx="8780444" cy="4523955"/>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3/10/2020</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cxnSp>
        <p:nvCxnSpPr>
          <p:cNvPr id="10" name="Straight Connector 9"/>
          <p:cNvCxnSpPr/>
          <p:nvPr/>
        </p:nvCxnSpPr>
        <p:spPr>
          <a:xfrm flipV="1">
            <a:off x="201087" y="1143753"/>
            <a:ext cx="8777659" cy="819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747393" y="6544018"/>
            <a:ext cx="341760" cy="25391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57F1E4F-1CFF-5643-939E-217C01CDF565}" type="slidenum">
              <a:rPr lang="en-US" sz="1050" kern="1200" smtClean="0">
                <a:solidFill>
                  <a:srgbClr val="FFFFFF"/>
                </a:solidFill>
                <a:latin typeface="+mn-lt"/>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lang="en-US" sz="1050" kern="1200" dirty="0">
              <a:solidFill>
                <a:srgbClr val="FFFFFF"/>
              </a:solidFill>
              <a:latin typeface="+mn-lt"/>
              <a:ea typeface="+mn-ea"/>
              <a:cs typeface="+mn-cs"/>
            </a:endParaRPr>
          </a:p>
        </p:txBody>
      </p:sp>
    </p:spTree>
    <p:extLst>
      <p:ext uri="{BB962C8B-B14F-4D97-AF65-F5344CB8AC3E}">
        <p14:creationId xmlns:p14="http://schemas.microsoft.com/office/powerpoint/2010/main" xmlns="" val="376727847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85000"/>
        </a:lnSpc>
        <a:spcBef>
          <a:spcPct val="0"/>
        </a:spcBef>
        <a:buNone/>
        <a:defRPr sz="4800" b="1" kern="1200" spc="-50" baseline="0">
          <a:solidFill>
            <a:schemeClr val="tx1">
              <a:lumMod val="75000"/>
              <a:lumOff val="25000"/>
            </a:schemeClr>
          </a:solidFill>
          <a:latin typeface="+mj-lt"/>
          <a:ea typeface="+mj-ea"/>
          <a:cs typeface="+mj-cs"/>
        </a:defRPr>
      </a:lvl1pPr>
    </p:titleStyle>
    <p:bodyStyle>
      <a:lvl1pPr marL="176213" indent="-176213"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www.safehomeassured.com/"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10F77E-C959-4680-9C8E-617BE5BF9925}"/>
              </a:ext>
            </a:extLst>
          </p:cNvPr>
          <p:cNvSpPr>
            <a:spLocks noGrp="1"/>
          </p:cNvSpPr>
          <p:nvPr>
            <p:ph type="ctrTitle"/>
          </p:nvPr>
        </p:nvSpPr>
        <p:spPr/>
        <p:txBody>
          <a:bodyPr>
            <a:noAutofit/>
          </a:bodyPr>
          <a:lstStyle/>
          <a:p>
            <a:r>
              <a:rPr lang="en-US" sz="4000" dirty="0" smtClean="0">
                <a:solidFill>
                  <a:srgbClr val="C00000"/>
                </a:solidFill>
              </a:rPr>
              <a:t>Requirement Analysis</a:t>
            </a:r>
            <a:endParaRPr lang="en-US" sz="4000" dirty="0">
              <a:solidFill>
                <a:srgbClr val="C00000"/>
              </a:solidFill>
            </a:endParaRPr>
          </a:p>
        </p:txBody>
      </p:sp>
      <p:sp>
        <p:nvSpPr>
          <p:cNvPr id="3" name="Subtitle 2">
            <a:extLst>
              <a:ext uri="{FF2B5EF4-FFF2-40B4-BE49-F238E27FC236}">
                <a16:creationId xmlns="" xmlns:a16="http://schemas.microsoft.com/office/drawing/2014/main" id="{22371A86-5B4A-4F97-A2AD-40AF493FCA60}"/>
              </a:ext>
            </a:extLst>
          </p:cNvPr>
          <p:cNvSpPr>
            <a:spLocks noGrp="1"/>
          </p:cNvSpPr>
          <p:nvPr>
            <p:ph type="subTitle" idx="1"/>
          </p:nvPr>
        </p:nvSpPr>
        <p:spPr>
          <a:xfrm>
            <a:off x="825038" y="4495800"/>
            <a:ext cx="7543800" cy="1447800"/>
          </a:xfrm>
        </p:spPr>
        <p:txBody>
          <a:bodyPr>
            <a:normAutofit/>
          </a:bodyPr>
          <a:lstStyle/>
          <a:p>
            <a:r>
              <a:rPr lang="en-US" sz="2400" dirty="0" smtClean="0"/>
              <a:t>Dr. </a:t>
            </a:r>
            <a:r>
              <a:rPr lang="en-US" sz="2400" dirty="0" err="1" smtClean="0"/>
              <a:t>Shilpa</a:t>
            </a:r>
            <a:r>
              <a:rPr lang="en-US" sz="2400" dirty="0" smtClean="0"/>
              <a:t> </a:t>
            </a:r>
            <a:r>
              <a:rPr lang="en-US" sz="2400" dirty="0" err="1" smtClean="0"/>
              <a:t>chaudhari</a:t>
            </a:r>
            <a:endParaRPr lang="en-US" sz="2400" dirty="0"/>
          </a:p>
          <a:p>
            <a:r>
              <a:rPr lang="en-US" sz="2400" dirty="0"/>
              <a:t>Department of Computer </a:t>
            </a:r>
            <a:r>
              <a:rPr lang="en-US" sz="2400" dirty="0" smtClean="0"/>
              <a:t>Science and Engineering</a:t>
            </a:r>
            <a:r>
              <a:rPr lang="en-US" sz="2400" dirty="0"/>
              <a:t/>
            </a:r>
            <a:br>
              <a:rPr lang="en-US" sz="2400" dirty="0"/>
            </a:br>
            <a:r>
              <a:rPr lang="en-US" sz="2400" dirty="0" smtClean="0"/>
              <a:t>RIT, Bangalore</a:t>
            </a:r>
            <a:endParaRPr lang="en-US" sz="2400" dirty="0"/>
          </a:p>
        </p:txBody>
      </p:sp>
      <p:sp>
        <p:nvSpPr>
          <p:cNvPr id="6" name="TextBox 5">
            <a:extLst>
              <a:ext uri="{FF2B5EF4-FFF2-40B4-BE49-F238E27FC236}">
                <a16:creationId xmlns="" xmlns:a16="http://schemas.microsoft.com/office/drawing/2014/main" id="{15A623F6-8E78-4D86-8CB7-DC326FEAEE45}"/>
              </a:ext>
            </a:extLst>
          </p:cNvPr>
          <p:cNvSpPr txBox="1"/>
          <p:nvPr/>
        </p:nvSpPr>
        <p:spPr>
          <a:xfrm>
            <a:off x="1143000" y="3224561"/>
            <a:ext cx="3540265" cy="461665"/>
          </a:xfrm>
          <a:prstGeom prst="rect">
            <a:avLst/>
          </a:prstGeom>
          <a:noFill/>
        </p:spPr>
        <p:txBody>
          <a:bodyPr wrap="none" rtlCol="0">
            <a:spAutoFit/>
          </a:bodyPr>
          <a:lstStyle/>
          <a:p>
            <a:r>
              <a:rPr lang="en-US" sz="2400" dirty="0" smtClean="0"/>
              <a:t>CS46 Software Engineering</a:t>
            </a:r>
            <a:endParaRPr lang="en-US" sz="2400" dirty="0"/>
          </a:p>
        </p:txBody>
      </p:sp>
      <p:sp>
        <p:nvSpPr>
          <p:cNvPr id="78850" name="AutoShape 2" descr="Image result for pressman software engineering 8th edition pp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8852" name="AutoShape 4" descr="Image result for pressman software engineering 8th edition pp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51hgFE9oD1L._SX403_BO1,204,203,200_.jpg"/>
          <p:cNvPicPr>
            <a:picLocks noChangeAspect="1"/>
          </p:cNvPicPr>
          <p:nvPr/>
        </p:nvPicPr>
        <p:blipFill>
          <a:blip r:embed="rId2"/>
          <a:stretch>
            <a:fillRect/>
          </a:stretch>
        </p:blipFill>
        <p:spPr>
          <a:xfrm>
            <a:off x="6629400" y="0"/>
            <a:ext cx="2514600" cy="3104444"/>
          </a:xfrm>
          <a:prstGeom prst="rect">
            <a:avLst/>
          </a:prstGeom>
        </p:spPr>
      </p:pic>
    </p:spTree>
    <p:extLst>
      <p:ext uri="{BB962C8B-B14F-4D97-AF65-F5344CB8AC3E}">
        <p14:creationId xmlns:p14="http://schemas.microsoft.com/office/powerpoint/2010/main" xmlns="" val="40663629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dk2"/>
                </a:solidFill>
                <a:latin typeface="Helvetica Neue"/>
                <a:ea typeface="Helvetica Neue"/>
                <a:cs typeface="Helvetica Neue"/>
                <a:sym typeface="Helvetica Neue"/>
              </a:rPr>
              <a:t>Establishing the Groundwork</a:t>
            </a:r>
            <a:endParaRPr lang="en-US" dirty="0"/>
          </a:p>
        </p:txBody>
      </p:sp>
      <p:sp>
        <p:nvSpPr>
          <p:cNvPr id="3" name="Content Placeholder 2"/>
          <p:cNvSpPr>
            <a:spLocks noGrp="1"/>
          </p:cNvSpPr>
          <p:nvPr>
            <p:ph idx="1"/>
          </p:nvPr>
        </p:nvSpPr>
        <p:spPr>
          <a:xfrm>
            <a:off x="198303" y="1345139"/>
            <a:ext cx="8780444" cy="4598461"/>
          </a:xfrm>
        </p:spPr>
        <p:txBody>
          <a:bodyPr>
            <a:noAutofit/>
          </a:bodyPr>
          <a:lstStyle/>
          <a:p>
            <a:pPr marL="165100" indent="-165100">
              <a:lnSpc>
                <a:spcPct val="100000"/>
              </a:lnSpc>
              <a:spcBef>
                <a:spcPts val="0"/>
              </a:spcBef>
              <a:spcAft>
                <a:spcPts val="0"/>
              </a:spcAft>
            </a:pPr>
            <a:r>
              <a:rPr lang="en-US" sz="2400" dirty="0" smtClean="0"/>
              <a:t>During inception, the requirements engineer asks a set of questions to establish…</a:t>
            </a:r>
          </a:p>
          <a:p>
            <a:pPr marL="504825" lvl="1" indent="-266700">
              <a:lnSpc>
                <a:spcPct val="100000"/>
              </a:lnSpc>
              <a:spcBef>
                <a:spcPts val="0"/>
              </a:spcBef>
              <a:spcAft>
                <a:spcPts val="0"/>
              </a:spcAft>
              <a:buNone/>
            </a:pPr>
            <a:r>
              <a:rPr lang="en-US" sz="2000" dirty="0" smtClean="0"/>
              <a:t>– A basic understanding of the problem</a:t>
            </a:r>
          </a:p>
          <a:p>
            <a:pPr marL="504825" lvl="1" indent="-266700">
              <a:lnSpc>
                <a:spcPct val="100000"/>
              </a:lnSpc>
              <a:spcBef>
                <a:spcPts val="0"/>
              </a:spcBef>
              <a:spcAft>
                <a:spcPts val="0"/>
              </a:spcAft>
              <a:buNone/>
            </a:pPr>
            <a:r>
              <a:rPr lang="en-US" sz="2000" dirty="0" smtClean="0"/>
              <a:t>– The people who want a solution</a:t>
            </a:r>
          </a:p>
          <a:p>
            <a:pPr marL="504825" lvl="1" indent="-266700">
              <a:lnSpc>
                <a:spcPct val="100000"/>
              </a:lnSpc>
              <a:spcBef>
                <a:spcPts val="0"/>
              </a:spcBef>
              <a:spcAft>
                <a:spcPts val="0"/>
              </a:spcAft>
              <a:buNone/>
            </a:pPr>
            <a:r>
              <a:rPr lang="en-US" sz="2000" dirty="0" smtClean="0"/>
              <a:t>– The nature of the solution that is desired</a:t>
            </a:r>
          </a:p>
          <a:p>
            <a:pPr marL="504825" lvl="1" indent="-266700">
              <a:lnSpc>
                <a:spcPct val="100000"/>
              </a:lnSpc>
              <a:spcBef>
                <a:spcPts val="0"/>
              </a:spcBef>
              <a:spcAft>
                <a:spcPts val="0"/>
              </a:spcAft>
              <a:buNone/>
            </a:pPr>
            <a:r>
              <a:rPr lang="en-US" sz="2000" dirty="0" smtClean="0"/>
              <a:t>– The effectiveness of preliminary communication and collaboration between the customer and the developer</a:t>
            </a:r>
          </a:p>
          <a:p>
            <a:pPr marL="165100" indent="-165100">
              <a:lnSpc>
                <a:spcPct val="100000"/>
              </a:lnSpc>
              <a:spcBef>
                <a:spcPts val="0"/>
              </a:spcBef>
              <a:spcAft>
                <a:spcPts val="0"/>
              </a:spcAft>
            </a:pPr>
            <a:r>
              <a:rPr lang="en-US" sz="2400" dirty="0" smtClean="0"/>
              <a:t>Through these questions, the requirements engineer needs to…</a:t>
            </a:r>
          </a:p>
          <a:p>
            <a:pPr marL="687388" lvl="1" indent="-457200">
              <a:lnSpc>
                <a:spcPct val="100000"/>
              </a:lnSpc>
              <a:spcBef>
                <a:spcPts val="0"/>
              </a:spcBef>
              <a:spcAft>
                <a:spcPts val="0"/>
              </a:spcAft>
              <a:buNone/>
            </a:pPr>
            <a:r>
              <a:rPr lang="en-US" sz="2000" dirty="0" smtClean="0"/>
              <a:t>– Identify the stakeholders</a:t>
            </a:r>
          </a:p>
          <a:p>
            <a:pPr marL="687388" lvl="1" indent="-457200">
              <a:lnSpc>
                <a:spcPct val="100000"/>
              </a:lnSpc>
              <a:spcBef>
                <a:spcPts val="0"/>
              </a:spcBef>
              <a:spcAft>
                <a:spcPts val="0"/>
              </a:spcAft>
              <a:buNone/>
            </a:pPr>
            <a:r>
              <a:rPr lang="en-US" sz="2000" dirty="0" smtClean="0"/>
              <a:t>– Recognize multiple viewpoints</a:t>
            </a:r>
          </a:p>
          <a:p>
            <a:pPr marL="687388" lvl="1" indent="-457200">
              <a:lnSpc>
                <a:spcPct val="100000"/>
              </a:lnSpc>
              <a:spcBef>
                <a:spcPts val="0"/>
              </a:spcBef>
              <a:spcAft>
                <a:spcPts val="0"/>
              </a:spcAft>
              <a:buNone/>
            </a:pPr>
            <a:r>
              <a:rPr lang="en-US" sz="2000" dirty="0" smtClean="0"/>
              <a:t>– Work toward collaboration</a:t>
            </a:r>
          </a:p>
          <a:p>
            <a:pPr marL="687388" lvl="1" indent="-457200">
              <a:lnSpc>
                <a:spcPct val="100000"/>
              </a:lnSpc>
              <a:spcBef>
                <a:spcPts val="0"/>
              </a:spcBef>
              <a:spcAft>
                <a:spcPts val="0"/>
              </a:spcAft>
              <a:buNone/>
            </a:pPr>
            <a:r>
              <a:rPr lang="en-US" sz="2000" dirty="0" smtClean="0"/>
              <a:t>– Break the ice and initiate the communication –ask Questions</a:t>
            </a:r>
          </a:p>
          <a:p>
            <a:pPr marL="687388" lvl="1" indent="-457200">
              <a:lnSpc>
                <a:spcPct val="100000"/>
              </a:lnSpc>
              <a:spcBef>
                <a:spcPts val="0"/>
              </a:spcBef>
              <a:spcAft>
                <a:spcPts val="0"/>
              </a:spcAft>
              <a:buNone/>
            </a:pPr>
            <a:r>
              <a:rPr lang="en-US" sz="2000" dirty="0" smtClean="0"/>
              <a:t>–  Nonfunctional requirements</a:t>
            </a:r>
          </a:p>
          <a:p>
            <a:pPr marL="687388" lvl="1" indent="-457200">
              <a:lnSpc>
                <a:spcPct val="100000"/>
              </a:lnSpc>
              <a:spcBef>
                <a:spcPts val="0"/>
              </a:spcBef>
              <a:spcAft>
                <a:spcPts val="0"/>
              </a:spcAft>
              <a:buNone/>
            </a:pPr>
            <a:r>
              <a:rPr lang="en-US" sz="2000" dirty="0" smtClean="0"/>
              <a:t>– traceability</a:t>
            </a:r>
            <a:endParaRPr lang="en-US" sz="20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Configuration Model - overview</a:t>
            </a:r>
            <a:endParaRPr lang="en-US" dirty="0"/>
          </a:p>
        </p:txBody>
      </p:sp>
      <p:sp>
        <p:nvSpPr>
          <p:cNvPr id="3" name="Content Placeholder 2"/>
          <p:cNvSpPr>
            <a:spLocks noGrp="1"/>
          </p:cNvSpPr>
          <p:nvPr>
            <p:ph idx="1"/>
          </p:nvPr>
        </p:nvSpPr>
        <p:spPr/>
        <p:txBody>
          <a:bodyPr/>
          <a:lstStyle/>
          <a:p>
            <a:r>
              <a:rPr lang="en-US" dirty="0" smtClean="0"/>
              <a:t>Server-side</a:t>
            </a:r>
          </a:p>
          <a:p>
            <a:pPr lvl="1"/>
            <a:r>
              <a:rPr lang="en-US" dirty="0" smtClean="0"/>
              <a:t>Server hardware and operating system environment must be specified</a:t>
            </a:r>
          </a:p>
          <a:p>
            <a:pPr lvl="1"/>
            <a:r>
              <a:rPr lang="en-US" dirty="0" smtClean="0"/>
              <a:t>Interoperability considerations on the server-side must be considered</a:t>
            </a:r>
          </a:p>
          <a:p>
            <a:pPr lvl="1"/>
            <a:r>
              <a:rPr lang="en-US" dirty="0" smtClean="0"/>
              <a:t>Appropriate interfaces, communication protocols and related collaborative information must be specified</a:t>
            </a:r>
          </a:p>
          <a:p>
            <a:r>
              <a:rPr lang="en-US" dirty="0" smtClean="0"/>
              <a:t>Client-side</a:t>
            </a:r>
          </a:p>
          <a:p>
            <a:pPr lvl="1"/>
            <a:r>
              <a:rPr lang="en-US" dirty="0" smtClean="0"/>
              <a:t>Browser configuration issues must be identified</a:t>
            </a:r>
          </a:p>
          <a:p>
            <a:pPr lvl="1"/>
            <a:r>
              <a:rPr lang="en-US" dirty="0" smtClean="0"/>
              <a:t>Testing requirements should be defined</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Configuration Models for </a:t>
            </a:r>
            <a:r>
              <a:rPr lang="en-US" sz="4000" dirty="0" err="1" smtClean="0"/>
              <a:t>WebApps</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In some cases, the configuration model is nothing more than a list of server-side and client-side attributes</a:t>
            </a:r>
          </a:p>
          <a:p>
            <a:r>
              <a:rPr lang="en-US" dirty="0" smtClean="0"/>
              <a:t>However, for more complex </a:t>
            </a:r>
            <a:r>
              <a:rPr lang="en-US" dirty="0" err="1" smtClean="0"/>
              <a:t>WebApps</a:t>
            </a:r>
            <a:r>
              <a:rPr lang="en-US" dirty="0" smtClean="0"/>
              <a:t>, a variety of configuration complexities (e.g., distributing load among multiple servers, caching architectures, remote databases, multiple servers serving various objects on the same Web page) may have an impact on analysis and design</a:t>
            </a:r>
          </a:p>
          <a:p>
            <a:r>
              <a:rPr lang="en-US" dirty="0" smtClean="0"/>
              <a:t>The UML deployment diagram can be used in situations in which complex configuration architectures must be considered</a:t>
            </a:r>
          </a:p>
          <a:p>
            <a:r>
              <a:rPr lang="en-US" dirty="0" smtClean="0"/>
              <a:t>Specify interoperability with existing product databases and monitoring applications</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Modeling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It considers how each user category will navigate from one </a:t>
            </a:r>
            <a:r>
              <a:rPr lang="en-US" dirty="0" err="1" smtClean="0"/>
              <a:t>WebApp</a:t>
            </a:r>
            <a:r>
              <a:rPr lang="en-US" dirty="0" smtClean="0"/>
              <a:t> element to another</a:t>
            </a:r>
          </a:p>
          <a:p>
            <a:r>
              <a:rPr lang="en-US" dirty="0" smtClean="0"/>
              <a:t>Questions asked and answered for overall navigation requirements analysis :</a:t>
            </a:r>
          </a:p>
          <a:p>
            <a:pPr lvl="1">
              <a:buNone/>
            </a:pPr>
            <a:r>
              <a:rPr lang="en-US" dirty="0" smtClean="0"/>
              <a:t>• Should certain elements be easier to reach (require fewer navigation steps) than others? What is the priority for presentation?</a:t>
            </a:r>
          </a:p>
          <a:p>
            <a:pPr lvl="1">
              <a:buNone/>
            </a:pPr>
            <a:r>
              <a:rPr lang="en-US" dirty="0" smtClean="0"/>
              <a:t>• Should certain elements be emphasized to force users to navigate in their direction?</a:t>
            </a:r>
          </a:p>
          <a:p>
            <a:pPr lvl="1">
              <a:buNone/>
            </a:pPr>
            <a:r>
              <a:rPr lang="en-US" dirty="0" smtClean="0"/>
              <a:t>• How should navigation errors be handled?</a:t>
            </a:r>
          </a:p>
          <a:p>
            <a:pPr lvl="1">
              <a:buNone/>
            </a:pPr>
            <a:r>
              <a:rPr lang="en-US" dirty="0" smtClean="0"/>
              <a:t>• Should navigation to related groups of elements be given priority over navigation to a specific element?</a:t>
            </a:r>
          </a:p>
          <a:p>
            <a:pPr lvl="1">
              <a:buNone/>
            </a:pPr>
            <a:r>
              <a:rPr lang="en-US" dirty="0" smtClean="0"/>
              <a:t>• Should navigation be accomplished via links, via search-based access, or by some other means?</a:t>
            </a:r>
          </a:p>
          <a:p>
            <a:pPr lvl="1">
              <a:buNone/>
            </a:pPr>
            <a:r>
              <a:rPr lang="en-US" dirty="0" smtClean="0"/>
              <a:t>• Should certain elements be presented to users based on the context of previous navigation actions?</a:t>
            </a:r>
          </a:p>
          <a:p>
            <a:pPr lvl="1">
              <a:buNone/>
            </a:pPr>
            <a:r>
              <a:rPr lang="en-US" dirty="0" smtClean="0"/>
              <a:t>• Should a navigation log be maintained for users?</a:t>
            </a:r>
          </a:p>
          <a:p>
            <a:pPr lvl="1">
              <a:buNone/>
            </a:pPr>
            <a:r>
              <a:rPr lang="en-US" dirty="0" smtClean="0"/>
              <a:t>• Should a full navigation map or menu be available at every point in a user’s interaction?</a:t>
            </a:r>
          </a:p>
          <a:p>
            <a:pPr lvl="1">
              <a:buNone/>
            </a:pPr>
            <a:r>
              <a:rPr lang="en-US" dirty="0" smtClean="0"/>
              <a:t>• Should navigation design be driven by the most commonly expected user behaviors or by the perceived importance of the defined </a:t>
            </a:r>
            <a:r>
              <a:rPr lang="en-US" dirty="0" err="1" smtClean="0"/>
              <a:t>WebApp</a:t>
            </a:r>
            <a:r>
              <a:rPr lang="en-US" dirty="0" smtClean="0"/>
              <a:t> elements?</a:t>
            </a:r>
          </a:p>
          <a:p>
            <a:pPr lvl="1">
              <a:buNone/>
            </a:pPr>
            <a:r>
              <a:rPr lang="en-US" dirty="0" smtClean="0"/>
              <a:t>• Can a user “store” his previous navigation through the </a:t>
            </a:r>
            <a:r>
              <a:rPr lang="en-US" dirty="0" err="1" smtClean="0"/>
              <a:t>WebApp</a:t>
            </a:r>
            <a:r>
              <a:rPr lang="en-US" dirty="0" smtClean="0"/>
              <a:t> to expedite future usage?</a:t>
            </a:r>
          </a:p>
          <a:p>
            <a:pPr lvl="1">
              <a:buNone/>
            </a:pPr>
            <a:r>
              <a:rPr lang="en-US" dirty="0" smtClean="0"/>
              <a:t>• For which user category should optimal navigation be designed?</a:t>
            </a:r>
          </a:p>
          <a:p>
            <a:pPr lvl="1">
              <a:buNone/>
            </a:pPr>
            <a:r>
              <a:rPr lang="en-US" dirty="0" smtClean="0"/>
              <a:t>• How should links external to the </a:t>
            </a:r>
            <a:r>
              <a:rPr lang="en-US" dirty="0" err="1" smtClean="0"/>
              <a:t>WebApp</a:t>
            </a:r>
            <a:r>
              <a:rPr lang="en-US" dirty="0" smtClean="0"/>
              <a:t> be handled? Overlaying the existing browser window? As a new browser window? As a separate frame?</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4"/>
          <p:cNvSpPr>
            <a:spLocks noGrp="1"/>
          </p:cNvSpPr>
          <p:nvPr>
            <p:ph type="sldNum" sz="quarter" idx="12"/>
          </p:nvPr>
        </p:nvSpPr>
        <p:spPr>
          <a:noFill/>
        </p:spPr>
        <p:txBody>
          <a:bodyPr/>
          <a:lstStyle/>
          <a:p>
            <a:fld id="{A2D4E96D-76BC-4145-98D9-70862475479E}" type="slidenum">
              <a:rPr lang="en-US" smtClean="0"/>
              <a:pPr/>
              <a:t>103</a:t>
            </a:fld>
            <a:endParaRPr lang="en-US" smtClean="0"/>
          </a:p>
        </p:txBody>
      </p:sp>
      <p:sp>
        <p:nvSpPr>
          <p:cNvPr id="77827" name="Rectangle 2"/>
          <p:cNvSpPr>
            <a:spLocks noGrp="1" noChangeArrowheads="1"/>
          </p:cNvSpPr>
          <p:nvPr>
            <p:ph type="title"/>
          </p:nvPr>
        </p:nvSpPr>
        <p:spPr>
          <a:xfrm>
            <a:off x="838200" y="152400"/>
            <a:ext cx="7772400" cy="1143000"/>
          </a:xfrm>
        </p:spPr>
        <p:txBody>
          <a:bodyPr>
            <a:normAutofit fontScale="90000"/>
          </a:bodyPr>
          <a:lstStyle/>
          <a:p>
            <a:pPr eaLnBrk="1" hangingPunct="1"/>
            <a:r>
              <a:rPr lang="en-US" dirty="0" smtClean="0">
                <a:solidFill>
                  <a:schemeClr val="accent2"/>
                </a:solidFill>
              </a:rPr>
              <a:t>Summary: </a:t>
            </a:r>
            <a:r>
              <a:rPr lang="en-US" dirty="0" smtClean="0">
                <a:solidFill>
                  <a:srgbClr val="FF0000"/>
                </a:solidFill>
              </a:rPr>
              <a:t>Elements of the Analysis Model</a:t>
            </a:r>
          </a:p>
        </p:txBody>
      </p:sp>
      <p:grpSp>
        <p:nvGrpSpPr>
          <p:cNvPr id="2" name="Group 3"/>
          <p:cNvGrpSpPr>
            <a:grpSpLocks/>
          </p:cNvGrpSpPr>
          <p:nvPr/>
        </p:nvGrpSpPr>
        <p:grpSpPr bwMode="auto">
          <a:xfrm>
            <a:off x="1752600" y="1981200"/>
            <a:ext cx="2057400" cy="1676400"/>
            <a:chOff x="624" y="1344"/>
            <a:chExt cx="1296" cy="1056"/>
          </a:xfrm>
        </p:grpSpPr>
        <p:sp>
          <p:nvSpPr>
            <p:cNvPr id="77848" name="Rectangle 4"/>
            <p:cNvSpPr>
              <a:spLocks noChangeArrowheads="1"/>
            </p:cNvSpPr>
            <p:nvPr/>
          </p:nvSpPr>
          <p:spPr bwMode="auto">
            <a:xfrm>
              <a:off x="624" y="1728"/>
              <a:ext cx="1296" cy="672"/>
            </a:xfrm>
            <a:prstGeom prst="rect">
              <a:avLst/>
            </a:prstGeom>
            <a:solidFill>
              <a:schemeClr val="bg1"/>
            </a:solidFill>
            <a:ln w="9525">
              <a:solidFill>
                <a:schemeClr val="tx1"/>
              </a:solidFill>
              <a:miter lim="800000"/>
              <a:headEnd/>
              <a:tailEnd/>
            </a:ln>
          </p:spPr>
          <p:txBody>
            <a:bodyPr wrap="none" anchor="ctr"/>
            <a:lstStyle/>
            <a:p>
              <a:pPr algn="l"/>
              <a:r>
                <a:rPr lang="en-US" sz="1600" i="1" u="none"/>
                <a:t>Use case text</a:t>
              </a:r>
            </a:p>
            <a:p>
              <a:pPr algn="l"/>
              <a:r>
                <a:rPr lang="en-US" sz="1600" i="1" u="none"/>
                <a:t>Use case diagrams</a:t>
              </a:r>
            </a:p>
            <a:p>
              <a:pPr algn="l"/>
              <a:r>
                <a:rPr lang="en-US" sz="1600" u="none"/>
                <a:t>Activity diagrams</a:t>
              </a:r>
            </a:p>
            <a:p>
              <a:pPr algn="l"/>
              <a:r>
                <a:rPr lang="en-US" sz="1600" u="none"/>
                <a:t>Swim lane diagrams</a:t>
              </a:r>
            </a:p>
          </p:txBody>
        </p:sp>
        <p:sp>
          <p:nvSpPr>
            <p:cNvPr id="77849" name="Rectangle 5"/>
            <p:cNvSpPr>
              <a:spLocks noChangeArrowheads="1"/>
            </p:cNvSpPr>
            <p:nvPr/>
          </p:nvSpPr>
          <p:spPr bwMode="auto">
            <a:xfrm>
              <a:off x="624" y="1344"/>
              <a:ext cx="1296" cy="384"/>
            </a:xfrm>
            <a:prstGeom prst="rect">
              <a:avLst/>
            </a:prstGeom>
            <a:solidFill>
              <a:srgbClr val="FF99CC"/>
            </a:solidFill>
            <a:ln w="9525">
              <a:solidFill>
                <a:schemeClr val="tx1"/>
              </a:solidFill>
              <a:miter lim="800000"/>
              <a:headEnd/>
              <a:tailEnd/>
            </a:ln>
          </p:spPr>
          <p:txBody>
            <a:bodyPr wrap="none" anchor="ctr"/>
            <a:lstStyle/>
            <a:p>
              <a:r>
                <a:rPr lang="en-US" b="1" u="none"/>
                <a:t>Scenario-based</a:t>
              </a:r>
            </a:p>
            <a:p>
              <a:r>
                <a:rPr lang="en-US" b="1" u="none"/>
                <a:t>modeling</a:t>
              </a:r>
            </a:p>
          </p:txBody>
        </p:sp>
      </p:grpSp>
      <p:grpSp>
        <p:nvGrpSpPr>
          <p:cNvPr id="3" name="Group 6"/>
          <p:cNvGrpSpPr>
            <a:grpSpLocks/>
          </p:cNvGrpSpPr>
          <p:nvPr/>
        </p:nvGrpSpPr>
        <p:grpSpPr bwMode="auto">
          <a:xfrm>
            <a:off x="1752600" y="4343400"/>
            <a:ext cx="2057400" cy="1676400"/>
            <a:chOff x="576" y="3072"/>
            <a:chExt cx="1296" cy="1056"/>
          </a:xfrm>
        </p:grpSpPr>
        <p:sp>
          <p:nvSpPr>
            <p:cNvPr id="77846" name="Rectangle 7"/>
            <p:cNvSpPr>
              <a:spLocks noChangeArrowheads="1"/>
            </p:cNvSpPr>
            <p:nvPr/>
          </p:nvSpPr>
          <p:spPr bwMode="auto">
            <a:xfrm>
              <a:off x="576" y="3456"/>
              <a:ext cx="1296" cy="672"/>
            </a:xfrm>
            <a:prstGeom prst="rect">
              <a:avLst/>
            </a:prstGeom>
            <a:solidFill>
              <a:schemeClr val="bg1"/>
            </a:solidFill>
            <a:ln w="9525">
              <a:solidFill>
                <a:schemeClr val="tx1"/>
              </a:solidFill>
              <a:miter lim="800000"/>
              <a:headEnd/>
              <a:tailEnd/>
            </a:ln>
          </p:spPr>
          <p:txBody>
            <a:bodyPr wrap="none" anchor="ctr"/>
            <a:lstStyle/>
            <a:p>
              <a:pPr algn="l"/>
              <a:r>
                <a:rPr lang="en-US" sz="1600" i="1" u="none"/>
                <a:t>Class diagrams</a:t>
              </a:r>
            </a:p>
            <a:p>
              <a:pPr algn="l"/>
              <a:r>
                <a:rPr lang="en-US" sz="1600" u="none"/>
                <a:t>Analysis packages</a:t>
              </a:r>
            </a:p>
            <a:p>
              <a:pPr algn="l"/>
              <a:r>
                <a:rPr lang="en-US" sz="1600" u="none"/>
                <a:t>CRC models</a:t>
              </a:r>
            </a:p>
            <a:p>
              <a:pPr algn="l"/>
              <a:r>
                <a:rPr lang="en-US" sz="1600" u="none"/>
                <a:t>Collaboration diagrams</a:t>
              </a:r>
            </a:p>
          </p:txBody>
        </p:sp>
        <p:sp>
          <p:nvSpPr>
            <p:cNvPr id="77847" name="Rectangle 8"/>
            <p:cNvSpPr>
              <a:spLocks noChangeArrowheads="1"/>
            </p:cNvSpPr>
            <p:nvPr/>
          </p:nvSpPr>
          <p:spPr bwMode="auto">
            <a:xfrm>
              <a:off x="576" y="3072"/>
              <a:ext cx="1296" cy="384"/>
            </a:xfrm>
            <a:prstGeom prst="rect">
              <a:avLst/>
            </a:prstGeom>
            <a:solidFill>
              <a:srgbClr val="FF99CC"/>
            </a:solidFill>
            <a:ln w="9525">
              <a:solidFill>
                <a:schemeClr val="tx1"/>
              </a:solidFill>
              <a:miter lim="800000"/>
              <a:headEnd/>
              <a:tailEnd/>
            </a:ln>
          </p:spPr>
          <p:txBody>
            <a:bodyPr wrap="none" anchor="ctr"/>
            <a:lstStyle/>
            <a:p>
              <a:r>
                <a:rPr lang="en-US" b="1" u="none"/>
                <a:t>Class-based</a:t>
              </a:r>
            </a:p>
            <a:p>
              <a:r>
                <a:rPr lang="en-US" b="1" u="none"/>
                <a:t>modeling</a:t>
              </a:r>
            </a:p>
          </p:txBody>
        </p:sp>
      </p:grpSp>
      <p:grpSp>
        <p:nvGrpSpPr>
          <p:cNvPr id="4" name="Group 9"/>
          <p:cNvGrpSpPr>
            <a:grpSpLocks/>
          </p:cNvGrpSpPr>
          <p:nvPr/>
        </p:nvGrpSpPr>
        <p:grpSpPr bwMode="auto">
          <a:xfrm>
            <a:off x="5067300" y="1981200"/>
            <a:ext cx="2057400" cy="1676400"/>
            <a:chOff x="3264" y="1344"/>
            <a:chExt cx="1296" cy="1056"/>
          </a:xfrm>
        </p:grpSpPr>
        <p:sp>
          <p:nvSpPr>
            <p:cNvPr id="77844" name="Rectangle 10"/>
            <p:cNvSpPr>
              <a:spLocks noChangeArrowheads="1"/>
            </p:cNvSpPr>
            <p:nvPr/>
          </p:nvSpPr>
          <p:spPr bwMode="auto">
            <a:xfrm>
              <a:off x="3264" y="1728"/>
              <a:ext cx="1296" cy="672"/>
            </a:xfrm>
            <a:prstGeom prst="rect">
              <a:avLst/>
            </a:prstGeom>
            <a:solidFill>
              <a:schemeClr val="bg1"/>
            </a:solidFill>
            <a:ln w="9525">
              <a:solidFill>
                <a:schemeClr val="tx1"/>
              </a:solidFill>
              <a:miter lim="800000"/>
              <a:headEnd/>
              <a:tailEnd/>
            </a:ln>
          </p:spPr>
          <p:txBody>
            <a:bodyPr wrap="none" anchor="ctr"/>
            <a:lstStyle/>
            <a:p>
              <a:pPr algn="l"/>
              <a:r>
                <a:rPr lang="en-US" sz="1600" u="none"/>
                <a:t>Data flow diagrams</a:t>
              </a:r>
            </a:p>
            <a:p>
              <a:pPr algn="l"/>
              <a:r>
                <a:rPr lang="en-US" sz="1600" u="none"/>
                <a:t>Control-flow diagrams</a:t>
              </a:r>
            </a:p>
            <a:p>
              <a:pPr algn="l"/>
              <a:r>
                <a:rPr lang="en-US" sz="1600" u="none"/>
                <a:t>Processing narratives</a:t>
              </a:r>
            </a:p>
          </p:txBody>
        </p:sp>
        <p:sp>
          <p:nvSpPr>
            <p:cNvPr id="77845" name="Rectangle 11"/>
            <p:cNvSpPr>
              <a:spLocks noChangeArrowheads="1"/>
            </p:cNvSpPr>
            <p:nvPr/>
          </p:nvSpPr>
          <p:spPr bwMode="auto">
            <a:xfrm>
              <a:off x="3264" y="1344"/>
              <a:ext cx="1296" cy="384"/>
            </a:xfrm>
            <a:prstGeom prst="rect">
              <a:avLst/>
            </a:prstGeom>
            <a:solidFill>
              <a:srgbClr val="FF99CC"/>
            </a:solidFill>
            <a:ln w="9525">
              <a:solidFill>
                <a:schemeClr val="tx1"/>
              </a:solidFill>
              <a:miter lim="800000"/>
              <a:headEnd/>
              <a:tailEnd/>
            </a:ln>
          </p:spPr>
          <p:txBody>
            <a:bodyPr wrap="none" anchor="ctr"/>
            <a:lstStyle/>
            <a:p>
              <a:r>
                <a:rPr lang="en-US" b="1" u="none" dirty="0"/>
                <a:t>Flow-oriented</a:t>
              </a:r>
            </a:p>
            <a:p>
              <a:r>
                <a:rPr lang="en-US" b="1" u="none" dirty="0"/>
                <a:t>modeling</a:t>
              </a:r>
            </a:p>
          </p:txBody>
        </p:sp>
      </p:grpSp>
      <p:grpSp>
        <p:nvGrpSpPr>
          <p:cNvPr id="5" name="Group 12"/>
          <p:cNvGrpSpPr>
            <a:grpSpLocks/>
          </p:cNvGrpSpPr>
          <p:nvPr/>
        </p:nvGrpSpPr>
        <p:grpSpPr bwMode="auto">
          <a:xfrm>
            <a:off x="5067300" y="4343400"/>
            <a:ext cx="2057400" cy="1676400"/>
            <a:chOff x="3408" y="2880"/>
            <a:chExt cx="1296" cy="1056"/>
          </a:xfrm>
        </p:grpSpPr>
        <p:sp>
          <p:nvSpPr>
            <p:cNvPr id="77842" name="Rectangle 13"/>
            <p:cNvSpPr>
              <a:spLocks noChangeArrowheads="1"/>
            </p:cNvSpPr>
            <p:nvPr/>
          </p:nvSpPr>
          <p:spPr bwMode="auto">
            <a:xfrm>
              <a:off x="3408" y="3264"/>
              <a:ext cx="1296" cy="672"/>
            </a:xfrm>
            <a:prstGeom prst="rect">
              <a:avLst/>
            </a:prstGeom>
            <a:solidFill>
              <a:schemeClr val="bg1"/>
            </a:solidFill>
            <a:ln w="9525">
              <a:solidFill>
                <a:schemeClr val="tx1"/>
              </a:solidFill>
              <a:miter lim="800000"/>
              <a:headEnd/>
              <a:tailEnd/>
            </a:ln>
          </p:spPr>
          <p:txBody>
            <a:bodyPr wrap="none" anchor="ctr"/>
            <a:lstStyle/>
            <a:p>
              <a:pPr algn="l"/>
              <a:r>
                <a:rPr lang="en-US" sz="1600" i="1" u="none"/>
                <a:t>State diagrams</a:t>
              </a:r>
            </a:p>
            <a:p>
              <a:pPr algn="l"/>
              <a:r>
                <a:rPr lang="en-US" sz="1600" u="none"/>
                <a:t>Sequence diagrams</a:t>
              </a:r>
            </a:p>
            <a:p>
              <a:pPr algn="l"/>
              <a:endParaRPr lang="en-US" sz="1600" u="none"/>
            </a:p>
          </p:txBody>
        </p:sp>
        <p:sp>
          <p:nvSpPr>
            <p:cNvPr id="77843" name="Rectangle 14"/>
            <p:cNvSpPr>
              <a:spLocks noChangeArrowheads="1"/>
            </p:cNvSpPr>
            <p:nvPr/>
          </p:nvSpPr>
          <p:spPr bwMode="auto">
            <a:xfrm>
              <a:off x="3408" y="2880"/>
              <a:ext cx="1296" cy="384"/>
            </a:xfrm>
            <a:prstGeom prst="rect">
              <a:avLst/>
            </a:prstGeom>
            <a:solidFill>
              <a:srgbClr val="FF99CC"/>
            </a:solidFill>
            <a:ln w="9525">
              <a:solidFill>
                <a:schemeClr val="tx1"/>
              </a:solidFill>
              <a:miter lim="800000"/>
              <a:headEnd/>
              <a:tailEnd/>
            </a:ln>
          </p:spPr>
          <p:txBody>
            <a:bodyPr wrap="none" anchor="ctr"/>
            <a:lstStyle/>
            <a:p>
              <a:r>
                <a:rPr lang="en-US" b="1" u="none"/>
                <a:t>Behavioral</a:t>
              </a:r>
            </a:p>
            <a:p>
              <a:r>
                <a:rPr lang="en-US" b="1" u="none"/>
                <a:t>modeling</a:t>
              </a:r>
            </a:p>
          </p:txBody>
        </p:sp>
      </p:grpSp>
      <p:sp>
        <p:nvSpPr>
          <p:cNvPr id="77832" name="Rectangle 15"/>
          <p:cNvSpPr>
            <a:spLocks noChangeArrowheads="1"/>
          </p:cNvSpPr>
          <p:nvPr/>
        </p:nvSpPr>
        <p:spPr bwMode="auto">
          <a:xfrm>
            <a:off x="4800600" y="1828800"/>
            <a:ext cx="2590800" cy="1981200"/>
          </a:xfrm>
          <a:prstGeom prst="rect">
            <a:avLst/>
          </a:prstGeom>
          <a:noFill/>
          <a:ln w="9525">
            <a:solidFill>
              <a:schemeClr val="tx1"/>
            </a:solidFill>
            <a:prstDash val="dash"/>
            <a:miter lim="800000"/>
            <a:headEnd/>
            <a:tailEnd/>
          </a:ln>
        </p:spPr>
        <p:txBody>
          <a:bodyPr wrap="none" anchor="ctr"/>
          <a:lstStyle/>
          <a:p>
            <a:endParaRPr lang="en-US"/>
          </a:p>
        </p:txBody>
      </p:sp>
      <p:sp>
        <p:nvSpPr>
          <p:cNvPr id="77833" name="Text Box 16"/>
          <p:cNvSpPr txBox="1">
            <a:spLocks noChangeArrowheads="1"/>
          </p:cNvSpPr>
          <p:nvPr/>
        </p:nvSpPr>
        <p:spPr bwMode="auto">
          <a:xfrm>
            <a:off x="5105400" y="1371600"/>
            <a:ext cx="1993900" cy="366713"/>
          </a:xfrm>
          <a:prstGeom prst="rect">
            <a:avLst/>
          </a:prstGeom>
          <a:noFill/>
          <a:ln w="9525">
            <a:noFill/>
            <a:miter lim="800000"/>
            <a:headEnd/>
            <a:tailEnd/>
          </a:ln>
        </p:spPr>
        <p:txBody>
          <a:bodyPr wrap="none">
            <a:spAutoFit/>
          </a:bodyPr>
          <a:lstStyle/>
          <a:p>
            <a:r>
              <a:rPr lang="en-US" u="none"/>
              <a:t>Structured Analysis</a:t>
            </a:r>
          </a:p>
        </p:txBody>
      </p:sp>
      <p:sp>
        <p:nvSpPr>
          <p:cNvPr id="77834" name="Line 17"/>
          <p:cNvSpPr>
            <a:spLocks noChangeShapeType="1"/>
          </p:cNvSpPr>
          <p:nvPr/>
        </p:nvSpPr>
        <p:spPr bwMode="auto">
          <a:xfrm>
            <a:off x="1447800" y="6248400"/>
            <a:ext cx="5943600" cy="0"/>
          </a:xfrm>
          <a:prstGeom prst="line">
            <a:avLst/>
          </a:prstGeom>
          <a:noFill/>
          <a:ln w="9525">
            <a:solidFill>
              <a:schemeClr val="tx1"/>
            </a:solidFill>
            <a:prstDash val="dash"/>
            <a:round/>
            <a:headEnd/>
            <a:tailEnd/>
          </a:ln>
        </p:spPr>
        <p:txBody>
          <a:bodyPr/>
          <a:lstStyle/>
          <a:p>
            <a:endParaRPr lang="en-US"/>
          </a:p>
        </p:txBody>
      </p:sp>
      <p:sp>
        <p:nvSpPr>
          <p:cNvPr id="77835" name="Line 18"/>
          <p:cNvSpPr>
            <a:spLocks noChangeShapeType="1"/>
          </p:cNvSpPr>
          <p:nvPr/>
        </p:nvSpPr>
        <p:spPr bwMode="auto">
          <a:xfrm>
            <a:off x="4114800" y="4114800"/>
            <a:ext cx="3276600" cy="0"/>
          </a:xfrm>
          <a:prstGeom prst="line">
            <a:avLst/>
          </a:prstGeom>
          <a:noFill/>
          <a:ln w="9525">
            <a:solidFill>
              <a:schemeClr val="tx1"/>
            </a:solidFill>
            <a:prstDash val="dash"/>
            <a:round/>
            <a:headEnd/>
            <a:tailEnd/>
          </a:ln>
        </p:spPr>
        <p:txBody>
          <a:bodyPr/>
          <a:lstStyle/>
          <a:p>
            <a:endParaRPr lang="en-US"/>
          </a:p>
        </p:txBody>
      </p:sp>
      <p:sp>
        <p:nvSpPr>
          <p:cNvPr id="77836" name="Line 19"/>
          <p:cNvSpPr>
            <a:spLocks noChangeShapeType="1"/>
          </p:cNvSpPr>
          <p:nvPr/>
        </p:nvSpPr>
        <p:spPr bwMode="auto">
          <a:xfrm>
            <a:off x="7391400" y="4114800"/>
            <a:ext cx="0" cy="2133600"/>
          </a:xfrm>
          <a:prstGeom prst="line">
            <a:avLst/>
          </a:prstGeom>
          <a:noFill/>
          <a:ln w="9525">
            <a:solidFill>
              <a:schemeClr val="tx1"/>
            </a:solidFill>
            <a:prstDash val="dash"/>
            <a:round/>
            <a:headEnd/>
            <a:tailEnd/>
          </a:ln>
        </p:spPr>
        <p:txBody>
          <a:bodyPr/>
          <a:lstStyle/>
          <a:p>
            <a:endParaRPr lang="en-US"/>
          </a:p>
        </p:txBody>
      </p:sp>
      <p:sp>
        <p:nvSpPr>
          <p:cNvPr id="77837" name="Line 20"/>
          <p:cNvSpPr>
            <a:spLocks noChangeShapeType="1"/>
          </p:cNvSpPr>
          <p:nvPr/>
        </p:nvSpPr>
        <p:spPr bwMode="auto">
          <a:xfrm>
            <a:off x="1447800" y="1828800"/>
            <a:ext cx="2667000" cy="0"/>
          </a:xfrm>
          <a:prstGeom prst="line">
            <a:avLst/>
          </a:prstGeom>
          <a:noFill/>
          <a:ln w="9525">
            <a:solidFill>
              <a:schemeClr val="tx1"/>
            </a:solidFill>
            <a:prstDash val="dash"/>
            <a:round/>
            <a:headEnd/>
            <a:tailEnd/>
          </a:ln>
        </p:spPr>
        <p:txBody>
          <a:bodyPr/>
          <a:lstStyle/>
          <a:p>
            <a:endParaRPr lang="en-US"/>
          </a:p>
        </p:txBody>
      </p:sp>
      <p:sp>
        <p:nvSpPr>
          <p:cNvPr id="77838" name="Line 21"/>
          <p:cNvSpPr>
            <a:spLocks noChangeShapeType="1"/>
          </p:cNvSpPr>
          <p:nvPr/>
        </p:nvSpPr>
        <p:spPr bwMode="auto">
          <a:xfrm>
            <a:off x="1447800" y="1828800"/>
            <a:ext cx="0" cy="4419600"/>
          </a:xfrm>
          <a:prstGeom prst="line">
            <a:avLst/>
          </a:prstGeom>
          <a:noFill/>
          <a:ln w="9525">
            <a:solidFill>
              <a:schemeClr val="tx1"/>
            </a:solidFill>
            <a:prstDash val="dash"/>
            <a:round/>
            <a:headEnd/>
            <a:tailEnd/>
          </a:ln>
        </p:spPr>
        <p:txBody>
          <a:bodyPr/>
          <a:lstStyle/>
          <a:p>
            <a:endParaRPr lang="en-US"/>
          </a:p>
        </p:txBody>
      </p:sp>
      <p:sp>
        <p:nvSpPr>
          <p:cNvPr id="77839" name="Line 22"/>
          <p:cNvSpPr>
            <a:spLocks noChangeShapeType="1"/>
          </p:cNvSpPr>
          <p:nvPr/>
        </p:nvSpPr>
        <p:spPr bwMode="auto">
          <a:xfrm>
            <a:off x="4114800" y="1828800"/>
            <a:ext cx="0" cy="2286000"/>
          </a:xfrm>
          <a:prstGeom prst="line">
            <a:avLst/>
          </a:prstGeom>
          <a:noFill/>
          <a:ln w="9525">
            <a:solidFill>
              <a:schemeClr val="tx1"/>
            </a:solidFill>
            <a:prstDash val="dash"/>
            <a:round/>
            <a:headEnd/>
            <a:tailEnd/>
          </a:ln>
        </p:spPr>
        <p:txBody>
          <a:bodyPr/>
          <a:lstStyle/>
          <a:p>
            <a:endParaRPr lang="en-US"/>
          </a:p>
        </p:txBody>
      </p:sp>
      <p:sp>
        <p:nvSpPr>
          <p:cNvPr id="77840" name="Text Box 23"/>
          <p:cNvSpPr txBox="1">
            <a:spLocks noChangeArrowheads="1"/>
          </p:cNvSpPr>
          <p:nvPr/>
        </p:nvSpPr>
        <p:spPr bwMode="auto">
          <a:xfrm>
            <a:off x="1485900" y="1371600"/>
            <a:ext cx="2476500" cy="366713"/>
          </a:xfrm>
          <a:prstGeom prst="rect">
            <a:avLst/>
          </a:prstGeom>
          <a:noFill/>
          <a:ln w="9525">
            <a:noFill/>
            <a:miter lim="800000"/>
            <a:headEnd/>
            <a:tailEnd/>
          </a:ln>
        </p:spPr>
        <p:txBody>
          <a:bodyPr wrap="none">
            <a:spAutoFit/>
          </a:bodyPr>
          <a:lstStyle/>
          <a:p>
            <a:r>
              <a:rPr lang="en-US" u="none"/>
              <a:t>Object-oriented Analysis</a:t>
            </a:r>
          </a:p>
        </p:txBody>
      </p:sp>
      <p:sp>
        <p:nvSpPr>
          <p:cNvPr id="77841" name="Text Box 24"/>
          <p:cNvSpPr txBox="1">
            <a:spLocks noChangeArrowheads="1"/>
          </p:cNvSpPr>
          <p:nvPr/>
        </p:nvSpPr>
        <p:spPr bwMode="auto">
          <a:xfrm>
            <a:off x="8691563" y="6400800"/>
            <a:ext cx="376237" cy="366713"/>
          </a:xfrm>
          <a:prstGeom prst="rect">
            <a:avLst/>
          </a:prstGeom>
          <a:noFill/>
          <a:ln w="9525">
            <a:noFill/>
            <a:miter lim="800000"/>
            <a:headEnd/>
            <a:tailEnd/>
          </a:ln>
        </p:spPr>
        <p:txBody>
          <a:bodyPr wrap="none">
            <a:spAutoFit/>
          </a:bodyPr>
          <a:lstStyle/>
          <a:p>
            <a:r>
              <a:rPr lang="en-US">
                <a:sym typeface="Wingdings" pitchFamily="-128" charset="2"/>
              </a:rPr>
              <a: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dk2"/>
                </a:solidFill>
                <a:latin typeface="Helvetica Neue"/>
                <a:ea typeface="Helvetica Neue"/>
                <a:cs typeface="Helvetica Neue"/>
                <a:sym typeface="Helvetica Neue"/>
              </a:rPr>
              <a:t>Establishing the Groundwork</a:t>
            </a:r>
            <a:endParaRPr lang="en-US" dirty="0"/>
          </a:p>
        </p:txBody>
      </p:sp>
      <p:sp>
        <p:nvSpPr>
          <p:cNvPr id="3" name="Content Placeholder 2"/>
          <p:cNvSpPr>
            <a:spLocks noGrp="1"/>
          </p:cNvSpPr>
          <p:nvPr>
            <p:ph idx="1"/>
          </p:nvPr>
        </p:nvSpPr>
        <p:spPr/>
        <p:txBody>
          <a:bodyPr>
            <a:normAutofit/>
          </a:bodyPr>
          <a:lstStyle/>
          <a:p>
            <a:r>
              <a:rPr lang="en-US" sz="2200" b="1" dirty="0" smtClean="0"/>
              <a:t>Identify the stakeholders </a:t>
            </a:r>
            <a:r>
              <a:rPr lang="en-US" sz="2200" dirty="0" smtClean="0"/>
              <a:t>- business operations managers, product managers, marketing people, internal and external customers, end users consultants, product engineers, software engineers, support and maintenance engineers</a:t>
            </a:r>
          </a:p>
          <a:p>
            <a:pPr lvl="1"/>
            <a:r>
              <a:rPr lang="en-US" sz="2200" dirty="0" smtClean="0"/>
              <a:t>Each stakeholder has a different view of the system, achieves different benefits when the system is successfully developed, and is open to different risks if the development effort should fail</a:t>
            </a:r>
          </a:p>
          <a:p>
            <a:r>
              <a:rPr lang="en-US" sz="2200" b="1" dirty="0" smtClean="0"/>
              <a:t>Recognizing Multiple Viewpoints  - </a:t>
            </a:r>
            <a:r>
              <a:rPr lang="en-US" sz="2200" dirty="0" smtClean="0"/>
              <a:t>requirements of the system will be explored from many different points of view each stakeholder - emerging requirements may be inconsistent or may conflict with one another</a:t>
            </a:r>
          </a:p>
          <a:p>
            <a:pPr lvl="1"/>
            <a:r>
              <a:rPr lang="en-US" sz="2200" dirty="0" smtClean="0"/>
              <a:t>You should categorize all stakeholder information in a way that will allow decision makers to choose an internally consistent set of requirements for the system.</a:t>
            </a:r>
          </a:p>
          <a:p>
            <a:endParaRPr lang="en-US"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dk2"/>
                </a:solidFill>
                <a:latin typeface="Helvetica Neue"/>
                <a:ea typeface="Helvetica Neue"/>
                <a:cs typeface="Helvetica Neue"/>
                <a:sym typeface="Helvetica Neue"/>
              </a:rPr>
              <a:t>Establishing the Groundwork</a:t>
            </a:r>
            <a:endParaRPr lang="en-US" dirty="0"/>
          </a:p>
        </p:txBody>
      </p:sp>
      <p:sp>
        <p:nvSpPr>
          <p:cNvPr id="3" name="Content Placeholder 2"/>
          <p:cNvSpPr>
            <a:spLocks noGrp="1"/>
          </p:cNvSpPr>
          <p:nvPr>
            <p:ph idx="1"/>
          </p:nvPr>
        </p:nvSpPr>
        <p:spPr/>
        <p:txBody>
          <a:bodyPr>
            <a:normAutofit/>
          </a:bodyPr>
          <a:lstStyle/>
          <a:p>
            <a:r>
              <a:rPr lang="en-US" b="1" dirty="0" smtClean="0"/>
              <a:t>Working toward Collaboration: </a:t>
            </a:r>
            <a:r>
              <a:rPr lang="en-US" dirty="0" smtClean="0"/>
              <a:t>Customers must collaborate among themselves and with software engineering practitioners if a successful system is to result</a:t>
            </a:r>
          </a:p>
          <a:p>
            <a:pPr lvl="1"/>
            <a:r>
              <a:rPr lang="en-US" dirty="0" smtClean="0"/>
              <a:t>The job of a requirements engineer is to identify areas of commonality and areas of conflict or inconsistency</a:t>
            </a:r>
          </a:p>
          <a:p>
            <a:pPr lvl="1"/>
            <a:r>
              <a:rPr lang="en-US" dirty="0" smtClean="0"/>
              <a:t>Collaboration does not necessarily mean that requirements are defined by committee</a:t>
            </a:r>
          </a:p>
          <a:p>
            <a:pPr lvl="2"/>
            <a:r>
              <a:rPr lang="en-US" dirty="0" smtClean="0"/>
              <a:t>In many cases, stakeholders collaborate by providing their view of requirements, but a strong “project champion” may make the final decision about which requirements make the cut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dk2"/>
                </a:solidFill>
                <a:latin typeface="Helvetica Neue"/>
                <a:ea typeface="Helvetica Neue"/>
                <a:cs typeface="Helvetica Neue"/>
                <a:sym typeface="Helvetica Neue"/>
              </a:rPr>
              <a:t>Establishing the Groundwork</a:t>
            </a:r>
            <a:endParaRPr lang="en-US" dirty="0"/>
          </a:p>
        </p:txBody>
      </p:sp>
      <p:sp>
        <p:nvSpPr>
          <p:cNvPr id="3" name="Content Placeholder 2"/>
          <p:cNvSpPr>
            <a:spLocks noGrp="1"/>
          </p:cNvSpPr>
          <p:nvPr>
            <p:ph idx="1"/>
          </p:nvPr>
        </p:nvSpPr>
        <p:spPr/>
        <p:txBody>
          <a:bodyPr/>
          <a:lstStyle/>
          <a:p>
            <a:pPr>
              <a:buNone/>
            </a:pPr>
            <a:r>
              <a:rPr lang="en-US" dirty="0" smtClean="0"/>
              <a:t>The First Set of Questions - focus on the customer, other stakeholders, the overall goals, and the benefits</a:t>
            </a:r>
          </a:p>
          <a:p>
            <a:r>
              <a:rPr lang="en-US" dirty="0" smtClean="0"/>
              <a:t>Who is behind the request for this work?</a:t>
            </a:r>
          </a:p>
          <a:p>
            <a:r>
              <a:rPr lang="en-US" dirty="0" smtClean="0"/>
              <a:t>Who will use the solution?</a:t>
            </a:r>
          </a:p>
          <a:p>
            <a:r>
              <a:rPr lang="en-US" dirty="0" smtClean="0"/>
              <a:t>What will be the economic benefit of a successful solution?</a:t>
            </a:r>
          </a:p>
          <a:p>
            <a:r>
              <a:rPr lang="en-US" dirty="0" smtClean="0"/>
              <a:t>Is there another source for the solution that you need?</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dk2"/>
                </a:solidFill>
                <a:latin typeface="Helvetica Neue"/>
                <a:ea typeface="Helvetica Neue"/>
                <a:cs typeface="Helvetica Neue"/>
                <a:sym typeface="Helvetica Neue"/>
              </a:rPr>
              <a:t>Establishing the Groundwork</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solidFill>
                  <a:srgbClr val="FF0000"/>
                </a:solidFill>
              </a:rPr>
              <a:t>The Next Set of Questions - </a:t>
            </a:r>
            <a:r>
              <a:rPr lang="en-US" dirty="0" smtClean="0"/>
              <a:t>enable the requirements engineer to gain a better understanding of the problem and allow the customer to voice his or her perceptions about a solution </a:t>
            </a:r>
          </a:p>
          <a:p>
            <a:r>
              <a:rPr lang="en-US" dirty="0" smtClean="0"/>
              <a:t>How would you characterize "good" output that would be generated by a successful solution?</a:t>
            </a:r>
          </a:p>
          <a:p>
            <a:r>
              <a:rPr lang="en-US" dirty="0" smtClean="0"/>
              <a:t>What problem(s) will this solution address?</a:t>
            </a:r>
          </a:p>
          <a:p>
            <a:r>
              <a:rPr lang="en-US" dirty="0" smtClean="0"/>
              <a:t>Can you show me (or describe) the business environment in which the solution will be used?</a:t>
            </a:r>
          </a:p>
          <a:p>
            <a:r>
              <a:rPr lang="en-US" dirty="0" smtClean="0"/>
              <a:t>Will special performance issues or constraints affect the way the solution is approached?</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dk2"/>
                </a:solidFill>
                <a:latin typeface="Helvetica Neue"/>
                <a:ea typeface="Helvetica Neue"/>
                <a:cs typeface="Helvetica Neue"/>
                <a:sym typeface="Helvetica Neue"/>
              </a:rPr>
              <a:t>Establishing the Groundwork</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solidFill>
                  <a:srgbClr val="FF0000"/>
                </a:solidFill>
              </a:rPr>
              <a:t>The Final Set of Questions - </a:t>
            </a:r>
            <a:r>
              <a:rPr lang="en-US" dirty="0" smtClean="0"/>
              <a:t>focus on the effectiveness of the communication activity itself </a:t>
            </a:r>
          </a:p>
          <a:p>
            <a:r>
              <a:rPr lang="en-US" dirty="0" smtClean="0"/>
              <a:t>Are you the right person to answer these questions?  Are your answers "official"?</a:t>
            </a:r>
          </a:p>
          <a:p>
            <a:r>
              <a:rPr lang="en-US" dirty="0" smtClean="0"/>
              <a:t>Are my questions relevant to the problem that you have?</a:t>
            </a:r>
          </a:p>
          <a:p>
            <a:r>
              <a:rPr lang="en-US" dirty="0" smtClean="0"/>
              <a:t>Am I asking too many questions?</a:t>
            </a:r>
          </a:p>
          <a:p>
            <a:r>
              <a:rPr lang="en-US" dirty="0" smtClean="0"/>
              <a:t>Can anyone else provide additional information?</a:t>
            </a:r>
          </a:p>
          <a:p>
            <a:r>
              <a:rPr lang="en-US" dirty="0" smtClean="0"/>
              <a:t>Should I be asking you anything else?</a:t>
            </a:r>
          </a:p>
          <a:p>
            <a:pPr>
              <a:buNone/>
            </a:pPr>
            <a:r>
              <a:rPr lang="en-US" dirty="0" smtClean="0"/>
              <a:t>These questions will help to “break the ice” and initiate the communication that is essential to successful elicitation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dk2"/>
                </a:solidFill>
                <a:latin typeface="Helvetica Neue"/>
                <a:ea typeface="Helvetica Neue"/>
                <a:cs typeface="Helvetica Neue"/>
                <a:sym typeface="Helvetica Neue"/>
              </a:rPr>
              <a:t>Establishing the Groundwork</a:t>
            </a:r>
            <a:endParaRPr lang="en-US" dirty="0"/>
          </a:p>
        </p:txBody>
      </p:sp>
      <p:sp>
        <p:nvSpPr>
          <p:cNvPr id="3" name="Content Placeholder 2"/>
          <p:cNvSpPr>
            <a:spLocks noGrp="1"/>
          </p:cNvSpPr>
          <p:nvPr>
            <p:ph idx="1"/>
          </p:nvPr>
        </p:nvSpPr>
        <p:spPr>
          <a:xfrm>
            <a:off x="198303" y="1345139"/>
            <a:ext cx="8780444" cy="4903261"/>
          </a:xfrm>
        </p:spPr>
        <p:txBody>
          <a:bodyPr>
            <a:noAutofit/>
          </a:bodyPr>
          <a:lstStyle/>
          <a:p>
            <a:pPr>
              <a:buNone/>
            </a:pPr>
            <a:r>
              <a:rPr lang="en-US" sz="2400" b="1" dirty="0" smtClean="0">
                <a:sym typeface="Helvetica Neue"/>
              </a:rPr>
              <a:t>Non-Functional Requirements</a:t>
            </a:r>
          </a:p>
          <a:p>
            <a:pPr marL="342900" lvl="0" indent="-342900">
              <a:lnSpc>
                <a:spcPct val="100000"/>
              </a:lnSpc>
              <a:spcBef>
                <a:spcPts val="0"/>
              </a:spcBef>
              <a:spcAft>
                <a:spcPts val="0"/>
              </a:spcAft>
              <a:buClr>
                <a:schemeClr val="folHlink"/>
              </a:buClr>
              <a:buSzPct val="75000"/>
              <a:buFont typeface="Noto Symbol"/>
              <a:buChar char="■"/>
            </a:pPr>
            <a:r>
              <a:rPr lang="en-US" sz="2400" dirty="0" smtClean="0">
                <a:sym typeface="Helvetica Neue"/>
              </a:rPr>
              <a:t>Non-Functional Requirement (NFR) – quality attribute, performance attribute, security attribute, or general system constraint. </a:t>
            </a:r>
          </a:p>
          <a:p>
            <a:pPr marL="342900" lvl="0" indent="-342900">
              <a:lnSpc>
                <a:spcPct val="100000"/>
              </a:lnSpc>
              <a:spcBef>
                <a:spcPts val="0"/>
              </a:spcBef>
              <a:spcAft>
                <a:spcPts val="0"/>
              </a:spcAft>
              <a:buClr>
                <a:schemeClr val="folHlink"/>
              </a:buClr>
              <a:buSzPct val="75000"/>
              <a:buFont typeface="Noto Symbol"/>
              <a:buChar char="■"/>
            </a:pPr>
            <a:r>
              <a:rPr lang="en-US" sz="2400" dirty="0" smtClean="0">
                <a:sym typeface="Helvetica Neue"/>
              </a:rPr>
              <a:t>A two phase process is used to determine which NFR’s are compatible: </a:t>
            </a:r>
          </a:p>
          <a:p>
            <a:pPr marL="742950" lvl="1" indent="-285750">
              <a:lnSpc>
                <a:spcPct val="100000"/>
              </a:lnSpc>
              <a:spcBef>
                <a:spcPts val="400"/>
              </a:spcBef>
              <a:spcAft>
                <a:spcPts val="0"/>
              </a:spcAft>
              <a:buClr>
                <a:schemeClr val="folHlink"/>
              </a:buClr>
              <a:buSzPct val="70000"/>
              <a:buFont typeface="Noto Symbol"/>
              <a:buChar char="■"/>
            </a:pPr>
            <a:r>
              <a:rPr lang="en-US" dirty="0" smtClean="0">
                <a:sym typeface="Helvetica Neue"/>
              </a:rPr>
              <a:t>The first phase is to create a matrix using each NFR as a column heading and the system SE guidelines a row labels</a:t>
            </a:r>
          </a:p>
          <a:p>
            <a:pPr marL="742950" lvl="1" indent="-285750">
              <a:lnSpc>
                <a:spcPct val="100000"/>
              </a:lnSpc>
              <a:spcBef>
                <a:spcPts val="400"/>
              </a:spcBef>
              <a:spcAft>
                <a:spcPts val="0"/>
              </a:spcAft>
              <a:buClr>
                <a:schemeClr val="folHlink"/>
              </a:buClr>
              <a:buSzPct val="70000"/>
              <a:buFont typeface="Noto Symbol"/>
              <a:buChar char="■"/>
            </a:pPr>
            <a:r>
              <a:rPr lang="en-US" dirty="0" smtClean="0">
                <a:sym typeface="Helvetica Neue"/>
              </a:rPr>
              <a:t>The second phase is for the team to prioritize each NFR using a set of decision rules to decide which to implement by classifying each NFR and guideline pair as complementary, overlapping, conflicting, or independent</a:t>
            </a:r>
          </a:p>
          <a:p>
            <a:endParaRPr lang="en-US" sz="12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dk2"/>
                </a:solidFill>
                <a:latin typeface="Helvetica Neue"/>
                <a:ea typeface="Helvetica Neue"/>
                <a:cs typeface="Helvetica Neue"/>
                <a:sym typeface="Helvetica Neue"/>
              </a:rPr>
              <a:t>Establishing the Groundwork</a:t>
            </a:r>
            <a:endParaRPr lang="en-US" b="0" dirty="0"/>
          </a:p>
        </p:txBody>
      </p:sp>
      <p:sp>
        <p:nvSpPr>
          <p:cNvPr id="3" name="Content Placeholder 2"/>
          <p:cNvSpPr>
            <a:spLocks noGrp="1"/>
          </p:cNvSpPr>
          <p:nvPr>
            <p:ph idx="1"/>
          </p:nvPr>
        </p:nvSpPr>
        <p:spPr/>
        <p:txBody>
          <a:bodyPr/>
          <a:lstStyle/>
          <a:p>
            <a:r>
              <a:rPr lang="en-US" b="1" dirty="0" smtClean="0">
                <a:sym typeface="Helvetica Neue"/>
              </a:rPr>
              <a:t>Traceability</a:t>
            </a:r>
            <a:r>
              <a:rPr lang="en-US" dirty="0" smtClean="0">
                <a:sym typeface="Helvetica Neue"/>
              </a:rPr>
              <a:t> - </a:t>
            </a:r>
            <a:r>
              <a:rPr lang="en-US" dirty="0" smtClean="0"/>
              <a:t>refers to documented links between software engineering work products</a:t>
            </a:r>
          </a:p>
          <a:p>
            <a:pPr lvl="1"/>
            <a:r>
              <a:rPr lang="en-US" dirty="0" smtClean="0"/>
              <a:t>A traceability matrix allows a requirements engineer to represent the relationship between requirements and other software engineering work products (Rows - requirement names while columns - software engineering work product)</a:t>
            </a:r>
            <a:endParaRPr lang="en-US" dirty="0" smtClean="0">
              <a:sym typeface="Helvetica Neue"/>
            </a:endParaRP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solidFill>
                  <a:schemeClr val="dk2"/>
                </a:solidFill>
                <a:latin typeface="Helvetica Neue"/>
                <a:ea typeface="Helvetica Neue"/>
                <a:cs typeface="Helvetica Neue"/>
                <a:sym typeface="Helvetica Neue"/>
              </a:rPr>
              <a:t>Eliciting Requirements</a:t>
            </a:r>
            <a:endParaRPr lang="en-US" dirty="0"/>
          </a:p>
        </p:txBody>
      </p:sp>
      <p:sp>
        <p:nvSpPr>
          <p:cNvPr id="3" name="Content Placeholder 2"/>
          <p:cNvSpPr>
            <a:spLocks noGrp="1"/>
          </p:cNvSpPr>
          <p:nvPr>
            <p:ph idx="1"/>
          </p:nvPr>
        </p:nvSpPr>
        <p:spPr>
          <a:xfrm>
            <a:off x="198303" y="1345139"/>
            <a:ext cx="8780444" cy="5131861"/>
          </a:xfrm>
        </p:spPr>
        <p:txBody>
          <a:bodyPr>
            <a:normAutofit/>
          </a:bodyPr>
          <a:lstStyle/>
          <a:p>
            <a:pPr marL="238125" lvl="0" indent="-238125">
              <a:spcBef>
                <a:spcPts val="0"/>
              </a:spcBef>
              <a:spcAft>
                <a:spcPts val="0"/>
              </a:spcAft>
              <a:buClr>
                <a:schemeClr val="folHlink"/>
              </a:buClr>
              <a:buSzPct val="75000"/>
              <a:buFont typeface="Noto Symbol"/>
              <a:buChar char="■"/>
            </a:pPr>
            <a:r>
              <a:rPr lang="en-US" sz="2400" dirty="0" smtClean="0">
                <a:sym typeface="Helvetica Neue"/>
              </a:rPr>
              <a:t>Requirements elicitation combines elements of problem solving, elaboration, negotiation, and specification</a:t>
            </a:r>
          </a:p>
          <a:p>
            <a:pPr marL="238125" lvl="0" indent="-238125">
              <a:spcBef>
                <a:spcPts val="360"/>
              </a:spcBef>
              <a:spcAft>
                <a:spcPts val="0"/>
              </a:spcAft>
              <a:buClr>
                <a:schemeClr val="folHlink"/>
              </a:buClr>
              <a:buSzPct val="75000"/>
              <a:buFont typeface="Noto Symbol"/>
              <a:buChar char="■"/>
            </a:pPr>
            <a:r>
              <a:rPr lang="en-US" sz="2400" dirty="0" smtClean="0">
                <a:sym typeface="Helvetica Neue"/>
              </a:rPr>
              <a:t>Elicitation may be accomplished through two activities</a:t>
            </a:r>
          </a:p>
          <a:p>
            <a:pPr lvl="1"/>
            <a:r>
              <a:rPr lang="en-US" dirty="0" smtClean="0">
                <a:sym typeface="Helvetica Neue"/>
              </a:rPr>
              <a:t>Collaborative requirements gathering</a:t>
            </a:r>
          </a:p>
          <a:p>
            <a:pPr lvl="1"/>
            <a:r>
              <a:rPr lang="en-US" dirty="0" smtClean="0">
                <a:sym typeface="Helvetica Neue"/>
              </a:rPr>
              <a:t>Quality function deployment</a:t>
            </a:r>
          </a:p>
          <a:p>
            <a:endParaRPr lang="en-US" sz="2400" dirty="0" smtClean="0">
              <a:sym typeface="Helvetica Neue"/>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solidFill>
                  <a:schemeClr val="dk2"/>
                </a:solidFill>
                <a:latin typeface="Helvetica Neue"/>
                <a:ea typeface="Helvetica Neue"/>
                <a:cs typeface="Helvetica Neue"/>
                <a:sym typeface="Helvetica Neue"/>
              </a:rPr>
              <a:t>Eliciting Requirements -</a:t>
            </a:r>
            <a:r>
              <a:rPr lang="en-US" dirty="0" smtClean="0"/>
              <a:t> </a:t>
            </a:r>
            <a:r>
              <a:rPr lang="en-US" sz="2700" dirty="0" smtClean="0"/>
              <a:t>Collaborative Requirements Gathering</a:t>
            </a:r>
            <a:endParaRPr lang="en-US" sz="2700" dirty="0"/>
          </a:p>
        </p:txBody>
      </p:sp>
      <p:sp>
        <p:nvSpPr>
          <p:cNvPr id="3" name="Content Placeholder 2"/>
          <p:cNvSpPr>
            <a:spLocks noGrp="1"/>
          </p:cNvSpPr>
          <p:nvPr>
            <p:ph idx="1"/>
          </p:nvPr>
        </p:nvSpPr>
        <p:spPr>
          <a:xfrm>
            <a:off x="152400" y="1295400"/>
            <a:ext cx="8780444" cy="4979461"/>
          </a:xfrm>
        </p:spPr>
        <p:txBody>
          <a:bodyPr>
            <a:noAutofit/>
          </a:bodyPr>
          <a:lstStyle/>
          <a:p>
            <a:pPr marL="238125" indent="-238125">
              <a:spcAft>
                <a:spcPts val="0"/>
              </a:spcAft>
              <a:buClr>
                <a:schemeClr val="folHlink"/>
              </a:buClr>
              <a:buSzPct val="75000"/>
              <a:buFont typeface="Noto Symbol"/>
              <a:buChar char="■"/>
            </a:pPr>
            <a:r>
              <a:rPr lang="en-US" sz="2400" dirty="0" smtClean="0">
                <a:sym typeface="Helvetica Neue"/>
              </a:rPr>
              <a:t>Meetings are conducted and attended by both software engineers, customers, and other interested stakeholders</a:t>
            </a:r>
          </a:p>
          <a:p>
            <a:pPr marL="238125" indent="-238125">
              <a:spcAft>
                <a:spcPts val="0"/>
              </a:spcAft>
              <a:buClr>
                <a:schemeClr val="folHlink"/>
              </a:buClr>
              <a:buSzPct val="75000"/>
              <a:buFont typeface="Noto Symbol"/>
              <a:buChar char="■"/>
            </a:pPr>
            <a:r>
              <a:rPr lang="en-US" sz="2400" dirty="0" smtClean="0">
                <a:sym typeface="Helvetica Neue"/>
              </a:rPr>
              <a:t>Rules for preparation and participation are established</a:t>
            </a:r>
          </a:p>
          <a:p>
            <a:pPr marL="238125" indent="-238125">
              <a:spcAft>
                <a:spcPts val="0"/>
              </a:spcAft>
              <a:buClr>
                <a:schemeClr val="folHlink"/>
              </a:buClr>
              <a:buSzPct val="75000"/>
              <a:buFont typeface="Noto Symbol"/>
              <a:buChar char="■"/>
            </a:pPr>
            <a:r>
              <a:rPr lang="en-US" sz="2400" dirty="0" smtClean="0">
                <a:sym typeface="Helvetica Neue"/>
              </a:rPr>
              <a:t>An agenda is suggested that is formal enough to cover all important points but informal enough to encourage the free flow of ideas</a:t>
            </a:r>
          </a:p>
          <a:p>
            <a:pPr marL="238125" indent="-238125">
              <a:spcAft>
                <a:spcPts val="0"/>
              </a:spcAft>
              <a:buClr>
                <a:schemeClr val="folHlink"/>
              </a:buClr>
              <a:buSzPct val="75000"/>
              <a:buFont typeface="Noto Symbol"/>
              <a:buChar char="■"/>
            </a:pPr>
            <a:r>
              <a:rPr lang="en-US" sz="2400" dirty="0" smtClean="0">
                <a:sym typeface="Helvetica Neue"/>
              </a:rPr>
              <a:t>A "facilitator" (customer, developer, or outsider) controls the meeting</a:t>
            </a:r>
          </a:p>
          <a:p>
            <a:pPr marL="238125" indent="-238125">
              <a:spcAft>
                <a:spcPts val="0"/>
              </a:spcAft>
              <a:buClr>
                <a:schemeClr val="folHlink"/>
              </a:buClr>
              <a:buSzPct val="75000"/>
              <a:buFont typeface="Noto Symbol"/>
              <a:buChar char="■"/>
            </a:pPr>
            <a:r>
              <a:rPr lang="en-US" sz="2400" dirty="0" smtClean="0">
                <a:sym typeface="Helvetica Neue"/>
              </a:rPr>
              <a:t>A "definition mechanism" is used such as work sheets, flip charts, wall stickers, electronic bulletin board, chat room, or some other virtual forum</a:t>
            </a:r>
          </a:p>
          <a:p>
            <a:pPr marL="238125" indent="-238125">
              <a:spcAft>
                <a:spcPts val="0"/>
              </a:spcAft>
              <a:buClr>
                <a:schemeClr val="folHlink"/>
              </a:buClr>
              <a:buSzPct val="75000"/>
              <a:buFont typeface="Noto Symbol"/>
              <a:buChar char="■"/>
            </a:pPr>
            <a:r>
              <a:rPr lang="en-US" sz="2400" dirty="0" smtClean="0">
                <a:sym typeface="Helvetica Neue"/>
              </a:rPr>
              <a:t>The goal is to identify the problem, propose elements of the solution, negotiate different approaches, and specify a preliminary set of solution requirements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C1C7C3-A197-42B0-B1CC-A8ED02867A80}"/>
              </a:ext>
            </a:extLst>
          </p:cNvPr>
          <p:cNvSpPr>
            <a:spLocks noGrp="1"/>
          </p:cNvSpPr>
          <p:nvPr>
            <p:ph type="title"/>
          </p:nvPr>
        </p:nvSpPr>
        <p:spPr/>
        <p:txBody>
          <a:bodyPr/>
          <a:lstStyle/>
          <a:p>
            <a:r>
              <a:rPr lang="en-US" dirty="0" smtClean="0"/>
              <a:t>Outline of Session-2</a:t>
            </a:r>
            <a:endParaRPr lang="en-US" dirty="0"/>
          </a:p>
        </p:txBody>
      </p:sp>
      <p:sp>
        <p:nvSpPr>
          <p:cNvPr id="3" name="Content Placeholder 2">
            <a:extLst>
              <a:ext uri="{FF2B5EF4-FFF2-40B4-BE49-F238E27FC236}">
                <a16:creationId xmlns="" xmlns:a16="http://schemas.microsoft.com/office/drawing/2014/main" id="{A3C4C88A-1E58-4F30-AC74-719E4F1321B1}"/>
              </a:ext>
            </a:extLst>
          </p:cNvPr>
          <p:cNvSpPr>
            <a:spLocks noGrp="1"/>
          </p:cNvSpPr>
          <p:nvPr>
            <p:ph idx="1"/>
          </p:nvPr>
        </p:nvSpPr>
        <p:spPr/>
        <p:txBody>
          <a:bodyPr>
            <a:normAutofit fontScale="85000" lnSpcReduction="10000"/>
          </a:bodyPr>
          <a:lstStyle/>
          <a:p>
            <a:pPr fontAlgn="t"/>
            <a:r>
              <a:rPr lang="en-US" b="1" dirty="0" smtClean="0"/>
              <a:t>Understanding Requirements</a:t>
            </a:r>
            <a:r>
              <a:rPr lang="en-US" dirty="0" smtClean="0"/>
              <a:t>: Requirements Engineering, Eliciting Requirements, Developing Use Cases, Building the Analysis Model, Negotiating Requirements, Requirements Monitoring, Validating Requirements, Avoiding Common Mistakes.</a:t>
            </a:r>
          </a:p>
          <a:p>
            <a:pPr lvl="1" fontAlgn="t"/>
            <a:r>
              <a:rPr lang="en-US" dirty="0" smtClean="0"/>
              <a:t>8.1, 8.3, 8.4, 8.5 8.6, 8.9 </a:t>
            </a:r>
          </a:p>
          <a:p>
            <a:pPr fontAlgn="t"/>
            <a:r>
              <a:rPr lang="en-US" b="1" dirty="0" smtClean="0"/>
              <a:t>Scenario-Based Requirements Modeling</a:t>
            </a:r>
            <a:r>
              <a:rPr lang="en-US" dirty="0" smtClean="0"/>
              <a:t>: Requirements Analysis, Scenario-Based Modeling, UML Models That Supplement the Use Case. </a:t>
            </a:r>
          </a:p>
          <a:p>
            <a:pPr lvl="1" fontAlgn="t"/>
            <a:r>
              <a:rPr lang="en-US" dirty="0" smtClean="0"/>
              <a:t>9.1, 9.2, 9.3</a:t>
            </a:r>
          </a:p>
          <a:p>
            <a:pPr fontAlgn="t"/>
            <a:r>
              <a:rPr lang="en-US" b="1" dirty="0" smtClean="0"/>
              <a:t>Requirements Modeling for Web and Mobile Apps</a:t>
            </a:r>
            <a:endParaRPr lang="en-US" dirty="0" smtClean="0"/>
          </a:p>
          <a:p>
            <a:pPr lvl="1" fontAlgn="t"/>
            <a:r>
              <a:rPr lang="en-US" dirty="0" smtClean="0"/>
              <a:t>11.5 </a:t>
            </a:r>
          </a:p>
          <a:p>
            <a:pPr fontAlgn="t"/>
            <a:r>
              <a:rPr lang="en-US" dirty="0" smtClean="0"/>
              <a:t>Applying requirement engineering on the same case study of Unit-1.</a:t>
            </a:r>
          </a:p>
          <a:p>
            <a:pPr fontAlgn="t"/>
            <a:endParaRPr lang="en-US" dirty="0"/>
          </a:p>
        </p:txBody>
      </p:sp>
    </p:spTree>
    <p:extLst>
      <p:ext uri="{BB962C8B-B14F-4D97-AF65-F5344CB8AC3E}">
        <p14:creationId xmlns:p14="http://schemas.microsoft.com/office/powerpoint/2010/main" xmlns="" val="1845010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solidFill>
                  <a:schemeClr val="dk2"/>
                </a:solidFill>
                <a:latin typeface="Helvetica Neue"/>
                <a:ea typeface="Helvetica Neue"/>
                <a:cs typeface="Helvetica Neue"/>
                <a:sym typeface="Helvetica Neue"/>
              </a:rPr>
              <a:t>Eliciting Requirements -</a:t>
            </a:r>
            <a:r>
              <a:rPr lang="en-US" dirty="0" smtClean="0"/>
              <a:t> </a:t>
            </a:r>
            <a:r>
              <a:rPr lang="en-US" sz="2200" dirty="0" smtClean="0"/>
              <a:t>Collaborative Requirements Gathering</a:t>
            </a:r>
            <a:endParaRPr lang="en-US" sz="2200" dirty="0"/>
          </a:p>
        </p:txBody>
      </p:sp>
      <p:sp>
        <p:nvSpPr>
          <p:cNvPr id="3" name="Content Placeholder 2"/>
          <p:cNvSpPr>
            <a:spLocks noGrp="1"/>
          </p:cNvSpPr>
          <p:nvPr>
            <p:ph idx="1"/>
          </p:nvPr>
        </p:nvSpPr>
        <p:spPr/>
        <p:txBody>
          <a:bodyPr/>
          <a:lstStyle/>
          <a:p>
            <a:r>
              <a:rPr lang="en-US" dirty="0" smtClean="0"/>
              <a:t>A one- or two-page “product request” is generated during inception</a:t>
            </a:r>
          </a:p>
          <a:p>
            <a:r>
              <a:rPr lang="en-US" dirty="0" smtClean="0"/>
              <a:t>A meeting place, time, and date are selected</a:t>
            </a:r>
          </a:p>
          <a:p>
            <a:r>
              <a:rPr lang="en-US" dirty="0" smtClean="0"/>
              <a:t>a facilitator is chosen; and attendees from the software team and other stakeholder organizations are invited to participate</a:t>
            </a:r>
          </a:p>
          <a:p>
            <a:r>
              <a:rPr lang="en-US" dirty="0" smtClean="0"/>
              <a:t>The product request is distributed to all attendees before the meeting date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i="1" dirty="0" err="1" smtClean="0"/>
              <a:t>SafeHome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Product request written by a marketing person involved in the </a:t>
            </a:r>
            <a:r>
              <a:rPr lang="en-US" i="1" dirty="0" err="1" smtClean="0"/>
              <a:t>SafeHome</a:t>
            </a:r>
            <a:endParaRPr lang="en-US" i="1" dirty="0" smtClean="0"/>
          </a:p>
          <a:p>
            <a:pPr>
              <a:buNone/>
            </a:pPr>
            <a:r>
              <a:rPr lang="en-US" dirty="0" smtClean="0"/>
              <a:t>Our research indicates that the market for home management systems is growing at a rate of 40 percent per year. The first </a:t>
            </a:r>
            <a:r>
              <a:rPr lang="en-US" i="1" dirty="0" err="1" smtClean="0"/>
              <a:t>SafeHome</a:t>
            </a:r>
            <a:r>
              <a:rPr lang="en-US" i="1" dirty="0" smtClean="0"/>
              <a:t> function we bring to market should </a:t>
            </a:r>
            <a:r>
              <a:rPr lang="en-US" dirty="0" smtClean="0"/>
              <a:t>be the home security function. Most people are familiar with “alarm systems” so This would be an easy sell.</a:t>
            </a:r>
          </a:p>
          <a:p>
            <a:pPr>
              <a:buNone/>
            </a:pPr>
            <a:r>
              <a:rPr lang="en-US" dirty="0" smtClean="0"/>
              <a:t>The home security function would protect against and/or recognize a variety of undesirable “situations” such as illegal entry, fire, flooding, carbon monoxide levels, and others. It’ll use our wireless sensors to detect each situation, can be programmed by the homeowner, and will automatically telephone a monitoring agency when a situation is detected. </a:t>
            </a:r>
            <a:r>
              <a:rPr lang="en-US" i="1" dirty="0" smtClean="0"/>
              <a:t>e project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i="1" dirty="0" err="1" smtClean="0"/>
              <a:t>SafeHome</a:t>
            </a:r>
            <a:endParaRPr lang="en-US" dirty="0"/>
          </a:p>
        </p:txBody>
      </p:sp>
      <p:sp>
        <p:nvSpPr>
          <p:cNvPr id="3" name="Content Placeholder 2"/>
          <p:cNvSpPr>
            <a:spLocks noGrp="1"/>
          </p:cNvSpPr>
          <p:nvPr>
            <p:ph idx="1"/>
          </p:nvPr>
        </p:nvSpPr>
        <p:spPr/>
        <p:txBody>
          <a:bodyPr/>
          <a:lstStyle/>
          <a:p>
            <a:r>
              <a:rPr lang="en-US" dirty="0" smtClean="0"/>
              <a:t>While reviewing the product request in the days before the meeting, each attendee is asked to make a list of objects that are part of the environment that surrounds the system, other objects that are to be produced by the system, and objects that are used by the system to perform its functions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9266" name="Picture 2"/>
          <p:cNvPicPr>
            <a:picLocks noChangeAspect="1" noChangeArrowheads="1"/>
          </p:cNvPicPr>
          <p:nvPr/>
        </p:nvPicPr>
        <p:blipFill>
          <a:blip r:embed="rId2"/>
          <a:srcRect/>
          <a:stretch>
            <a:fillRect/>
          </a:stretch>
        </p:blipFill>
        <p:spPr bwMode="auto">
          <a:xfrm>
            <a:off x="0" y="228600"/>
            <a:ext cx="9062565" cy="57912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solidFill>
                  <a:schemeClr val="dk2"/>
                </a:solidFill>
                <a:latin typeface="Helvetica Neue"/>
                <a:ea typeface="Helvetica Neue"/>
                <a:cs typeface="Helvetica Neue"/>
                <a:sym typeface="Helvetica Neue"/>
              </a:rPr>
              <a:t>Eliciting Requirements -</a:t>
            </a:r>
            <a:r>
              <a:rPr lang="en-US" sz="2200" dirty="0" smtClean="0"/>
              <a:t> </a:t>
            </a:r>
            <a:r>
              <a:rPr lang="en-US" sz="2200" dirty="0" smtClean="0">
                <a:solidFill>
                  <a:srgbClr val="FF0000"/>
                </a:solidFill>
              </a:rPr>
              <a:t>Quality Function Deployment</a:t>
            </a:r>
            <a:endParaRPr lang="en-US" sz="2200" dirty="0"/>
          </a:p>
        </p:txBody>
      </p:sp>
      <p:sp>
        <p:nvSpPr>
          <p:cNvPr id="3" name="Content Placeholder 2"/>
          <p:cNvSpPr>
            <a:spLocks noGrp="1"/>
          </p:cNvSpPr>
          <p:nvPr>
            <p:ph idx="1"/>
          </p:nvPr>
        </p:nvSpPr>
        <p:spPr/>
        <p:txBody>
          <a:bodyPr/>
          <a:lstStyle/>
          <a:p>
            <a:pPr>
              <a:lnSpc>
                <a:spcPct val="100000"/>
              </a:lnSpc>
            </a:pPr>
            <a:r>
              <a:rPr lang="en-US" sz="2000" dirty="0" smtClean="0"/>
              <a:t>This is a technique that translates the needs of the customer into technical requirements for software</a:t>
            </a:r>
          </a:p>
          <a:p>
            <a:pPr>
              <a:lnSpc>
                <a:spcPct val="100000"/>
              </a:lnSpc>
            </a:pPr>
            <a:r>
              <a:rPr lang="en-US" sz="2000" dirty="0" smtClean="0"/>
              <a:t>It emphasizes an understanding of what is valuable to the customer and then deploys these values throughout the engineering process through functions, information, and tasks</a:t>
            </a:r>
          </a:p>
          <a:p>
            <a:pPr>
              <a:lnSpc>
                <a:spcPct val="100000"/>
              </a:lnSpc>
            </a:pPr>
            <a:r>
              <a:rPr lang="en-US" sz="2000" dirty="0" smtClean="0"/>
              <a:t>It identifies three types of requirements</a:t>
            </a:r>
          </a:p>
          <a:p>
            <a:pPr lvl="1">
              <a:lnSpc>
                <a:spcPct val="100000"/>
              </a:lnSpc>
            </a:pPr>
            <a:r>
              <a:rPr lang="en-US" sz="1800" u="sng" dirty="0" smtClean="0"/>
              <a:t>Normal requirements</a:t>
            </a:r>
            <a:r>
              <a:rPr lang="en-US" sz="1800" dirty="0" smtClean="0"/>
              <a:t>: These requirements are the objectives and goals stated for a product or system during meetings with the customer</a:t>
            </a:r>
          </a:p>
          <a:p>
            <a:pPr lvl="1">
              <a:lnSpc>
                <a:spcPct val="100000"/>
              </a:lnSpc>
            </a:pPr>
            <a:r>
              <a:rPr lang="en-US" sz="1800" u="sng" dirty="0" smtClean="0"/>
              <a:t>Expected requirements</a:t>
            </a:r>
            <a:r>
              <a:rPr lang="en-US" sz="1800" dirty="0" smtClean="0"/>
              <a:t>:  These requirements are implicit to the product or system and may be so fundamental that the customer does not explicitly state them</a:t>
            </a:r>
          </a:p>
          <a:p>
            <a:pPr lvl="1">
              <a:lnSpc>
                <a:spcPct val="100000"/>
              </a:lnSpc>
            </a:pPr>
            <a:r>
              <a:rPr lang="en-US" sz="1800" u="sng" dirty="0" smtClean="0"/>
              <a:t>Exciting requirements</a:t>
            </a:r>
            <a:r>
              <a:rPr lang="en-US" sz="1800" dirty="0" smtClean="0"/>
              <a:t>: These requirements are for features that go beyond the customer's expectations and prove to be very satisfying when present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solidFill>
                  <a:schemeClr val="dk2"/>
                </a:solidFill>
                <a:latin typeface="Helvetica Neue"/>
                <a:ea typeface="Helvetica Neue"/>
                <a:cs typeface="Helvetica Neue"/>
                <a:sym typeface="Helvetica Neue"/>
              </a:rPr>
              <a:t>Eliciting Requirements -</a:t>
            </a:r>
            <a:r>
              <a:rPr lang="en-US" sz="2200" dirty="0" smtClean="0"/>
              <a:t> Usage Scenarios</a:t>
            </a:r>
            <a:endParaRPr lang="en-US" sz="2200" dirty="0"/>
          </a:p>
        </p:txBody>
      </p:sp>
      <p:sp>
        <p:nvSpPr>
          <p:cNvPr id="3" name="Content Placeholder 2"/>
          <p:cNvSpPr>
            <a:spLocks noGrp="1"/>
          </p:cNvSpPr>
          <p:nvPr>
            <p:ph idx="1"/>
          </p:nvPr>
        </p:nvSpPr>
        <p:spPr/>
        <p:txBody>
          <a:bodyPr/>
          <a:lstStyle/>
          <a:p>
            <a:r>
              <a:rPr lang="en-US" dirty="0" smtClean="0"/>
              <a:t>how these functions and features will be used by different classes of end users? </a:t>
            </a:r>
          </a:p>
          <a:p>
            <a:pPr lvl="1"/>
            <a:r>
              <a:rPr lang="en-US" dirty="0" smtClean="0"/>
              <a:t>developers and users can create a set of scenarios (</a:t>
            </a:r>
            <a:r>
              <a:rPr lang="en-US" i="1" dirty="0" smtClean="0"/>
              <a:t>use cases)</a:t>
            </a:r>
            <a:r>
              <a:rPr lang="en-US" dirty="0" smtClean="0"/>
              <a:t> that identify a thread of usage for the system to be constructed</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0290" name="Picture 2"/>
          <p:cNvPicPr>
            <a:picLocks noChangeAspect="1" noChangeArrowheads="1"/>
          </p:cNvPicPr>
          <p:nvPr/>
        </p:nvPicPr>
        <p:blipFill>
          <a:blip r:embed="rId2"/>
          <a:srcRect/>
          <a:stretch>
            <a:fillRect/>
          </a:stretch>
        </p:blipFill>
        <p:spPr bwMode="auto">
          <a:xfrm>
            <a:off x="1219200" y="0"/>
            <a:ext cx="7162800" cy="6450969"/>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smtClean="0">
                <a:solidFill>
                  <a:schemeClr val="dk2"/>
                </a:solidFill>
                <a:latin typeface="Helvetica Neue"/>
                <a:ea typeface="Helvetica Neue"/>
                <a:cs typeface="Helvetica Neue"/>
                <a:sym typeface="Helvetica Neue"/>
              </a:rPr>
              <a:t>Eliciting Requirements -</a:t>
            </a:r>
            <a:r>
              <a:rPr lang="en-US" sz="2200" dirty="0" smtClean="0"/>
              <a:t> </a:t>
            </a:r>
            <a:r>
              <a:rPr lang="en-US" sz="2200" b="0" dirty="0" smtClean="0">
                <a:solidFill>
                  <a:schemeClr val="dk2"/>
                </a:solidFill>
                <a:latin typeface="Helvetica Neue"/>
                <a:ea typeface="Helvetica Neue"/>
                <a:cs typeface="Helvetica Neue"/>
                <a:sym typeface="Helvetica Neue"/>
              </a:rPr>
              <a:t>Work Products</a:t>
            </a:r>
            <a:endParaRPr lang="en-US" sz="2200" dirty="0"/>
          </a:p>
        </p:txBody>
      </p:sp>
      <p:sp>
        <p:nvSpPr>
          <p:cNvPr id="3" name="Content Placeholder 2"/>
          <p:cNvSpPr>
            <a:spLocks noGrp="1"/>
          </p:cNvSpPr>
          <p:nvPr>
            <p:ph idx="1"/>
          </p:nvPr>
        </p:nvSpPr>
        <p:spPr/>
        <p:txBody>
          <a:bodyPr>
            <a:normAutofit fontScale="92500" lnSpcReduction="10000"/>
          </a:bodyPr>
          <a:lstStyle/>
          <a:p>
            <a:pPr marL="342900" lvl="0" indent="-342900">
              <a:spcBef>
                <a:spcPts val="0"/>
              </a:spcBef>
              <a:spcAft>
                <a:spcPts val="0"/>
              </a:spcAft>
              <a:buClr>
                <a:schemeClr val="folHlink"/>
              </a:buClr>
              <a:buSzPct val="75000"/>
              <a:buNone/>
            </a:pPr>
            <a:r>
              <a:rPr lang="en-US" dirty="0" smtClean="0"/>
              <a:t>Vary depending on the size of the system or product to be built but should include one or more of the following items</a:t>
            </a:r>
          </a:p>
          <a:p>
            <a:pPr marL="342900" lvl="0" indent="-342900">
              <a:spcBef>
                <a:spcPts val="0"/>
              </a:spcBef>
              <a:spcAft>
                <a:spcPts val="0"/>
              </a:spcAft>
              <a:buClr>
                <a:schemeClr val="folHlink"/>
              </a:buClr>
              <a:buSzPct val="75000"/>
              <a:buFont typeface="Noto Symbol"/>
              <a:buChar char="■"/>
            </a:pPr>
            <a:r>
              <a:rPr lang="en-US" dirty="0" smtClean="0">
                <a:solidFill>
                  <a:schemeClr val="dk1"/>
                </a:solidFill>
                <a:latin typeface="Helvetica Neue"/>
                <a:ea typeface="Helvetica Neue"/>
                <a:cs typeface="Helvetica Neue"/>
                <a:sym typeface="Helvetica Neue"/>
              </a:rPr>
              <a:t>a statement of need and feasibility.</a:t>
            </a:r>
          </a:p>
          <a:p>
            <a:pPr marL="342900" lvl="0" indent="-342900">
              <a:spcBef>
                <a:spcPts val="400"/>
              </a:spcBef>
              <a:spcAft>
                <a:spcPts val="0"/>
              </a:spcAft>
              <a:buClr>
                <a:schemeClr val="folHlink"/>
              </a:buClr>
              <a:buSzPct val="75000"/>
              <a:buFont typeface="Noto Symbol"/>
              <a:buChar char="■"/>
            </a:pPr>
            <a:r>
              <a:rPr lang="en-US" dirty="0" smtClean="0">
                <a:solidFill>
                  <a:schemeClr val="dk1"/>
                </a:solidFill>
                <a:latin typeface="Helvetica Neue"/>
                <a:ea typeface="Helvetica Neue"/>
                <a:cs typeface="Helvetica Neue"/>
                <a:sym typeface="Helvetica Neue"/>
              </a:rPr>
              <a:t>a bounded statement of scope for the system or product.</a:t>
            </a:r>
          </a:p>
          <a:p>
            <a:pPr marL="342900" lvl="0" indent="-342900">
              <a:spcBef>
                <a:spcPts val="400"/>
              </a:spcBef>
              <a:spcAft>
                <a:spcPts val="0"/>
              </a:spcAft>
              <a:buClr>
                <a:schemeClr val="folHlink"/>
              </a:buClr>
              <a:buSzPct val="75000"/>
              <a:buFont typeface="Noto Symbol"/>
              <a:buChar char="■"/>
            </a:pPr>
            <a:r>
              <a:rPr lang="en-US" dirty="0" smtClean="0">
                <a:solidFill>
                  <a:schemeClr val="dk1"/>
                </a:solidFill>
                <a:latin typeface="Helvetica Neue"/>
                <a:ea typeface="Helvetica Neue"/>
                <a:cs typeface="Helvetica Neue"/>
                <a:sym typeface="Helvetica Neue"/>
              </a:rPr>
              <a:t>a list of customers, users, and other stakeholders who participated in requirements elicitation </a:t>
            </a:r>
          </a:p>
          <a:p>
            <a:pPr marL="342900" lvl="0" indent="-342900">
              <a:spcBef>
                <a:spcPts val="400"/>
              </a:spcBef>
              <a:spcAft>
                <a:spcPts val="0"/>
              </a:spcAft>
              <a:buClr>
                <a:schemeClr val="folHlink"/>
              </a:buClr>
              <a:buSzPct val="75000"/>
              <a:buFont typeface="Noto Symbol"/>
              <a:buChar char="■"/>
            </a:pPr>
            <a:r>
              <a:rPr lang="en-US" dirty="0" smtClean="0">
                <a:solidFill>
                  <a:schemeClr val="dk1"/>
                </a:solidFill>
                <a:latin typeface="Helvetica Neue"/>
                <a:ea typeface="Helvetica Neue"/>
                <a:cs typeface="Helvetica Neue"/>
                <a:sym typeface="Helvetica Neue"/>
              </a:rPr>
              <a:t>a description of the system’s technical environment.</a:t>
            </a:r>
          </a:p>
          <a:p>
            <a:pPr marL="342900" lvl="0" indent="-342900">
              <a:spcBef>
                <a:spcPts val="400"/>
              </a:spcBef>
              <a:spcAft>
                <a:spcPts val="0"/>
              </a:spcAft>
              <a:buClr>
                <a:schemeClr val="folHlink"/>
              </a:buClr>
              <a:buSzPct val="75000"/>
              <a:buFont typeface="Noto Symbol"/>
              <a:buChar char="■"/>
            </a:pPr>
            <a:r>
              <a:rPr lang="en-US" dirty="0" smtClean="0">
                <a:solidFill>
                  <a:schemeClr val="dk1"/>
                </a:solidFill>
                <a:latin typeface="Helvetica Neue"/>
                <a:ea typeface="Helvetica Neue"/>
                <a:cs typeface="Helvetica Neue"/>
                <a:sym typeface="Helvetica Neue"/>
              </a:rPr>
              <a:t>a list of requirements (preferably organized by function) and the domain constraints that apply to each.</a:t>
            </a:r>
          </a:p>
          <a:p>
            <a:pPr marL="342900" lvl="0" indent="-342900">
              <a:spcBef>
                <a:spcPts val="400"/>
              </a:spcBef>
              <a:spcAft>
                <a:spcPts val="0"/>
              </a:spcAft>
              <a:buClr>
                <a:schemeClr val="folHlink"/>
              </a:buClr>
              <a:buSzPct val="75000"/>
              <a:buFont typeface="Noto Symbol"/>
              <a:buChar char="■"/>
            </a:pPr>
            <a:r>
              <a:rPr lang="en-US" dirty="0" smtClean="0">
                <a:solidFill>
                  <a:schemeClr val="dk1"/>
                </a:solidFill>
                <a:latin typeface="Helvetica Neue"/>
                <a:ea typeface="Helvetica Neue"/>
                <a:cs typeface="Helvetica Neue"/>
                <a:sym typeface="Helvetica Neue"/>
              </a:rPr>
              <a:t>a set of usage scenarios that provide insight into the use of the system or product under different operating conditions.</a:t>
            </a:r>
          </a:p>
          <a:p>
            <a:pPr marL="342900" lvl="0" indent="-342900">
              <a:spcBef>
                <a:spcPts val="400"/>
              </a:spcBef>
              <a:spcAft>
                <a:spcPts val="0"/>
              </a:spcAft>
              <a:buClr>
                <a:schemeClr val="folHlink"/>
              </a:buClr>
              <a:buSzPct val="75000"/>
              <a:buFont typeface="Noto Symbol"/>
              <a:buChar char="■"/>
            </a:pPr>
            <a:r>
              <a:rPr lang="en-US" dirty="0" smtClean="0">
                <a:solidFill>
                  <a:schemeClr val="dk1"/>
                </a:solidFill>
                <a:latin typeface="Helvetica Neue"/>
                <a:ea typeface="Helvetica Neue"/>
                <a:cs typeface="Helvetica Neue"/>
                <a:sym typeface="Helvetica Neue"/>
              </a:rPr>
              <a:t>any prototypes</a:t>
            </a:r>
            <a:r>
              <a:rPr lang="en-US" b="1" dirty="0" smtClean="0">
                <a:solidFill>
                  <a:schemeClr val="dk1"/>
                </a:solidFill>
                <a:latin typeface="Helvetica Neue"/>
                <a:ea typeface="Helvetica Neue"/>
                <a:cs typeface="Helvetica Neue"/>
                <a:sym typeface="Helvetica Neue"/>
              </a:rPr>
              <a:t> </a:t>
            </a:r>
            <a:r>
              <a:rPr lang="en-US" dirty="0" smtClean="0">
                <a:solidFill>
                  <a:schemeClr val="dk1"/>
                </a:solidFill>
                <a:latin typeface="Helvetica Neue"/>
                <a:ea typeface="Helvetica Neue"/>
                <a:cs typeface="Helvetica Neue"/>
                <a:sym typeface="Helvetica Neue"/>
              </a:rPr>
              <a:t>developed to better define requirements</a:t>
            </a:r>
            <a:r>
              <a:rPr lang="en-US" b="1" dirty="0" smtClean="0">
                <a:solidFill>
                  <a:schemeClr val="dk1"/>
                </a:solidFill>
                <a:latin typeface="Helvetica Neue"/>
                <a:ea typeface="Helvetica Neue"/>
                <a:cs typeface="Helvetica Neue"/>
                <a:sym typeface="Helvetica Neue"/>
              </a:rPr>
              <a:t>.</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solidFill>
                  <a:schemeClr val="dk2"/>
                </a:solidFill>
                <a:latin typeface="Helvetica Neue"/>
                <a:ea typeface="Helvetica Neue"/>
                <a:cs typeface="Helvetica Neue"/>
                <a:sym typeface="Helvetica Neue"/>
              </a:rPr>
              <a:t>Eliciting Requirements -</a:t>
            </a:r>
            <a:r>
              <a:rPr lang="en-US" dirty="0" smtClean="0"/>
              <a:t> </a:t>
            </a:r>
            <a:r>
              <a:rPr lang="en-US" sz="2200" dirty="0" smtClean="0"/>
              <a:t>Agile Requirements Elicitation</a:t>
            </a:r>
            <a:endParaRPr lang="en-US" sz="2200" dirty="0"/>
          </a:p>
        </p:txBody>
      </p:sp>
      <p:sp>
        <p:nvSpPr>
          <p:cNvPr id="3" name="Content Placeholder 2"/>
          <p:cNvSpPr>
            <a:spLocks noGrp="1"/>
          </p:cNvSpPr>
          <p:nvPr>
            <p:ph idx="1"/>
          </p:nvPr>
        </p:nvSpPr>
        <p:spPr/>
        <p:txBody>
          <a:bodyPr/>
          <a:lstStyle/>
          <a:p>
            <a:r>
              <a:rPr lang="en-US" dirty="0" smtClean="0">
                <a:solidFill>
                  <a:schemeClr val="tx1"/>
                </a:solidFill>
              </a:rPr>
              <a:t>All stakeholders asked to create </a:t>
            </a:r>
            <a:r>
              <a:rPr lang="en-US" i="1" dirty="0" smtClean="0">
                <a:solidFill>
                  <a:schemeClr val="tx1"/>
                </a:solidFill>
              </a:rPr>
              <a:t>user stories that describes a simple system </a:t>
            </a:r>
            <a:r>
              <a:rPr lang="en-US" dirty="0" smtClean="0">
                <a:solidFill>
                  <a:schemeClr val="tx1"/>
                </a:solidFill>
              </a:rPr>
              <a:t>requirement written from the user’s perspective</a:t>
            </a:r>
          </a:p>
          <a:p>
            <a:pPr lvl="1"/>
            <a:r>
              <a:rPr lang="en-US" dirty="0" smtClean="0">
                <a:solidFill>
                  <a:schemeClr val="tx1"/>
                </a:solidFill>
              </a:rPr>
              <a:t>Often lacks overall business goals and nonfunctional requirements</a:t>
            </a:r>
          </a:p>
          <a:p>
            <a:pPr lvl="1"/>
            <a:r>
              <a:rPr lang="en-US" dirty="0" smtClean="0">
                <a:solidFill>
                  <a:schemeClr val="tx1"/>
                </a:solidFill>
              </a:rPr>
              <a:t>rework is required to accommodate performance and security issues</a:t>
            </a:r>
          </a:p>
          <a:p>
            <a:pPr lvl="1"/>
            <a:r>
              <a:rPr lang="en-US" dirty="0" smtClean="0">
                <a:solidFill>
                  <a:schemeClr val="tx1"/>
                </a:solidFill>
              </a:rPr>
              <a:t>user stories may not provide a sufficient basis for system evolution over time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dirty="0" smtClean="0">
                <a:solidFill>
                  <a:schemeClr val="dk2"/>
                </a:solidFill>
                <a:latin typeface="Helvetica Neue"/>
                <a:ea typeface="Helvetica Neue"/>
                <a:cs typeface="Helvetica Neue"/>
                <a:sym typeface="Helvetica Neue"/>
              </a:rPr>
              <a:t>Eliciting Requirements -</a:t>
            </a:r>
            <a:r>
              <a:rPr lang="en-US" sz="2200" dirty="0" smtClean="0"/>
              <a:t> Service-Oriented Methods</a:t>
            </a:r>
            <a:endParaRPr lang="en-US" sz="2200" dirty="0"/>
          </a:p>
        </p:txBody>
      </p:sp>
      <p:sp>
        <p:nvSpPr>
          <p:cNvPr id="3" name="Content Placeholder 2"/>
          <p:cNvSpPr>
            <a:spLocks noGrp="1"/>
          </p:cNvSpPr>
          <p:nvPr>
            <p:ph idx="1"/>
          </p:nvPr>
        </p:nvSpPr>
        <p:spPr/>
        <p:txBody>
          <a:bodyPr/>
          <a:lstStyle/>
          <a:p>
            <a:r>
              <a:rPr lang="en-US" dirty="0" smtClean="0">
                <a:solidFill>
                  <a:schemeClr val="tx1"/>
                </a:solidFill>
              </a:rPr>
              <a:t>views a system as an aggregation of services</a:t>
            </a:r>
          </a:p>
          <a:p>
            <a:r>
              <a:rPr lang="en-US" dirty="0" smtClean="0">
                <a:solidFill>
                  <a:schemeClr val="tx1"/>
                </a:solidFill>
              </a:rPr>
              <a:t>service design methods emphasize understanding the customer, thinking creatively, and building solutions quickly</a:t>
            </a:r>
          </a:p>
          <a:p>
            <a:r>
              <a:rPr lang="en-US" dirty="0" smtClean="0">
                <a:solidFill>
                  <a:schemeClr val="tx1"/>
                </a:solidFill>
              </a:rPr>
              <a:t>focuses on the definition of services to be rendered by an application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2057400"/>
            <a:ext cx="6172200" cy="2667753"/>
          </a:xfrm>
        </p:spPr>
        <p:txBody>
          <a:bodyPr>
            <a:normAutofit fontScale="90000"/>
          </a:bodyPr>
          <a:lstStyle/>
          <a:p>
            <a:pPr>
              <a:lnSpc>
                <a:spcPct val="150000"/>
              </a:lnSpc>
            </a:pPr>
            <a:r>
              <a:rPr lang="en-US" dirty="0" smtClean="0"/>
              <a:t>Understanding Requirements</a:t>
            </a:r>
            <a:br>
              <a:rPr lang="en-US" dirty="0" smtClean="0"/>
            </a:b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Elaboration Task</a:t>
            </a:r>
            <a:endParaRPr lang="en-US" dirty="0"/>
          </a:p>
        </p:txBody>
      </p:sp>
      <p:sp>
        <p:nvSpPr>
          <p:cNvPr id="3" name="Content Placeholder 2"/>
          <p:cNvSpPr>
            <a:spLocks noGrp="1"/>
          </p:cNvSpPr>
          <p:nvPr>
            <p:ph idx="1"/>
          </p:nvPr>
        </p:nvSpPr>
        <p:spPr/>
        <p:txBody>
          <a:bodyPr/>
          <a:lstStyle/>
          <a:p>
            <a:r>
              <a:rPr lang="en-US" sz="2400" dirty="0" smtClean="0"/>
              <a:t>During elaboration, the software engineer takes the information obtained during inception and elicitation and begins to expand and refine it</a:t>
            </a:r>
          </a:p>
          <a:p>
            <a:r>
              <a:rPr lang="en-US" sz="2400" dirty="0" smtClean="0"/>
              <a:t>Elaboration focuses on developing a refined technical model of software functions, features, and constraints</a:t>
            </a:r>
          </a:p>
          <a:p>
            <a:r>
              <a:rPr lang="en-US" sz="2400" dirty="0" smtClean="0"/>
              <a:t>It is an </a:t>
            </a:r>
            <a:r>
              <a:rPr lang="en-US" sz="2400" b="1" dirty="0" smtClean="0"/>
              <a:t>analysis modeling task</a:t>
            </a:r>
          </a:p>
          <a:p>
            <a:pPr lvl="1"/>
            <a:r>
              <a:rPr lang="en-US" sz="2000" dirty="0" smtClean="0"/>
              <a:t>Use cases are developed</a:t>
            </a:r>
          </a:p>
          <a:p>
            <a:pPr lvl="1"/>
            <a:r>
              <a:rPr lang="en-US" sz="2000" dirty="0" smtClean="0"/>
              <a:t>Domain classes are identified along with their attributes and relationships</a:t>
            </a:r>
          </a:p>
          <a:p>
            <a:pPr lvl="1"/>
            <a:r>
              <a:rPr lang="en-US" sz="2000" dirty="0" smtClean="0"/>
              <a:t>State machine diagrams are used to capture the life on an object</a:t>
            </a:r>
          </a:p>
          <a:p>
            <a:r>
              <a:rPr lang="en-US" sz="2400" dirty="0" smtClean="0"/>
              <a:t>The end result is an analysis model that defines the </a:t>
            </a:r>
            <a:r>
              <a:rPr lang="en-US" sz="2400" dirty="0" smtClean="0">
                <a:solidFill>
                  <a:schemeClr val="accent2"/>
                </a:solidFill>
              </a:rPr>
              <a:t>functional, informational, and behavioral</a:t>
            </a:r>
            <a:r>
              <a:rPr lang="en-US" sz="2400" dirty="0" smtClean="0"/>
              <a:t> domains of the problem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Use Cases</a:t>
            </a:r>
            <a:endParaRPr lang="en-US" dirty="0"/>
          </a:p>
        </p:txBody>
      </p:sp>
      <p:sp>
        <p:nvSpPr>
          <p:cNvPr id="3" name="Content Placeholder 2"/>
          <p:cNvSpPr>
            <a:spLocks noGrp="1"/>
          </p:cNvSpPr>
          <p:nvPr>
            <p:ph idx="1"/>
          </p:nvPr>
        </p:nvSpPr>
        <p:spPr>
          <a:xfrm>
            <a:off x="76200" y="1219200"/>
            <a:ext cx="8991600" cy="5208061"/>
          </a:xfrm>
        </p:spPr>
        <p:txBody>
          <a:bodyPr>
            <a:normAutofit fontScale="70000" lnSpcReduction="20000"/>
          </a:bodyPr>
          <a:lstStyle/>
          <a:p>
            <a:pPr lvl="0"/>
            <a:r>
              <a:rPr lang="en-US" sz="3400" dirty="0" smtClean="0"/>
              <a:t>A Use case represents the functionality of the system.</a:t>
            </a:r>
            <a:endParaRPr lang="en-US" sz="3400" dirty="0" smtClean="0">
              <a:sym typeface="Helvetica Neue"/>
            </a:endParaRPr>
          </a:p>
          <a:p>
            <a:pPr marL="342900" lvl="0" indent="-342900">
              <a:spcBef>
                <a:spcPts val="0"/>
              </a:spcBef>
              <a:spcAft>
                <a:spcPts val="0"/>
              </a:spcAft>
              <a:buClr>
                <a:schemeClr val="folHlink"/>
              </a:buClr>
              <a:buSzPct val="75000"/>
              <a:buFont typeface="Noto Symbol"/>
              <a:buChar char="■"/>
            </a:pPr>
            <a:r>
              <a:rPr lang="en-US" sz="3400" dirty="0" smtClean="0">
                <a:sym typeface="Helvetica Neue"/>
              </a:rPr>
              <a:t>A collection of user scenarios that describe the thread of usage of a system</a:t>
            </a:r>
          </a:p>
          <a:p>
            <a:pPr marL="342900" lvl="0" indent="-342900">
              <a:spcBef>
                <a:spcPts val="320"/>
              </a:spcBef>
              <a:spcAft>
                <a:spcPts val="0"/>
              </a:spcAft>
              <a:buClr>
                <a:schemeClr val="folHlink"/>
              </a:buClr>
              <a:buSzPct val="75000"/>
              <a:buFont typeface="Noto Symbol"/>
              <a:buChar char="■"/>
            </a:pPr>
            <a:r>
              <a:rPr lang="en-US" sz="3400" dirty="0" smtClean="0">
                <a:sym typeface="Helvetica Neue"/>
              </a:rPr>
              <a:t>Each scenario is described from the point-of-view of an “actor</a:t>
            </a:r>
          </a:p>
          <a:p>
            <a:r>
              <a:rPr lang="en-US" sz="3400" dirty="0" smtClean="0"/>
              <a:t>Step One – Define the set of actors that will be involved in the story</a:t>
            </a:r>
          </a:p>
          <a:p>
            <a:pPr lvl="1"/>
            <a:r>
              <a:rPr lang="en-US" sz="3400" dirty="0" smtClean="0"/>
              <a:t>Actors are people, devices, or other systems that use the system or product within the context of the function and behavior that is to be described</a:t>
            </a:r>
          </a:p>
          <a:p>
            <a:pPr lvl="1"/>
            <a:r>
              <a:rPr lang="en-US" sz="3400" dirty="0" smtClean="0"/>
              <a:t>Actors are anything that communicate with the system or product and that are external to the system itself</a:t>
            </a:r>
          </a:p>
          <a:p>
            <a:pPr lvl="1"/>
            <a:r>
              <a:rPr lang="en-US" sz="3400" dirty="0" smtClean="0"/>
              <a:t>Primary actors interact to achieve required system function and derive the intended benefit from the system - They work directly and frequently with the software</a:t>
            </a:r>
          </a:p>
          <a:p>
            <a:pPr lvl="1"/>
            <a:r>
              <a:rPr lang="en-US" sz="3400" dirty="0" smtClean="0"/>
              <a:t>Secondary actors support the system so that primary actors can do their work.</a:t>
            </a:r>
          </a:p>
          <a:p>
            <a:r>
              <a:rPr lang="en-US" sz="3400" dirty="0" smtClean="0"/>
              <a:t>Step Two – Develop use cases, where each one answers a set of questions</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Use Cases</a:t>
            </a:r>
            <a:endParaRPr lang="en-US" dirty="0"/>
          </a:p>
        </p:txBody>
      </p:sp>
      <p:sp>
        <p:nvSpPr>
          <p:cNvPr id="3" name="Content Placeholder 2"/>
          <p:cNvSpPr>
            <a:spLocks noGrp="1"/>
          </p:cNvSpPr>
          <p:nvPr>
            <p:ph idx="1"/>
          </p:nvPr>
        </p:nvSpPr>
        <p:spPr/>
        <p:txBody>
          <a:bodyPr>
            <a:noAutofit/>
          </a:bodyPr>
          <a:lstStyle/>
          <a:p>
            <a:pPr marL="342900" lvl="0" indent="-342900">
              <a:spcBef>
                <a:spcPts val="320"/>
              </a:spcBef>
              <a:spcAft>
                <a:spcPts val="0"/>
              </a:spcAft>
              <a:buClr>
                <a:schemeClr val="folHlink"/>
              </a:buClr>
              <a:buSzPct val="75000"/>
              <a:buFont typeface="Noto Symbol"/>
              <a:buChar char="■"/>
            </a:pPr>
            <a:r>
              <a:rPr lang="en-US" sz="2000" dirty="0" smtClean="0">
                <a:solidFill>
                  <a:schemeClr val="dk1"/>
                </a:solidFill>
                <a:latin typeface="Times New Roman" pitchFamily="18" charset="0"/>
                <a:ea typeface="Helvetica Neue"/>
                <a:cs typeface="Times New Roman" pitchFamily="18" charset="0"/>
                <a:sym typeface="Helvetica Neue"/>
              </a:rPr>
              <a:t>Each scenario answers the following questions:</a:t>
            </a:r>
          </a:p>
          <a:p>
            <a:pPr marL="742950" lvl="1" indent="-285750">
              <a:spcBef>
                <a:spcPts val="300"/>
              </a:spcBef>
              <a:spcAft>
                <a:spcPts val="0"/>
              </a:spcAft>
              <a:buClr>
                <a:schemeClr val="folHlink"/>
              </a:buClr>
              <a:buSzPct val="70000"/>
              <a:buFont typeface="Noto Symbol"/>
              <a:buChar char="■"/>
            </a:pPr>
            <a:r>
              <a:rPr lang="en-US" sz="2000" dirty="0" smtClean="0">
                <a:solidFill>
                  <a:schemeClr val="folHlink"/>
                </a:solidFill>
                <a:latin typeface="Times New Roman" pitchFamily="18" charset="0"/>
                <a:ea typeface="Helvetica Neue"/>
                <a:cs typeface="Times New Roman" pitchFamily="18" charset="0"/>
                <a:sym typeface="Helvetica Neue"/>
              </a:rPr>
              <a:t>Who is the primary actor, the secondary actor (s)?</a:t>
            </a:r>
          </a:p>
          <a:p>
            <a:pPr marL="742950" lvl="1" indent="-285750">
              <a:spcBef>
                <a:spcPts val="280"/>
              </a:spcBef>
              <a:spcAft>
                <a:spcPts val="0"/>
              </a:spcAft>
              <a:buClr>
                <a:schemeClr val="folHlink"/>
              </a:buClr>
              <a:buSzPct val="70000"/>
              <a:buFont typeface="Noto Symbol"/>
              <a:buChar char="■"/>
            </a:pPr>
            <a:r>
              <a:rPr lang="en-US" sz="2000" dirty="0" smtClean="0">
                <a:solidFill>
                  <a:schemeClr val="folHlink"/>
                </a:solidFill>
                <a:latin typeface="Times New Roman" pitchFamily="18" charset="0"/>
                <a:ea typeface="Helvetica Neue"/>
                <a:cs typeface="Times New Roman" pitchFamily="18" charset="0"/>
                <a:sym typeface="Helvetica Neue"/>
              </a:rPr>
              <a:t>What are the actor’s goals?</a:t>
            </a:r>
          </a:p>
          <a:p>
            <a:pPr marL="742950" lvl="1" indent="-285750">
              <a:spcBef>
                <a:spcPts val="280"/>
              </a:spcBef>
              <a:spcAft>
                <a:spcPts val="0"/>
              </a:spcAft>
              <a:buClr>
                <a:schemeClr val="folHlink"/>
              </a:buClr>
              <a:buSzPct val="70000"/>
              <a:buFont typeface="Noto Symbol"/>
              <a:buChar char="■"/>
            </a:pPr>
            <a:r>
              <a:rPr lang="en-US" sz="2000" dirty="0" smtClean="0">
                <a:solidFill>
                  <a:schemeClr val="folHlink"/>
                </a:solidFill>
                <a:latin typeface="Times New Roman" pitchFamily="18" charset="0"/>
                <a:ea typeface="Helvetica Neue"/>
                <a:cs typeface="Times New Roman" pitchFamily="18" charset="0"/>
                <a:sym typeface="Helvetica Neue"/>
              </a:rPr>
              <a:t>What preconditions should exist before the story begins?</a:t>
            </a:r>
          </a:p>
          <a:p>
            <a:pPr marL="742950" lvl="1" indent="-285750">
              <a:spcBef>
                <a:spcPts val="280"/>
              </a:spcBef>
              <a:spcAft>
                <a:spcPts val="0"/>
              </a:spcAft>
              <a:buClr>
                <a:schemeClr val="folHlink"/>
              </a:buClr>
              <a:buSzPct val="70000"/>
              <a:buFont typeface="Noto Symbol"/>
              <a:buChar char="■"/>
            </a:pPr>
            <a:r>
              <a:rPr lang="en-US" sz="2000" dirty="0" smtClean="0">
                <a:solidFill>
                  <a:schemeClr val="folHlink"/>
                </a:solidFill>
                <a:latin typeface="Times New Roman" pitchFamily="18" charset="0"/>
                <a:ea typeface="Helvetica Neue"/>
                <a:cs typeface="Times New Roman" pitchFamily="18" charset="0"/>
                <a:sym typeface="Helvetica Neue"/>
              </a:rPr>
              <a:t>What main tasks or functions are performed by the actor?</a:t>
            </a:r>
          </a:p>
          <a:p>
            <a:pPr marL="742950" lvl="1" indent="-285750">
              <a:spcBef>
                <a:spcPts val="280"/>
              </a:spcBef>
              <a:spcAft>
                <a:spcPts val="0"/>
              </a:spcAft>
              <a:buClr>
                <a:schemeClr val="folHlink"/>
              </a:buClr>
              <a:buSzPct val="70000"/>
              <a:buFont typeface="Noto Symbol"/>
              <a:buChar char="■"/>
            </a:pPr>
            <a:r>
              <a:rPr lang="en-US" sz="2000" dirty="0" smtClean="0">
                <a:solidFill>
                  <a:schemeClr val="folHlink"/>
                </a:solidFill>
                <a:latin typeface="Times New Roman" pitchFamily="18" charset="0"/>
                <a:ea typeface="Helvetica Neue"/>
                <a:cs typeface="Times New Roman" pitchFamily="18" charset="0"/>
                <a:sym typeface="Helvetica Neue"/>
              </a:rPr>
              <a:t>What extensions might be considered as the story is described?</a:t>
            </a:r>
          </a:p>
          <a:p>
            <a:pPr marL="742950" lvl="1" indent="-285750">
              <a:spcBef>
                <a:spcPts val="280"/>
              </a:spcBef>
              <a:spcAft>
                <a:spcPts val="0"/>
              </a:spcAft>
              <a:buClr>
                <a:schemeClr val="folHlink"/>
              </a:buClr>
              <a:buSzPct val="70000"/>
              <a:buFont typeface="Noto Symbol"/>
              <a:buChar char="■"/>
            </a:pPr>
            <a:r>
              <a:rPr lang="en-US" sz="2000" dirty="0" smtClean="0">
                <a:solidFill>
                  <a:schemeClr val="folHlink"/>
                </a:solidFill>
                <a:latin typeface="Times New Roman" pitchFamily="18" charset="0"/>
                <a:ea typeface="Helvetica Neue"/>
                <a:cs typeface="Times New Roman" pitchFamily="18" charset="0"/>
                <a:sym typeface="Helvetica Neue"/>
              </a:rPr>
              <a:t>What variations in the actor’s interaction are possible?</a:t>
            </a:r>
          </a:p>
          <a:p>
            <a:pPr marL="742950" lvl="1" indent="-285750">
              <a:spcBef>
                <a:spcPts val="280"/>
              </a:spcBef>
              <a:spcAft>
                <a:spcPts val="0"/>
              </a:spcAft>
              <a:buClr>
                <a:schemeClr val="folHlink"/>
              </a:buClr>
              <a:buSzPct val="70000"/>
              <a:buFont typeface="Noto Symbol"/>
              <a:buChar char="■"/>
            </a:pPr>
            <a:r>
              <a:rPr lang="en-US" sz="2000" dirty="0" smtClean="0">
                <a:solidFill>
                  <a:schemeClr val="folHlink"/>
                </a:solidFill>
                <a:latin typeface="Times New Roman" pitchFamily="18" charset="0"/>
                <a:ea typeface="Helvetica Neue"/>
                <a:cs typeface="Times New Roman" pitchFamily="18" charset="0"/>
                <a:sym typeface="Helvetica Neue"/>
              </a:rPr>
              <a:t>What system information will the actor acquire, produce, or change?</a:t>
            </a:r>
          </a:p>
          <a:p>
            <a:pPr marL="742950" lvl="1" indent="-285750">
              <a:spcBef>
                <a:spcPts val="280"/>
              </a:spcBef>
              <a:spcAft>
                <a:spcPts val="0"/>
              </a:spcAft>
              <a:buClr>
                <a:schemeClr val="folHlink"/>
              </a:buClr>
              <a:buSzPct val="70000"/>
              <a:buFont typeface="Noto Symbol"/>
              <a:buChar char="■"/>
            </a:pPr>
            <a:r>
              <a:rPr lang="en-US" sz="2000" dirty="0" smtClean="0">
                <a:solidFill>
                  <a:schemeClr val="folHlink"/>
                </a:solidFill>
                <a:latin typeface="Times New Roman" pitchFamily="18" charset="0"/>
                <a:ea typeface="Helvetica Neue"/>
                <a:cs typeface="Times New Roman" pitchFamily="18" charset="0"/>
                <a:sym typeface="Helvetica Neue"/>
              </a:rPr>
              <a:t>Will the actor have to inform the system about changes in the external environment?</a:t>
            </a:r>
          </a:p>
          <a:p>
            <a:pPr marL="742950" lvl="1" indent="-285750">
              <a:spcBef>
                <a:spcPts val="280"/>
              </a:spcBef>
              <a:spcAft>
                <a:spcPts val="0"/>
              </a:spcAft>
              <a:buClr>
                <a:schemeClr val="folHlink"/>
              </a:buClr>
              <a:buSzPct val="70000"/>
              <a:buFont typeface="Noto Symbol"/>
              <a:buChar char="■"/>
            </a:pPr>
            <a:r>
              <a:rPr lang="en-US" sz="2000" dirty="0" smtClean="0">
                <a:solidFill>
                  <a:schemeClr val="folHlink"/>
                </a:solidFill>
                <a:latin typeface="Times New Roman" pitchFamily="18" charset="0"/>
                <a:ea typeface="Helvetica Neue"/>
                <a:cs typeface="Times New Roman" pitchFamily="18" charset="0"/>
                <a:sym typeface="Helvetica Neue"/>
              </a:rPr>
              <a:t>What information does the actor desire from the system?</a:t>
            </a:r>
          </a:p>
          <a:p>
            <a:pPr marL="742950" lvl="1" indent="-285750">
              <a:spcBef>
                <a:spcPts val="280"/>
              </a:spcBef>
              <a:spcAft>
                <a:spcPts val="0"/>
              </a:spcAft>
              <a:buClr>
                <a:schemeClr val="folHlink"/>
              </a:buClr>
              <a:buSzPct val="70000"/>
              <a:buFont typeface="Noto Symbol"/>
              <a:buChar char="■"/>
            </a:pPr>
            <a:r>
              <a:rPr lang="en-US" sz="2000" dirty="0" smtClean="0">
                <a:solidFill>
                  <a:schemeClr val="folHlink"/>
                </a:solidFill>
                <a:latin typeface="Times New Roman" pitchFamily="18" charset="0"/>
                <a:ea typeface="Helvetica Neue"/>
                <a:cs typeface="Times New Roman" pitchFamily="18" charset="0"/>
                <a:sym typeface="Helvetica Neue"/>
              </a:rPr>
              <a:t>Does the actor wish to be informed about unexpected changes?</a:t>
            </a:r>
          </a:p>
          <a:p>
            <a:endParaRPr lang="en-US" sz="2000"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819400"/>
            <a:ext cx="6248400" cy="915153"/>
          </a:xfrm>
        </p:spPr>
        <p:txBody>
          <a:bodyPr>
            <a:normAutofit/>
          </a:bodyPr>
          <a:lstStyle/>
          <a:p>
            <a:r>
              <a:rPr lang="en-US" i="1" dirty="0" smtClean="0"/>
              <a:t>Example: </a:t>
            </a:r>
            <a:r>
              <a:rPr lang="en-US" i="1" dirty="0" err="1" smtClean="0"/>
              <a:t>SafeHome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smtClean="0"/>
              <a:t>SafeHome</a:t>
            </a:r>
            <a:r>
              <a:rPr lang="en-US" i="1" dirty="0" smtClean="0"/>
              <a:t> - Actor</a:t>
            </a:r>
            <a:endParaRPr lang="en-US" dirty="0"/>
          </a:p>
        </p:txBody>
      </p:sp>
      <p:sp>
        <p:nvSpPr>
          <p:cNvPr id="3" name="Content Placeholder 2"/>
          <p:cNvSpPr>
            <a:spLocks noGrp="1"/>
          </p:cNvSpPr>
          <p:nvPr>
            <p:ph idx="1"/>
          </p:nvPr>
        </p:nvSpPr>
        <p:spPr/>
        <p:txBody>
          <a:bodyPr>
            <a:normAutofit/>
          </a:bodyPr>
          <a:lstStyle/>
          <a:p>
            <a:pPr>
              <a:buNone/>
            </a:pPr>
            <a:r>
              <a:rPr lang="en-US" dirty="0" smtClean="0"/>
              <a:t>Four actors: </a:t>
            </a:r>
          </a:p>
          <a:p>
            <a:r>
              <a:rPr lang="en-US" b="1" dirty="0" smtClean="0"/>
              <a:t>Homeowner </a:t>
            </a:r>
            <a:r>
              <a:rPr lang="en-US" dirty="0" smtClean="0"/>
              <a:t>(a user)</a:t>
            </a:r>
          </a:p>
          <a:p>
            <a:r>
              <a:rPr lang="en-US" b="1" dirty="0" smtClean="0"/>
              <a:t>setup manager (likely the same person as homeowner, but playing a </a:t>
            </a:r>
            <a:r>
              <a:rPr lang="en-US" dirty="0" smtClean="0"/>
              <a:t>different role)</a:t>
            </a:r>
          </a:p>
          <a:p>
            <a:r>
              <a:rPr lang="en-US" b="1" dirty="0" smtClean="0"/>
              <a:t>sensors (devices attached to the system)</a:t>
            </a:r>
          </a:p>
          <a:p>
            <a:r>
              <a:rPr lang="en-US" b="1" dirty="0" smtClean="0"/>
              <a:t>the monitoring and response subsystem (the central station that monitors the </a:t>
            </a:r>
            <a:r>
              <a:rPr lang="en-US" b="1" i="1" dirty="0" err="1" smtClean="0"/>
              <a:t>SafeHome</a:t>
            </a:r>
            <a:r>
              <a:rPr lang="en-US" b="1" i="1" dirty="0" smtClean="0"/>
              <a:t> home security </a:t>
            </a:r>
            <a:r>
              <a:rPr lang="en-US" dirty="0" smtClean="0"/>
              <a:t>function).</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smtClean="0"/>
              <a:t>SafeHome</a:t>
            </a:r>
            <a:r>
              <a:rPr lang="en-US" i="1" dirty="0" smtClean="0"/>
              <a:t> - </a:t>
            </a:r>
            <a:r>
              <a:rPr lang="en-US" dirty="0" smtClean="0"/>
              <a:t>homeowner  Actor</a:t>
            </a:r>
            <a:endParaRPr lang="en-US" dirty="0"/>
          </a:p>
        </p:txBody>
      </p:sp>
      <p:sp>
        <p:nvSpPr>
          <p:cNvPr id="3" name="Content Placeholder 2"/>
          <p:cNvSpPr>
            <a:spLocks noGrp="1"/>
          </p:cNvSpPr>
          <p:nvPr>
            <p:ph idx="1"/>
          </p:nvPr>
        </p:nvSpPr>
        <p:spPr/>
        <p:txBody>
          <a:bodyPr>
            <a:normAutofit/>
          </a:bodyPr>
          <a:lstStyle/>
          <a:p>
            <a:pPr marL="569912" indent="-514350">
              <a:buAutoNum type="arabicParenBoth"/>
            </a:pPr>
            <a:r>
              <a:rPr lang="en-US" dirty="0" smtClean="0"/>
              <a:t>enters a password to allow all other interactions,</a:t>
            </a:r>
          </a:p>
          <a:p>
            <a:pPr marL="569912" indent="-514350">
              <a:buAutoNum type="arabicParenBoth"/>
            </a:pPr>
            <a:r>
              <a:rPr lang="en-US" dirty="0" smtClean="0"/>
              <a:t>inquires about the status of a security zone, </a:t>
            </a:r>
          </a:p>
          <a:p>
            <a:pPr>
              <a:buNone/>
            </a:pPr>
            <a:r>
              <a:rPr lang="en-US" dirty="0" smtClean="0"/>
              <a:t>(3) inquires about the status of a sensor,</a:t>
            </a:r>
          </a:p>
          <a:p>
            <a:pPr>
              <a:buNone/>
            </a:pPr>
            <a:r>
              <a:rPr lang="en-US" dirty="0" smtClean="0"/>
              <a:t>(4) presses the panic button in an emergency, </a:t>
            </a:r>
          </a:p>
          <a:p>
            <a:pPr>
              <a:buNone/>
            </a:pPr>
            <a:r>
              <a:rPr lang="en-US" dirty="0" smtClean="0"/>
              <a:t>(5) activates/deactivates the security system.</a:t>
            </a:r>
          </a:p>
          <a:p>
            <a:r>
              <a:rPr lang="en-US" dirty="0" smtClean="0"/>
              <a:t>basic use case presents a high-level story that describes the interaction between the actor and the system</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smtClean="0"/>
              <a:t>SafeHome</a:t>
            </a:r>
            <a:r>
              <a:rPr lang="en-US" i="1" dirty="0" smtClean="0"/>
              <a:t>  - </a:t>
            </a:r>
            <a:r>
              <a:rPr lang="en-US" sz="2700" dirty="0" smtClean="0"/>
              <a:t>homeowner uses the control panel</a:t>
            </a:r>
            <a:endParaRPr lang="en-US" dirty="0"/>
          </a:p>
        </p:txBody>
      </p:sp>
      <p:sp>
        <p:nvSpPr>
          <p:cNvPr id="3" name="Content Placeholder 2"/>
          <p:cNvSpPr>
            <a:spLocks noGrp="1"/>
          </p:cNvSpPr>
          <p:nvPr>
            <p:ph idx="1"/>
          </p:nvPr>
        </p:nvSpPr>
        <p:spPr/>
        <p:txBody>
          <a:bodyPr/>
          <a:lstStyle/>
          <a:p>
            <a:r>
              <a:rPr lang="en-US" dirty="0" smtClean="0"/>
              <a:t>basic use case for system activation follows</a:t>
            </a:r>
            <a:endParaRPr lang="en-US" dirty="0"/>
          </a:p>
        </p:txBody>
      </p:sp>
      <p:pic>
        <p:nvPicPr>
          <p:cNvPr id="141314" name="Picture 2"/>
          <p:cNvPicPr>
            <a:picLocks noChangeAspect="1" noChangeArrowheads="1"/>
          </p:cNvPicPr>
          <p:nvPr/>
        </p:nvPicPr>
        <p:blipFill>
          <a:blip r:embed="rId2"/>
          <a:srcRect/>
          <a:stretch>
            <a:fillRect/>
          </a:stretch>
        </p:blipFill>
        <p:spPr bwMode="auto">
          <a:xfrm>
            <a:off x="228600" y="2438400"/>
            <a:ext cx="7696200" cy="1447800"/>
          </a:xfrm>
          <a:prstGeom prst="rect">
            <a:avLst/>
          </a:prstGeom>
          <a:noFill/>
          <a:ln w="9525">
            <a:noFill/>
            <a:miter lim="800000"/>
            <a:headEnd/>
            <a:tailEnd/>
          </a:ln>
          <a:effectLst/>
        </p:spPr>
      </p:pic>
      <p:pic>
        <p:nvPicPr>
          <p:cNvPr id="141315" name="Picture 3"/>
          <p:cNvPicPr>
            <a:picLocks noChangeAspect="1" noChangeArrowheads="1"/>
          </p:cNvPicPr>
          <p:nvPr/>
        </p:nvPicPr>
        <p:blipFill>
          <a:blip r:embed="rId3"/>
          <a:srcRect/>
          <a:stretch>
            <a:fillRect/>
          </a:stretch>
        </p:blipFill>
        <p:spPr bwMode="auto">
          <a:xfrm>
            <a:off x="6934200" y="1219200"/>
            <a:ext cx="2209800" cy="1155422"/>
          </a:xfrm>
          <a:prstGeom prst="rect">
            <a:avLst/>
          </a:prstGeom>
          <a:noFill/>
          <a:ln w="9525">
            <a:noFill/>
            <a:miter lim="800000"/>
            <a:headEnd/>
            <a:tailEnd/>
          </a:ln>
          <a:effectLst/>
        </p:spPr>
      </p:pic>
      <p:pic>
        <p:nvPicPr>
          <p:cNvPr id="141316" name="Picture 4"/>
          <p:cNvPicPr>
            <a:picLocks noChangeAspect="1" noChangeArrowheads="1"/>
          </p:cNvPicPr>
          <p:nvPr/>
        </p:nvPicPr>
        <p:blipFill>
          <a:blip r:embed="rId4"/>
          <a:srcRect/>
          <a:stretch>
            <a:fillRect/>
          </a:stretch>
        </p:blipFill>
        <p:spPr bwMode="auto">
          <a:xfrm>
            <a:off x="228600" y="3886200"/>
            <a:ext cx="7525926" cy="24384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smtClean="0"/>
              <a:t>SafeHome</a:t>
            </a:r>
            <a:r>
              <a:rPr lang="en-US" i="1" dirty="0" smtClean="0"/>
              <a:t>  - </a:t>
            </a:r>
            <a:r>
              <a:rPr lang="en-US" sz="2700" dirty="0" smtClean="0"/>
              <a:t>homeowner uses the control panel</a:t>
            </a:r>
            <a:endParaRPr lang="en-US" dirty="0"/>
          </a:p>
        </p:txBody>
      </p:sp>
      <p:sp>
        <p:nvSpPr>
          <p:cNvPr id="3" name="Content Placeholder 2"/>
          <p:cNvSpPr>
            <a:spLocks noGrp="1"/>
          </p:cNvSpPr>
          <p:nvPr>
            <p:ph idx="1"/>
          </p:nvPr>
        </p:nvSpPr>
        <p:spPr>
          <a:xfrm>
            <a:off x="5638799" y="1345139"/>
            <a:ext cx="3339947" cy="4523955"/>
          </a:xfrm>
        </p:spPr>
        <p:txBody>
          <a:bodyPr/>
          <a:lstStyle/>
          <a:p>
            <a:r>
              <a:rPr lang="en-US" dirty="0" smtClean="0"/>
              <a:t>uses cases are further elaborated to provide considerably more detail about the interaction</a:t>
            </a:r>
            <a:endParaRPr lang="en-US" dirty="0"/>
          </a:p>
        </p:txBody>
      </p:sp>
      <p:pic>
        <p:nvPicPr>
          <p:cNvPr id="142338" name="Picture 2"/>
          <p:cNvPicPr>
            <a:picLocks noChangeAspect="1" noChangeArrowheads="1"/>
          </p:cNvPicPr>
          <p:nvPr/>
        </p:nvPicPr>
        <p:blipFill>
          <a:blip r:embed="rId2"/>
          <a:srcRect/>
          <a:stretch>
            <a:fillRect/>
          </a:stretch>
        </p:blipFill>
        <p:spPr bwMode="auto">
          <a:xfrm>
            <a:off x="381000" y="1371600"/>
            <a:ext cx="4819650" cy="1581150"/>
          </a:xfrm>
          <a:prstGeom prst="rect">
            <a:avLst/>
          </a:prstGeom>
          <a:noFill/>
          <a:ln w="9525">
            <a:noFill/>
            <a:miter lim="800000"/>
            <a:headEnd/>
            <a:tailEnd/>
          </a:ln>
          <a:effectLst/>
        </p:spPr>
      </p:pic>
      <p:pic>
        <p:nvPicPr>
          <p:cNvPr id="142339" name="Picture 3"/>
          <p:cNvPicPr>
            <a:picLocks noChangeAspect="1" noChangeArrowheads="1"/>
          </p:cNvPicPr>
          <p:nvPr/>
        </p:nvPicPr>
        <p:blipFill>
          <a:blip r:embed="rId3"/>
          <a:srcRect/>
          <a:stretch>
            <a:fillRect/>
          </a:stretch>
        </p:blipFill>
        <p:spPr bwMode="auto">
          <a:xfrm>
            <a:off x="390525" y="2952750"/>
            <a:ext cx="4791075" cy="1085850"/>
          </a:xfrm>
          <a:prstGeom prst="rect">
            <a:avLst/>
          </a:prstGeom>
          <a:noFill/>
          <a:ln w="9525">
            <a:noFill/>
            <a:miter lim="800000"/>
            <a:headEnd/>
            <a:tailEnd/>
          </a:ln>
          <a:effectLst/>
        </p:spPr>
      </p:pic>
      <p:pic>
        <p:nvPicPr>
          <p:cNvPr id="142340" name="Picture 4"/>
          <p:cNvPicPr>
            <a:picLocks noChangeAspect="1" noChangeArrowheads="1"/>
          </p:cNvPicPr>
          <p:nvPr/>
        </p:nvPicPr>
        <p:blipFill>
          <a:blip r:embed="rId4"/>
          <a:srcRect/>
          <a:stretch>
            <a:fillRect/>
          </a:stretch>
        </p:blipFill>
        <p:spPr bwMode="auto">
          <a:xfrm>
            <a:off x="381000" y="4038600"/>
            <a:ext cx="4800600" cy="216217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err="1" smtClean="0"/>
              <a:t>SafeHome</a:t>
            </a:r>
            <a:r>
              <a:rPr lang="en-US" i="1" dirty="0" smtClean="0"/>
              <a:t>  </a:t>
            </a:r>
            <a:r>
              <a:rPr lang="en-US" sz="2700" i="1" dirty="0" smtClean="0"/>
              <a:t>- </a:t>
            </a:r>
            <a:r>
              <a:rPr lang="en-US" sz="2700" dirty="0" smtClean="0"/>
              <a:t>homeowner uses the control panel</a:t>
            </a:r>
            <a:endParaRPr lang="en-US" dirty="0"/>
          </a:p>
        </p:txBody>
      </p:sp>
      <p:sp>
        <p:nvSpPr>
          <p:cNvPr id="3" name="Content Placeholder 2"/>
          <p:cNvSpPr>
            <a:spLocks noGrp="1"/>
          </p:cNvSpPr>
          <p:nvPr>
            <p:ph idx="1"/>
          </p:nvPr>
        </p:nvSpPr>
        <p:spPr>
          <a:xfrm>
            <a:off x="5638799" y="1345139"/>
            <a:ext cx="3339947" cy="4523955"/>
          </a:xfrm>
        </p:spPr>
        <p:txBody>
          <a:bodyPr/>
          <a:lstStyle/>
          <a:p>
            <a:r>
              <a:rPr lang="en-US" dirty="0" smtClean="0"/>
              <a:t>Use cases for other homeowner interactions would be developed in a similar manner</a:t>
            </a:r>
            <a:endParaRPr lang="en-US" dirty="0"/>
          </a:p>
        </p:txBody>
      </p:sp>
      <p:pic>
        <p:nvPicPr>
          <p:cNvPr id="143362" name="Picture 2"/>
          <p:cNvPicPr>
            <a:picLocks noChangeAspect="1" noChangeArrowheads="1"/>
          </p:cNvPicPr>
          <p:nvPr/>
        </p:nvPicPr>
        <p:blipFill>
          <a:blip r:embed="rId2"/>
          <a:srcRect/>
          <a:stretch>
            <a:fillRect/>
          </a:stretch>
        </p:blipFill>
        <p:spPr bwMode="auto">
          <a:xfrm>
            <a:off x="514350" y="1590675"/>
            <a:ext cx="3219450" cy="1762125"/>
          </a:xfrm>
          <a:prstGeom prst="rect">
            <a:avLst/>
          </a:prstGeom>
          <a:noFill/>
          <a:ln w="9525">
            <a:noFill/>
            <a:miter lim="800000"/>
            <a:headEnd/>
            <a:tailEnd/>
          </a:ln>
          <a:effectLst/>
        </p:spPr>
      </p:pic>
      <p:pic>
        <p:nvPicPr>
          <p:cNvPr id="143363" name="Picture 3"/>
          <p:cNvPicPr>
            <a:picLocks noChangeAspect="1" noChangeArrowheads="1"/>
          </p:cNvPicPr>
          <p:nvPr/>
        </p:nvPicPr>
        <p:blipFill>
          <a:blip r:embed="rId3"/>
          <a:srcRect/>
          <a:stretch>
            <a:fillRect/>
          </a:stretch>
        </p:blipFill>
        <p:spPr bwMode="auto">
          <a:xfrm>
            <a:off x="533400" y="3429000"/>
            <a:ext cx="4752975" cy="141922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Case Diagram for </a:t>
            </a:r>
            <a:r>
              <a:rPr lang="en-US" i="1" dirty="0" err="1" smtClean="0"/>
              <a:t>SafeHome</a:t>
            </a:r>
            <a:endParaRPr lang="en-US" dirty="0"/>
          </a:p>
        </p:txBody>
      </p:sp>
      <p:sp>
        <p:nvSpPr>
          <p:cNvPr id="3" name="Content Placeholder 2"/>
          <p:cNvSpPr>
            <a:spLocks noGrp="1"/>
          </p:cNvSpPr>
          <p:nvPr>
            <p:ph idx="1"/>
          </p:nvPr>
        </p:nvSpPr>
        <p:spPr/>
        <p:txBody>
          <a:bodyPr/>
          <a:lstStyle/>
          <a:p>
            <a:r>
              <a:rPr lang="en-US" b="1" dirty="0" smtClean="0"/>
              <a:t>UML use case diagram for </a:t>
            </a:r>
            <a:r>
              <a:rPr lang="en-US" b="1" i="1" dirty="0" err="1" smtClean="0"/>
              <a:t>SafeHome</a:t>
            </a:r>
            <a:r>
              <a:rPr lang="en-US" b="1" i="1" dirty="0" smtClean="0"/>
              <a:t> </a:t>
            </a:r>
            <a:r>
              <a:rPr lang="en-US" b="1" dirty="0" smtClean="0"/>
              <a:t>home security function</a:t>
            </a:r>
            <a:endParaRPr lang="en-US" dirty="0"/>
          </a:p>
        </p:txBody>
      </p:sp>
      <p:pic>
        <p:nvPicPr>
          <p:cNvPr id="144386" name="Picture 2"/>
          <p:cNvPicPr>
            <a:picLocks noChangeAspect="1" noChangeArrowheads="1"/>
          </p:cNvPicPr>
          <p:nvPr/>
        </p:nvPicPr>
        <p:blipFill>
          <a:blip r:embed="rId2"/>
          <a:srcRect/>
          <a:stretch>
            <a:fillRect/>
          </a:stretch>
        </p:blipFill>
        <p:spPr bwMode="auto">
          <a:xfrm>
            <a:off x="2743200" y="1752600"/>
            <a:ext cx="3328748" cy="44958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Problems with our Requirements Practices</a:t>
            </a:r>
            <a:endParaRPr lang="en-US" dirty="0"/>
          </a:p>
        </p:txBody>
      </p:sp>
      <p:sp>
        <p:nvSpPr>
          <p:cNvPr id="3" name="Content Placeholder 2"/>
          <p:cNvSpPr>
            <a:spLocks noGrp="1"/>
          </p:cNvSpPr>
          <p:nvPr>
            <p:ph idx="1"/>
          </p:nvPr>
        </p:nvSpPr>
        <p:spPr/>
        <p:txBody>
          <a:bodyPr/>
          <a:lstStyle/>
          <a:p>
            <a:r>
              <a:rPr lang="en-US" dirty="0" smtClean="0"/>
              <a:t>We have trouble understanding the requirements that we do acquire from the customer</a:t>
            </a:r>
          </a:p>
          <a:p>
            <a:r>
              <a:rPr lang="en-US" dirty="0" smtClean="0"/>
              <a:t>We often record requirements in a disorganized manner</a:t>
            </a:r>
          </a:p>
          <a:p>
            <a:r>
              <a:rPr lang="en-US" dirty="0" smtClean="0"/>
              <a:t>We spend far too </a:t>
            </a:r>
            <a:r>
              <a:rPr lang="en-US" u="sng" dirty="0" smtClean="0"/>
              <a:t>little</a:t>
            </a:r>
            <a:r>
              <a:rPr lang="en-US" dirty="0" smtClean="0"/>
              <a:t> time verifying what we do record</a:t>
            </a:r>
          </a:p>
          <a:p>
            <a:r>
              <a:rPr lang="en-US" dirty="0" smtClean="0"/>
              <a:t>We allow change to control us, rather than establishing mechanisms to control change</a:t>
            </a:r>
          </a:p>
          <a:p>
            <a:r>
              <a:rPr lang="en-US" dirty="0" smtClean="0"/>
              <a:t>Most importantly, we fail to establish a solid foundation for the system or software that the user wants built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Building the Analysis Model</a:t>
            </a:r>
            <a:endParaRPr lang="en-US" dirty="0"/>
          </a:p>
        </p:txBody>
      </p:sp>
      <p:sp>
        <p:nvSpPr>
          <p:cNvPr id="3" name="Content Placeholder 2"/>
          <p:cNvSpPr>
            <a:spLocks noGrp="1"/>
          </p:cNvSpPr>
          <p:nvPr>
            <p:ph idx="1"/>
          </p:nvPr>
        </p:nvSpPr>
        <p:spPr>
          <a:xfrm>
            <a:off x="198303" y="1345139"/>
            <a:ext cx="8780444" cy="5055661"/>
          </a:xfrm>
        </p:spPr>
        <p:txBody>
          <a:bodyPr>
            <a:normAutofit lnSpcReduction="10000"/>
          </a:bodyPr>
          <a:lstStyle/>
          <a:p>
            <a:r>
              <a:rPr lang="en-US" dirty="0" smtClean="0"/>
              <a:t>Analysis model provides a description of the required informational, functional, and behavioral domains for a computer-based system</a:t>
            </a:r>
          </a:p>
          <a:p>
            <a:r>
              <a:rPr lang="en-US" dirty="0" smtClean="0"/>
              <a:t>approach to build analysis model should have a higher probability of uncovering omissions, inconsistencies, and ambiguity</a:t>
            </a:r>
          </a:p>
          <a:p>
            <a:r>
              <a:rPr lang="en-US" dirty="0" smtClean="0"/>
              <a:t>Description of analysis model and the methods that are used to build it includes</a:t>
            </a:r>
          </a:p>
          <a:p>
            <a:pPr lvl="1"/>
            <a:r>
              <a:rPr lang="en-US" dirty="0" smtClean="0"/>
              <a:t>Elements of the Analysis Model</a:t>
            </a:r>
          </a:p>
          <a:p>
            <a:pPr lvl="1"/>
            <a:r>
              <a:rPr lang="en-US" dirty="0" smtClean="0"/>
              <a:t>Analysis Patterns</a:t>
            </a:r>
          </a:p>
          <a:p>
            <a:pPr lvl="1"/>
            <a:r>
              <a:rPr lang="en-US" dirty="0" smtClean="0"/>
              <a:t>Agile Requirements Engineering</a:t>
            </a:r>
          </a:p>
          <a:p>
            <a:pPr lvl="1"/>
            <a:r>
              <a:rPr lang="en-US" dirty="0" smtClean="0"/>
              <a:t>Requirements for Self-Adaptive Systems</a:t>
            </a:r>
          </a:p>
          <a:p>
            <a:pPr lvl="1"/>
            <a:endParaRPr lang="en-US"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Elements of the Analysis Model</a:t>
            </a:r>
            <a:endParaRPr lang="en-US" dirty="0"/>
          </a:p>
        </p:txBody>
      </p:sp>
      <p:sp>
        <p:nvSpPr>
          <p:cNvPr id="3" name="Content Placeholder 2"/>
          <p:cNvSpPr>
            <a:spLocks noGrp="1"/>
          </p:cNvSpPr>
          <p:nvPr>
            <p:ph idx="1"/>
          </p:nvPr>
        </p:nvSpPr>
        <p:spPr>
          <a:xfrm>
            <a:off x="198303" y="1345139"/>
            <a:ext cx="8780444" cy="5055661"/>
          </a:xfrm>
        </p:spPr>
        <p:txBody>
          <a:bodyPr>
            <a:normAutofit lnSpcReduction="10000"/>
          </a:bodyPr>
          <a:lstStyle/>
          <a:p>
            <a:r>
              <a:rPr lang="en-US" sz="2400" dirty="0" smtClean="0"/>
              <a:t>Scenario-based elements- </a:t>
            </a:r>
            <a:r>
              <a:rPr lang="en-US" sz="2000" dirty="0" smtClean="0"/>
              <a:t>Describe the system from the user's point of view using scenarios that are depicted in use cases and activity diagrams</a:t>
            </a:r>
          </a:p>
          <a:p>
            <a:pPr marL="1143000" lvl="2" indent="-228600">
              <a:lnSpc>
                <a:spcPct val="100000"/>
              </a:lnSpc>
              <a:spcBef>
                <a:spcPts val="360"/>
              </a:spcBef>
              <a:spcAft>
                <a:spcPts val="0"/>
              </a:spcAft>
              <a:buClr>
                <a:schemeClr val="dk2"/>
              </a:buClr>
              <a:buSzPct val="100000"/>
              <a:buFont typeface="Helvetica Neue"/>
              <a:buChar char="•"/>
            </a:pPr>
            <a:r>
              <a:rPr lang="en-US" sz="2000" dirty="0" smtClean="0">
                <a:solidFill>
                  <a:schemeClr val="dk1"/>
                </a:solidFill>
                <a:ea typeface="Helvetica Neue"/>
                <a:cs typeface="Helvetica Neue"/>
                <a:sym typeface="Helvetica Neue"/>
              </a:rPr>
              <a:t>Functional—processing narratives for software functions</a:t>
            </a:r>
          </a:p>
          <a:p>
            <a:pPr marL="1143000" lvl="2" indent="-228600">
              <a:lnSpc>
                <a:spcPct val="100000"/>
              </a:lnSpc>
              <a:spcBef>
                <a:spcPts val="360"/>
              </a:spcBef>
              <a:spcAft>
                <a:spcPts val="0"/>
              </a:spcAft>
              <a:buClr>
                <a:schemeClr val="dk2"/>
              </a:buClr>
              <a:buSzPct val="100000"/>
              <a:buFont typeface="Helvetica Neue"/>
              <a:buChar char="•"/>
            </a:pPr>
            <a:r>
              <a:rPr lang="en-US" sz="2000" dirty="0" smtClean="0">
                <a:solidFill>
                  <a:schemeClr val="dk1"/>
                </a:solidFill>
                <a:ea typeface="Helvetica Neue"/>
                <a:cs typeface="Helvetica Neue"/>
                <a:sym typeface="Helvetica Neue"/>
              </a:rPr>
              <a:t>Use-case—descriptions of the interaction between an “actor” and the system</a:t>
            </a:r>
            <a:endParaRPr lang="en-US" sz="2000" dirty="0" smtClean="0"/>
          </a:p>
          <a:p>
            <a:pPr marL="231775" lvl="2" indent="-176213">
              <a:spcBef>
                <a:spcPts val="1200"/>
              </a:spcBef>
              <a:spcAft>
                <a:spcPts val="200"/>
              </a:spcAft>
              <a:buSzPct val="100000"/>
              <a:buFont typeface="Arial" panose="020B0604020202020204" pitchFamily="34" charset="0"/>
              <a:buChar char="•"/>
            </a:pPr>
            <a:r>
              <a:rPr lang="en-US" sz="2400" dirty="0" smtClean="0"/>
              <a:t>Class-based elements- </a:t>
            </a:r>
            <a:r>
              <a:rPr lang="en-US" sz="2000" dirty="0" smtClean="0">
                <a:solidFill>
                  <a:schemeClr val="dk1"/>
                </a:solidFill>
                <a:ea typeface="Helvetica Neue"/>
                <a:cs typeface="Helvetica Neue"/>
                <a:sym typeface="Helvetica Neue"/>
              </a:rPr>
              <a:t>Implied by scenarios</a:t>
            </a:r>
            <a:endParaRPr lang="en-US" sz="2400" dirty="0" smtClean="0"/>
          </a:p>
          <a:p>
            <a:pPr lvl="1"/>
            <a:r>
              <a:rPr lang="en-US" sz="2000" dirty="0" smtClean="0"/>
              <a:t>Identify the domain classes for the objects manipulated by the actors, the attributes of these classes, and how they interact with one another; they utilize class diagrams to do this</a:t>
            </a:r>
          </a:p>
          <a:p>
            <a:r>
              <a:rPr lang="en-US" sz="2400" dirty="0" smtClean="0"/>
              <a:t>Behavioral elements - </a:t>
            </a:r>
            <a:r>
              <a:rPr lang="en-US" sz="2000" dirty="0" smtClean="0"/>
              <a:t>Use state diagrams to represent the state of the system, the events that cause the system to change state, and the actions that are taken as a result of a particular event; can also be applied to each class in the system</a:t>
            </a:r>
          </a:p>
          <a:p>
            <a:r>
              <a:rPr lang="en-US" sz="2400" dirty="0" smtClean="0"/>
              <a:t>Flow-oriented elements - </a:t>
            </a:r>
            <a:r>
              <a:rPr lang="en-US" sz="2000" dirty="0" smtClean="0"/>
              <a:t>Use data flow diagrams to show the input data that comes into a system, what functions are applied to that data to do transformations, and what resulting output data are produced</a:t>
            </a:r>
          </a:p>
          <a:p>
            <a:endParaRPr lang="en-US" sz="2000" dirty="0" smtClean="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Scenario-based elements</a:t>
            </a:r>
            <a:endParaRPr lang="en-US" dirty="0"/>
          </a:p>
        </p:txBody>
      </p:sp>
      <p:sp>
        <p:nvSpPr>
          <p:cNvPr id="3" name="Content Placeholder 2"/>
          <p:cNvSpPr>
            <a:spLocks noGrp="1"/>
          </p:cNvSpPr>
          <p:nvPr>
            <p:ph idx="1"/>
          </p:nvPr>
        </p:nvSpPr>
        <p:spPr>
          <a:xfrm>
            <a:off x="76200" y="1345139"/>
            <a:ext cx="2743200" cy="4750861"/>
          </a:xfrm>
        </p:spPr>
        <p:txBody>
          <a:bodyPr>
            <a:noAutofit/>
          </a:bodyPr>
          <a:lstStyle/>
          <a:p>
            <a:pPr marL="231775" lvl="2" indent="-176213">
              <a:spcBef>
                <a:spcPts val="1200"/>
              </a:spcBef>
              <a:spcAft>
                <a:spcPts val="200"/>
              </a:spcAft>
              <a:buSzPct val="100000"/>
              <a:buFont typeface="Arial" panose="020B0604020202020204" pitchFamily="34" charset="0"/>
              <a:buChar char="•"/>
            </a:pPr>
            <a:r>
              <a:rPr lang="en-US" sz="2400" dirty="0" smtClean="0"/>
              <a:t>serve as input for the creation of other modeling elements</a:t>
            </a:r>
          </a:p>
          <a:p>
            <a:r>
              <a:rPr lang="en-US" sz="2400" dirty="0" smtClean="0"/>
              <a:t>UML activity diagrams for eliciting requirements and representing them using use cases.</a:t>
            </a:r>
          </a:p>
        </p:txBody>
      </p:sp>
      <p:pic>
        <p:nvPicPr>
          <p:cNvPr id="1026" name="Picture 2"/>
          <p:cNvPicPr>
            <a:picLocks noChangeAspect="1" noChangeArrowheads="1"/>
          </p:cNvPicPr>
          <p:nvPr/>
        </p:nvPicPr>
        <p:blipFill>
          <a:blip r:embed="rId2"/>
          <a:srcRect/>
          <a:stretch>
            <a:fillRect/>
          </a:stretch>
        </p:blipFill>
        <p:spPr bwMode="auto">
          <a:xfrm>
            <a:off x="2790825" y="1162050"/>
            <a:ext cx="6353175" cy="516255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Class-based elements</a:t>
            </a:r>
            <a:endParaRPr lang="en-US" dirty="0"/>
          </a:p>
        </p:txBody>
      </p:sp>
      <p:sp>
        <p:nvSpPr>
          <p:cNvPr id="3" name="Content Placeholder 2"/>
          <p:cNvSpPr>
            <a:spLocks noGrp="1"/>
          </p:cNvSpPr>
          <p:nvPr>
            <p:ph idx="1"/>
          </p:nvPr>
        </p:nvSpPr>
        <p:spPr/>
        <p:txBody>
          <a:bodyPr/>
          <a:lstStyle/>
          <a:p>
            <a:pPr lvl="0"/>
            <a:r>
              <a:rPr lang="en-US" dirty="0" smtClean="0"/>
              <a:t>depict the manner in which classes collaborate with one another and the relationships and interactions between classes</a:t>
            </a:r>
          </a:p>
          <a:p>
            <a:pPr lvl="0"/>
            <a:r>
              <a:rPr lang="en-US" b="1" dirty="0" smtClean="0">
                <a:solidFill>
                  <a:schemeClr val="folHlink"/>
                </a:solidFill>
                <a:latin typeface="Helvetica Neue"/>
                <a:ea typeface="Helvetica Neue"/>
                <a:cs typeface="Helvetica Neue"/>
                <a:sym typeface="Helvetica Neue"/>
              </a:rPr>
              <a:t>From the </a:t>
            </a:r>
            <a:r>
              <a:rPr lang="en-US" b="1" i="1" dirty="0" err="1" smtClean="0">
                <a:solidFill>
                  <a:schemeClr val="folHlink"/>
                </a:solidFill>
                <a:latin typeface="Helvetica Neue"/>
                <a:ea typeface="Helvetica Neue"/>
                <a:cs typeface="Helvetica Neue"/>
                <a:sym typeface="Helvetica Neue"/>
              </a:rPr>
              <a:t>SafeHome</a:t>
            </a:r>
            <a:r>
              <a:rPr lang="en-US" b="1" dirty="0" smtClean="0">
                <a:solidFill>
                  <a:schemeClr val="folHlink"/>
                </a:solidFill>
                <a:latin typeface="Helvetica Neue"/>
                <a:ea typeface="Helvetica Neue"/>
                <a:cs typeface="Helvetica Neue"/>
                <a:sym typeface="Helvetica Neue"/>
              </a:rPr>
              <a:t> system …</a:t>
            </a:r>
          </a:p>
          <a:p>
            <a:endParaRPr lang="en-US" dirty="0"/>
          </a:p>
        </p:txBody>
      </p:sp>
      <p:pic>
        <p:nvPicPr>
          <p:cNvPr id="4" name="Shape 230"/>
          <p:cNvPicPr preferRelativeResize="0"/>
          <p:nvPr/>
        </p:nvPicPr>
        <p:blipFill rotWithShape="1">
          <a:blip r:embed="rId2">
            <a:alphaModFix/>
          </a:blip>
          <a:srcRect/>
          <a:stretch/>
        </p:blipFill>
        <p:spPr>
          <a:xfrm>
            <a:off x="3733800" y="3276600"/>
            <a:ext cx="1803400" cy="268604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Behavioral elements</a:t>
            </a:r>
            <a:endParaRPr lang="en-US" dirty="0"/>
          </a:p>
        </p:txBody>
      </p:sp>
      <p:sp>
        <p:nvSpPr>
          <p:cNvPr id="3" name="Content Placeholder 2"/>
          <p:cNvSpPr>
            <a:spLocks noGrp="1"/>
          </p:cNvSpPr>
          <p:nvPr>
            <p:ph idx="1"/>
          </p:nvPr>
        </p:nvSpPr>
        <p:spPr/>
        <p:txBody>
          <a:bodyPr/>
          <a:lstStyle/>
          <a:p>
            <a:r>
              <a:rPr lang="en-US" dirty="0" smtClean="0"/>
              <a:t>behavioral representations of the system as a whole</a:t>
            </a:r>
          </a:p>
          <a:p>
            <a:r>
              <a:rPr lang="en-US" dirty="0" smtClean="0"/>
              <a:t>Behavior of individual classes</a:t>
            </a:r>
          </a:p>
          <a:p>
            <a:r>
              <a:rPr lang="en-US" dirty="0" smtClean="0"/>
              <a:t>Simple UML state diagram</a:t>
            </a:r>
            <a:endParaRPr lang="en-US" dirty="0"/>
          </a:p>
        </p:txBody>
      </p:sp>
      <p:sp>
        <p:nvSpPr>
          <p:cNvPr id="4" name="Shape 239"/>
          <p:cNvSpPr/>
          <p:nvPr/>
        </p:nvSpPr>
        <p:spPr>
          <a:xfrm>
            <a:off x="3744913" y="3276600"/>
            <a:ext cx="2438399" cy="2895600"/>
          </a:xfrm>
          <a:prstGeom prst="roundRect">
            <a:avLst>
              <a:gd name="adj" fmla="val 16667"/>
            </a:avLst>
          </a:prstGeom>
          <a:solidFill>
            <a:schemeClr val="accent1"/>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2400" b="0" i="0" u="none" strike="noStrike" cap="none" baseline="0">
              <a:solidFill>
                <a:schemeClr val="dk1"/>
              </a:solidFill>
              <a:latin typeface="Arial"/>
              <a:ea typeface="Arial"/>
              <a:cs typeface="Arial"/>
              <a:sym typeface="Arial"/>
            </a:endParaRPr>
          </a:p>
        </p:txBody>
      </p:sp>
      <p:cxnSp>
        <p:nvCxnSpPr>
          <p:cNvPr id="5" name="Shape 240"/>
          <p:cNvCxnSpPr/>
          <p:nvPr/>
        </p:nvCxnSpPr>
        <p:spPr>
          <a:xfrm>
            <a:off x="3744913" y="3810000"/>
            <a:ext cx="2438399" cy="0"/>
          </a:xfrm>
          <a:prstGeom prst="straightConnector1">
            <a:avLst/>
          </a:prstGeom>
          <a:noFill/>
          <a:ln w="9525" cap="flat" cmpd="sng">
            <a:solidFill>
              <a:schemeClr val="dk1"/>
            </a:solidFill>
            <a:prstDash val="solid"/>
            <a:miter/>
            <a:headEnd type="none" w="med" len="med"/>
            <a:tailEnd type="none" w="med" len="med"/>
          </a:ln>
        </p:spPr>
      </p:cxnSp>
      <p:cxnSp>
        <p:nvCxnSpPr>
          <p:cNvPr id="6" name="Shape 241"/>
          <p:cNvCxnSpPr/>
          <p:nvPr/>
        </p:nvCxnSpPr>
        <p:spPr>
          <a:xfrm>
            <a:off x="3744913" y="4724400"/>
            <a:ext cx="2438399" cy="0"/>
          </a:xfrm>
          <a:prstGeom prst="straightConnector1">
            <a:avLst/>
          </a:prstGeom>
          <a:noFill/>
          <a:ln w="9525" cap="flat" cmpd="sng">
            <a:solidFill>
              <a:schemeClr val="dk1"/>
            </a:solidFill>
            <a:prstDash val="solid"/>
            <a:miter/>
            <a:headEnd type="none" w="med" len="med"/>
            <a:tailEnd type="none" w="med" len="med"/>
          </a:ln>
        </p:spPr>
      </p:cxnSp>
      <p:sp>
        <p:nvSpPr>
          <p:cNvPr id="7" name="Shape 242"/>
          <p:cNvSpPr txBox="1"/>
          <p:nvPr/>
        </p:nvSpPr>
        <p:spPr>
          <a:xfrm>
            <a:off x="4354513" y="3276600"/>
            <a:ext cx="1222375" cy="581024"/>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Reading </a:t>
            </a:r>
          </a:p>
          <a:p>
            <a:pPr marL="0" marR="0" lvl="0" indent="0" algn="ctr" rtl="0">
              <a:lnSpc>
                <a:spcPct val="100000"/>
              </a:lnSpc>
              <a:spcBef>
                <a:spcPts val="0"/>
              </a:spcBef>
              <a:spcAft>
                <a:spcPts val="0"/>
              </a:spcAft>
              <a:buClr>
                <a:schemeClr val="dk1"/>
              </a:buClr>
              <a:buSzPct val="25000"/>
              <a:buFont typeface="Arial"/>
              <a:buNone/>
            </a:pPr>
            <a:r>
              <a:rPr lang="en-US" sz="1600" b="0" i="0" u="none" strike="noStrike" cap="none" baseline="0">
                <a:solidFill>
                  <a:schemeClr val="dk1"/>
                </a:solidFill>
                <a:latin typeface="Arial"/>
                <a:ea typeface="Arial"/>
                <a:cs typeface="Arial"/>
                <a:sym typeface="Arial"/>
              </a:rPr>
              <a:t>Commands</a:t>
            </a:r>
          </a:p>
        </p:txBody>
      </p:sp>
      <p:sp>
        <p:nvSpPr>
          <p:cNvPr id="8" name="Shape 243"/>
          <p:cNvSpPr txBox="1"/>
          <p:nvPr/>
        </p:nvSpPr>
        <p:spPr>
          <a:xfrm>
            <a:off x="3744913" y="3886200"/>
            <a:ext cx="2362200" cy="7302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400" b="0" i="0" u="none" strike="noStrike" cap="none" baseline="0">
                <a:solidFill>
                  <a:schemeClr val="dk1"/>
                </a:solidFill>
                <a:latin typeface="Arial"/>
                <a:ea typeface="Arial"/>
                <a:cs typeface="Arial"/>
                <a:sym typeface="Arial"/>
              </a:rPr>
              <a:t>System status = “ready”</a:t>
            </a:r>
          </a:p>
          <a:p>
            <a:pPr marL="0" marR="0" lvl="0" indent="0" algn="l" rtl="0">
              <a:lnSpc>
                <a:spcPct val="100000"/>
              </a:lnSpc>
              <a:spcBef>
                <a:spcPts val="0"/>
              </a:spcBef>
              <a:spcAft>
                <a:spcPts val="0"/>
              </a:spcAft>
              <a:buClr>
                <a:schemeClr val="dk1"/>
              </a:buClr>
              <a:buSzPct val="25000"/>
              <a:buFont typeface="Arial"/>
              <a:buNone/>
            </a:pPr>
            <a:r>
              <a:rPr lang="en-US" sz="1400" b="0" i="0" u="none" strike="noStrike" cap="none" baseline="0">
                <a:solidFill>
                  <a:schemeClr val="dk1"/>
                </a:solidFill>
                <a:latin typeface="Arial"/>
                <a:ea typeface="Arial"/>
                <a:cs typeface="Arial"/>
                <a:sym typeface="Arial"/>
              </a:rPr>
              <a:t>Display msg = “enter cmd”</a:t>
            </a:r>
          </a:p>
          <a:p>
            <a:pPr marL="0" marR="0" lvl="0" indent="0" algn="l" rtl="0">
              <a:lnSpc>
                <a:spcPct val="100000"/>
              </a:lnSpc>
              <a:spcBef>
                <a:spcPts val="0"/>
              </a:spcBef>
              <a:spcAft>
                <a:spcPts val="0"/>
              </a:spcAft>
              <a:buClr>
                <a:schemeClr val="dk1"/>
              </a:buClr>
              <a:buSzPct val="25000"/>
              <a:buFont typeface="Arial"/>
              <a:buNone/>
            </a:pPr>
            <a:r>
              <a:rPr lang="en-US" sz="1400" b="0" i="0" u="none" strike="noStrike" cap="none" baseline="0">
                <a:solidFill>
                  <a:schemeClr val="dk1"/>
                </a:solidFill>
                <a:latin typeface="Arial"/>
                <a:ea typeface="Arial"/>
                <a:cs typeface="Arial"/>
                <a:sym typeface="Arial"/>
              </a:rPr>
              <a:t>Display status = steady</a:t>
            </a:r>
          </a:p>
        </p:txBody>
      </p:sp>
      <p:sp>
        <p:nvSpPr>
          <p:cNvPr id="9" name="Shape 244"/>
          <p:cNvSpPr txBox="1"/>
          <p:nvPr/>
        </p:nvSpPr>
        <p:spPr>
          <a:xfrm>
            <a:off x="3744913" y="4876800"/>
            <a:ext cx="2362200" cy="11557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400" b="0" i="0" u="none" strike="noStrike" cap="none" baseline="0">
                <a:solidFill>
                  <a:schemeClr val="dk1"/>
                </a:solidFill>
                <a:latin typeface="Arial"/>
                <a:ea typeface="Arial"/>
                <a:cs typeface="Arial"/>
                <a:sym typeface="Arial"/>
              </a:rPr>
              <a:t>Entry/subsystems ready</a:t>
            </a:r>
          </a:p>
          <a:p>
            <a:pPr marL="0" marR="0" lvl="0" indent="0" algn="l" rtl="0">
              <a:lnSpc>
                <a:spcPct val="100000"/>
              </a:lnSpc>
              <a:spcBef>
                <a:spcPts val="0"/>
              </a:spcBef>
              <a:spcAft>
                <a:spcPts val="0"/>
              </a:spcAft>
              <a:buClr>
                <a:schemeClr val="dk1"/>
              </a:buClr>
              <a:buSzPct val="25000"/>
              <a:buFont typeface="Arial"/>
              <a:buNone/>
            </a:pPr>
            <a:r>
              <a:rPr lang="en-US" sz="1400" b="0" i="0" u="none" strike="noStrike" cap="none" baseline="0">
                <a:solidFill>
                  <a:schemeClr val="dk1"/>
                </a:solidFill>
                <a:latin typeface="Arial"/>
                <a:ea typeface="Arial"/>
                <a:cs typeface="Arial"/>
                <a:sym typeface="Arial"/>
              </a:rPr>
              <a:t>Do: poll user input panel</a:t>
            </a:r>
          </a:p>
          <a:p>
            <a:pPr marL="0" marR="0" lvl="0" indent="0" algn="l" rtl="0">
              <a:lnSpc>
                <a:spcPct val="100000"/>
              </a:lnSpc>
              <a:spcBef>
                <a:spcPts val="0"/>
              </a:spcBef>
              <a:spcAft>
                <a:spcPts val="0"/>
              </a:spcAft>
              <a:buClr>
                <a:schemeClr val="dk1"/>
              </a:buClr>
              <a:buSzPct val="25000"/>
              <a:buFont typeface="Arial"/>
              <a:buNone/>
            </a:pPr>
            <a:r>
              <a:rPr lang="en-US" sz="1400" b="0" i="0" u="none" strike="noStrike" cap="none" baseline="0">
                <a:solidFill>
                  <a:schemeClr val="dk1"/>
                </a:solidFill>
                <a:latin typeface="Arial"/>
                <a:ea typeface="Arial"/>
                <a:cs typeface="Arial"/>
                <a:sym typeface="Arial"/>
              </a:rPr>
              <a:t>Do: read user input</a:t>
            </a:r>
          </a:p>
          <a:p>
            <a:pPr marL="0" marR="0" lvl="0" indent="0" algn="l" rtl="0">
              <a:lnSpc>
                <a:spcPct val="100000"/>
              </a:lnSpc>
              <a:spcBef>
                <a:spcPts val="0"/>
              </a:spcBef>
              <a:spcAft>
                <a:spcPts val="0"/>
              </a:spcAft>
              <a:buClr>
                <a:schemeClr val="dk1"/>
              </a:buClr>
              <a:buSzPct val="25000"/>
              <a:buFont typeface="Arial"/>
              <a:buNone/>
            </a:pPr>
            <a:r>
              <a:rPr lang="en-US" sz="1400" b="0" i="0" u="none" strike="noStrike" cap="none" baseline="0">
                <a:solidFill>
                  <a:schemeClr val="dk1"/>
                </a:solidFill>
                <a:latin typeface="Arial"/>
                <a:ea typeface="Arial"/>
                <a:cs typeface="Arial"/>
                <a:sym typeface="Arial"/>
              </a:rPr>
              <a:t>Do: interpret user input</a:t>
            </a:r>
          </a:p>
          <a:p>
            <a:pPr marL="0" marR="0" lvl="0" indent="0" algn="l" rtl="0">
              <a:lnSpc>
                <a:spcPct val="100000"/>
              </a:lnSpc>
              <a:spcBef>
                <a:spcPts val="0"/>
              </a:spcBef>
              <a:spcAft>
                <a:spcPts val="0"/>
              </a:spcAft>
              <a:buNone/>
            </a:pPr>
            <a:endParaRPr sz="1400" b="0" i="0" u="none" strike="noStrike" cap="none" baseline="0">
              <a:solidFill>
                <a:schemeClr val="dk1"/>
              </a:solidFill>
              <a:latin typeface="Arial"/>
              <a:ea typeface="Arial"/>
              <a:cs typeface="Arial"/>
              <a:sym typeface="Arial"/>
            </a:endParaRPr>
          </a:p>
        </p:txBody>
      </p:sp>
      <p:sp>
        <p:nvSpPr>
          <p:cNvPr id="10" name="Shape 245"/>
          <p:cNvSpPr txBox="1"/>
          <p:nvPr/>
        </p:nvSpPr>
        <p:spPr>
          <a:xfrm>
            <a:off x="6945313" y="3659186"/>
            <a:ext cx="1093787" cy="304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400" b="0" i="0" u="none" strike="noStrike" cap="none" baseline="0">
                <a:solidFill>
                  <a:schemeClr val="dk1"/>
                </a:solidFill>
                <a:latin typeface="Arial"/>
                <a:ea typeface="Arial"/>
                <a:cs typeface="Arial"/>
                <a:sym typeface="Arial"/>
              </a:rPr>
              <a:t>State name</a:t>
            </a:r>
          </a:p>
        </p:txBody>
      </p:sp>
      <p:sp>
        <p:nvSpPr>
          <p:cNvPr id="11" name="Shape 246"/>
          <p:cNvSpPr txBox="1"/>
          <p:nvPr/>
        </p:nvSpPr>
        <p:spPr>
          <a:xfrm>
            <a:off x="6945313" y="4495800"/>
            <a:ext cx="1360487" cy="304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400" b="0" i="0" u="none" strike="noStrike" cap="none" baseline="0">
                <a:solidFill>
                  <a:schemeClr val="dk1"/>
                </a:solidFill>
                <a:latin typeface="Arial"/>
                <a:ea typeface="Arial"/>
                <a:cs typeface="Arial"/>
                <a:sym typeface="Arial"/>
              </a:rPr>
              <a:t>State variables</a:t>
            </a:r>
          </a:p>
        </p:txBody>
      </p:sp>
      <p:sp>
        <p:nvSpPr>
          <p:cNvPr id="12" name="Shape 247"/>
          <p:cNvSpPr txBox="1"/>
          <p:nvPr/>
        </p:nvSpPr>
        <p:spPr>
          <a:xfrm>
            <a:off x="6945313" y="5486400"/>
            <a:ext cx="1330324" cy="304799"/>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r>
              <a:rPr lang="en-US" sz="1400" b="0" i="0" u="none" strike="noStrike" cap="none" baseline="0">
                <a:solidFill>
                  <a:schemeClr val="dk1"/>
                </a:solidFill>
                <a:latin typeface="Arial"/>
                <a:ea typeface="Arial"/>
                <a:cs typeface="Arial"/>
                <a:sym typeface="Arial"/>
              </a:rPr>
              <a:t>State activities</a:t>
            </a:r>
          </a:p>
        </p:txBody>
      </p:sp>
      <p:cxnSp>
        <p:nvCxnSpPr>
          <p:cNvPr id="13" name="Shape 248"/>
          <p:cNvCxnSpPr/>
          <p:nvPr/>
        </p:nvCxnSpPr>
        <p:spPr>
          <a:xfrm rot="10800000">
            <a:off x="5954713" y="3581399"/>
            <a:ext cx="990599" cy="228600"/>
          </a:xfrm>
          <a:prstGeom prst="straightConnector1">
            <a:avLst/>
          </a:prstGeom>
          <a:noFill/>
          <a:ln w="9525" cap="flat" cmpd="sng">
            <a:solidFill>
              <a:schemeClr val="dk1"/>
            </a:solidFill>
            <a:prstDash val="solid"/>
            <a:miter/>
            <a:headEnd type="none" w="med" len="med"/>
            <a:tailEnd type="none" w="med" len="med"/>
          </a:ln>
        </p:spPr>
      </p:cxnSp>
      <p:cxnSp>
        <p:nvCxnSpPr>
          <p:cNvPr id="14" name="Shape 249"/>
          <p:cNvCxnSpPr/>
          <p:nvPr/>
        </p:nvCxnSpPr>
        <p:spPr>
          <a:xfrm rot="10800000">
            <a:off x="6030912" y="4419599"/>
            <a:ext cx="914400" cy="228600"/>
          </a:xfrm>
          <a:prstGeom prst="straightConnector1">
            <a:avLst/>
          </a:prstGeom>
          <a:noFill/>
          <a:ln w="9525" cap="flat" cmpd="sng">
            <a:solidFill>
              <a:schemeClr val="dk1"/>
            </a:solidFill>
            <a:prstDash val="solid"/>
            <a:miter/>
            <a:headEnd type="none" w="med" len="med"/>
            <a:tailEnd type="none" w="med" len="med"/>
          </a:ln>
        </p:spPr>
      </p:cxnSp>
      <p:cxnSp>
        <p:nvCxnSpPr>
          <p:cNvPr id="15" name="Shape 250"/>
          <p:cNvCxnSpPr/>
          <p:nvPr/>
        </p:nvCxnSpPr>
        <p:spPr>
          <a:xfrm rot="10800000">
            <a:off x="5954713" y="5334000"/>
            <a:ext cx="990599" cy="304799"/>
          </a:xfrm>
          <a:prstGeom prst="straightConnector1">
            <a:avLst/>
          </a:prstGeom>
          <a:noFill/>
          <a:ln w="9525" cap="flat" cmpd="sng">
            <a:solidFill>
              <a:schemeClr val="dk1"/>
            </a:solidFill>
            <a:prstDash val="solid"/>
            <a:miter/>
            <a:headEnd type="none" w="med" len="med"/>
            <a:tailEnd type="non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523967" cy="633412"/>
          </a:xfrm>
        </p:spPr>
        <p:txBody>
          <a:bodyPr>
            <a:normAutofit fontScale="90000"/>
          </a:bodyPr>
          <a:lstStyle/>
          <a:p>
            <a:r>
              <a:rPr lang="en-US" sz="4000" dirty="0" smtClean="0">
                <a:solidFill>
                  <a:schemeClr val="dk2"/>
                </a:solidFill>
                <a:latin typeface="Helvetica Neue"/>
                <a:ea typeface="Helvetica Neue"/>
                <a:cs typeface="Helvetica Neue"/>
              </a:rPr>
              <a:t>Different mode of representation</a:t>
            </a:r>
            <a:endParaRPr lang="en-US" sz="4000" dirty="0">
              <a:solidFill>
                <a:schemeClr val="dk2"/>
              </a:solidFill>
              <a:latin typeface="Helvetica Neue"/>
              <a:ea typeface="Helvetica Neue"/>
              <a:cs typeface="Helvetica Neue"/>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597098823"/>
              </p:ext>
            </p:extLst>
          </p:nvPr>
        </p:nvGraphicFramePr>
        <p:xfrm>
          <a:off x="822722" y="2241948"/>
          <a:ext cx="7543800" cy="30170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91682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Patterns</a:t>
            </a:r>
            <a:endParaRPr lang="en-US" dirty="0"/>
          </a:p>
        </p:txBody>
      </p:sp>
      <p:sp>
        <p:nvSpPr>
          <p:cNvPr id="3" name="Content Placeholder 2"/>
          <p:cNvSpPr>
            <a:spLocks noGrp="1"/>
          </p:cNvSpPr>
          <p:nvPr>
            <p:ph idx="1"/>
          </p:nvPr>
        </p:nvSpPr>
        <p:spPr/>
        <p:txBody>
          <a:bodyPr/>
          <a:lstStyle/>
          <a:p>
            <a:r>
              <a:rPr lang="en-US" i="1" dirty="0" smtClean="0"/>
              <a:t>If you want to obtain solutions to customer requirements more rapidly and provide your team with proven approaches, use analysis patterns.</a:t>
            </a:r>
          </a:p>
          <a:p>
            <a:r>
              <a:rPr lang="en-US" i="1" dirty="0" smtClean="0"/>
              <a:t>Benefits</a:t>
            </a:r>
          </a:p>
          <a:p>
            <a:pPr lvl="1"/>
            <a:r>
              <a:rPr lang="en-US" dirty="0" smtClean="0"/>
              <a:t>speed up the development of abstract analysis models</a:t>
            </a:r>
          </a:p>
          <a:p>
            <a:pPr lvl="1"/>
            <a:r>
              <a:rPr lang="en-US" sz="2000" dirty="0" smtClean="0"/>
              <a:t>facilitate the transformation of the analysis model into a design </a:t>
            </a:r>
            <a:r>
              <a:rPr lang="en-US" sz="2400" dirty="0" smtClean="0"/>
              <a:t>model by suggesting design patterns and reliable solutions for common problems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Agile Requirements Engineering</a:t>
            </a:r>
            <a:endParaRPr lang="en-US" dirty="0"/>
          </a:p>
        </p:txBody>
      </p:sp>
      <p:sp>
        <p:nvSpPr>
          <p:cNvPr id="3" name="Content Placeholder 2"/>
          <p:cNvSpPr>
            <a:spLocks noGrp="1"/>
          </p:cNvSpPr>
          <p:nvPr>
            <p:ph idx="1"/>
          </p:nvPr>
        </p:nvSpPr>
        <p:spPr/>
        <p:txBody>
          <a:bodyPr/>
          <a:lstStyle/>
          <a:p>
            <a:r>
              <a:rPr lang="en-US" dirty="0" smtClean="0"/>
              <a:t>transfer ideas from stakeholders to the software team rather than create extensive analysis work products</a:t>
            </a:r>
          </a:p>
          <a:p>
            <a:r>
              <a:rPr lang="en-US" dirty="0" smtClean="0"/>
              <a:t>allows the early creation and testing of working prototypes</a:t>
            </a:r>
          </a:p>
          <a:p>
            <a:r>
              <a:rPr lang="en-US" dirty="0" smtClean="0"/>
              <a:t>addresses important issues</a:t>
            </a:r>
          </a:p>
          <a:p>
            <a:pPr lvl="1"/>
            <a:r>
              <a:rPr lang="en-US" dirty="0" smtClean="0"/>
              <a:t>high requirements volatility</a:t>
            </a:r>
          </a:p>
          <a:p>
            <a:pPr lvl="1"/>
            <a:r>
              <a:rPr lang="en-US" dirty="0" smtClean="0"/>
              <a:t>incomplete knowledge of development technology</a:t>
            </a:r>
          </a:p>
          <a:p>
            <a:pPr lvl="1"/>
            <a:r>
              <a:rPr lang="en-US" dirty="0" smtClean="0"/>
              <a:t>customers not able to articulate their visions until they see a working prototype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for Self-Adaptive Systems</a:t>
            </a:r>
            <a:endParaRPr lang="en-US" dirty="0"/>
          </a:p>
        </p:txBody>
      </p:sp>
      <p:sp>
        <p:nvSpPr>
          <p:cNvPr id="3" name="Content Placeholder 2"/>
          <p:cNvSpPr>
            <a:spLocks noGrp="1"/>
          </p:cNvSpPr>
          <p:nvPr>
            <p:ph idx="1"/>
          </p:nvPr>
        </p:nvSpPr>
        <p:spPr/>
        <p:txBody>
          <a:bodyPr>
            <a:normAutofit fontScale="85000" lnSpcReduction="10000"/>
          </a:bodyPr>
          <a:lstStyle/>
          <a:p>
            <a:r>
              <a:rPr lang="en-US" i="1" dirty="0" smtClean="0"/>
              <a:t>Self-adaptive systems can </a:t>
            </a:r>
          </a:p>
          <a:p>
            <a:pPr lvl="1"/>
            <a:r>
              <a:rPr lang="en-US" i="1" dirty="0" smtClean="0"/>
              <a:t>reconfigure themselves</a:t>
            </a:r>
          </a:p>
          <a:p>
            <a:pPr lvl="1"/>
            <a:r>
              <a:rPr lang="en-US" i="1" dirty="0" smtClean="0"/>
              <a:t>augment their functionality</a:t>
            </a:r>
          </a:p>
          <a:p>
            <a:pPr lvl="1"/>
            <a:r>
              <a:rPr lang="en-US" dirty="0" smtClean="0"/>
              <a:t>protect themselves</a:t>
            </a:r>
          </a:p>
          <a:p>
            <a:pPr lvl="1"/>
            <a:r>
              <a:rPr lang="en-US" dirty="0" smtClean="0"/>
              <a:t>recover from failure</a:t>
            </a:r>
          </a:p>
          <a:p>
            <a:pPr lvl="1"/>
            <a:r>
              <a:rPr lang="en-US" dirty="0" smtClean="0"/>
              <a:t>accomplish all of this while hiding most of their internal complexity from their users</a:t>
            </a:r>
          </a:p>
          <a:p>
            <a:r>
              <a:rPr lang="en-US" dirty="0" smtClean="0"/>
              <a:t>document the variability needed for self-adaptive systems include </a:t>
            </a:r>
          </a:p>
          <a:p>
            <a:pPr lvl="1"/>
            <a:r>
              <a:rPr lang="en-US" dirty="0" smtClean="0"/>
              <a:t>timing uncertainty</a:t>
            </a:r>
          </a:p>
          <a:p>
            <a:pPr lvl="1"/>
            <a:r>
              <a:rPr lang="en-US" dirty="0" smtClean="0"/>
              <a:t>user profile differences (e.g., end users versus systems administrators)</a:t>
            </a:r>
          </a:p>
          <a:p>
            <a:pPr lvl="1"/>
            <a:r>
              <a:rPr lang="en-US" dirty="0" smtClean="0"/>
              <a:t>behavior changes based on problem domain (e.g., commercial or educational)</a:t>
            </a:r>
          </a:p>
          <a:p>
            <a:pPr lvl="1"/>
            <a:r>
              <a:rPr lang="en-US" dirty="0" smtClean="0"/>
              <a:t>or pre-defined behaviors exploiting system assets </a:t>
            </a:r>
          </a:p>
          <a:p>
            <a:pPr lvl="1"/>
            <a:r>
              <a:rPr lang="en-US" dirty="0" smtClean="0"/>
              <a:t>More variability increases  complexity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solidFill>
                  <a:schemeClr val="dk2"/>
                </a:solidFill>
                <a:latin typeface="Helvetica Neue"/>
                <a:ea typeface="Helvetica Neue"/>
                <a:cs typeface="Helvetica Neue"/>
                <a:sym typeface="Helvetica Neue"/>
              </a:rPr>
              <a:t>Negotiating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develop a project plan that meets stakeholder needs while at the same time reflecting the real-world constraints (e.g., time, people, budget) that have been placed on the software team</a:t>
            </a:r>
          </a:p>
          <a:p>
            <a:r>
              <a:rPr lang="en-US" dirty="0" smtClean="0"/>
              <a:t>set of negotiation activities</a:t>
            </a:r>
          </a:p>
          <a:p>
            <a:pPr marL="573088" lvl="1" indent="-342900">
              <a:lnSpc>
                <a:spcPct val="100000"/>
              </a:lnSpc>
              <a:spcBef>
                <a:spcPts val="0"/>
              </a:spcBef>
              <a:spcAft>
                <a:spcPts val="0"/>
              </a:spcAft>
              <a:buClr>
                <a:schemeClr val="folHlink"/>
              </a:buClr>
              <a:buSzPct val="75000"/>
              <a:buFont typeface="Noto Symbol"/>
              <a:buChar char="■"/>
            </a:pPr>
            <a:r>
              <a:rPr lang="en-US" sz="2800" dirty="0" smtClean="0">
                <a:sym typeface="Helvetica Neue"/>
              </a:rPr>
              <a:t>Identify the key stakeholders</a:t>
            </a:r>
          </a:p>
          <a:p>
            <a:pPr marL="963612" lvl="2" indent="-285750">
              <a:lnSpc>
                <a:spcPct val="100000"/>
              </a:lnSpc>
              <a:spcBef>
                <a:spcPts val="400"/>
              </a:spcBef>
              <a:spcAft>
                <a:spcPts val="0"/>
              </a:spcAft>
              <a:buClr>
                <a:schemeClr val="folHlink"/>
              </a:buClr>
              <a:buSzPct val="70000"/>
              <a:buFont typeface="Noto Symbol"/>
              <a:buChar char="■"/>
            </a:pPr>
            <a:r>
              <a:rPr lang="en-US" sz="2800" dirty="0" smtClean="0">
                <a:sym typeface="Helvetica Neue"/>
              </a:rPr>
              <a:t>These are the people who will be involved in the negotiation</a:t>
            </a:r>
          </a:p>
          <a:p>
            <a:pPr marL="573088" lvl="1" indent="-342900">
              <a:lnSpc>
                <a:spcPct val="100000"/>
              </a:lnSpc>
              <a:spcBef>
                <a:spcPts val="480"/>
              </a:spcBef>
              <a:spcAft>
                <a:spcPts val="0"/>
              </a:spcAft>
              <a:buClr>
                <a:schemeClr val="folHlink"/>
              </a:buClr>
              <a:buSzPct val="75000"/>
              <a:buFont typeface="Noto Symbol"/>
              <a:buChar char="■"/>
            </a:pPr>
            <a:r>
              <a:rPr lang="en-US" sz="2800" dirty="0" smtClean="0">
                <a:sym typeface="Helvetica Neue"/>
              </a:rPr>
              <a:t>Determine each of the stakeholders “win conditions”</a:t>
            </a:r>
          </a:p>
          <a:p>
            <a:pPr marL="963612" lvl="2" indent="-285750">
              <a:lnSpc>
                <a:spcPct val="100000"/>
              </a:lnSpc>
              <a:spcBef>
                <a:spcPts val="400"/>
              </a:spcBef>
              <a:spcAft>
                <a:spcPts val="0"/>
              </a:spcAft>
              <a:buClr>
                <a:schemeClr val="folHlink"/>
              </a:buClr>
              <a:buSzPct val="70000"/>
              <a:buFont typeface="Noto Symbol"/>
              <a:buChar char="■"/>
            </a:pPr>
            <a:r>
              <a:rPr lang="en-US" sz="2800" dirty="0" smtClean="0">
                <a:sym typeface="Helvetica Neue"/>
              </a:rPr>
              <a:t>Win conditions are not always obvious</a:t>
            </a:r>
          </a:p>
          <a:p>
            <a:pPr marL="573088" lvl="1" indent="-342900">
              <a:lnSpc>
                <a:spcPct val="100000"/>
              </a:lnSpc>
              <a:spcBef>
                <a:spcPts val="480"/>
              </a:spcBef>
              <a:spcAft>
                <a:spcPts val="0"/>
              </a:spcAft>
              <a:buClr>
                <a:schemeClr val="folHlink"/>
              </a:buClr>
              <a:buSzPct val="75000"/>
              <a:buFont typeface="Noto Symbol"/>
              <a:buChar char="■"/>
            </a:pPr>
            <a:r>
              <a:rPr lang="en-US" sz="2800" dirty="0" smtClean="0">
                <a:sym typeface="Helvetica Neue"/>
              </a:rPr>
              <a:t>Negotiate</a:t>
            </a:r>
          </a:p>
          <a:p>
            <a:pPr marL="963612" lvl="2" indent="-285750">
              <a:lnSpc>
                <a:spcPct val="100000"/>
              </a:lnSpc>
              <a:spcBef>
                <a:spcPts val="400"/>
              </a:spcBef>
              <a:spcAft>
                <a:spcPts val="0"/>
              </a:spcAft>
              <a:buClr>
                <a:schemeClr val="folHlink"/>
              </a:buClr>
              <a:buSzPct val="70000"/>
              <a:buFont typeface="Noto Symbol"/>
              <a:buChar char="■"/>
            </a:pPr>
            <a:r>
              <a:rPr lang="en-US" sz="2800" dirty="0" smtClean="0">
                <a:sym typeface="Helvetica Neue"/>
              </a:rPr>
              <a:t>Work toward a set of requirements that lead to “win-win”</a:t>
            </a:r>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Problems with our Requirements Practices</a:t>
            </a:r>
            <a:endParaRPr lang="en-US" dirty="0"/>
          </a:p>
        </p:txBody>
      </p:sp>
      <p:sp>
        <p:nvSpPr>
          <p:cNvPr id="3" name="Content Placeholder 2"/>
          <p:cNvSpPr>
            <a:spLocks noGrp="1"/>
          </p:cNvSpPr>
          <p:nvPr>
            <p:ph idx="1"/>
          </p:nvPr>
        </p:nvSpPr>
        <p:spPr/>
        <p:txBody>
          <a:bodyPr/>
          <a:lstStyle/>
          <a:p>
            <a:r>
              <a:rPr lang="en-US" sz="2400" dirty="0" smtClean="0"/>
              <a:t>Many software developers argue that</a:t>
            </a:r>
          </a:p>
          <a:p>
            <a:pPr lvl="1"/>
            <a:r>
              <a:rPr lang="en-US" sz="2000" dirty="0" smtClean="0"/>
              <a:t>Building software is so compelling that we want to jump right in (before having a clear understanding of what is needed)</a:t>
            </a:r>
          </a:p>
          <a:p>
            <a:pPr lvl="1"/>
            <a:r>
              <a:rPr lang="en-US" sz="2000" dirty="0" smtClean="0"/>
              <a:t>Things will become clear as we build the software</a:t>
            </a:r>
          </a:p>
          <a:p>
            <a:pPr lvl="1"/>
            <a:r>
              <a:rPr lang="en-US" sz="2000" dirty="0" smtClean="0"/>
              <a:t>Project stakeholders will be able to better understand what they need only after examining early iterations of the software</a:t>
            </a:r>
          </a:p>
          <a:p>
            <a:pPr lvl="1"/>
            <a:r>
              <a:rPr lang="en-US" sz="2000" dirty="0" smtClean="0"/>
              <a:t>Things change so rapidly that requirements engineering is a waste of time</a:t>
            </a:r>
          </a:p>
          <a:p>
            <a:pPr lvl="1"/>
            <a:r>
              <a:rPr lang="en-US" sz="2000" dirty="0" smtClean="0"/>
              <a:t>The bottom line is producing a working program and that all else is secondary</a:t>
            </a:r>
          </a:p>
          <a:p>
            <a:r>
              <a:rPr lang="en-US" sz="2400" dirty="0" smtClean="0"/>
              <a:t>All of these arguments contain some truth, especially for small projects that take less than one month to complete</a:t>
            </a:r>
          </a:p>
          <a:p>
            <a:r>
              <a:rPr lang="en-US" sz="2400" dirty="0" smtClean="0"/>
              <a:t>However, as software grows in size and complexity, these arguments begin to break down and can lead to a failed software project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solidFill>
                  <a:schemeClr val="dk2"/>
                </a:solidFill>
                <a:latin typeface="Helvetica Neue"/>
                <a:ea typeface="Helvetica Neue"/>
                <a:cs typeface="Helvetica Neue"/>
                <a:sym typeface="Helvetica Neue"/>
              </a:rPr>
              <a:t>Negotiating Requirements</a:t>
            </a:r>
            <a:endParaRPr lang="en-US" dirty="0"/>
          </a:p>
        </p:txBody>
      </p:sp>
      <p:sp>
        <p:nvSpPr>
          <p:cNvPr id="3" name="Content Placeholder 2"/>
          <p:cNvSpPr>
            <a:spLocks noGrp="1"/>
          </p:cNvSpPr>
          <p:nvPr>
            <p:ph idx="1"/>
          </p:nvPr>
        </p:nvSpPr>
        <p:spPr/>
        <p:txBody>
          <a:bodyPr/>
          <a:lstStyle/>
          <a:p>
            <a:r>
              <a:rPr lang="en-US" dirty="0" smtClean="0"/>
              <a:t>Handshaking - tends to improve identification, analysis, and selection of variants and promotes win-win negotiation</a:t>
            </a:r>
          </a:p>
          <a:p>
            <a:pPr lvl="1"/>
            <a:r>
              <a:rPr lang="en-US" dirty="0" smtClean="0"/>
              <a:t>the software team </a:t>
            </a:r>
          </a:p>
          <a:p>
            <a:pPr lvl="2"/>
            <a:r>
              <a:rPr lang="en-US" dirty="0" smtClean="0"/>
              <a:t>proposes solutions to requirements</a:t>
            </a:r>
          </a:p>
          <a:p>
            <a:pPr lvl="2"/>
            <a:r>
              <a:rPr lang="en-US" dirty="0" smtClean="0"/>
              <a:t>describes their impact</a:t>
            </a:r>
          </a:p>
          <a:p>
            <a:pPr lvl="2"/>
            <a:r>
              <a:rPr lang="en-US" dirty="0" smtClean="0"/>
              <a:t>communicates their intentions to customer representatives.</a:t>
            </a:r>
          </a:p>
          <a:p>
            <a:pPr lvl="1"/>
            <a:r>
              <a:rPr lang="en-US" dirty="0" smtClean="0"/>
              <a:t>customer representatives</a:t>
            </a:r>
          </a:p>
          <a:p>
            <a:pPr lvl="2"/>
            <a:r>
              <a:rPr lang="en-US" dirty="0" smtClean="0"/>
              <a:t>review the proposed solutions, focusing on missing features </a:t>
            </a:r>
          </a:p>
          <a:p>
            <a:pPr lvl="2"/>
            <a:r>
              <a:rPr lang="en-US" dirty="0" smtClean="0"/>
              <a:t>seeking clarification of novel requirements</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03" y="228600"/>
            <a:ext cx="8945697" cy="915153"/>
          </a:xfrm>
        </p:spPr>
        <p:txBody>
          <a:bodyPr>
            <a:normAutofit fontScale="90000"/>
          </a:bodyPr>
          <a:lstStyle/>
          <a:p>
            <a:r>
              <a:rPr lang="en-US" dirty="0" smtClean="0"/>
              <a:t>Guidelines to negotiate effectively</a:t>
            </a:r>
            <a:endParaRPr lang="en-US" dirty="0"/>
          </a:p>
        </p:txBody>
      </p:sp>
      <p:sp>
        <p:nvSpPr>
          <p:cNvPr id="3" name="Content Placeholder 2"/>
          <p:cNvSpPr>
            <a:spLocks noGrp="1"/>
          </p:cNvSpPr>
          <p:nvPr>
            <p:ph idx="1"/>
          </p:nvPr>
        </p:nvSpPr>
        <p:spPr/>
        <p:txBody>
          <a:bodyPr>
            <a:normAutofit fontScale="77500" lnSpcReduction="20000"/>
          </a:bodyPr>
          <a:lstStyle/>
          <a:p>
            <a:r>
              <a:rPr lang="en-US" i="1" dirty="0" smtClean="0"/>
              <a:t>Recognize that it’s not a competition. To be successful, </a:t>
            </a:r>
            <a:r>
              <a:rPr lang="en-US" dirty="0" smtClean="0"/>
              <a:t>both parties have to feel they’ve won or achieved something. Both will have to compromise.</a:t>
            </a:r>
          </a:p>
          <a:p>
            <a:r>
              <a:rPr lang="en-US" i="1" dirty="0" smtClean="0"/>
              <a:t>Map out a strategy. Decide what you’d like to </a:t>
            </a:r>
            <a:r>
              <a:rPr lang="en-US" dirty="0" smtClean="0"/>
              <a:t>achieve, what the other party wants to achieve, and how you’ll go about making both happen.</a:t>
            </a:r>
          </a:p>
          <a:p>
            <a:r>
              <a:rPr lang="en-US" i="1" dirty="0" smtClean="0"/>
              <a:t>Listen actively. Don’t work on formulating your </a:t>
            </a:r>
            <a:r>
              <a:rPr lang="en-US" dirty="0" smtClean="0"/>
              <a:t>response while the other party is talking. Listen to her. It’s likely you’ll gain knowledge that will help you to better negotiate your position.</a:t>
            </a:r>
          </a:p>
          <a:p>
            <a:r>
              <a:rPr lang="en-US" i="1" dirty="0" smtClean="0"/>
              <a:t>Focus on the other party’s interests. Don’t take hard </a:t>
            </a:r>
            <a:r>
              <a:rPr lang="en-US" dirty="0" smtClean="0"/>
              <a:t>positions if you want to avoid conflict.</a:t>
            </a:r>
          </a:p>
          <a:p>
            <a:r>
              <a:rPr lang="en-US" i="1" dirty="0" smtClean="0"/>
              <a:t>Don’t let it get personal. Focus on the problem that </a:t>
            </a:r>
            <a:r>
              <a:rPr lang="en-US" dirty="0" smtClean="0"/>
              <a:t>needs to be solved.</a:t>
            </a:r>
          </a:p>
          <a:p>
            <a:r>
              <a:rPr lang="en-US" i="1" dirty="0" smtClean="0"/>
              <a:t>Be creative. Don’t be afraid to think out of the box </a:t>
            </a:r>
            <a:r>
              <a:rPr lang="en-US" dirty="0" smtClean="0"/>
              <a:t>if you’re at an impasse.</a:t>
            </a:r>
          </a:p>
          <a:p>
            <a:r>
              <a:rPr lang="en-US" i="1" dirty="0" smtClean="0"/>
              <a:t>Be ready to commit. Once an agreement has been </a:t>
            </a:r>
            <a:r>
              <a:rPr lang="en-US" dirty="0" smtClean="0"/>
              <a:t>reached, don’t waffle; commit to it and move on.</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solidFill>
                  <a:schemeClr val="dk2"/>
                </a:solidFill>
                <a:latin typeface="Helvetica Neue"/>
                <a:ea typeface="Helvetica Neue"/>
                <a:cs typeface="Helvetica Neue"/>
                <a:sym typeface="Helvetica Neue"/>
              </a:rPr>
              <a:t>Requirements Monitoring</a:t>
            </a:r>
            <a:endParaRPr lang="en-US" dirty="0"/>
          </a:p>
        </p:txBody>
      </p:sp>
      <p:sp>
        <p:nvSpPr>
          <p:cNvPr id="3" name="Content Placeholder 2"/>
          <p:cNvSpPr>
            <a:spLocks noGrp="1"/>
          </p:cNvSpPr>
          <p:nvPr>
            <p:ph idx="1"/>
          </p:nvPr>
        </p:nvSpPr>
        <p:spPr/>
        <p:txBody>
          <a:bodyPr/>
          <a:lstStyle/>
          <a:p>
            <a:pPr marL="342900" lvl="0" indent="-342900">
              <a:lnSpc>
                <a:spcPct val="100000"/>
              </a:lnSpc>
              <a:spcBef>
                <a:spcPts val="0"/>
              </a:spcBef>
              <a:spcAft>
                <a:spcPts val="0"/>
              </a:spcAft>
              <a:buClr>
                <a:schemeClr val="folHlink"/>
              </a:buClr>
              <a:buSzPct val="25000"/>
              <a:buNone/>
            </a:pPr>
            <a:r>
              <a:rPr lang="en-US" sz="2400" dirty="0" smtClean="0">
                <a:solidFill>
                  <a:schemeClr val="dk1"/>
                </a:solidFill>
                <a:latin typeface="Helvetica Neue"/>
                <a:ea typeface="Helvetica Neue"/>
                <a:cs typeface="Helvetica Neue"/>
                <a:sym typeface="Helvetica Neue"/>
              </a:rPr>
              <a:t>Especially </a:t>
            </a:r>
            <a:r>
              <a:rPr lang="en-US" sz="2400" dirty="0" err="1" smtClean="0">
                <a:solidFill>
                  <a:schemeClr val="dk1"/>
                </a:solidFill>
                <a:latin typeface="Helvetica Neue"/>
                <a:ea typeface="Helvetica Neue"/>
                <a:cs typeface="Helvetica Neue"/>
                <a:sym typeface="Helvetica Neue"/>
              </a:rPr>
              <a:t>needes</a:t>
            </a:r>
            <a:r>
              <a:rPr lang="en-US" sz="2400" dirty="0" smtClean="0">
                <a:solidFill>
                  <a:schemeClr val="dk1"/>
                </a:solidFill>
                <a:latin typeface="Helvetica Neue"/>
                <a:ea typeface="Helvetica Neue"/>
                <a:cs typeface="Helvetica Neue"/>
                <a:sym typeface="Helvetica Neue"/>
              </a:rPr>
              <a:t> in incremental development that </a:t>
            </a:r>
            <a:r>
              <a:rPr lang="en-US" sz="2400" dirty="0" smtClean="0"/>
              <a:t>encompasses five tasks</a:t>
            </a:r>
            <a:endParaRPr lang="en-US" sz="2400" dirty="0" smtClean="0">
              <a:solidFill>
                <a:schemeClr val="dk1"/>
              </a:solidFill>
              <a:latin typeface="Helvetica Neue"/>
              <a:ea typeface="Helvetica Neue"/>
              <a:cs typeface="Helvetica Neue"/>
              <a:sym typeface="Helvetica Neue"/>
            </a:endParaRPr>
          </a:p>
          <a:p>
            <a:pPr marL="742950" lvl="1" indent="-285750">
              <a:lnSpc>
                <a:spcPct val="100000"/>
              </a:lnSpc>
              <a:spcBef>
                <a:spcPts val="400"/>
              </a:spcBef>
              <a:spcAft>
                <a:spcPts val="0"/>
              </a:spcAft>
              <a:buClr>
                <a:schemeClr val="folHlink"/>
              </a:buClr>
              <a:buSzPct val="70000"/>
              <a:buFont typeface="Noto Symbol"/>
              <a:buChar char="■"/>
            </a:pPr>
            <a:r>
              <a:rPr lang="en-US" sz="2000" i="1" dirty="0" smtClean="0">
                <a:solidFill>
                  <a:schemeClr val="folHlink"/>
                </a:solidFill>
                <a:latin typeface="Helvetica Neue"/>
                <a:ea typeface="Helvetica Neue"/>
                <a:cs typeface="Helvetica Neue"/>
                <a:sym typeface="Helvetica Neue"/>
              </a:rPr>
              <a:t>Distributed debugging </a:t>
            </a:r>
            <a:r>
              <a:rPr lang="en-US" sz="2000" dirty="0" smtClean="0">
                <a:solidFill>
                  <a:schemeClr val="dk1"/>
                </a:solidFill>
                <a:latin typeface="Helvetica Neue"/>
                <a:ea typeface="Helvetica Neue"/>
                <a:cs typeface="Helvetica Neue"/>
                <a:sym typeface="Helvetica Neue"/>
              </a:rPr>
              <a:t>– uncovers errors and determines their cause.</a:t>
            </a:r>
          </a:p>
          <a:p>
            <a:pPr marL="742950" lvl="1" indent="-285750">
              <a:lnSpc>
                <a:spcPct val="100000"/>
              </a:lnSpc>
              <a:spcBef>
                <a:spcPts val="400"/>
              </a:spcBef>
              <a:spcAft>
                <a:spcPts val="0"/>
              </a:spcAft>
              <a:buClr>
                <a:schemeClr val="folHlink"/>
              </a:buClr>
              <a:buSzPct val="70000"/>
              <a:buFont typeface="Noto Symbol"/>
              <a:buChar char="■"/>
            </a:pPr>
            <a:r>
              <a:rPr lang="en-US" sz="2000" i="1" dirty="0" smtClean="0">
                <a:solidFill>
                  <a:schemeClr val="folHlink"/>
                </a:solidFill>
                <a:latin typeface="Helvetica Neue"/>
                <a:ea typeface="Helvetica Neue"/>
                <a:cs typeface="Helvetica Neue"/>
                <a:sym typeface="Helvetica Neue"/>
              </a:rPr>
              <a:t>Run-time verification </a:t>
            </a:r>
            <a:r>
              <a:rPr lang="en-US" sz="2000" dirty="0" smtClean="0">
                <a:solidFill>
                  <a:schemeClr val="dk1"/>
                </a:solidFill>
                <a:latin typeface="Helvetica Neue"/>
                <a:ea typeface="Helvetica Neue"/>
                <a:cs typeface="Helvetica Neue"/>
                <a:sym typeface="Helvetica Neue"/>
              </a:rPr>
              <a:t>– determines whether software matches its specification.</a:t>
            </a:r>
          </a:p>
          <a:p>
            <a:pPr marL="742950" lvl="1" indent="-285750">
              <a:lnSpc>
                <a:spcPct val="100000"/>
              </a:lnSpc>
              <a:spcBef>
                <a:spcPts val="400"/>
              </a:spcBef>
              <a:spcAft>
                <a:spcPts val="0"/>
              </a:spcAft>
              <a:buClr>
                <a:schemeClr val="folHlink"/>
              </a:buClr>
              <a:buSzPct val="70000"/>
              <a:buFont typeface="Noto Symbol"/>
              <a:buChar char="■"/>
            </a:pPr>
            <a:r>
              <a:rPr lang="en-US" sz="2000" i="1" dirty="0" smtClean="0">
                <a:solidFill>
                  <a:schemeClr val="folHlink"/>
                </a:solidFill>
                <a:latin typeface="Helvetica Neue"/>
                <a:ea typeface="Helvetica Neue"/>
                <a:cs typeface="Helvetica Neue"/>
                <a:sym typeface="Helvetica Neue"/>
              </a:rPr>
              <a:t>Run-time validation </a:t>
            </a:r>
            <a:r>
              <a:rPr lang="en-US" sz="2000" dirty="0" smtClean="0">
                <a:solidFill>
                  <a:schemeClr val="dk1"/>
                </a:solidFill>
                <a:latin typeface="Helvetica Neue"/>
                <a:ea typeface="Helvetica Neue"/>
                <a:cs typeface="Helvetica Neue"/>
                <a:sym typeface="Helvetica Neue"/>
              </a:rPr>
              <a:t>– assesses whether evolving software meets user goals.</a:t>
            </a:r>
          </a:p>
          <a:p>
            <a:pPr marL="742950" lvl="1" indent="-285750">
              <a:lnSpc>
                <a:spcPct val="100000"/>
              </a:lnSpc>
              <a:spcBef>
                <a:spcPts val="400"/>
              </a:spcBef>
              <a:spcAft>
                <a:spcPts val="0"/>
              </a:spcAft>
              <a:buClr>
                <a:schemeClr val="folHlink"/>
              </a:buClr>
              <a:buSzPct val="70000"/>
              <a:buFont typeface="Noto Symbol"/>
              <a:buChar char="■"/>
            </a:pPr>
            <a:r>
              <a:rPr lang="en-US" sz="2000" i="1" dirty="0" smtClean="0">
                <a:solidFill>
                  <a:schemeClr val="folHlink"/>
                </a:solidFill>
                <a:latin typeface="Helvetica Neue"/>
                <a:ea typeface="Helvetica Neue"/>
                <a:cs typeface="Helvetica Neue"/>
                <a:sym typeface="Helvetica Neue"/>
              </a:rPr>
              <a:t>Business activity monitoring </a:t>
            </a:r>
            <a:r>
              <a:rPr lang="en-US" sz="2000" dirty="0" smtClean="0">
                <a:solidFill>
                  <a:schemeClr val="dk1"/>
                </a:solidFill>
                <a:latin typeface="Helvetica Neue"/>
                <a:ea typeface="Helvetica Neue"/>
                <a:cs typeface="Helvetica Neue"/>
                <a:sym typeface="Helvetica Neue"/>
              </a:rPr>
              <a:t>– evaluates whether a system satisfies business goals.</a:t>
            </a:r>
          </a:p>
          <a:p>
            <a:pPr marL="742950" lvl="1" indent="-285750">
              <a:lnSpc>
                <a:spcPct val="100000"/>
              </a:lnSpc>
              <a:spcBef>
                <a:spcPts val="400"/>
              </a:spcBef>
              <a:spcAft>
                <a:spcPts val="0"/>
              </a:spcAft>
              <a:buClr>
                <a:schemeClr val="folHlink"/>
              </a:buClr>
              <a:buSzPct val="70000"/>
              <a:buFont typeface="Noto Symbol"/>
              <a:buChar char="■"/>
            </a:pPr>
            <a:r>
              <a:rPr lang="en-US" sz="2000" i="1" dirty="0" smtClean="0">
                <a:solidFill>
                  <a:schemeClr val="folHlink"/>
                </a:solidFill>
                <a:latin typeface="Helvetica Neue"/>
                <a:ea typeface="Helvetica Neue"/>
                <a:cs typeface="Helvetica Neue"/>
                <a:sym typeface="Helvetica Neue"/>
              </a:rPr>
              <a:t>Evolution and </a:t>
            </a:r>
            <a:r>
              <a:rPr lang="en-US" sz="2000" i="1" dirty="0" err="1" smtClean="0">
                <a:solidFill>
                  <a:schemeClr val="folHlink"/>
                </a:solidFill>
                <a:latin typeface="Helvetica Neue"/>
                <a:ea typeface="Helvetica Neue"/>
                <a:cs typeface="Helvetica Neue"/>
                <a:sym typeface="Helvetica Neue"/>
              </a:rPr>
              <a:t>codesign</a:t>
            </a:r>
            <a:r>
              <a:rPr lang="en-US" sz="2000" i="1" dirty="0" smtClean="0">
                <a:solidFill>
                  <a:schemeClr val="folHlink"/>
                </a:solidFill>
                <a:latin typeface="Helvetica Neue"/>
                <a:ea typeface="Helvetica Neue"/>
                <a:cs typeface="Helvetica Neue"/>
                <a:sym typeface="Helvetica Neue"/>
              </a:rPr>
              <a:t> </a:t>
            </a:r>
            <a:r>
              <a:rPr lang="en-US" sz="2000" dirty="0" smtClean="0">
                <a:solidFill>
                  <a:schemeClr val="dk1"/>
                </a:solidFill>
                <a:latin typeface="Helvetica Neue"/>
                <a:ea typeface="Helvetica Neue"/>
                <a:cs typeface="Helvetica Neue"/>
                <a:sym typeface="Helvetica Neue"/>
              </a:rPr>
              <a:t>– provides information to stakeholders as the system evolves.</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solidFill>
                  <a:schemeClr val="dk2"/>
                </a:solidFill>
                <a:latin typeface="Helvetica Neue"/>
                <a:ea typeface="Helvetica Neue"/>
                <a:cs typeface="Helvetica Neue"/>
                <a:sym typeface="Helvetica Neue"/>
              </a:rPr>
              <a:t>Validating Requirements</a:t>
            </a:r>
            <a:endParaRPr lang="en-US" dirty="0"/>
          </a:p>
        </p:txBody>
      </p:sp>
      <p:sp>
        <p:nvSpPr>
          <p:cNvPr id="3" name="Content Placeholder 2"/>
          <p:cNvSpPr>
            <a:spLocks noGrp="1"/>
          </p:cNvSpPr>
          <p:nvPr>
            <p:ph idx="1"/>
          </p:nvPr>
        </p:nvSpPr>
        <p:spPr>
          <a:xfrm>
            <a:off x="198303" y="1345139"/>
            <a:ext cx="8780444" cy="4827061"/>
          </a:xfrm>
        </p:spPr>
        <p:txBody>
          <a:bodyPr>
            <a:normAutofit fontScale="92500" lnSpcReduction="20000"/>
          </a:bodyPr>
          <a:lstStyle/>
          <a:p>
            <a:r>
              <a:rPr lang="en-US" dirty="0" smtClean="0"/>
              <a:t>A review of the requirements model addresses the following questions: to ensure that the requirements model is an accurate reflection of stakeholder needs and that it provides a solid foundation for design</a:t>
            </a:r>
          </a:p>
          <a:p>
            <a:r>
              <a:rPr lang="en-US" dirty="0" smtClean="0">
                <a:solidFill>
                  <a:schemeClr val="dk1"/>
                </a:solidFill>
                <a:latin typeface="Helvetica Neue"/>
                <a:ea typeface="Helvetica Neue"/>
                <a:cs typeface="Helvetica Neue"/>
                <a:sym typeface="Helvetica Neue"/>
              </a:rPr>
              <a:t>Is each requirement consistent with the overall objective for the system/product?</a:t>
            </a:r>
          </a:p>
          <a:p>
            <a:r>
              <a:rPr lang="en-US" dirty="0" smtClean="0">
                <a:solidFill>
                  <a:schemeClr val="dk1"/>
                </a:solidFill>
                <a:latin typeface="Helvetica Neue"/>
                <a:ea typeface="Helvetica Neue"/>
                <a:cs typeface="Helvetica Neue"/>
                <a:sym typeface="Helvetica Neue"/>
              </a:rPr>
              <a:t>Have all requirements been specified at the proper level of abstraction? That is, do some requirements provide a level of technical detail that is inappropriate at this stage?</a:t>
            </a:r>
          </a:p>
          <a:p>
            <a:r>
              <a:rPr lang="en-US" dirty="0" smtClean="0">
                <a:solidFill>
                  <a:schemeClr val="dk1"/>
                </a:solidFill>
                <a:latin typeface="Helvetica Neue"/>
                <a:ea typeface="Helvetica Neue"/>
                <a:cs typeface="Helvetica Neue"/>
                <a:sym typeface="Helvetica Neue"/>
              </a:rPr>
              <a:t>Is the requirement really necessary or does it represent an add-on feature that may not be essential to the objective of the system?</a:t>
            </a:r>
          </a:p>
          <a:p>
            <a:r>
              <a:rPr lang="en-US" dirty="0" smtClean="0">
                <a:solidFill>
                  <a:schemeClr val="dk1"/>
                </a:solidFill>
                <a:latin typeface="Helvetica Neue"/>
                <a:ea typeface="Helvetica Neue"/>
                <a:cs typeface="Helvetica Neue"/>
                <a:sym typeface="Helvetica Neue"/>
              </a:rPr>
              <a:t>Is each requirement bounded and unambiguous?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solidFill>
                  <a:schemeClr val="dk2"/>
                </a:solidFill>
                <a:latin typeface="Helvetica Neue"/>
                <a:ea typeface="Helvetica Neue"/>
                <a:cs typeface="Helvetica Neue"/>
                <a:sym typeface="Helvetica Neue"/>
              </a:rPr>
              <a:t>Validating Requirements</a:t>
            </a:r>
            <a:endParaRPr lang="en-US" dirty="0"/>
          </a:p>
        </p:txBody>
      </p:sp>
      <p:sp>
        <p:nvSpPr>
          <p:cNvPr id="3" name="Content Placeholder 2"/>
          <p:cNvSpPr>
            <a:spLocks noGrp="1"/>
          </p:cNvSpPr>
          <p:nvPr>
            <p:ph idx="1"/>
          </p:nvPr>
        </p:nvSpPr>
        <p:spPr>
          <a:xfrm>
            <a:off x="198303" y="1345139"/>
            <a:ext cx="8780444" cy="4827061"/>
          </a:xfrm>
        </p:spPr>
        <p:txBody>
          <a:bodyPr>
            <a:normAutofit fontScale="77500" lnSpcReduction="20000"/>
          </a:bodyPr>
          <a:lstStyle/>
          <a:p>
            <a:r>
              <a:rPr lang="en-US" dirty="0" smtClean="0">
                <a:solidFill>
                  <a:schemeClr val="dk1"/>
                </a:solidFill>
                <a:latin typeface="Helvetica Neue"/>
                <a:ea typeface="Helvetica Neue"/>
                <a:cs typeface="Helvetica Neue"/>
                <a:sym typeface="Helvetica Neue"/>
              </a:rPr>
              <a:t>Does each requirement have attribution? That is, is a source (generally, a specific individual) noted for each requirement? </a:t>
            </a:r>
          </a:p>
          <a:p>
            <a:r>
              <a:rPr lang="en-US" dirty="0" smtClean="0">
                <a:solidFill>
                  <a:schemeClr val="dk1"/>
                </a:solidFill>
                <a:latin typeface="Helvetica Neue"/>
                <a:ea typeface="Helvetica Neue"/>
                <a:cs typeface="Helvetica Neue"/>
                <a:sym typeface="Helvetica Neue"/>
              </a:rPr>
              <a:t>Do any requirements conflict with other requirements?</a:t>
            </a:r>
          </a:p>
          <a:p>
            <a:r>
              <a:rPr lang="en-US" dirty="0" smtClean="0">
                <a:solidFill>
                  <a:schemeClr val="dk1"/>
                </a:solidFill>
                <a:latin typeface="Helvetica Neue"/>
                <a:ea typeface="Helvetica Neue"/>
                <a:cs typeface="Helvetica Neue"/>
                <a:sym typeface="Helvetica Neue"/>
              </a:rPr>
              <a:t>Is each requirement achievable in the technical environment that will house the system or product?</a:t>
            </a:r>
          </a:p>
          <a:p>
            <a:r>
              <a:rPr lang="en-US" dirty="0" smtClean="0">
                <a:solidFill>
                  <a:schemeClr val="dk1"/>
                </a:solidFill>
                <a:latin typeface="Helvetica Neue"/>
                <a:ea typeface="Helvetica Neue"/>
                <a:cs typeface="Helvetica Neue"/>
                <a:sym typeface="Helvetica Neue"/>
              </a:rPr>
              <a:t>Is each requirement testable, once implemented?</a:t>
            </a:r>
          </a:p>
          <a:p>
            <a:r>
              <a:rPr lang="en-US" dirty="0" smtClean="0">
                <a:solidFill>
                  <a:schemeClr val="dk1"/>
                </a:solidFill>
                <a:latin typeface="Helvetica Neue"/>
                <a:ea typeface="Helvetica Neue"/>
                <a:cs typeface="Helvetica Neue"/>
                <a:sym typeface="Helvetica Neue"/>
              </a:rPr>
              <a:t>Does the requirements model properly reflect the information, function and behavior of the system to be built.</a:t>
            </a:r>
          </a:p>
          <a:p>
            <a:r>
              <a:rPr lang="en-US" dirty="0" smtClean="0">
                <a:solidFill>
                  <a:schemeClr val="dk1"/>
                </a:solidFill>
                <a:latin typeface="Helvetica Neue"/>
                <a:ea typeface="Helvetica Neue"/>
                <a:cs typeface="Helvetica Neue"/>
                <a:sym typeface="Helvetica Neue"/>
              </a:rPr>
              <a:t>Has the requirements model been “partitioned” in a way that exposes progressively more detailed information about the system.</a:t>
            </a:r>
          </a:p>
          <a:p>
            <a:r>
              <a:rPr lang="en-US" dirty="0" smtClean="0">
                <a:solidFill>
                  <a:schemeClr val="dk1"/>
                </a:solidFill>
                <a:latin typeface="Helvetica Neue"/>
                <a:ea typeface="Helvetica Neue"/>
                <a:cs typeface="Helvetica Neue"/>
                <a:sym typeface="Helvetica Neue"/>
              </a:rPr>
              <a:t>Have requirements patterns been used to simplify the requirements model. Have all patterns been properly validated? Are all patterns consistent with customer requirements?</a:t>
            </a:r>
            <a:endParaRPr lang="en-US"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Avoiding Common Mistakes</a:t>
            </a:r>
            <a:endParaRPr lang="en-US" dirty="0"/>
          </a:p>
        </p:txBody>
      </p:sp>
      <p:sp>
        <p:nvSpPr>
          <p:cNvPr id="3" name="Content Placeholder 2"/>
          <p:cNvSpPr>
            <a:spLocks noGrp="1"/>
          </p:cNvSpPr>
          <p:nvPr>
            <p:ph idx="1"/>
          </p:nvPr>
        </p:nvSpPr>
        <p:spPr/>
        <p:txBody>
          <a:bodyPr/>
          <a:lstStyle/>
          <a:p>
            <a:r>
              <a:rPr lang="en-US" dirty="0" err="1" smtClean="0"/>
              <a:t>Featuritis</a:t>
            </a:r>
            <a:r>
              <a:rPr lang="en-US" dirty="0" smtClean="0"/>
              <a:t> - the practice of trading functional coverage for overall system quality</a:t>
            </a:r>
          </a:p>
          <a:p>
            <a:r>
              <a:rPr lang="en-US" dirty="0" err="1" smtClean="0"/>
              <a:t>Flexibilitis</a:t>
            </a:r>
            <a:r>
              <a:rPr lang="en-US" dirty="0" smtClean="0"/>
              <a:t> - happens when software engineers overload product with adaptation and configuration facilities</a:t>
            </a:r>
          </a:p>
          <a:p>
            <a:r>
              <a:rPr lang="en-US" dirty="0" err="1" smtClean="0"/>
              <a:t>Performitis</a:t>
            </a:r>
            <a:r>
              <a:rPr lang="en-US" dirty="0" smtClean="0"/>
              <a:t> - occurs when software developers become overly focused on system performance at the expense of quality attributes like maintainability, reliability, or security</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557" y="2438400"/>
            <a:ext cx="6494443" cy="1905000"/>
          </a:xfrm>
        </p:spPr>
        <p:txBody>
          <a:bodyPr>
            <a:normAutofit fontScale="90000"/>
          </a:bodyPr>
          <a:lstStyle/>
          <a:p>
            <a:pPr>
              <a:lnSpc>
                <a:spcPct val="150000"/>
              </a:lnSpc>
            </a:pPr>
            <a:r>
              <a:rPr lang="en-US" dirty="0" smtClean="0"/>
              <a:t>Scenario-Based Requirements Modeling</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51C561B9-C739-48D8-BC97-F37917720591}" type="slidenum">
              <a:rPr lang="en-US"/>
              <a:pPr>
                <a:defRPr/>
              </a:pPr>
              <a:t>57</a:t>
            </a:fld>
            <a:endParaRPr lang="en-US"/>
          </a:p>
        </p:txBody>
      </p:sp>
      <p:sp>
        <p:nvSpPr>
          <p:cNvPr id="4100" name="Rectangle 2"/>
          <p:cNvSpPr>
            <a:spLocks noGrp="1" noChangeArrowheads="1"/>
          </p:cNvSpPr>
          <p:nvPr>
            <p:ph type="title"/>
          </p:nvPr>
        </p:nvSpPr>
        <p:spPr>
          <a:xfrm>
            <a:off x="381000" y="1"/>
            <a:ext cx="8534400" cy="1066800"/>
          </a:xfrm>
        </p:spPr>
        <p:txBody>
          <a:bodyPr>
            <a:normAutofit/>
          </a:bodyPr>
          <a:lstStyle/>
          <a:p>
            <a:pPr eaLnBrk="1" hangingPunct="1"/>
            <a:r>
              <a:rPr lang="en-US" dirty="0" smtClean="0"/>
              <a:t>Requirements Analysis</a:t>
            </a:r>
          </a:p>
        </p:txBody>
      </p:sp>
      <p:sp>
        <p:nvSpPr>
          <p:cNvPr id="4101" name="Rectangle 3"/>
          <p:cNvSpPr>
            <a:spLocks noGrp="1" noChangeArrowheads="1"/>
          </p:cNvSpPr>
          <p:nvPr>
            <p:ph type="body" idx="1"/>
          </p:nvPr>
        </p:nvSpPr>
        <p:spPr/>
        <p:txBody>
          <a:bodyPr/>
          <a:lstStyle/>
          <a:p>
            <a:pPr eaLnBrk="1" hangingPunct="1">
              <a:spcBef>
                <a:spcPts val="300"/>
              </a:spcBef>
            </a:pPr>
            <a:r>
              <a:rPr lang="en-US" sz="2000" dirty="0" smtClean="0"/>
              <a:t>Requirements analysis </a:t>
            </a:r>
          </a:p>
          <a:p>
            <a:pPr lvl="1" eaLnBrk="1" hangingPunct="1">
              <a:spcBef>
                <a:spcPts val="300"/>
              </a:spcBef>
            </a:pPr>
            <a:r>
              <a:rPr lang="en-US" sz="1800" dirty="0" smtClean="0"/>
              <a:t>specifies software’s operational characteristics</a:t>
            </a:r>
          </a:p>
          <a:p>
            <a:pPr lvl="1" eaLnBrk="1" hangingPunct="1">
              <a:spcBef>
                <a:spcPts val="300"/>
              </a:spcBef>
            </a:pPr>
            <a:r>
              <a:rPr lang="en-US" sz="1800" dirty="0" smtClean="0"/>
              <a:t>indicates software's interface with other system elements </a:t>
            </a:r>
          </a:p>
          <a:p>
            <a:pPr lvl="1" eaLnBrk="1" hangingPunct="1">
              <a:spcBef>
                <a:spcPts val="300"/>
              </a:spcBef>
            </a:pPr>
            <a:r>
              <a:rPr lang="en-US" sz="1800" dirty="0" smtClean="0"/>
              <a:t>establishes constraints that software must meet</a:t>
            </a:r>
          </a:p>
          <a:p>
            <a:pPr eaLnBrk="1" hangingPunct="1">
              <a:spcBef>
                <a:spcPts val="300"/>
              </a:spcBef>
            </a:pPr>
            <a:r>
              <a:rPr lang="en-US" sz="2000" dirty="0" smtClean="0"/>
              <a:t>Requirements analysis allows the software engineer (called an </a:t>
            </a:r>
            <a:r>
              <a:rPr lang="en-US" sz="2000" i="1" dirty="0" smtClean="0"/>
              <a:t>analyst</a:t>
            </a:r>
            <a:r>
              <a:rPr lang="en-US" sz="2000" dirty="0" smtClean="0"/>
              <a:t> or </a:t>
            </a:r>
            <a:r>
              <a:rPr lang="en-US" sz="2000" i="1" dirty="0" smtClean="0"/>
              <a:t>modeler</a:t>
            </a:r>
            <a:r>
              <a:rPr lang="en-US" sz="2000" dirty="0" smtClean="0"/>
              <a:t> in this role) to:</a:t>
            </a:r>
          </a:p>
          <a:p>
            <a:pPr lvl="1" eaLnBrk="1" hangingPunct="1">
              <a:spcBef>
                <a:spcPts val="300"/>
              </a:spcBef>
            </a:pPr>
            <a:r>
              <a:rPr lang="en-US" sz="1800" dirty="0" smtClean="0"/>
              <a:t>elaborate on basic requirements established during earlier requirement engineering tasks</a:t>
            </a:r>
          </a:p>
          <a:p>
            <a:pPr lvl="1" eaLnBrk="1" hangingPunct="1">
              <a:spcBef>
                <a:spcPts val="300"/>
              </a:spcBef>
            </a:pPr>
            <a:r>
              <a:rPr lang="en-US" sz="1800" dirty="0" smtClean="0"/>
              <a:t>build models that depict user scenarios, functional activities, problem classes and their relationships, system and class behavior, and the flow of data as it is transformed.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3412CB6E-188F-42B7-91A4-064C9D94660C}" type="slidenum">
              <a:rPr lang="en-US"/>
              <a:pPr>
                <a:defRPr/>
              </a:pPr>
              <a:t>58</a:t>
            </a:fld>
            <a:endParaRPr lang="en-US"/>
          </a:p>
        </p:txBody>
      </p:sp>
      <p:sp>
        <p:nvSpPr>
          <p:cNvPr id="5124" name="Rectangle 2"/>
          <p:cNvSpPr>
            <a:spLocks noGrp="1" noChangeArrowheads="1"/>
          </p:cNvSpPr>
          <p:nvPr>
            <p:ph type="title"/>
          </p:nvPr>
        </p:nvSpPr>
        <p:spPr>
          <a:xfrm>
            <a:off x="838200" y="304800"/>
            <a:ext cx="7391400" cy="633413"/>
          </a:xfrm>
        </p:spPr>
        <p:txBody>
          <a:bodyPr/>
          <a:lstStyle/>
          <a:p>
            <a:pPr eaLnBrk="1" hangingPunct="1"/>
            <a:r>
              <a:rPr lang="en-US" sz="3200" dirty="0" smtClean="0"/>
              <a:t>Elements of Requirements Analysis</a:t>
            </a:r>
          </a:p>
        </p:txBody>
      </p:sp>
      <p:pic>
        <p:nvPicPr>
          <p:cNvPr id="5125" name="Picture 4" descr="Figure 6"/>
          <p:cNvPicPr>
            <a:picLocks noChangeAspect="1" noChangeArrowheads="1"/>
          </p:cNvPicPr>
          <p:nvPr/>
        </p:nvPicPr>
        <p:blipFill>
          <a:blip r:embed="rId3"/>
          <a:srcRect/>
          <a:stretch>
            <a:fillRect/>
          </a:stretch>
        </p:blipFill>
        <p:spPr bwMode="auto">
          <a:xfrm>
            <a:off x="76200" y="1371600"/>
            <a:ext cx="6215140" cy="4724400"/>
          </a:xfrm>
          <a:prstGeom prst="rect">
            <a:avLst/>
          </a:prstGeom>
          <a:noFill/>
          <a:ln w="9525">
            <a:noFill/>
            <a:miter lim="800000"/>
            <a:headEnd/>
            <a:tailEnd/>
          </a:ln>
        </p:spPr>
      </p:pic>
      <p:sp>
        <p:nvSpPr>
          <p:cNvPr id="7" name="Rectangle 3"/>
          <p:cNvSpPr txBox="1">
            <a:spLocks noChangeArrowheads="1"/>
          </p:cNvSpPr>
          <p:nvPr/>
        </p:nvSpPr>
        <p:spPr>
          <a:xfrm>
            <a:off x="5181600" y="1345139"/>
            <a:ext cx="3840297" cy="2922061"/>
          </a:xfrm>
          <a:prstGeom prst="rect">
            <a:avLst/>
          </a:prstGeom>
        </p:spPr>
        <p:txBody>
          <a:bodyPr vert="horz" lIns="0" tIns="45720" rIns="0" bIns="45720" rtlCol="0">
            <a:noAutofit/>
          </a:bodyPr>
          <a:lstStyle/>
          <a:p>
            <a:pPr marL="231775" marR="0" lvl="0" indent="-176213"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US" sz="20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Scenario-based - system from the user’s point of view</a:t>
            </a:r>
          </a:p>
          <a:p>
            <a:pPr marL="231775" marR="0" lvl="0" indent="-176213"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US" sz="20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Data - shows how data are transformed inside the system</a:t>
            </a:r>
          </a:p>
          <a:p>
            <a:pPr marL="231775" marR="0" lvl="0" indent="-176213"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US" sz="20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Class-oriented - defines objects, attributes, and relationships</a:t>
            </a:r>
          </a:p>
          <a:p>
            <a:pPr marL="231775" marR="0" lvl="0" indent="-176213"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US" sz="20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Flow-oriented - shows how data are transformed inside the system</a:t>
            </a:r>
          </a:p>
          <a:p>
            <a:pPr marL="231775" marR="0" lvl="0" indent="-176213"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US" sz="2000" b="0" i="0" u="none" strike="noStrike" kern="1200" cap="none" spc="0" normalizeH="0" baseline="0" noProof="0" smtClean="0">
                <a:ln>
                  <a:noFill/>
                </a:ln>
                <a:solidFill>
                  <a:schemeClr val="tx1">
                    <a:lumMod val="75000"/>
                    <a:lumOff val="25000"/>
                  </a:schemeClr>
                </a:solidFill>
                <a:effectLst/>
                <a:uLnTx/>
                <a:uFillTx/>
                <a:latin typeface="+mn-lt"/>
                <a:ea typeface="+mn-ea"/>
                <a:cs typeface="+mn-cs"/>
              </a:rPr>
              <a:t>Behavioral - show the impact of events on the system states</a:t>
            </a:r>
            <a:endPara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 Analysis -Overall Objectives and Philosophy</a:t>
            </a:r>
            <a:endParaRPr lang="en-US" dirty="0"/>
          </a:p>
        </p:txBody>
      </p:sp>
      <p:sp>
        <p:nvSpPr>
          <p:cNvPr id="3" name="Content Placeholder 2"/>
          <p:cNvSpPr>
            <a:spLocks noGrp="1"/>
          </p:cNvSpPr>
          <p:nvPr>
            <p:ph idx="1"/>
          </p:nvPr>
        </p:nvSpPr>
        <p:spPr>
          <a:xfrm>
            <a:off x="198303" y="1219200"/>
            <a:ext cx="8780444" cy="4979461"/>
          </a:xfrm>
        </p:spPr>
        <p:txBody>
          <a:bodyPr>
            <a:noAutofit/>
          </a:bodyPr>
          <a:lstStyle/>
          <a:p>
            <a:r>
              <a:rPr lang="en-US" sz="2400" dirty="0" smtClean="0"/>
              <a:t>Primary focus is on </a:t>
            </a:r>
            <a:r>
              <a:rPr lang="en-US" sz="2400" i="1" dirty="0" smtClean="0"/>
              <a:t>what, not how</a:t>
            </a:r>
          </a:p>
          <a:p>
            <a:pPr lvl="1"/>
            <a:r>
              <a:rPr lang="en-US" dirty="0" smtClean="0"/>
              <a:t>What user interaction occurs in a particular circumstance</a:t>
            </a:r>
          </a:p>
          <a:p>
            <a:pPr lvl="1"/>
            <a:r>
              <a:rPr lang="en-US" dirty="0" smtClean="0"/>
              <a:t>what objects does the system manipulate</a:t>
            </a:r>
          </a:p>
          <a:p>
            <a:pPr lvl="1"/>
            <a:r>
              <a:rPr lang="en-US" dirty="0" smtClean="0"/>
              <a:t>what functions must the system perform</a:t>
            </a:r>
          </a:p>
          <a:p>
            <a:pPr lvl="1"/>
            <a:r>
              <a:rPr lang="en-US" dirty="0" smtClean="0"/>
              <a:t>what behaviors does the system exhibit</a:t>
            </a:r>
          </a:p>
          <a:p>
            <a:pPr lvl="1"/>
            <a:r>
              <a:rPr lang="en-US" dirty="0" smtClean="0"/>
              <a:t>what interfaces are defined</a:t>
            </a:r>
          </a:p>
          <a:p>
            <a:pPr lvl="1"/>
            <a:r>
              <a:rPr lang="en-US" dirty="0" smtClean="0"/>
              <a:t>what constraints apply?</a:t>
            </a:r>
          </a:p>
          <a:p>
            <a:r>
              <a:rPr lang="en-US" sz="2400" dirty="0" smtClean="0"/>
              <a:t>Requirements model must achieve three primary objectives:</a:t>
            </a:r>
          </a:p>
          <a:p>
            <a:pPr>
              <a:buNone/>
            </a:pPr>
            <a:r>
              <a:rPr lang="en-US" sz="2400" dirty="0" smtClean="0"/>
              <a:t> (1) to describe what the customer requires</a:t>
            </a:r>
          </a:p>
          <a:p>
            <a:pPr>
              <a:buNone/>
            </a:pPr>
            <a:r>
              <a:rPr lang="en-US" sz="2400" dirty="0" smtClean="0"/>
              <a:t> (2) to establish a basis for the creation of a software design, and </a:t>
            </a:r>
          </a:p>
          <a:p>
            <a:pPr>
              <a:buNone/>
            </a:pPr>
            <a:r>
              <a:rPr lang="en-US" sz="2400" dirty="0" smtClean="0"/>
              <a:t>(3) to define a set of requirements that can be validated once the software is built.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A Solution: Requirements Engineering</a:t>
            </a:r>
            <a:endParaRPr lang="en-US" dirty="0"/>
          </a:p>
        </p:txBody>
      </p:sp>
      <p:sp>
        <p:nvSpPr>
          <p:cNvPr id="3" name="Content Placeholder 2"/>
          <p:cNvSpPr>
            <a:spLocks noGrp="1"/>
          </p:cNvSpPr>
          <p:nvPr>
            <p:ph idx="1"/>
          </p:nvPr>
        </p:nvSpPr>
        <p:spPr>
          <a:xfrm>
            <a:off x="198303" y="1345139"/>
            <a:ext cx="8780444" cy="4979461"/>
          </a:xfrm>
        </p:spPr>
        <p:txBody>
          <a:bodyPr>
            <a:normAutofit lnSpcReduction="10000"/>
          </a:bodyPr>
          <a:lstStyle/>
          <a:p>
            <a:r>
              <a:rPr lang="en-US" sz="2000" dirty="0" smtClean="0"/>
              <a:t>Begins during the communication activity and continues into the modeling activity</a:t>
            </a:r>
          </a:p>
          <a:p>
            <a:r>
              <a:rPr lang="en-US" sz="2000" dirty="0" smtClean="0"/>
              <a:t>Allows  the requirements engineer to examine</a:t>
            </a:r>
          </a:p>
          <a:p>
            <a:pPr lvl="1"/>
            <a:r>
              <a:rPr lang="en-US" sz="1800" dirty="0" smtClean="0"/>
              <a:t>the context of the software work to be performed</a:t>
            </a:r>
          </a:p>
          <a:p>
            <a:pPr lvl="1"/>
            <a:r>
              <a:rPr lang="en-US" sz="1800" dirty="0" smtClean="0"/>
              <a:t>the specific needs that design and construction must address</a:t>
            </a:r>
          </a:p>
          <a:p>
            <a:pPr lvl="1"/>
            <a:r>
              <a:rPr lang="en-US" sz="1800" dirty="0" smtClean="0"/>
              <a:t>the priorities that guide the order in which work is to be completed</a:t>
            </a:r>
          </a:p>
          <a:p>
            <a:pPr lvl="1"/>
            <a:r>
              <a:rPr lang="en-US" sz="1800" dirty="0" smtClean="0"/>
              <a:t>the information, function, and behavior that will have a profound impact on the resultant design</a:t>
            </a:r>
          </a:p>
          <a:p>
            <a:pPr marL="114300" indent="0"/>
            <a:r>
              <a:rPr lang="en-US" sz="1800" b="1" i="1" dirty="0" smtClean="0">
                <a:solidFill>
                  <a:srgbClr val="0070C0"/>
                </a:solidFill>
              </a:rPr>
              <a:t>The requirements engineering process can be described in seven distinct steps: </a:t>
            </a:r>
          </a:p>
          <a:p>
            <a:pPr lvl="1"/>
            <a:r>
              <a:rPr lang="en-US" sz="1800" dirty="0" smtClean="0"/>
              <a:t>Inception</a:t>
            </a:r>
          </a:p>
          <a:p>
            <a:pPr lvl="1"/>
            <a:r>
              <a:rPr lang="en-US" sz="1800" dirty="0" smtClean="0"/>
              <a:t>Elicitation</a:t>
            </a:r>
          </a:p>
          <a:p>
            <a:pPr lvl="1"/>
            <a:r>
              <a:rPr lang="en-US" sz="1800" dirty="0" smtClean="0"/>
              <a:t>Elaboration</a:t>
            </a:r>
          </a:p>
          <a:p>
            <a:pPr lvl="1"/>
            <a:r>
              <a:rPr lang="en-US" sz="1800" dirty="0" smtClean="0"/>
              <a:t>Negotiation</a:t>
            </a:r>
          </a:p>
          <a:p>
            <a:pPr lvl="1"/>
            <a:r>
              <a:rPr lang="en-US" sz="1800" dirty="0" smtClean="0"/>
              <a:t>Specification</a:t>
            </a:r>
          </a:p>
          <a:p>
            <a:pPr lvl="1"/>
            <a:r>
              <a:rPr lang="en-US" sz="1800" dirty="0" smtClean="0"/>
              <a:t>Validation</a:t>
            </a:r>
          </a:p>
          <a:p>
            <a:pPr lvl="1"/>
            <a:r>
              <a:rPr lang="en-US" sz="1800" dirty="0" smtClean="0"/>
              <a:t>Requirements Management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122A8787-8631-4559-9231-A6401B60D0D7}" type="slidenum">
              <a:rPr lang="en-US"/>
              <a:pPr>
                <a:defRPr/>
              </a:pPr>
              <a:t>60</a:t>
            </a:fld>
            <a:endParaRPr lang="en-US"/>
          </a:p>
        </p:txBody>
      </p:sp>
      <p:sp>
        <p:nvSpPr>
          <p:cNvPr id="7172" name="Rectangle 2"/>
          <p:cNvSpPr>
            <a:spLocks noGrp="1" noChangeArrowheads="1"/>
          </p:cNvSpPr>
          <p:nvPr>
            <p:ph type="title"/>
          </p:nvPr>
        </p:nvSpPr>
        <p:spPr>
          <a:xfrm>
            <a:off x="838200" y="381000"/>
            <a:ext cx="7315200" cy="633413"/>
          </a:xfrm>
        </p:spPr>
        <p:txBody>
          <a:bodyPr>
            <a:normAutofit fontScale="90000"/>
          </a:bodyPr>
          <a:lstStyle/>
          <a:p>
            <a:r>
              <a:rPr lang="en-US" dirty="0" smtClean="0"/>
              <a:t>Analysis Model - A Bridge</a:t>
            </a:r>
          </a:p>
        </p:txBody>
      </p:sp>
      <p:pic>
        <p:nvPicPr>
          <p:cNvPr id="7173" name="Picture 3"/>
          <p:cNvPicPr>
            <a:picLocks noChangeAspect="1" noChangeArrowheads="1"/>
          </p:cNvPicPr>
          <p:nvPr/>
        </p:nvPicPr>
        <p:blipFill>
          <a:blip r:embed="rId2"/>
          <a:srcRect/>
          <a:stretch>
            <a:fillRect/>
          </a:stretch>
        </p:blipFill>
        <p:spPr bwMode="auto">
          <a:xfrm>
            <a:off x="0" y="1981201"/>
            <a:ext cx="4130737" cy="3352800"/>
          </a:xfrm>
          <a:prstGeom prst="rect">
            <a:avLst/>
          </a:prstGeom>
          <a:noFill/>
          <a:ln w="12700">
            <a:noFill/>
            <a:miter lim="800000"/>
            <a:headEnd/>
            <a:tailEnd/>
          </a:ln>
        </p:spPr>
      </p:pic>
      <p:sp>
        <p:nvSpPr>
          <p:cNvPr id="6" name="Rectangle 5"/>
          <p:cNvSpPr/>
          <p:nvPr/>
        </p:nvSpPr>
        <p:spPr>
          <a:xfrm>
            <a:off x="4572000" y="1143000"/>
            <a:ext cx="4572000" cy="4893647"/>
          </a:xfrm>
          <a:prstGeom prst="rect">
            <a:avLst/>
          </a:prstGeom>
        </p:spPr>
        <p:txBody>
          <a:bodyPr>
            <a:spAutoFit/>
          </a:bodyPr>
          <a:lstStyle/>
          <a:p>
            <a:r>
              <a:rPr lang="en-US" sz="2400" dirty="0" smtClean="0"/>
              <a:t>Analysis model bridges the gap between</a:t>
            </a:r>
          </a:p>
          <a:p>
            <a:pPr marL="342900" indent="-342900">
              <a:buAutoNum type="arabicPeriod"/>
            </a:pPr>
            <a:r>
              <a:rPr lang="en-US" sz="2400" dirty="0" smtClean="0"/>
              <a:t>a system- level description that describes overall system or business functionality as it is achieved by applying software, hardware, data, human, and other system elements </a:t>
            </a:r>
          </a:p>
          <a:p>
            <a:pPr marL="342900" indent="-342900">
              <a:buAutoNum type="arabicPeriod"/>
            </a:pPr>
            <a:r>
              <a:rPr lang="en-US" sz="2400" dirty="0" smtClean="0"/>
              <a:t>a software design  that describes the software’s application architecture, user interface, and component-level structure</a:t>
            </a:r>
            <a:endParaRPr lang="en-US" sz="2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A826B953-5442-4DD6-8915-DF3D3A6F668F}" type="slidenum">
              <a:rPr lang="en-US"/>
              <a:pPr>
                <a:defRPr/>
              </a:pPr>
              <a:t>61</a:t>
            </a:fld>
            <a:endParaRPr lang="en-US"/>
          </a:p>
        </p:txBody>
      </p:sp>
      <p:sp>
        <p:nvSpPr>
          <p:cNvPr id="8196" name="Rectangle 2"/>
          <p:cNvSpPr>
            <a:spLocks noGrp="1" noChangeArrowheads="1"/>
          </p:cNvSpPr>
          <p:nvPr>
            <p:ph type="title"/>
          </p:nvPr>
        </p:nvSpPr>
        <p:spPr>
          <a:xfrm>
            <a:off x="76200" y="304800"/>
            <a:ext cx="8839200" cy="633413"/>
          </a:xfrm>
        </p:spPr>
        <p:txBody>
          <a:bodyPr>
            <a:normAutofit fontScale="90000"/>
          </a:bodyPr>
          <a:lstStyle/>
          <a:p>
            <a:r>
              <a:rPr lang="en-US" dirty="0" smtClean="0"/>
              <a:t>Analysis Model - Rules of Thumb</a:t>
            </a:r>
          </a:p>
        </p:txBody>
      </p:sp>
      <p:sp>
        <p:nvSpPr>
          <p:cNvPr id="8197" name="Rectangle 3"/>
          <p:cNvSpPr>
            <a:spLocks noGrp="1" noChangeArrowheads="1"/>
          </p:cNvSpPr>
          <p:nvPr>
            <p:ph type="body" idx="1"/>
          </p:nvPr>
        </p:nvSpPr>
        <p:spPr>
          <a:xfrm>
            <a:off x="228600" y="1371600"/>
            <a:ext cx="8305800" cy="4876800"/>
          </a:xfrm>
        </p:spPr>
        <p:txBody>
          <a:bodyPr>
            <a:noAutofit/>
          </a:bodyPr>
          <a:lstStyle/>
          <a:p>
            <a:pPr eaLnBrk="1" hangingPunct="1">
              <a:lnSpc>
                <a:spcPct val="90000"/>
              </a:lnSpc>
              <a:spcBef>
                <a:spcPts val="300"/>
              </a:spcBef>
            </a:pPr>
            <a:r>
              <a:rPr lang="en-US" sz="2400" dirty="0" smtClean="0"/>
              <a:t>The model should focus on requirements that are visible within the problem or business domain. The level of abstraction should be relatively high. </a:t>
            </a:r>
            <a:endParaRPr lang="en-US" sz="2400" dirty="0" smtClean="0">
              <a:cs typeface="Times" pitchFamily="-128" charset="0"/>
              <a:sym typeface="Symbol" pitchFamily="-128" charset="2"/>
            </a:endParaRPr>
          </a:p>
          <a:p>
            <a:pPr eaLnBrk="1" hangingPunct="1">
              <a:lnSpc>
                <a:spcPct val="90000"/>
              </a:lnSpc>
              <a:spcBef>
                <a:spcPts val="300"/>
              </a:spcBef>
            </a:pPr>
            <a:r>
              <a:rPr lang="en-US" sz="2400" dirty="0" smtClean="0"/>
              <a:t>Each element of the analysis model should add to an overall understanding of software requirements and provide insight into the information domain, function and behavior of the system.</a:t>
            </a:r>
          </a:p>
          <a:p>
            <a:pPr eaLnBrk="1" hangingPunct="1">
              <a:lnSpc>
                <a:spcPct val="90000"/>
              </a:lnSpc>
            </a:pPr>
            <a:r>
              <a:rPr lang="en-US" sz="2400" dirty="0" smtClean="0"/>
              <a:t>Delay consideration of infrastructure and other non-functional models until design. </a:t>
            </a:r>
          </a:p>
          <a:p>
            <a:pPr eaLnBrk="1" hangingPunct="1">
              <a:lnSpc>
                <a:spcPct val="90000"/>
              </a:lnSpc>
            </a:pPr>
            <a:r>
              <a:rPr lang="en-US" sz="2400" dirty="0" smtClean="0"/>
              <a:t>Minimize coupling throughout the system. </a:t>
            </a:r>
          </a:p>
          <a:p>
            <a:pPr eaLnBrk="1" hangingPunct="1">
              <a:lnSpc>
                <a:spcPct val="90000"/>
              </a:lnSpc>
            </a:pPr>
            <a:r>
              <a:rPr lang="en-US" sz="2400" dirty="0" smtClean="0"/>
              <a:t>Be certain that the analysis model provides value to all stakeholders. </a:t>
            </a:r>
          </a:p>
          <a:p>
            <a:pPr eaLnBrk="1" hangingPunct="1">
              <a:lnSpc>
                <a:spcPct val="90000"/>
              </a:lnSpc>
            </a:pPr>
            <a:r>
              <a:rPr lang="en-US" sz="2400" dirty="0" smtClean="0"/>
              <a:t>Keep the model as simple as it can be.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Analysis Model - Domain Analysis</a:t>
            </a:r>
            <a:endParaRPr lang="en-US" dirty="0"/>
          </a:p>
        </p:txBody>
      </p:sp>
      <p:sp>
        <p:nvSpPr>
          <p:cNvPr id="3" name="Content Placeholder 2"/>
          <p:cNvSpPr>
            <a:spLocks noGrp="1"/>
          </p:cNvSpPr>
          <p:nvPr>
            <p:ph idx="1"/>
          </p:nvPr>
        </p:nvSpPr>
        <p:spPr/>
        <p:txBody>
          <a:bodyPr>
            <a:normAutofit/>
          </a:bodyPr>
          <a:lstStyle/>
          <a:p>
            <a:r>
              <a:rPr lang="en-US" dirty="0" smtClean="0"/>
              <a:t>Goal - to find or create the analysis classes and/or analysis patterns that are broadly applicable so that they may be reused</a:t>
            </a:r>
          </a:p>
          <a:p>
            <a:r>
              <a:rPr lang="en-US" dirty="0" smtClean="0"/>
              <a:t>May be viewed as an umbrella activity for the software process</a:t>
            </a:r>
          </a:p>
        </p:txBody>
      </p:sp>
      <p:sp>
        <p:nvSpPr>
          <p:cNvPr id="4" name="Text Box 3"/>
          <p:cNvSpPr txBox="1">
            <a:spLocks noChangeArrowheads="1"/>
          </p:cNvSpPr>
          <p:nvPr/>
        </p:nvSpPr>
        <p:spPr bwMode="auto">
          <a:xfrm>
            <a:off x="228600" y="4157008"/>
            <a:ext cx="8763000" cy="1938992"/>
          </a:xfrm>
          <a:prstGeom prst="rect">
            <a:avLst/>
          </a:prstGeom>
          <a:noFill/>
          <a:ln>
            <a:noFill/>
          </a:ln>
          <a:effectLst/>
          <a:extLst>
            <a:ext uri="{909E8E84-426E-40DD-AFC4-6F175D3DCCD1}"/>
            <a:ext uri="{91240B29-F687-4F45-9708-019B960494DF}"/>
            <a:ext uri="{AF507438-7753-43E0-B8FC-AC1667EBCBE1}"/>
          </a:extLst>
        </p:spPr>
        <p:txBody>
          <a:bodyPr wrap="square">
            <a:spAutoFit/>
          </a:bodyPr>
          <a:lstStyle/>
          <a:p>
            <a:pPr>
              <a:spcBef>
                <a:spcPts val="600"/>
              </a:spcBef>
              <a:defRPr/>
            </a:pPr>
            <a:r>
              <a:rPr lang="en-US" sz="2000" dirty="0">
                <a:effectLst>
                  <a:outerShdw blurRad="38100" dist="38100" dir="2700000" algn="tl">
                    <a:srgbClr val="FFFFFF"/>
                  </a:outerShdw>
                </a:effectLst>
                <a:latin typeface="Palatino" pitchFamily="-128" charset="0"/>
              </a:rPr>
              <a:t>Software domain analysis is the identification, analysis, and specification of common requirements from a specific application domain, typically for reuse on multiple projects within that application domain . . . [Object-oriented domain analysis is] the identification, analysis, and specification of common, reusable capabilities within a specific application domain, in terms of common objects, classes, subassemblies, and frameworks . . .</a:t>
            </a:r>
            <a:endParaRPr lang="en-US" sz="1800" dirty="0">
              <a:latin typeface="Helvetica" pitchFamily="-128" charset="0"/>
            </a:endParaRPr>
          </a:p>
        </p:txBody>
      </p:sp>
      <p:sp>
        <p:nvSpPr>
          <p:cNvPr id="5" name="Text Box 4"/>
          <p:cNvSpPr txBox="1">
            <a:spLocks noChangeArrowheads="1"/>
          </p:cNvSpPr>
          <p:nvPr/>
        </p:nvSpPr>
        <p:spPr bwMode="auto">
          <a:xfrm>
            <a:off x="4232275" y="6067425"/>
            <a:ext cx="2720975" cy="339725"/>
          </a:xfrm>
          <a:prstGeom prst="rect">
            <a:avLst/>
          </a:prstGeom>
          <a:noFill/>
          <a:ln w="12700">
            <a:noFill/>
            <a:miter lim="800000"/>
            <a:headEnd/>
            <a:tailEnd/>
          </a:ln>
        </p:spPr>
        <p:txBody>
          <a:bodyPr>
            <a:spAutoFit/>
          </a:bodyPr>
          <a:lstStyle/>
          <a:p>
            <a:pPr>
              <a:lnSpc>
                <a:spcPct val="90000"/>
              </a:lnSpc>
              <a:spcBef>
                <a:spcPct val="50000"/>
              </a:spcBef>
            </a:pPr>
            <a:r>
              <a:rPr lang="en-US" sz="1800" b="1" i="1">
                <a:solidFill>
                  <a:schemeClr val="folHlink"/>
                </a:solidFill>
                <a:latin typeface="Helvetica" pitchFamily="-128" charset="0"/>
              </a:rPr>
              <a:t>Donald Firesmith</a:t>
            </a:r>
            <a:endParaRPr lang="en-US" sz="1800" b="1">
              <a:solidFill>
                <a:schemeClr val="folHlink"/>
              </a:solidFill>
              <a:latin typeface="Helvetica" pitchFamily="-12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61E4D91C-78B6-4BA6-A70D-F70117CC6D4E}" type="slidenum">
              <a:rPr lang="en-US"/>
              <a:pPr>
                <a:defRPr/>
              </a:pPr>
              <a:t>63</a:t>
            </a:fld>
            <a:endParaRPr lang="en-US"/>
          </a:p>
        </p:txBody>
      </p:sp>
      <p:sp>
        <p:nvSpPr>
          <p:cNvPr id="10244" name="Rectangle 2"/>
          <p:cNvSpPr>
            <a:spLocks noGrp="1" noChangeArrowheads="1"/>
          </p:cNvSpPr>
          <p:nvPr>
            <p:ph type="title"/>
          </p:nvPr>
        </p:nvSpPr>
        <p:spPr>
          <a:xfrm>
            <a:off x="228600" y="304800"/>
            <a:ext cx="6477000" cy="633413"/>
          </a:xfrm>
        </p:spPr>
        <p:txBody>
          <a:bodyPr>
            <a:normAutofit fontScale="90000"/>
          </a:bodyPr>
          <a:lstStyle/>
          <a:p>
            <a:pPr eaLnBrk="1" hangingPunct="1"/>
            <a:r>
              <a:rPr lang="en-US" dirty="0" smtClean="0"/>
              <a:t>Domain Analysis</a:t>
            </a:r>
          </a:p>
        </p:txBody>
      </p:sp>
      <p:sp>
        <p:nvSpPr>
          <p:cNvPr id="10245" name="Rectangle 3"/>
          <p:cNvSpPr>
            <a:spLocks noGrp="1" noChangeArrowheads="1"/>
          </p:cNvSpPr>
          <p:nvPr>
            <p:ph type="body" idx="1"/>
          </p:nvPr>
        </p:nvSpPr>
        <p:spPr>
          <a:xfrm>
            <a:off x="381000" y="1295400"/>
            <a:ext cx="8153400" cy="3038475"/>
          </a:xfrm>
        </p:spPr>
        <p:txBody>
          <a:bodyPr>
            <a:normAutofit fontScale="92500" lnSpcReduction="20000"/>
          </a:bodyPr>
          <a:lstStyle/>
          <a:p>
            <a:pPr>
              <a:buNone/>
            </a:pPr>
            <a:r>
              <a:rPr lang="en-US" dirty="0" smtClean="0"/>
              <a:t>Role of the domain analyst -</a:t>
            </a:r>
          </a:p>
          <a:p>
            <a:pPr eaLnBrk="1" hangingPunct="1"/>
            <a:r>
              <a:rPr lang="en-US" dirty="0" smtClean="0"/>
              <a:t>Define the domain to be investigated.</a:t>
            </a:r>
          </a:p>
          <a:p>
            <a:pPr eaLnBrk="1" hangingPunct="1"/>
            <a:r>
              <a:rPr lang="en-US" dirty="0" smtClean="0"/>
              <a:t>Collect a representative sample of applications in the domain.</a:t>
            </a:r>
          </a:p>
          <a:p>
            <a:pPr eaLnBrk="1" hangingPunct="1"/>
            <a:r>
              <a:rPr lang="en-US" dirty="0" smtClean="0"/>
              <a:t>Analyze each application in the sample.</a:t>
            </a:r>
          </a:p>
          <a:p>
            <a:pPr eaLnBrk="1" hangingPunct="1"/>
            <a:r>
              <a:rPr lang="en-US" dirty="0" smtClean="0"/>
              <a:t>Develop an analysis model for the objects</a:t>
            </a:r>
          </a:p>
          <a:p>
            <a:pPr>
              <a:buNone/>
            </a:pPr>
            <a:r>
              <a:rPr lang="en-US" b="1" dirty="0" smtClean="0"/>
              <a:t>Input and output for domain analysis</a:t>
            </a:r>
            <a:endParaRPr lang="en-US" dirty="0" smtClean="0"/>
          </a:p>
        </p:txBody>
      </p:sp>
      <p:pic>
        <p:nvPicPr>
          <p:cNvPr id="1026" name="Picture 2"/>
          <p:cNvPicPr>
            <a:picLocks noChangeAspect="1" noChangeArrowheads="1"/>
          </p:cNvPicPr>
          <p:nvPr/>
        </p:nvPicPr>
        <p:blipFill>
          <a:blip r:embed="rId2"/>
          <a:srcRect/>
          <a:stretch>
            <a:fillRect/>
          </a:stretch>
        </p:blipFill>
        <p:spPr bwMode="auto">
          <a:xfrm>
            <a:off x="457200" y="4191000"/>
            <a:ext cx="8662160" cy="182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Modeling Approaches</a:t>
            </a:r>
            <a:endParaRPr lang="en-US" dirty="0"/>
          </a:p>
        </p:txBody>
      </p:sp>
      <p:sp>
        <p:nvSpPr>
          <p:cNvPr id="3" name="Content Placeholder 2"/>
          <p:cNvSpPr>
            <a:spLocks noGrp="1"/>
          </p:cNvSpPr>
          <p:nvPr>
            <p:ph idx="1"/>
          </p:nvPr>
        </p:nvSpPr>
        <p:spPr/>
        <p:txBody>
          <a:bodyPr>
            <a:normAutofit/>
          </a:bodyPr>
          <a:lstStyle/>
          <a:p>
            <a:r>
              <a:rPr lang="en-US" i="1" dirty="0" smtClean="0"/>
              <a:t>structured analysis</a:t>
            </a:r>
          </a:p>
          <a:p>
            <a:pPr lvl="1"/>
            <a:r>
              <a:rPr lang="en-US" dirty="0" smtClean="0"/>
              <a:t>considers data and the processes that transform the data as separate entities</a:t>
            </a:r>
          </a:p>
          <a:p>
            <a:pPr lvl="2"/>
            <a:r>
              <a:rPr lang="en-US" dirty="0" smtClean="0"/>
              <a:t>Data objects are modeled in a way that defines their attributes and relationships. </a:t>
            </a:r>
          </a:p>
          <a:p>
            <a:pPr lvl="2"/>
            <a:r>
              <a:rPr lang="en-US" dirty="0" smtClean="0"/>
              <a:t>Processes that manipulate data objects are modeled in a manner that shows how they transform data as data objects flow through the system.</a:t>
            </a:r>
            <a:endParaRPr lang="en-US" i="1" dirty="0" smtClean="0"/>
          </a:p>
          <a:p>
            <a:r>
              <a:rPr lang="en-US" i="1" dirty="0" smtClean="0"/>
              <a:t>object-oriented analysis</a:t>
            </a:r>
          </a:p>
          <a:p>
            <a:pPr lvl="1"/>
            <a:r>
              <a:rPr lang="en-US" dirty="0" smtClean="0"/>
              <a:t>focuses on the definition of classes and the manner in which they collaborate with one another to effect customer requirements. </a:t>
            </a:r>
          </a:p>
          <a:p>
            <a:pPr lvl="1"/>
            <a:r>
              <a:rPr lang="en-US" dirty="0" smtClean="0"/>
              <a:t>UML and the Unified Process are predominantly object oriented</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Element of the requirements model</a:t>
            </a:r>
            <a:endParaRPr lang="en-US" dirty="0"/>
          </a:p>
        </p:txBody>
      </p:sp>
      <p:pic>
        <p:nvPicPr>
          <p:cNvPr id="4" name="Picture 4" descr="Figure 6"/>
          <p:cNvPicPr>
            <a:picLocks noChangeAspect="1" noChangeArrowheads="1"/>
          </p:cNvPicPr>
          <p:nvPr/>
        </p:nvPicPr>
        <p:blipFill>
          <a:blip r:embed="rId3"/>
          <a:srcRect/>
          <a:stretch>
            <a:fillRect/>
          </a:stretch>
        </p:blipFill>
        <p:spPr bwMode="auto">
          <a:xfrm>
            <a:off x="76200" y="1371600"/>
            <a:ext cx="6215140" cy="4724400"/>
          </a:xfrm>
          <a:prstGeom prst="rect">
            <a:avLst/>
          </a:prstGeom>
          <a:noFill/>
          <a:ln w="9525">
            <a:noFill/>
            <a:miter lim="800000"/>
            <a:headEnd/>
            <a:tailEnd/>
          </a:ln>
        </p:spPr>
      </p:pic>
      <p:sp>
        <p:nvSpPr>
          <p:cNvPr id="3" name="Content Placeholder 2"/>
          <p:cNvSpPr>
            <a:spLocks noGrp="1"/>
          </p:cNvSpPr>
          <p:nvPr>
            <p:ph idx="1"/>
          </p:nvPr>
        </p:nvSpPr>
        <p:spPr>
          <a:xfrm>
            <a:off x="5257799" y="1345139"/>
            <a:ext cx="3720947" cy="4523955"/>
          </a:xfrm>
        </p:spPr>
        <p:txBody>
          <a:bodyPr/>
          <a:lstStyle/>
          <a:p>
            <a:r>
              <a:rPr lang="en-US" dirty="0" smtClean="0"/>
              <a:t>presents the problem from a different point of view</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B5287313-B4AE-496C-9690-4788DCEDDE23}" type="slidenum">
              <a:rPr lang="en-US"/>
              <a:pPr>
                <a:defRPr/>
              </a:pPr>
              <a:t>66</a:t>
            </a:fld>
            <a:endParaRPr lang="en-US"/>
          </a:p>
        </p:txBody>
      </p:sp>
      <p:sp>
        <p:nvSpPr>
          <p:cNvPr id="11268" name="Rectangle 3"/>
          <p:cNvSpPr>
            <a:spLocks noGrp="1" noChangeArrowheads="1"/>
          </p:cNvSpPr>
          <p:nvPr>
            <p:ph type="title"/>
          </p:nvPr>
        </p:nvSpPr>
        <p:spPr>
          <a:xfrm>
            <a:off x="228600" y="304800"/>
            <a:ext cx="8915400" cy="633413"/>
          </a:xfrm>
        </p:spPr>
        <p:txBody>
          <a:bodyPr>
            <a:normAutofit fontScale="90000"/>
          </a:bodyPr>
          <a:lstStyle/>
          <a:p>
            <a:pPr eaLnBrk="1" hangingPunct="1"/>
            <a:r>
              <a:rPr lang="en-US" dirty="0" smtClean="0"/>
              <a:t>Scenario-Based Modeling</a:t>
            </a:r>
          </a:p>
        </p:txBody>
      </p:sp>
      <p:sp>
        <p:nvSpPr>
          <p:cNvPr id="253956" name="Text Box 4"/>
          <p:cNvSpPr txBox="1">
            <a:spLocks noChangeArrowheads="1"/>
          </p:cNvSpPr>
          <p:nvPr/>
        </p:nvSpPr>
        <p:spPr bwMode="auto">
          <a:xfrm>
            <a:off x="381000" y="1295400"/>
            <a:ext cx="7993063" cy="4909036"/>
          </a:xfrm>
          <a:prstGeom prst="rect">
            <a:avLst/>
          </a:prstGeom>
          <a:noFill/>
          <a:ln>
            <a:noFill/>
          </a:ln>
          <a:effectLst/>
          <a:extLst>
            <a:ext uri="{909E8E84-426E-40DD-AFC4-6F175D3DCCD1}"/>
            <a:ext uri="{91240B29-F687-4F45-9708-019B960494DF}"/>
            <a:ext uri="{AF507438-7753-43E0-B8FC-AC1667EBCBE1}"/>
          </a:extLst>
        </p:spPr>
        <p:txBody>
          <a:bodyPr wrap="square">
            <a:spAutoFit/>
          </a:bodyPr>
          <a:lstStyle/>
          <a:p>
            <a:pPr marL="168275" indent="-168275">
              <a:spcBef>
                <a:spcPts val="600"/>
              </a:spcBef>
              <a:spcAft>
                <a:spcPts val="600"/>
              </a:spcAft>
              <a:buFont typeface="Arial" pitchFamily="34" charset="0"/>
              <a:buChar char="•"/>
              <a:defRPr/>
            </a:pPr>
            <a:r>
              <a:rPr lang="en-US" sz="2400" dirty="0" smtClean="0">
                <a:effectLst>
                  <a:outerShdw blurRad="38100" dist="38100" dir="2700000" algn="tl">
                    <a:srgbClr val="FFFFFF"/>
                  </a:outerShdw>
                </a:effectLst>
              </a:rPr>
              <a:t>How to measure </a:t>
            </a:r>
            <a:r>
              <a:rPr lang="en-US" sz="2400" dirty="0" smtClean="0"/>
              <a:t>success of a computer-based system or product?</a:t>
            </a:r>
          </a:p>
          <a:p>
            <a:pPr marL="625475" lvl="1" indent="-168275">
              <a:spcBef>
                <a:spcPts val="600"/>
              </a:spcBef>
              <a:spcAft>
                <a:spcPts val="600"/>
              </a:spcAft>
              <a:buFont typeface="Arial" pitchFamily="34" charset="0"/>
              <a:buChar char="•"/>
              <a:defRPr/>
            </a:pPr>
            <a:r>
              <a:rPr lang="en-US" sz="2400" dirty="0" smtClean="0"/>
              <a:t>Many ways, user satisfaction resides at the top of the list</a:t>
            </a:r>
          </a:p>
          <a:p>
            <a:pPr marL="1082675" lvl="2" indent="-168275">
              <a:spcBef>
                <a:spcPts val="600"/>
              </a:spcBef>
              <a:spcAft>
                <a:spcPts val="600"/>
              </a:spcAft>
              <a:buFont typeface="Arial" pitchFamily="34" charset="0"/>
              <a:buChar char="•"/>
              <a:defRPr/>
            </a:pPr>
            <a:r>
              <a:rPr lang="en-US" dirty="0" smtClean="0"/>
              <a:t>requirements modeling with UML  can be used to understand user satisfaction that</a:t>
            </a:r>
            <a:r>
              <a:rPr lang="en-US" sz="800" dirty="0" smtClean="0"/>
              <a:t> </a:t>
            </a:r>
            <a:r>
              <a:rPr lang="en-US" dirty="0" smtClean="0"/>
              <a:t>begins with the creation of scenarios in the form of use cases, activity diagrams, and </a:t>
            </a:r>
            <a:r>
              <a:rPr lang="en-US" dirty="0" err="1" smtClean="0"/>
              <a:t>swimlane</a:t>
            </a:r>
            <a:r>
              <a:rPr lang="en-US" dirty="0" smtClean="0"/>
              <a:t> diagrams</a:t>
            </a:r>
            <a:endParaRPr lang="en-US" sz="6000" dirty="0" smtClean="0">
              <a:effectLst>
                <a:outerShdw blurRad="38100" dist="38100" dir="2700000" algn="tl">
                  <a:srgbClr val="FFFFFF"/>
                </a:outerShdw>
              </a:effectLst>
            </a:endParaRPr>
          </a:p>
          <a:p>
            <a:pPr marL="179388" indent="-179388">
              <a:buFont typeface="Arial" pitchFamily="34" charset="0"/>
              <a:buChar char="•"/>
            </a:pPr>
            <a:r>
              <a:rPr lang="en-US" sz="2400" dirty="0" smtClean="0"/>
              <a:t>We noted that a use case describes a specific usage scenario in straightforward language from the point of view of a defined actor. </a:t>
            </a:r>
          </a:p>
          <a:p>
            <a:pPr marL="636588" lvl="1" indent="-179388">
              <a:buFont typeface="Arial" pitchFamily="34" charset="0"/>
              <a:buChar char="•"/>
            </a:pPr>
            <a:r>
              <a:rPr lang="en-US" dirty="0" smtClean="0"/>
              <a:t>Each use case is represented by an oval.</a:t>
            </a:r>
            <a:endParaRPr lang="en-US" sz="6000" dirty="0" smtClean="0"/>
          </a:p>
          <a:p>
            <a:pPr marL="179388" indent="-179388">
              <a:buFont typeface="Arial" pitchFamily="34" charset="0"/>
              <a:buChar char="•"/>
            </a:pPr>
            <a:r>
              <a:rPr lang="en-US" sz="2400" dirty="0" smtClean="0"/>
              <a:t>But how do you know (1) what to write about, (2) how much to write about it, (3) how detailed to make your description, and (4) how to organize the description?</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161845D4-318F-4A02-A56D-285C55D73B78}" type="slidenum">
              <a:rPr lang="en-US"/>
              <a:pPr>
                <a:defRPr/>
              </a:pPr>
              <a:t>67</a:t>
            </a:fld>
            <a:endParaRPr lang="en-US"/>
          </a:p>
        </p:txBody>
      </p:sp>
      <p:sp>
        <p:nvSpPr>
          <p:cNvPr id="12292" name="Rectangle 2"/>
          <p:cNvSpPr>
            <a:spLocks noGrp="1" noChangeArrowheads="1"/>
          </p:cNvSpPr>
          <p:nvPr>
            <p:ph type="title"/>
          </p:nvPr>
        </p:nvSpPr>
        <p:spPr>
          <a:xfrm>
            <a:off x="457200" y="381000"/>
            <a:ext cx="6705600" cy="633413"/>
          </a:xfrm>
        </p:spPr>
        <p:txBody>
          <a:bodyPr>
            <a:normAutofit fontScale="90000"/>
          </a:bodyPr>
          <a:lstStyle/>
          <a:p>
            <a:pPr eaLnBrk="1" hangingPunct="1"/>
            <a:r>
              <a:rPr lang="en-US" dirty="0" smtClean="0"/>
              <a:t>What to Write About?</a:t>
            </a:r>
          </a:p>
        </p:txBody>
      </p:sp>
      <p:sp>
        <p:nvSpPr>
          <p:cNvPr id="12293" name="Rectangle 3"/>
          <p:cNvSpPr>
            <a:spLocks noGrp="1" noChangeArrowheads="1"/>
          </p:cNvSpPr>
          <p:nvPr>
            <p:ph type="body" idx="1"/>
          </p:nvPr>
        </p:nvSpPr>
        <p:spPr>
          <a:xfrm>
            <a:off x="198303" y="1345139"/>
            <a:ext cx="8780444" cy="4979461"/>
          </a:xfrm>
        </p:spPr>
        <p:txBody>
          <a:bodyPr>
            <a:normAutofit/>
          </a:bodyPr>
          <a:lstStyle/>
          <a:p>
            <a:pPr eaLnBrk="1" hangingPunct="1">
              <a:lnSpc>
                <a:spcPct val="90000"/>
              </a:lnSpc>
              <a:spcBef>
                <a:spcPts val="600"/>
              </a:spcBef>
            </a:pPr>
            <a:r>
              <a:rPr lang="en-US" sz="2000" dirty="0" smtClean="0">
                <a:solidFill>
                  <a:schemeClr val="folHlink"/>
                </a:solidFill>
                <a:latin typeface="Arial" charset="0"/>
              </a:rPr>
              <a:t>Inception and elicitation</a:t>
            </a:r>
            <a:r>
              <a:rPr lang="en-US" sz="2000" dirty="0" smtClean="0">
                <a:latin typeface="Arial" charset="0"/>
              </a:rPr>
              <a:t>—provide you with the information you’ll need to begin writing use cases. </a:t>
            </a:r>
          </a:p>
          <a:p>
            <a:pPr>
              <a:spcBef>
                <a:spcPts val="600"/>
              </a:spcBef>
            </a:pPr>
            <a:r>
              <a:rPr lang="en-US" sz="2000" dirty="0" smtClean="0">
                <a:solidFill>
                  <a:schemeClr val="folHlink"/>
                </a:solidFill>
                <a:latin typeface="Arial" charset="0"/>
              </a:rPr>
              <a:t>Requirements gathering meetings, quality function deployment (QFD), and other requirements engineering mechanisms</a:t>
            </a:r>
            <a:r>
              <a:rPr lang="en-US" sz="2000" dirty="0" smtClean="0">
                <a:latin typeface="Arial" charset="0"/>
              </a:rPr>
              <a:t> are used to </a:t>
            </a:r>
          </a:p>
          <a:p>
            <a:pPr lvl="1" eaLnBrk="1" hangingPunct="1">
              <a:lnSpc>
                <a:spcPct val="90000"/>
              </a:lnSpc>
              <a:spcBef>
                <a:spcPts val="600"/>
              </a:spcBef>
            </a:pPr>
            <a:r>
              <a:rPr lang="en-US" sz="2000" dirty="0" smtClean="0">
                <a:latin typeface="Arial" charset="0"/>
              </a:rPr>
              <a:t>identify stakeholders</a:t>
            </a:r>
          </a:p>
          <a:p>
            <a:pPr lvl="1" eaLnBrk="1" hangingPunct="1">
              <a:lnSpc>
                <a:spcPct val="90000"/>
              </a:lnSpc>
              <a:spcBef>
                <a:spcPts val="600"/>
              </a:spcBef>
            </a:pPr>
            <a:r>
              <a:rPr lang="en-US" sz="2000" dirty="0" smtClean="0">
                <a:latin typeface="Arial" charset="0"/>
              </a:rPr>
              <a:t>define the scope of the problem</a:t>
            </a:r>
          </a:p>
          <a:p>
            <a:pPr lvl="1" eaLnBrk="1" hangingPunct="1">
              <a:lnSpc>
                <a:spcPct val="90000"/>
              </a:lnSpc>
              <a:spcBef>
                <a:spcPts val="600"/>
              </a:spcBef>
            </a:pPr>
            <a:r>
              <a:rPr lang="en-US" sz="2000" dirty="0" smtClean="0">
                <a:latin typeface="Arial" charset="0"/>
              </a:rPr>
              <a:t>specify overall operational goals</a:t>
            </a:r>
          </a:p>
          <a:p>
            <a:pPr lvl="1" eaLnBrk="1" hangingPunct="1">
              <a:lnSpc>
                <a:spcPct val="90000"/>
              </a:lnSpc>
              <a:spcBef>
                <a:spcPts val="600"/>
              </a:spcBef>
            </a:pPr>
            <a:r>
              <a:rPr lang="en-US" sz="2000" dirty="0" smtClean="0">
                <a:latin typeface="Arial" charset="0"/>
              </a:rPr>
              <a:t>establish priorities</a:t>
            </a:r>
          </a:p>
          <a:p>
            <a:pPr lvl="1" eaLnBrk="1" hangingPunct="1">
              <a:lnSpc>
                <a:spcPct val="90000"/>
              </a:lnSpc>
              <a:spcBef>
                <a:spcPts val="600"/>
              </a:spcBef>
            </a:pPr>
            <a:r>
              <a:rPr lang="en-US" sz="2000" dirty="0" smtClean="0">
                <a:latin typeface="Arial" charset="0"/>
              </a:rPr>
              <a:t>outline all known functional requirements, and </a:t>
            </a:r>
          </a:p>
          <a:p>
            <a:pPr lvl="1" eaLnBrk="1" hangingPunct="1">
              <a:lnSpc>
                <a:spcPct val="90000"/>
              </a:lnSpc>
              <a:spcBef>
                <a:spcPts val="600"/>
              </a:spcBef>
            </a:pPr>
            <a:r>
              <a:rPr lang="en-US" sz="2000" dirty="0" smtClean="0">
                <a:latin typeface="Arial" charset="0"/>
              </a:rPr>
              <a:t>describe the things (objects) that will be manipulated by the system. </a:t>
            </a:r>
          </a:p>
          <a:p>
            <a:pPr eaLnBrk="1" hangingPunct="1">
              <a:lnSpc>
                <a:spcPct val="90000"/>
              </a:lnSpc>
              <a:spcBef>
                <a:spcPts val="600"/>
              </a:spcBef>
            </a:pPr>
            <a:r>
              <a:rPr lang="en-US" sz="2000" dirty="0" smtClean="0">
                <a:latin typeface="Arial" charset="0"/>
              </a:rPr>
              <a:t>To begin developing a set of use cases, </a:t>
            </a:r>
            <a:r>
              <a:rPr lang="en-US" sz="2000" dirty="0" smtClean="0">
                <a:solidFill>
                  <a:schemeClr val="folHlink"/>
                </a:solidFill>
                <a:latin typeface="Arial" charset="0"/>
              </a:rPr>
              <a:t>list the functions or activities performed by a specific actor</a:t>
            </a:r>
            <a:r>
              <a:rPr lang="en-US" sz="2000" dirty="0" smtClean="0">
                <a:latin typeface="Arial" charset="0"/>
              </a:rPr>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0" y="0"/>
            <a:ext cx="7924800" cy="6844145"/>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Write About?</a:t>
            </a:r>
            <a:endParaRPr lang="en-US" dirty="0"/>
          </a:p>
        </p:txBody>
      </p:sp>
      <p:sp>
        <p:nvSpPr>
          <p:cNvPr id="3" name="Content Placeholder 2"/>
          <p:cNvSpPr>
            <a:spLocks noGrp="1"/>
          </p:cNvSpPr>
          <p:nvPr>
            <p:ph idx="1"/>
          </p:nvPr>
        </p:nvSpPr>
        <p:spPr/>
        <p:txBody>
          <a:bodyPr>
            <a:normAutofit fontScale="92500"/>
          </a:bodyPr>
          <a:lstStyle/>
          <a:p>
            <a:r>
              <a:rPr lang="en-US" i="1" dirty="0" err="1" smtClean="0"/>
              <a:t>SafeHome</a:t>
            </a:r>
            <a:r>
              <a:rPr lang="en-US" i="1" dirty="0" smtClean="0"/>
              <a:t> home surveillance function </a:t>
            </a:r>
            <a:r>
              <a:rPr lang="en-US" dirty="0" smtClean="0"/>
              <a:t>identifies the following functions that are performed by the </a:t>
            </a:r>
            <a:r>
              <a:rPr lang="en-US" b="1" dirty="0" smtClean="0"/>
              <a:t>homeowner actor</a:t>
            </a:r>
          </a:p>
          <a:p>
            <a:pPr lvl="1">
              <a:buNone/>
            </a:pPr>
            <a:r>
              <a:rPr lang="en-US" dirty="0" smtClean="0"/>
              <a:t>• Select camera to view.</a:t>
            </a:r>
          </a:p>
          <a:p>
            <a:pPr lvl="1">
              <a:buNone/>
            </a:pPr>
            <a:r>
              <a:rPr lang="en-US" dirty="0" smtClean="0"/>
              <a:t>• Request thumbnails from all cameras.</a:t>
            </a:r>
          </a:p>
          <a:p>
            <a:pPr lvl="1">
              <a:buNone/>
            </a:pPr>
            <a:r>
              <a:rPr lang="en-US" dirty="0" smtClean="0"/>
              <a:t>• Display camera views in a PC window.</a:t>
            </a:r>
          </a:p>
          <a:p>
            <a:pPr lvl="1">
              <a:buNone/>
            </a:pPr>
            <a:r>
              <a:rPr lang="en-US" dirty="0" smtClean="0"/>
              <a:t>• Control pan and zoom for a </a:t>
            </a:r>
            <a:r>
              <a:rPr lang="en-US" dirty="0" err="1" smtClean="0"/>
              <a:t>specifi</a:t>
            </a:r>
            <a:r>
              <a:rPr lang="en-US" dirty="0" smtClean="0"/>
              <a:t> c camera.</a:t>
            </a:r>
          </a:p>
          <a:p>
            <a:pPr lvl="1">
              <a:buNone/>
            </a:pPr>
            <a:r>
              <a:rPr lang="en-US" dirty="0" smtClean="0"/>
              <a:t>• Selectively record camera output.</a:t>
            </a:r>
          </a:p>
          <a:p>
            <a:pPr lvl="1">
              <a:buNone/>
            </a:pPr>
            <a:r>
              <a:rPr lang="en-US" dirty="0" smtClean="0"/>
              <a:t>• Replay camera output.</a:t>
            </a:r>
          </a:p>
          <a:p>
            <a:pPr lvl="1">
              <a:buNone/>
            </a:pPr>
            <a:r>
              <a:rPr lang="en-US" dirty="0" smtClean="0"/>
              <a:t>• Access camera surveillance via the Internet.</a:t>
            </a:r>
          </a:p>
          <a:p>
            <a:r>
              <a:rPr lang="en-US" dirty="0" smtClean="0"/>
              <a:t>develop use cases for each of the functions noted in informal narrative fashion or in structured format.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Requirements Engineering Tasks</a:t>
            </a:r>
            <a:endParaRPr lang="en-US" dirty="0"/>
          </a:p>
        </p:txBody>
      </p:sp>
      <p:sp>
        <p:nvSpPr>
          <p:cNvPr id="3" name="Content Placeholder 2"/>
          <p:cNvSpPr>
            <a:spLocks noGrp="1"/>
          </p:cNvSpPr>
          <p:nvPr>
            <p:ph idx="1"/>
          </p:nvPr>
        </p:nvSpPr>
        <p:spPr/>
        <p:txBody>
          <a:bodyPr>
            <a:normAutofit/>
          </a:bodyPr>
          <a:lstStyle/>
          <a:p>
            <a:pPr marL="342900" lvl="0" indent="-342900">
              <a:lnSpc>
                <a:spcPct val="100000"/>
              </a:lnSpc>
              <a:spcBef>
                <a:spcPts val="0"/>
              </a:spcBef>
              <a:spcAft>
                <a:spcPts val="0"/>
              </a:spcAft>
              <a:buClr>
                <a:schemeClr val="folHlink"/>
              </a:buClr>
              <a:buSzPct val="75000"/>
              <a:buFont typeface="+mj-lt"/>
              <a:buAutoNum type="arabicPeriod"/>
            </a:pPr>
            <a:r>
              <a:rPr lang="en-US" sz="2400" b="1" dirty="0" smtClean="0">
                <a:solidFill>
                  <a:schemeClr val="folHlink"/>
                </a:solidFill>
                <a:latin typeface="Helvetica Neue"/>
                <a:ea typeface="Helvetica Neue"/>
                <a:cs typeface="Helvetica Neue"/>
                <a:sym typeface="Helvetica Neue"/>
              </a:rPr>
              <a:t>Inception</a:t>
            </a:r>
            <a:r>
              <a:rPr lang="en-US" sz="2400" dirty="0" smtClean="0">
                <a:solidFill>
                  <a:schemeClr val="dk1"/>
                </a:solidFill>
                <a:latin typeface="Helvetica Neue"/>
                <a:ea typeface="Helvetica Neue"/>
                <a:cs typeface="Helvetica Neue"/>
                <a:sym typeface="Helvetica Neue"/>
              </a:rPr>
              <a:t>—ask a set of questions that establish …</a:t>
            </a:r>
          </a:p>
          <a:p>
            <a:pPr marL="742950" lvl="1" indent="-285750">
              <a:lnSpc>
                <a:spcPct val="100000"/>
              </a:lnSpc>
              <a:spcBef>
                <a:spcPts val="320"/>
              </a:spcBef>
              <a:spcAft>
                <a:spcPts val="0"/>
              </a:spcAft>
              <a:buClr>
                <a:schemeClr val="folHlink"/>
              </a:buClr>
              <a:buSzPct val="70000"/>
              <a:buFont typeface="Noto Symbol"/>
              <a:buChar char="■"/>
            </a:pPr>
            <a:r>
              <a:rPr lang="en-US" sz="2000" dirty="0" smtClean="0">
                <a:solidFill>
                  <a:schemeClr val="dk1"/>
                </a:solidFill>
                <a:latin typeface="Helvetica Neue"/>
                <a:ea typeface="Helvetica Neue"/>
                <a:cs typeface="Helvetica Neue"/>
                <a:sym typeface="Helvetica Neue"/>
              </a:rPr>
              <a:t>basic understanding of the problem</a:t>
            </a:r>
          </a:p>
          <a:p>
            <a:pPr marL="742950" lvl="1" indent="-285750">
              <a:lnSpc>
                <a:spcPct val="100000"/>
              </a:lnSpc>
              <a:spcBef>
                <a:spcPts val="320"/>
              </a:spcBef>
              <a:spcAft>
                <a:spcPts val="0"/>
              </a:spcAft>
              <a:buClr>
                <a:schemeClr val="folHlink"/>
              </a:buClr>
              <a:buSzPct val="70000"/>
              <a:buFont typeface="Noto Symbol"/>
              <a:buChar char="■"/>
            </a:pPr>
            <a:r>
              <a:rPr lang="en-US" sz="2000" dirty="0" smtClean="0">
                <a:solidFill>
                  <a:schemeClr val="dk1"/>
                </a:solidFill>
                <a:latin typeface="Helvetica Neue"/>
                <a:ea typeface="Helvetica Neue"/>
                <a:cs typeface="Helvetica Neue"/>
                <a:sym typeface="Helvetica Neue"/>
              </a:rPr>
              <a:t>the people who want a solution</a:t>
            </a:r>
          </a:p>
          <a:p>
            <a:pPr marL="742950" lvl="1" indent="-285750">
              <a:lnSpc>
                <a:spcPct val="100000"/>
              </a:lnSpc>
              <a:spcBef>
                <a:spcPts val="320"/>
              </a:spcBef>
              <a:spcAft>
                <a:spcPts val="0"/>
              </a:spcAft>
              <a:buClr>
                <a:schemeClr val="folHlink"/>
              </a:buClr>
              <a:buSzPct val="70000"/>
              <a:buFont typeface="Noto Symbol"/>
              <a:buChar char="■"/>
            </a:pPr>
            <a:r>
              <a:rPr lang="en-US" sz="2000" dirty="0" smtClean="0">
                <a:solidFill>
                  <a:schemeClr val="dk1"/>
                </a:solidFill>
                <a:latin typeface="Helvetica Neue"/>
                <a:ea typeface="Helvetica Neue"/>
                <a:cs typeface="Helvetica Neue"/>
                <a:sym typeface="Helvetica Neue"/>
              </a:rPr>
              <a:t>the nature of the solution that is desired, and </a:t>
            </a:r>
          </a:p>
          <a:p>
            <a:pPr marL="742950" lvl="1" indent="-285750">
              <a:lnSpc>
                <a:spcPct val="100000"/>
              </a:lnSpc>
              <a:spcBef>
                <a:spcPts val="320"/>
              </a:spcBef>
              <a:spcAft>
                <a:spcPts val="0"/>
              </a:spcAft>
              <a:buClr>
                <a:schemeClr val="folHlink"/>
              </a:buClr>
              <a:buSzPct val="70000"/>
              <a:buFont typeface="Noto Symbol"/>
              <a:buChar char="■"/>
            </a:pPr>
            <a:r>
              <a:rPr lang="en-US" sz="2000" dirty="0" smtClean="0">
                <a:solidFill>
                  <a:schemeClr val="dk1"/>
                </a:solidFill>
                <a:latin typeface="Helvetica Neue"/>
                <a:ea typeface="Helvetica Neue"/>
                <a:cs typeface="Helvetica Neue"/>
                <a:sym typeface="Helvetica Neue"/>
              </a:rPr>
              <a:t>the effectiveness of preliminary communication and collaboration between the customer and the developer</a:t>
            </a:r>
          </a:p>
          <a:p>
            <a:pPr marL="342900" lvl="0" indent="-342900">
              <a:lnSpc>
                <a:spcPct val="100000"/>
              </a:lnSpc>
              <a:spcBef>
                <a:spcPts val="360"/>
              </a:spcBef>
              <a:spcAft>
                <a:spcPts val="0"/>
              </a:spcAft>
              <a:buClr>
                <a:schemeClr val="folHlink"/>
              </a:buClr>
              <a:buSzPct val="75000"/>
              <a:buFont typeface="+mj-lt"/>
              <a:buAutoNum type="arabicPeriod"/>
            </a:pPr>
            <a:r>
              <a:rPr lang="en-US" sz="2400" b="1" dirty="0" smtClean="0">
                <a:solidFill>
                  <a:schemeClr val="folHlink"/>
                </a:solidFill>
                <a:latin typeface="Helvetica Neue"/>
                <a:ea typeface="Helvetica Neue"/>
                <a:cs typeface="Helvetica Neue"/>
                <a:sym typeface="Helvetica Neue"/>
              </a:rPr>
              <a:t>Elicitation</a:t>
            </a:r>
            <a:r>
              <a:rPr lang="en-US" sz="2400" dirty="0" smtClean="0">
                <a:solidFill>
                  <a:schemeClr val="dk1"/>
                </a:solidFill>
                <a:latin typeface="Helvetica Neue"/>
                <a:ea typeface="Helvetica Neue"/>
                <a:cs typeface="Helvetica Neue"/>
                <a:sym typeface="Helvetica Neue"/>
              </a:rPr>
              <a:t>—elicit requirements from all stakeholders</a:t>
            </a:r>
          </a:p>
          <a:p>
            <a:pPr marL="342900" lvl="0" indent="-342900">
              <a:lnSpc>
                <a:spcPct val="100000"/>
              </a:lnSpc>
              <a:spcBef>
                <a:spcPts val="360"/>
              </a:spcBef>
              <a:spcAft>
                <a:spcPts val="0"/>
              </a:spcAft>
              <a:buClr>
                <a:schemeClr val="folHlink"/>
              </a:buClr>
              <a:buSzPct val="75000"/>
              <a:buFont typeface="+mj-lt"/>
              <a:buAutoNum type="arabicPeriod"/>
            </a:pPr>
            <a:r>
              <a:rPr lang="en-US" sz="2400" b="1" dirty="0" smtClean="0">
                <a:solidFill>
                  <a:schemeClr val="folHlink"/>
                </a:solidFill>
                <a:latin typeface="Helvetica Neue"/>
                <a:ea typeface="Helvetica Neue"/>
                <a:cs typeface="Helvetica Neue"/>
                <a:sym typeface="Helvetica Neue"/>
              </a:rPr>
              <a:t>Elaboration</a:t>
            </a:r>
            <a:r>
              <a:rPr lang="en-US" sz="2400" dirty="0" smtClean="0">
                <a:solidFill>
                  <a:schemeClr val="dk1"/>
                </a:solidFill>
                <a:latin typeface="Helvetica Neue"/>
                <a:ea typeface="Helvetica Neue"/>
                <a:cs typeface="Helvetica Neue"/>
                <a:sym typeface="Helvetica Neue"/>
              </a:rPr>
              <a:t>—create an analysis model that identifies data, function and behavioral requirements</a:t>
            </a:r>
          </a:p>
          <a:p>
            <a:pPr marL="342900" lvl="0" indent="-342900">
              <a:lnSpc>
                <a:spcPct val="100000"/>
              </a:lnSpc>
              <a:spcBef>
                <a:spcPts val="360"/>
              </a:spcBef>
              <a:spcAft>
                <a:spcPts val="0"/>
              </a:spcAft>
              <a:buClr>
                <a:schemeClr val="folHlink"/>
              </a:buClr>
              <a:buSzPct val="75000"/>
              <a:buFont typeface="+mj-lt"/>
              <a:buAutoNum type="arabicPeriod"/>
            </a:pPr>
            <a:r>
              <a:rPr lang="en-US" sz="2400" b="1" dirty="0" smtClean="0">
                <a:solidFill>
                  <a:schemeClr val="folHlink"/>
                </a:solidFill>
                <a:latin typeface="Helvetica Neue"/>
                <a:ea typeface="Helvetica Neue"/>
                <a:cs typeface="Helvetica Neue"/>
                <a:sym typeface="Helvetica Neue"/>
              </a:rPr>
              <a:t>Negotiation</a:t>
            </a:r>
            <a:r>
              <a:rPr lang="en-US" sz="2400" dirty="0" smtClean="0">
                <a:solidFill>
                  <a:schemeClr val="dk1"/>
                </a:solidFill>
                <a:latin typeface="Helvetica Neue"/>
                <a:ea typeface="Helvetica Neue"/>
                <a:cs typeface="Helvetica Neue"/>
                <a:sym typeface="Helvetica Neue"/>
              </a:rPr>
              <a:t>—agree on a deliverable system that is realistic for developers and customers</a:t>
            </a:r>
          </a:p>
          <a:p>
            <a:endParaRPr lang="en-US" sz="36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Write About?</a:t>
            </a:r>
            <a:endParaRPr lang="en-US" dirty="0"/>
          </a:p>
        </p:txBody>
      </p:sp>
      <p:sp>
        <p:nvSpPr>
          <p:cNvPr id="3" name="Content Placeholder 2"/>
          <p:cNvSpPr>
            <a:spLocks noGrp="1"/>
          </p:cNvSpPr>
          <p:nvPr>
            <p:ph idx="1"/>
          </p:nvPr>
        </p:nvSpPr>
        <p:spPr/>
        <p:txBody>
          <a:bodyPr/>
          <a:lstStyle/>
          <a:p>
            <a:r>
              <a:rPr lang="en-US" dirty="0" smtClean="0"/>
              <a:t>stakeholder who takes on the role of the homeowner actor might write the following narrative for the function </a:t>
            </a:r>
            <a:r>
              <a:rPr lang="en-US" i="1" dirty="0" smtClean="0"/>
              <a:t>access camera surveillance via the Internet—display camera views ( ACS-DCV )</a:t>
            </a:r>
            <a:endParaRPr lang="en-US" dirty="0"/>
          </a:p>
        </p:txBody>
      </p:sp>
      <p:pic>
        <p:nvPicPr>
          <p:cNvPr id="3074" name="Picture 2"/>
          <p:cNvPicPr>
            <a:picLocks noChangeAspect="1" noChangeArrowheads="1"/>
          </p:cNvPicPr>
          <p:nvPr/>
        </p:nvPicPr>
        <p:blipFill>
          <a:blip r:embed="rId2"/>
          <a:srcRect/>
          <a:stretch>
            <a:fillRect/>
          </a:stretch>
        </p:blipFill>
        <p:spPr bwMode="auto">
          <a:xfrm>
            <a:off x="2133600" y="2590800"/>
            <a:ext cx="6553200" cy="4040708"/>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Write About?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Revisiting the </a:t>
            </a:r>
            <a:r>
              <a:rPr lang="en-US" b="1" dirty="0" smtClean="0"/>
              <a:t>ACS-DCV function </a:t>
            </a:r>
            <a:r>
              <a:rPr lang="en-US" dirty="0" smtClean="0"/>
              <a:t>as an ordered sequence of user actions</a:t>
            </a:r>
          </a:p>
          <a:p>
            <a:pPr>
              <a:buNone/>
            </a:pPr>
            <a:r>
              <a:rPr lang="en-US" dirty="0" smtClean="0"/>
              <a:t>1. The homeowner logs onto the </a:t>
            </a:r>
            <a:r>
              <a:rPr lang="en-US" i="1" dirty="0" err="1" smtClean="0"/>
              <a:t>SafeHome</a:t>
            </a:r>
            <a:r>
              <a:rPr lang="en-US" i="1" dirty="0" smtClean="0"/>
              <a:t> Products website.</a:t>
            </a:r>
          </a:p>
          <a:p>
            <a:pPr>
              <a:buNone/>
            </a:pPr>
            <a:r>
              <a:rPr lang="en-US" dirty="0" smtClean="0"/>
              <a:t>2. The homeowner enters his or her user ID.</a:t>
            </a:r>
          </a:p>
          <a:p>
            <a:pPr>
              <a:buNone/>
            </a:pPr>
            <a:r>
              <a:rPr lang="en-US" dirty="0" smtClean="0"/>
              <a:t>3. The homeowner enters two passwords (each at least eight characters in length).</a:t>
            </a:r>
          </a:p>
          <a:p>
            <a:pPr>
              <a:buNone/>
            </a:pPr>
            <a:r>
              <a:rPr lang="en-US" dirty="0" smtClean="0"/>
              <a:t>4. The system displays all major function buttons.</a:t>
            </a:r>
          </a:p>
          <a:p>
            <a:pPr>
              <a:buNone/>
            </a:pPr>
            <a:r>
              <a:rPr lang="en-US" dirty="0" smtClean="0"/>
              <a:t>5. The homeowner selects the “surveillance” from the major function buttons.</a:t>
            </a:r>
          </a:p>
          <a:p>
            <a:pPr>
              <a:buNone/>
            </a:pPr>
            <a:r>
              <a:rPr lang="en-US" dirty="0" smtClean="0"/>
              <a:t>6. The homeowner selects “pick a camera.”</a:t>
            </a:r>
          </a:p>
          <a:p>
            <a:pPr>
              <a:buNone/>
            </a:pPr>
            <a:r>
              <a:rPr lang="en-US" dirty="0" smtClean="0"/>
              <a:t>7. The system displays the floor plan of the house.</a:t>
            </a:r>
          </a:p>
          <a:p>
            <a:pPr>
              <a:buNone/>
            </a:pPr>
            <a:r>
              <a:rPr lang="en-US" dirty="0" smtClean="0"/>
              <a:t>8. The homeowner selects a camera icon from the floor plan.</a:t>
            </a:r>
          </a:p>
          <a:p>
            <a:pPr>
              <a:buNone/>
            </a:pPr>
            <a:r>
              <a:rPr lang="en-US" dirty="0" smtClean="0"/>
              <a:t>9. The homeowner selects the “view” button.</a:t>
            </a:r>
          </a:p>
          <a:p>
            <a:pPr>
              <a:buNone/>
            </a:pPr>
            <a:r>
              <a:rPr lang="en-US" dirty="0" smtClean="0"/>
              <a:t>10. The system displays a viewing window that is identified by the camera ID.</a:t>
            </a:r>
          </a:p>
          <a:p>
            <a:pPr>
              <a:buNone/>
            </a:pPr>
            <a:r>
              <a:rPr lang="en-US" dirty="0" smtClean="0"/>
              <a:t>11. The system displays video output within the viewing window at one frame per second.</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D3CE0883-C976-4A14-B50E-FB7250F2358F}" type="slidenum">
              <a:rPr lang="en-US"/>
              <a:pPr>
                <a:defRPr/>
              </a:pPr>
              <a:t>72</a:t>
            </a:fld>
            <a:endParaRPr lang="en-US"/>
          </a:p>
        </p:txBody>
      </p:sp>
      <p:sp>
        <p:nvSpPr>
          <p:cNvPr id="13316" name="Rectangle 1026"/>
          <p:cNvSpPr>
            <a:spLocks noGrp="1" noChangeArrowheads="1"/>
          </p:cNvSpPr>
          <p:nvPr>
            <p:ph type="title"/>
          </p:nvPr>
        </p:nvSpPr>
        <p:spPr>
          <a:xfrm>
            <a:off x="381000" y="381000"/>
            <a:ext cx="8382000" cy="633413"/>
          </a:xfrm>
        </p:spPr>
        <p:txBody>
          <a:bodyPr>
            <a:normAutofit fontScale="90000"/>
          </a:bodyPr>
          <a:lstStyle/>
          <a:p>
            <a:pPr eaLnBrk="1" hangingPunct="1"/>
            <a:r>
              <a:rPr lang="en-US" dirty="0" smtClean="0"/>
              <a:t>How Much to Write About?</a:t>
            </a:r>
          </a:p>
        </p:txBody>
      </p:sp>
      <p:sp>
        <p:nvSpPr>
          <p:cNvPr id="13317" name="Rectangle 1027"/>
          <p:cNvSpPr>
            <a:spLocks noGrp="1" noChangeArrowheads="1"/>
          </p:cNvSpPr>
          <p:nvPr>
            <p:ph type="body" idx="1"/>
          </p:nvPr>
        </p:nvSpPr>
        <p:spPr/>
        <p:txBody>
          <a:bodyPr/>
          <a:lstStyle/>
          <a:p>
            <a:pPr eaLnBrk="1" hangingPunct="1">
              <a:spcBef>
                <a:spcPts val="600"/>
              </a:spcBef>
              <a:spcAft>
                <a:spcPts val="600"/>
              </a:spcAft>
            </a:pPr>
            <a:r>
              <a:rPr lang="en-US" dirty="0" smtClean="0">
                <a:latin typeface="Arial" charset="0"/>
              </a:rPr>
              <a:t>As further conversations with the stakeholders progress, the requirements gathering team develops use cases for each of the functions noted. </a:t>
            </a:r>
          </a:p>
          <a:p>
            <a:pPr eaLnBrk="1" hangingPunct="1">
              <a:spcBef>
                <a:spcPts val="600"/>
              </a:spcBef>
              <a:spcAft>
                <a:spcPts val="600"/>
              </a:spcAft>
            </a:pPr>
            <a:r>
              <a:rPr lang="en-US" dirty="0" smtClean="0">
                <a:latin typeface="Arial" charset="0"/>
              </a:rPr>
              <a:t>In general, use cases are written first in an informal narrative fashion. </a:t>
            </a:r>
          </a:p>
          <a:p>
            <a:pPr eaLnBrk="1" hangingPunct="1">
              <a:spcBef>
                <a:spcPts val="600"/>
              </a:spcBef>
              <a:spcAft>
                <a:spcPts val="600"/>
              </a:spcAft>
            </a:pPr>
            <a:r>
              <a:rPr lang="en-US" dirty="0" smtClean="0">
                <a:latin typeface="Arial" charset="0"/>
              </a:rPr>
              <a:t>If more formality is required, the same use case is rewritten using a structured format similar to the one proposed.</a:t>
            </a:r>
            <a:endParaRPr lang="en-US"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B1B1E529-AC6C-4C34-AE3C-F66E93A5EC1C}" type="slidenum">
              <a:rPr lang="en-US"/>
              <a:pPr>
                <a:defRPr/>
              </a:pPr>
              <a:t>73</a:t>
            </a:fld>
            <a:endParaRPr lang="en-US"/>
          </a:p>
        </p:txBody>
      </p:sp>
      <p:sp>
        <p:nvSpPr>
          <p:cNvPr id="16388" name="Rectangle 2"/>
          <p:cNvSpPr>
            <a:spLocks noGrp="1" noChangeArrowheads="1"/>
          </p:cNvSpPr>
          <p:nvPr>
            <p:ph type="title"/>
          </p:nvPr>
        </p:nvSpPr>
        <p:spPr>
          <a:xfrm>
            <a:off x="0" y="228600"/>
            <a:ext cx="9144000" cy="626838"/>
          </a:xfrm>
          <a:noFill/>
        </p:spPr>
        <p:txBody>
          <a:bodyPr wrap="square" lIns="63500" tIns="25400" rIns="63500" bIns="25400" anchor="t">
            <a:spAutoFit/>
          </a:bodyPr>
          <a:lstStyle/>
          <a:p>
            <a:r>
              <a:rPr lang="en-US" sz="4400" dirty="0" smtClean="0"/>
              <a:t>Refining a Preliminary Use Case</a:t>
            </a:r>
          </a:p>
        </p:txBody>
      </p:sp>
      <p:sp>
        <p:nvSpPr>
          <p:cNvPr id="16389" name="Rectangle 3"/>
          <p:cNvSpPr>
            <a:spLocks noGrp="1" noChangeArrowheads="1"/>
          </p:cNvSpPr>
          <p:nvPr>
            <p:ph type="body" idx="1"/>
          </p:nvPr>
        </p:nvSpPr>
        <p:spPr>
          <a:xfrm>
            <a:off x="304800" y="1295400"/>
            <a:ext cx="8458200" cy="4724400"/>
          </a:xfrm>
          <a:noFill/>
        </p:spPr>
        <p:txBody>
          <a:bodyPr lIns="90487" tIns="44450" rIns="90487" bIns="44450">
            <a:normAutofit fontScale="92500" lnSpcReduction="10000"/>
          </a:bodyPr>
          <a:lstStyle/>
          <a:p>
            <a:r>
              <a:rPr lang="en-US" sz="2400" dirty="0" smtClean="0"/>
              <a:t>Use-cases are written first in narrative form and mapped to a template if formality is needed</a:t>
            </a:r>
          </a:p>
          <a:p>
            <a:r>
              <a:rPr lang="en-US" sz="2400" dirty="0" smtClean="0"/>
              <a:t>Each primary scenario should be reviewed and refined to see if alternative interactions are possible</a:t>
            </a:r>
          </a:p>
          <a:p>
            <a:pPr lvl="1"/>
            <a:r>
              <a:rPr lang="en-US" dirty="0" smtClean="0"/>
              <a:t>Can the actor take some other action at this point?</a:t>
            </a:r>
          </a:p>
          <a:p>
            <a:pPr lvl="1"/>
            <a:r>
              <a:rPr lang="en-US" dirty="0" smtClean="0"/>
              <a:t>Is it possible that the actor will encounter an error condition at some point? If so, what?</a:t>
            </a:r>
          </a:p>
          <a:p>
            <a:pPr lvl="1"/>
            <a:r>
              <a:rPr lang="en-US" dirty="0" smtClean="0"/>
              <a:t>Is it possible that the actor will encounter some other behavior at some point? If so, what?</a:t>
            </a:r>
          </a:p>
          <a:p>
            <a:r>
              <a:rPr lang="en-US" dirty="0" smtClean="0"/>
              <a:t>Each of the answer can be characterized as a use case exception. </a:t>
            </a:r>
          </a:p>
          <a:p>
            <a:pPr lvl="1"/>
            <a:r>
              <a:rPr lang="en-US" dirty="0" smtClean="0"/>
              <a:t>An </a:t>
            </a:r>
            <a:r>
              <a:rPr lang="en-US" i="1" dirty="0" smtClean="0"/>
              <a:t>exception describes a situation (either a failure condition </a:t>
            </a:r>
            <a:r>
              <a:rPr lang="en-US" dirty="0" smtClean="0"/>
              <a:t>or an alternative chosen by the actor) that causes the system to exhibit somewhat different behavior</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Refining a Preliminary Use Case</a:t>
            </a:r>
            <a:endParaRPr lang="en-US" dirty="0"/>
          </a:p>
        </p:txBody>
      </p:sp>
      <p:sp>
        <p:nvSpPr>
          <p:cNvPr id="3" name="Content Placeholder 2"/>
          <p:cNvSpPr>
            <a:spLocks noGrp="1"/>
          </p:cNvSpPr>
          <p:nvPr>
            <p:ph idx="1"/>
          </p:nvPr>
        </p:nvSpPr>
        <p:spPr>
          <a:xfrm>
            <a:off x="198303" y="1345139"/>
            <a:ext cx="8780444" cy="4903261"/>
          </a:xfrm>
        </p:spPr>
        <p:txBody>
          <a:bodyPr>
            <a:normAutofit/>
          </a:bodyPr>
          <a:lstStyle/>
          <a:p>
            <a:r>
              <a:rPr lang="en-US" dirty="0" smtClean="0"/>
              <a:t>Explore following issues through “brainstorming” session to derive a reasonably complete set of exceptions for each use case</a:t>
            </a:r>
          </a:p>
          <a:p>
            <a:pPr lvl="1"/>
            <a:r>
              <a:rPr lang="en-US" i="1" dirty="0" smtClean="0"/>
              <a:t>Are there cases in which some “validation function” occurs during this use case?</a:t>
            </a:r>
          </a:p>
          <a:p>
            <a:pPr lvl="2"/>
            <a:r>
              <a:rPr lang="en-US" dirty="0" err="1" smtClean="0"/>
              <a:t>Eg</a:t>
            </a:r>
            <a:r>
              <a:rPr lang="en-US" dirty="0" smtClean="0"/>
              <a:t> .Occurrence of potential error condition</a:t>
            </a:r>
            <a:endParaRPr lang="en-US" i="1" dirty="0" smtClean="0"/>
          </a:p>
          <a:p>
            <a:pPr lvl="1"/>
            <a:r>
              <a:rPr lang="en-US" i="1" dirty="0" smtClean="0"/>
              <a:t>Are there cases in which a supporting function (or actor) will fail to respond appropriately? </a:t>
            </a:r>
          </a:p>
          <a:p>
            <a:pPr lvl="2"/>
            <a:r>
              <a:rPr lang="en-US" i="1" dirty="0" err="1" smtClean="0"/>
              <a:t>Eg</a:t>
            </a:r>
            <a:r>
              <a:rPr lang="en-US" i="1" dirty="0" smtClean="0"/>
              <a:t>. Timeout for user action</a:t>
            </a:r>
          </a:p>
          <a:p>
            <a:pPr lvl="1"/>
            <a:r>
              <a:rPr lang="en-US" i="1" dirty="0" smtClean="0"/>
              <a:t>Can poor system performance result in unexpected or improper user actions?</a:t>
            </a:r>
          </a:p>
          <a:p>
            <a:pPr lvl="2"/>
            <a:r>
              <a:rPr lang="en-US" dirty="0" err="1" smtClean="0"/>
              <a:t>Eg</a:t>
            </a:r>
            <a:r>
              <a:rPr lang="en-US" dirty="0" smtClean="0"/>
              <a:t>. multiple selects on a processing button queue the requests inappropriately and ultimately generate an error condition</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Refining a Preliminary Use Case- ACS-DCV   </a:t>
            </a:r>
            <a:endParaRPr lang="en-US" sz="3200" dirty="0"/>
          </a:p>
        </p:txBody>
      </p:sp>
      <p:sp>
        <p:nvSpPr>
          <p:cNvPr id="3" name="Content Placeholder 2"/>
          <p:cNvSpPr>
            <a:spLocks noGrp="1"/>
          </p:cNvSpPr>
          <p:nvPr>
            <p:ph idx="1"/>
          </p:nvPr>
        </p:nvSpPr>
        <p:spPr/>
        <p:txBody>
          <a:bodyPr>
            <a:normAutofit fontScale="62500" lnSpcReduction="20000"/>
          </a:bodyPr>
          <a:lstStyle/>
          <a:p>
            <a:r>
              <a:rPr lang="en-US" dirty="0" smtClean="0"/>
              <a:t>Revisiting the </a:t>
            </a:r>
            <a:r>
              <a:rPr lang="en-US" b="1" dirty="0" smtClean="0"/>
              <a:t>ACS-DCV function </a:t>
            </a:r>
            <a:r>
              <a:rPr lang="en-US" dirty="0" smtClean="0"/>
              <a:t>as an ordered sequence of user actions</a:t>
            </a:r>
          </a:p>
          <a:p>
            <a:pPr>
              <a:buNone/>
            </a:pPr>
            <a:r>
              <a:rPr lang="en-US" dirty="0" smtClean="0"/>
              <a:t>1. The homeowner logs onto the </a:t>
            </a:r>
            <a:r>
              <a:rPr lang="en-US" i="1" dirty="0" err="1" smtClean="0"/>
              <a:t>SafeHome</a:t>
            </a:r>
            <a:r>
              <a:rPr lang="en-US" i="1" dirty="0" smtClean="0"/>
              <a:t> Products website.</a:t>
            </a:r>
          </a:p>
          <a:p>
            <a:pPr>
              <a:buNone/>
            </a:pPr>
            <a:r>
              <a:rPr lang="en-US" dirty="0" smtClean="0"/>
              <a:t>2. The homeowner enters his or her user ID.</a:t>
            </a:r>
          </a:p>
          <a:p>
            <a:pPr>
              <a:buNone/>
            </a:pPr>
            <a:r>
              <a:rPr lang="en-US" dirty="0" smtClean="0"/>
              <a:t>3. The homeowner enters two passwords (each at least eight characters in length).</a:t>
            </a:r>
          </a:p>
          <a:p>
            <a:pPr>
              <a:buNone/>
            </a:pPr>
            <a:r>
              <a:rPr lang="en-US" dirty="0" smtClean="0"/>
              <a:t>4. The system displays all major function buttons.</a:t>
            </a:r>
          </a:p>
          <a:p>
            <a:pPr>
              <a:buNone/>
            </a:pPr>
            <a:r>
              <a:rPr lang="en-US" dirty="0" smtClean="0"/>
              <a:t>5. The homeowner selects the “surveillance” from the major function buttons.</a:t>
            </a:r>
          </a:p>
          <a:p>
            <a:pPr>
              <a:buNone/>
            </a:pPr>
            <a:r>
              <a:rPr lang="en-US" dirty="0" smtClean="0"/>
              <a:t>6. </a:t>
            </a:r>
            <a:r>
              <a:rPr lang="en-US" b="1" dirty="0" smtClean="0"/>
              <a:t>The homeowner selects “pick a camera.”</a:t>
            </a:r>
          </a:p>
          <a:p>
            <a:pPr>
              <a:buNone/>
            </a:pPr>
            <a:r>
              <a:rPr lang="en-US" b="1" dirty="0" smtClean="0"/>
              <a:t>7. The system displays the floor plan of the house.</a:t>
            </a:r>
          </a:p>
          <a:p>
            <a:pPr>
              <a:buNone/>
            </a:pPr>
            <a:r>
              <a:rPr lang="en-US" dirty="0" smtClean="0"/>
              <a:t>8. The homeowner selects a camera icon from the floor plan.</a:t>
            </a:r>
          </a:p>
          <a:p>
            <a:pPr>
              <a:buNone/>
            </a:pPr>
            <a:r>
              <a:rPr lang="en-US" dirty="0" smtClean="0"/>
              <a:t>9. The homeowner selects the “view” button.</a:t>
            </a:r>
          </a:p>
          <a:p>
            <a:pPr>
              <a:buNone/>
            </a:pPr>
            <a:r>
              <a:rPr lang="en-US" dirty="0" smtClean="0"/>
              <a:t>10. The system displays a viewing window that is identified by the camera ID.</a:t>
            </a:r>
          </a:p>
          <a:p>
            <a:pPr>
              <a:buNone/>
            </a:pPr>
            <a:r>
              <a:rPr lang="en-US" dirty="0" smtClean="0"/>
              <a:t>11. The system displays video output within the viewing window at one frame per second.</a:t>
            </a:r>
            <a:endParaRPr lang="en-US" dirty="0"/>
          </a:p>
        </p:txBody>
      </p:sp>
      <p:sp>
        <p:nvSpPr>
          <p:cNvPr id="4" name="Oval Callout 3"/>
          <p:cNvSpPr/>
          <p:nvPr/>
        </p:nvSpPr>
        <p:spPr>
          <a:xfrm>
            <a:off x="5791200" y="3733800"/>
            <a:ext cx="2590800" cy="838200"/>
          </a:xfrm>
          <a:prstGeom prst="wedgeEllipseCallout">
            <a:avLst>
              <a:gd name="adj1" fmla="val -100418"/>
              <a:gd name="adj2" fmla="val -465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Consider this</a:t>
            </a:r>
            <a:endParaRPr lang="en-US" dirty="0">
              <a:solidFill>
                <a:srgbClr val="FF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Refining a Preliminary Use Case- ACS-DCV </a:t>
            </a:r>
            <a:endParaRPr lang="en-US" sz="3200" dirty="0"/>
          </a:p>
        </p:txBody>
      </p:sp>
      <p:sp>
        <p:nvSpPr>
          <p:cNvPr id="3" name="Content Placeholder 2"/>
          <p:cNvSpPr>
            <a:spLocks noGrp="1"/>
          </p:cNvSpPr>
          <p:nvPr>
            <p:ph idx="1"/>
          </p:nvPr>
        </p:nvSpPr>
        <p:spPr>
          <a:xfrm>
            <a:off x="198303" y="1345139"/>
            <a:ext cx="8780444" cy="4979461"/>
          </a:xfrm>
        </p:spPr>
        <p:txBody>
          <a:bodyPr>
            <a:normAutofit fontScale="85000" lnSpcReduction="20000"/>
          </a:bodyPr>
          <a:lstStyle/>
          <a:p>
            <a:r>
              <a:rPr lang="en-US" i="1" dirty="0" smtClean="0"/>
              <a:t>Can the actor take some other action at this point? </a:t>
            </a:r>
          </a:p>
          <a:p>
            <a:pPr lvl="1"/>
            <a:r>
              <a:rPr lang="en-US" i="1" dirty="0" smtClean="0"/>
              <a:t>Yes –</a:t>
            </a:r>
            <a:r>
              <a:rPr lang="en-US" dirty="0" smtClean="0"/>
              <a:t>the actor may choose to view thumbnail snapshots of all cameras simultaneously</a:t>
            </a:r>
          </a:p>
          <a:p>
            <a:pPr lvl="2"/>
            <a:r>
              <a:rPr lang="en-US" dirty="0" smtClean="0"/>
              <a:t>Secondary scenario might be “View thumbnail snapshots for all cameras.”</a:t>
            </a:r>
          </a:p>
          <a:p>
            <a:r>
              <a:rPr lang="en-US" i="1" dirty="0" smtClean="0"/>
              <a:t>Is it possible that the actor will encounter some error condition at this point?</a:t>
            </a:r>
          </a:p>
          <a:p>
            <a:pPr lvl="1"/>
            <a:r>
              <a:rPr lang="en-US" dirty="0" smtClean="0"/>
              <a:t>Floor plan with camera icons may have never been configured</a:t>
            </a:r>
          </a:p>
          <a:p>
            <a:pPr lvl="2"/>
            <a:r>
              <a:rPr lang="en-US" dirty="0" smtClean="0"/>
              <a:t>Selecting “pick a camera” results in an error condition</a:t>
            </a:r>
          </a:p>
          <a:p>
            <a:pPr lvl="3"/>
            <a:r>
              <a:rPr lang="en-US" dirty="0" smtClean="0"/>
              <a:t>Secondary Scenario - “No floor plan configured for this house.”</a:t>
            </a:r>
          </a:p>
          <a:p>
            <a:r>
              <a:rPr lang="en-US" i="1" dirty="0" smtClean="0"/>
              <a:t>Is it possible that the actor will encounter some other behavior at this point?</a:t>
            </a:r>
          </a:p>
          <a:p>
            <a:pPr lvl="1"/>
            <a:r>
              <a:rPr lang="en-US" dirty="0" smtClean="0">
                <a:solidFill>
                  <a:schemeClr val="tx1"/>
                </a:solidFill>
              </a:rPr>
              <a:t>Alarm condition would result in the system displaying a special alarm notification (type, location, system action) and providing the actor with a number of options relevant to the nature of the alarm</a:t>
            </a:r>
          </a:p>
          <a:p>
            <a:pPr lvl="2"/>
            <a:r>
              <a:rPr lang="en-US" dirty="0" smtClean="0"/>
              <a:t>occur at any time for virtually all interactions</a:t>
            </a:r>
          </a:p>
          <a:p>
            <a:pPr lvl="3"/>
            <a:r>
              <a:rPr lang="en-US" dirty="0" smtClean="0"/>
              <a:t>a separate use case— </a:t>
            </a:r>
            <a:r>
              <a:rPr lang="en-US" b="1" dirty="0" smtClean="0"/>
              <a:t>Alarm condition encountered —would </a:t>
            </a:r>
            <a:r>
              <a:rPr lang="en-US" dirty="0" smtClean="0"/>
              <a:t>be developed and referenced from other use cases as required</a:t>
            </a:r>
          </a:p>
          <a:p>
            <a:endParaRPr lang="en-US" dirty="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Formal Use Case</a:t>
            </a:r>
            <a:endParaRPr lang="en-US" dirty="0"/>
          </a:p>
        </p:txBody>
      </p:sp>
      <p:sp>
        <p:nvSpPr>
          <p:cNvPr id="3" name="Content Placeholder 2"/>
          <p:cNvSpPr>
            <a:spLocks noGrp="1"/>
          </p:cNvSpPr>
          <p:nvPr>
            <p:ph idx="1"/>
          </p:nvPr>
        </p:nvSpPr>
        <p:spPr>
          <a:xfrm>
            <a:off x="5410200" y="1295400"/>
            <a:ext cx="3568546" cy="4523955"/>
          </a:xfrm>
        </p:spPr>
        <p:txBody>
          <a:bodyPr/>
          <a:lstStyle/>
          <a:p>
            <a:r>
              <a:rPr lang="en-US" dirty="0" smtClean="0"/>
              <a:t>Desired when a use case involves a critical activity or describes a complex set of steps with a significant number of exceptions</a:t>
            </a:r>
            <a:endParaRPr lang="en-US" dirty="0"/>
          </a:p>
        </p:txBody>
      </p:sp>
      <p:pic>
        <p:nvPicPr>
          <p:cNvPr id="1026" name="Picture 2"/>
          <p:cNvPicPr>
            <a:picLocks noChangeAspect="1" noChangeArrowheads="1"/>
          </p:cNvPicPr>
          <p:nvPr/>
        </p:nvPicPr>
        <p:blipFill>
          <a:blip r:embed="rId2"/>
          <a:srcRect/>
          <a:stretch>
            <a:fillRect/>
          </a:stretch>
        </p:blipFill>
        <p:spPr bwMode="auto">
          <a:xfrm>
            <a:off x="-1" y="1143000"/>
            <a:ext cx="5422361" cy="5638800"/>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a Formal Use Case</a:t>
            </a:r>
            <a:endParaRPr lang="en-US" dirty="0"/>
          </a:p>
        </p:txBody>
      </p:sp>
      <p:sp>
        <p:nvSpPr>
          <p:cNvPr id="3" name="Content Placeholder 2"/>
          <p:cNvSpPr>
            <a:spLocks noGrp="1"/>
          </p:cNvSpPr>
          <p:nvPr>
            <p:ph idx="1"/>
          </p:nvPr>
        </p:nvSpPr>
        <p:spPr/>
        <p:txBody>
          <a:bodyPr>
            <a:normAutofit fontScale="92500" lnSpcReduction="10000"/>
          </a:bodyPr>
          <a:lstStyle/>
          <a:p>
            <a:r>
              <a:rPr lang="en-US" b="1" i="1" dirty="0" smtClean="0"/>
              <a:t>goal</a:t>
            </a:r>
            <a:r>
              <a:rPr lang="en-US" i="1" dirty="0" smtClean="0"/>
              <a:t> in context identifies the overall scope of the use case</a:t>
            </a:r>
          </a:p>
          <a:p>
            <a:r>
              <a:rPr lang="en-US" b="1" i="1" dirty="0" smtClean="0"/>
              <a:t>precondition</a:t>
            </a:r>
            <a:r>
              <a:rPr lang="en-US" i="1" dirty="0" smtClean="0"/>
              <a:t> describes what is known to be true before the use case is initiated.</a:t>
            </a:r>
          </a:p>
          <a:p>
            <a:r>
              <a:rPr lang="en-US" b="1" i="1" dirty="0" smtClean="0"/>
              <a:t>trigger</a:t>
            </a:r>
            <a:r>
              <a:rPr lang="en-US" i="1" dirty="0" smtClean="0"/>
              <a:t> identifies the event or condition that “gets the use case started”</a:t>
            </a:r>
          </a:p>
          <a:p>
            <a:r>
              <a:rPr lang="en-US" b="1" i="1" dirty="0" smtClean="0"/>
              <a:t>scenario</a:t>
            </a:r>
            <a:r>
              <a:rPr lang="en-US" i="1" dirty="0" smtClean="0"/>
              <a:t> lists the specific actions that are required by the actor and </a:t>
            </a:r>
            <a:r>
              <a:rPr lang="en-US" dirty="0" smtClean="0"/>
              <a:t>the appropriate system responses</a:t>
            </a:r>
          </a:p>
          <a:p>
            <a:r>
              <a:rPr lang="en-US" b="1" i="1" dirty="0" smtClean="0"/>
              <a:t>Exceptions</a:t>
            </a:r>
            <a:r>
              <a:rPr lang="en-US" i="1" dirty="0" smtClean="0"/>
              <a:t> identify the situations uncovered </a:t>
            </a:r>
            <a:r>
              <a:rPr lang="en-US" dirty="0" smtClean="0"/>
              <a:t>as the preliminary use case is refined</a:t>
            </a:r>
          </a:p>
          <a:p>
            <a:r>
              <a:rPr lang="en-US" dirty="0" smtClean="0"/>
              <a:t>Additional headings may or may not be included and are reasonably self-explanatory.</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E9E8C642-EA64-4402-842E-16351CD84684}" type="slidenum">
              <a:rPr lang="en-US"/>
              <a:pPr>
                <a:defRPr/>
              </a:pPr>
              <a:t>79</a:t>
            </a:fld>
            <a:endParaRPr lang="en-US"/>
          </a:p>
        </p:txBody>
      </p:sp>
      <p:sp>
        <p:nvSpPr>
          <p:cNvPr id="17412" name="Rectangle 3"/>
          <p:cNvSpPr>
            <a:spLocks noGrp="1" noChangeArrowheads="1"/>
          </p:cNvSpPr>
          <p:nvPr>
            <p:ph type="title"/>
          </p:nvPr>
        </p:nvSpPr>
        <p:spPr>
          <a:xfrm>
            <a:off x="457200" y="228600"/>
            <a:ext cx="5700713" cy="609600"/>
          </a:xfrm>
        </p:spPr>
        <p:txBody>
          <a:bodyPr>
            <a:normAutofit fontScale="90000"/>
          </a:bodyPr>
          <a:lstStyle/>
          <a:p>
            <a:pPr eaLnBrk="1" hangingPunct="1"/>
            <a:r>
              <a:rPr lang="en-US" dirty="0" smtClean="0"/>
              <a:t>Use-Case Diagram</a:t>
            </a:r>
          </a:p>
        </p:txBody>
      </p:sp>
      <p:pic>
        <p:nvPicPr>
          <p:cNvPr id="17413" name="Picture 4"/>
          <p:cNvPicPr>
            <a:picLocks noChangeAspect="1" noChangeArrowheads="1"/>
          </p:cNvPicPr>
          <p:nvPr/>
        </p:nvPicPr>
        <p:blipFill>
          <a:blip r:embed="rId2"/>
          <a:srcRect/>
          <a:stretch>
            <a:fillRect/>
          </a:stretch>
        </p:blipFill>
        <p:spPr bwMode="auto">
          <a:xfrm>
            <a:off x="228600" y="1066799"/>
            <a:ext cx="5334000" cy="5338117"/>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Requirements Engineering Tasks</a:t>
            </a:r>
            <a:endParaRPr lang="en-US" dirty="0"/>
          </a:p>
        </p:txBody>
      </p:sp>
      <p:sp>
        <p:nvSpPr>
          <p:cNvPr id="3" name="Content Placeholder 2"/>
          <p:cNvSpPr>
            <a:spLocks noGrp="1"/>
          </p:cNvSpPr>
          <p:nvPr>
            <p:ph idx="1"/>
          </p:nvPr>
        </p:nvSpPr>
        <p:spPr>
          <a:xfrm>
            <a:off x="198303" y="1345139"/>
            <a:ext cx="8780444" cy="4750861"/>
          </a:xfrm>
        </p:spPr>
        <p:txBody>
          <a:bodyPr>
            <a:noAutofit/>
          </a:bodyPr>
          <a:lstStyle/>
          <a:p>
            <a:pPr marL="342900" lvl="0" indent="-342900">
              <a:spcBef>
                <a:spcPts val="0"/>
              </a:spcBef>
              <a:spcAft>
                <a:spcPts val="0"/>
              </a:spcAft>
              <a:buClr>
                <a:schemeClr val="folHlink"/>
              </a:buClr>
              <a:buSzPct val="75000"/>
              <a:buFont typeface="+mj-lt"/>
              <a:buAutoNum type="arabicPeriod" startAt="5"/>
            </a:pPr>
            <a:r>
              <a:rPr lang="en-US" sz="2400" b="1" dirty="0" smtClean="0">
                <a:solidFill>
                  <a:schemeClr val="folHlink"/>
                </a:solidFill>
                <a:latin typeface="Helvetica Neue"/>
                <a:ea typeface="Helvetica Neue"/>
                <a:cs typeface="Helvetica Neue"/>
                <a:sym typeface="Helvetica Neue"/>
              </a:rPr>
              <a:t>Specification</a:t>
            </a:r>
            <a:r>
              <a:rPr lang="en-US" sz="2400" dirty="0" smtClean="0">
                <a:solidFill>
                  <a:schemeClr val="dk1"/>
                </a:solidFill>
                <a:latin typeface="Helvetica Neue"/>
                <a:ea typeface="Helvetica Neue"/>
                <a:cs typeface="Helvetica Neue"/>
                <a:sym typeface="Helvetica Neue"/>
              </a:rPr>
              <a:t>—can be any one (or more) of the following:</a:t>
            </a:r>
          </a:p>
          <a:p>
            <a:pPr marL="742950" lvl="1" indent="-285750">
              <a:spcBef>
                <a:spcPts val="320"/>
              </a:spcBef>
              <a:spcAft>
                <a:spcPts val="0"/>
              </a:spcAft>
              <a:buClr>
                <a:schemeClr val="folHlink"/>
              </a:buClr>
              <a:buSzPct val="70000"/>
              <a:buFont typeface="Noto Symbol"/>
              <a:buChar char="■"/>
            </a:pPr>
            <a:r>
              <a:rPr lang="en-US" sz="2000" dirty="0" smtClean="0">
                <a:solidFill>
                  <a:schemeClr val="dk1"/>
                </a:solidFill>
                <a:latin typeface="Helvetica Neue"/>
                <a:ea typeface="Helvetica Neue"/>
                <a:cs typeface="Helvetica Neue"/>
                <a:sym typeface="Helvetica Neue"/>
              </a:rPr>
              <a:t>A written document</a:t>
            </a:r>
          </a:p>
          <a:p>
            <a:pPr marL="742950" lvl="1" indent="-285750">
              <a:spcBef>
                <a:spcPts val="320"/>
              </a:spcBef>
              <a:spcAft>
                <a:spcPts val="0"/>
              </a:spcAft>
              <a:buClr>
                <a:schemeClr val="folHlink"/>
              </a:buClr>
              <a:buSzPct val="70000"/>
              <a:buFont typeface="Noto Symbol"/>
              <a:buChar char="■"/>
            </a:pPr>
            <a:r>
              <a:rPr lang="en-US" sz="2000" dirty="0" smtClean="0">
                <a:solidFill>
                  <a:schemeClr val="dk1"/>
                </a:solidFill>
                <a:latin typeface="Helvetica Neue"/>
                <a:ea typeface="Helvetica Neue"/>
                <a:cs typeface="Helvetica Neue"/>
                <a:sym typeface="Helvetica Neue"/>
              </a:rPr>
              <a:t>A set of models</a:t>
            </a:r>
          </a:p>
          <a:p>
            <a:pPr marL="742950" lvl="1" indent="-285750">
              <a:spcBef>
                <a:spcPts val="320"/>
              </a:spcBef>
              <a:spcAft>
                <a:spcPts val="0"/>
              </a:spcAft>
              <a:buClr>
                <a:schemeClr val="folHlink"/>
              </a:buClr>
              <a:buSzPct val="70000"/>
              <a:buFont typeface="Noto Symbol"/>
              <a:buChar char="■"/>
            </a:pPr>
            <a:r>
              <a:rPr lang="en-US" sz="2000" dirty="0" smtClean="0">
                <a:solidFill>
                  <a:schemeClr val="dk1"/>
                </a:solidFill>
                <a:latin typeface="Helvetica Neue"/>
                <a:ea typeface="Helvetica Neue"/>
                <a:cs typeface="Helvetica Neue"/>
                <a:sym typeface="Helvetica Neue"/>
              </a:rPr>
              <a:t>A formal mathematical</a:t>
            </a:r>
          </a:p>
          <a:p>
            <a:pPr marL="742950" lvl="1" indent="-285750">
              <a:spcBef>
                <a:spcPts val="320"/>
              </a:spcBef>
              <a:spcAft>
                <a:spcPts val="0"/>
              </a:spcAft>
              <a:buClr>
                <a:schemeClr val="folHlink"/>
              </a:buClr>
              <a:buSzPct val="70000"/>
              <a:buFont typeface="Noto Symbol"/>
              <a:buChar char="■"/>
            </a:pPr>
            <a:r>
              <a:rPr lang="en-US" sz="2000" dirty="0" smtClean="0">
                <a:solidFill>
                  <a:schemeClr val="dk1"/>
                </a:solidFill>
                <a:latin typeface="Helvetica Neue"/>
                <a:ea typeface="Helvetica Neue"/>
                <a:cs typeface="Helvetica Neue"/>
                <a:sym typeface="Helvetica Neue"/>
              </a:rPr>
              <a:t>A collection of user scenarios (use-cases)</a:t>
            </a:r>
          </a:p>
          <a:p>
            <a:pPr marL="742950" lvl="1" indent="-285750">
              <a:spcBef>
                <a:spcPts val="320"/>
              </a:spcBef>
              <a:spcAft>
                <a:spcPts val="0"/>
              </a:spcAft>
              <a:buClr>
                <a:schemeClr val="folHlink"/>
              </a:buClr>
              <a:buSzPct val="70000"/>
              <a:buFont typeface="Noto Symbol"/>
              <a:buChar char="■"/>
            </a:pPr>
            <a:r>
              <a:rPr lang="en-US" sz="2000" dirty="0" smtClean="0">
                <a:solidFill>
                  <a:schemeClr val="dk1"/>
                </a:solidFill>
                <a:latin typeface="Helvetica Neue"/>
                <a:ea typeface="Helvetica Neue"/>
                <a:cs typeface="Helvetica Neue"/>
                <a:sym typeface="Helvetica Neue"/>
              </a:rPr>
              <a:t>A prototype</a:t>
            </a:r>
          </a:p>
          <a:p>
            <a:pPr marL="342900" lvl="0" indent="-342900">
              <a:spcBef>
                <a:spcPts val="360"/>
              </a:spcBef>
              <a:spcAft>
                <a:spcPts val="0"/>
              </a:spcAft>
              <a:buClr>
                <a:schemeClr val="folHlink"/>
              </a:buClr>
              <a:buSzPct val="75000"/>
              <a:buFont typeface="+mj-lt"/>
              <a:buAutoNum type="arabicPeriod" startAt="6"/>
            </a:pPr>
            <a:r>
              <a:rPr lang="en-US" sz="2400" b="1" dirty="0" smtClean="0">
                <a:solidFill>
                  <a:schemeClr val="folHlink"/>
                </a:solidFill>
                <a:latin typeface="Helvetica Neue"/>
                <a:ea typeface="Helvetica Neue"/>
                <a:cs typeface="Helvetica Neue"/>
                <a:sym typeface="Helvetica Neue"/>
              </a:rPr>
              <a:t>Validation</a:t>
            </a:r>
            <a:r>
              <a:rPr lang="en-US" sz="2400" dirty="0" smtClean="0">
                <a:solidFill>
                  <a:schemeClr val="dk1"/>
                </a:solidFill>
                <a:latin typeface="Helvetica Neue"/>
                <a:ea typeface="Helvetica Neue"/>
                <a:cs typeface="Helvetica Neue"/>
                <a:sym typeface="Helvetica Neue"/>
              </a:rPr>
              <a:t>—a review mechanism that looks for</a:t>
            </a:r>
          </a:p>
          <a:p>
            <a:pPr marL="742950" lvl="1" indent="-285750">
              <a:spcBef>
                <a:spcPts val="320"/>
              </a:spcBef>
              <a:spcAft>
                <a:spcPts val="0"/>
              </a:spcAft>
              <a:buClr>
                <a:schemeClr val="folHlink"/>
              </a:buClr>
              <a:buSzPct val="70000"/>
              <a:buFont typeface="Noto Symbol"/>
              <a:buChar char="■"/>
            </a:pPr>
            <a:r>
              <a:rPr lang="en-US" sz="2000" dirty="0" smtClean="0">
                <a:solidFill>
                  <a:schemeClr val="dk1"/>
                </a:solidFill>
                <a:latin typeface="Helvetica Neue"/>
                <a:ea typeface="Helvetica Neue"/>
                <a:cs typeface="Helvetica Neue"/>
                <a:sym typeface="Helvetica Neue"/>
              </a:rPr>
              <a:t>errors in content or interpretation</a:t>
            </a:r>
          </a:p>
          <a:p>
            <a:pPr marL="742950" lvl="1" indent="-285750">
              <a:spcBef>
                <a:spcPts val="320"/>
              </a:spcBef>
              <a:spcAft>
                <a:spcPts val="0"/>
              </a:spcAft>
              <a:buClr>
                <a:schemeClr val="folHlink"/>
              </a:buClr>
              <a:buSzPct val="70000"/>
              <a:buFont typeface="Noto Symbol"/>
              <a:buChar char="■"/>
            </a:pPr>
            <a:r>
              <a:rPr lang="en-US" sz="2000" dirty="0" smtClean="0">
                <a:solidFill>
                  <a:schemeClr val="dk1"/>
                </a:solidFill>
                <a:latin typeface="Helvetica Neue"/>
                <a:ea typeface="Helvetica Neue"/>
                <a:cs typeface="Helvetica Neue"/>
                <a:sym typeface="Helvetica Neue"/>
              </a:rPr>
              <a:t>areas where clarification may be required</a:t>
            </a:r>
          </a:p>
          <a:p>
            <a:pPr marL="742950" lvl="1" indent="-285750">
              <a:spcBef>
                <a:spcPts val="320"/>
              </a:spcBef>
              <a:spcAft>
                <a:spcPts val="0"/>
              </a:spcAft>
              <a:buClr>
                <a:schemeClr val="folHlink"/>
              </a:buClr>
              <a:buSzPct val="70000"/>
              <a:buFont typeface="Noto Symbol"/>
              <a:buChar char="■"/>
            </a:pPr>
            <a:r>
              <a:rPr lang="en-US" sz="2000" dirty="0" smtClean="0">
                <a:solidFill>
                  <a:schemeClr val="dk1"/>
                </a:solidFill>
                <a:latin typeface="Helvetica Neue"/>
                <a:ea typeface="Helvetica Neue"/>
                <a:cs typeface="Helvetica Neue"/>
                <a:sym typeface="Helvetica Neue"/>
              </a:rPr>
              <a:t>missing information</a:t>
            </a:r>
          </a:p>
          <a:p>
            <a:pPr marL="742950" lvl="1" indent="-285750">
              <a:spcBef>
                <a:spcPts val="320"/>
              </a:spcBef>
              <a:spcAft>
                <a:spcPts val="0"/>
              </a:spcAft>
              <a:buClr>
                <a:schemeClr val="folHlink"/>
              </a:buClr>
              <a:buSzPct val="70000"/>
              <a:buFont typeface="Noto Symbol"/>
              <a:buChar char="■"/>
            </a:pPr>
            <a:r>
              <a:rPr lang="en-US" sz="2000" dirty="0" smtClean="0">
                <a:solidFill>
                  <a:schemeClr val="dk1"/>
                </a:solidFill>
                <a:latin typeface="Helvetica Neue"/>
                <a:ea typeface="Helvetica Neue"/>
                <a:cs typeface="Helvetica Neue"/>
                <a:sym typeface="Helvetica Neue"/>
              </a:rPr>
              <a:t>inconsistencies (a major problem when large products or systems are engineered)</a:t>
            </a:r>
          </a:p>
          <a:p>
            <a:pPr marL="742950" lvl="1" indent="-285750">
              <a:spcBef>
                <a:spcPts val="320"/>
              </a:spcBef>
              <a:spcAft>
                <a:spcPts val="0"/>
              </a:spcAft>
              <a:buClr>
                <a:schemeClr val="folHlink"/>
              </a:buClr>
              <a:buSzPct val="70000"/>
              <a:buFont typeface="Noto Symbol"/>
              <a:buChar char="■"/>
            </a:pPr>
            <a:r>
              <a:rPr lang="en-US" sz="2000" dirty="0" smtClean="0">
                <a:solidFill>
                  <a:schemeClr val="dk1"/>
                </a:solidFill>
                <a:latin typeface="Helvetica Neue"/>
                <a:ea typeface="Helvetica Neue"/>
                <a:cs typeface="Helvetica Neue"/>
                <a:sym typeface="Helvetica Neue"/>
              </a:rPr>
              <a:t>conflicting or unrealistic (unachievable) requirements. </a:t>
            </a:r>
          </a:p>
          <a:p>
            <a:pPr marL="342900" lvl="0" indent="-342900">
              <a:spcBef>
                <a:spcPts val="360"/>
              </a:spcBef>
              <a:spcAft>
                <a:spcPts val="0"/>
              </a:spcAft>
              <a:buClr>
                <a:schemeClr val="folHlink"/>
              </a:buClr>
              <a:buSzPct val="75000"/>
              <a:buFont typeface="+mj-lt"/>
              <a:buAutoNum type="arabicPeriod" startAt="7"/>
            </a:pPr>
            <a:r>
              <a:rPr lang="en-US" sz="2400" b="1" dirty="0" smtClean="0">
                <a:solidFill>
                  <a:schemeClr val="folHlink"/>
                </a:solidFill>
                <a:latin typeface="Helvetica Neue"/>
                <a:ea typeface="Helvetica Neue"/>
                <a:cs typeface="Helvetica Neue"/>
                <a:sym typeface="Helvetica Neue"/>
              </a:rPr>
              <a:t>Requirements management</a:t>
            </a:r>
          </a:p>
          <a:p>
            <a:endParaRPr lang="en-US" sz="36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UML Models - Supplement Use Case</a:t>
            </a:r>
            <a:endParaRPr lang="en-US" sz="4000" dirty="0"/>
          </a:p>
        </p:txBody>
      </p:sp>
      <p:sp>
        <p:nvSpPr>
          <p:cNvPr id="3" name="Content Placeholder 2"/>
          <p:cNvSpPr>
            <a:spLocks noGrp="1"/>
          </p:cNvSpPr>
          <p:nvPr>
            <p:ph idx="1"/>
          </p:nvPr>
        </p:nvSpPr>
        <p:spPr/>
        <p:txBody>
          <a:bodyPr>
            <a:normAutofit/>
          </a:bodyPr>
          <a:lstStyle/>
          <a:p>
            <a:r>
              <a:rPr lang="en-US" dirty="0" smtClean="0"/>
              <a:t>impart information in a clear and concise manner compare to text-based model</a:t>
            </a:r>
          </a:p>
          <a:p>
            <a:pPr lvl="1"/>
            <a:r>
              <a:rPr lang="en-US" dirty="0" smtClean="0"/>
              <a:t>UML activity diagram supplements the use case by providing a graphical representation of the flow of interaction within a specific scenario</a:t>
            </a:r>
          </a:p>
          <a:p>
            <a:r>
              <a:rPr lang="en-US" dirty="0" smtClean="0"/>
              <a:t>UML </a:t>
            </a:r>
            <a:r>
              <a:rPr lang="en-US" i="1" dirty="0" err="1" smtClean="0"/>
              <a:t>swimlane</a:t>
            </a:r>
            <a:r>
              <a:rPr lang="en-US" i="1" dirty="0" smtClean="0"/>
              <a:t> diagram </a:t>
            </a:r>
          </a:p>
          <a:p>
            <a:pPr lvl="1"/>
            <a:r>
              <a:rPr lang="en-US" i="1" dirty="0" smtClean="0"/>
              <a:t>useful variation of the activity diagram </a:t>
            </a:r>
          </a:p>
          <a:p>
            <a:pPr lvl="1"/>
            <a:r>
              <a:rPr lang="en-US" i="1" dirty="0" smtClean="0"/>
              <a:t>allows </a:t>
            </a:r>
            <a:r>
              <a:rPr lang="en-US" dirty="0" smtClean="0"/>
              <a:t>you to represent the flow of activities described by the use case </a:t>
            </a:r>
          </a:p>
          <a:p>
            <a:pPr lvl="2"/>
            <a:r>
              <a:rPr lang="en-US" dirty="0" smtClean="0"/>
              <a:t>at the same time indicate which actor or analysis class has responsibility for the action described by an activity rectangle</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 Notation</a:t>
            </a:r>
            <a:endParaRPr lang="en-US" dirty="0"/>
          </a:p>
        </p:txBody>
      </p:sp>
      <p:sp>
        <p:nvSpPr>
          <p:cNvPr id="3" name="Content Placeholder 2"/>
          <p:cNvSpPr>
            <a:spLocks noGrp="1"/>
          </p:cNvSpPr>
          <p:nvPr>
            <p:ph idx="1"/>
          </p:nvPr>
        </p:nvSpPr>
        <p:spPr/>
        <p:txBody>
          <a:bodyPr/>
          <a:lstStyle/>
          <a:p>
            <a:r>
              <a:rPr lang="en-US" dirty="0" smtClean="0"/>
              <a:t>Rounded rectangles to imply a specific system function,</a:t>
            </a:r>
          </a:p>
          <a:p>
            <a:r>
              <a:rPr lang="en-US" dirty="0" smtClean="0"/>
              <a:t>Arrows to represent flow through the system</a:t>
            </a:r>
          </a:p>
          <a:p>
            <a:r>
              <a:rPr lang="en-US" dirty="0" smtClean="0"/>
              <a:t>Decision diamonds to depict a branching decision </a:t>
            </a:r>
          </a:p>
          <a:p>
            <a:pPr lvl="1"/>
            <a:r>
              <a:rPr lang="en-US" dirty="0" smtClean="0"/>
              <a:t>each arrow emanating from the diamond is labeled</a:t>
            </a:r>
          </a:p>
          <a:p>
            <a:r>
              <a:rPr lang="en-US" dirty="0" smtClean="0"/>
              <a:t>Solid horizontal lines to indicate that parallel activities are occurring</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Activity diagram - ACS-DCV use case</a:t>
            </a:r>
            <a:endParaRPr lang="en-US" sz="3600"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1905000" y="1170709"/>
            <a:ext cx="4114800" cy="5611091"/>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Swimlane</a:t>
            </a:r>
            <a:r>
              <a:rPr lang="en-US" dirty="0" smtClean="0"/>
              <a:t> Diagrams</a:t>
            </a:r>
            <a:endParaRPr lang="en-US" dirty="0"/>
          </a:p>
        </p:txBody>
      </p:sp>
      <p:sp>
        <p:nvSpPr>
          <p:cNvPr id="3" name="Content Placeholder 2"/>
          <p:cNvSpPr>
            <a:spLocks noGrp="1"/>
          </p:cNvSpPr>
          <p:nvPr>
            <p:ph idx="1"/>
          </p:nvPr>
        </p:nvSpPr>
        <p:spPr/>
        <p:txBody>
          <a:bodyPr>
            <a:normAutofit lnSpcReduction="10000"/>
          </a:bodyPr>
          <a:lstStyle/>
          <a:p>
            <a:r>
              <a:rPr lang="en-US" dirty="0" smtClean="0"/>
              <a:t>Responsibilities are represented as parallel segments that divide the diagram vertically, like the lanes in a swimming pool.</a:t>
            </a:r>
          </a:p>
          <a:p>
            <a:r>
              <a:rPr lang="en-US" dirty="0" smtClean="0"/>
              <a:t>activity diagram is rearranged so that activities associated with a particular analysis class fall inside the </a:t>
            </a:r>
            <a:r>
              <a:rPr lang="en-US" dirty="0" err="1" smtClean="0"/>
              <a:t>swimlane</a:t>
            </a:r>
            <a:r>
              <a:rPr lang="en-US" dirty="0" smtClean="0"/>
              <a:t> for that class</a:t>
            </a:r>
          </a:p>
          <a:p>
            <a:r>
              <a:rPr lang="en-US" dirty="0" smtClean="0"/>
              <a:t>Use cases, along with the activity and </a:t>
            </a:r>
            <a:r>
              <a:rPr lang="en-US" dirty="0" err="1" smtClean="0"/>
              <a:t>swimlane</a:t>
            </a:r>
            <a:r>
              <a:rPr lang="en-US" dirty="0" smtClean="0"/>
              <a:t> diagrams, are procedurally oriented</a:t>
            </a:r>
          </a:p>
          <a:p>
            <a:pPr lvl="1"/>
            <a:r>
              <a:rPr lang="en-US" dirty="0" smtClean="0"/>
              <a:t>represent the manner in which various actors invoke specific functions (or other procedural steps) to meet the requirements of the system</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Swimlane</a:t>
            </a:r>
            <a:r>
              <a:rPr lang="en-US" dirty="0" smtClean="0"/>
              <a:t> Diagrams- ACS-DCV use case</a:t>
            </a:r>
            <a:endParaRPr lang="en-US" dirty="0"/>
          </a:p>
        </p:txBody>
      </p:sp>
      <p:sp>
        <p:nvSpPr>
          <p:cNvPr id="3" name="Content Placeholder 2"/>
          <p:cNvSpPr>
            <a:spLocks noGrp="1"/>
          </p:cNvSpPr>
          <p:nvPr>
            <p:ph idx="1"/>
          </p:nvPr>
        </p:nvSpPr>
        <p:spPr>
          <a:xfrm>
            <a:off x="6095999" y="1345139"/>
            <a:ext cx="2882747" cy="4523955"/>
          </a:xfrm>
        </p:spPr>
        <p:txBody>
          <a:bodyPr/>
          <a:lstStyle/>
          <a:p>
            <a:r>
              <a:rPr lang="en-US" dirty="0" smtClean="0"/>
              <a:t>Three analysis classes— </a:t>
            </a:r>
            <a:r>
              <a:rPr lang="en-US" b="1" dirty="0" smtClean="0"/>
              <a:t>Homeowner, Camera, and Interface</a:t>
            </a:r>
            <a:endParaRPr lang="en-US" dirty="0"/>
          </a:p>
        </p:txBody>
      </p:sp>
      <p:pic>
        <p:nvPicPr>
          <p:cNvPr id="3074" name="Picture 2"/>
          <p:cNvPicPr>
            <a:picLocks noChangeAspect="1" noChangeArrowheads="1"/>
          </p:cNvPicPr>
          <p:nvPr/>
        </p:nvPicPr>
        <p:blipFill>
          <a:blip r:embed="rId2"/>
          <a:srcRect/>
          <a:stretch>
            <a:fillRect/>
          </a:stretch>
        </p:blipFill>
        <p:spPr bwMode="auto">
          <a:xfrm>
            <a:off x="-1" y="1143000"/>
            <a:ext cx="6100281" cy="5715000"/>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a:ln>
            <a:miter lim="800000"/>
            <a:headEnd/>
            <a:tailEnd/>
          </a:ln>
        </p:spPr>
        <p:txBody>
          <a:bodyPr/>
          <a:lstStyle/>
          <a:p>
            <a:fld id="{BDF10F54-9AD8-4F33-A487-98DCA9A06614}" type="slidenum">
              <a:rPr lang="en-US" altLang="ko-KR"/>
              <a:pPr/>
              <a:t>85</a:t>
            </a:fld>
            <a:endParaRPr lang="en-US" altLang="ko-KR"/>
          </a:p>
        </p:txBody>
      </p:sp>
      <p:sp>
        <p:nvSpPr>
          <p:cNvPr id="6148" name="Rectangle 2"/>
          <p:cNvSpPr>
            <a:spLocks noGrp="1" noChangeArrowheads="1"/>
          </p:cNvSpPr>
          <p:nvPr>
            <p:ph type="title"/>
          </p:nvPr>
        </p:nvSpPr>
        <p:spPr>
          <a:xfrm>
            <a:off x="609600" y="381000"/>
            <a:ext cx="6705600" cy="633413"/>
          </a:xfrm>
        </p:spPr>
        <p:txBody>
          <a:bodyPr>
            <a:normAutofit fontScale="90000"/>
          </a:bodyPr>
          <a:lstStyle/>
          <a:p>
            <a:pPr eaLnBrk="1" hangingPunct="1"/>
            <a:r>
              <a:rPr lang="en-US" altLang="ko-KR" smtClean="0">
                <a:ea typeface="굴림" charset="-127"/>
              </a:rPr>
              <a:t>Class-Based Modeling</a:t>
            </a:r>
          </a:p>
        </p:txBody>
      </p:sp>
      <p:sp>
        <p:nvSpPr>
          <p:cNvPr id="6149" name="Rectangle 3"/>
          <p:cNvSpPr>
            <a:spLocks noGrp="1" noChangeArrowheads="1"/>
          </p:cNvSpPr>
          <p:nvPr>
            <p:ph type="body" idx="1"/>
          </p:nvPr>
        </p:nvSpPr>
        <p:spPr/>
        <p:txBody>
          <a:bodyPr/>
          <a:lstStyle/>
          <a:p>
            <a:pPr eaLnBrk="1" hangingPunct="1"/>
            <a:r>
              <a:rPr lang="en-US" altLang="ko-KR" dirty="0" smtClean="0">
                <a:latin typeface="Palatino" pitchFamily="-128" charset="0"/>
                <a:ea typeface="굴림" charset="-127"/>
              </a:rPr>
              <a:t>Class-based modeling represents: </a:t>
            </a:r>
          </a:p>
          <a:p>
            <a:pPr lvl="1" eaLnBrk="1" hangingPunct="1"/>
            <a:r>
              <a:rPr lang="en-US" altLang="ko-KR" dirty="0" smtClean="0">
                <a:solidFill>
                  <a:schemeClr val="folHlink"/>
                </a:solidFill>
                <a:latin typeface="Palatino" pitchFamily="-128" charset="0"/>
                <a:ea typeface="굴림" charset="-127"/>
              </a:rPr>
              <a:t>objects</a:t>
            </a:r>
            <a:r>
              <a:rPr lang="en-US" altLang="ko-KR" dirty="0" smtClean="0">
                <a:latin typeface="Palatino" pitchFamily="-128" charset="0"/>
                <a:ea typeface="굴림" charset="-127"/>
              </a:rPr>
              <a:t> that the system will manipulate </a:t>
            </a:r>
          </a:p>
          <a:p>
            <a:pPr lvl="1" eaLnBrk="1" hangingPunct="1"/>
            <a:r>
              <a:rPr lang="en-US" altLang="ko-KR" dirty="0" smtClean="0">
                <a:solidFill>
                  <a:schemeClr val="folHlink"/>
                </a:solidFill>
                <a:latin typeface="Palatino" pitchFamily="-128" charset="0"/>
                <a:ea typeface="굴림" charset="-127"/>
              </a:rPr>
              <a:t>operations</a:t>
            </a:r>
            <a:r>
              <a:rPr lang="en-US" altLang="ko-KR" dirty="0" smtClean="0">
                <a:latin typeface="Palatino" pitchFamily="-128" charset="0"/>
                <a:ea typeface="굴림" charset="-127"/>
              </a:rPr>
              <a:t> (also called methods or services) that will be applied to the objects to effect the manipulation </a:t>
            </a:r>
          </a:p>
          <a:p>
            <a:pPr lvl="1" eaLnBrk="1" hangingPunct="1"/>
            <a:r>
              <a:rPr lang="en-US" altLang="ko-KR" dirty="0" smtClean="0">
                <a:solidFill>
                  <a:schemeClr val="folHlink"/>
                </a:solidFill>
                <a:latin typeface="Palatino" pitchFamily="-128" charset="0"/>
                <a:ea typeface="굴림" charset="-127"/>
              </a:rPr>
              <a:t>relationships</a:t>
            </a:r>
            <a:r>
              <a:rPr lang="en-US" altLang="ko-KR" dirty="0" smtClean="0">
                <a:latin typeface="Palatino" pitchFamily="-128" charset="0"/>
                <a:ea typeface="굴림" charset="-127"/>
              </a:rPr>
              <a:t> (some hierarchical) between the objects</a:t>
            </a:r>
          </a:p>
          <a:p>
            <a:pPr lvl="1" eaLnBrk="1" hangingPunct="1"/>
            <a:r>
              <a:rPr lang="en-US" altLang="ko-KR" dirty="0" smtClean="0">
                <a:solidFill>
                  <a:schemeClr val="folHlink"/>
                </a:solidFill>
                <a:latin typeface="Palatino" pitchFamily="-128" charset="0"/>
                <a:ea typeface="굴림" charset="-127"/>
              </a:rPr>
              <a:t>collaborations</a:t>
            </a:r>
            <a:r>
              <a:rPr lang="en-US" altLang="ko-KR" dirty="0" smtClean="0">
                <a:latin typeface="Palatino" pitchFamily="-128" charset="0"/>
                <a:ea typeface="굴림" charset="-127"/>
              </a:rPr>
              <a:t> that occur between the classes that are defined. </a:t>
            </a:r>
          </a:p>
          <a:p>
            <a:r>
              <a:rPr lang="en-US" altLang="ko-KR" dirty="0" smtClean="0">
                <a:latin typeface="Palatino" pitchFamily="-128" charset="0"/>
                <a:ea typeface="굴림" charset="-127"/>
              </a:rPr>
              <a:t>The elements of a class-based model include classes and objects, attributes, operations, </a:t>
            </a:r>
            <a:r>
              <a:rPr lang="en-US" altLang="ko-KR" i="1" dirty="0" smtClean="0">
                <a:solidFill>
                  <a:schemeClr val="folHlink"/>
                </a:solidFill>
                <a:latin typeface="Palatino" pitchFamily="-128" charset="0"/>
                <a:ea typeface="굴림" charset="-127"/>
              </a:rPr>
              <a:t>Class-responsibility-collaborator (CRC)</a:t>
            </a:r>
            <a:r>
              <a:rPr lang="en-US" altLang="ko-KR" i="1" dirty="0" smtClean="0">
                <a:latin typeface="Palatino" pitchFamily="-128" charset="0"/>
                <a:ea typeface="굴림" charset="-127"/>
              </a:rPr>
              <a:t> </a:t>
            </a:r>
            <a:r>
              <a:rPr lang="en-US" altLang="ko-KR" dirty="0" smtClean="0">
                <a:latin typeface="Palatino" pitchFamily="-128" charset="0"/>
                <a:ea typeface="굴림" charset="-127"/>
              </a:rPr>
              <a:t>models, collaboration diagrams and packages.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38400"/>
            <a:ext cx="7162800" cy="1677153"/>
          </a:xfrm>
        </p:spPr>
        <p:txBody>
          <a:bodyPr>
            <a:normAutofit fontScale="90000"/>
          </a:bodyPr>
          <a:lstStyle/>
          <a:p>
            <a:r>
              <a:rPr lang="en-US" dirty="0" smtClean="0"/>
              <a:t>Requirements Modeling for Web and Mobile Apps</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WebApp</a:t>
            </a:r>
            <a:r>
              <a:rPr lang="en-US" dirty="0" smtClean="0"/>
              <a:t> and mobile developer</a:t>
            </a:r>
            <a:endParaRPr lang="en-US" dirty="0"/>
          </a:p>
        </p:txBody>
      </p:sp>
      <p:sp>
        <p:nvSpPr>
          <p:cNvPr id="3" name="Content Placeholder 2"/>
          <p:cNvSpPr>
            <a:spLocks noGrp="1"/>
          </p:cNvSpPr>
          <p:nvPr>
            <p:ph idx="1"/>
          </p:nvPr>
        </p:nvSpPr>
        <p:spPr>
          <a:xfrm>
            <a:off x="198303" y="1345139"/>
            <a:ext cx="8780444" cy="4903261"/>
          </a:xfrm>
        </p:spPr>
        <p:txBody>
          <a:bodyPr>
            <a:normAutofit lnSpcReduction="10000"/>
          </a:bodyPr>
          <a:lstStyle/>
          <a:p>
            <a:r>
              <a:rPr lang="en-US" dirty="0" smtClean="0"/>
              <a:t>Agile development and analysis is time consuming</a:t>
            </a:r>
          </a:p>
          <a:p>
            <a:r>
              <a:rPr lang="en-US" dirty="0" smtClean="0"/>
              <a:t>If </a:t>
            </a:r>
            <a:r>
              <a:rPr lang="en-US" dirty="0" err="1" smtClean="0"/>
              <a:t>WebApp</a:t>
            </a:r>
            <a:r>
              <a:rPr lang="en-US" dirty="0" smtClean="0"/>
              <a:t> and mobile developer understood the requirements of the problem or product then skip requirements modeling otherwise requirements modeling should be performed</a:t>
            </a:r>
          </a:p>
          <a:p>
            <a:r>
              <a:rPr lang="en-US" b="1" dirty="0" smtClean="0"/>
              <a:t>How Much Analysis Is Enough?</a:t>
            </a:r>
          </a:p>
          <a:p>
            <a:pPr lvl="1"/>
            <a:r>
              <a:rPr lang="en-US" b="1" dirty="0" smtClean="0"/>
              <a:t>The degree to which requirements modeling for </a:t>
            </a:r>
            <a:r>
              <a:rPr lang="en-US" dirty="0" err="1" smtClean="0"/>
              <a:t>WebApps</a:t>
            </a:r>
            <a:r>
              <a:rPr lang="en-US" dirty="0" smtClean="0"/>
              <a:t> are emphasized depends on the following factors:</a:t>
            </a:r>
          </a:p>
          <a:p>
            <a:pPr lvl="2">
              <a:buNone/>
            </a:pPr>
            <a:r>
              <a:rPr lang="en-US" dirty="0" smtClean="0"/>
              <a:t>• Size and complexity of </a:t>
            </a:r>
            <a:r>
              <a:rPr lang="en-US" dirty="0" err="1" smtClean="0"/>
              <a:t>WebApp</a:t>
            </a:r>
            <a:r>
              <a:rPr lang="en-US" dirty="0" smtClean="0"/>
              <a:t> increment.</a:t>
            </a:r>
          </a:p>
          <a:p>
            <a:pPr lvl="2">
              <a:buNone/>
            </a:pPr>
            <a:r>
              <a:rPr lang="en-US" dirty="0" smtClean="0"/>
              <a:t>• Number of stakeholders</a:t>
            </a:r>
          </a:p>
          <a:p>
            <a:pPr lvl="2">
              <a:buNone/>
            </a:pPr>
            <a:r>
              <a:rPr lang="en-US" dirty="0" smtClean="0"/>
              <a:t>• Size of the </a:t>
            </a:r>
            <a:r>
              <a:rPr lang="en-US" dirty="0" err="1" smtClean="0"/>
              <a:t>WebApp</a:t>
            </a:r>
            <a:r>
              <a:rPr lang="en-US" dirty="0" smtClean="0"/>
              <a:t> team.</a:t>
            </a:r>
          </a:p>
          <a:p>
            <a:pPr lvl="2">
              <a:buNone/>
            </a:pPr>
            <a:r>
              <a:rPr lang="en-US" dirty="0" smtClean="0"/>
              <a:t>• Degree to which members of the </a:t>
            </a:r>
            <a:r>
              <a:rPr lang="en-US" dirty="0" err="1" smtClean="0"/>
              <a:t>WebApp</a:t>
            </a:r>
            <a:r>
              <a:rPr lang="en-US" dirty="0" smtClean="0"/>
              <a:t> team have worked together before</a:t>
            </a:r>
          </a:p>
          <a:p>
            <a:pPr lvl="2">
              <a:buNone/>
            </a:pPr>
            <a:r>
              <a:rPr lang="en-US" dirty="0" smtClean="0"/>
              <a:t>• Degree to which the organization’s success is directly dependent on the success of the </a:t>
            </a:r>
            <a:r>
              <a:rPr lang="en-US" dirty="0" err="1" smtClean="0"/>
              <a:t>WebApp</a:t>
            </a:r>
            <a:r>
              <a:rPr lang="en-US" dirty="0" smtClean="0"/>
              <a:t>.</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When Do We Perform Analysis?</a:t>
            </a:r>
            <a:endParaRPr lang="en-US" dirty="0"/>
          </a:p>
        </p:txBody>
      </p:sp>
      <p:sp>
        <p:nvSpPr>
          <p:cNvPr id="3" name="Content Placeholder 2"/>
          <p:cNvSpPr>
            <a:spLocks noGrp="1"/>
          </p:cNvSpPr>
          <p:nvPr>
            <p:ph idx="1"/>
          </p:nvPr>
        </p:nvSpPr>
        <p:spPr/>
        <p:txBody>
          <a:bodyPr/>
          <a:lstStyle/>
          <a:p>
            <a:r>
              <a:rPr lang="en-US" dirty="0" smtClean="0"/>
              <a:t>In some Web/Mobile App situations, analysis and design merge. However, an explicit analysis activity occurs when …</a:t>
            </a:r>
          </a:p>
          <a:p>
            <a:pPr lvl="1"/>
            <a:r>
              <a:rPr lang="en-US" dirty="0" smtClean="0"/>
              <a:t>the Web or Mobile App to be built is large and/or complex</a:t>
            </a:r>
          </a:p>
          <a:p>
            <a:pPr lvl="1"/>
            <a:r>
              <a:rPr lang="en-US" dirty="0" smtClean="0"/>
              <a:t>the number of stakeholders is large</a:t>
            </a:r>
          </a:p>
          <a:p>
            <a:pPr lvl="1"/>
            <a:r>
              <a:rPr lang="en-US" dirty="0" smtClean="0"/>
              <a:t>the number of developers is large</a:t>
            </a:r>
          </a:p>
          <a:p>
            <a:pPr lvl="1"/>
            <a:r>
              <a:rPr lang="en-US" dirty="0" smtClean="0"/>
              <a:t>the development team members have not worked together before</a:t>
            </a:r>
          </a:p>
          <a:p>
            <a:pPr lvl="1"/>
            <a:r>
              <a:rPr lang="en-US" dirty="0" smtClean="0"/>
              <a:t>the success of the app will have a strong bearing on the success of the business</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Modeling Input</a:t>
            </a:r>
            <a:endParaRPr lang="en-US" dirty="0"/>
          </a:p>
        </p:txBody>
      </p:sp>
      <p:sp>
        <p:nvSpPr>
          <p:cNvPr id="3" name="Content Placeholder 2"/>
          <p:cNvSpPr>
            <a:spLocks noGrp="1"/>
          </p:cNvSpPr>
          <p:nvPr>
            <p:ph idx="1"/>
          </p:nvPr>
        </p:nvSpPr>
        <p:spPr/>
        <p:txBody>
          <a:bodyPr>
            <a:normAutofit/>
          </a:bodyPr>
          <a:lstStyle/>
          <a:p>
            <a:r>
              <a:rPr lang="en-US" b="1" dirty="0" smtClean="0"/>
              <a:t> An agile version of the generic software process can be </a:t>
            </a:r>
            <a:r>
              <a:rPr lang="en-US" dirty="0" smtClean="0"/>
              <a:t>applied when </a:t>
            </a:r>
            <a:r>
              <a:rPr lang="en-US" dirty="0" err="1" smtClean="0"/>
              <a:t>WebApps</a:t>
            </a:r>
            <a:r>
              <a:rPr lang="en-US" dirty="0" smtClean="0"/>
              <a:t> are engineered.</a:t>
            </a:r>
          </a:p>
          <a:p>
            <a:r>
              <a:rPr lang="en-US" dirty="0" smtClean="0"/>
              <a:t>The process incorporates a communication activity that identifies stakeholders and user categories, the business context, defined informational and applicative goals, general </a:t>
            </a:r>
            <a:r>
              <a:rPr lang="en-US" dirty="0" err="1" smtClean="0"/>
              <a:t>WebApp</a:t>
            </a:r>
            <a:r>
              <a:rPr lang="en-US" dirty="0" smtClean="0"/>
              <a:t> requirements, and usage scenarios—information that becomes input to requirements modeling. </a:t>
            </a:r>
          </a:p>
          <a:p>
            <a:r>
              <a:rPr lang="en-US" dirty="0" smtClean="0"/>
              <a:t>This information is represented in the form of natural language descriptions, rough outlines, sketches, and other informal representations.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Requirements Engineering Tasks</a:t>
            </a:r>
            <a:endParaRPr lang="en-US" dirty="0"/>
          </a:p>
        </p:txBody>
      </p:sp>
      <p:sp>
        <p:nvSpPr>
          <p:cNvPr id="3" name="Content Placeholder 2"/>
          <p:cNvSpPr>
            <a:spLocks noGrp="1"/>
          </p:cNvSpPr>
          <p:nvPr>
            <p:ph idx="1"/>
          </p:nvPr>
        </p:nvSpPr>
        <p:spPr/>
        <p:txBody>
          <a:bodyPr/>
          <a:lstStyle/>
          <a:p>
            <a:r>
              <a:rPr lang="en-US" dirty="0" smtClean="0"/>
              <a:t>Some of these tasks may occur in parallel and all are adapted to the needs of the project</a:t>
            </a:r>
          </a:p>
          <a:p>
            <a:r>
              <a:rPr lang="en-US" dirty="0" smtClean="0"/>
              <a:t>All strive to define what the customer wants</a:t>
            </a:r>
          </a:p>
          <a:p>
            <a:r>
              <a:rPr lang="en-US" dirty="0" smtClean="0"/>
              <a:t>All serve to establish a solid foundation for the design and construction of the software</a:t>
            </a: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Requirements Modeling Output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Requirements analysis provides a disciplined mechanism for representing and evaluating </a:t>
            </a:r>
            <a:r>
              <a:rPr lang="en-US" dirty="0" err="1" smtClean="0"/>
              <a:t>WebApp</a:t>
            </a:r>
            <a:r>
              <a:rPr lang="en-US" dirty="0" smtClean="0"/>
              <a:t> content and function. </a:t>
            </a:r>
          </a:p>
          <a:p>
            <a:r>
              <a:rPr lang="en-US" dirty="0" smtClean="0"/>
              <a:t>While the specific models depend largely upon the nature of the </a:t>
            </a:r>
            <a:r>
              <a:rPr lang="en-US" dirty="0" err="1" smtClean="0"/>
              <a:t>WebApp</a:t>
            </a:r>
            <a:r>
              <a:rPr lang="en-US" dirty="0" smtClean="0"/>
              <a:t>, there are five main classes of models:</a:t>
            </a:r>
          </a:p>
          <a:p>
            <a:pPr lvl="1">
              <a:buNone/>
            </a:pPr>
            <a:r>
              <a:rPr lang="en-US" dirty="0" smtClean="0"/>
              <a:t>• </a:t>
            </a:r>
            <a:r>
              <a:rPr lang="en-US" b="1" dirty="0" smtClean="0"/>
              <a:t>Content </a:t>
            </a:r>
            <a:r>
              <a:rPr lang="en-US" dirty="0" smtClean="0"/>
              <a:t>model—identifies the full spectrum of content to be provided by the </a:t>
            </a:r>
            <a:r>
              <a:rPr lang="en-US" dirty="0" err="1" smtClean="0"/>
              <a:t>WebApp</a:t>
            </a:r>
            <a:r>
              <a:rPr lang="en-US" dirty="0" smtClean="0"/>
              <a:t>. Content includes text, graphics and images, video, and audio data.</a:t>
            </a:r>
          </a:p>
          <a:p>
            <a:pPr lvl="1">
              <a:buNone/>
            </a:pPr>
            <a:r>
              <a:rPr lang="en-US" dirty="0" smtClean="0"/>
              <a:t>• </a:t>
            </a:r>
            <a:r>
              <a:rPr lang="en-US" b="1" dirty="0" smtClean="0"/>
              <a:t>Interaction </a:t>
            </a:r>
            <a:r>
              <a:rPr lang="en-US" dirty="0" smtClean="0"/>
              <a:t>model—describes the manner in which users interact with the </a:t>
            </a:r>
            <a:r>
              <a:rPr lang="en-US" dirty="0" err="1" smtClean="0"/>
              <a:t>WebApp</a:t>
            </a:r>
            <a:r>
              <a:rPr lang="en-US" b="1" dirty="0" smtClean="0"/>
              <a:t>.</a:t>
            </a:r>
          </a:p>
          <a:p>
            <a:pPr lvl="1">
              <a:buNone/>
            </a:pPr>
            <a:r>
              <a:rPr lang="en-US" dirty="0" smtClean="0"/>
              <a:t>• </a:t>
            </a:r>
            <a:r>
              <a:rPr lang="en-US" b="1" dirty="0" smtClean="0"/>
              <a:t>Functional </a:t>
            </a:r>
            <a:r>
              <a:rPr lang="en-US" dirty="0" smtClean="0"/>
              <a:t>model—defines the operations that will be applied to </a:t>
            </a:r>
            <a:r>
              <a:rPr lang="en-US" dirty="0" err="1" smtClean="0"/>
              <a:t>WebApp</a:t>
            </a:r>
            <a:r>
              <a:rPr lang="en-US" dirty="0" smtClean="0"/>
              <a:t> content and describes other processing functions that are independent of content but necessary to the end user.</a:t>
            </a:r>
          </a:p>
          <a:p>
            <a:pPr lvl="1">
              <a:buNone/>
            </a:pPr>
            <a:r>
              <a:rPr lang="en-US" dirty="0" smtClean="0"/>
              <a:t>• </a:t>
            </a:r>
            <a:r>
              <a:rPr lang="en-US" b="1" dirty="0" smtClean="0"/>
              <a:t>Navigation </a:t>
            </a:r>
            <a:r>
              <a:rPr lang="en-US" dirty="0" smtClean="0"/>
              <a:t>model—defines the overall navigation strategy for the </a:t>
            </a:r>
            <a:r>
              <a:rPr lang="en-US" dirty="0" err="1" smtClean="0"/>
              <a:t>WebApp</a:t>
            </a:r>
            <a:r>
              <a:rPr lang="en-US" dirty="0" smtClean="0"/>
              <a:t>.</a:t>
            </a:r>
          </a:p>
          <a:p>
            <a:pPr lvl="1">
              <a:buNone/>
            </a:pPr>
            <a:r>
              <a:rPr lang="en-US" dirty="0" smtClean="0"/>
              <a:t>• </a:t>
            </a:r>
            <a:r>
              <a:rPr lang="en-US" b="1" dirty="0" smtClean="0"/>
              <a:t>Configuration </a:t>
            </a:r>
            <a:r>
              <a:rPr lang="en-US" dirty="0" smtClean="0"/>
              <a:t>model—describes the environment and infrastructure in which the </a:t>
            </a:r>
            <a:r>
              <a:rPr lang="en-US" dirty="0" err="1" smtClean="0"/>
              <a:t>WebApp</a:t>
            </a:r>
            <a:r>
              <a:rPr lang="en-US" dirty="0" smtClean="0"/>
              <a:t> resides.</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Model – overview  </a:t>
            </a:r>
            <a:endParaRPr lang="en-US" dirty="0"/>
          </a:p>
        </p:txBody>
      </p:sp>
      <p:sp>
        <p:nvSpPr>
          <p:cNvPr id="3" name="Content Placeholder 2"/>
          <p:cNvSpPr>
            <a:spLocks noGrp="1"/>
          </p:cNvSpPr>
          <p:nvPr>
            <p:ph idx="1"/>
          </p:nvPr>
        </p:nvSpPr>
        <p:spPr/>
        <p:txBody>
          <a:bodyPr/>
          <a:lstStyle/>
          <a:p>
            <a:r>
              <a:rPr lang="en-US" b="1" dirty="0" smtClean="0"/>
              <a:t>Content objects are extracted from use-cases</a:t>
            </a:r>
          </a:p>
          <a:p>
            <a:pPr lvl="1"/>
            <a:r>
              <a:rPr lang="en-US" dirty="0" smtClean="0"/>
              <a:t>examine the scenario description for direct and indirect references to content</a:t>
            </a:r>
          </a:p>
          <a:p>
            <a:r>
              <a:rPr lang="en-US" dirty="0" smtClean="0"/>
              <a:t>Attributes of each content object are identified</a:t>
            </a:r>
          </a:p>
          <a:p>
            <a:r>
              <a:rPr lang="en-US" dirty="0" smtClean="0"/>
              <a:t>The relationships among content objects and/or the hierarchy of content maintained by a </a:t>
            </a:r>
            <a:r>
              <a:rPr lang="en-US" dirty="0" err="1" smtClean="0"/>
              <a:t>WebApp</a:t>
            </a:r>
            <a:endParaRPr lang="en-US" dirty="0" smtClean="0"/>
          </a:p>
          <a:p>
            <a:pPr lvl="1"/>
            <a:r>
              <a:rPr lang="en-US" dirty="0" smtClean="0"/>
              <a:t>Relationships—entity-relationship diagram or UML</a:t>
            </a:r>
          </a:p>
          <a:p>
            <a:pPr lvl="1"/>
            <a:r>
              <a:rPr lang="en-US" dirty="0" smtClean="0"/>
              <a:t>Hierarchy—data tree or UML</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Model for </a:t>
            </a:r>
            <a:r>
              <a:rPr lang="en-US" dirty="0" err="1" smtClean="0"/>
              <a:t>WebApps</a:t>
            </a:r>
            <a:endParaRPr lang="en-US" dirty="0"/>
          </a:p>
        </p:txBody>
      </p:sp>
      <p:sp>
        <p:nvSpPr>
          <p:cNvPr id="3" name="Content Placeholder 2"/>
          <p:cNvSpPr>
            <a:spLocks noGrp="1"/>
          </p:cNvSpPr>
          <p:nvPr>
            <p:ph idx="1"/>
          </p:nvPr>
        </p:nvSpPr>
        <p:spPr>
          <a:xfrm>
            <a:off x="198303" y="1345139"/>
            <a:ext cx="8780444" cy="4979461"/>
          </a:xfrm>
        </p:spPr>
        <p:txBody>
          <a:bodyPr>
            <a:normAutofit/>
          </a:bodyPr>
          <a:lstStyle/>
          <a:p>
            <a:r>
              <a:rPr lang="en-US" dirty="0" smtClean="0"/>
              <a:t>Contains structural elements that provide an important view of content requirements for a </a:t>
            </a:r>
            <a:r>
              <a:rPr lang="en-US" dirty="0" err="1" smtClean="0"/>
              <a:t>WebApp</a:t>
            </a:r>
            <a:endParaRPr lang="en-US" dirty="0" smtClean="0"/>
          </a:p>
          <a:p>
            <a:r>
              <a:rPr lang="en-US" dirty="0" smtClean="0"/>
              <a:t>These structural elements encompass content objects and all analysis classes—user-visible entities that are created or manipulated as a user interacts with the </a:t>
            </a:r>
            <a:r>
              <a:rPr lang="en-US" dirty="0" err="1" smtClean="0"/>
              <a:t>WebApp</a:t>
            </a:r>
            <a:r>
              <a:rPr lang="en-US" dirty="0" smtClean="0"/>
              <a:t>.</a:t>
            </a:r>
          </a:p>
          <a:p>
            <a:r>
              <a:rPr lang="en-US" dirty="0" smtClean="0"/>
              <a:t>Content can be developed prior to the implementation of the </a:t>
            </a:r>
            <a:r>
              <a:rPr lang="en-US" dirty="0" err="1" smtClean="0"/>
              <a:t>WebApp</a:t>
            </a:r>
            <a:r>
              <a:rPr lang="en-US" dirty="0" smtClean="0"/>
              <a:t>, while the </a:t>
            </a:r>
            <a:r>
              <a:rPr lang="en-US" dirty="0" err="1" smtClean="0"/>
              <a:t>WebApp</a:t>
            </a:r>
            <a:r>
              <a:rPr lang="en-US" dirty="0" smtClean="0"/>
              <a:t> is being built, or long after the </a:t>
            </a:r>
            <a:r>
              <a:rPr lang="en-US" dirty="0" err="1" smtClean="0"/>
              <a:t>WebApp</a:t>
            </a:r>
            <a:r>
              <a:rPr lang="en-US" dirty="0" smtClean="0"/>
              <a:t> is operational. </a:t>
            </a:r>
          </a:p>
          <a:p>
            <a:r>
              <a:rPr lang="en-US" dirty="0" smtClean="0"/>
              <a:t>It is incorporated via navigational reference into the overall </a:t>
            </a:r>
            <a:r>
              <a:rPr lang="en-US" dirty="0" err="1" smtClean="0"/>
              <a:t>WebApp</a:t>
            </a:r>
            <a:r>
              <a:rPr lang="en-US" dirty="0" smtClean="0"/>
              <a:t> structure.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Model for </a:t>
            </a:r>
            <a:r>
              <a:rPr lang="en-US" dirty="0" err="1" smtClean="0"/>
              <a:t>WebApps</a:t>
            </a:r>
            <a:endParaRPr lang="en-US" dirty="0"/>
          </a:p>
        </p:txBody>
      </p:sp>
      <p:sp>
        <p:nvSpPr>
          <p:cNvPr id="3" name="Content Placeholder 2"/>
          <p:cNvSpPr>
            <a:spLocks noGrp="1"/>
          </p:cNvSpPr>
          <p:nvPr>
            <p:ph idx="1"/>
          </p:nvPr>
        </p:nvSpPr>
        <p:spPr>
          <a:xfrm>
            <a:off x="198303" y="1345139"/>
            <a:ext cx="8780444" cy="5055661"/>
          </a:xfrm>
        </p:spPr>
        <p:txBody>
          <a:bodyPr>
            <a:normAutofit fontScale="92500" lnSpcReduction="20000"/>
          </a:bodyPr>
          <a:lstStyle/>
          <a:p>
            <a:r>
              <a:rPr lang="en-US" dirty="0" smtClean="0"/>
              <a:t>A content object might be </a:t>
            </a:r>
          </a:p>
          <a:p>
            <a:pPr lvl="1"/>
            <a:r>
              <a:rPr lang="en-US" dirty="0" smtClean="0"/>
              <a:t>a textual description of a product</a:t>
            </a:r>
          </a:p>
          <a:p>
            <a:pPr lvl="1"/>
            <a:r>
              <a:rPr lang="en-US" dirty="0" smtClean="0"/>
              <a:t>an article describing a news event</a:t>
            </a:r>
          </a:p>
          <a:p>
            <a:pPr lvl="1"/>
            <a:r>
              <a:rPr lang="en-US" dirty="0" smtClean="0"/>
              <a:t>an action photograph taken at a sporting event</a:t>
            </a:r>
          </a:p>
          <a:p>
            <a:pPr lvl="1"/>
            <a:r>
              <a:rPr lang="en-US" dirty="0" smtClean="0"/>
              <a:t>a user’s response on a discussion forum</a:t>
            </a:r>
          </a:p>
          <a:p>
            <a:pPr lvl="1"/>
            <a:r>
              <a:rPr lang="en-US" dirty="0" smtClean="0"/>
              <a:t>an animated representation of a corporate logo</a:t>
            </a:r>
          </a:p>
          <a:p>
            <a:pPr lvl="1"/>
            <a:r>
              <a:rPr lang="en-US" dirty="0" smtClean="0"/>
              <a:t>a short video of a speech</a:t>
            </a:r>
          </a:p>
          <a:p>
            <a:pPr lvl="1"/>
            <a:r>
              <a:rPr lang="en-US" dirty="0" smtClean="0"/>
              <a:t>an audio overlay for a collection of presentation slides</a:t>
            </a:r>
          </a:p>
          <a:p>
            <a:r>
              <a:rPr lang="en-US" dirty="0" smtClean="0"/>
              <a:t>The content objects might be stored as separate files, embedded directly into Web pages, or obtained dynamically from a database - a content object is any item of cohesive information that is to be presented to an end user.</a:t>
            </a:r>
          </a:p>
          <a:p>
            <a:r>
              <a:rPr lang="en-US" dirty="0" smtClean="0"/>
              <a:t>and indirect references to content. Content objects can be determined directly from use cases by examining the scenario description for direct</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Model for </a:t>
            </a:r>
            <a:r>
              <a:rPr lang="en-US" dirty="0" err="1" smtClean="0"/>
              <a:t>WebApps</a:t>
            </a:r>
            <a:endParaRPr lang="en-US" dirty="0"/>
          </a:p>
        </p:txBody>
      </p:sp>
      <p:sp>
        <p:nvSpPr>
          <p:cNvPr id="3" name="Content Placeholder 2"/>
          <p:cNvSpPr>
            <a:spLocks noGrp="1"/>
          </p:cNvSpPr>
          <p:nvPr>
            <p:ph idx="1"/>
          </p:nvPr>
        </p:nvSpPr>
        <p:spPr/>
        <p:txBody>
          <a:bodyPr/>
          <a:lstStyle/>
          <a:p>
            <a:r>
              <a:rPr lang="en-US" dirty="0" smtClean="0"/>
              <a:t>A data tree can be created for any content that is composed of multiple content objects and data items</a:t>
            </a:r>
          </a:p>
          <a:p>
            <a:r>
              <a:rPr lang="en-US" dirty="0" smtClean="0"/>
              <a:t>The data tree is developed in an effort </a:t>
            </a:r>
          </a:p>
          <a:p>
            <a:pPr lvl="1"/>
            <a:r>
              <a:rPr lang="en-US" dirty="0" smtClean="0"/>
              <a:t>to define hierarchical relationships among content objects </a:t>
            </a:r>
          </a:p>
          <a:p>
            <a:pPr lvl="1"/>
            <a:r>
              <a:rPr lang="en-US" dirty="0" smtClean="0"/>
              <a:t>to provide a means for reviewing content so that omissions and inconsistencies are uncovered before design commences</a:t>
            </a:r>
          </a:p>
          <a:p>
            <a:r>
              <a:rPr lang="en-US" dirty="0" smtClean="0"/>
              <a:t>The data tree serves as the basis for content design.</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Model for </a:t>
            </a:r>
            <a:r>
              <a:rPr lang="en-US" dirty="0" err="1" smtClean="0"/>
              <a:t>WebApps</a:t>
            </a:r>
            <a:endParaRPr lang="en-US" dirty="0"/>
          </a:p>
        </p:txBody>
      </p:sp>
      <p:sp>
        <p:nvSpPr>
          <p:cNvPr id="3" name="Content Placeholder 2"/>
          <p:cNvSpPr>
            <a:spLocks noGrp="1"/>
          </p:cNvSpPr>
          <p:nvPr>
            <p:ph idx="1"/>
          </p:nvPr>
        </p:nvSpPr>
        <p:spPr/>
        <p:txBody>
          <a:bodyPr/>
          <a:lstStyle/>
          <a:p>
            <a:r>
              <a:rPr lang="en-US" dirty="0" err="1" smtClean="0"/>
              <a:t>WebApp</a:t>
            </a:r>
            <a:r>
              <a:rPr lang="en-US" dirty="0" smtClean="0"/>
              <a:t> that supports </a:t>
            </a:r>
            <a:r>
              <a:rPr lang="en-US" i="1" dirty="0" err="1" smtClean="0"/>
              <a:t>SafeHome</a:t>
            </a:r>
            <a:r>
              <a:rPr lang="en-US" i="1" dirty="0" smtClean="0"/>
              <a:t> is established at </a:t>
            </a:r>
            <a:r>
              <a:rPr lang="en-US" b="1" i="1" dirty="0" smtClean="0">
                <a:hlinkClick r:id="rId2"/>
              </a:rPr>
              <a:t>www.safehomeassured.com</a:t>
            </a:r>
            <a:endParaRPr lang="en-US" b="1" i="1" dirty="0" smtClean="0"/>
          </a:p>
          <a:p>
            <a:r>
              <a:rPr lang="en-US" dirty="0" smtClean="0"/>
              <a:t>Use case - </a:t>
            </a:r>
            <a:r>
              <a:rPr lang="en-US" i="1" dirty="0" smtClean="0"/>
              <a:t>Purchasing Select </a:t>
            </a:r>
            <a:r>
              <a:rPr lang="en-US" i="1" dirty="0" err="1" smtClean="0"/>
              <a:t>SafeHome</a:t>
            </a:r>
            <a:r>
              <a:rPr lang="en-US" i="1" dirty="0" smtClean="0"/>
              <a:t> Components</a:t>
            </a:r>
          </a:p>
          <a:p>
            <a:r>
              <a:rPr lang="en-US" i="1" dirty="0" smtClean="0"/>
              <a:t>Data tree created for a </a:t>
            </a:r>
            <a:r>
              <a:rPr lang="en-US" b="1" i="1" dirty="0" smtClean="0"/>
              <a:t>www.safehomeassured</a:t>
            </a:r>
            <a:r>
              <a:rPr lang="en-US" b="1" dirty="0" smtClean="0"/>
              <a:t>.com </a:t>
            </a:r>
            <a:r>
              <a:rPr lang="en-US" dirty="0" smtClean="0"/>
              <a:t>component</a:t>
            </a:r>
            <a:endParaRPr lang="en-US" dirty="0"/>
          </a:p>
        </p:txBody>
      </p:sp>
      <p:pic>
        <p:nvPicPr>
          <p:cNvPr id="1026" name="Picture 2"/>
          <p:cNvPicPr>
            <a:picLocks noChangeAspect="1" noChangeArrowheads="1"/>
          </p:cNvPicPr>
          <p:nvPr/>
        </p:nvPicPr>
        <p:blipFill>
          <a:blip r:embed="rId3"/>
          <a:srcRect/>
          <a:stretch>
            <a:fillRect/>
          </a:stretch>
        </p:blipFill>
        <p:spPr bwMode="auto">
          <a:xfrm>
            <a:off x="2438400" y="3352800"/>
            <a:ext cx="5922236" cy="3352800"/>
          </a:xfrm>
          <a:prstGeom prst="rect">
            <a:avLst/>
          </a:prstGeom>
          <a:noFill/>
          <a:ln w="9525">
            <a:noFill/>
            <a:miter lim="800000"/>
            <a:headEnd/>
            <a:tailEnd/>
          </a:ln>
          <a:effectLst/>
        </p:spPr>
      </p:pic>
      <p:sp>
        <p:nvSpPr>
          <p:cNvPr id="5" name="Rectangle 4"/>
          <p:cNvSpPr/>
          <p:nvPr/>
        </p:nvSpPr>
        <p:spPr>
          <a:xfrm>
            <a:off x="228600" y="4038600"/>
            <a:ext cx="3733800" cy="646331"/>
          </a:xfrm>
          <a:prstGeom prst="rect">
            <a:avLst/>
          </a:prstGeom>
        </p:spPr>
        <p:txBody>
          <a:bodyPr wrap="square">
            <a:spAutoFit/>
          </a:bodyPr>
          <a:lstStyle/>
          <a:p>
            <a:r>
              <a:rPr lang="en-US" dirty="0" smtClean="0"/>
              <a:t>Simple or composite data items are represented as </a:t>
            </a:r>
            <a:r>
              <a:rPr lang="en-US" dirty="0" err="1" smtClean="0"/>
              <a:t>unshaded</a:t>
            </a:r>
            <a:r>
              <a:rPr lang="en-US" dirty="0" smtClean="0"/>
              <a:t> rectangles.</a:t>
            </a:r>
            <a:endParaRPr lang="en-US" dirty="0"/>
          </a:p>
        </p:txBody>
      </p:sp>
      <p:sp>
        <p:nvSpPr>
          <p:cNvPr id="6" name="Rectangle 5"/>
          <p:cNvSpPr/>
          <p:nvPr/>
        </p:nvSpPr>
        <p:spPr>
          <a:xfrm>
            <a:off x="228600" y="5334000"/>
            <a:ext cx="3581400" cy="1200329"/>
          </a:xfrm>
          <a:prstGeom prst="rect">
            <a:avLst/>
          </a:prstGeom>
        </p:spPr>
        <p:txBody>
          <a:bodyPr wrap="square">
            <a:spAutoFit/>
          </a:bodyPr>
          <a:lstStyle/>
          <a:p>
            <a:r>
              <a:rPr lang="en-US" dirty="0" smtClean="0"/>
              <a:t>Content objects are represented as shaded rectangles</a:t>
            </a:r>
          </a:p>
          <a:p>
            <a:r>
              <a:rPr lang="en-US" dirty="0" smtClean="0"/>
              <a:t>Objects  would be further refined as the data tree expands</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Interaction Model for Web and Mobile Apps</a:t>
            </a:r>
            <a:endParaRPr lang="en-US" dirty="0"/>
          </a:p>
        </p:txBody>
      </p:sp>
      <p:sp>
        <p:nvSpPr>
          <p:cNvPr id="3" name="Content Placeholder 2"/>
          <p:cNvSpPr>
            <a:spLocks noGrp="1"/>
          </p:cNvSpPr>
          <p:nvPr>
            <p:ph idx="1"/>
          </p:nvPr>
        </p:nvSpPr>
        <p:spPr>
          <a:xfrm>
            <a:off x="198303" y="1345139"/>
            <a:ext cx="8780444" cy="5284261"/>
          </a:xfrm>
        </p:spPr>
        <p:txBody>
          <a:bodyPr>
            <a:normAutofit fontScale="92500" lnSpcReduction="20000"/>
          </a:bodyPr>
          <a:lstStyle/>
          <a:p>
            <a:r>
              <a:rPr lang="en-US" dirty="0" err="1" smtClean="0"/>
              <a:t>A“conversation</a:t>
            </a:r>
            <a:r>
              <a:rPr lang="en-US" dirty="0" smtClean="0"/>
              <a:t>” between an end user and application functionality, content, and behavior can be described using an interaction model that can be composed of one or more of the following elements: </a:t>
            </a:r>
          </a:p>
          <a:p>
            <a:pPr>
              <a:buNone/>
            </a:pPr>
            <a:r>
              <a:rPr lang="en-US" dirty="0" smtClean="0"/>
              <a:t>	(1) use cases, (2) sequence diagrams, (3) state diagrams and/or (4) user interface prototypes</a:t>
            </a:r>
          </a:p>
          <a:p>
            <a:r>
              <a:rPr lang="en-US" dirty="0" smtClean="0"/>
              <a:t>A set of use cases is sufficient to describe the interaction at an analysis level</a:t>
            </a:r>
          </a:p>
          <a:p>
            <a:r>
              <a:rPr lang="en-US" dirty="0" smtClean="0"/>
              <a:t>when the sequence of interaction is complex and involves multiple analysis classes or many tasks, it is sometimes worthwhile to depict it using a more rigorous diagrammatic form</a:t>
            </a:r>
          </a:p>
          <a:p>
            <a:r>
              <a:rPr lang="en-US" dirty="0" smtClean="0"/>
              <a:t>Because </a:t>
            </a:r>
            <a:r>
              <a:rPr lang="en-US" dirty="0" err="1" smtClean="0"/>
              <a:t>WebApp</a:t>
            </a:r>
            <a:r>
              <a:rPr lang="en-US" dirty="0" smtClean="0"/>
              <a:t> construction tools are plentiful, relatively inexpensive, and functionally powerful, it is best to create the interface prototype using such tools.</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Functional Model for </a:t>
            </a:r>
            <a:r>
              <a:rPr lang="en-US" dirty="0" err="1" smtClean="0"/>
              <a:t>WebApps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Many </a:t>
            </a:r>
            <a:r>
              <a:rPr lang="en-US" dirty="0" err="1" smtClean="0"/>
              <a:t>WebApps</a:t>
            </a:r>
            <a:r>
              <a:rPr lang="en-US" dirty="0" smtClean="0"/>
              <a:t> deliver a broad array of computational and manipulative functions that can be associated directly with content and that are often a major goal of user-</a:t>
            </a:r>
            <a:r>
              <a:rPr lang="en-US" dirty="0" err="1" smtClean="0"/>
              <a:t>WebApp</a:t>
            </a:r>
            <a:r>
              <a:rPr lang="en-US" dirty="0" smtClean="0"/>
              <a:t> interaction</a:t>
            </a:r>
          </a:p>
          <a:p>
            <a:r>
              <a:rPr lang="en-US" dirty="0" smtClean="0"/>
              <a:t>Functional requirements must be analyzed, and when necessary, modeled</a:t>
            </a:r>
          </a:p>
          <a:p>
            <a:r>
              <a:rPr lang="en-US" dirty="0" smtClean="0"/>
              <a:t>The functional model addresses two processing elements of the </a:t>
            </a:r>
            <a:r>
              <a:rPr lang="en-US" dirty="0" err="1" smtClean="0"/>
              <a:t>WebApp</a:t>
            </a:r>
            <a:r>
              <a:rPr lang="en-US" dirty="0" smtClean="0"/>
              <a:t>, each representing a different level of procedural abstraction: </a:t>
            </a:r>
          </a:p>
          <a:p>
            <a:pPr marL="736600" lvl="1" indent="-457200">
              <a:buAutoNum type="arabicParenBoth"/>
            </a:pPr>
            <a:r>
              <a:rPr lang="en-US" dirty="0" smtClean="0"/>
              <a:t>user-observable functionality that is delivered by the </a:t>
            </a:r>
            <a:r>
              <a:rPr lang="en-US" dirty="0" err="1" smtClean="0"/>
              <a:t>WebApp</a:t>
            </a:r>
            <a:r>
              <a:rPr lang="en-US" dirty="0" smtClean="0"/>
              <a:t> to end users</a:t>
            </a:r>
          </a:p>
          <a:p>
            <a:pPr marL="736600" lvl="1" indent="-457200">
              <a:buAutoNum type="arabicParenBoth"/>
            </a:pPr>
            <a:r>
              <a:rPr lang="en-US" dirty="0" smtClean="0"/>
              <a:t>the operations contained within analysis classes that implement behaviors associated with the class</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Functional Model for </a:t>
            </a:r>
            <a:r>
              <a:rPr lang="en-US" dirty="0" err="1" smtClean="0"/>
              <a:t>WebApps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User-observable functionality encompasses any processing functions that are initiated directly by the user </a:t>
            </a:r>
          </a:p>
          <a:p>
            <a:pPr lvl="1"/>
            <a:r>
              <a:rPr lang="en-US" dirty="0" smtClean="0"/>
              <a:t>may actually be implemented using operations within analysis classes</a:t>
            </a:r>
          </a:p>
          <a:p>
            <a:pPr lvl="1"/>
            <a:r>
              <a:rPr lang="en-US" dirty="0" smtClean="0"/>
              <a:t>but from the point of view of the end user, the function is the visible outcome</a:t>
            </a:r>
          </a:p>
          <a:p>
            <a:r>
              <a:rPr lang="en-US" dirty="0" smtClean="0"/>
              <a:t>At a lower level of procedural abstraction, the requirements model describes the processing to be performed by analysis class operations</a:t>
            </a:r>
          </a:p>
          <a:p>
            <a:r>
              <a:rPr lang="en-US" dirty="0" smtClean="0"/>
              <a:t>These operations manipulate class attributes and are involved as classes collaborate with one another to accomplish some required behavior.</a:t>
            </a:r>
          </a:p>
          <a:p>
            <a:r>
              <a:rPr lang="en-US" dirty="0" smtClean="0"/>
              <a:t>Regardless of the level of procedural abstraction, the UML activity diagram can be used to represent processing details</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Functional Model for </a:t>
            </a:r>
            <a:r>
              <a:rPr lang="en-US" dirty="0" err="1" smtClean="0"/>
              <a:t>WebApps</a:t>
            </a:r>
            <a:endParaRPr lang="en-US" dirty="0"/>
          </a:p>
        </p:txBody>
      </p:sp>
      <p:sp>
        <p:nvSpPr>
          <p:cNvPr id="3" name="Content Placeholder 2"/>
          <p:cNvSpPr>
            <a:spLocks noGrp="1"/>
          </p:cNvSpPr>
          <p:nvPr>
            <p:ph idx="1"/>
          </p:nvPr>
        </p:nvSpPr>
        <p:spPr/>
        <p:txBody>
          <a:bodyPr>
            <a:normAutofit/>
          </a:bodyPr>
          <a:lstStyle/>
          <a:p>
            <a:r>
              <a:rPr lang="en-US" dirty="0" smtClean="0"/>
              <a:t>use case </a:t>
            </a:r>
            <a:r>
              <a:rPr lang="en-US" i="1" dirty="0" smtClean="0"/>
              <a:t>Control cameras </a:t>
            </a:r>
            <a:r>
              <a:rPr lang="en-US" dirty="0" smtClean="0"/>
              <a:t>for www.safehomeassured.com </a:t>
            </a:r>
            <a:endParaRPr lang="en-US" i="1" dirty="0" smtClean="0"/>
          </a:p>
          <a:p>
            <a:pPr lvl="1"/>
            <a:r>
              <a:rPr lang="en-US" dirty="0" smtClean="0"/>
              <a:t>activity diagram for the </a:t>
            </a:r>
            <a:r>
              <a:rPr lang="en-US" i="1" dirty="0" err="1" smtClean="0"/>
              <a:t>takeControlOfCamera</a:t>
            </a:r>
            <a:r>
              <a:rPr lang="en-US" i="1" dirty="0" smtClean="0"/>
              <a:t>() operation </a:t>
            </a:r>
            <a:r>
              <a:rPr lang="en-US" dirty="0" smtClean="0"/>
              <a:t>that is part of the Camera analysis class used within the </a:t>
            </a:r>
            <a:r>
              <a:rPr lang="en-US" i="1" dirty="0" smtClean="0"/>
              <a:t>Control cameras</a:t>
            </a:r>
          </a:p>
        </p:txBody>
      </p:sp>
      <p:pic>
        <p:nvPicPr>
          <p:cNvPr id="2050" name="Picture 2"/>
          <p:cNvPicPr>
            <a:picLocks noChangeAspect="1" noChangeArrowheads="1"/>
          </p:cNvPicPr>
          <p:nvPr/>
        </p:nvPicPr>
        <p:blipFill>
          <a:blip r:embed="rId3"/>
          <a:srcRect/>
          <a:stretch>
            <a:fillRect/>
          </a:stretch>
        </p:blipFill>
        <p:spPr bwMode="auto">
          <a:xfrm>
            <a:off x="3276600" y="2438400"/>
            <a:ext cx="5867400" cy="4024815"/>
          </a:xfrm>
          <a:prstGeom prst="rect">
            <a:avLst/>
          </a:prstGeom>
          <a:noFill/>
          <a:ln w="9525">
            <a:noFill/>
            <a:miter lim="800000"/>
            <a:headEnd/>
            <a:tailEnd/>
          </a:ln>
          <a:effectLst/>
        </p:spPr>
      </p:pic>
      <p:sp>
        <p:nvSpPr>
          <p:cNvPr id="5" name="Rectangle 4"/>
          <p:cNvSpPr/>
          <p:nvPr/>
        </p:nvSpPr>
        <p:spPr>
          <a:xfrm>
            <a:off x="0" y="2667000"/>
            <a:ext cx="4267200" cy="2031325"/>
          </a:xfrm>
          <a:prstGeom prst="rect">
            <a:avLst/>
          </a:prstGeom>
        </p:spPr>
        <p:txBody>
          <a:bodyPr wrap="square">
            <a:spAutoFit/>
          </a:bodyPr>
          <a:lstStyle/>
          <a:p>
            <a:r>
              <a:rPr lang="en-US" dirty="0" smtClean="0"/>
              <a:t>two additional operations are invoked with the procedural flow:</a:t>
            </a:r>
          </a:p>
          <a:p>
            <a:pPr marL="466725" lvl="1" indent="-233363">
              <a:buFont typeface="Arial" pitchFamily="34" charset="0"/>
              <a:buChar char="•"/>
            </a:pPr>
            <a:r>
              <a:rPr lang="en-US" i="1" dirty="0" err="1" smtClean="0"/>
              <a:t>requestCameraLock</a:t>
            </a:r>
            <a:r>
              <a:rPr lang="en-US" i="1" dirty="0" smtClean="0"/>
              <a:t>() - tries to lock the camera for this </a:t>
            </a:r>
            <a:r>
              <a:rPr lang="en-US" dirty="0" smtClean="0"/>
              <a:t>user, </a:t>
            </a:r>
          </a:p>
          <a:p>
            <a:pPr marL="466725" lvl="1" indent="-233363">
              <a:buFont typeface="Arial" pitchFamily="34" charset="0"/>
              <a:buChar char="•"/>
            </a:pPr>
            <a:r>
              <a:rPr lang="en-US" i="1" dirty="0" err="1" smtClean="0"/>
              <a:t>getCurrentCameraUser</a:t>
            </a:r>
            <a:r>
              <a:rPr lang="en-US" i="1" dirty="0" smtClean="0"/>
              <a:t>() - retrieves the name of the user who is </a:t>
            </a:r>
            <a:r>
              <a:rPr lang="en-US" dirty="0" smtClean="0"/>
              <a:t>currently controlling the camera</a:t>
            </a:r>
            <a:endParaRPr lang="en-US" dirty="0"/>
          </a:p>
        </p:txBody>
      </p:sp>
    </p:spTree>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ng-Thai Lecture Notes">
      <a:majorFont>
        <a:latin typeface="Calibri Light"/>
        <a:ea typeface=""/>
        <a:cs typeface="FreesiaUPC"/>
      </a:majorFont>
      <a:minorFont>
        <a:latin typeface="Calibri"/>
        <a:ea typeface=""/>
        <a:cs typeface="FreesiaUPC"/>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