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theme+xml" PartName="/ppt/theme/them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4.xml"/>
  <Override ContentType="application/vnd.openxmlformats-officedocument.presentationml.viewProps+xml" PartName="/ppt/viewProps1.xml"/>
  <Override ContentType="application/vnd.openxmlformats-officedocument.presentationml.slide+xml" PartName="/ppt/slides/slide34.xml"/>
  <Override ContentType="application/vnd.openxmlformats-officedocument.presentationml.slide+xml" PartName="/ppt/slides/slide23.xml"/>
  <Override ContentType="application/vnd.openxmlformats-officedocument.presentationml.slide+xml" PartName="/ppt/slides/slide19.xml"/>
  <Override ContentType="application/vnd.openxmlformats-officedocument.presentationml.slide+xml" PartName="/ppt/slides/slide105.xml"/>
  <Override ContentType="application/vnd.openxmlformats-officedocument.presentationml.slide+xml" PartName="/ppt/slides/slide56.xml"/>
  <Override ContentType="application/vnd.openxmlformats-officedocument.presentationml.slide+xml" PartName="/ppt/slides/slide43.xml"/>
  <Override ContentType="application/vnd.openxmlformats-officedocument.presentationml.slide+xml" PartName="/ppt/slides/slide101.xml"/>
  <Override ContentType="application/vnd.openxmlformats-officedocument.presentationml.slide+xml" PartName="/ppt/slides/slide70.xml"/>
  <Override ContentType="application/vnd.openxmlformats-officedocument.presentationml.slide+xml" PartName="/ppt/slides/slide5.xml"/>
  <Override ContentType="application/vnd.openxmlformats-officedocument.presentationml.slide+xml" PartName="/ppt/slides/slide89.xml"/>
  <Override ContentType="application/vnd.openxmlformats-officedocument.presentationml.slide+xml" PartName="/ppt/slides/slide45.xml"/>
  <Override ContentType="application/vnd.openxmlformats-officedocument.presentationml.slide+xml" PartName="/ppt/slides/slide82.xml"/>
  <Override ContentType="application/vnd.openxmlformats-officedocument.presentationml.slide+xml" PartName="/ppt/slides/slide92.xml"/>
  <Override ContentType="application/vnd.openxmlformats-officedocument.presentationml.slide+xml" PartName="/ppt/slides/slide71.xml"/>
  <Override ContentType="application/vnd.openxmlformats-officedocument.presentationml.slide+xml" PartName="/ppt/slides/slide107.xml"/>
  <Override ContentType="application/vnd.openxmlformats-officedocument.presentationml.slide+xml" PartName="/ppt/slides/slide11.xml"/>
  <Override ContentType="application/vnd.openxmlformats-officedocument.presentationml.slide+xml" PartName="/ppt/slides/slide4.xml"/>
  <Override ContentType="application/vnd.openxmlformats-officedocument.presentationml.slide+xml" PartName="/ppt/slides/slide100.xml"/>
  <Override ContentType="application/vnd.openxmlformats-officedocument.presentationml.slide+xml" PartName="/ppt/slides/slide36.xml"/>
  <Override ContentType="application/vnd.openxmlformats-officedocument.presentationml.slide+xml" PartName="/ppt/slides/slide78.xml"/>
  <Override ContentType="application/vnd.openxmlformats-officedocument.presentationml.slide+xml" PartName="/ppt/slides/slide50.xml"/>
  <Override ContentType="application/vnd.openxmlformats-officedocument.presentationml.slide+xml" PartName="/ppt/slides/slide6.xml"/>
  <Override ContentType="application/vnd.openxmlformats-officedocument.presentationml.slide+xml" PartName="/ppt/slides/slide55.xml"/>
  <Override ContentType="application/vnd.openxmlformats-officedocument.presentationml.slide+xml" PartName="/ppt/slides/slide124.xml"/>
  <Override ContentType="application/vnd.openxmlformats-officedocument.presentationml.slide+xml" PartName="/ppt/slides/slide59.xml"/>
  <Override ContentType="application/vnd.openxmlformats-officedocument.presentationml.slide+xml" PartName="/ppt/slides/slide16.xml"/>
  <Override ContentType="application/vnd.openxmlformats-officedocument.presentationml.slide+xml" PartName="/ppt/slides/slide66.xml"/>
  <Override ContentType="application/vnd.openxmlformats-officedocument.presentationml.slide+xml" PartName="/ppt/slides/slide90.xml"/>
  <Override ContentType="application/vnd.openxmlformats-officedocument.presentationml.slide+xml" PartName="/ppt/slides/slide27.xml"/>
  <Override ContentType="application/vnd.openxmlformats-officedocument.presentationml.slide+xml" PartName="/ppt/slides/slide116.xml"/>
  <Override ContentType="application/vnd.openxmlformats-officedocument.presentationml.slide+xml" PartName="/ppt/slides/slide62.xml"/>
  <Override ContentType="application/vnd.openxmlformats-officedocument.presentationml.slide+xml" PartName="/ppt/slides/slide38.xml"/>
  <Override ContentType="application/vnd.openxmlformats-officedocument.presentationml.slide+xml" PartName="/ppt/slides/slide51.xml"/>
  <Override ContentType="application/vnd.openxmlformats-officedocument.presentationml.slide+xml" PartName="/ppt/slides/slide61.xml"/>
  <Override ContentType="application/vnd.openxmlformats-officedocument.presentationml.slide+xml" PartName="/ppt/slides/slide84.xml"/>
  <Override ContentType="application/vnd.openxmlformats-officedocument.presentationml.slide+xml" PartName="/ppt/slides/slide111.xml"/>
  <Override ContentType="application/vnd.openxmlformats-officedocument.presentationml.slide+xml" PartName="/ppt/slides/slide93.xml"/>
  <Override ContentType="application/vnd.openxmlformats-officedocument.presentationml.slide+xml" PartName="/ppt/slides/slide88.xml"/>
  <Override ContentType="application/vnd.openxmlformats-officedocument.presentationml.slide+xml" PartName="/ppt/slides/slide85.xml"/>
  <Override ContentType="application/vnd.openxmlformats-officedocument.presentationml.slide+xml" PartName="/ppt/slides/slide69.xml"/>
  <Override ContentType="application/vnd.openxmlformats-officedocument.presentationml.slide+xml" PartName="/ppt/slides/slide29.xml"/>
  <Override ContentType="application/vnd.openxmlformats-officedocument.presentationml.slide+xml" PartName="/ppt/slides/slide123.xml"/>
  <Override ContentType="application/vnd.openxmlformats-officedocument.presentationml.slide+xml" PartName="/ppt/slides/slide44.xml"/>
  <Override ContentType="application/vnd.openxmlformats-officedocument.presentationml.slide+xml" PartName="/ppt/slides/slide79.xml"/>
  <Override ContentType="application/vnd.openxmlformats-officedocument.presentationml.slide+xml" PartName="/ppt/slides/slide57.xml"/>
  <Override ContentType="application/vnd.openxmlformats-officedocument.presentationml.slide+xml" PartName="/ppt/slides/slide14.xml"/>
  <Override ContentType="application/vnd.openxmlformats-officedocument.presentationml.slide+xml" PartName="/ppt/slides/slide7.xml"/>
  <Override ContentType="application/vnd.openxmlformats-officedocument.presentationml.slide+xml" PartName="/ppt/slides/slide22.xml"/>
  <Override ContentType="application/vnd.openxmlformats-officedocument.presentationml.slide+xml" PartName="/ppt/slides/slide115.xml"/>
  <Override ContentType="application/vnd.openxmlformats-officedocument.presentationml.slide+xml" PartName="/ppt/slides/slide96.xml"/>
  <Override ContentType="application/vnd.openxmlformats-officedocument.presentationml.slide+xml" PartName="/ppt/slides/slide109.xml"/>
  <Override ContentType="application/vnd.openxmlformats-officedocument.presentationml.slide+xml" PartName="/ppt/slides/slide113.xml"/>
  <Override ContentType="application/vnd.openxmlformats-officedocument.presentationml.slide+xml" PartName="/ppt/slides/slide122.xml"/>
  <Override ContentType="application/vnd.openxmlformats-officedocument.presentationml.slide+xml" PartName="/ppt/slides/slide12.xml"/>
  <Override ContentType="application/vnd.openxmlformats-officedocument.presentationml.slide+xml" PartName="/ppt/slides/slide63.xml"/>
  <Override ContentType="application/vnd.openxmlformats-officedocument.presentationml.slide+xml" PartName="/ppt/slides/slide117.xml"/>
  <Override ContentType="application/vnd.openxmlformats-officedocument.presentationml.slide+xml" PartName="/ppt/slides/slide52.xml"/>
  <Override ContentType="application/vnd.openxmlformats-officedocument.presentationml.slide+xml" PartName="/ppt/slides/slide9.xml"/>
  <Override ContentType="application/vnd.openxmlformats-officedocument.presentationml.slide+xml" PartName="/ppt/slides/slide65.xml"/>
  <Override ContentType="application/vnd.openxmlformats-officedocument.presentationml.slide+xml" PartName="/ppt/slides/slide21.xml"/>
  <Override ContentType="application/vnd.openxmlformats-officedocument.presentationml.slide+xml" PartName="/ppt/slides/slide94.xml"/>
  <Override ContentType="application/vnd.openxmlformats-officedocument.presentationml.slide+xml" PartName="/ppt/slides/slide80.xml"/>
  <Override ContentType="application/vnd.openxmlformats-officedocument.presentationml.slide+xml" PartName="/ppt/slides/slide54.xml"/>
  <Override ContentType="application/vnd.openxmlformats-officedocument.presentationml.slide+xml" PartName="/ppt/slides/slide86.xml"/>
  <Override ContentType="application/vnd.openxmlformats-officedocument.presentationml.slide+xml" PartName="/ppt/slides/slide48.xml"/>
  <Override ContentType="application/vnd.openxmlformats-officedocument.presentationml.slide+xml" PartName="/ppt/slides/slide106.xml"/>
  <Override ContentType="application/vnd.openxmlformats-officedocument.presentationml.slide+xml" PartName="/ppt/slides/slide30.xml"/>
  <Override ContentType="application/vnd.openxmlformats-officedocument.presentationml.slide+xml" PartName="/ppt/slides/slide118.xml"/>
  <Override ContentType="application/vnd.openxmlformats-officedocument.presentationml.slide+xml" PartName="/ppt/slides/slide73.xml"/>
  <Override ContentType="application/vnd.openxmlformats-officedocument.presentationml.slide+xml" PartName="/ppt/slides/slide2.xml"/>
  <Override ContentType="application/vnd.openxmlformats-officedocument.presentationml.slide+xml" PartName="/ppt/slides/slide60.xml"/>
  <Override ContentType="application/vnd.openxmlformats-officedocument.presentationml.slide+xml" PartName="/ppt/slides/slide108.xml"/>
  <Override ContentType="application/vnd.openxmlformats-officedocument.presentationml.slide+xml" PartName="/ppt/slides/slide87.xml"/>
  <Override ContentType="application/vnd.openxmlformats-officedocument.presentationml.slide+xml" PartName="/ppt/slides/slide31.xml"/>
  <Override ContentType="application/vnd.openxmlformats-officedocument.presentationml.slide+xml" PartName="/ppt/slides/slide3.xml"/>
  <Override ContentType="application/vnd.openxmlformats-officedocument.presentationml.slide+xml" PartName="/ppt/slides/slide121.xml"/>
  <Override ContentType="application/vnd.openxmlformats-officedocument.presentationml.slide+xml" PartName="/ppt/slides/slide110.xml"/>
  <Override ContentType="application/vnd.openxmlformats-officedocument.presentationml.slide+xml" PartName="/ppt/slides/slide102.xml"/>
  <Override ContentType="application/vnd.openxmlformats-officedocument.presentationml.slide+xml" PartName="/ppt/slides/slide119.xml"/>
  <Override ContentType="application/vnd.openxmlformats-officedocument.presentationml.slide+xml" PartName="/ppt/slides/slide41.xml"/>
  <Override ContentType="application/vnd.openxmlformats-officedocument.presentationml.slide+xml" PartName="/ppt/slides/slide81.xml"/>
  <Override ContentType="application/vnd.openxmlformats-officedocument.presentationml.slide+xml" PartName="/ppt/slides/slide32.xml"/>
  <Override ContentType="application/vnd.openxmlformats-officedocument.presentationml.slide+xml" PartName="/ppt/slides/slide15.xml"/>
  <Override ContentType="application/vnd.openxmlformats-officedocument.presentationml.slide+xml" PartName="/ppt/slides/slide112.xml"/>
  <Override ContentType="application/vnd.openxmlformats-officedocument.presentationml.slide+xml" PartName="/ppt/slides/slide76.xml"/>
  <Override ContentType="application/vnd.openxmlformats-officedocument.presentationml.slide+xml" PartName="/ppt/slides/slide53.xml"/>
  <Override ContentType="application/vnd.openxmlformats-officedocument.presentationml.slide+xml" PartName="/ppt/slides/slide17.xml"/>
  <Override ContentType="application/vnd.openxmlformats-officedocument.presentationml.slide+xml" PartName="/ppt/slides/slide91.xml"/>
  <Override ContentType="application/vnd.openxmlformats-officedocument.presentationml.slide+xml" PartName="/ppt/slides/slide99.xml"/>
  <Override ContentType="application/vnd.openxmlformats-officedocument.presentationml.slide+xml" PartName="/ppt/slides/slide64.xml"/>
  <Override ContentType="application/vnd.openxmlformats-officedocument.presentationml.slide+xml" PartName="/ppt/slides/slide58.xml"/>
  <Override ContentType="application/vnd.openxmlformats-officedocument.presentationml.slide+xml" PartName="/ppt/slides/slide49.xml"/>
  <Override ContentType="application/vnd.openxmlformats-officedocument.presentationml.slide+xml" PartName="/ppt/slides/slide74.xml"/>
  <Override ContentType="application/vnd.openxmlformats-officedocument.presentationml.slide+xml" PartName="/ppt/slides/slide1.xml"/>
  <Override ContentType="application/vnd.openxmlformats-officedocument.presentationml.slide+xml" PartName="/ppt/slides/slide40.xml"/>
  <Override ContentType="application/vnd.openxmlformats-officedocument.presentationml.slide+xml" PartName="/ppt/slides/slide103.xml"/>
  <Override ContentType="application/vnd.openxmlformats-officedocument.presentationml.slide+xml" PartName="/ppt/slides/slide10.xml"/>
  <Override ContentType="application/vnd.openxmlformats-officedocument.presentationml.slide+xml" PartName="/ppt/slides/slide8.xml"/>
  <Override ContentType="application/vnd.openxmlformats-officedocument.presentationml.slide+xml" PartName="/ppt/slides/slide13.xml"/>
  <Override ContentType="application/vnd.openxmlformats-officedocument.presentationml.slide+xml" PartName="/ppt/slides/slide98.xml"/>
  <Override ContentType="application/vnd.openxmlformats-officedocument.presentationml.slide+xml" PartName="/ppt/slides/slide39.xml"/>
  <Override ContentType="application/vnd.openxmlformats-officedocument.presentationml.slide+xml" PartName="/ppt/slides/slide97.xml"/>
  <Override ContentType="application/vnd.openxmlformats-officedocument.presentationml.slide+xml" PartName="/ppt/slides/slide120.xml"/>
  <Override ContentType="application/vnd.openxmlformats-officedocument.presentationml.slide+xml" PartName="/ppt/slides/slide95.xml"/>
  <Override ContentType="application/vnd.openxmlformats-officedocument.presentationml.slide+xml" PartName="/ppt/slides/slide83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33.xml"/>
  <Override ContentType="application/vnd.openxmlformats-officedocument.presentationml.slide+xml" PartName="/ppt/slides/slide77.xml"/>
  <Override ContentType="application/vnd.openxmlformats-officedocument.presentationml.slide+xml" PartName="/ppt/slides/slide75.xml"/>
  <Override ContentType="application/vnd.openxmlformats-officedocument.presentationml.slide+xml" PartName="/ppt/slides/slide67.xml"/>
  <Override ContentType="application/vnd.openxmlformats-officedocument.presentationml.slide+xml" PartName="/ppt/slides/slide37.xml"/>
  <Override ContentType="application/vnd.openxmlformats-officedocument.presentationml.slide+xml" PartName="/ppt/slides/slide68.xml"/>
  <Override ContentType="application/vnd.openxmlformats-officedocument.presentationml.slide+xml" PartName="/ppt/slides/slide35.xml"/>
  <Override ContentType="application/vnd.openxmlformats-officedocument.presentationml.slide+xml" PartName="/ppt/slides/slide28.xml"/>
  <Override ContentType="application/vnd.openxmlformats-officedocument.presentationml.slide+xml" PartName="/ppt/slides/slide26.xml"/>
  <Override ContentType="application/vnd.openxmlformats-officedocument.presentationml.slide+xml" PartName="/ppt/slides/slide46.xml"/>
  <Override ContentType="application/vnd.openxmlformats-officedocument.presentationml.slide+xml" PartName="/ppt/slides/slide18.xml"/>
  <Override ContentType="application/vnd.openxmlformats-officedocument.presentationml.slide+xml" PartName="/ppt/slides/slide114.xml"/>
  <Override ContentType="application/vnd.openxmlformats-officedocument.presentationml.slide+xml" PartName="/ppt/slides/slide20.xml"/>
  <Override ContentType="application/vnd.openxmlformats-officedocument.presentationml.slide+xml" PartName="/ppt/slides/slide42.xml"/>
  <Override ContentType="application/vnd.openxmlformats-officedocument.presentationml.slide+xml" PartName="/ppt/slides/slide24.xml"/>
  <Override ContentType="application/vnd.openxmlformats-officedocument.presentationml.slide+xml" PartName="/ppt/slides/slide104.xml"/>
  <Override ContentType="application/vnd.openxmlformats-officedocument.presentationml.presentation.main+xml" PartName="/ppt/presentation.xml"/>
  <Override ContentType="application/vnd.openxmlformats-officedocument.presentationml.tableStyles+xml" PartName="/ppt/tableStyles1.xml"/>
  <Override ContentType="application/vnd.openxmlformats-officedocument.presentationml.presProps+xml" PartName="/ppt/pres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</p:sldIdLst>
  <p:sldSz cy="6858000" cx="9144000"/>
  <p:notesSz cx="9144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26" Type="http://schemas.openxmlformats.org/officeDocument/2006/relationships/slide" Target="slides/slide121.xml"/><Relationship Id="rId12" Type="http://schemas.openxmlformats.org/officeDocument/2006/relationships/slide" Target="slides/slide7.xml"/><Relationship Id="rId114" Type="http://schemas.openxmlformats.org/officeDocument/2006/relationships/slide" Target="slides/slide109.xml"/><Relationship Id="rId38" Type="http://schemas.openxmlformats.org/officeDocument/2006/relationships/slide" Target="slides/slide33.xml"/><Relationship Id="rId103" Type="http://schemas.openxmlformats.org/officeDocument/2006/relationships/slide" Target="slides/slide98.xml"/><Relationship Id="rId29" Type="http://schemas.openxmlformats.org/officeDocument/2006/relationships/slide" Target="slides/slide24.xml"/><Relationship Id="rId81" Type="http://schemas.openxmlformats.org/officeDocument/2006/relationships/slide" Target="slides/slide76.xml"/><Relationship Id="rId4" Type="http://schemas.openxmlformats.org/officeDocument/2006/relationships/tableStyles" Target="tableStyles1.xml"/><Relationship Id="rId42" Type="http://schemas.openxmlformats.org/officeDocument/2006/relationships/slide" Target="slides/slide37.xml"/><Relationship Id="rId71" Type="http://schemas.openxmlformats.org/officeDocument/2006/relationships/slide" Target="slides/slide66.xml"/><Relationship Id="rId9" Type="http://schemas.openxmlformats.org/officeDocument/2006/relationships/slide" Target="slides/slide4.xml"/><Relationship Id="rId94" Type="http://schemas.openxmlformats.org/officeDocument/2006/relationships/slide" Target="slides/slide89.xml"/><Relationship Id="rId31" Type="http://schemas.openxmlformats.org/officeDocument/2006/relationships/slide" Target="slides/slide26.xml"/><Relationship Id="rId48" Type="http://schemas.openxmlformats.org/officeDocument/2006/relationships/slide" Target="slides/slide43.xml"/><Relationship Id="rId43" Type="http://schemas.openxmlformats.org/officeDocument/2006/relationships/slide" Target="slides/slide38.xml"/><Relationship Id="rId33" Type="http://schemas.openxmlformats.org/officeDocument/2006/relationships/slide" Target="slides/slide28.xml"/><Relationship Id="rId104" Type="http://schemas.openxmlformats.org/officeDocument/2006/relationships/slide" Target="slides/slide99.xml"/><Relationship Id="rId24" Type="http://schemas.openxmlformats.org/officeDocument/2006/relationships/slide" Target="slides/slide19.xml"/><Relationship Id="rId80" Type="http://schemas.openxmlformats.org/officeDocument/2006/relationships/slide" Target="slides/slide75.xml"/><Relationship Id="rId129" Type="http://schemas.openxmlformats.org/officeDocument/2006/relationships/slide" Target="slides/slide124.xml"/><Relationship Id="rId87" Type="http://schemas.openxmlformats.org/officeDocument/2006/relationships/slide" Target="slides/slide82.xml"/><Relationship Id="rId122" Type="http://schemas.openxmlformats.org/officeDocument/2006/relationships/slide" Target="slides/slide117.xml"/><Relationship Id="rId45" Type="http://schemas.openxmlformats.org/officeDocument/2006/relationships/slide" Target="slides/slide40.xml"/><Relationship Id="rId76" Type="http://schemas.openxmlformats.org/officeDocument/2006/relationships/slide" Target="slides/slide71.xml"/><Relationship Id="rId6" Type="http://schemas.openxmlformats.org/officeDocument/2006/relationships/slide" Target="slides/slide1.xml"/><Relationship Id="rId88" Type="http://schemas.openxmlformats.org/officeDocument/2006/relationships/slide" Target="slides/slide83.xml"/><Relationship Id="rId119" Type="http://schemas.openxmlformats.org/officeDocument/2006/relationships/slide" Target="slides/slide114.xml"/><Relationship Id="rId107" Type="http://schemas.openxmlformats.org/officeDocument/2006/relationships/slide" Target="slides/slide102.xml"/><Relationship Id="rId89" Type="http://schemas.openxmlformats.org/officeDocument/2006/relationships/slide" Target="slides/slide84.xml"/><Relationship Id="rId66" Type="http://schemas.openxmlformats.org/officeDocument/2006/relationships/slide" Target="slides/slide61.xml"/><Relationship Id="rId51" Type="http://schemas.openxmlformats.org/officeDocument/2006/relationships/slide" Target="slides/slide46.xml"/><Relationship Id="rId125" Type="http://schemas.openxmlformats.org/officeDocument/2006/relationships/slide" Target="slides/slide120.xml"/><Relationship Id="rId85" Type="http://schemas.openxmlformats.org/officeDocument/2006/relationships/slide" Target="slides/slide80.xml"/><Relationship Id="rId40" Type="http://schemas.openxmlformats.org/officeDocument/2006/relationships/slide" Target="slides/slide35.xml"/><Relationship Id="rId54" Type="http://schemas.openxmlformats.org/officeDocument/2006/relationships/slide" Target="slides/slide49.xml"/><Relationship Id="rId28" Type="http://schemas.openxmlformats.org/officeDocument/2006/relationships/slide" Target="slides/slide23.xml"/><Relationship Id="rId16" Type="http://schemas.openxmlformats.org/officeDocument/2006/relationships/slide" Target="slides/slide11.xml"/><Relationship Id="rId79" Type="http://schemas.openxmlformats.org/officeDocument/2006/relationships/slide" Target="slides/slide74.xml"/><Relationship Id="rId20" Type="http://schemas.openxmlformats.org/officeDocument/2006/relationships/slide" Target="slides/slide15.xml"/><Relationship Id="rId108" Type="http://schemas.openxmlformats.org/officeDocument/2006/relationships/slide" Target="slides/slide103.xml"/><Relationship Id="rId60" Type="http://schemas.openxmlformats.org/officeDocument/2006/relationships/slide" Target="slides/slide55.xml"/><Relationship Id="rId68" Type="http://schemas.openxmlformats.org/officeDocument/2006/relationships/slide" Target="slides/slide63.xml"/><Relationship Id="rId11" Type="http://schemas.openxmlformats.org/officeDocument/2006/relationships/slide" Target="slides/slide6.xml"/><Relationship Id="rId14" Type="http://schemas.openxmlformats.org/officeDocument/2006/relationships/slide" Target="slides/slide9.xml"/><Relationship Id="rId7" Type="http://schemas.openxmlformats.org/officeDocument/2006/relationships/slide" Target="slides/slide2.xml"/><Relationship Id="rId73" Type="http://schemas.openxmlformats.org/officeDocument/2006/relationships/slide" Target="slides/slide68.xml"/><Relationship Id="rId70" Type="http://schemas.openxmlformats.org/officeDocument/2006/relationships/slide" Target="slides/slide65.xml"/><Relationship Id="rId27" Type="http://schemas.openxmlformats.org/officeDocument/2006/relationships/slide" Target="slides/slide22.xml"/><Relationship Id="rId61" Type="http://schemas.openxmlformats.org/officeDocument/2006/relationships/slide" Target="slides/slide56.xml"/><Relationship Id="rId95" Type="http://schemas.openxmlformats.org/officeDocument/2006/relationships/slide" Target="slides/slide90.xml"/><Relationship Id="rId101" Type="http://schemas.openxmlformats.org/officeDocument/2006/relationships/slide" Target="slides/slide96.xml"/><Relationship Id="rId22" Type="http://schemas.openxmlformats.org/officeDocument/2006/relationships/slide" Target="slides/slide17.xml"/><Relationship Id="rId120" Type="http://schemas.openxmlformats.org/officeDocument/2006/relationships/slide" Target="slides/slide115.xml"/><Relationship Id="rId91" Type="http://schemas.openxmlformats.org/officeDocument/2006/relationships/slide" Target="slides/slide86.xml"/><Relationship Id="rId78" Type="http://schemas.openxmlformats.org/officeDocument/2006/relationships/slide" Target="slides/slide73.xml"/><Relationship Id="rId72" Type="http://schemas.openxmlformats.org/officeDocument/2006/relationships/slide" Target="slides/slide67.xml"/><Relationship Id="rId65" Type="http://schemas.openxmlformats.org/officeDocument/2006/relationships/slide" Target="slides/slide60.xml"/><Relationship Id="rId10" Type="http://schemas.openxmlformats.org/officeDocument/2006/relationships/slide" Target="slides/slide5.xml"/><Relationship Id="rId115" Type="http://schemas.openxmlformats.org/officeDocument/2006/relationships/slide" Target="slides/slide110.xml"/><Relationship Id="rId52" Type="http://schemas.openxmlformats.org/officeDocument/2006/relationships/slide" Target="slides/slide47.xml"/><Relationship Id="rId64" Type="http://schemas.openxmlformats.org/officeDocument/2006/relationships/slide" Target="slides/slide59.xml"/><Relationship Id="rId109" Type="http://schemas.openxmlformats.org/officeDocument/2006/relationships/slide" Target="slides/slide104.xml"/><Relationship Id="rId47" Type="http://schemas.openxmlformats.org/officeDocument/2006/relationships/slide" Target="slides/slide42.xml"/><Relationship Id="rId99" Type="http://schemas.openxmlformats.org/officeDocument/2006/relationships/slide" Target="slides/slide94.xml"/><Relationship Id="rId58" Type="http://schemas.openxmlformats.org/officeDocument/2006/relationships/slide" Target="slides/slide53.xml"/><Relationship Id="rId50" Type="http://schemas.openxmlformats.org/officeDocument/2006/relationships/slide" Target="slides/slide45.xml"/><Relationship Id="rId46" Type="http://schemas.openxmlformats.org/officeDocument/2006/relationships/slide" Target="slides/slide41.xml"/><Relationship Id="rId15" Type="http://schemas.openxmlformats.org/officeDocument/2006/relationships/slide" Target="slides/slide10.xml"/><Relationship Id="rId117" Type="http://schemas.openxmlformats.org/officeDocument/2006/relationships/slide" Target="slides/slide112.xml"/><Relationship Id="rId25" Type="http://schemas.openxmlformats.org/officeDocument/2006/relationships/slide" Target="slides/slide20.xml"/><Relationship Id="rId74" Type="http://schemas.openxmlformats.org/officeDocument/2006/relationships/slide" Target="slides/slide69.xml"/><Relationship Id="rId62" Type="http://schemas.openxmlformats.org/officeDocument/2006/relationships/slide" Target="slides/slide57.xml"/><Relationship Id="rId35" Type="http://schemas.openxmlformats.org/officeDocument/2006/relationships/slide" Target="slides/slide30.xml"/><Relationship Id="rId13" Type="http://schemas.openxmlformats.org/officeDocument/2006/relationships/slide" Target="slides/slide8.xml"/><Relationship Id="rId8" Type="http://schemas.openxmlformats.org/officeDocument/2006/relationships/slide" Target="slides/slide3.xml"/><Relationship Id="rId121" Type="http://schemas.openxmlformats.org/officeDocument/2006/relationships/slide" Target="slides/slide116.xml"/><Relationship Id="rId44" Type="http://schemas.openxmlformats.org/officeDocument/2006/relationships/slide" Target="slides/slide39.xml"/><Relationship Id="rId127" Type="http://schemas.openxmlformats.org/officeDocument/2006/relationships/slide" Target="slides/slide122.xml"/><Relationship Id="rId5" Type="http://schemas.openxmlformats.org/officeDocument/2006/relationships/slideMaster" Target="slideMasters/slideMaster1.xml"/><Relationship Id="rId36" Type="http://schemas.openxmlformats.org/officeDocument/2006/relationships/slide" Target="slides/slide31.xml"/><Relationship Id="rId98" Type="http://schemas.openxmlformats.org/officeDocument/2006/relationships/slide" Target="slides/slide93.xml"/><Relationship Id="rId23" Type="http://schemas.openxmlformats.org/officeDocument/2006/relationships/slide" Target="slides/slide18.xml"/><Relationship Id="rId2" Type="http://schemas.openxmlformats.org/officeDocument/2006/relationships/viewProps" Target="viewProps1.xml"/><Relationship Id="rId102" Type="http://schemas.openxmlformats.org/officeDocument/2006/relationships/slide" Target="slides/slide97.xml"/><Relationship Id="rId90" Type="http://schemas.openxmlformats.org/officeDocument/2006/relationships/slide" Target="slides/slide85.xml"/><Relationship Id="rId59" Type="http://schemas.openxmlformats.org/officeDocument/2006/relationships/slide" Target="slides/slide54.xml"/><Relationship Id="rId116" Type="http://schemas.openxmlformats.org/officeDocument/2006/relationships/slide" Target="slides/slide111.xml"/><Relationship Id="rId96" Type="http://schemas.openxmlformats.org/officeDocument/2006/relationships/slide" Target="slides/slide91.xml"/><Relationship Id="rId110" Type="http://schemas.openxmlformats.org/officeDocument/2006/relationships/slide" Target="slides/slide105.xml"/><Relationship Id="rId123" Type="http://schemas.openxmlformats.org/officeDocument/2006/relationships/slide" Target="slides/slide118.xml"/><Relationship Id="rId57" Type="http://schemas.openxmlformats.org/officeDocument/2006/relationships/slide" Target="slides/slide52.xml"/><Relationship Id="rId128" Type="http://schemas.openxmlformats.org/officeDocument/2006/relationships/slide" Target="slides/slide123.xml"/><Relationship Id="rId41" Type="http://schemas.openxmlformats.org/officeDocument/2006/relationships/slide" Target="slides/slide36.xml"/><Relationship Id="rId56" Type="http://schemas.openxmlformats.org/officeDocument/2006/relationships/slide" Target="slides/slide51.xml"/><Relationship Id="rId84" Type="http://schemas.openxmlformats.org/officeDocument/2006/relationships/slide" Target="slides/slide79.xml"/><Relationship Id="rId100" Type="http://schemas.openxmlformats.org/officeDocument/2006/relationships/slide" Target="slides/slide95.xml"/><Relationship Id="rId97" Type="http://schemas.openxmlformats.org/officeDocument/2006/relationships/slide" Target="slides/slide92.xml"/><Relationship Id="rId39" Type="http://schemas.openxmlformats.org/officeDocument/2006/relationships/slide" Target="slides/slide34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13" Type="http://schemas.openxmlformats.org/officeDocument/2006/relationships/slide" Target="slides/slide108.xml"/><Relationship Id="rId124" Type="http://schemas.openxmlformats.org/officeDocument/2006/relationships/slide" Target="slides/slide11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53" Type="http://schemas.openxmlformats.org/officeDocument/2006/relationships/slide" Target="slides/slide48.xml"/><Relationship Id="rId34" Type="http://schemas.openxmlformats.org/officeDocument/2006/relationships/slide" Target="slides/slide29.xml"/><Relationship Id="rId111" Type="http://schemas.openxmlformats.org/officeDocument/2006/relationships/slide" Target="slides/slide106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1" Type="http://schemas.openxmlformats.org/officeDocument/2006/relationships/theme" Target="theme/theme1.xml"/><Relationship Id="rId86" Type="http://schemas.openxmlformats.org/officeDocument/2006/relationships/slide" Target="slides/slide81.xml"/><Relationship Id="rId30" Type="http://schemas.openxmlformats.org/officeDocument/2006/relationships/slide" Target="slides/slide25.xml"/><Relationship Id="rId18" Type="http://schemas.openxmlformats.org/officeDocument/2006/relationships/slide" Target="slides/slide13.xml"/><Relationship Id="rId75" Type="http://schemas.openxmlformats.org/officeDocument/2006/relationships/slide" Target="slides/slide70.xml"/><Relationship Id="rId26" Type="http://schemas.openxmlformats.org/officeDocument/2006/relationships/slide" Target="slides/slide21.xml"/><Relationship Id="rId92" Type="http://schemas.openxmlformats.org/officeDocument/2006/relationships/slide" Target="slides/slide87.xml"/><Relationship Id="rId49" Type="http://schemas.openxmlformats.org/officeDocument/2006/relationships/slide" Target="slides/slide44.xml"/><Relationship Id="rId21" Type="http://schemas.openxmlformats.org/officeDocument/2006/relationships/slide" Target="slides/slide16.xml"/><Relationship Id="rId112" Type="http://schemas.openxmlformats.org/officeDocument/2006/relationships/slide" Target="slides/slide107.xml"/><Relationship Id="rId67" Type="http://schemas.openxmlformats.org/officeDocument/2006/relationships/slide" Target="slides/slide62.xml"/><Relationship Id="rId63" Type="http://schemas.openxmlformats.org/officeDocument/2006/relationships/slide" Target="slides/slide58.xml"/><Relationship Id="rId32" Type="http://schemas.openxmlformats.org/officeDocument/2006/relationships/slide" Target="slides/slide27.xml"/><Relationship Id="rId19" Type="http://schemas.openxmlformats.org/officeDocument/2006/relationships/slide" Target="slides/slide14.xml"/><Relationship Id="rId118" Type="http://schemas.openxmlformats.org/officeDocument/2006/relationships/slide" Target="slides/slide113.xml"/><Relationship Id="rId17" Type="http://schemas.openxmlformats.org/officeDocument/2006/relationships/slide" Target="slides/slide12.xml"/><Relationship Id="rId55" Type="http://schemas.openxmlformats.org/officeDocument/2006/relationships/slide" Target="slides/slide50.xml"/><Relationship Id="rId3" Type="http://schemas.openxmlformats.org/officeDocument/2006/relationships/presProps" Target="presProps1.xml"/><Relationship Id="rId93" Type="http://schemas.openxmlformats.org/officeDocument/2006/relationships/slide" Target="slides/slide88.xml"/><Relationship Id="rId37" Type="http://schemas.openxmlformats.org/officeDocument/2006/relationships/slide" Target="slides/slide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1098613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1098613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1520888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1520888"/>
            <a:ext cx="368300" cy="47466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1447799"/>
            <a:ext cx="560387" cy="4222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9906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781174"/>
            <a:ext cx="8226425" cy="317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59180" y="397205"/>
            <a:ext cx="7425639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33339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8097" y="1986280"/>
            <a:ext cx="8607805" cy="4527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3/16/2021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D-STD-2167A" TargetMode="External"/><Relationship Id="rId2" Type="http://schemas.openxmlformats.org/officeDocument/2006/relationships/hyperlink" Target="https://en.wikipedia.org/wiki/Waterfall_Mode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26" Type="http://schemas.openxmlformats.org/officeDocument/2006/relationships/image" Target="../media/image64.png"/><Relationship Id="rId39" Type="http://schemas.openxmlformats.org/officeDocument/2006/relationships/image" Target="../media/image77.png"/><Relationship Id="rId3" Type="http://schemas.openxmlformats.org/officeDocument/2006/relationships/image" Target="../media/image41.png"/><Relationship Id="rId21" Type="http://schemas.openxmlformats.org/officeDocument/2006/relationships/image" Target="../media/image59.png"/><Relationship Id="rId34" Type="http://schemas.openxmlformats.org/officeDocument/2006/relationships/image" Target="../media/image72.png"/><Relationship Id="rId42" Type="http://schemas.openxmlformats.org/officeDocument/2006/relationships/image" Target="../media/image80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5" Type="http://schemas.openxmlformats.org/officeDocument/2006/relationships/image" Target="../media/image63.png"/><Relationship Id="rId33" Type="http://schemas.openxmlformats.org/officeDocument/2006/relationships/image" Target="../media/image71.png"/><Relationship Id="rId38" Type="http://schemas.openxmlformats.org/officeDocument/2006/relationships/image" Target="../media/image76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29" Type="http://schemas.openxmlformats.org/officeDocument/2006/relationships/image" Target="../media/image67.png"/><Relationship Id="rId41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24" Type="http://schemas.openxmlformats.org/officeDocument/2006/relationships/image" Target="../media/image62.png"/><Relationship Id="rId32" Type="http://schemas.openxmlformats.org/officeDocument/2006/relationships/image" Target="../media/image70.png"/><Relationship Id="rId37" Type="http://schemas.openxmlformats.org/officeDocument/2006/relationships/image" Target="../media/image75.png"/><Relationship Id="rId40" Type="http://schemas.openxmlformats.org/officeDocument/2006/relationships/image" Target="../media/image78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28" Type="http://schemas.openxmlformats.org/officeDocument/2006/relationships/image" Target="../media/image66.png"/><Relationship Id="rId36" Type="http://schemas.openxmlformats.org/officeDocument/2006/relationships/image" Target="../media/image74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31" Type="http://schemas.openxmlformats.org/officeDocument/2006/relationships/image" Target="../media/image69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Relationship Id="rId27" Type="http://schemas.openxmlformats.org/officeDocument/2006/relationships/image" Target="../media/image65.png"/><Relationship Id="rId30" Type="http://schemas.openxmlformats.org/officeDocument/2006/relationships/image" Target="../media/image68.png"/><Relationship Id="rId35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s.uci.edu/~emilyo/SimSE/downloads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eg"/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jpeg"/><Relationship Id="rId4" Type="http://schemas.openxmlformats.org/officeDocument/2006/relationships/image" Target="../media/image83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eg"/><Relationship Id="rId2" Type="http://schemas.openxmlformats.org/officeDocument/2006/relationships/image" Target="../media/image94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7" y="2546413"/>
              <a:ext cx="438784" cy="474980"/>
            </a:xfrm>
            <a:custGeom>
              <a:avLst/>
              <a:gdLst/>
              <a:ahLst/>
              <a:cxnLst/>
              <a:rect l="l" t="t" r="r" b="b"/>
              <a:pathLst>
                <a:path w="438784" h="474980">
                  <a:moveTo>
                    <a:pt x="43864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645" y="474662"/>
                  </a:lnTo>
                  <a:lnTo>
                    <a:pt x="43864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7494" y="2546413"/>
              <a:ext cx="32898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12" y="2968688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79">
                  <a:moveTo>
                    <a:pt x="42273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732" y="474662"/>
                  </a:lnTo>
                  <a:lnTo>
                    <a:pt x="4227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504" y="2968688"/>
              <a:ext cx="368782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69644" y="2407157"/>
            <a:ext cx="695388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 </a:t>
            </a:r>
            <a:r>
              <a:rPr sz="4400" spc="-5" dirty="0"/>
              <a:t>Engineering</a:t>
            </a:r>
            <a:r>
              <a:rPr sz="4400" spc="-105" dirty="0"/>
              <a:t> </a:t>
            </a:r>
            <a:r>
              <a:rPr sz="4400" spc="-10" dirty="0"/>
              <a:t>Unit-1</a:t>
            </a:r>
            <a:endParaRPr sz="4400"/>
          </a:p>
        </p:txBody>
      </p:sp>
      <p:sp>
        <p:nvSpPr>
          <p:cNvPr id="11" name="object 11"/>
          <p:cNvSpPr txBox="1"/>
          <p:nvPr/>
        </p:nvSpPr>
        <p:spPr>
          <a:xfrm>
            <a:off x="2434208" y="3917060"/>
            <a:ext cx="42760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Tahoma"/>
                <a:cs typeface="Tahoma"/>
              </a:rPr>
              <a:t>Part </a:t>
            </a:r>
            <a:r>
              <a:rPr sz="3200" dirty="0">
                <a:latin typeface="Tahoma"/>
                <a:cs typeface="Tahoma"/>
              </a:rPr>
              <a:t>1 </a:t>
            </a:r>
            <a:r>
              <a:rPr sz="3200" spc="-5" dirty="0">
                <a:latin typeface="Tahoma"/>
                <a:cs typeface="Tahoma"/>
              </a:rPr>
              <a:t>Software</a:t>
            </a:r>
            <a:r>
              <a:rPr sz="3200" spc="-4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Process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1289" y="5844735"/>
            <a:ext cx="8422005" cy="7524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1735"/>
              </a:lnSpc>
              <a:spcBef>
                <a:spcPts val="130"/>
              </a:spcBef>
            </a:pP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These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slides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are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designed to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accompany </a:t>
            </a:r>
            <a:r>
              <a:rPr sz="1450" i="1" spc="-30" dirty="0">
                <a:solidFill>
                  <a:srgbClr val="1C1C1C"/>
                </a:solidFill>
                <a:latin typeface="Tahoma"/>
                <a:cs typeface="Tahoma"/>
              </a:rPr>
              <a:t>Software </a:t>
            </a:r>
            <a:r>
              <a:rPr sz="1450" i="1" spc="-25" dirty="0">
                <a:solidFill>
                  <a:srgbClr val="1C1C1C"/>
                </a:solidFill>
                <a:latin typeface="Tahoma"/>
                <a:cs typeface="Tahoma"/>
              </a:rPr>
              <a:t>Engineering: </a:t>
            </a:r>
            <a:r>
              <a:rPr sz="1450" i="1" spc="-30" dirty="0">
                <a:solidFill>
                  <a:srgbClr val="1C1C1C"/>
                </a:solidFill>
                <a:latin typeface="Tahoma"/>
                <a:cs typeface="Tahoma"/>
              </a:rPr>
              <a:t>A Practitioner’s Approach, </a:t>
            </a:r>
            <a:r>
              <a:rPr sz="1450" i="1" spc="-25" dirty="0">
                <a:solidFill>
                  <a:srgbClr val="1C1C1C"/>
                </a:solidFill>
                <a:latin typeface="Tahoma"/>
                <a:cs typeface="Tahoma"/>
              </a:rPr>
              <a:t>7/e</a:t>
            </a:r>
            <a:r>
              <a:rPr sz="1450" i="1" spc="2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(McGraw-Hill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ts val="1675"/>
              </a:lnSpc>
            </a:pP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2009).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Slides </a:t>
            </a:r>
            <a:r>
              <a:rPr sz="1400" dirty="0">
                <a:solidFill>
                  <a:srgbClr val="1C1C1C"/>
                </a:solidFill>
                <a:latin typeface="Tahoma"/>
                <a:cs typeface="Tahoma"/>
              </a:rPr>
              <a:t>copyright 2009 by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Roger</a:t>
            </a:r>
            <a:r>
              <a:rPr sz="1400" spc="-130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1C1C1C"/>
                </a:solidFill>
                <a:latin typeface="Tahoma"/>
                <a:cs typeface="Tahoma"/>
              </a:rPr>
              <a:t>Pressman.</a:t>
            </a:r>
            <a:endParaRPr sz="1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400" b="1" spc="-5" dirty="0">
                <a:solidFill>
                  <a:srgbClr val="1C1C1C"/>
                </a:solidFill>
                <a:latin typeface="Tahoma"/>
                <a:cs typeface="Tahoma"/>
              </a:rPr>
              <a:t>Slides </a:t>
            </a:r>
            <a:r>
              <a:rPr sz="1400" b="1" dirty="0">
                <a:solidFill>
                  <a:srgbClr val="1C1C1C"/>
                </a:solidFill>
                <a:latin typeface="Tahoma"/>
                <a:cs typeface="Tahoma"/>
              </a:rPr>
              <a:t>copyright © </a:t>
            </a:r>
            <a:r>
              <a:rPr sz="1400" b="1" spc="-10" dirty="0">
                <a:solidFill>
                  <a:srgbClr val="1C1C1C"/>
                </a:solidFill>
                <a:latin typeface="Tahoma"/>
                <a:cs typeface="Tahoma"/>
              </a:rPr>
              <a:t>1996, 2001, 2005, </a:t>
            </a:r>
            <a:r>
              <a:rPr sz="1400" b="1" spc="-5" dirty="0">
                <a:solidFill>
                  <a:srgbClr val="1C1C1C"/>
                </a:solidFill>
                <a:latin typeface="Tahoma"/>
                <a:cs typeface="Tahoma"/>
              </a:rPr>
              <a:t>2009 </a:t>
            </a:r>
            <a:r>
              <a:rPr sz="1400" b="1" dirty="0">
                <a:solidFill>
                  <a:srgbClr val="1C1C1C"/>
                </a:solidFill>
                <a:latin typeface="Tahoma"/>
                <a:cs typeface="Tahoma"/>
              </a:rPr>
              <a:t>by </a:t>
            </a:r>
            <a:r>
              <a:rPr sz="1400" b="1" spc="-5" dirty="0">
                <a:solidFill>
                  <a:srgbClr val="1C1C1C"/>
                </a:solidFill>
                <a:latin typeface="Tahoma"/>
                <a:cs typeface="Tahoma"/>
              </a:rPr>
              <a:t>Roger S.</a:t>
            </a:r>
            <a:r>
              <a:rPr sz="1400" b="1" spc="-195" dirty="0">
                <a:solidFill>
                  <a:srgbClr val="1C1C1C"/>
                </a:solidFill>
                <a:latin typeface="Tahoma"/>
                <a:cs typeface="Tahoma"/>
              </a:rPr>
              <a:t> </a:t>
            </a:r>
            <a:r>
              <a:rPr sz="1400" b="1" spc="-5" dirty="0">
                <a:solidFill>
                  <a:srgbClr val="1C1C1C"/>
                </a:solidFill>
                <a:latin typeface="Tahoma"/>
                <a:cs typeface="Tahoma"/>
              </a:rPr>
              <a:t>Pressman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7459" cy="2891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Embedded software— </a:t>
            </a:r>
            <a:r>
              <a:rPr sz="2400" spc="-5" dirty="0">
                <a:latin typeface="Tahoma"/>
                <a:cs typeface="Tahoma"/>
              </a:rPr>
              <a:t>resides within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product </a:t>
            </a:r>
            <a:r>
              <a:rPr sz="2400" dirty="0">
                <a:latin typeface="Tahoma"/>
                <a:cs typeface="Tahoma"/>
              </a:rPr>
              <a:t>or  </a:t>
            </a:r>
            <a:r>
              <a:rPr sz="2400" spc="-5" dirty="0">
                <a:latin typeface="Tahoma"/>
                <a:cs typeface="Tahoma"/>
              </a:rPr>
              <a:t>system and </a:t>
            </a:r>
            <a:r>
              <a:rPr sz="2400" dirty="0">
                <a:latin typeface="Tahoma"/>
                <a:cs typeface="Tahoma"/>
              </a:rPr>
              <a:t>is used to </a:t>
            </a:r>
            <a:r>
              <a:rPr sz="2400" spc="-5" dirty="0">
                <a:latin typeface="Tahoma"/>
                <a:cs typeface="Tahoma"/>
              </a:rPr>
              <a:t>implement and </a:t>
            </a:r>
            <a:r>
              <a:rPr sz="2400" spc="-10" dirty="0">
                <a:latin typeface="Tahoma"/>
                <a:cs typeface="Tahoma"/>
              </a:rPr>
              <a:t>control features 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functions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10" dirty="0">
                <a:latin typeface="Tahoma"/>
                <a:cs typeface="Tahoma"/>
              </a:rPr>
              <a:t>the </a:t>
            </a:r>
            <a:r>
              <a:rPr sz="2400" spc="-5" dirty="0">
                <a:latin typeface="Tahoma"/>
                <a:cs typeface="Tahoma"/>
              </a:rPr>
              <a:t>end </a:t>
            </a:r>
            <a:r>
              <a:rPr sz="2400" dirty="0">
                <a:latin typeface="Tahoma"/>
                <a:cs typeface="Tahoma"/>
              </a:rPr>
              <a:t>user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system  </a:t>
            </a:r>
            <a:r>
              <a:rPr sz="2400" spc="-30" dirty="0">
                <a:latin typeface="Tahoma"/>
                <a:cs typeface="Tahoma"/>
              </a:rPr>
              <a:t>itself.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Limited </a:t>
            </a:r>
            <a:r>
              <a:rPr sz="2000" dirty="0">
                <a:latin typeface="Tahoma"/>
                <a:cs typeface="Tahoma"/>
              </a:rPr>
              <a:t>and esoteric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functions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Provide </a:t>
            </a:r>
            <a:r>
              <a:rPr sz="2000" spc="-5" dirty="0">
                <a:latin typeface="Tahoma"/>
                <a:cs typeface="Tahoma"/>
              </a:rPr>
              <a:t>significant function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control</a:t>
            </a:r>
            <a:r>
              <a:rPr sz="2000" spc="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capability</a:t>
            </a:r>
            <a:endParaRPr sz="2000">
              <a:latin typeface="Tahoma"/>
              <a:cs typeface="Tahoma"/>
            </a:endParaRPr>
          </a:p>
          <a:p>
            <a:pPr marL="355600" marR="63182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spc="-5" dirty="0">
                <a:latin typeface="Tahoma"/>
                <a:cs typeface="Tahoma"/>
              </a:rPr>
              <a:t>digital functions </a:t>
            </a:r>
            <a:r>
              <a:rPr sz="2000" dirty="0">
                <a:latin typeface="Tahoma"/>
                <a:cs typeface="Tahoma"/>
              </a:rPr>
              <a:t>in an automobile such as </a:t>
            </a:r>
            <a:r>
              <a:rPr sz="2000" spc="-10" dirty="0">
                <a:latin typeface="Tahoma"/>
                <a:cs typeface="Tahoma"/>
              </a:rPr>
              <a:t>fuel </a:t>
            </a:r>
            <a:r>
              <a:rPr sz="2000" spc="-5" dirty="0">
                <a:latin typeface="Tahoma"/>
                <a:cs typeface="Tahoma"/>
              </a:rPr>
              <a:t>control,  </a:t>
            </a:r>
            <a:r>
              <a:rPr sz="2000" dirty="0">
                <a:latin typeface="Tahoma"/>
                <a:cs typeface="Tahoma"/>
              </a:rPr>
              <a:t>dashboard </a:t>
            </a:r>
            <a:r>
              <a:rPr sz="2000" spc="-5" dirty="0">
                <a:latin typeface="Tahoma"/>
                <a:cs typeface="Tahoma"/>
              </a:rPr>
              <a:t>displays,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braking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systems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 </a:t>
            </a:r>
            <a:r>
              <a:rPr spc="-15" dirty="0"/>
              <a:t>Systems </a:t>
            </a:r>
            <a:r>
              <a:rPr spc="-10" dirty="0"/>
              <a:t>Development 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5" dirty="0"/>
              <a:t>(DSDM)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“provides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framework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building and maintaining  systems which </a:t>
            </a:r>
            <a:r>
              <a:rPr sz="2400" dirty="0">
                <a:latin typeface="Tahoma"/>
                <a:cs typeface="Tahoma"/>
              </a:rPr>
              <a:t>meet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tight time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constraints through 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2400" dirty="0">
                <a:solidFill>
                  <a:srgbClr val="FF0000"/>
                </a:solidFill>
                <a:latin typeface="Tahoma"/>
                <a:cs typeface="Tahoma"/>
              </a:rPr>
              <a:t>use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of incremental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prototyping </a:t>
            </a:r>
            <a:r>
              <a:rPr sz="2400" spc="-10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controlled  project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environment”.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DSDM</a:t>
            </a:r>
            <a:r>
              <a:rPr sz="2400" spc="23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229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an</a:t>
            </a:r>
            <a:r>
              <a:rPr sz="2400" spc="24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iterative</a:t>
            </a:r>
            <a:r>
              <a:rPr sz="2400" spc="21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software</a:t>
            </a:r>
            <a:r>
              <a:rPr sz="2400" spc="229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process</a:t>
            </a:r>
            <a:r>
              <a:rPr sz="2400" spc="2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</a:t>
            </a:r>
            <a:r>
              <a:rPr sz="2400" spc="2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which</a:t>
            </a:r>
            <a:r>
              <a:rPr sz="2400" spc="2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each</a:t>
            </a:r>
            <a:endParaRPr sz="24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iteration follows the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80 percent</a:t>
            </a:r>
            <a:r>
              <a:rPr sz="24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rule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That </a:t>
            </a:r>
            <a:r>
              <a:rPr sz="2400" spc="-5" dirty="0">
                <a:latin typeface="Tahoma"/>
                <a:cs typeface="Tahoma"/>
              </a:rPr>
              <a:t>is, only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enough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work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10" dirty="0">
                <a:latin typeface="Tahoma"/>
                <a:cs typeface="Tahoma"/>
              </a:rPr>
              <a:t>required for </a:t>
            </a:r>
            <a:r>
              <a:rPr sz="2400" spc="-5" dirty="0">
                <a:latin typeface="Tahoma"/>
                <a:cs typeface="Tahoma"/>
              </a:rPr>
              <a:t>each  increment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facilitate </a:t>
            </a:r>
            <a:r>
              <a:rPr sz="2400" spc="-10" dirty="0">
                <a:latin typeface="Tahoma"/>
                <a:cs typeface="Tahoma"/>
              </a:rPr>
              <a:t>movement to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next  </a:t>
            </a:r>
            <a:r>
              <a:rPr sz="2400" spc="-5" dirty="0">
                <a:latin typeface="Tahoma"/>
                <a:cs typeface="Tahoma"/>
              </a:rPr>
              <a:t>increment. </a:t>
            </a: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remaining </a:t>
            </a:r>
            <a:r>
              <a:rPr sz="2400" dirty="0">
                <a:latin typeface="Tahoma"/>
                <a:cs typeface="Tahoma"/>
              </a:rPr>
              <a:t>detail </a:t>
            </a:r>
            <a:r>
              <a:rPr sz="2400" spc="-5" dirty="0">
                <a:latin typeface="Tahoma"/>
                <a:cs typeface="Tahoma"/>
              </a:rPr>
              <a:t>can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10" dirty="0">
                <a:latin typeface="Tahoma"/>
                <a:cs typeface="Tahoma"/>
              </a:rPr>
              <a:t>completed  </a:t>
            </a:r>
            <a:r>
              <a:rPr sz="2400" spc="-55" dirty="0">
                <a:latin typeface="Tahoma"/>
                <a:cs typeface="Tahoma"/>
              </a:rPr>
              <a:t>later.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 </a:t>
            </a:r>
            <a:r>
              <a:rPr spc="-15" dirty="0"/>
              <a:t>Systems </a:t>
            </a:r>
            <a:r>
              <a:rPr spc="-10" dirty="0"/>
              <a:t>Development 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5" dirty="0"/>
              <a:t>(DSDM)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86280"/>
            <a:ext cx="7616190" cy="36741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DSDM </a:t>
            </a:r>
            <a:r>
              <a:rPr sz="2800" spc="-15" dirty="0">
                <a:latin typeface="Tahoma"/>
                <a:cs typeface="Tahoma"/>
              </a:rPr>
              <a:t>life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cycle</a:t>
            </a:r>
            <a:endParaRPr sz="2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8000"/>
              </a:lnSpc>
              <a:spcBef>
                <a:spcPts val="595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Feasibility </a:t>
            </a:r>
            <a:r>
              <a:rPr sz="2950" i="1" spc="-80" dirty="0">
                <a:solidFill>
                  <a:srgbClr val="FF0000"/>
                </a:solidFill>
                <a:latin typeface="Tahoma"/>
                <a:cs typeface="Tahoma"/>
              </a:rPr>
              <a:t>study </a:t>
            </a:r>
            <a:r>
              <a:rPr sz="2800" spc="-10" dirty="0">
                <a:latin typeface="Tahoma"/>
                <a:cs typeface="Tahoma"/>
              </a:rPr>
              <a:t>that </a:t>
            </a:r>
            <a:r>
              <a:rPr sz="2800" spc="-5" dirty="0">
                <a:latin typeface="Tahoma"/>
                <a:cs typeface="Tahoma"/>
              </a:rPr>
              <a:t>establishes basic  business </a:t>
            </a:r>
            <a:r>
              <a:rPr sz="2800" spc="-10" dirty="0">
                <a:latin typeface="Tahoma"/>
                <a:cs typeface="Tahoma"/>
              </a:rPr>
              <a:t>requirements </a:t>
            </a:r>
            <a:r>
              <a:rPr sz="2800" spc="-5" dirty="0">
                <a:latin typeface="Tahoma"/>
                <a:cs typeface="Tahoma"/>
              </a:rPr>
              <a:t>and constraints and </a:t>
            </a:r>
            <a:r>
              <a:rPr sz="2800" spc="-10" dirty="0">
                <a:latin typeface="Tahoma"/>
                <a:cs typeface="Tahoma"/>
              </a:rPr>
              <a:t>is  </a:t>
            </a:r>
            <a:r>
              <a:rPr sz="2800" spc="-5" dirty="0">
                <a:latin typeface="Tahoma"/>
                <a:cs typeface="Tahoma"/>
              </a:rPr>
              <a:t>followed by a </a:t>
            </a: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business study </a:t>
            </a:r>
            <a:r>
              <a:rPr sz="2800" spc="-5" dirty="0">
                <a:latin typeface="Tahoma"/>
                <a:cs typeface="Tahoma"/>
              </a:rPr>
              <a:t>that identifies  functional and information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requirements.</a:t>
            </a:r>
            <a:endParaRPr sz="2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9600"/>
              </a:lnSpc>
              <a:spcBef>
                <a:spcPts val="535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Functional </a:t>
            </a:r>
            <a:r>
              <a:rPr sz="2950" i="1" spc="-85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iteration</a:t>
            </a:r>
            <a:r>
              <a:rPr sz="2950" i="1" spc="-75" dirty="0">
                <a:latin typeface="Tahoma"/>
                <a:cs typeface="Tahoma"/>
              </a:rPr>
              <a:t>— </a:t>
            </a:r>
            <a:r>
              <a:rPr sz="2800" spc="-5" dirty="0">
                <a:latin typeface="Tahoma"/>
                <a:cs typeface="Tahoma"/>
              </a:rPr>
              <a:t>produces a set </a:t>
            </a:r>
            <a:r>
              <a:rPr sz="2800" spc="10" dirty="0">
                <a:latin typeface="Tahoma"/>
                <a:cs typeface="Tahoma"/>
              </a:rPr>
              <a:t>of  </a:t>
            </a:r>
            <a:r>
              <a:rPr sz="2800" spc="-5" dirty="0">
                <a:latin typeface="Tahoma"/>
                <a:cs typeface="Tahoma"/>
              </a:rPr>
              <a:t>incremental prototypes </a:t>
            </a:r>
            <a:r>
              <a:rPr sz="2800" dirty="0">
                <a:latin typeface="Tahoma"/>
                <a:cs typeface="Tahoma"/>
              </a:rPr>
              <a:t>that </a:t>
            </a:r>
            <a:r>
              <a:rPr sz="2800" spc="-5" dirty="0">
                <a:latin typeface="Tahoma"/>
                <a:cs typeface="Tahoma"/>
              </a:rPr>
              <a:t>demonstrate  </a:t>
            </a:r>
            <a:r>
              <a:rPr sz="2800" spc="-10" dirty="0">
                <a:latin typeface="Tahoma"/>
                <a:cs typeface="Tahoma"/>
              </a:rPr>
              <a:t>functionality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45" dirty="0">
                <a:latin typeface="Tahoma"/>
                <a:cs typeface="Tahoma"/>
              </a:rPr>
              <a:t>customer.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905" marR="508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Dynamic </a:t>
            </a:r>
            <a:r>
              <a:rPr spc="-15" dirty="0"/>
              <a:t>Systems </a:t>
            </a:r>
            <a:r>
              <a:rPr spc="-10" dirty="0"/>
              <a:t>Development  </a:t>
            </a:r>
            <a:r>
              <a:rPr spc="-5" dirty="0"/>
              <a:t>Method</a:t>
            </a:r>
            <a:r>
              <a:rPr dirty="0"/>
              <a:t> </a:t>
            </a:r>
            <a:r>
              <a:rPr spc="-5" dirty="0"/>
              <a:t>(DSDM)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pc="-10" dirty="0"/>
              <a:t>DSDM </a:t>
            </a:r>
            <a:r>
              <a:rPr spc="-15" dirty="0"/>
              <a:t>life</a:t>
            </a:r>
            <a:r>
              <a:rPr spc="10" dirty="0"/>
              <a:t> </a:t>
            </a:r>
            <a:r>
              <a:rPr spc="-10" dirty="0"/>
              <a:t>cycle</a:t>
            </a:r>
          </a:p>
          <a:p>
            <a:pPr marL="355600" marR="5080" indent="-342900" algn="just">
              <a:lnSpc>
                <a:spcPct val="99900"/>
              </a:lnSpc>
              <a:spcBef>
                <a:spcPts val="525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85" dirty="0">
                <a:solidFill>
                  <a:srgbClr val="FF0000"/>
                </a:solidFill>
                <a:latin typeface="Tahoma"/>
                <a:cs typeface="Tahoma"/>
              </a:rPr>
              <a:t>Design and </a:t>
            </a:r>
            <a:r>
              <a:rPr sz="2950" i="1" spc="-70" dirty="0">
                <a:solidFill>
                  <a:srgbClr val="FF0000"/>
                </a:solidFill>
                <a:latin typeface="Tahoma"/>
                <a:cs typeface="Tahoma"/>
              </a:rPr>
              <a:t>build </a:t>
            </a: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iteration</a:t>
            </a:r>
            <a:r>
              <a:rPr sz="2950" i="1" spc="-75" dirty="0">
                <a:latin typeface="Tahoma"/>
                <a:cs typeface="Tahoma"/>
              </a:rPr>
              <a:t>— </a:t>
            </a:r>
            <a:r>
              <a:rPr spc="-5" dirty="0"/>
              <a:t>revisits  prototypes built during the functional </a:t>
            </a:r>
            <a:r>
              <a:rPr dirty="0"/>
              <a:t>model  </a:t>
            </a:r>
            <a:r>
              <a:rPr spc="-10" dirty="0"/>
              <a:t>iteration </a:t>
            </a:r>
            <a:r>
              <a:rPr dirty="0"/>
              <a:t>to </a:t>
            </a:r>
            <a:r>
              <a:rPr spc="-10" dirty="0"/>
              <a:t>ensure </a:t>
            </a:r>
            <a:r>
              <a:rPr spc="-5" dirty="0"/>
              <a:t>that each has </a:t>
            </a:r>
            <a:r>
              <a:rPr dirty="0"/>
              <a:t>been  </a:t>
            </a:r>
            <a:r>
              <a:rPr spc="-5" dirty="0"/>
              <a:t>engineered </a:t>
            </a:r>
            <a:r>
              <a:rPr spc="-10" dirty="0"/>
              <a:t>in </a:t>
            </a:r>
            <a:r>
              <a:rPr spc="-5" dirty="0"/>
              <a:t>a </a:t>
            </a:r>
            <a:r>
              <a:rPr dirty="0"/>
              <a:t>manner </a:t>
            </a:r>
            <a:r>
              <a:rPr spc="-5" dirty="0"/>
              <a:t>that </a:t>
            </a:r>
            <a:r>
              <a:rPr spc="-10" dirty="0"/>
              <a:t>will </a:t>
            </a:r>
            <a:r>
              <a:rPr spc="-5" dirty="0"/>
              <a:t>enable it to  </a:t>
            </a:r>
            <a:r>
              <a:rPr spc="-10" dirty="0"/>
              <a:t>provide </a:t>
            </a:r>
            <a:r>
              <a:rPr spc="-5" dirty="0"/>
              <a:t>operational business </a:t>
            </a:r>
            <a:r>
              <a:rPr spc="-15" dirty="0"/>
              <a:t>value for </a:t>
            </a:r>
            <a:r>
              <a:rPr spc="-10" dirty="0"/>
              <a:t>end  </a:t>
            </a:r>
            <a:r>
              <a:rPr spc="-5" dirty="0"/>
              <a:t>users.</a:t>
            </a:r>
            <a:endParaRPr sz="2950">
              <a:latin typeface="Tahoma"/>
              <a:cs typeface="Tahoma"/>
            </a:endParaRPr>
          </a:p>
          <a:p>
            <a:pPr marL="355600" marR="6350" indent="-342900" algn="just">
              <a:lnSpc>
                <a:spcPct val="99600"/>
              </a:lnSpc>
              <a:spcBef>
                <a:spcPts val="535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85" dirty="0">
                <a:solidFill>
                  <a:srgbClr val="FF0000"/>
                </a:solidFill>
                <a:latin typeface="Tahoma"/>
                <a:cs typeface="Tahoma"/>
              </a:rPr>
              <a:t>Implementation</a:t>
            </a:r>
            <a:r>
              <a:rPr sz="2950" i="1" spc="-85" dirty="0">
                <a:latin typeface="Tahoma"/>
                <a:cs typeface="Tahoma"/>
              </a:rPr>
              <a:t>— </a:t>
            </a:r>
            <a:r>
              <a:rPr spc="-5" dirty="0"/>
              <a:t>places the latest </a:t>
            </a:r>
            <a:r>
              <a:rPr spc="-10" dirty="0"/>
              <a:t>software  </a:t>
            </a:r>
            <a:r>
              <a:rPr spc="-5" dirty="0"/>
              <a:t>increment (an “operationalized” </a:t>
            </a:r>
            <a:r>
              <a:rPr spc="-10" dirty="0"/>
              <a:t>prototype)  </a:t>
            </a:r>
            <a:r>
              <a:rPr spc="-5" dirty="0"/>
              <a:t>into the </a:t>
            </a:r>
            <a:r>
              <a:rPr spc="-10" dirty="0"/>
              <a:t>operational</a:t>
            </a:r>
            <a:r>
              <a:rPr spc="50" dirty="0"/>
              <a:t> </a:t>
            </a:r>
            <a:r>
              <a:rPr spc="-10" dirty="0"/>
              <a:t>environment.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0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</a:t>
            </a:r>
            <a:r>
              <a:rPr sz="4400" spc="-130" dirty="0"/>
              <a:t> </a:t>
            </a:r>
            <a:r>
              <a:rPr sz="4400" dirty="0"/>
              <a:t>Modeling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4874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5" dirty="0"/>
              <a:t>Business-critical</a:t>
            </a:r>
            <a:r>
              <a:rPr spc="10" dirty="0"/>
              <a:t> </a:t>
            </a:r>
            <a:r>
              <a:rPr spc="-5" dirty="0"/>
              <a:t>systems</a:t>
            </a:r>
          </a:p>
          <a:p>
            <a:pPr marL="1348740" marR="508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  <a:tab pos="2009139" algn="l"/>
                <a:tab pos="2552065" algn="l"/>
                <a:tab pos="4955540" algn="l"/>
                <a:tab pos="5697855" algn="l"/>
                <a:tab pos="6825615" algn="l"/>
              </a:tabLst>
            </a:pPr>
            <a:r>
              <a:rPr spc="-10" dirty="0"/>
              <a:t>(1</a:t>
            </a:r>
            <a:r>
              <a:rPr spc="-5" dirty="0"/>
              <a:t>)</a:t>
            </a:r>
            <a:r>
              <a:rPr dirty="0"/>
              <a:t>	</a:t>
            </a:r>
            <a:r>
              <a:rPr spc="-5" dirty="0"/>
              <a:t>all</a:t>
            </a:r>
            <a:r>
              <a:rPr dirty="0"/>
              <a:t>	</a:t>
            </a:r>
            <a:r>
              <a:rPr spc="-10" dirty="0"/>
              <a:t>c</a:t>
            </a:r>
            <a:r>
              <a:rPr spc="5" dirty="0"/>
              <a:t>o</a:t>
            </a:r>
            <a:r>
              <a:rPr spc="-5" dirty="0"/>
              <a:t>nstitu</a:t>
            </a:r>
            <a:r>
              <a:rPr spc="10" dirty="0"/>
              <a:t>e</a:t>
            </a:r>
            <a:r>
              <a:rPr dirty="0"/>
              <a:t>n</a:t>
            </a:r>
            <a:r>
              <a:rPr spc="-10" dirty="0"/>
              <a:t>cie</a:t>
            </a:r>
            <a:r>
              <a:rPr spc="-5" dirty="0"/>
              <a:t>s</a:t>
            </a:r>
            <a:r>
              <a:rPr dirty="0"/>
              <a:t>	</a:t>
            </a:r>
            <a:r>
              <a:rPr spc="-10" dirty="0"/>
              <a:t>ca</a:t>
            </a:r>
            <a:r>
              <a:rPr spc="-5" dirty="0"/>
              <a:t>n</a:t>
            </a:r>
            <a:r>
              <a:rPr dirty="0"/>
              <a:t>	</a:t>
            </a:r>
            <a:r>
              <a:rPr spc="-5" dirty="0"/>
              <a:t>be</a:t>
            </a:r>
            <a:r>
              <a:rPr spc="-20" dirty="0"/>
              <a:t>t</a:t>
            </a:r>
            <a:r>
              <a:rPr spc="-10" dirty="0"/>
              <a:t>te</a:t>
            </a:r>
            <a:r>
              <a:rPr spc="-5" dirty="0"/>
              <a:t>r</a:t>
            </a:r>
            <a:r>
              <a:rPr dirty="0"/>
              <a:t>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de</a:t>
            </a:r>
            <a:r>
              <a:rPr dirty="0"/>
              <a:t>r</a:t>
            </a:r>
            <a:r>
              <a:rPr spc="-10" dirty="0"/>
              <a:t>s</a:t>
            </a:r>
            <a:r>
              <a:rPr spc="5" dirty="0"/>
              <a:t>t</a:t>
            </a:r>
            <a:r>
              <a:rPr spc="-5" dirty="0"/>
              <a:t>and  </a:t>
            </a:r>
            <a:r>
              <a:rPr spc="-10" dirty="0"/>
              <a:t>what </a:t>
            </a:r>
            <a:r>
              <a:rPr spc="-5" dirty="0"/>
              <a:t>needs to be</a:t>
            </a:r>
            <a:r>
              <a:rPr spc="45" dirty="0"/>
              <a:t> </a:t>
            </a:r>
            <a:r>
              <a:rPr spc="-5" dirty="0"/>
              <a:t>accomplished.</a:t>
            </a:r>
          </a:p>
          <a:p>
            <a:pPr marL="1348740" marR="635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5" dirty="0"/>
              <a:t>(2) the problem can be partitioned </a:t>
            </a:r>
            <a:r>
              <a:rPr spc="-15" dirty="0"/>
              <a:t>effectively  </a:t>
            </a:r>
            <a:r>
              <a:rPr spc="-5" dirty="0"/>
              <a:t>among the people </a:t>
            </a:r>
            <a:r>
              <a:rPr spc="-10" dirty="0"/>
              <a:t>who </a:t>
            </a:r>
            <a:r>
              <a:rPr spc="-5" dirty="0"/>
              <a:t>must </a:t>
            </a:r>
            <a:r>
              <a:rPr spc="-10" dirty="0"/>
              <a:t>solve</a:t>
            </a:r>
            <a:r>
              <a:rPr spc="90" dirty="0"/>
              <a:t> </a:t>
            </a:r>
            <a:r>
              <a:rPr spc="-5" dirty="0"/>
              <a:t>it.</a:t>
            </a:r>
          </a:p>
          <a:p>
            <a:pPr marL="1348740" marR="571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10" dirty="0"/>
              <a:t>(3) </a:t>
            </a:r>
            <a:r>
              <a:rPr spc="-5" dirty="0"/>
              <a:t>quality </a:t>
            </a:r>
            <a:r>
              <a:rPr spc="-10" dirty="0"/>
              <a:t>can </a:t>
            </a:r>
            <a:r>
              <a:rPr spc="-5" dirty="0"/>
              <a:t>be assessed as the system </a:t>
            </a:r>
            <a:r>
              <a:rPr spc="-10" dirty="0"/>
              <a:t>is  </a:t>
            </a:r>
            <a:r>
              <a:rPr spc="-5" dirty="0"/>
              <a:t>being </a:t>
            </a:r>
            <a:r>
              <a:rPr spc="-10" dirty="0"/>
              <a:t>engineered </a:t>
            </a:r>
            <a:r>
              <a:rPr spc="-5" dirty="0"/>
              <a:t>and</a:t>
            </a:r>
            <a:r>
              <a:rPr spc="25" dirty="0"/>
              <a:t> </a:t>
            </a:r>
            <a:r>
              <a:rPr spc="-5" dirty="0"/>
              <a:t>built.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097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 Modeling</a:t>
            </a:r>
            <a:r>
              <a:rPr sz="4400" spc="-160" dirty="0"/>
              <a:t> </a:t>
            </a:r>
            <a:r>
              <a:rPr sz="4400" dirty="0"/>
              <a:t>principles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63635"/>
            <a:ext cx="7616825" cy="469709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Model with a</a:t>
            </a:r>
            <a:r>
              <a:rPr sz="28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ahoma"/>
                <a:cs typeface="Tahoma"/>
              </a:rPr>
              <a:t>purpose</a:t>
            </a:r>
            <a:endParaRPr sz="2800">
              <a:latin typeface="Tahoma"/>
              <a:cs typeface="Tahoma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developer who </a:t>
            </a:r>
            <a:r>
              <a:rPr sz="2800" spc="-5" dirty="0">
                <a:latin typeface="Tahoma"/>
                <a:cs typeface="Tahoma"/>
              </a:rPr>
              <a:t>uses </a:t>
            </a:r>
            <a:r>
              <a:rPr sz="2800" spc="-10" dirty="0">
                <a:latin typeface="Tahoma"/>
                <a:cs typeface="Tahoma"/>
              </a:rPr>
              <a:t>AM should </a:t>
            </a:r>
            <a:r>
              <a:rPr sz="2800" spc="-15" dirty="0">
                <a:latin typeface="Tahoma"/>
                <a:cs typeface="Tahoma"/>
              </a:rPr>
              <a:t>have </a:t>
            </a:r>
            <a:r>
              <a:rPr sz="2800" spc="-5" dirty="0">
                <a:latin typeface="Tahoma"/>
                <a:cs typeface="Tahoma"/>
              </a:rPr>
              <a:t>a  specific</a:t>
            </a:r>
            <a:r>
              <a:rPr sz="2800" spc="-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goal</a:t>
            </a:r>
            <a:endParaRPr sz="28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30" dirty="0">
                <a:latin typeface="Tahoma"/>
                <a:cs typeface="Tahoma"/>
              </a:rPr>
              <a:t>(e.g.,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communicate </a:t>
            </a:r>
            <a:r>
              <a:rPr sz="2400" spc="-10" dirty="0">
                <a:latin typeface="Tahoma"/>
                <a:cs typeface="Tahoma"/>
              </a:rPr>
              <a:t>information to </a:t>
            </a:r>
            <a:r>
              <a:rPr sz="2400" spc="-5" dirty="0">
                <a:latin typeface="Tahoma"/>
                <a:cs typeface="Tahoma"/>
              </a:rPr>
              <a:t>the customer 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help better </a:t>
            </a:r>
            <a:r>
              <a:rPr sz="2400" spc="-10" dirty="0">
                <a:latin typeface="Tahoma"/>
                <a:cs typeface="Tahoma"/>
              </a:rPr>
              <a:t>understand </a:t>
            </a:r>
            <a:r>
              <a:rPr sz="2400" spc="-5" dirty="0">
                <a:latin typeface="Tahoma"/>
                <a:cs typeface="Tahoma"/>
              </a:rPr>
              <a:t>some </a:t>
            </a:r>
            <a:r>
              <a:rPr sz="2400" dirty="0">
                <a:latin typeface="Tahoma"/>
                <a:cs typeface="Tahoma"/>
              </a:rPr>
              <a:t>aspect of </a:t>
            </a:r>
            <a:r>
              <a:rPr sz="2400" spc="-5" dirty="0">
                <a:latin typeface="Tahoma"/>
                <a:cs typeface="Tahoma"/>
              </a:rPr>
              <a:t>the  </a:t>
            </a:r>
            <a:r>
              <a:rPr sz="2400" spc="-10" dirty="0">
                <a:latin typeface="Tahoma"/>
                <a:cs typeface="Tahoma"/>
              </a:rPr>
              <a:t>software) </a:t>
            </a:r>
            <a:r>
              <a:rPr sz="2400" spc="-5" dirty="0">
                <a:latin typeface="Tahoma"/>
                <a:cs typeface="Tahoma"/>
              </a:rPr>
              <a:t>in mind before </a:t>
            </a:r>
            <a:r>
              <a:rPr sz="2400" spc="-10" dirty="0">
                <a:latin typeface="Tahoma"/>
                <a:cs typeface="Tahoma"/>
              </a:rPr>
              <a:t>creating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model.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Use multiple</a:t>
            </a:r>
            <a:r>
              <a:rPr sz="28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ahoma"/>
                <a:cs typeface="Tahoma"/>
              </a:rPr>
              <a:t>models</a:t>
            </a:r>
            <a:endParaRPr sz="28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AM suggests that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provide needed insight, each  model should present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different </a:t>
            </a:r>
            <a:r>
              <a:rPr sz="2400" dirty="0">
                <a:latin typeface="Tahoma"/>
                <a:cs typeface="Tahoma"/>
              </a:rPr>
              <a:t>aspect of </a:t>
            </a:r>
            <a:r>
              <a:rPr sz="2400" spc="-10" dirty="0">
                <a:latin typeface="Tahoma"/>
                <a:cs typeface="Tahoma"/>
              </a:rPr>
              <a:t>the  </a:t>
            </a:r>
            <a:r>
              <a:rPr sz="2400" spc="-5" dirty="0">
                <a:latin typeface="Tahoma"/>
                <a:cs typeface="Tahoma"/>
              </a:rPr>
              <a:t>system and only </a:t>
            </a:r>
            <a:r>
              <a:rPr sz="2400" spc="-10" dirty="0">
                <a:latin typeface="Tahoma"/>
                <a:cs typeface="Tahoma"/>
              </a:rPr>
              <a:t>those </a:t>
            </a:r>
            <a:r>
              <a:rPr sz="2400" spc="-5" dirty="0">
                <a:latin typeface="Tahoma"/>
                <a:cs typeface="Tahoma"/>
              </a:rPr>
              <a:t>models that provide </a:t>
            </a:r>
            <a:r>
              <a:rPr sz="2400" spc="-10" dirty="0">
                <a:latin typeface="Tahoma"/>
                <a:cs typeface="Tahoma"/>
              </a:rPr>
              <a:t>value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their </a:t>
            </a:r>
            <a:r>
              <a:rPr sz="2400" dirty="0">
                <a:latin typeface="Tahoma"/>
                <a:cs typeface="Tahoma"/>
              </a:rPr>
              <a:t>intended </a:t>
            </a:r>
            <a:r>
              <a:rPr sz="2400" spc="-5" dirty="0">
                <a:latin typeface="Tahoma"/>
                <a:cs typeface="Tahoma"/>
              </a:rPr>
              <a:t>audience should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used.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0972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 Modeling</a:t>
            </a:r>
            <a:r>
              <a:rPr sz="4400" spc="-160" dirty="0"/>
              <a:t> </a:t>
            </a:r>
            <a:r>
              <a:rPr sz="4400" dirty="0"/>
              <a:t>principles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76596"/>
            <a:ext cx="7616825" cy="39046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Travel</a:t>
            </a:r>
            <a:r>
              <a:rPr sz="24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ahoma"/>
                <a:cs typeface="Tahoma"/>
              </a:rPr>
              <a:t>light.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As software engineering work proceeds, </a:t>
            </a:r>
            <a:r>
              <a:rPr sz="2000" spc="-10" dirty="0">
                <a:latin typeface="Tahoma"/>
                <a:cs typeface="Tahoma"/>
              </a:rPr>
              <a:t>keep </a:t>
            </a:r>
            <a:r>
              <a:rPr sz="2000" dirty="0">
                <a:latin typeface="Tahoma"/>
                <a:cs typeface="Tahoma"/>
              </a:rPr>
              <a:t>only </a:t>
            </a:r>
            <a:r>
              <a:rPr sz="2000" spc="-5" dirty="0">
                <a:latin typeface="Tahoma"/>
                <a:cs typeface="Tahoma"/>
              </a:rPr>
              <a:t>those  models that </a:t>
            </a:r>
            <a:r>
              <a:rPr sz="2000" dirty="0">
                <a:latin typeface="Tahoma"/>
                <a:cs typeface="Tahoma"/>
              </a:rPr>
              <a:t>will </a:t>
            </a:r>
            <a:r>
              <a:rPr sz="2000" spc="-5" dirty="0">
                <a:latin typeface="Tahoma"/>
                <a:cs typeface="Tahoma"/>
              </a:rPr>
              <a:t>provide long-term </a:t>
            </a:r>
            <a:r>
              <a:rPr sz="2000" spc="-10" dirty="0">
                <a:latin typeface="Tahoma"/>
                <a:cs typeface="Tahoma"/>
              </a:rPr>
              <a:t>value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jettison the  rest.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Content is more important than</a:t>
            </a:r>
            <a:r>
              <a:rPr sz="20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representation.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ahoma"/>
                <a:cs typeface="Tahoma"/>
              </a:rPr>
              <a:t>Modeling </a:t>
            </a:r>
            <a:r>
              <a:rPr sz="1600" b="1" spc="-10" dirty="0">
                <a:latin typeface="Tahoma"/>
                <a:cs typeface="Tahoma"/>
              </a:rPr>
              <a:t>should </a:t>
            </a:r>
            <a:r>
              <a:rPr sz="1600" b="1" spc="-5" dirty="0">
                <a:latin typeface="Tahoma"/>
                <a:cs typeface="Tahoma"/>
              </a:rPr>
              <a:t>impart information </a:t>
            </a:r>
            <a:r>
              <a:rPr sz="1600" spc="-1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its </a:t>
            </a:r>
            <a:r>
              <a:rPr sz="1600" spc="-10" dirty="0">
                <a:latin typeface="Tahoma"/>
                <a:cs typeface="Tahoma"/>
              </a:rPr>
              <a:t>intended</a:t>
            </a:r>
            <a:r>
              <a:rPr sz="1600" spc="23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audience.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Know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the models and the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tools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you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use to create</a:t>
            </a:r>
            <a:r>
              <a:rPr sz="20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them.</a:t>
            </a:r>
            <a:endParaRPr sz="2000">
              <a:latin typeface="Tahoma"/>
              <a:cs typeface="Tahoma"/>
            </a:endParaRPr>
          </a:p>
          <a:p>
            <a:pPr marL="756285" marR="290195" lvl="1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b="1" spc="-5" dirty="0">
                <a:latin typeface="Tahoma"/>
                <a:cs typeface="Tahoma"/>
              </a:rPr>
              <a:t>Understand the </a:t>
            </a:r>
            <a:r>
              <a:rPr sz="1600" spc="-10" dirty="0">
                <a:latin typeface="Tahoma"/>
                <a:cs typeface="Tahoma"/>
              </a:rPr>
              <a:t>strengths </a:t>
            </a:r>
            <a:r>
              <a:rPr sz="1600" spc="-5" dirty="0">
                <a:latin typeface="Tahoma"/>
                <a:cs typeface="Tahoma"/>
              </a:rPr>
              <a:t>and </a:t>
            </a:r>
            <a:r>
              <a:rPr sz="1600" spc="-10" dirty="0">
                <a:latin typeface="Tahoma"/>
                <a:cs typeface="Tahoma"/>
              </a:rPr>
              <a:t>weaknesses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spc="-10" dirty="0">
                <a:latin typeface="Tahoma"/>
                <a:cs typeface="Tahoma"/>
              </a:rPr>
              <a:t>each </a:t>
            </a:r>
            <a:r>
              <a:rPr sz="1600" spc="-5" dirty="0">
                <a:latin typeface="Tahoma"/>
                <a:cs typeface="Tahoma"/>
              </a:rPr>
              <a:t>model and the </a:t>
            </a:r>
            <a:r>
              <a:rPr sz="1600" spc="-10" dirty="0">
                <a:latin typeface="Tahoma"/>
                <a:cs typeface="Tahoma"/>
              </a:rPr>
              <a:t>tools  </a:t>
            </a:r>
            <a:r>
              <a:rPr sz="1600" spc="-5" dirty="0">
                <a:latin typeface="Tahoma"/>
                <a:cs typeface="Tahoma"/>
              </a:rPr>
              <a:t>that </a:t>
            </a:r>
            <a:r>
              <a:rPr sz="1600" spc="-10" dirty="0">
                <a:latin typeface="Tahoma"/>
                <a:cs typeface="Tahoma"/>
              </a:rPr>
              <a:t>are used </a:t>
            </a:r>
            <a:r>
              <a:rPr sz="1600" spc="-5" dirty="0">
                <a:latin typeface="Tahoma"/>
                <a:cs typeface="Tahoma"/>
              </a:rPr>
              <a:t>to </a:t>
            </a:r>
            <a:r>
              <a:rPr sz="1600" spc="-10" dirty="0">
                <a:latin typeface="Tahoma"/>
                <a:cs typeface="Tahoma"/>
              </a:rPr>
              <a:t>create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it.</a:t>
            </a:r>
            <a:endParaRPr sz="16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Adapt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 locally.</a:t>
            </a:r>
            <a:endParaRPr sz="2000">
              <a:latin typeface="Tahoma"/>
              <a:cs typeface="Tahoma"/>
            </a:endParaRPr>
          </a:p>
          <a:p>
            <a:pPr marL="756285" marR="39370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b="1" spc="-10" dirty="0">
                <a:latin typeface="Tahoma"/>
                <a:cs typeface="Tahoma"/>
              </a:rPr>
              <a:t>The </a:t>
            </a:r>
            <a:r>
              <a:rPr sz="1600" b="1" spc="-5" dirty="0">
                <a:latin typeface="Tahoma"/>
                <a:cs typeface="Tahoma"/>
              </a:rPr>
              <a:t>modeling approach </a:t>
            </a:r>
            <a:r>
              <a:rPr sz="1600" b="1" spc="-10" dirty="0">
                <a:latin typeface="Tahoma"/>
                <a:cs typeface="Tahoma"/>
              </a:rPr>
              <a:t>should </a:t>
            </a:r>
            <a:r>
              <a:rPr sz="1600" b="1" spc="-5" dirty="0">
                <a:latin typeface="Tahoma"/>
                <a:cs typeface="Tahoma"/>
              </a:rPr>
              <a:t>be adapted to the </a:t>
            </a:r>
            <a:r>
              <a:rPr sz="1600" b="1" spc="-10" dirty="0">
                <a:latin typeface="Tahoma"/>
                <a:cs typeface="Tahoma"/>
              </a:rPr>
              <a:t>needs </a:t>
            </a:r>
            <a:r>
              <a:rPr sz="1600" b="1" spc="-5" dirty="0">
                <a:latin typeface="Tahoma"/>
                <a:cs typeface="Tahoma"/>
              </a:rPr>
              <a:t>of the </a:t>
            </a:r>
            <a:r>
              <a:rPr sz="1600" spc="-5" dirty="0">
                <a:latin typeface="Tahoma"/>
                <a:cs typeface="Tahoma"/>
              </a:rPr>
              <a:t>agile  </a:t>
            </a:r>
            <a:r>
              <a:rPr sz="1600" spc="-10" dirty="0">
                <a:latin typeface="Tahoma"/>
                <a:cs typeface="Tahoma"/>
              </a:rPr>
              <a:t>team.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66546"/>
            <a:ext cx="749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SPI (Software Process </a:t>
            </a:r>
            <a:r>
              <a:rPr sz="3600" spc="-15" dirty="0"/>
              <a:t>Improvement)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619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It implies </a:t>
            </a:r>
            <a:r>
              <a:rPr sz="3200" spc="-5" dirty="0">
                <a:latin typeface="Tahoma"/>
                <a:cs typeface="Tahoma"/>
              </a:rPr>
              <a:t>that </a:t>
            </a:r>
            <a:r>
              <a:rPr sz="3200" dirty="0">
                <a:latin typeface="Tahoma"/>
                <a:cs typeface="Tahoma"/>
              </a:rPr>
              <a:t>elements of an </a:t>
            </a:r>
            <a:r>
              <a:rPr sz="3200" spc="-10" dirty="0">
                <a:latin typeface="Tahoma"/>
                <a:cs typeface="Tahoma"/>
              </a:rPr>
              <a:t>effective  software </a:t>
            </a:r>
            <a:r>
              <a:rPr sz="3200" spc="-5" dirty="0">
                <a:latin typeface="Tahoma"/>
                <a:cs typeface="Tahoma"/>
              </a:rPr>
              <a:t>process can </a:t>
            </a:r>
            <a:r>
              <a:rPr sz="3200" dirty="0">
                <a:latin typeface="Tahoma"/>
                <a:cs typeface="Tahoma"/>
              </a:rPr>
              <a:t>be </a:t>
            </a:r>
            <a:r>
              <a:rPr sz="3200" spc="-5" dirty="0">
                <a:latin typeface="Tahoma"/>
                <a:cs typeface="Tahoma"/>
              </a:rPr>
              <a:t>defined in an  </a:t>
            </a:r>
            <a:r>
              <a:rPr sz="3200" spc="-10" dirty="0">
                <a:latin typeface="Tahoma"/>
                <a:cs typeface="Tahoma"/>
              </a:rPr>
              <a:t>effective</a:t>
            </a:r>
            <a:r>
              <a:rPr sz="3200" spc="15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manner.</a:t>
            </a:r>
            <a:endParaRPr sz="3200">
              <a:latin typeface="Tahoma"/>
              <a:cs typeface="Tahoma"/>
            </a:endParaRPr>
          </a:p>
          <a:p>
            <a:pPr marL="355600" marR="23431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An </a:t>
            </a:r>
            <a:r>
              <a:rPr sz="3200" spc="-5" dirty="0">
                <a:latin typeface="Tahoma"/>
                <a:cs typeface="Tahoma"/>
              </a:rPr>
              <a:t>existing </a:t>
            </a:r>
            <a:r>
              <a:rPr sz="3200" dirty="0">
                <a:latin typeface="Tahoma"/>
                <a:cs typeface="Tahoma"/>
              </a:rPr>
              <a:t>organizational approach </a:t>
            </a:r>
            <a:r>
              <a:rPr sz="3200" spc="-5" dirty="0">
                <a:latin typeface="Tahoma"/>
                <a:cs typeface="Tahoma"/>
              </a:rPr>
              <a:t>to  </a:t>
            </a:r>
            <a:r>
              <a:rPr sz="3200" spc="-10" dirty="0">
                <a:latin typeface="Tahoma"/>
                <a:cs typeface="Tahoma"/>
              </a:rPr>
              <a:t>software </a:t>
            </a:r>
            <a:r>
              <a:rPr sz="3200" spc="-5" dirty="0">
                <a:latin typeface="Tahoma"/>
                <a:cs typeface="Tahoma"/>
              </a:rPr>
              <a:t>development can </a:t>
            </a:r>
            <a:r>
              <a:rPr sz="3200" dirty="0">
                <a:latin typeface="Tahoma"/>
                <a:cs typeface="Tahoma"/>
              </a:rPr>
              <a:t>be assessed  against </a:t>
            </a:r>
            <a:r>
              <a:rPr sz="3200" spc="-5" dirty="0">
                <a:latin typeface="Tahoma"/>
                <a:cs typeface="Tahoma"/>
              </a:rPr>
              <a:t>those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elements.</a:t>
            </a:r>
            <a:endParaRPr sz="3200">
              <a:latin typeface="Tahoma"/>
              <a:cs typeface="Tahoma"/>
            </a:endParaRPr>
          </a:p>
          <a:p>
            <a:pPr marL="355600" marR="21399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10" dirty="0">
                <a:latin typeface="Tahoma"/>
                <a:cs typeface="Tahoma"/>
              </a:rPr>
              <a:t>meaningful strategy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improvement  can </a:t>
            </a:r>
            <a:r>
              <a:rPr sz="3200" dirty="0">
                <a:latin typeface="Tahoma"/>
                <a:cs typeface="Tahoma"/>
              </a:rPr>
              <a:t>be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defined.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66546"/>
            <a:ext cx="749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SPI (Software Process </a:t>
            </a:r>
            <a:r>
              <a:rPr sz="3600" spc="-15" dirty="0"/>
              <a:t>Improvement)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31140" y="2243654"/>
            <a:ext cx="4720590" cy="40030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59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An </a:t>
            </a:r>
            <a:r>
              <a:rPr sz="2100" i="1" spc="-55" dirty="0">
                <a:latin typeface="Tahoma"/>
                <a:cs typeface="Tahoma"/>
              </a:rPr>
              <a:t>SPI </a:t>
            </a:r>
            <a:r>
              <a:rPr sz="2100" i="1" spc="-60" dirty="0">
                <a:latin typeface="Tahoma"/>
                <a:cs typeface="Tahoma"/>
              </a:rPr>
              <a:t>framework</a:t>
            </a:r>
            <a:r>
              <a:rPr sz="2100" i="1" spc="-35" dirty="0">
                <a:latin typeface="Tahoma"/>
                <a:cs typeface="Tahoma"/>
              </a:rPr>
              <a:t> </a:t>
            </a:r>
            <a:r>
              <a:rPr sz="2100" i="1" spc="-25" dirty="0">
                <a:latin typeface="Tahoma"/>
                <a:cs typeface="Tahoma"/>
              </a:rPr>
              <a:t>defi</a:t>
            </a:r>
            <a:r>
              <a:rPr sz="2000" spc="-25" dirty="0">
                <a:latin typeface="Tahoma"/>
                <a:cs typeface="Tahoma"/>
              </a:rPr>
              <a:t>nes</a:t>
            </a:r>
            <a:endParaRPr sz="20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59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(1) a </a:t>
            </a: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characteristics that </a:t>
            </a:r>
            <a:r>
              <a:rPr sz="2000" spc="-10" dirty="0">
                <a:latin typeface="Tahoma"/>
                <a:cs typeface="Tahoma"/>
              </a:rPr>
              <a:t>must  </a:t>
            </a:r>
            <a:r>
              <a:rPr sz="2000" spc="-5" dirty="0">
                <a:latin typeface="Tahoma"/>
                <a:cs typeface="Tahoma"/>
              </a:rPr>
              <a:t>be present if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10" dirty="0">
                <a:latin typeface="Tahoma"/>
                <a:cs typeface="Tahoma"/>
              </a:rPr>
              <a:t>effective </a:t>
            </a:r>
            <a:r>
              <a:rPr sz="2000" spc="-5" dirty="0">
                <a:latin typeface="Tahoma"/>
                <a:cs typeface="Tahoma"/>
              </a:rPr>
              <a:t>software  </a:t>
            </a:r>
            <a:r>
              <a:rPr sz="2000" dirty="0">
                <a:latin typeface="Tahoma"/>
                <a:cs typeface="Tahoma"/>
              </a:rPr>
              <a:t>process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to be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achieved,</a:t>
            </a:r>
            <a:endParaRPr sz="2000">
              <a:latin typeface="Tahoma"/>
              <a:cs typeface="Tahom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(2) a </a:t>
            </a:r>
            <a:r>
              <a:rPr sz="2000" spc="-5" dirty="0">
                <a:latin typeface="Tahoma"/>
                <a:cs typeface="Tahoma"/>
              </a:rPr>
              <a:t>method </a:t>
            </a:r>
            <a:r>
              <a:rPr sz="2000" spc="-10" dirty="0">
                <a:latin typeface="Tahoma"/>
                <a:cs typeface="Tahoma"/>
              </a:rPr>
              <a:t>for assessing </a:t>
            </a:r>
            <a:r>
              <a:rPr sz="2000" spc="-5" dirty="0">
                <a:latin typeface="Tahoma"/>
                <a:cs typeface="Tahoma"/>
              </a:rPr>
              <a:t>whether  </a:t>
            </a:r>
            <a:r>
              <a:rPr sz="2000" dirty="0">
                <a:latin typeface="Tahoma"/>
                <a:cs typeface="Tahoma"/>
              </a:rPr>
              <a:t>those </a:t>
            </a:r>
            <a:r>
              <a:rPr sz="2000" spc="-5" dirty="0">
                <a:latin typeface="Tahoma"/>
                <a:cs typeface="Tahoma"/>
              </a:rPr>
              <a:t>characteristics are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present,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(3)</a:t>
            </a:r>
            <a:r>
              <a:rPr sz="2000" spc="2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mechanism</a:t>
            </a:r>
            <a:r>
              <a:rPr sz="2000" spc="210" dirty="0">
                <a:latin typeface="Tahoma"/>
                <a:cs typeface="Tahoma"/>
              </a:rPr>
              <a:t> </a:t>
            </a:r>
            <a:r>
              <a:rPr sz="2000" spc="-10" dirty="0">
                <a:latin typeface="Tahoma"/>
                <a:cs typeface="Tahoma"/>
              </a:rPr>
              <a:t>for</a:t>
            </a:r>
            <a:r>
              <a:rPr sz="2000" spc="2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summarizing</a:t>
            </a:r>
            <a:r>
              <a:rPr sz="2000" spc="2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Tahoma"/>
                <a:cs typeface="Tahoma"/>
              </a:rPr>
              <a:t>results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any</a:t>
            </a:r>
            <a:r>
              <a:rPr sz="2000" spc="-4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assessment</a:t>
            </a:r>
            <a:endParaRPr sz="20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dirty="0">
                <a:latin typeface="Tahoma"/>
                <a:cs typeface="Tahoma"/>
              </a:rPr>
              <a:t>(4) a </a:t>
            </a:r>
            <a:r>
              <a:rPr sz="2000" spc="-10" dirty="0">
                <a:latin typeface="Tahoma"/>
                <a:cs typeface="Tahoma"/>
              </a:rPr>
              <a:t>strategy for </a:t>
            </a:r>
            <a:r>
              <a:rPr sz="2000" spc="-5" dirty="0">
                <a:latin typeface="Tahoma"/>
                <a:cs typeface="Tahoma"/>
              </a:rPr>
              <a:t>assisting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software  </a:t>
            </a:r>
            <a:r>
              <a:rPr sz="2000" dirty="0">
                <a:latin typeface="Tahoma"/>
                <a:cs typeface="Tahoma"/>
              </a:rPr>
              <a:t>organization </a:t>
            </a:r>
            <a:r>
              <a:rPr sz="2000" spc="-5" dirty="0">
                <a:latin typeface="Tahoma"/>
                <a:cs typeface="Tahoma"/>
              </a:rPr>
              <a:t>in implementing those  process characteristics that have </a:t>
            </a:r>
            <a:r>
              <a:rPr sz="2000" spc="-10" dirty="0">
                <a:latin typeface="Tahoma"/>
                <a:cs typeface="Tahoma"/>
              </a:rPr>
              <a:t>been  </a:t>
            </a:r>
            <a:r>
              <a:rPr sz="2000" spc="-5" dirty="0">
                <a:latin typeface="Tahoma"/>
                <a:cs typeface="Tahoma"/>
              </a:rPr>
              <a:t>found </a:t>
            </a:r>
            <a:r>
              <a:rPr sz="2000" dirty="0">
                <a:latin typeface="Tahoma"/>
                <a:cs typeface="Tahoma"/>
              </a:rPr>
              <a:t>to be weak or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missing.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52166" y="2020660"/>
            <a:ext cx="3731123" cy="42025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992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SPI</a:t>
            </a:r>
            <a:r>
              <a:rPr sz="4400" spc="-9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89194"/>
            <a:ext cx="7614920" cy="45929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Assessment and Gap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It </a:t>
            </a:r>
            <a:r>
              <a:rPr sz="1800" spc="-5" dirty="0">
                <a:latin typeface="Tahoma"/>
                <a:cs typeface="Tahoma"/>
              </a:rPr>
              <a:t>examines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wide </a:t>
            </a:r>
            <a:r>
              <a:rPr sz="1800" spc="-10" dirty="0">
                <a:latin typeface="Tahoma"/>
                <a:cs typeface="Tahoma"/>
              </a:rPr>
              <a:t>range </a:t>
            </a:r>
            <a:r>
              <a:rPr sz="1800" spc="-5" dirty="0">
                <a:latin typeface="Tahoma"/>
                <a:cs typeface="Tahoma"/>
              </a:rPr>
              <a:t>of actions and tasks that will </a:t>
            </a:r>
            <a:r>
              <a:rPr sz="1800" dirty="0">
                <a:latin typeface="Tahoma"/>
                <a:cs typeface="Tahoma"/>
              </a:rPr>
              <a:t>lead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a  </a:t>
            </a:r>
            <a:r>
              <a:rPr sz="1800" spc="-5" dirty="0">
                <a:latin typeface="Tahoma"/>
                <a:cs typeface="Tahoma"/>
              </a:rPr>
              <a:t>high-quality</a:t>
            </a:r>
            <a:r>
              <a:rPr sz="1800" spc="-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5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objective of </a:t>
            </a:r>
            <a:r>
              <a:rPr sz="2000" spc="-5" dirty="0">
                <a:latin typeface="Tahoma"/>
                <a:cs typeface="Tahoma"/>
              </a:rPr>
              <a:t>the activity clearly</a:t>
            </a:r>
            <a:r>
              <a:rPr sz="2000" spc="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defined?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862965" algn="l"/>
                <a:tab pos="1539875" algn="l"/>
                <a:tab pos="2640330" algn="l"/>
                <a:tab pos="3698240" algn="l"/>
                <a:tab pos="4076065" algn="l"/>
                <a:tab pos="4773930" algn="l"/>
                <a:tab pos="5320030" algn="l"/>
                <a:tab pos="6490335" algn="l"/>
                <a:tab pos="6870065" algn="l"/>
              </a:tabLst>
            </a:pPr>
            <a:r>
              <a:rPr sz="200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wor</a:t>
            </a:r>
            <a:r>
              <a:rPr sz="2000" dirty="0">
                <a:latin typeface="Tahoma"/>
                <a:cs typeface="Tahoma"/>
              </a:rPr>
              <a:t>k	p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ct</a:t>
            </a:r>
            <a:r>
              <a:rPr sz="2000" dirty="0">
                <a:latin typeface="Tahoma"/>
                <a:cs typeface="Tahoma"/>
              </a:rPr>
              <a:t>s	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q</a:t>
            </a:r>
            <a:r>
              <a:rPr sz="2000" dirty="0">
                <a:latin typeface="Tahoma"/>
                <a:cs typeface="Tahoma"/>
              </a:rPr>
              <a:t>ui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	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s	in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ut	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nd	p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oduc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	as	</a:t>
            </a:r>
            <a:r>
              <a:rPr sz="2000" spc="-1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utp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t  </a:t>
            </a:r>
            <a:r>
              <a:rPr sz="2000" spc="-5" dirty="0">
                <a:latin typeface="Tahoma"/>
                <a:cs typeface="Tahoma"/>
              </a:rPr>
              <a:t>identified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described?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Are the work </a:t>
            </a:r>
            <a:r>
              <a:rPr sz="2000" dirty="0">
                <a:latin typeface="Tahoma"/>
                <a:cs typeface="Tahoma"/>
              </a:rPr>
              <a:t>tasks to </a:t>
            </a:r>
            <a:r>
              <a:rPr sz="2000" spc="-5" dirty="0">
                <a:latin typeface="Tahoma"/>
                <a:cs typeface="Tahoma"/>
              </a:rPr>
              <a:t>be performed clearly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described?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Are the </a:t>
            </a:r>
            <a:r>
              <a:rPr sz="2000" dirty="0">
                <a:latin typeface="Tahoma"/>
                <a:cs typeface="Tahoma"/>
              </a:rPr>
              <a:t>people </a:t>
            </a:r>
            <a:r>
              <a:rPr sz="2000" spc="-5" dirty="0">
                <a:latin typeface="Tahoma"/>
                <a:cs typeface="Tahoma"/>
              </a:rPr>
              <a:t>who </a:t>
            </a:r>
            <a:r>
              <a:rPr sz="2000" dirty="0">
                <a:latin typeface="Tahoma"/>
                <a:cs typeface="Tahoma"/>
              </a:rPr>
              <a:t>must </a:t>
            </a:r>
            <a:r>
              <a:rPr sz="2000" spc="-5" dirty="0">
                <a:latin typeface="Tahoma"/>
                <a:cs typeface="Tahoma"/>
              </a:rPr>
              <a:t>perform the activity identified by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role?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Have entry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exit criteria </a:t>
            </a:r>
            <a:r>
              <a:rPr sz="2000" dirty="0">
                <a:latin typeface="Tahoma"/>
                <a:cs typeface="Tahoma"/>
              </a:rPr>
              <a:t>been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established?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Have </a:t>
            </a:r>
            <a:r>
              <a:rPr sz="2000" dirty="0">
                <a:latin typeface="Tahoma"/>
                <a:cs typeface="Tahoma"/>
              </a:rPr>
              <a:t>metrics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activity </a:t>
            </a:r>
            <a:r>
              <a:rPr sz="2000" dirty="0">
                <a:latin typeface="Tahoma"/>
                <a:cs typeface="Tahoma"/>
              </a:rPr>
              <a:t>been</a:t>
            </a:r>
            <a:r>
              <a:rPr sz="2000" spc="-1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established?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Are </a:t>
            </a:r>
            <a:r>
              <a:rPr sz="2000" dirty="0">
                <a:latin typeface="Tahoma"/>
                <a:cs typeface="Tahoma"/>
              </a:rPr>
              <a:t>tools </a:t>
            </a:r>
            <a:r>
              <a:rPr sz="2000" spc="-5" dirty="0">
                <a:latin typeface="Tahoma"/>
                <a:cs typeface="Tahoma"/>
              </a:rPr>
              <a:t>available </a:t>
            </a:r>
            <a:r>
              <a:rPr sz="2000" dirty="0">
                <a:latin typeface="Tahoma"/>
                <a:cs typeface="Tahoma"/>
              </a:rPr>
              <a:t>to support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activity?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5" dirty="0">
                <a:latin typeface="Tahoma"/>
                <a:cs typeface="Tahoma"/>
              </a:rPr>
              <a:t>Is </a:t>
            </a:r>
            <a:r>
              <a:rPr sz="2000" spc="-5" dirty="0">
                <a:latin typeface="Tahoma"/>
                <a:cs typeface="Tahoma"/>
              </a:rPr>
              <a:t>there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explicit training </a:t>
            </a:r>
            <a:r>
              <a:rPr sz="2000" spc="-10" dirty="0">
                <a:latin typeface="Tahoma"/>
                <a:cs typeface="Tahoma"/>
              </a:rPr>
              <a:t>program </a:t>
            </a:r>
            <a:r>
              <a:rPr sz="2000" spc="-5" dirty="0">
                <a:latin typeface="Tahoma"/>
                <a:cs typeface="Tahoma"/>
              </a:rPr>
              <a:t>that addresses the</a:t>
            </a:r>
            <a:r>
              <a:rPr sz="2000" spc="1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activity?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activity performed uniformly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dirty="0">
                <a:latin typeface="Tahoma"/>
                <a:cs typeface="Tahoma"/>
              </a:rPr>
              <a:t>all</a:t>
            </a:r>
            <a:r>
              <a:rPr sz="2000" spc="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projects?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992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SPI</a:t>
            </a:r>
            <a:r>
              <a:rPr sz="4400" spc="-9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76438"/>
            <a:ext cx="7181215" cy="41230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Education </a:t>
            </a:r>
            <a:r>
              <a:rPr sz="2400" b="1" dirty="0">
                <a:latin typeface="Tahoma"/>
                <a:cs typeface="Tahoma"/>
              </a:rPr>
              <a:t>and</a:t>
            </a:r>
            <a:r>
              <a:rPr sz="2400" b="1" spc="-5" dirty="0">
                <a:latin typeface="Tahoma"/>
                <a:cs typeface="Tahoma"/>
              </a:rPr>
              <a:t> Training</a:t>
            </a:r>
            <a:endParaRPr sz="24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It follows that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10" dirty="0">
                <a:latin typeface="Tahoma"/>
                <a:cs typeface="Tahoma"/>
              </a:rPr>
              <a:t>key </a:t>
            </a:r>
            <a:r>
              <a:rPr sz="2400" spc="-5" dirty="0">
                <a:latin typeface="Tahoma"/>
                <a:cs typeface="Tahoma"/>
              </a:rPr>
              <a:t>element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any </a:t>
            </a:r>
            <a:r>
              <a:rPr sz="2400" spc="-5" dirty="0">
                <a:latin typeface="Tahoma"/>
                <a:cs typeface="Tahoma"/>
              </a:rPr>
              <a:t>SPI </a:t>
            </a:r>
            <a:r>
              <a:rPr sz="2400" spc="-10" dirty="0">
                <a:latin typeface="Tahoma"/>
                <a:cs typeface="Tahoma"/>
              </a:rPr>
              <a:t>strategy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education and training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practitioners, technical  managers, and </a:t>
            </a:r>
            <a:r>
              <a:rPr sz="2400" dirty="0">
                <a:latin typeface="Tahoma"/>
                <a:cs typeface="Tahoma"/>
              </a:rPr>
              <a:t>more </a:t>
            </a:r>
            <a:r>
              <a:rPr sz="2400" spc="-5" dirty="0">
                <a:latin typeface="Tahoma"/>
                <a:cs typeface="Tahoma"/>
              </a:rPr>
              <a:t>senior managers who </a:t>
            </a:r>
            <a:r>
              <a:rPr sz="2400" spc="-10" dirty="0">
                <a:latin typeface="Tahoma"/>
                <a:cs typeface="Tahoma"/>
              </a:rPr>
              <a:t>have  </a:t>
            </a:r>
            <a:r>
              <a:rPr sz="2400" spc="-5" dirty="0">
                <a:latin typeface="Tahoma"/>
                <a:cs typeface="Tahoma"/>
              </a:rPr>
              <a:t>direct contact with the </a:t>
            </a:r>
            <a:r>
              <a:rPr sz="2400" spc="-10" dirty="0">
                <a:latin typeface="Tahoma"/>
                <a:cs typeface="Tahoma"/>
              </a:rPr>
              <a:t>software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organization.</a:t>
            </a:r>
            <a:endParaRPr sz="2400">
              <a:latin typeface="Tahoma"/>
              <a:cs typeface="Tahoma"/>
            </a:endParaRPr>
          </a:p>
          <a:p>
            <a:pPr marL="355600" marR="37401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Three </a:t>
            </a:r>
            <a:r>
              <a:rPr sz="2400" spc="-10" dirty="0">
                <a:latin typeface="Tahoma"/>
                <a:cs typeface="Tahoma"/>
              </a:rPr>
              <a:t>types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education and training should </a:t>
            </a:r>
            <a:r>
              <a:rPr sz="2400" dirty="0">
                <a:latin typeface="Tahoma"/>
                <a:cs typeface="Tahoma"/>
              </a:rPr>
              <a:t>be  </a:t>
            </a:r>
            <a:r>
              <a:rPr sz="2400" spc="-5" dirty="0">
                <a:latin typeface="Tahoma"/>
                <a:cs typeface="Tahoma"/>
              </a:rPr>
              <a:t>conducted: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generic </a:t>
            </a:r>
            <a:r>
              <a:rPr sz="1800" spc="-10" dirty="0">
                <a:latin typeface="Tahoma"/>
                <a:cs typeface="Tahoma"/>
              </a:rPr>
              <a:t>software </a:t>
            </a:r>
            <a:r>
              <a:rPr sz="1800" spc="-5" dirty="0">
                <a:latin typeface="Tahoma"/>
                <a:cs typeface="Tahoma"/>
              </a:rPr>
              <a:t>engineering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concepts </a:t>
            </a:r>
            <a:r>
              <a:rPr sz="1800" dirty="0">
                <a:latin typeface="Tahoma"/>
                <a:cs typeface="Tahoma"/>
              </a:rPr>
              <a:t>and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methods,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specific technology and tools,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communication </a:t>
            </a:r>
            <a:r>
              <a:rPr sz="1800" dirty="0">
                <a:latin typeface="Tahoma"/>
                <a:cs typeface="Tahoma"/>
              </a:rPr>
              <a:t>and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10" dirty="0">
                <a:latin typeface="Tahoma"/>
                <a:cs typeface="Tahoma"/>
              </a:rPr>
              <a:t>quality-oriented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topics.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418705" cy="3368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212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Product-line software </a:t>
            </a:r>
            <a:r>
              <a:rPr sz="2400" dirty="0">
                <a:latin typeface="Tahoma"/>
                <a:cs typeface="Tahoma"/>
              </a:rPr>
              <a:t>—designed </a:t>
            </a:r>
            <a:r>
              <a:rPr sz="2400" spc="-5" dirty="0">
                <a:latin typeface="Tahoma"/>
                <a:cs typeface="Tahoma"/>
              </a:rPr>
              <a:t>to provide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specific capability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use by </a:t>
            </a:r>
            <a:r>
              <a:rPr sz="2400" spc="-10" dirty="0">
                <a:latin typeface="Tahoma"/>
                <a:cs typeface="Tahoma"/>
              </a:rPr>
              <a:t>many different  </a:t>
            </a:r>
            <a:r>
              <a:rPr sz="2400" spc="-5" dirty="0">
                <a:latin typeface="Tahoma"/>
                <a:cs typeface="Tahoma"/>
              </a:rPr>
              <a:t>customers.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Address </a:t>
            </a:r>
            <a:r>
              <a:rPr sz="2000" dirty="0">
                <a:latin typeface="Tahoma"/>
                <a:cs typeface="Tahoma"/>
              </a:rPr>
              <a:t>mass</a:t>
            </a:r>
            <a:r>
              <a:rPr sz="2000" spc="-7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consumer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30" dirty="0">
                <a:latin typeface="Tahoma"/>
                <a:cs typeface="Tahoma"/>
              </a:rPr>
              <a:t>e.g., </a:t>
            </a:r>
            <a:r>
              <a:rPr sz="2000" spc="-5" dirty="0">
                <a:latin typeface="Tahoma"/>
                <a:cs typeface="Tahoma"/>
              </a:rPr>
              <a:t>inventory control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dirty="0">
                <a:latin typeface="Tahoma"/>
                <a:cs typeface="Tahoma"/>
              </a:rPr>
              <a:t>Web/Mobile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applications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Artificial intelligence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software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Applications </a:t>
            </a:r>
            <a:r>
              <a:rPr sz="1600" spc="-10" dirty="0">
                <a:latin typeface="Tahoma"/>
                <a:cs typeface="Tahoma"/>
              </a:rPr>
              <a:t>within this area </a:t>
            </a:r>
            <a:r>
              <a:rPr sz="1600" spc="-5" dirty="0">
                <a:latin typeface="Tahoma"/>
                <a:cs typeface="Tahoma"/>
              </a:rPr>
              <a:t>include </a:t>
            </a:r>
            <a:r>
              <a:rPr sz="1600" spc="-10" dirty="0">
                <a:latin typeface="Tahoma"/>
                <a:cs typeface="Tahoma"/>
              </a:rPr>
              <a:t>robotics, </a:t>
            </a:r>
            <a:r>
              <a:rPr sz="1600" spc="-5" dirty="0">
                <a:latin typeface="Tahoma"/>
                <a:cs typeface="Tahoma"/>
              </a:rPr>
              <a:t>expert </a:t>
            </a:r>
            <a:r>
              <a:rPr sz="1600" spc="-10" dirty="0">
                <a:latin typeface="Tahoma"/>
                <a:cs typeface="Tahoma"/>
              </a:rPr>
              <a:t>systems, pattern  recognition </a:t>
            </a:r>
            <a:r>
              <a:rPr sz="1600" spc="-5" dirty="0">
                <a:latin typeface="Tahoma"/>
                <a:cs typeface="Tahoma"/>
              </a:rPr>
              <a:t>(image and </a:t>
            </a:r>
            <a:r>
              <a:rPr sz="1600" spc="-10" dirty="0">
                <a:latin typeface="Tahoma"/>
                <a:cs typeface="Tahoma"/>
              </a:rPr>
              <a:t>voice), artificial neural networks, theorem proving,  </a:t>
            </a:r>
            <a:r>
              <a:rPr sz="1600" spc="-5" dirty="0">
                <a:latin typeface="Tahoma"/>
                <a:cs typeface="Tahoma"/>
              </a:rPr>
              <a:t>and game</a:t>
            </a:r>
            <a:r>
              <a:rPr sz="1600" spc="-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playing.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992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SPI</a:t>
            </a:r>
            <a:r>
              <a:rPr sz="4400" spc="-9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36235"/>
            <a:ext cx="7613015" cy="3589654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80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5600" algn="l"/>
              </a:tabLst>
            </a:pPr>
            <a:r>
              <a:rPr sz="3600" b="1" spc="-5" dirty="0">
                <a:latin typeface="Tahoma"/>
                <a:cs typeface="Tahoma"/>
              </a:rPr>
              <a:t>Selection </a:t>
            </a:r>
            <a:r>
              <a:rPr sz="3600" b="1" dirty="0">
                <a:latin typeface="Tahoma"/>
                <a:cs typeface="Tahoma"/>
              </a:rPr>
              <a:t>and</a:t>
            </a:r>
            <a:r>
              <a:rPr sz="3600" b="1" spc="-50" dirty="0">
                <a:latin typeface="Tahoma"/>
                <a:cs typeface="Tahoma"/>
              </a:rPr>
              <a:t> </a:t>
            </a:r>
            <a:r>
              <a:rPr sz="3600" b="1" spc="-5" dirty="0">
                <a:latin typeface="Tahoma"/>
                <a:cs typeface="Tahoma"/>
              </a:rPr>
              <a:t>Justification</a:t>
            </a:r>
            <a:endParaRPr sz="36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Process </a:t>
            </a:r>
            <a:r>
              <a:rPr sz="2800" spc="-10" dirty="0">
                <a:latin typeface="Tahoma"/>
                <a:cs typeface="Tahoma"/>
              </a:rPr>
              <a:t>characteristics </a:t>
            </a:r>
            <a:r>
              <a:rPr sz="2800" spc="-5" dirty="0">
                <a:latin typeface="Tahoma"/>
                <a:cs typeface="Tahoma"/>
              </a:rPr>
              <a:t>and specific </a:t>
            </a:r>
            <a:r>
              <a:rPr sz="2800" spc="-10" dirty="0">
                <a:latin typeface="Tahoma"/>
                <a:cs typeface="Tahoma"/>
              </a:rPr>
              <a:t>software  </a:t>
            </a:r>
            <a:r>
              <a:rPr sz="2800" spc="-5" dirty="0">
                <a:latin typeface="Tahoma"/>
                <a:cs typeface="Tahoma"/>
              </a:rPr>
              <a:t>engineering methods and </a:t>
            </a:r>
            <a:r>
              <a:rPr sz="2800" dirty="0">
                <a:latin typeface="Tahoma"/>
                <a:cs typeface="Tahoma"/>
              </a:rPr>
              <a:t>tools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chosen to  populate the </a:t>
            </a:r>
            <a:r>
              <a:rPr sz="2800" spc="-10" dirty="0">
                <a:latin typeface="Tahoma"/>
                <a:cs typeface="Tahoma"/>
              </a:rPr>
              <a:t>software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process.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Choose the process</a:t>
            </a:r>
            <a:r>
              <a:rPr sz="2800" spc="3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Decide the set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framework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Major work products </a:t>
            </a:r>
            <a:r>
              <a:rPr sz="2800" spc="-10" dirty="0">
                <a:latin typeface="Tahoma"/>
                <a:cs typeface="Tahoma"/>
              </a:rPr>
              <a:t>that will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1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produced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992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SPI</a:t>
            </a:r>
            <a:r>
              <a:rPr sz="4400" spc="-9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65300"/>
            <a:ext cx="7616825" cy="398716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5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b="1" spc="-5" dirty="0">
                <a:latin typeface="Tahoma"/>
                <a:cs typeface="Tahoma"/>
              </a:rPr>
              <a:t>Installation/Migration</a:t>
            </a:r>
            <a:endParaRPr sz="36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98400"/>
              </a:lnSpc>
              <a:spcBef>
                <a:spcPts val="535"/>
              </a:spcBef>
              <a:buClr>
                <a:srgbClr val="FF0000"/>
              </a:buClr>
              <a:buSzPct val="52000"/>
              <a:buFont typeface="Wingdings"/>
              <a:buChar char=""/>
              <a:tabLst>
                <a:tab pos="756920" algn="l"/>
              </a:tabLst>
            </a:pPr>
            <a:r>
              <a:rPr sz="2500" i="1" spc="-45" dirty="0">
                <a:latin typeface="Tahoma"/>
                <a:cs typeface="Tahoma"/>
              </a:rPr>
              <a:t>Installation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the </a:t>
            </a:r>
            <a:r>
              <a:rPr sz="2500" i="1" spc="-40" dirty="0">
                <a:latin typeface="Tahoma"/>
                <a:cs typeface="Tahoma"/>
              </a:rPr>
              <a:t>first </a:t>
            </a:r>
            <a:r>
              <a:rPr sz="2500" i="1" spc="-50" dirty="0">
                <a:latin typeface="Tahoma"/>
                <a:cs typeface="Tahoma"/>
              </a:rPr>
              <a:t>point </a:t>
            </a:r>
            <a:r>
              <a:rPr sz="2500" i="1" spc="-45" dirty="0">
                <a:latin typeface="Tahoma"/>
                <a:cs typeface="Tahoma"/>
              </a:rPr>
              <a:t>at </a:t>
            </a:r>
            <a:r>
              <a:rPr sz="2500" i="1" spc="-60" dirty="0">
                <a:latin typeface="Tahoma"/>
                <a:cs typeface="Tahoma"/>
              </a:rPr>
              <a:t>which </a:t>
            </a:r>
            <a:r>
              <a:rPr sz="2500" i="1" spc="-55" dirty="0">
                <a:latin typeface="Tahoma"/>
                <a:cs typeface="Tahoma"/>
              </a:rPr>
              <a:t>a software  </a:t>
            </a:r>
            <a:r>
              <a:rPr sz="2500" i="1" spc="-50" dirty="0">
                <a:latin typeface="Tahoma"/>
                <a:cs typeface="Tahoma"/>
              </a:rPr>
              <a:t>organization feels </a:t>
            </a:r>
            <a:r>
              <a:rPr sz="2500" i="1" spc="-55" dirty="0">
                <a:latin typeface="Tahoma"/>
                <a:cs typeface="Tahoma"/>
              </a:rPr>
              <a:t>the effects </a:t>
            </a:r>
            <a:r>
              <a:rPr sz="2500" i="1" spc="-5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changes  implemented as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consequence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SPI road  map.</a:t>
            </a:r>
            <a:endParaRPr sz="24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98000"/>
              </a:lnSpc>
              <a:spcBef>
                <a:spcPts val="58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An incremental </a:t>
            </a:r>
            <a:r>
              <a:rPr sz="2950" i="1" spc="-75" dirty="0">
                <a:latin typeface="Tahoma"/>
                <a:cs typeface="Tahoma"/>
              </a:rPr>
              <a:t>migration </a:t>
            </a:r>
            <a:r>
              <a:rPr sz="2950" i="1" spc="-85" dirty="0">
                <a:latin typeface="Tahoma"/>
                <a:cs typeface="Tahoma"/>
              </a:rPr>
              <a:t>from one </a:t>
            </a:r>
            <a:r>
              <a:rPr sz="2950" i="1" spc="-75" dirty="0">
                <a:latin typeface="Tahoma"/>
                <a:cs typeface="Tahoma"/>
              </a:rPr>
              <a:t>process  </a:t>
            </a:r>
            <a:r>
              <a:rPr sz="2950" i="1" spc="-65" dirty="0">
                <a:latin typeface="Tahoma"/>
                <a:cs typeface="Tahoma"/>
              </a:rPr>
              <a:t>(that doesn’t </a:t>
            </a:r>
            <a:r>
              <a:rPr sz="2950" i="1" spc="-85" dirty="0">
                <a:latin typeface="Tahoma"/>
                <a:cs typeface="Tahoma"/>
              </a:rPr>
              <a:t>work </a:t>
            </a:r>
            <a:r>
              <a:rPr sz="2950" i="1" spc="-80" dirty="0">
                <a:latin typeface="Tahoma"/>
                <a:cs typeface="Tahoma"/>
              </a:rPr>
              <a:t>as </a:t>
            </a:r>
            <a:r>
              <a:rPr sz="2800" spc="-5" dirty="0">
                <a:latin typeface="Tahoma"/>
                <a:cs typeface="Tahoma"/>
              </a:rPr>
              <a:t>well as desired) </a:t>
            </a:r>
            <a:r>
              <a:rPr sz="2800" dirty="0">
                <a:latin typeface="Tahoma"/>
                <a:cs typeface="Tahoma"/>
              </a:rPr>
              <a:t>to  </a:t>
            </a:r>
            <a:r>
              <a:rPr sz="2800" spc="-5" dirty="0">
                <a:latin typeface="Tahoma"/>
                <a:cs typeface="Tahoma"/>
              </a:rPr>
              <a:t>another process is a more </a:t>
            </a:r>
            <a:r>
              <a:rPr sz="2800" spc="-15" dirty="0">
                <a:latin typeface="Tahoma"/>
                <a:cs typeface="Tahoma"/>
              </a:rPr>
              <a:t>effective  </a:t>
            </a:r>
            <a:r>
              <a:rPr sz="2800" spc="-35" dirty="0">
                <a:latin typeface="Tahoma"/>
                <a:cs typeface="Tahoma"/>
              </a:rPr>
              <a:t>strategy.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992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SPI</a:t>
            </a:r>
            <a:r>
              <a:rPr sz="4400" spc="-9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35866"/>
            <a:ext cx="7616825" cy="379857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85"/>
              </a:spcBef>
              <a:buClr>
                <a:srgbClr val="3333CC"/>
              </a:buClr>
              <a:buSzPct val="59722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600" b="1" spc="-5" dirty="0">
                <a:latin typeface="Tahoma"/>
                <a:cs typeface="Tahoma"/>
              </a:rPr>
              <a:t>Evaluation</a:t>
            </a:r>
            <a:endParaRPr sz="36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9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Assesses the degree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which changes </a:t>
            </a:r>
            <a:r>
              <a:rPr sz="2000" spc="-10" dirty="0">
                <a:latin typeface="Tahoma"/>
                <a:cs typeface="Tahoma"/>
              </a:rPr>
              <a:t>have </a:t>
            </a:r>
            <a:r>
              <a:rPr sz="2000" spc="-5" dirty="0">
                <a:latin typeface="Tahoma"/>
                <a:cs typeface="Tahoma"/>
              </a:rPr>
              <a:t>been  </a:t>
            </a:r>
            <a:r>
              <a:rPr sz="2000" dirty="0">
                <a:latin typeface="Tahoma"/>
                <a:cs typeface="Tahoma"/>
              </a:rPr>
              <a:t>instantiated </a:t>
            </a:r>
            <a:r>
              <a:rPr sz="2000" spc="-5" dirty="0">
                <a:latin typeface="Tahoma"/>
                <a:cs typeface="Tahoma"/>
              </a:rPr>
              <a:t>and adopted, the degree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which </a:t>
            </a:r>
            <a:r>
              <a:rPr sz="2000" dirty="0">
                <a:latin typeface="Tahoma"/>
                <a:cs typeface="Tahoma"/>
              </a:rPr>
              <a:t>such </a:t>
            </a:r>
            <a:r>
              <a:rPr sz="2000" spc="-10" dirty="0">
                <a:latin typeface="Tahoma"/>
                <a:cs typeface="Tahoma"/>
              </a:rPr>
              <a:t>changes  </a:t>
            </a:r>
            <a:r>
              <a:rPr sz="2000" spc="-5" dirty="0">
                <a:latin typeface="Tahoma"/>
                <a:cs typeface="Tahoma"/>
              </a:rPr>
              <a:t>result in better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30" dirty="0">
                <a:latin typeface="Tahoma"/>
                <a:cs typeface="Tahoma"/>
              </a:rPr>
              <a:t> quality.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95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4000" b="1" spc="-10" dirty="0">
                <a:latin typeface="Tahoma"/>
                <a:cs typeface="Tahoma"/>
              </a:rPr>
              <a:t>Risk Management </a:t>
            </a:r>
            <a:r>
              <a:rPr sz="4000" b="1" spc="-5" dirty="0">
                <a:latin typeface="Tahoma"/>
                <a:cs typeface="Tahoma"/>
              </a:rPr>
              <a:t>for</a:t>
            </a:r>
            <a:r>
              <a:rPr sz="4000" b="1" spc="75" dirty="0">
                <a:latin typeface="Tahoma"/>
                <a:cs typeface="Tahoma"/>
              </a:rPr>
              <a:t> </a:t>
            </a:r>
            <a:r>
              <a:rPr sz="4000" b="1" spc="-10" dirty="0">
                <a:latin typeface="Tahoma"/>
                <a:cs typeface="Tahoma"/>
              </a:rPr>
              <a:t>SPI</a:t>
            </a:r>
            <a:endParaRPr sz="4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Experience with quality programs, level </a:t>
            </a:r>
            <a:r>
              <a:rPr sz="2000" dirty="0">
                <a:latin typeface="Tahoma"/>
                <a:cs typeface="Tahoma"/>
              </a:rPr>
              <a:t>of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success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Patience with change; ability </a:t>
            </a:r>
            <a:r>
              <a:rPr sz="2000" dirty="0">
                <a:latin typeface="Tahoma"/>
                <a:cs typeface="Tahoma"/>
              </a:rPr>
              <a:t>to spend </a:t>
            </a:r>
            <a:r>
              <a:rPr sz="2000" spc="-5" dirty="0">
                <a:latin typeface="Tahoma"/>
                <a:cs typeface="Tahoma"/>
              </a:rPr>
              <a:t>time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socializing</a:t>
            </a:r>
            <a:endParaRPr sz="2000">
              <a:latin typeface="Tahoma"/>
              <a:cs typeface="Tahoma"/>
            </a:endParaRPr>
          </a:p>
          <a:p>
            <a:pPr marL="756285" marR="7620" lvl="1" indent="-287020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1535430" algn="l"/>
                <a:tab pos="4470400" algn="l"/>
                <a:tab pos="5125085" algn="l"/>
                <a:tab pos="5866765" algn="l"/>
                <a:tab pos="6466205" algn="l"/>
                <a:tab pos="7240270" algn="l"/>
              </a:tabLst>
            </a:pPr>
            <a:r>
              <a:rPr sz="2000" spc="-21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ls	orien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atio</a:t>
            </a:r>
            <a:r>
              <a:rPr sz="2000" spc="-5" dirty="0">
                <a:latin typeface="Tahoma"/>
                <a:cs typeface="Tahoma"/>
              </a:rPr>
              <a:t>n</a:t>
            </a:r>
            <a:r>
              <a:rPr sz="2000" spc="-10" dirty="0">
                <a:latin typeface="Tahoma"/>
                <a:cs typeface="Tahoma"/>
              </a:rPr>
              <a:t>—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spc="-5" dirty="0">
                <a:latin typeface="Tahoma"/>
                <a:cs typeface="Tahoma"/>
              </a:rPr>
              <a:t>xpec</a:t>
            </a:r>
            <a:r>
              <a:rPr sz="2000" spc="-10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ation	</a:t>
            </a:r>
            <a:r>
              <a:rPr sz="2000" spc="-5" dirty="0">
                <a:latin typeface="Tahoma"/>
                <a:cs typeface="Tahoma"/>
              </a:rPr>
              <a:t>tha</a:t>
            </a:r>
            <a:r>
              <a:rPr sz="2000" dirty="0">
                <a:latin typeface="Tahoma"/>
                <a:cs typeface="Tahoma"/>
              </a:rPr>
              <a:t>t	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ools	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dirty="0">
                <a:latin typeface="Tahoma"/>
                <a:cs typeface="Tahoma"/>
              </a:rPr>
              <a:t>n	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spc="-15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l</a:t>
            </a:r>
            <a:r>
              <a:rPr sz="2000" spc="-20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the  problems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Capability Maturity</a:t>
            </a:r>
            <a:r>
              <a:rPr dirty="0"/>
              <a:t> </a:t>
            </a:r>
            <a:r>
              <a:rPr spc="-5" dirty="0"/>
              <a:t>Model(CMMI)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427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comprehensive process </a:t>
            </a:r>
            <a:r>
              <a:rPr sz="2400" dirty="0">
                <a:latin typeface="Tahoma"/>
                <a:cs typeface="Tahoma"/>
              </a:rPr>
              <a:t>meta-model </a:t>
            </a:r>
            <a:r>
              <a:rPr sz="2400" spc="-5" dirty="0">
                <a:latin typeface="Tahoma"/>
                <a:cs typeface="Tahoma"/>
              </a:rPr>
              <a:t>that </a:t>
            </a:r>
            <a:r>
              <a:rPr sz="2400" dirty="0">
                <a:latin typeface="Tahoma"/>
                <a:cs typeface="Tahoma"/>
              </a:rPr>
              <a:t>is  </a:t>
            </a:r>
            <a:r>
              <a:rPr sz="2400" spc="-5" dirty="0">
                <a:latin typeface="Tahoma"/>
                <a:cs typeface="Tahoma"/>
              </a:rPr>
              <a:t>predicated on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set of system and </a:t>
            </a:r>
            <a:r>
              <a:rPr sz="2400" spc="-10" dirty="0">
                <a:latin typeface="Tahoma"/>
                <a:cs typeface="Tahoma"/>
              </a:rPr>
              <a:t>software  engineering </a:t>
            </a:r>
            <a:r>
              <a:rPr sz="2400" spc="-5" dirty="0">
                <a:latin typeface="Tahoma"/>
                <a:cs typeface="Tahoma"/>
              </a:rPr>
              <a:t>capabilities that should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10" dirty="0">
                <a:latin typeface="Tahoma"/>
                <a:cs typeface="Tahoma"/>
              </a:rPr>
              <a:t>present </a:t>
            </a:r>
            <a:r>
              <a:rPr sz="2400" dirty="0">
                <a:latin typeface="Tahoma"/>
                <a:cs typeface="Tahoma"/>
              </a:rPr>
              <a:t>as  </a:t>
            </a:r>
            <a:r>
              <a:rPr sz="2400" spc="-5" dirty="0">
                <a:latin typeface="Tahoma"/>
                <a:cs typeface="Tahoma"/>
              </a:rPr>
              <a:t>organizations </a:t>
            </a:r>
            <a:r>
              <a:rPr sz="2400" spc="-10" dirty="0">
                <a:latin typeface="Tahoma"/>
                <a:cs typeface="Tahoma"/>
              </a:rPr>
              <a:t>reach different </a:t>
            </a:r>
            <a:r>
              <a:rPr sz="2400" spc="-5" dirty="0">
                <a:latin typeface="Tahoma"/>
                <a:cs typeface="Tahoma"/>
              </a:rPr>
              <a:t>levels of process  </a:t>
            </a:r>
            <a:r>
              <a:rPr sz="2400" spc="-10" dirty="0">
                <a:latin typeface="Tahoma"/>
                <a:cs typeface="Tahoma"/>
              </a:rPr>
              <a:t>capability </a:t>
            </a:r>
            <a:r>
              <a:rPr sz="2400" dirty="0">
                <a:latin typeface="Tahoma"/>
                <a:cs typeface="Tahoma"/>
              </a:rPr>
              <a:t>and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30" dirty="0">
                <a:latin typeface="Tahoma"/>
                <a:cs typeface="Tahoma"/>
              </a:rPr>
              <a:t>maturity.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Capability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levels: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0: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900" b="1" i="1" spc="-65" dirty="0">
                <a:latin typeface="Tahoma"/>
                <a:cs typeface="Tahoma"/>
              </a:rPr>
              <a:t>Incomplete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1: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900" b="1" i="1" spc="-60" dirty="0">
                <a:latin typeface="Tahoma"/>
                <a:cs typeface="Tahoma"/>
              </a:rPr>
              <a:t>Performed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2: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900" b="1" i="1" spc="-75" dirty="0">
                <a:latin typeface="Tahoma"/>
                <a:cs typeface="Tahoma"/>
              </a:rPr>
              <a:t>Managed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3: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900" b="1" i="1" spc="-65" dirty="0">
                <a:latin typeface="Tahoma"/>
                <a:cs typeface="Tahoma"/>
              </a:rPr>
              <a:t>Defined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4: </a:t>
            </a:r>
            <a:r>
              <a:rPr sz="1900" b="1" i="1" spc="-55" dirty="0">
                <a:latin typeface="Tahoma"/>
                <a:cs typeface="Tahoma"/>
              </a:rPr>
              <a:t>Quantitatively</a:t>
            </a:r>
            <a:r>
              <a:rPr sz="1900" b="1" i="1" spc="-60" dirty="0">
                <a:latin typeface="Tahoma"/>
                <a:cs typeface="Tahoma"/>
              </a:rPr>
              <a:t> </a:t>
            </a:r>
            <a:r>
              <a:rPr sz="1900" b="1" i="1" spc="-70" dirty="0">
                <a:latin typeface="Tahoma"/>
                <a:cs typeface="Tahoma"/>
              </a:rPr>
              <a:t>managed</a:t>
            </a:r>
            <a:endParaRPr sz="19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Tahoma"/>
                <a:cs typeface="Tahoma"/>
              </a:rPr>
              <a:t>Level </a:t>
            </a:r>
            <a:r>
              <a:rPr sz="1800" b="1" dirty="0">
                <a:latin typeface="Tahoma"/>
                <a:cs typeface="Tahoma"/>
              </a:rPr>
              <a:t>5:</a:t>
            </a:r>
            <a:r>
              <a:rPr sz="1800" b="1" spc="-30" dirty="0">
                <a:latin typeface="Tahoma"/>
                <a:cs typeface="Tahoma"/>
              </a:rPr>
              <a:t> </a:t>
            </a:r>
            <a:r>
              <a:rPr sz="1900" b="1" i="1" spc="-55" dirty="0">
                <a:latin typeface="Tahoma"/>
                <a:cs typeface="Tahoma"/>
              </a:rPr>
              <a:t>Optimized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Capability Maturity</a:t>
            </a:r>
            <a:r>
              <a:rPr dirty="0"/>
              <a:t> </a:t>
            </a:r>
            <a:r>
              <a:rPr spc="-5" dirty="0"/>
              <a:t>Model(CMMI)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60317"/>
            <a:ext cx="7616190" cy="398145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Level 0: </a:t>
            </a:r>
            <a:r>
              <a:rPr sz="2500" b="1" i="1" spc="-60" dirty="0">
                <a:latin typeface="Tahoma"/>
                <a:cs typeface="Tahoma"/>
              </a:rPr>
              <a:t>Incomplete</a:t>
            </a:r>
            <a:r>
              <a:rPr sz="2500" b="1" i="1" spc="-45" dirty="0">
                <a:latin typeface="Tahoma"/>
                <a:cs typeface="Tahoma"/>
              </a:rPr>
              <a:t> </a:t>
            </a:r>
            <a:r>
              <a:rPr sz="2500" b="1" i="1" spc="-90" dirty="0">
                <a:latin typeface="Tahoma"/>
                <a:cs typeface="Tahoma"/>
              </a:rPr>
              <a:t>—</a:t>
            </a:r>
            <a:endParaRPr sz="25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6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The process area </a:t>
            </a:r>
            <a:r>
              <a:rPr sz="2000" spc="-30" dirty="0">
                <a:latin typeface="Tahoma"/>
                <a:cs typeface="Tahoma"/>
              </a:rPr>
              <a:t>(e.g., </a:t>
            </a:r>
            <a:r>
              <a:rPr sz="2000" spc="-10" dirty="0">
                <a:latin typeface="Tahoma"/>
                <a:cs typeface="Tahoma"/>
              </a:rPr>
              <a:t>requirements </a:t>
            </a:r>
            <a:r>
              <a:rPr sz="2000" spc="-5" dirty="0">
                <a:latin typeface="Tahoma"/>
                <a:cs typeface="Tahoma"/>
              </a:rPr>
              <a:t>management) is either  </a:t>
            </a:r>
            <a:r>
              <a:rPr sz="2000" dirty="0">
                <a:latin typeface="Tahoma"/>
                <a:cs typeface="Tahoma"/>
              </a:rPr>
              <a:t>not </a:t>
            </a:r>
            <a:r>
              <a:rPr sz="2000" spc="-5" dirty="0">
                <a:latin typeface="Tahoma"/>
                <a:cs typeface="Tahoma"/>
              </a:rPr>
              <a:t>performed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does not achieve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goals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objectives  defined.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500" b="1" i="1" spc="-60" dirty="0">
                <a:latin typeface="Tahoma"/>
                <a:cs typeface="Tahoma"/>
              </a:rPr>
              <a:t>Level </a:t>
            </a:r>
            <a:r>
              <a:rPr sz="2500" b="1" i="1" spc="-50" dirty="0">
                <a:latin typeface="Tahoma"/>
                <a:cs typeface="Tahoma"/>
              </a:rPr>
              <a:t>1: </a:t>
            </a:r>
            <a:r>
              <a:rPr sz="2500" b="1" i="1" spc="-65" dirty="0">
                <a:latin typeface="Tahoma"/>
                <a:cs typeface="Tahoma"/>
              </a:rPr>
              <a:t>Performed</a:t>
            </a:r>
            <a:r>
              <a:rPr sz="2500" b="1" i="1" spc="-25" dirty="0">
                <a:latin typeface="Tahoma"/>
                <a:cs typeface="Tahoma"/>
              </a:rPr>
              <a:t> </a:t>
            </a:r>
            <a:r>
              <a:rPr sz="2500" b="1" i="1" spc="-90" dirty="0">
                <a:latin typeface="Tahoma"/>
                <a:cs typeface="Tahoma"/>
              </a:rPr>
              <a:t>—</a:t>
            </a:r>
            <a:endParaRPr sz="2500">
              <a:latin typeface="Tahoma"/>
              <a:cs typeface="Tahoma"/>
            </a:endParaRPr>
          </a:p>
          <a:p>
            <a:pPr marL="756285" marR="378460" lvl="1" indent="-28702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All of </a:t>
            </a:r>
            <a:r>
              <a:rPr sz="2000" spc="-5" dirty="0">
                <a:latin typeface="Tahoma"/>
                <a:cs typeface="Tahoma"/>
              </a:rPr>
              <a:t>the specific </a:t>
            </a:r>
            <a:r>
              <a:rPr sz="2000" dirty="0">
                <a:latin typeface="Tahoma"/>
                <a:cs typeface="Tahoma"/>
              </a:rPr>
              <a:t>goals of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process </a:t>
            </a:r>
            <a:r>
              <a:rPr sz="2000" spc="-5" dirty="0">
                <a:latin typeface="Tahoma"/>
                <a:cs typeface="Tahoma"/>
              </a:rPr>
              <a:t>area </a:t>
            </a:r>
            <a:r>
              <a:rPr sz="2000" dirty="0">
                <a:latin typeface="Tahoma"/>
                <a:cs typeface="Tahoma"/>
              </a:rPr>
              <a:t>(as defined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by 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CMMI) </a:t>
            </a:r>
            <a:r>
              <a:rPr sz="2000" spc="-5" dirty="0">
                <a:latin typeface="Tahoma"/>
                <a:cs typeface="Tahoma"/>
              </a:rPr>
              <a:t>have </a:t>
            </a:r>
            <a:r>
              <a:rPr sz="2000" dirty="0">
                <a:latin typeface="Tahoma"/>
                <a:cs typeface="Tahoma"/>
              </a:rPr>
              <a:t>been</a:t>
            </a:r>
            <a:r>
              <a:rPr sz="2000" spc="-8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satisfied.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75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500" b="1" i="1" spc="-60" dirty="0">
                <a:latin typeface="Tahoma"/>
                <a:cs typeface="Tahoma"/>
              </a:rPr>
              <a:t>Level </a:t>
            </a:r>
            <a:r>
              <a:rPr sz="2500" b="1" i="1" spc="-50" dirty="0">
                <a:latin typeface="Tahoma"/>
                <a:cs typeface="Tahoma"/>
              </a:rPr>
              <a:t>2: </a:t>
            </a:r>
            <a:r>
              <a:rPr sz="2500" b="1" i="1" spc="-65" dirty="0">
                <a:latin typeface="Tahoma"/>
                <a:cs typeface="Tahoma"/>
              </a:rPr>
              <a:t>Managed</a:t>
            </a:r>
            <a:r>
              <a:rPr sz="2500" b="1" i="1" spc="-15" dirty="0">
                <a:latin typeface="Tahoma"/>
                <a:cs typeface="Tahoma"/>
              </a:rPr>
              <a:t> </a:t>
            </a:r>
            <a:r>
              <a:rPr sz="2500" b="1" i="1" spc="-95" dirty="0">
                <a:latin typeface="Tahoma"/>
                <a:cs typeface="Tahoma"/>
              </a:rPr>
              <a:t>—</a:t>
            </a:r>
            <a:endParaRPr sz="2500">
              <a:latin typeface="Tahoma"/>
              <a:cs typeface="Tahoma"/>
            </a:endParaRPr>
          </a:p>
          <a:p>
            <a:pPr marL="756285" marR="121285" lvl="1" indent="-287020">
              <a:lnSpc>
                <a:spcPct val="100000"/>
              </a:lnSpc>
              <a:spcBef>
                <a:spcPts val="46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All </a:t>
            </a:r>
            <a:r>
              <a:rPr sz="2000" spc="-10" dirty="0">
                <a:latin typeface="Tahoma"/>
                <a:cs typeface="Tahoma"/>
              </a:rPr>
              <a:t>capability </a:t>
            </a:r>
            <a:r>
              <a:rPr sz="2000" spc="-5" dirty="0">
                <a:latin typeface="Tahoma"/>
                <a:cs typeface="Tahoma"/>
              </a:rPr>
              <a:t>level </a:t>
            </a:r>
            <a:r>
              <a:rPr sz="2000" dirty="0">
                <a:latin typeface="Tahoma"/>
                <a:cs typeface="Tahoma"/>
              </a:rPr>
              <a:t>1 </a:t>
            </a:r>
            <a:r>
              <a:rPr sz="2000" spc="-5" dirty="0">
                <a:latin typeface="Tahoma"/>
                <a:cs typeface="Tahoma"/>
              </a:rPr>
              <a:t>criteria have </a:t>
            </a:r>
            <a:r>
              <a:rPr sz="2000" dirty="0">
                <a:latin typeface="Tahoma"/>
                <a:cs typeface="Tahoma"/>
              </a:rPr>
              <a:t>been satisfied. </a:t>
            </a:r>
            <a:r>
              <a:rPr sz="2000" spc="-10" dirty="0">
                <a:latin typeface="Tahoma"/>
                <a:cs typeface="Tahoma"/>
              </a:rPr>
              <a:t>In </a:t>
            </a:r>
            <a:r>
              <a:rPr sz="2000" spc="-5" dirty="0">
                <a:latin typeface="Tahoma"/>
                <a:cs typeface="Tahoma"/>
              </a:rPr>
              <a:t>addition,  </a:t>
            </a:r>
            <a:r>
              <a:rPr sz="2000" dirty="0">
                <a:latin typeface="Tahoma"/>
                <a:cs typeface="Tahoma"/>
              </a:rPr>
              <a:t>all </a:t>
            </a:r>
            <a:r>
              <a:rPr sz="2000" spc="-5" dirty="0">
                <a:latin typeface="Tahoma"/>
                <a:cs typeface="Tahoma"/>
              </a:rPr>
              <a:t>work </a:t>
            </a:r>
            <a:r>
              <a:rPr sz="2000" dirty="0">
                <a:latin typeface="Tahoma"/>
                <a:cs typeface="Tahoma"/>
              </a:rPr>
              <a:t>associated </a:t>
            </a:r>
            <a:r>
              <a:rPr sz="2000" spc="-5" dirty="0">
                <a:latin typeface="Tahoma"/>
                <a:cs typeface="Tahoma"/>
              </a:rPr>
              <a:t>with the </a:t>
            </a:r>
            <a:r>
              <a:rPr sz="2000" dirty="0">
                <a:latin typeface="Tahoma"/>
                <a:cs typeface="Tahoma"/>
              </a:rPr>
              <a:t>process </a:t>
            </a:r>
            <a:r>
              <a:rPr sz="2000" spc="-5" dirty="0">
                <a:latin typeface="Tahoma"/>
                <a:cs typeface="Tahoma"/>
              </a:rPr>
              <a:t>area conforms to </a:t>
            </a:r>
            <a:r>
              <a:rPr sz="2000" dirty="0">
                <a:latin typeface="Tahoma"/>
                <a:cs typeface="Tahoma"/>
              </a:rPr>
              <a:t>an  organizationally defined</a:t>
            </a:r>
            <a:r>
              <a:rPr sz="2000" spc="-30" dirty="0">
                <a:latin typeface="Tahoma"/>
                <a:cs typeface="Tahoma"/>
              </a:rPr>
              <a:t> policy.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Capability Maturity</a:t>
            </a:r>
            <a:r>
              <a:rPr dirty="0"/>
              <a:t> </a:t>
            </a:r>
            <a:r>
              <a:rPr spc="-5" dirty="0"/>
              <a:t>Model(CMMI)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1944523"/>
            <a:ext cx="7616825" cy="454025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Level 3: </a:t>
            </a:r>
            <a:r>
              <a:rPr sz="2950" b="1" i="1" spc="-90" dirty="0">
                <a:latin typeface="Tahoma"/>
                <a:cs typeface="Tahoma"/>
              </a:rPr>
              <a:t>Defined</a:t>
            </a:r>
            <a:r>
              <a:rPr sz="2950" b="1" i="1" spc="25" dirty="0">
                <a:latin typeface="Tahoma"/>
                <a:cs typeface="Tahoma"/>
              </a:rPr>
              <a:t> </a:t>
            </a:r>
            <a:r>
              <a:rPr sz="2950" b="1" i="1" spc="-140" dirty="0">
                <a:latin typeface="Tahoma"/>
                <a:cs typeface="Tahoma"/>
              </a:rPr>
              <a:t>—</a:t>
            </a:r>
            <a:endParaRPr sz="295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5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All </a:t>
            </a:r>
            <a:r>
              <a:rPr sz="2400" spc="-10" dirty="0">
                <a:latin typeface="Tahoma"/>
                <a:cs typeface="Tahoma"/>
              </a:rPr>
              <a:t>capability </a:t>
            </a:r>
            <a:r>
              <a:rPr sz="2400" spc="-5" dirty="0">
                <a:latin typeface="Tahoma"/>
                <a:cs typeface="Tahoma"/>
              </a:rPr>
              <a:t>level </a:t>
            </a:r>
            <a:r>
              <a:rPr sz="2400" dirty="0">
                <a:latin typeface="Tahoma"/>
                <a:cs typeface="Tahoma"/>
              </a:rPr>
              <a:t>2 </a:t>
            </a:r>
            <a:r>
              <a:rPr sz="2400" spc="-5" dirty="0">
                <a:latin typeface="Tahoma"/>
                <a:cs typeface="Tahoma"/>
              </a:rPr>
              <a:t>criteria </a:t>
            </a:r>
            <a:r>
              <a:rPr sz="2400" spc="-15" dirty="0">
                <a:latin typeface="Tahoma"/>
                <a:cs typeface="Tahoma"/>
              </a:rPr>
              <a:t>have </a:t>
            </a:r>
            <a:r>
              <a:rPr sz="2400" dirty="0">
                <a:latin typeface="Tahoma"/>
                <a:cs typeface="Tahoma"/>
              </a:rPr>
              <a:t>been </a:t>
            </a:r>
            <a:r>
              <a:rPr sz="2400" spc="-5" dirty="0">
                <a:latin typeface="Tahoma"/>
                <a:cs typeface="Tahoma"/>
              </a:rPr>
              <a:t>achieved.  </a:t>
            </a:r>
            <a:r>
              <a:rPr sz="2400" spc="-10" dirty="0">
                <a:latin typeface="Tahoma"/>
                <a:cs typeface="Tahoma"/>
              </a:rPr>
              <a:t>In </a:t>
            </a:r>
            <a:r>
              <a:rPr sz="2400" spc="-5" dirty="0">
                <a:latin typeface="Tahoma"/>
                <a:cs typeface="Tahoma"/>
              </a:rPr>
              <a:t>addition, the process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“tailored </a:t>
            </a:r>
            <a:r>
              <a:rPr sz="2400" spc="-10" dirty="0">
                <a:latin typeface="Tahoma"/>
                <a:cs typeface="Tahoma"/>
              </a:rPr>
              <a:t>from </a:t>
            </a:r>
            <a:r>
              <a:rPr sz="2400" spc="-5" dirty="0">
                <a:latin typeface="Tahoma"/>
                <a:cs typeface="Tahoma"/>
              </a:rPr>
              <a:t>the  </a:t>
            </a:r>
            <a:r>
              <a:rPr sz="2400" spc="-10" dirty="0">
                <a:latin typeface="Tahoma"/>
                <a:cs typeface="Tahoma"/>
              </a:rPr>
              <a:t>organization’s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standard </a:t>
            </a:r>
            <a:r>
              <a:rPr sz="2400" spc="-5" dirty="0">
                <a:latin typeface="Tahoma"/>
                <a:cs typeface="Tahoma"/>
              </a:rPr>
              <a:t>processes according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5" dirty="0">
                <a:latin typeface="Tahoma"/>
                <a:cs typeface="Tahoma"/>
              </a:rPr>
              <a:t>organization’s</a:t>
            </a:r>
            <a:r>
              <a:rPr sz="2400" spc="7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tailoring guidelines, and  contributes work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products.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Tahoma"/>
                <a:cs typeface="Tahoma"/>
              </a:rPr>
              <a:t>Level </a:t>
            </a:r>
            <a:r>
              <a:rPr sz="2800" b="1" spc="-5" dirty="0">
                <a:latin typeface="Tahoma"/>
                <a:cs typeface="Tahoma"/>
              </a:rPr>
              <a:t>4: </a:t>
            </a:r>
            <a:r>
              <a:rPr sz="2800" b="1" spc="-10" dirty="0">
                <a:latin typeface="Tahoma"/>
                <a:cs typeface="Tahoma"/>
              </a:rPr>
              <a:t>Quantitatively</a:t>
            </a:r>
            <a:r>
              <a:rPr sz="2800" b="1" spc="75" dirty="0">
                <a:latin typeface="Tahoma"/>
                <a:cs typeface="Tahoma"/>
              </a:rPr>
              <a:t> </a:t>
            </a:r>
            <a:r>
              <a:rPr sz="2800" b="1" spc="-10" dirty="0">
                <a:latin typeface="Tahoma"/>
                <a:cs typeface="Tahoma"/>
              </a:rPr>
              <a:t>managed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9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All capability level </a:t>
            </a:r>
            <a:r>
              <a:rPr sz="1800" dirty="0">
                <a:latin typeface="Tahoma"/>
                <a:cs typeface="Tahoma"/>
              </a:rPr>
              <a:t>3 </a:t>
            </a:r>
            <a:r>
              <a:rPr sz="1800" spc="-5" dirty="0">
                <a:latin typeface="Tahoma"/>
                <a:cs typeface="Tahoma"/>
              </a:rPr>
              <a:t>criteria have </a:t>
            </a:r>
            <a:r>
              <a:rPr sz="1800" dirty="0">
                <a:latin typeface="Tahoma"/>
                <a:cs typeface="Tahoma"/>
              </a:rPr>
              <a:t>been</a:t>
            </a:r>
            <a:r>
              <a:rPr sz="1800" spc="5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achieved.</a:t>
            </a:r>
            <a:endParaRPr sz="1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Tahoma"/>
                <a:cs typeface="Tahoma"/>
              </a:rPr>
              <a:t>Level </a:t>
            </a:r>
            <a:r>
              <a:rPr sz="2800" b="1" spc="-5" dirty="0">
                <a:latin typeface="Tahoma"/>
                <a:cs typeface="Tahoma"/>
              </a:rPr>
              <a:t>5: </a:t>
            </a:r>
            <a:r>
              <a:rPr sz="2800" b="1" dirty="0">
                <a:latin typeface="Tahoma"/>
                <a:cs typeface="Tahoma"/>
              </a:rPr>
              <a:t>Optimized</a:t>
            </a:r>
            <a:r>
              <a:rPr sz="2800" b="1" spc="80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—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4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All </a:t>
            </a:r>
            <a:r>
              <a:rPr sz="1400" spc="-5" dirty="0">
                <a:latin typeface="Tahoma"/>
                <a:cs typeface="Tahoma"/>
              </a:rPr>
              <a:t>capability level </a:t>
            </a:r>
            <a:r>
              <a:rPr sz="1400" dirty="0">
                <a:latin typeface="Tahoma"/>
                <a:cs typeface="Tahoma"/>
              </a:rPr>
              <a:t>4 </a:t>
            </a:r>
            <a:r>
              <a:rPr sz="1400" spc="-5" dirty="0">
                <a:latin typeface="Tahoma"/>
                <a:cs typeface="Tahoma"/>
              </a:rPr>
              <a:t>criteria </a:t>
            </a:r>
            <a:r>
              <a:rPr sz="1400" spc="-10" dirty="0">
                <a:latin typeface="Tahoma"/>
                <a:cs typeface="Tahoma"/>
              </a:rPr>
              <a:t>have </a:t>
            </a:r>
            <a:r>
              <a:rPr sz="1400" dirty="0">
                <a:latin typeface="Tahoma"/>
                <a:cs typeface="Tahoma"/>
              </a:rPr>
              <a:t>been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achieved.</a:t>
            </a:r>
            <a:endParaRPr sz="1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In addition, the process area </a:t>
            </a:r>
            <a:r>
              <a:rPr sz="1400" dirty="0">
                <a:latin typeface="Tahoma"/>
                <a:cs typeface="Tahoma"/>
              </a:rPr>
              <a:t>is </a:t>
            </a:r>
            <a:r>
              <a:rPr sz="1400" spc="-5" dirty="0">
                <a:latin typeface="Tahoma"/>
                <a:cs typeface="Tahoma"/>
              </a:rPr>
              <a:t>adapted and optimized using quantitative</a:t>
            </a:r>
            <a:r>
              <a:rPr sz="1400" spc="310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(statistical)</a:t>
            </a:r>
            <a:endParaRPr sz="1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Tahoma"/>
                <a:cs typeface="Tahoma"/>
              </a:rPr>
              <a:t>means </a:t>
            </a:r>
            <a:r>
              <a:rPr sz="1400" dirty="0">
                <a:latin typeface="Tahoma"/>
                <a:cs typeface="Tahoma"/>
              </a:rPr>
              <a:t>to meet </a:t>
            </a:r>
            <a:r>
              <a:rPr sz="1400" spc="-5" dirty="0">
                <a:latin typeface="Tahoma"/>
                <a:cs typeface="Tahoma"/>
              </a:rPr>
              <a:t>changing customer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needs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336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Capability Maturity</a:t>
            </a:r>
            <a:r>
              <a:rPr dirty="0"/>
              <a:t> </a:t>
            </a:r>
            <a:r>
              <a:rPr spc="-5" dirty="0"/>
              <a:t>Model(CMMI)</a:t>
            </a:r>
          </a:p>
        </p:txBody>
      </p:sp>
      <p:sp>
        <p:nvSpPr>
          <p:cNvPr id="3" name="object 3"/>
          <p:cNvSpPr/>
          <p:nvPr/>
        </p:nvSpPr>
        <p:spPr>
          <a:xfrm>
            <a:off x="1585878" y="2085784"/>
            <a:ext cx="5983861" cy="41131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098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CMMI and </a:t>
            </a:r>
            <a:r>
              <a:rPr sz="4400" spc="-5" dirty="0"/>
              <a:t>Process</a:t>
            </a:r>
            <a:r>
              <a:rPr sz="4400" spc="-95" dirty="0"/>
              <a:t> </a:t>
            </a:r>
            <a:r>
              <a:rPr sz="4400" spc="-10" dirty="0"/>
              <a:t>Areas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14400" y="1752600"/>
            <a:ext cx="7162800" cy="5105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37870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What is the simplest model of </a:t>
            </a:r>
            <a:r>
              <a:rPr sz="3200" spc="-10" dirty="0">
                <a:latin typeface="Tahoma"/>
                <a:cs typeface="Tahoma"/>
              </a:rPr>
              <a:t>software  </a:t>
            </a:r>
            <a:r>
              <a:rPr sz="3200" spc="-5" dirty="0">
                <a:latin typeface="Tahoma"/>
                <a:cs typeface="Tahoma"/>
              </a:rPr>
              <a:t>development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paradigm?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Tahoma"/>
                <a:cs typeface="Tahoma"/>
              </a:rPr>
              <a:t>a.</a:t>
            </a:r>
            <a:r>
              <a:rPr sz="3200" spc="-10" dirty="0">
                <a:latin typeface="Tahoma"/>
                <a:cs typeface="Tahoma"/>
              </a:rPr>
              <a:t>Spiral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5" dirty="0">
                <a:latin typeface="Tahoma"/>
                <a:cs typeface="Tahoma"/>
              </a:rPr>
              <a:t>b.</a:t>
            </a:r>
            <a:r>
              <a:rPr sz="3200" spc="-5" dirty="0">
                <a:latin typeface="Tahoma"/>
                <a:cs typeface="Tahoma"/>
              </a:rPr>
              <a:t>Big Bang</a:t>
            </a:r>
            <a:r>
              <a:rPr sz="3200" spc="4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0" dirty="0">
                <a:latin typeface="Tahoma"/>
                <a:cs typeface="Tahoma"/>
              </a:rPr>
              <a:t>c.</a:t>
            </a:r>
            <a:r>
              <a:rPr sz="3200" spc="-10" dirty="0">
                <a:latin typeface="Tahoma"/>
                <a:cs typeface="Tahoma"/>
              </a:rPr>
              <a:t>V-model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spc="-15" dirty="0">
                <a:latin typeface="Tahoma"/>
                <a:cs typeface="Tahoma"/>
              </a:rPr>
              <a:t>d.</a:t>
            </a:r>
            <a:r>
              <a:rPr sz="3200" spc="-15" dirty="0">
                <a:latin typeface="Tahoma"/>
                <a:cs typeface="Tahoma"/>
              </a:rPr>
              <a:t>Waterfall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112079" y="3002262"/>
            <a:ext cx="2001520" cy="0"/>
          </a:xfrm>
          <a:custGeom>
            <a:avLst/>
            <a:gdLst/>
            <a:ahLst/>
            <a:cxnLst/>
            <a:rect l="l" t="t" r="r" b="b"/>
            <a:pathLst>
              <a:path w="2001520">
                <a:moveTo>
                  <a:pt x="0" y="0"/>
                </a:moveTo>
                <a:lnTo>
                  <a:pt x="2001132" y="0"/>
                </a:lnTo>
              </a:path>
            </a:pathLst>
          </a:custGeom>
          <a:ln w="25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1617" y="2048078"/>
            <a:ext cx="609981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4977130" algn="l"/>
              </a:tabLst>
            </a:pPr>
            <a:r>
              <a:rPr sz="3200" spc="-10" dirty="0">
                <a:latin typeface="Tahoma"/>
                <a:cs typeface="Tahoma"/>
              </a:rPr>
              <a:t>Programs, </a:t>
            </a:r>
            <a:r>
              <a:rPr sz="3200" dirty="0">
                <a:latin typeface="Tahoma"/>
                <a:cs typeface="Tahoma"/>
              </a:rPr>
              <a:t>documents, and</a:t>
            </a:r>
            <a:r>
              <a:rPr sz="3200" spc="-5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data  </a:t>
            </a:r>
            <a:r>
              <a:rPr sz="3200" dirty="0">
                <a:latin typeface="Tahoma"/>
                <a:cs typeface="Tahoma"/>
              </a:rPr>
              <a:t>produced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are	.</a:t>
            </a:r>
            <a:endParaRPr sz="32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AutoNum type="alphaLcPeriod"/>
              <a:tabLst>
                <a:tab pos="527685" algn="l"/>
                <a:tab pos="528320" algn="l"/>
              </a:tabLst>
            </a:pPr>
            <a:r>
              <a:rPr sz="3200" spc="-5" dirty="0">
                <a:latin typeface="Tahoma"/>
                <a:cs typeface="Tahoma"/>
              </a:rPr>
              <a:t>Product</a:t>
            </a:r>
            <a:endParaRPr sz="3200">
              <a:latin typeface="Tahoma"/>
              <a:cs typeface="Tahoma"/>
            </a:endParaRPr>
          </a:p>
          <a:p>
            <a:pPr marL="527685" indent="-51562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AutoNum type="alphaLcPeriod"/>
              <a:tabLst>
                <a:tab pos="527685" algn="l"/>
                <a:tab pos="528320" algn="l"/>
              </a:tabLst>
            </a:pPr>
            <a:r>
              <a:rPr sz="3200" spc="-30" dirty="0">
                <a:latin typeface="Tahoma"/>
                <a:cs typeface="Tahoma"/>
              </a:rPr>
              <a:t>Work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product</a:t>
            </a:r>
            <a:endParaRPr sz="3200">
              <a:latin typeface="Tahoma"/>
              <a:cs typeface="Tahoma"/>
            </a:endParaRPr>
          </a:p>
          <a:p>
            <a:pPr marL="652780" indent="-64008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AutoNum type="alphaLcPeriod"/>
              <a:tabLst>
                <a:tab pos="652145" algn="l"/>
                <a:tab pos="652780" algn="l"/>
              </a:tabLst>
            </a:pPr>
            <a:r>
              <a:rPr sz="3200" spc="-65" dirty="0">
                <a:latin typeface="Tahoma"/>
                <a:cs typeface="Tahoma"/>
              </a:rPr>
              <a:t>Tools</a:t>
            </a:r>
            <a:endParaRPr sz="3200">
              <a:latin typeface="Tahoma"/>
              <a:cs typeface="Tahoma"/>
            </a:endParaRPr>
          </a:p>
          <a:p>
            <a:pPr marL="652780" indent="-640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AutoNum type="alphaLcPeriod"/>
              <a:tabLst>
                <a:tab pos="652145" algn="l"/>
                <a:tab pos="652780" algn="l"/>
              </a:tabLst>
            </a:pPr>
            <a:r>
              <a:rPr sz="3200" dirty="0">
                <a:latin typeface="Tahoma"/>
                <a:cs typeface="Tahoma"/>
              </a:rPr>
              <a:t>Methods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089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Legacy</a:t>
            </a:r>
            <a:r>
              <a:rPr sz="4400" spc="-90" dirty="0"/>
              <a:t> </a:t>
            </a:r>
            <a:r>
              <a:rPr sz="4400" spc="-10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5555" cy="1977389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55600" marR="5080" indent="-342900" algn="just">
              <a:lnSpc>
                <a:spcPct val="98500"/>
              </a:lnSpc>
              <a:spcBef>
                <a:spcPts val="1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These older </a:t>
            </a:r>
            <a:r>
              <a:rPr sz="3200" spc="-5" dirty="0">
                <a:latin typeface="Tahoma"/>
                <a:cs typeface="Tahoma"/>
              </a:rPr>
              <a:t>programs—often </a:t>
            </a:r>
            <a:r>
              <a:rPr sz="3200" spc="-10" dirty="0">
                <a:latin typeface="Tahoma"/>
                <a:cs typeface="Tahoma"/>
              </a:rPr>
              <a:t>referred  </a:t>
            </a:r>
            <a:r>
              <a:rPr sz="3200" dirty="0">
                <a:latin typeface="Tahoma"/>
                <a:cs typeface="Tahoma"/>
              </a:rPr>
              <a:t>to as </a:t>
            </a:r>
            <a:r>
              <a:rPr sz="3350" i="1" spc="-70" dirty="0">
                <a:solidFill>
                  <a:srgbClr val="FF0000"/>
                </a:solidFill>
                <a:latin typeface="Tahoma"/>
                <a:cs typeface="Tahoma"/>
              </a:rPr>
              <a:t>legacy </a:t>
            </a:r>
            <a:r>
              <a:rPr sz="3350" i="1" spc="-80" dirty="0">
                <a:solidFill>
                  <a:srgbClr val="FF0000"/>
                </a:solidFill>
                <a:latin typeface="Tahoma"/>
                <a:cs typeface="Tahoma"/>
              </a:rPr>
              <a:t>software </a:t>
            </a:r>
            <a:r>
              <a:rPr sz="3350" i="1" spc="-100" dirty="0">
                <a:latin typeface="Tahoma"/>
                <a:cs typeface="Tahoma"/>
              </a:rPr>
              <a:t>—have </a:t>
            </a:r>
            <a:r>
              <a:rPr sz="3350" i="1" spc="-80" dirty="0">
                <a:latin typeface="Tahoma"/>
                <a:cs typeface="Tahoma"/>
              </a:rPr>
              <a:t>been </a:t>
            </a:r>
            <a:r>
              <a:rPr sz="3350" i="1" spc="-75" dirty="0">
                <a:latin typeface="Tahoma"/>
                <a:cs typeface="Tahoma"/>
              </a:rPr>
              <a:t>the  </a:t>
            </a:r>
            <a:r>
              <a:rPr sz="3200" spc="-10" dirty="0">
                <a:latin typeface="Tahoma"/>
                <a:cs typeface="Tahoma"/>
              </a:rPr>
              <a:t>focus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continuous attention </a:t>
            </a:r>
            <a:r>
              <a:rPr sz="3200" dirty="0">
                <a:latin typeface="Tahoma"/>
                <a:cs typeface="Tahoma"/>
              </a:rPr>
              <a:t>and  </a:t>
            </a:r>
            <a:r>
              <a:rPr sz="3200" spc="-5" dirty="0">
                <a:latin typeface="Tahoma"/>
                <a:cs typeface="Tahoma"/>
              </a:rPr>
              <a:t>concern since </a:t>
            </a:r>
            <a:r>
              <a:rPr sz="3200" dirty="0">
                <a:latin typeface="Tahoma"/>
                <a:cs typeface="Tahoma"/>
              </a:rPr>
              <a:t>the</a:t>
            </a:r>
            <a:r>
              <a:rPr sz="3200" spc="-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1960s.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4363422"/>
            <a:ext cx="8682355" cy="1379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Tahoma"/>
                <a:cs typeface="Tahoma"/>
              </a:rPr>
              <a:t>Legacy </a:t>
            </a:r>
            <a:r>
              <a:rPr sz="1800" spc="-10" dirty="0">
                <a:latin typeface="Tahoma"/>
                <a:cs typeface="Tahoma"/>
              </a:rPr>
              <a:t>software </a:t>
            </a:r>
            <a:r>
              <a:rPr sz="1800" spc="-5" dirty="0">
                <a:latin typeface="Tahoma"/>
                <a:cs typeface="Tahoma"/>
              </a:rPr>
              <a:t>systems </a:t>
            </a:r>
            <a:r>
              <a:rPr sz="1900" i="1" spc="-35" dirty="0">
                <a:latin typeface="Tahoma"/>
                <a:cs typeface="Tahoma"/>
              </a:rPr>
              <a:t>. . . </a:t>
            </a:r>
            <a:r>
              <a:rPr sz="1900" i="1" spc="-60" dirty="0">
                <a:latin typeface="Tahoma"/>
                <a:cs typeface="Tahoma"/>
              </a:rPr>
              <a:t>were </a:t>
            </a:r>
            <a:r>
              <a:rPr sz="1900" i="1" spc="-55" dirty="0">
                <a:latin typeface="Tahoma"/>
                <a:cs typeface="Tahoma"/>
              </a:rPr>
              <a:t>developed decades ago and </a:t>
            </a:r>
            <a:r>
              <a:rPr sz="1900" i="1" spc="-60" dirty="0">
                <a:latin typeface="Tahoma"/>
                <a:cs typeface="Tahoma"/>
              </a:rPr>
              <a:t>have </a:t>
            </a:r>
            <a:r>
              <a:rPr sz="1900" i="1" spc="-55" dirty="0">
                <a:latin typeface="Tahoma"/>
                <a:cs typeface="Tahoma"/>
              </a:rPr>
              <a:t>been </a:t>
            </a:r>
            <a:r>
              <a:rPr sz="1900" i="1" spc="-50" dirty="0">
                <a:latin typeface="Tahoma"/>
                <a:cs typeface="Tahoma"/>
              </a:rPr>
              <a:t>continually  </a:t>
            </a:r>
            <a:r>
              <a:rPr sz="1800" spc="-5" dirty="0">
                <a:latin typeface="Tahoma"/>
                <a:cs typeface="Tahoma"/>
              </a:rPr>
              <a:t>modified to </a:t>
            </a:r>
            <a:r>
              <a:rPr sz="1800" dirty="0">
                <a:latin typeface="Tahoma"/>
                <a:cs typeface="Tahoma"/>
              </a:rPr>
              <a:t>meet </a:t>
            </a:r>
            <a:r>
              <a:rPr sz="1800" spc="-5" dirty="0">
                <a:latin typeface="Tahoma"/>
                <a:cs typeface="Tahoma"/>
              </a:rPr>
              <a:t>changes </a:t>
            </a:r>
            <a:r>
              <a:rPr sz="1800" dirty="0">
                <a:latin typeface="Tahoma"/>
                <a:cs typeface="Tahoma"/>
              </a:rPr>
              <a:t>in business </a:t>
            </a:r>
            <a:r>
              <a:rPr sz="1800" spc="-10" dirty="0">
                <a:latin typeface="Tahoma"/>
                <a:cs typeface="Tahoma"/>
              </a:rPr>
              <a:t>requirements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computing platforms. </a:t>
            </a:r>
            <a:r>
              <a:rPr sz="1800" dirty="0">
                <a:latin typeface="Tahoma"/>
                <a:cs typeface="Tahoma"/>
              </a:rPr>
              <a:t>The  </a:t>
            </a:r>
            <a:r>
              <a:rPr sz="1800" spc="-10" dirty="0">
                <a:latin typeface="Tahoma"/>
                <a:cs typeface="Tahoma"/>
              </a:rPr>
              <a:t>proliferation </a:t>
            </a:r>
            <a:r>
              <a:rPr sz="1800" dirty="0">
                <a:latin typeface="Tahoma"/>
                <a:cs typeface="Tahoma"/>
              </a:rPr>
              <a:t>of </a:t>
            </a:r>
            <a:r>
              <a:rPr sz="1800" spc="-5" dirty="0">
                <a:latin typeface="Tahoma"/>
                <a:cs typeface="Tahoma"/>
              </a:rPr>
              <a:t>such systems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5" dirty="0">
                <a:latin typeface="Tahoma"/>
                <a:cs typeface="Tahoma"/>
              </a:rPr>
              <a:t>causing </a:t>
            </a:r>
            <a:r>
              <a:rPr sz="1800" dirty="0">
                <a:latin typeface="Tahoma"/>
                <a:cs typeface="Tahoma"/>
              </a:rPr>
              <a:t>headaches </a:t>
            </a:r>
            <a:r>
              <a:rPr sz="1800" spc="-5" dirty="0">
                <a:latin typeface="Tahoma"/>
                <a:cs typeface="Tahoma"/>
              </a:rPr>
              <a:t>for large organizations who </a:t>
            </a:r>
            <a:r>
              <a:rPr sz="1800" spc="-10" dirty="0">
                <a:latin typeface="Tahoma"/>
                <a:cs typeface="Tahoma"/>
              </a:rPr>
              <a:t>find  </a:t>
            </a:r>
            <a:r>
              <a:rPr sz="1800" spc="-5" dirty="0">
                <a:latin typeface="Tahoma"/>
                <a:cs typeface="Tahoma"/>
              </a:rPr>
              <a:t>them costly to maintain </a:t>
            </a:r>
            <a:r>
              <a:rPr sz="1800" dirty="0">
                <a:latin typeface="Tahoma"/>
                <a:cs typeface="Tahoma"/>
              </a:rPr>
              <a:t>and </a:t>
            </a:r>
            <a:r>
              <a:rPr sz="1800" spc="-5" dirty="0">
                <a:latin typeface="Tahoma"/>
                <a:cs typeface="Tahoma"/>
              </a:rPr>
              <a:t>risky to</a:t>
            </a:r>
            <a:r>
              <a:rPr sz="1800" spc="-10" dirty="0">
                <a:latin typeface="Tahoma"/>
                <a:cs typeface="Tahoma"/>
              </a:rPr>
              <a:t> evolve.</a:t>
            </a:r>
            <a:endParaRPr sz="1800">
              <a:latin typeface="Tahoma"/>
              <a:cs typeface="Tahoma"/>
            </a:endParaRPr>
          </a:p>
          <a:p>
            <a:pPr marL="4585335">
              <a:lnSpc>
                <a:spcPts val="1920"/>
              </a:lnSpc>
            </a:pPr>
            <a:r>
              <a:rPr sz="1800" spc="-15" dirty="0">
                <a:latin typeface="Tahoma"/>
                <a:cs typeface="Tahoma"/>
              </a:rPr>
              <a:t>Dayani-Fard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59968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Software </a:t>
            </a:r>
            <a:r>
              <a:rPr sz="320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developed </a:t>
            </a:r>
            <a:r>
              <a:rPr sz="3200" dirty="0">
                <a:latin typeface="Tahoma"/>
                <a:cs typeface="Tahoma"/>
              </a:rPr>
              <a:t>or </a:t>
            </a:r>
            <a:r>
              <a:rPr sz="3200" spc="-5" dirty="0">
                <a:latin typeface="Tahoma"/>
                <a:cs typeface="Tahoma"/>
              </a:rPr>
              <a:t>engineered  (by following systematic, </a:t>
            </a:r>
            <a:r>
              <a:rPr sz="3200" dirty="0">
                <a:latin typeface="Tahoma"/>
                <a:cs typeface="Tahoma"/>
              </a:rPr>
              <a:t>disciplined and  </a:t>
            </a:r>
            <a:r>
              <a:rPr sz="3200" spc="-5" dirty="0">
                <a:latin typeface="Tahoma"/>
                <a:cs typeface="Tahoma"/>
              </a:rPr>
              <a:t>quantifiable </a:t>
            </a:r>
            <a:r>
              <a:rPr sz="3200" dirty="0">
                <a:latin typeface="Tahoma"/>
                <a:cs typeface="Tahoma"/>
              </a:rPr>
              <a:t>approach), it is not  </a:t>
            </a:r>
            <a:r>
              <a:rPr sz="3200" spc="-5" dirty="0">
                <a:latin typeface="Tahoma"/>
                <a:cs typeface="Tahoma"/>
              </a:rPr>
              <a:t>manufactured.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80" dirty="0">
                <a:latin typeface="Tahoma"/>
                <a:cs typeface="Tahoma"/>
              </a:rPr>
              <a:t>True</a:t>
            </a:r>
            <a:endParaRPr sz="3200">
              <a:latin typeface="Tahoma"/>
              <a:cs typeface="Tahoma"/>
            </a:endParaRPr>
          </a:p>
          <a:p>
            <a:pPr marL="480059" indent="-46799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80059" algn="l"/>
                <a:tab pos="480695" algn="l"/>
              </a:tabLst>
            </a:pPr>
            <a:r>
              <a:rPr sz="3200" spc="-30" dirty="0">
                <a:latin typeface="Tahoma"/>
                <a:cs typeface="Tahoma"/>
              </a:rPr>
              <a:t>False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6586220" cy="2172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5" dirty="0">
                <a:latin typeface="Tahoma"/>
                <a:cs typeface="Tahoma"/>
              </a:rPr>
              <a:t>Spiral </a:t>
            </a:r>
            <a:r>
              <a:rPr sz="3200" dirty="0">
                <a:latin typeface="Tahoma"/>
                <a:cs typeface="Tahoma"/>
              </a:rPr>
              <a:t>model </a:t>
            </a:r>
            <a:r>
              <a:rPr sz="3200" spc="-5" dirty="0">
                <a:latin typeface="Tahoma"/>
                <a:cs typeface="Tahoma"/>
              </a:rPr>
              <a:t>is suitable </a:t>
            </a:r>
            <a:r>
              <a:rPr sz="3200" spc="-10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student  projects.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80" dirty="0">
                <a:latin typeface="Tahoma"/>
                <a:cs typeface="Tahoma"/>
              </a:rPr>
              <a:t>True</a:t>
            </a:r>
            <a:endParaRPr sz="3200">
              <a:latin typeface="Tahoma"/>
              <a:cs typeface="Tahoma"/>
            </a:endParaRPr>
          </a:p>
          <a:p>
            <a:pPr marL="480059" indent="-46799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480059" algn="l"/>
                <a:tab pos="480695" algn="l"/>
              </a:tabLst>
            </a:pPr>
            <a:r>
              <a:rPr sz="3200" spc="-30" dirty="0">
                <a:latin typeface="Tahoma"/>
                <a:cs typeface="Tahoma"/>
              </a:rPr>
              <a:t>False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462521" y="2048078"/>
            <a:ext cx="9702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ahoma"/>
                <a:cs typeface="Tahoma"/>
              </a:rPr>
              <a:t>spi</a:t>
            </a:r>
            <a:r>
              <a:rPr sz="3200" spc="-7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al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6397" y="2048078"/>
            <a:ext cx="1121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617" y="2048078"/>
            <a:ext cx="487870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2322830" algn="l"/>
                <a:tab pos="2755900" algn="l"/>
                <a:tab pos="4199255" algn="l"/>
              </a:tabLst>
            </a:pPr>
            <a:r>
              <a:rPr sz="3200" dirty="0">
                <a:latin typeface="Tahoma"/>
                <a:cs typeface="Tahoma"/>
              </a:rPr>
              <a:t>P</a:t>
            </a:r>
            <a:r>
              <a:rPr sz="3200" spc="-2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oto</a:t>
            </a:r>
            <a:r>
              <a:rPr sz="3200" spc="-45" dirty="0">
                <a:latin typeface="Tahoma"/>
                <a:cs typeface="Tahoma"/>
              </a:rPr>
              <a:t>t</a:t>
            </a:r>
            <a:r>
              <a:rPr sz="3200" spc="-5" dirty="0">
                <a:latin typeface="Tahoma"/>
                <a:cs typeface="Tahoma"/>
              </a:rPr>
              <a:t>y</a:t>
            </a:r>
            <a:r>
              <a:rPr sz="3200" spc="5" dirty="0">
                <a:latin typeface="Tahoma"/>
                <a:cs typeface="Tahoma"/>
              </a:rPr>
              <a:t>p</a:t>
            </a:r>
            <a:r>
              <a:rPr sz="3200" dirty="0">
                <a:latin typeface="Tahoma"/>
                <a:cs typeface="Tahoma"/>
              </a:rPr>
              <a:t>ing	model	and  </a:t>
            </a:r>
            <a:r>
              <a:rPr sz="3200" spc="-5" dirty="0">
                <a:latin typeface="Tahoma"/>
                <a:cs typeface="Tahoma"/>
              </a:rPr>
              <a:t>follows	generalize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16192" y="2536063"/>
            <a:ext cx="2760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96490" algn="l"/>
              </a:tabLst>
            </a:pPr>
            <a:r>
              <a:rPr sz="3200" dirty="0">
                <a:latin typeface="Tahoma"/>
                <a:cs typeface="Tahoma"/>
              </a:rPr>
              <a:t>app</a:t>
            </a:r>
            <a:r>
              <a:rPr sz="3200" spc="-2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oach	of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17217" y="3489942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>
                <a:moveTo>
                  <a:pt x="0" y="0"/>
                </a:moveTo>
                <a:lnTo>
                  <a:pt x="3560072" y="0"/>
                </a:lnTo>
              </a:path>
            </a:pathLst>
          </a:custGeom>
          <a:ln w="256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61617" y="3608908"/>
            <a:ext cx="7611745" cy="1587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AutoNum type="alphaLcPeriod"/>
              <a:tabLst>
                <a:tab pos="728345" algn="l"/>
                <a:tab pos="728980" algn="l"/>
                <a:tab pos="2696210" algn="l"/>
                <a:tab pos="4142740" algn="l"/>
                <a:tab pos="5774055" algn="l"/>
              </a:tabLst>
            </a:pPr>
            <a:r>
              <a:rPr sz="3200" spc="-114" dirty="0">
                <a:latin typeface="Tahoma"/>
                <a:cs typeface="Tahoma"/>
              </a:rPr>
              <a:t>W</a:t>
            </a:r>
            <a:r>
              <a:rPr sz="3200" dirty="0">
                <a:latin typeface="Tahoma"/>
                <a:cs typeface="Tahoma"/>
              </a:rPr>
              <a:t>ater</a:t>
            </a:r>
            <a:r>
              <a:rPr sz="3200" spc="-40" dirty="0">
                <a:latin typeface="Tahoma"/>
                <a:cs typeface="Tahoma"/>
              </a:rPr>
              <a:t>f</a:t>
            </a:r>
            <a:r>
              <a:rPr sz="3200" dirty="0">
                <a:latin typeface="Tahoma"/>
                <a:cs typeface="Tahoma"/>
              </a:rPr>
              <a:t>all	Model	(Linear	</a:t>
            </a:r>
            <a:r>
              <a:rPr sz="3200" spc="-5" dirty="0">
                <a:latin typeface="Tahoma"/>
                <a:cs typeface="Tahoma"/>
              </a:rPr>
              <a:t>sequential  </a:t>
            </a:r>
            <a:r>
              <a:rPr sz="3200" dirty="0">
                <a:latin typeface="Tahoma"/>
                <a:cs typeface="Tahoma"/>
              </a:rPr>
              <a:t>model)</a:t>
            </a:r>
            <a:endParaRPr sz="3200">
              <a:latin typeface="Tahoma"/>
              <a:cs typeface="Tahoma"/>
            </a:endParaRPr>
          </a:p>
          <a:p>
            <a:pPr marL="483234" indent="-471170">
              <a:lnSpc>
                <a:spcPct val="100000"/>
              </a:lnSpc>
              <a:spcBef>
                <a:spcPts val="770"/>
              </a:spcBef>
              <a:buAutoNum type="alphaLcPeriod"/>
              <a:tabLst>
                <a:tab pos="483870" algn="l"/>
              </a:tabLst>
            </a:pPr>
            <a:r>
              <a:rPr sz="3200" spc="-5" dirty="0">
                <a:latin typeface="Tahoma"/>
                <a:cs typeface="Tahoma"/>
              </a:rPr>
              <a:t>Incremental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3738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Review</a:t>
            </a:r>
            <a:r>
              <a:rPr sz="4400" spc="-100" dirty="0"/>
              <a:t> </a:t>
            </a: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211450"/>
            <a:ext cx="20764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0" dirty="0">
                <a:solidFill>
                  <a:srgbClr val="3333CC"/>
                </a:solidFill>
                <a:latin typeface="Wingdings"/>
                <a:cs typeface="Wingdings"/>
              </a:rPr>
              <a:t></a:t>
            </a:r>
            <a:endParaRPr sz="1900">
              <a:latin typeface="Wingdings"/>
              <a:cs typeface="Wingding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7217" y="2514616"/>
            <a:ext cx="2890520" cy="0"/>
          </a:xfrm>
          <a:custGeom>
            <a:avLst/>
            <a:gdLst/>
            <a:ahLst/>
            <a:cxnLst/>
            <a:rect l="l" t="t" r="r" b="b"/>
            <a:pathLst>
              <a:path w="2890520">
                <a:moveTo>
                  <a:pt x="0" y="0"/>
                </a:moveTo>
                <a:lnTo>
                  <a:pt x="2890396" y="0"/>
                </a:lnTo>
              </a:path>
            </a:pathLst>
          </a:custGeom>
          <a:ln w="25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00980" y="2048078"/>
            <a:ext cx="11214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03060" y="2048078"/>
            <a:ext cx="126555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ahoma"/>
                <a:cs typeface="Tahoma"/>
              </a:rPr>
              <a:t>follows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48778" y="2048078"/>
            <a:ext cx="1123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ahoma"/>
                <a:cs typeface="Tahoma"/>
              </a:rPr>
              <a:t>"quick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617" y="2439136"/>
            <a:ext cx="465201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2900">
              <a:lnSpc>
                <a:spcPct val="120000"/>
              </a:lnSpc>
              <a:spcBef>
                <a:spcPts val="100"/>
              </a:spcBef>
            </a:pPr>
            <a:r>
              <a:rPr sz="3200" spc="-5" dirty="0">
                <a:latin typeface="Tahoma"/>
                <a:cs typeface="Tahoma"/>
              </a:rPr>
              <a:t>design" </a:t>
            </a:r>
            <a:r>
              <a:rPr sz="3200" dirty="0">
                <a:latin typeface="Tahoma"/>
                <a:cs typeface="Tahoma"/>
              </a:rPr>
              <a:t>approach.  a.Linear Sequential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  </a:t>
            </a:r>
            <a:r>
              <a:rPr sz="3200" spc="-10" dirty="0">
                <a:latin typeface="Tahoma"/>
                <a:cs typeface="Tahoma"/>
              </a:rPr>
              <a:t>b.Prototype</a:t>
            </a:r>
            <a:r>
              <a:rPr sz="3200" dirty="0">
                <a:latin typeface="Tahoma"/>
                <a:cs typeface="Tahoma"/>
              </a:rPr>
              <a:t> Model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spc="-5" dirty="0">
                <a:latin typeface="Tahoma"/>
                <a:cs typeface="Tahoma"/>
              </a:rPr>
              <a:t>c. </a:t>
            </a:r>
            <a:r>
              <a:rPr sz="3200" spc="-15" dirty="0">
                <a:latin typeface="Tahoma"/>
                <a:cs typeface="Tahoma"/>
              </a:rPr>
              <a:t>Spiral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dirty="0">
                <a:latin typeface="Tahoma"/>
                <a:cs typeface="Tahoma"/>
              </a:rPr>
              <a:t>d. </a:t>
            </a:r>
            <a:r>
              <a:rPr sz="3200" spc="-5" dirty="0">
                <a:latin typeface="Tahoma"/>
                <a:cs typeface="Tahoma"/>
              </a:rPr>
              <a:t>Incremental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model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459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57791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311275" algn="l"/>
                <a:tab pos="2480310" algn="l"/>
                <a:tab pos="3271520" algn="l"/>
                <a:tab pos="3782060" algn="l"/>
                <a:tab pos="4842510" algn="l"/>
              </a:tabLst>
            </a:pPr>
            <a:r>
              <a:rPr sz="3200" spc="-195" dirty="0">
                <a:latin typeface="Tahoma"/>
                <a:cs typeface="Tahoma"/>
              </a:rPr>
              <a:t>Y</a:t>
            </a:r>
            <a:r>
              <a:rPr sz="3200" dirty="0">
                <a:latin typeface="Tahoma"/>
                <a:cs typeface="Tahoma"/>
              </a:rPr>
              <a:t>ou	</a:t>
            </a:r>
            <a:r>
              <a:rPr sz="3200" spc="-5" dirty="0">
                <a:latin typeface="Tahoma"/>
                <a:cs typeface="Tahoma"/>
              </a:rPr>
              <a:t>wor</a:t>
            </a:r>
            <a:r>
              <a:rPr sz="3200" dirty="0">
                <a:latin typeface="Tahoma"/>
                <a:cs typeface="Tahoma"/>
              </a:rPr>
              <a:t>k	</a:t>
            </a:r>
            <a:r>
              <a:rPr sz="3200" spc="-40" dirty="0">
                <a:latin typeface="Tahoma"/>
                <a:cs typeface="Tahoma"/>
              </a:rPr>
              <a:t>f</a:t>
            </a:r>
            <a:r>
              <a:rPr sz="3200" dirty="0">
                <a:latin typeface="Tahoma"/>
                <a:cs typeface="Tahoma"/>
              </a:rPr>
              <a:t>or	a	</a:t>
            </a:r>
            <a:r>
              <a:rPr sz="3200" spc="-30" dirty="0">
                <a:latin typeface="Tahoma"/>
                <a:cs typeface="Tahoma"/>
              </a:rPr>
              <a:t>v</a:t>
            </a:r>
            <a:r>
              <a:rPr sz="3200" spc="-5" dirty="0">
                <a:latin typeface="Tahoma"/>
                <a:cs typeface="Tahoma"/>
              </a:rPr>
              <a:t>er</a:t>
            </a:r>
            <a:r>
              <a:rPr sz="3200" dirty="0">
                <a:latin typeface="Tahoma"/>
                <a:cs typeface="Tahoma"/>
              </a:rPr>
              <a:t>y	</a:t>
            </a:r>
            <a:r>
              <a:rPr sz="3200" spc="-5" dirty="0">
                <a:latin typeface="Tahoma"/>
                <a:cs typeface="Tahoma"/>
              </a:rPr>
              <a:t>sm</a:t>
            </a:r>
            <a:r>
              <a:rPr sz="3200" spc="-15" dirty="0">
                <a:latin typeface="Tahoma"/>
                <a:cs typeface="Tahoma"/>
              </a:rPr>
              <a:t>a</a:t>
            </a:r>
            <a:r>
              <a:rPr sz="3200" dirty="0">
                <a:latin typeface="Tahoma"/>
                <a:cs typeface="Tahoma"/>
              </a:rPr>
              <a:t>l</a:t>
            </a:r>
            <a:r>
              <a:rPr sz="3200" spc="-5" dirty="0">
                <a:latin typeface="Tahoma"/>
                <a:cs typeface="Tahoma"/>
              </a:rPr>
              <a:t>l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12914" y="2048078"/>
            <a:ext cx="15646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517" y="2536063"/>
            <a:ext cx="727329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ahoma"/>
                <a:cs typeface="Tahoma"/>
              </a:rPr>
              <a:t>organization—only </a:t>
            </a:r>
            <a:r>
              <a:rPr sz="3200" dirty="0">
                <a:latin typeface="Tahoma"/>
                <a:cs typeface="Tahoma"/>
              </a:rPr>
              <a:t>11 people </a:t>
            </a:r>
            <a:r>
              <a:rPr sz="3200" spc="-5" dirty="0">
                <a:latin typeface="Tahoma"/>
                <a:cs typeface="Tahoma"/>
              </a:rPr>
              <a:t>are  </a:t>
            </a:r>
            <a:r>
              <a:rPr sz="3200" spc="-10" dirty="0">
                <a:latin typeface="Tahoma"/>
                <a:cs typeface="Tahoma"/>
              </a:rPr>
              <a:t>involved </a:t>
            </a:r>
            <a:r>
              <a:rPr sz="3200" spc="-5" dirty="0">
                <a:latin typeface="Tahoma"/>
                <a:cs typeface="Tahoma"/>
              </a:rPr>
              <a:t>in developing software. </a:t>
            </a:r>
            <a:r>
              <a:rPr sz="3200" spc="-20" dirty="0">
                <a:latin typeface="Tahoma"/>
                <a:cs typeface="Tahoma"/>
              </a:rPr>
              <a:t>Is </a:t>
            </a:r>
            <a:r>
              <a:rPr sz="3200" spc="-5" dirty="0">
                <a:latin typeface="Tahoma"/>
                <a:cs typeface="Tahoma"/>
              </a:rPr>
              <a:t>SPI  </a:t>
            </a:r>
            <a:r>
              <a:rPr sz="3200" spc="-10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you? Explain your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65" dirty="0">
                <a:latin typeface="Tahoma"/>
                <a:cs typeface="Tahoma"/>
              </a:rPr>
              <a:t>answer.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089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Legacy</a:t>
            </a:r>
            <a:r>
              <a:rPr sz="4400" spc="-90" dirty="0"/>
              <a:t> </a:t>
            </a:r>
            <a:r>
              <a:rPr sz="4400" spc="-10" dirty="0"/>
              <a:t>Software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3538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</a:t>
            </a:r>
            <a:r>
              <a:rPr sz="2400" spc="18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software</a:t>
            </a:r>
            <a:r>
              <a:rPr sz="2400" spc="204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must</a:t>
            </a:r>
            <a:r>
              <a:rPr sz="2400" spc="18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be</a:t>
            </a:r>
            <a:r>
              <a:rPr sz="2400" spc="1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adapted</a:t>
            </a:r>
            <a:r>
              <a:rPr sz="2400" spc="18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to</a:t>
            </a:r>
            <a:r>
              <a:rPr sz="2400" spc="1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meet</a:t>
            </a:r>
            <a:r>
              <a:rPr sz="2400" spc="19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1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needs</a:t>
            </a:r>
            <a:r>
              <a:rPr sz="2400" spc="19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of</a:t>
            </a:r>
            <a:endParaRPr sz="24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new </a:t>
            </a:r>
            <a:r>
              <a:rPr sz="2400" spc="-5" dirty="0">
                <a:latin typeface="Tahoma"/>
                <a:cs typeface="Tahoma"/>
              </a:rPr>
              <a:t>computing environments </a:t>
            </a:r>
            <a:r>
              <a:rPr sz="2400" dirty="0">
                <a:latin typeface="Tahoma"/>
                <a:cs typeface="Tahoma"/>
              </a:rPr>
              <a:t>or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20" dirty="0">
                <a:latin typeface="Tahoma"/>
                <a:cs typeface="Tahoma"/>
              </a:rPr>
              <a:t>technology.</a:t>
            </a:r>
            <a:endParaRPr sz="2400">
              <a:latin typeface="Tahoma"/>
              <a:cs typeface="Tahom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5" dirty="0">
                <a:latin typeface="Tahoma"/>
                <a:cs typeface="Tahoma"/>
              </a:rPr>
              <a:t>must be enhanced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implement </a:t>
            </a:r>
            <a:r>
              <a:rPr sz="2400" dirty="0">
                <a:latin typeface="Tahoma"/>
                <a:cs typeface="Tahoma"/>
              </a:rPr>
              <a:t>new  </a:t>
            </a:r>
            <a:r>
              <a:rPr sz="2400" spc="-5" dirty="0">
                <a:latin typeface="Tahoma"/>
                <a:cs typeface="Tahoma"/>
              </a:rPr>
              <a:t>business requirements.</a:t>
            </a:r>
            <a:endParaRPr sz="2400">
              <a:latin typeface="Tahoma"/>
              <a:cs typeface="Tahom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dirty="0">
                <a:latin typeface="Tahoma"/>
                <a:cs typeface="Tahoma"/>
              </a:rPr>
              <a:t>must be </a:t>
            </a:r>
            <a:r>
              <a:rPr sz="2400" spc="-10" dirty="0">
                <a:latin typeface="Tahoma"/>
                <a:cs typeface="Tahoma"/>
              </a:rPr>
              <a:t>extended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make </a:t>
            </a:r>
            <a:r>
              <a:rPr sz="2400" spc="-10" dirty="0">
                <a:latin typeface="Tahoma"/>
                <a:cs typeface="Tahoma"/>
              </a:rPr>
              <a:t>it  interoperable </a:t>
            </a:r>
            <a:r>
              <a:rPr sz="2400" spc="-5" dirty="0">
                <a:latin typeface="Tahoma"/>
                <a:cs typeface="Tahoma"/>
              </a:rPr>
              <a:t>with </a:t>
            </a:r>
            <a:r>
              <a:rPr sz="2400" dirty="0">
                <a:latin typeface="Tahoma"/>
                <a:cs typeface="Tahoma"/>
              </a:rPr>
              <a:t>other </a:t>
            </a:r>
            <a:r>
              <a:rPr sz="2400" spc="-5" dirty="0">
                <a:latin typeface="Tahoma"/>
                <a:cs typeface="Tahoma"/>
              </a:rPr>
              <a:t>more </a:t>
            </a:r>
            <a:r>
              <a:rPr sz="2400" dirty="0">
                <a:latin typeface="Tahoma"/>
                <a:cs typeface="Tahoma"/>
              </a:rPr>
              <a:t>modern </a:t>
            </a:r>
            <a:r>
              <a:rPr sz="2400" spc="-5" dirty="0">
                <a:latin typeface="Tahoma"/>
                <a:cs typeface="Tahoma"/>
              </a:rPr>
              <a:t>systems </a:t>
            </a:r>
            <a:r>
              <a:rPr sz="2400" dirty="0">
                <a:latin typeface="Tahoma"/>
                <a:cs typeface="Tahoma"/>
              </a:rPr>
              <a:t>or  databases.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dirty="0">
                <a:latin typeface="Tahoma"/>
                <a:cs typeface="Tahoma"/>
              </a:rPr>
              <a:t>must be </a:t>
            </a:r>
            <a:r>
              <a:rPr sz="2400" spc="-5" dirty="0">
                <a:latin typeface="Tahoma"/>
                <a:cs typeface="Tahoma"/>
              </a:rPr>
              <a:t>re-architected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make </a:t>
            </a:r>
            <a:r>
              <a:rPr sz="2400" dirty="0">
                <a:latin typeface="Tahoma"/>
                <a:cs typeface="Tahoma"/>
              </a:rPr>
              <a:t>it</a:t>
            </a:r>
            <a:r>
              <a:rPr sz="2400" spc="19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viable</a:t>
            </a:r>
            <a:endParaRPr sz="24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within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evolving computing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environment.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438400"/>
            <a:ext cx="1290828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4419600"/>
            <a:ext cx="15621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5401" y="2164207"/>
            <a:ext cx="324167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00000"/>
                </a:solidFill>
                <a:latin typeface="Tahoma"/>
                <a:cs typeface="Tahoma"/>
              </a:rPr>
              <a:t>THE</a:t>
            </a:r>
            <a:r>
              <a:rPr sz="3200" b="1" spc="-80" dirty="0">
                <a:solidFill>
                  <a:srgbClr val="000000"/>
                </a:solidFill>
                <a:latin typeface="Tahoma"/>
                <a:cs typeface="Tahoma"/>
              </a:rPr>
              <a:t> </a:t>
            </a:r>
            <a:r>
              <a:rPr sz="3200" b="1" spc="-5" dirty="0">
                <a:solidFill>
                  <a:srgbClr val="000000"/>
                </a:solidFill>
                <a:latin typeface="Tahoma"/>
                <a:cs typeface="Tahoma"/>
              </a:rPr>
              <a:t>CHANGING  </a:t>
            </a:r>
            <a:r>
              <a:rPr sz="3200" b="1" dirty="0">
                <a:solidFill>
                  <a:srgbClr val="000000"/>
                </a:solidFill>
                <a:latin typeface="Tahoma"/>
                <a:cs typeface="Tahoma"/>
              </a:rPr>
              <a:t>NATURE </a:t>
            </a:r>
            <a:r>
              <a:rPr sz="3200" b="1" spc="-5" dirty="0">
                <a:solidFill>
                  <a:srgbClr val="000000"/>
                </a:solidFill>
                <a:latin typeface="Tahoma"/>
                <a:cs typeface="Tahoma"/>
              </a:rPr>
              <a:t>OF  SOFTWARE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4070984"/>
            <a:ext cx="1102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ahoma"/>
                <a:cs typeface="Tahoma"/>
              </a:rPr>
              <a:t>WebAp</a:t>
            </a:r>
            <a:r>
              <a:rPr sz="1800" b="1" spc="-10" dirty="0">
                <a:latin typeface="Tahoma"/>
                <a:cs typeface="Tahoma"/>
              </a:rPr>
              <a:t>p</a:t>
            </a:r>
            <a:r>
              <a:rPr sz="1800" b="1" dirty="0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32175" y="3994784"/>
            <a:ext cx="2261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Mobile</a:t>
            </a:r>
            <a:r>
              <a:rPr sz="1800" b="1" spc="-75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Applications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209" y="3994784"/>
            <a:ext cx="19964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Cloud</a:t>
            </a:r>
            <a:r>
              <a:rPr sz="1800" b="1" spc="-65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Computing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5066" y="2362326"/>
            <a:ext cx="6617970" cy="2709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635" algn="ctr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Provide </a:t>
            </a:r>
            <a:r>
              <a:rPr sz="4400" spc="-5" dirty="0"/>
              <a:t>examples </a:t>
            </a:r>
            <a:r>
              <a:rPr sz="4400" dirty="0"/>
              <a:t>(both  </a:t>
            </a:r>
            <a:r>
              <a:rPr sz="4400" spc="-5" dirty="0"/>
              <a:t>positive </a:t>
            </a:r>
            <a:r>
              <a:rPr sz="4400" dirty="0"/>
              <a:t>and </a:t>
            </a:r>
            <a:r>
              <a:rPr sz="4400" spc="-5" dirty="0"/>
              <a:t>negative)</a:t>
            </a:r>
            <a:r>
              <a:rPr sz="4400" spc="-100" dirty="0"/>
              <a:t> </a:t>
            </a:r>
            <a:r>
              <a:rPr sz="4400" spc="-5" dirty="0"/>
              <a:t>that  </a:t>
            </a:r>
            <a:r>
              <a:rPr sz="4400" dirty="0"/>
              <a:t>indicate </a:t>
            </a:r>
            <a:r>
              <a:rPr sz="4400" spc="-5" dirty="0"/>
              <a:t>the </a:t>
            </a:r>
            <a:r>
              <a:rPr sz="4400" dirty="0"/>
              <a:t>impact of  </a:t>
            </a:r>
            <a:r>
              <a:rPr sz="4400" spc="-10" dirty="0"/>
              <a:t>software </a:t>
            </a:r>
            <a:r>
              <a:rPr sz="4400" dirty="0"/>
              <a:t>on our</a:t>
            </a:r>
            <a:r>
              <a:rPr sz="4400" spc="-75" dirty="0"/>
              <a:t> </a:t>
            </a:r>
            <a:r>
              <a:rPr sz="4400" spc="-10" dirty="0"/>
              <a:t>society</a:t>
            </a:r>
            <a:endParaRPr sz="4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2895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spc="-5" dirty="0"/>
              <a:t>Engineering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12145"/>
            <a:ext cx="4270375" cy="1007744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IEEE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definition:</a:t>
            </a:r>
            <a:endParaRPr sz="32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i="1" spc="-5" dirty="0">
                <a:latin typeface="Arial"/>
                <a:cs typeface="Arial"/>
              </a:rPr>
              <a:t>Software</a:t>
            </a:r>
            <a:r>
              <a:rPr sz="2800" i="1" spc="-5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Engineering: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2540" y="3032886"/>
            <a:ext cx="30238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72465" algn="l"/>
                <a:tab pos="1233170" algn="l"/>
              </a:tabLst>
            </a:pPr>
            <a:r>
              <a:rPr sz="2800" i="1" dirty="0">
                <a:latin typeface="Arial"/>
                <a:cs typeface="Arial"/>
              </a:rPr>
              <a:t>of	</a:t>
            </a:r>
            <a:r>
              <a:rPr sz="2800" i="1" spc="-5" dirty="0">
                <a:latin typeface="Arial"/>
                <a:cs typeface="Arial"/>
              </a:rPr>
              <a:t>a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systematic,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3032886"/>
            <a:ext cx="207263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  <a:tab pos="1099185" algn="l"/>
              </a:tabLst>
            </a:pPr>
            <a:r>
              <a:rPr sz="2800" i="1" spc="-5" dirty="0">
                <a:latin typeface="Arial"/>
                <a:cs typeface="Arial"/>
              </a:rPr>
              <a:t>(1)	The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 di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ci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li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ed,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4219" y="3032886"/>
            <a:ext cx="50927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tabLst>
                <a:tab pos="2310765" algn="l"/>
                <a:tab pos="4042410" algn="l"/>
                <a:tab pos="4585335" algn="l"/>
              </a:tabLst>
            </a:pP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qu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nt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fi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ble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approach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to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817" y="3886580"/>
            <a:ext cx="7159625" cy="1770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development,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operation,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and maintenance  </a:t>
            </a:r>
            <a:r>
              <a:rPr sz="2800" i="1" dirty="0">
                <a:latin typeface="Arial"/>
                <a:cs typeface="Arial"/>
              </a:rPr>
              <a:t>of </a:t>
            </a:r>
            <a:r>
              <a:rPr sz="2800" i="1" spc="-5" dirty="0">
                <a:latin typeface="Arial"/>
                <a:cs typeface="Arial"/>
              </a:rPr>
              <a:t>software; </a:t>
            </a:r>
            <a:r>
              <a:rPr sz="2800" i="1" dirty="0">
                <a:latin typeface="Arial"/>
                <a:cs typeface="Arial"/>
              </a:rPr>
              <a:t>that is, </a:t>
            </a:r>
            <a:r>
              <a:rPr sz="2800" i="1" spc="-5" dirty="0">
                <a:latin typeface="Arial"/>
                <a:cs typeface="Arial"/>
              </a:rPr>
              <a:t>the application </a:t>
            </a:r>
            <a:r>
              <a:rPr sz="2800" i="1" dirty="0">
                <a:latin typeface="Arial"/>
                <a:cs typeface="Arial"/>
              </a:rPr>
              <a:t>of  engineering </a:t>
            </a:r>
            <a:r>
              <a:rPr sz="2800" i="1" spc="-5" dirty="0">
                <a:latin typeface="Arial"/>
                <a:cs typeface="Arial"/>
              </a:rPr>
              <a:t>to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software.</a:t>
            </a:r>
            <a:endParaRPr sz="28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30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720" algn="l"/>
              </a:tabLst>
            </a:pPr>
            <a:r>
              <a:rPr sz="2800" i="1" spc="-5" dirty="0">
                <a:latin typeface="Arial"/>
                <a:cs typeface="Arial"/>
              </a:rPr>
              <a:t>(2) The study </a:t>
            </a:r>
            <a:r>
              <a:rPr sz="2800" i="1" dirty="0">
                <a:latin typeface="Arial"/>
                <a:cs typeface="Arial"/>
              </a:rPr>
              <a:t>of approaches as </a:t>
            </a:r>
            <a:r>
              <a:rPr sz="2800" i="1" spc="-5" dirty="0">
                <a:latin typeface="Arial"/>
                <a:cs typeface="Arial"/>
              </a:rPr>
              <a:t>in</a:t>
            </a:r>
            <a:r>
              <a:rPr sz="2800" i="1" spc="4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(1).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2601" y="3032836"/>
            <a:ext cx="7562850" cy="2038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How do </a:t>
            </a:r>
            <a:r>
              <a:rPr sz="4400" spc="-15" dirty="0"/>
              <a:t>you </a:t>
            </a:r>
            <a:r>
              <a:rPr sz="4400" spc="-10" dirty="0"/>
              <a:t>want </a:t>
            </a:r>
            <a:r>
              <a:rPr sz="4400" dirty="0"/>
              <a:t>to </a:t>
            </a:r>
            <a:r>
              <a:rPr sz="4400" spc="-5" dirty="0"/>
              <a:t>develop</a:t>
            </a:r>
            <a:r>
              <a:rPr sz="4400" spc="-120" dirty="0"/>
              <a:t> </a:t>
            </a:r>
            <a:r>
              <a:rPr sz="4400" dirty="0"/>
              <a:t>a  </a:t>
            </a:r>
            <a:r>
              <a:rPr sz="4400" spc="-10" dirty="0"/>
              <a:t>Software? </a:t>
            </a:r>
            <a:r>
              <a:rPr sz="4400" spc="-5" dirty="0"/>
              <a:t>Where </a:t>
            </a:r>
            <a:r>
              <a:rPr sz="4400" dirty="0"/>
              <a:t>do </a:t>
            </a:r>
            <a:r>
              <a:rPr sz="4400" spc="-15" dirty="0"/>
              <a:t>you  </a:t>
            </a:r>
            <a:r>
              <a:rPr sz="4400" spc="-10" dirty="0"/>
              <a:t>generally</a:t>
            </a:r>
            <a:r>
              <a:rPr sz="4400" spc="-55" dirty="0"/>
              <a:t> </a:t>
            </a:r>
            <a:r>
              <a:rPr sz="4400" spc="-5" dirty="0"/>
              <a:t>start?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7800" y="457225"/>
            <a:ext cx="6705600" cy="5845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411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5" dirty="0"/>
              <a:t>Layered</a:t>
            </a:r>
            <a:r>
              <a:rPr sz="4400" spc="-95" dirty="0"/>
              <a:t> </a:t>
            </a:r>
            <a:r>
              <a:rPr sz="4400" spc="-50" dirty="0"/>
              <a:t>Technology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25106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Any </a:t>
            </a:r>
            <a:r>
              <a:rPr sz="3200" spc="-5" dirty="0">
                <a:latin typeface="Tahoma"/>
                <a:cs typeface="Tahoma"/>
              </a:rPr>
              <a:t>engineering </a:t>
            </a:r>
            <a:r>
              <a:rPr sz="3200" dirty="0">
                <a:latin typeface="Tahoma"/>
                <a:cs typeface="Tahoma"/>
              </a:rPr>
              <a:t>approach (including  </a:t>
            </a:r>
            <a:r>
              <a:rPr sz="3200" spc="-10" dirty="0">
                <a:latin typeface="Tahoma"/>
                <a:cs typeface="Tahoma"/>
              </a:rPr>
              <a:t>software </a:t>
            </a:r>
            <a:r>
              <a:rPr sz="3200" dirty="0">
                <a:latin typeface="Tahoma"/>
                <a:cs typeface="Tahoma"/>
              </a:rPr>
              <a:t>engineering) </a:t>
            </a:r>
            <a:r>
              <a:rPr sz="3200" spc="-5" dirty="0">
                <a:latin typeface="Tahoma"/>
                <a:cs typeface="Tahoma"/>
              </a:rPr>
              <a:t>must rest </a:t>
            </a:r>
            <a:r>
              <a:rPr sz="3200" dirty="0">
                <a:latin typeface="Tahoma"/>
                <a:cs typeface="Tahoma"/>
              </a:rPr>
              <a:t>on an  organizational </a:t>
            </a:r>
            <a:r>
              <a:rPr sz="3200" spc="-5" dirty="0">
                <a:latin typeface="Tahoma"/>
                <a:cs typeface="Tahoma"/>
              </a:rPr>
              <a:t>commitment </a:t>
            </a:r>
            <a:r>
              <a:rPr sz="3200" dirty="0">
                <a:latin typeface="Tahoma"/>
                <a:cs typeface="Tahoma"/>
              </a:rPr>
              <a:t>to</a:t>
            </a:r>
            <a:r>
              <a:rPr sz="3200" spc="-30" dirty="0">
                <a:latin typeface="Tahoma"/>
                <a:cs typeface="Tahoma"/>
              </a:rPr>
              <a:t> </a:t>
            </a:r>
            <a:r>
              <a:rPr sz="3200" spc="-40" dirty="0">
                <a:solidFill>
                  <a:srgbClr val="FF0000"/>
                </a:solidFill>
                <a:latin typeface="Tahoma"/>
                <a:cs typeface="Tahoma"/>
              </a:rPr>
              <a:t>quality</a:t>
            </a:r>
            <a:r>
              <a:rPr sz="3200" spc="-40" dirty="0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374" y="4058672"/>
            <a:ext cx="7222291" cy="202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4900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is</a:t>
            </a:r>
            <a:r>
              <a:rPr sz="4400" spc="-90" dirty="0"/>
              <a:t> </a:t>
            </a:r>
            <a:r>
              <a:rPr sz="4400" spc="-10" dirty="0"/>
              <a:t>Software?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38336"/>
            <a:ext cx="7616190" cy="198247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i="1" dirty="0">
                <a:latin typeface="Arial"/>
                <a:cs typeface="Arial"/>
              </a:rPr>
              <a:t>Software</a:t>
            </a:r>
            <a:r>
              <a:rPr sz="3200" i="1" spc="-4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is:</a:t>
            </a:r>
            <a:endParaRPr sz="3200">
              <a:latin typeface="Arial"/>
              <a:cs typeface="Arial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i="1" spc="-5" dirty="0">
                <a:latin typeface="Arial"/>
                <a:cs typeface="Arial"/>
              </a:rPr>
              <a:t>(1) 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instructions </a:t>
            </a:r>
            <a:r>
              <a:rPr sz="2800" i="1" spc="-5" dirty="0">
                <a:latin typeface="Arial"/>
                <a:cs typeface="Arial"/>
              </a:rPr>
              <a:t>(computer </a:t>
            </a:r>
            <a:r>
              <a:rPr sz="2800" i="1" dirty="0">
                <a:latin typeface="Arial"/>
                <a:cs typeface="Arial"/>
              </a:rPr>
              <a:t>programs) </a:t>
            </a:r>
            <a:r>
              <a:rPr sz="2800" i="1" spc="-10" dirty="0">
                <a:latin typeface="Arial"/>
                <a:cs typeface="Arial"/>
              </a:rPr>
              <a:t>that  </a:t>
            </a:r>
            <a:r>
              <a:rPr sz="2800" i="1" spc="-5" dirty="0">
                <a:latin typeface="Arial"/>
                <a:cs typeface="Arial"/>
              </a:rPr>
              <a:t>when </a:t>
            </a:r>
            <a:r>
              <a:rPr sz="2800" i="1" dirty="0">
                <a:latin typeface="Arial"/>
                <a:cs typeface="Arial"/>
              </a:rPr>
              <a:t>executed </a:t>
            </a:r>
            <a:r>
              <a:rPr sz="2800" i="1" spc="-5" dirty="0">
                <a:latin typeface="Arial"/>
                <a:cs typeface="Arial"/>
              </a:rPr>
              <a:t>provide desired </a:t>
            </a:r>
            <a:r>
              <a:rPr sz="2800" i="1" dirty="0">
                <a:latin typeface="Arial"/>
                <a:cs typeface="Arial"/>
              </a:rPr>
              <a:t>features,  function, </a:t>
            </a:r>
            <a:r>
              <a:rPr sz="2800" i="1" spc="-5" dirty="0">
                <a:latin typeface="Arial"/>
                <a:cs typeface="Arial"/>
              </a:rPr>
              <a:t>and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performance;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95213" y="3981069"/>
            <a:ext cx="29813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4569" algn="l"/>
                <a:tab pos="2473960" algn="l"/>
              </a:tabLst>
            </a:pPr>
            <a:r>
              <a:rPr sz="2800" i="1" spc="-5" dirty="0">
                <a:latin typeface="Arial"/>
                <a:cs typeface="Arial"/>
              </a:rPr>
              <a:t>th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e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a</a:t>
            </a:r>
            <a:r>
              <a:rPr sz="2800" i="1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le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8817" y="3981069"/>
            <a:ext cx="38004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  <a:tab pos="1134110" algn="l"/>
                <a:tab pos="2226945" algn="l"/>
                <a:tab pos="2324735" algn="l"/>
              </a:tabLst>
            </a:pPr>
            <a:r>
              <a:rPr sz="2800" i="1" spc="-5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2</a:t>
            </a:r>
            <a:r>
              <a:rPr sz="2800" i="1" spc="-5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ta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stru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tures  </a:t>
            </a:r>
            <a:r>
              <a:rPr sz="2800" i="1" dirty="0">
                <a:latin typeface="Arial"/>
                <a:cs typeface="Arial"/>
              </a:rPr>
              <a:t>programs		</a:t>
            </a:r>
            <a:r>
              <a:rPr sz="2800" i="1" spc="-5" dirty="0">
                <a:latin typeface="Arial"/>
                <a:cs typeface="Arial"/>
              </a:rPr>
              <a:t>to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6701" y="4407789"/>
            <a:ext cx="40278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4570" algn="l"/>
              </a:tabLst>
            </a:pPr>
            <a:r>
              <a:rPr sz="2800" i="1" spc="-5" dirty="0">
                <a:latin typeface="Arial"/>
                <a:cs typeface="Arial"/>
              </a:rPr>
              <a:t>ade</a:t>
            </a:r>
            <a:r>
              <a:rPr sz="2800" i="1" dirty="0">
                <a:latin typeface="Arial"/>
                <a:cs typeface="Arial"/>
              </a:rPr>
              <a:t>q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i="1" dirty="0">
                <a:latin typeface="Arial"/>
                <a:cs typeface="Arial"/>
              </a:rPr>
              <a:t>a</a:t>
            </a:r>
            <a:r>
              <a:rPr sz="2800" i="1" spc="-5" dirty="0">
                <a:latin typeface="Arial"/>
                <a:cs typeface="Arial"/>
              </a:rPr>
              <a:t>te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ma</a:t>
            </a:r>
            <a:r>
              <a:rPr sz="2800" i="1" dirty="0">
                <a:latin typeface="Arial"/>
                <a:cs typeface="Arial"/>
              </a:rPr>
              <a:t>n</a:t>
            </a:r>
            <a:r>
              <a:rPr sz="2800" i="1" spc="-5" dirty="0">
                <a:latin typeface="Arial"/>
                <a:cs typeface="Arial"/>
              </a:rPr>
              <a:t>i</a:t>
            </a:r>
            <a:r>
              <a:rPr sz="2800" i="1" spc="10" dirty="0">
                <a:latin typeface="Arial"/>
                <a:cs typeface="Arial"/>
              </a:rPr>
              <a:t>p</a:t>
            </a:r>
            <a:r>
              <a:rPr sz="2800" i="1" spc="-5" dirty="0">
                <a:latin typeface="Arial"/>
                <a:cs typeface="Arial"/>
              </a:rPr>
              <a:t>u</a:t>
            </a:r>
            <a:r>
              <a:rPr sz="2800" i="1" dirty="0">
                <a:latin typeface="Arial"/>
                <a:cs typeface="Arial"/>
              </a:rPr>
              <a:t>l</a:t>
            </a:r>
            <a:r>
              <a:rPr sz="2800" i="1" spc="-5" dirty="0">
                <a:latin typeface="Arial"/>
                <a:cs typeface="Arial"/>
              </a:rPr>
              <a:t>ate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18817" y="4748669"/>
            <a:ext cx="7157720" cy="14770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775"/>
              </a:spcBef>
            </a:pPr>
            <a:r>
              <a:rPr sz="2800" i="1" dirty="0">
                <a:latin typeface="Arial"/>
                <a:cs typeface="Arial"/>
              </a:rPr>
              <a:t>information</a:t>
            </a:r>
            <a:r>
              <a:rPr sz="2800" i="1" spc="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299085" algn="l"/>
                <a:tab pos="299720" algn="l"/>
                <a:tab pos="1099185" algn="l"/>
                <a:tab pos="3801745" algn="l"/>
                <a:tab pos="4760595" algn="l"/>
                <a:tab pos="6650355" algn="l"/>
              </a:tabLst>
            </a:pPr>
            <a:r>
              <a:rPr sz="2800" i="1" spc="-5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3</a:t>
            </a:r>
            <a:r>
              <a:rPr sz="2800" i="1" spc="-5" dirty="0">
                <a:latin typeface="Arial"/>
                <a:cs typeface="Arial"/>
              </a:rPr>
              <a:t>)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d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o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u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me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ta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t</a:t>
            </a:r>
            <a:r>
              <a:rPr sz="2800" i="1" spc="5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sz="2800" i="1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th</a:t>
            </a:r>
            <a:r>
              <a:rPr sz="2800" i="1" spc="5" dirty="0">
                <a:latin typeface="Arial"/>
                <a:cs typeface="Arial"/>
              </a:rPr>
              <a:t>a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d</a:t>
            </a:r>
            <a:r>
              <a:rPr sz="2800" i="1" dirty="0">
                <a:latin typeface="Arial"/>
                <a:cs typeface="Arial"/>
              </a:rPr>
              <a:t>e</a:t>
            </a:r>
            <a:r>
              <a:rPr sz="2800" i="1" spc="-5" dirty="0">
                <a:latin typeface="Arial"/>
                <a:cs typeface="Arial"/>
              </a:rPr>
              <a:t>s</a:t>
            </a:r>
            <a:r>
              <a:rPr sz="2800" i="1" dirty="0">
                <a:latin typeface="Arial"/>
                <a:cs typeface="Arial"/>
              </a:rPr>
              <a:t>c</a:t>
            </a:r>
            <a:r>
              <a:rPr sz="2800" i="1" spc="-5" dirty="0">
                <a:latin typeface="Arial"/>
                <a:cs typeface="Arial"/>
              </a:rPr>
              <a:t>ri</a:t>
            </a:r>
            <a:r>
              <a:rPr sz="2800" i="1" spc="5" dirty="0">
                <a:latin typeface="Arial"/>
                <a:cs typeface="Arial"/>
              </a:rPr>
              <a:t>b</a:t>
            </a:r>
            <a:r>
              <a:rPr sz="2800" i="1" spc="-5" dirty="0">
                <a:latin typeface="Arial"/>
                <a:cs typeface="Arial"/>
              </a:rPr>
              <a:t>es</a:t>
            </a:r>
            <a:r>
              <a:rPr sz="2800" i="1" dirty="0">
                <a:latin typeface="Arial"/>
                <a:cs typeface="Arial"/>
              </a:rPr>
              <a:t>	</a:t>
            </a:r>
            <a:r>
              <a:rPr sz="2800" i="1" spc="-5" dirty="0">
                <a:latin typeface="Arial"/>
                <a:cs typeface="Arial"/>
              </a:rPr>
              <a:t>the  operation </a:t>
            </a:r>
            <a:r>
              <a:rPr sz="2800" i="1" dirty="0">
                <a:latin typeface="Arial"/>
                <a:cs typeface="Arial"/>
              </a:rPr>
              <a:t>and use of </a:t>
            </a:r>
            <a:r>
              <a:rPr sz="2800" i="1" spc="-5" dirty="0">
                <a:latin typeface="Arial"/>
                <a:cs typeface="Arial"/>
              </a:rPr>
              <a:t>the</a:t>
            </a:r>
            <a:r>
              <a:rPr sz="2800" i="1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programs.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438400"/>
            <a:ext cx="1676400" cy="4320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411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5" dirty="0"/>
              <a:t>Layered</a:t>
            </a:r>
            <a:r>
              <a:rPr sz="4400" spc="-95" dirty="0"/>
              <a:t> </a:t>
            </a:r>
            <a:r>
              <a:rPr sz="4400" spc="-50" dirty="0"/>
              <a:t>Technology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The software engineering process is the </a:t>
            </a:r>
            <a:r>
              <a:rPr sz="2000" dirty="0">
                <a:latin typeface="Tahoma"/>
                <a:cs typeface="Tahoma"/>
              </a:rPr>
              <a:t>glue </a:t>
            </a:r>
            <a:r>
              <a:rPr sz="2000" spc="-5" dirty="0">
                <a:latin typeface="Tahoma"/>
                <a:cs typeface="Tahoma"/>
              </a:rPr>
              <a:t>that holds the  technology </a:t>
            </a:r>
            <a:r>
              <a:rPr sz="2000" spc="-10" dirty="0">
                <a:latin typeface="Tahoma"/>
                <a:cs typeface="Tahoma"/>
              </a:rPr>
              <a:t>layers </a:t>
            </a:r>
            <a:r>
              <a:rPr sz="2000" spc="-5" dirty="0">
                <a:latin typeface="Tahoma"/>
                <a:cs typeface="Tahoma"/>
              </a:rPr>
              <a:t>together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enables rational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timely  development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computer</a:t>
            </a:r>
            <a:r>
              <a:rPr sz="2000" spc="-6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software.</a:t>
            </a:r>
            <a:endParaRPr sz="2000">
              <a:latin typeface="Tahoma"/>
              <a:cs typeface="Tahoma"/>
            </a:endParaRPr>
          </a:p>
          <a:p>
            <a:pPr marL="355600" marR="6350" indent="-342900" algn="just">
              <a:lnSpc>
                <a:spcPts val="2400"/>
              </a:lnSpc>
              <a:spcBef>
                <a:spcPts val="560"/>
              </a:spcBef>
              <a:buClr>
                <a:srgbClr val="3333CC"/>
              </a:buClr>
              <a:buSzPct val="57142"/>
              <a:buFont typeface="Wingdings"/>
              <a:buChar char=""/>
              <a:tabLst>
                <a:tab pos="355600" algn="l"/>
              </a:tabLst>
            </a:pP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Process </a:t>
            </a:r>
            <a:r>
              <a:rPr sz="2000" spc="-5" dirty="0">
                <a:latin typeface="Tahoma"/>
                <a:cs typeface="Tahoma"/>
              </a:rPr>
              <a:t>defines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10" dirty="0">
                <a:latin typeface="Tahoma"/>
                <a:cs typeface="Tahoma"/>
              </a:rPr>
              <a:t>framework </a:t>
            </a:r>
            <a:r>
              <a:rPr sz="2000" spc="-5" dirty="0">
                <a:latin typeface="Tahoma"/>
                <a:cs typeface="Tahoma"/>
              </a:rPr>
              <a:t>that must be established </a:t>
            </a:r>
            <a:r>
              <a:rPr sz="2000" spc="-10" dirty="0">
                <a:latin typeface="Tahoma"/>
                <a:cs typeface="Tahoma"/>
              </a:rPr>
              <a:t>for  effective </a:t>
            </a:r>
            <a:r>
              <a:rPr sz="2000" spc="-5" dirty="0">
                <a:latin typeface="Tahoma"/>
                <a:cs typeface="Tahoma"/>
              </a:rPr>
              <a:t>delivery </a:t>
            </a:r>
            <a:r>
              <a:rPr sz="2000" dirty="0">
                <a:latin typeface="Tahoma"/>
                <a:cs typeface="Tahoma"/>
              </a:rPr>
              <a:t>of software </a:t>
            </a:r>
            <a:r>
              <a:rPr sz="2000" spc="-5" dirty="0">
                <a:latin typeface="Tahoma"/>
                <a:cs typeface="Tahoma"/>
              </a:rPr>
              <a:t>engineering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spc="-20" dirty="0">
                <a:latin typeface="Tahoma"/>
                <a:cs typeface="Tahoma"/>
              </a:rPr>
              <a:t>technology.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374" y="4058672"/>
            <a:ext cx="7222291" cy="202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411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5" dirty="0"/>
              <a:t>Layered</a:t>
            </a:r>
            <a:r>
              <a:rPr sz="4400" spc="-95" dirty="0"/>
              <a:t> </a:t>
            </a:r>
            <a:r>
              <a:rPr sz="4400" spc="-50" dirty="0"/>
              <a:t>Technology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5821"/>
            <a:ext cx="7616190" cy="16256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55600" indent="-342900" algn="just">
              <a:lnSpc>
                <a:spcPts val="2510"/>
              </a:lnSpc>
              <a:spcBef>
                <a:spcPts val="11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Software</a:t>
            </a:r>
            <a:r>
              <a:rPr sz="2000" spc="3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engineering</a:t>
            </a:r>
            <a:r>
              <a:rPr sz="2000" spc="330" dirty="0">
                <a:latin typeface="Tahoma"/>
                <a:cs typeface="Tahoma"/>
              </a:rPr>
              <a:t> </a:t>
            </a:r>
            <a:r>
              <a:rPr sz="2100" b="1" i="1" spc="-70" dirty="0">
                <a:solidFill>
                  <a:srgbClr val="FF0000"/>
                </a:solidFill>
                <a:latin typeface="Tahoma"/>
                <a:cs typeface="Tahoma"/>
              </a:rPr>
              <a:t>methods</a:t>
            </a:r>
            <a:r>
              <a:rPr sz="2100" b="1" i="1" spc="3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provide</a:t>
            </a:r>
            <a:r>
              <a:rPr sz="2000" spc="32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the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technical</a:t>
            </a:r>
            <a:r>
              <a:rPr sz="2000" spc="325" dirty="0">
                <a:latin typeface="Tahoma"/>
                <a:cs typeface="Tahoma"/>
              </a:rPr>
              <a:t> </a:t>
            </a:r>
            <a:r>
              <a:rPr sz="2000" spc="-15" dirty="0">
                <a:latin typeface="Tahoma"/>
                <a:cs typeface="Tahoma"/>
              </a:rPr>
              <a:t>how-to’s</a:t>
            </a:r>
            <a:endParaRPr sz="2000">
              <a:latin typeface="Tahoma"/>
              <a:cs typeface="Tahoma"/>
            </a:endParaRPr>
          </a:p>
          <a:p>
            <a:pPr marL="355600" algn="just">
              <a:lnSpc>
                <a:spcPts val="2390"/>
              </a:lnSpc>
            </a:pP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building </a:t>
            </a:r>
            <a:r>
              <a:rPr sz="2000" dirty="0">
                <a:latin typeface="Tahoma"/>
                <a:cs typeface="Tahoma"/>
              </a:rPr>
              <a:t>software.</a:t>
            </a:r>
            <a:endParaRPr sz="20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Methods encompass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broad </a:t>
            </a:r>
            <a:r>
              <a:rPr sz="2000" spc="-10" dirty="0">
                <a:latin typeface="Tahoma"/>
                <a:cs typeface="Tahoma"/>
              </a:rPr>
              <a:t>array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tasks that include  communication, </a:t>
            </a:r>
            <a:r>
              <a:rPr sz="2000" spc="-10" dirty="0">
                <a:latin typeface="Tahoma"/>
                <a:cs typeface="Tahoma"/>
              </a:rPr>
              <a:t>requirements </a:t>
            </a:r>
            <a:r>
              <a:rPr sz="2000" dirty="0">
                <a:latin typeface="Tahoma"/>
                <a:cs typeface="Tahoma"/>
              </a:rPr>
              <a:t>analysis, </a:t>
            </a:r>
            <a:r>
              <a:rPr sz="2000" spc="-10" dirty="0">
                <a:latin typeface="Tahoma"/>
                <a:cs typeface="Tahoma"/>
              </a:rPr>
              <a:t>design </a:t>
            </a:r>
            <a:r>
              <a:rPr sz="2000" spc="-5" dirty="0">
                <a:latin typeface="Tahoma"/>
                <a:cs typeface="Tahoma"/>
              </a:rPr>
              <a:t>modeling,  </a:t>
            </a:r>
            <a:r>
              <a:rPr sz="2000" spc="-10" dirty="0">
                <a:latin typeface="Tahoma"/>
                <a:cs typeface="Tahoma"/>
              </a:rPr>
              <a:t>program </a:t>
            </a:r>
            <a:r>
              <a:rPr sz="2000" spc="-5" dirty="0">
                <a:latin typeface="Tahoma"/>
                <a:cs typeface="Tahoma"/>
              </a:rPr>
              <a:t>construction, testing, </a:t>
            </a:r>
            <a:r>
              <a:rPr sz="2000" dirty="0">
                <a:latin typeface="Tahoma"/>
                <a:cs typeface="Tahoma"/>
              </a:rPr>
              <a:t>and</a:t>
            </a:r>
            <a:r>
              <a:rPr sz="2000" spc="-4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support.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374" y="4058672"/>
            <a:ext cx="7222291" cy="202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411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 </a:t>
            </a:r>
            <a:r>
              <a:rPr sz="4400" spc="-15" dirty="0"/>
              <a:t>Layered</a:t>
            </a:r>
            <a:r>
              <a:rPr sz="4400" spc="-95" dirty="0"/>
              <a:t> </a:t>
            </a:r>
            <a:r>
              <a:rPr sz="4400" spc="-50" dirty="0"/>
              <a:t>Technology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0381"/>
            <a:ext cx="7615555" cy="13246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5600" marR="5080" indent="-342900" algn="just">
              <a:lnSpc>
                <a:spcPts val="3360"/>
              </a:lnSpc>
              <a:spcBef>
                <a:spcPts val="3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Software engineering </a:t>
            </a:r>
            <a:r>
              <a:rPr sz="2950" b="1" i="1" spc="-75" dirty="0">
                <a:solidFill>
                  <a:srgbClr val="FF0000"/>
                </a:solidFill>
                <a:latin typeface="Tahoma"/>
                <a:cs typeface="Tahoma"/>
              </a:rPr>
              <a:t>tools </a:t>
            </a:r>
            <a:r>
              <a:rPr sz="2800" spc="-5" dirty="0">
                <a:latin typeface="Tahoma"/>
                <a:cs typeface="Tahoma"/>
              </a:rPr>
              <a:t>provide  </a:t>
            </a:r>
            <a:r>
              <a:rPr sz="2800" dirty="0">
                <a:latin typeface="Tahoma"/>
                <a:cs typeface="Tahoma"/>
              </a:rPr>
              <a:t>automated or </a:t>
            </a:r>
            <a:r>
              <a:rPr sz="2800" spc="-5" dirty="0">
                <a:latin typeface="Tahoma"/>
                <a:cs typeface="Tahoma"/>
              </a:rPr>
              <a:t>semi-automated support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process and the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methods.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66374" y="4058672"/>
            <a:ext cx="7222291" cy="2026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5252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10" dirty="0"/>
              <a:t>SOFTWARE</a:t>
            </a:r>
            <a:r>
              <a:rPr sz="4400" spc="-70" dirty="0"/>
              <a:t> </a:t>
            </a:r>
            <a:r>
              <a:rPr sz="4400" spc="-1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8194" y="2033101"/>
            <a:ext cx="7617459" cy="42856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55600" marR="5080" indent="-342900" algn="just">
              <a:lnSpc>
                <a:spcPts val="2880"/>
              </a:lnSpc>
              <a:spcBef>
                <a:spcPts val="3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process </a:t>
            </a:r>
            <a:r>
              <a:rPr sz="2500" i="1" spc="-35" dirty="0">
                <a:latin typeface="Tahoma"/>
                <a:cs typeface="Tahoma"/>
              </a:rPr>
              <a:t>is </a:t>
            </a:r>
            <a:r>
              <a:rPr sz="2500" i="1" spc="-55" dirty="0">
                <a:latin typeface="Tahoma"/>
                <a:cs typeface="Tahoma"/>
              </a:rPr>
              <a:t>a </a:t>
            </a:r>
            <a:r>
              <a:rPr sz="2500" i="1" spc="-45" dirty="0">
                <a:latin typeface="Tahoma"/>
                <a:cs typeface="Tahoma"/>
              </a:rPr>
              <a:t>collection of </a:t>
            </a:r>
            <a:r>
              <a:rPr sz="2500" i="1" spc="-40" dirty="0">
                <a:latin typeface="Tahoma"/>
                <a:cs typeface="Tahoma"/>
              </a:rPr>
              <a:t>activities, </a:t>
            </a:r>
            <a:r>
              <a:rPr sz="2500" i="1" spc="-45" dirty="0">
                <a:latin typeface="Tahoma"/>
                <a:cs typeface="Tahoma"/>
              </a:rPr>
              <a:t>actions, </a:t>
            </a:r>
            <a:r>
              <a:rPr sz="2500" i="1" spc="-60" dirty="0">
                <a:latin typeface="Tahoma"/>
                <a:cs typeface="Tahoma"/>
              </a:rPr>
              <a:t>and  </a:t>
            </a:r>
            <a:r>
              <a:rPr sz="2500" i="1" spc="-50" dirty="0">
                <a:latin typeface="Tahoma"/>
                <a:cs typeface="Tahoma"/>
              </a:rPr>
              <a:t>tasks that </a:t>
            </a:r>
            <a:r>
              <a:rPr sz="2500" i="1" spc="-55" dirty="0">
                <a:latin typeface="Tahoma"/>
                <a:cs typeface="Tahoma"/>
              </a:rPr>
              <a:t>are performed </a:t>
            </a:r>
            <a:r>
              <a:rPr sz="2500" i="1" spc="-65" dirty="0">
                <a:latin typeface="Tahoma"/>
                <a:cs typeface="Tahoma"/>
              </a:rPr>
              <a:t>when </a:t>
            </a:r>
            <a:r>
              <a:rPr sz="2400" spc="-5" dirty="0">
                <a:latin typeface="Tahoma"/>
                <a:cs typeface="Tahoma"/>
              </a:rPr>
              <a:t>some work product </a:t>
            </a:r>
            <a:r>
              <a:rPr sz="2400" dirty="0">
                <a:latin typeface="Tahoma"/>
                <a:cs typeface="Tahoma"/>
              </a:rPr>
              <a:t>is  to be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created.</a:t>
            </a:r>
            <a:endParaRPr sz="2400">
              <a:latin typeface="Tahoma"/>
              <a:cs typeface="Tahoma"/>
            </a:endParaRPr>
          </a:p>
          <a:p>
            <a:pPr marL="355600" marR="6350" indent="-342900" algn="just">
              <a:lnSpc>
                <a:spcPts val="288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 </a:t>
            </a:r>
            <a:r>
              <a:rPr sz="2500" i="1" spc="-45" dirty="0">
                <a:solidFill>
                  <a:srgbClr val="FF0000"/>
                </a:solidFill>
                <a:latin typeface="Tahoma"/>
                <a:cs typeface="Tahoma"/>
              </a:rPr>
              <a:t>activity </a:t>
            </a:r>
            <a:r>
              <a:rPr sz="2500" i="1" spc="-50" dirty="0">
                <a:latin typeface="Tahoma"/>
                <a:cs typeface="Tahoma"/>
              </a:rPr>
              <a:t>strives </a:t>
            </a:r>
            <a:r>
              <a:rPr sz="2500" i="1" spc="-45" dirty="0">
                <a:latin typeface="Tahoma"/>
                <a:cs typeface="Tahoma"/>
              </a:rPr>
              <a:t>to </a:t>
            </a:r>
            <a:r>
              <a:rPr sz="2500" i="1" spc="-60" dirty="0">
                <a:latin typeface="Tahoma"/>
                <a:cs typeface="Tahoma"/>
              </a:rPr>
              <a:t>achieve </a:t>
            </a:r>
            <a:r>
              <a:rPr sz="2500" i="1" spc="-55" dirty="0">
                <a:latin typeface="Tahoma"/>
                <a:cs typeface="Tahoma"/>
              </a:rPr>
              <a:t>a broad </a:t>
            </a:r>
            <a:r>
              <a:rPr sz="2500" i="1" spc="-50" dirty="0">
                <a:latin typeface="Tahoma"/>
                <a:cs typeface="Tahoma"/>
              </a:rPr>
              <a:t>objective </a:t>
            </a:r>
            <a:r>
              <a:rPr sz="2400" spc="-30" dirty="0">
                <a:latin typeface="Tahoma"/>
                <a:cs typeface="Tahoma"/>
              </a:rPr>
              <a:t>(e.g.,  </a:t>
            </a:r>
            <a:r>
              <a:rPr sz="2400" spc="-5" dirty="0">
                <a:latin typeface="Tahoma"/>
                <a:cs typeface="Tahoma"/>
              </a:rPr>
              <a:t>communication with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stakeholders).</a:t>
            </a:r>
            <a:endParaRPr sz="2400">
              <a:latin typeface="Tahoma"/>
              <a:cs typeface="Tahoma"/>
            </a:endParaRPr>
          </a:p>
          <a:p>
            <a:pPr marL="355600" marR="6350" indent="-342900" algn="just">
              <a:lnSpc>
                <a:spcPct val="99700"/>
              </a:lnSpc>
              <a:spcBef>
                <a:spcPts val="39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An </a:t>
            </a: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action </a:t>
            </a:r>
            <a:r>
              <a:rPr sz="2500" i="1" spc="-70" dirty="0">
                <a:latin typeface="Tahoma"/>
                <a:cs typeface="Tahoma"/>
              </a:rPr>
              <a:t>(e.g., </a:t>
            </a:r>
            <a:r>
              <a:rPr sz="2500" i="1" spc="-50" dirty="0">
                <a:latin typeface="Tahoma"/>
                <a:cs typeface="Tahoma"/>
              </a:rPr>
              <a:t>architectural </a:t>
            </a:r>
            <a:r>
              <a:rPr sz="2400" dirty="0">
                <a:latin typeface="Tahoma"/>
                <a:cs typeface="Tahoma"/>
              </a:rPr>
              <a:t>design) </a:t>
            </a:r>
            <a:r>
              <a:rPr sz="2400" spc="-5" dirty="0">
                <a:latin typeface="Tahoma"/>
                <a:cs typeface="Tahoma"/>
              </a:rPr>
              <a:t>encompasses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tasks that produce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major work product </a:t>
            </a:r>
            <a:r>
              <a:rPr sz="2400" spc="-35" dirty="0">
                <a:latin typeface="Tahoma"/>
                <a:cs typeface="Tahoma"/>
              </a:rPr>
              <a:t>(e.g.,  </a:t>
            </a:r>
            <a:r>
              <a:rPr sz="2400" spc="-5" dirty="0">
                <a:latin typeface="Tahoma"/>
                <a:cs typeface="Tahoma"/>
              </a:rPr>
              <a:t>an </a:t>
            </a:r>
            <a:r>
              <a:rPr sz="2400" spc="-10" dirty="0">
                <a:latin typeface="Tahoma"/>
                <a:cs typeface="Tahoma"/>
              </a:rPr>
              <a:t>architectural </a:t>
            </a:r>
            <a:r>
              <a:rPr sz="2400" dirty="0">
                <a:latin typeface="Tahoma"/>
                <a:cs typeface="Tahoma"/>
              </a:rPr>
              <a:t>model).</a:t>
            </a:r>
            <a:endParaRPr sz="2400">
              <a:latin typeface="Tahoma"/>
              <a:cs typeface="Tahoma"/>
            </a:endParaRPr>
          </a:p>
          <a:p>
            <a:pPr marL="355600" marR="55244" indent="-342900">
              <a:lnSpc>
                <a:spcPts val="2880"/>
              </a:lnSpc>
              <a:spcBef>
                <a:spcPts val="67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A </a:t>
            </a: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task </a:t>
            </a:r>
            <a:r>
              <a:rPr sz="2500" i="1" spc="-50" dirty="0">
                <a:latin typeface="Tahoma"/>
                <a:cs typeface="Tahoma"/>
              </a:rPr>
              <a:t>focuses </a:t>
            </a:r>
            <a:r>
              <a:rPr sz="2500" i="1" spc="-55" dirty="0">
                <a:latin typeface="Tahoma"/>
                <a:cs typeface="Tahoma"/>
              </a:rPr>
              <a:t>on a </a:t>
            </a:r>
            <a:r>
              <a:rPr sz="2500" i="1" spc="-45" dirty="0">
                <a:latin typeface="Tahoma"/>
                <a:cs typeface="Tahoma"/>
              </a:rPr>
              <a:t>small, </a:t>
            </a:r>
            <a:r>
              <a:rPr sz="2500" i="1" spc="-50" dirty="0">
                <a:latin typeface="Tahoma"/>
                <a:cs typeface="Tahoma"/>
              </a:rPr>
              <a:t>but </a:t>
            </a:r>
            <a:r>
              <a:rPr sz="2500" i="1" spc="-45" dirty="0">
                <a:latin typeface="Tahoma"/>
                <a:cs typeface="Tahoma"/>
              </a:rPr>
              <a:t>well-defined </a:t>
            </a:r>
            <a:r>
              <a:rPr sz="2500" i="1" spc="-50" dirty="0">
                <a:latin typeface="Tahoma"/>
                <a:cs typeface="Tahoma"/>
              </a:rPr>
              <a:t>objective  </a:t>
            </a:r>
            <a:r>
              <a:rPr sz="2500" i="1" spc="-65" dirty="0">
                <a:latin typeface="Tahoma"/>
                <a:cs typeface="Tahoma"/>
              </a:rPr>
              <a:t>(e.g., </a:t>
            </a:r>
            <a:r>
              <a:rPr sz="2400" spc="-5" dirty="0">
                <a:latin typeface="Tahoma"/>
                <a:cs typeface="Tahoma"/>
              </a:rPr>
              <a:t>conducting </a:t>
            </a:r>
            <a:r>
              <a:rPr sz="2400" dirty="0">
                <a:latin typeface="Tahoma"/>
                <a:cs typeface="Tahoma"/>
              </a:rPr>
              <a:t>a unit </a:t>
            </a:r>
            <a:r>
              <a:rPr sz="2400" spc="-5" dirty="0">
                <a:latin typeface="Tahoma"/>
                <a:cs typeface="Tahoma"/>
              </a:rPr>
              <a:t>test) that produces </a:t>
            </a:r>
            <a:r>
              <a:rPr sz="2400" dirty="0">
                <a:latin typeface="Tahoma"/>
                <a:cs typeface="Tahoma"/>
              </a:rPr>
              <a:t>a tangible  </a:t>
            </a:r>
            <a:r>
              <a:rPr sz="2400" spc="-5" dirty="0">
                <a:latin typeface="Tahoma"/>
                <a:cs typeface="Tahoma"/>
              </a:rPr>
              <a:t>outcome.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971800"/>
            <a:ext cx="1338580" cy="2514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26055"/>
            <a:ext cx="7616190" cy="40481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355600" marR="5080" indent="-342900" algn="just">
              <a:lnSpc>
                <a:spcPct val="98200"/>
              </a:lnSpc>
              <a:spcBef>
                <a:spcPts val="2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350" b="1" i="1" spc="-85" dirty="0">
                <a:solidFill>
                  <a:srgbClr val="FF0000"/>
                </a:solidFill>
                <a:latin typeface="Tahoma"/>
                <a:cs typeface="Tahoma"/>
              </a:rPr>
              <a:t>process </a:t>
            </a:r>
            <a:r>
              <a:rPr sz="3350" b="1" i="1" spc="-95" dirty="0">
                <a:solidFill>
                  <a:srgbClr val="FF0000"/>
                </a:solidFill>
                <a:latin typeface="Tahoma"/>
                <a:cs typeface="Tahoma"/>
              </a:rPr>
              <a:t>framework </a:t>
            </a:r>
            <a:r>
              <a:rPr sz="3200" spc="-5" dirty="0">
                <a:latin typeface="Tahoma"/>
                <a:cs typeface="Tahoma"/>
              </a:rPr>
              <a:t>establishes the  foundation by identifying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small  </a:t>
            </a:r>
            <a:r>
              <a:rPr sz="3200" dirty="0">
                <a:latin typeface="Tahoma"/>
                <a:cs typeface="Tahoma"/>
              </a:rPr>
              <a:t>number of </a:t>
            </a:r>
            <a:r>
              <a:rPr sz="3350" i="1" spc="-85" dirty="0">
                <a:solidFill>
                  <a:srgbClr val="FF0000"/>
                </a:solidFill>
                <a:latin typeface="Tahoma"/>
                <a:cs typeface="Tahoma"/>
              </a:rPr>
              <a:t>framework </a:t>
            </a:r>
            <a:r>
              <a:rPr sz="3350" i="1" spc="-60" dirty="0">
                <a:solidFill>
                  <a:srgbClr val="FF0000"/>
                </a:solidFill>
                <a:latin typeface="Tahoma"/>
                <a:cs typeface="Tahoma"/>
              </a:rPr>
              <a:t>activities </a:t>
            </a:r>
            <a:r>
              <a:rPr sz="3200" dirty="0">
                <a:latin typeface="Tahoma"/>
                <a:cs typeface="Tahoma"/>
              </a:rPr>
              <a:t>that </a:t>
            </a:r>
            <a:r>
              <a:rPr sz="3200" spc="-5" dirty="0">
                <a:latin typeface="Tahoma"/>
                <a:cs typeface="Tahoma"/>
              </a:rPr>
              <a:t>are  </a:t>
            </a:r>
            <a:r>
              <a:rPr sz="3200" dirty="0">
                <a:latin typeface="Tahoma"/>
                <a:cs typeface="Tahoma"/>
              </a:rPr>
              <a:t>applicable to all </a:t>
            </a:r>
            <a:r>
              <a:rPr sz="3200" spc="-10" dirty="0">
                <a:latin typeface="Tahoma"/>
                <a:cs typeface="Tahoma"/>
              </a:rPr>
              <a:t>software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projects.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98500"/>
              </a:lnSpc>
              <a:spcBef>
                <a:spcPts val="82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process </a:t>
            </a:r>
            <a:r>
              <a:rPr sz="3200" spc="-10" dirty="0">
                <a:latin typeface="Tahoma"/>
                <a:cs typeface="Tahoma"/>
              </a:rPr>
              <a:t>framework </a:t>
            </a:r>
            <a:r>
              <a:rPr sz="3200" spc="-5" dirty="0">
                <a:latin typeface="Tahoma"/>
                <a:cs typeface="Tahoma"/>
              </a:rPr>
              <a:t>encompasses </a:t>
            </a:r>
            <a:r>
              <a:rPr sz="3200" dirty="0">
                <a:latin typeface="Tahoma"/>
                <a:cs typeface="Tahoma"/>
              </a:rPr>
              <a:t>a  set of </a:t>
            </a:r>
            <a:r>
              <a:rPr sz="3350" i="1" spc="-75" dirty="0">
                <a:solidFill>
                  <a:srgbClr val="FF0000"/>
                </a:solidFill>
                <a:latin typeface="Tahoma"/>
                <a:cs typeface="Tahoma"/>
              </a:rPr>
              <a:t>umbrella </a:t>
            </a:r>
            <a:r>
              <a:rPr sz="3350" i="1" spc="-60" dirty="0">
                <a:solidFill>
                  <a:srgbClr val="FF0000"/>
                </a:solidFill>
                <a:latin typeface="Tahoma"/>
                <a:cs typeface="Tahoma"/>
              </a:rPr>
              <a:t>activities </a:t>
            </a:r>
            <a:r>
              <a:rPr sz="3350" i="1" spc="-65" dirty="0">
                <a:latin typeface="Tahoma"/>
                <a:cs typeface="Tahoma"/>
              </a:rPr>
              <a:t>that </a:t>
            </a:r>
            <a:r>
              <a:rPr sz="3350" i="1" spc="-75" dirty="0">
                <a:latin typeface="Tahoma"/>
                <a:cs typeface="Tahoma"/>
              </a:rPr>
              <a:t>are  </a:t>
            </a:r>
            <a:r>
              <a:rPr sz="3200" dirty="0">
                <a:latin typeface="Tahoma"/>
                <a:cs typeface="Tahoma"/>
              </a:rPr>
              <a:t>applicable </a:t>
            </a:r>
            <a:r>
              <a:rPr sz="3200" spc="-5" dirty="0">
                <a:latin typeface="Tahoma"/>
                <a:cs typeface="Tahoma"/>
              </a:rPr>
              <a:t>across the entire </a:t>
            </a:r>
            <a:r>
              <a:rPr sz="3200" spc="-10" dirty="0">
                <a:latin typeface="Tahoma"/>
                <a:cs typeface="Tahoma"/>
              </a:rPr>
              <a:t>software  </a:t>
            </a:r>
            <a:r>
              <a:rPr sz="3200" spc="-5" dirty="0">
                <a:latin typeface="Tahoma"/>
                <a:cs typeface="Tahoma"/>
              </a:rPr>
              <a:t>process.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05000" y="1904974"/>
            <a:ext cx="4419600" cy="4773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555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generic process </a:t>
            </a:r>
            <a:r>
              <a:rPr sz="2800" spc="-10" dirty="0">
                <a:latin typeface="Tahoma"/>
                <a:cs typeface="Tahoma"/>
              </a:rPr>
              <a:t>framework for software  engineering </a:t>
            </a:r>
            <a:r>
              <a:rPr sz="2800" spc="-5" dirty="0">
                <a:latin typeface="Tahoma"/>
                <a:cs typeface="Tahoma"/>
              </a:rPr>
              <a:t>encompasses </a:t>
            </a:r>
            <a:r>
              <a:rPr sz="2800" spc="-15" dirty="0">
                <a:latin typeface="Tahoma"/>
                <a:cs typeface="Tahoma"/>
              </a:rPr>
              <a:t>five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5" dirty="0">
                <a:latin typeface="Tahoma"/>
                <a:cs typeface="Tahoma"/>
              </a:rPr>
              <a:t>Communication.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Communicate </a:t>
            </a:r>
            <a:r>
              <a:rPr sz="240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collaborate with the</a:t>
            </a:r>
            <a:r>
              <a:rPr sz="2400" spc="3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customer</a:t>
            </a:r>
            <a:endParaRPr sz="2400">
              <a:latin typeface="Tahoma"/>
              <a:cs typeface="Tahoma"/>
            </a:endParaRPr>
          </a:p>
          <a:p>
            <a:pPr marL="756285" algn="just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(and other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stakeholders).</a:t>
            </a:r>
            <a:endParaRPr sz="24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intent is to understand stakeholders’  objectives </a:t>
            </a:r>
            <a:r>
              <a:rPr sz="2800" spc="-10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the project and </a:t>
            </a:r>
            <a:r>
              <a:rPr sz="2800" dirty="0">
                <a:latin typeface="Tahoma"/>
                <a:cs typeface="Tahoma"/>
              </a:rPr>
              <a:t>to gather  </a:t>
            </a:r>
            <a:r>
              <a:rPr sz="2800" spc="-10" dirty="0">
                <a:latin typeface="Tahoma"/>
                <a:cs typeface="Tahoma"/>
              </a:rPr>
              <a:t>requirements </a:t>
            </a:r>
            <a:r>
              <a:rPr sz="2800" spc="-5" dirty="0">
                <a:latin typeface="Tahoma"/>
                <a:cs typeface="Tahoma"/>
              </a:rPr>
              <a:t>that help define </a:t>
            </a:r>
            <a:r>
              <a:rPr sz="2800" spc="-10" dirty="0">
                <a:latin typeface="Tahoma"/>
                <a:cs typeface="Tahoma"/>
              </a:rPr>
              <a:t>software  features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functions.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35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generic process </a:t>
            </a:r>
            <a:r>
              <a:rPr sz="2800" spc="-10" dirty="0">
                <a:latin typeface="Tahoma"/>
                <a:cs typeface="Tahoma"/>
              </a:rPr>
              <a:t>framework for software  engineering </a:t>
            </a:r>
            <a:r>
              <a:rPr sz="2800" spc="-5" dirty="0">
                <a:latin typeface="Tahoma"/>
                <a:cs typeface="Tahoma"/>
              </a:rPr>
              <a:t>encompasses </a:t>
            </a:r>
            <a:r>
              <a:rPr sz="2800" spc="-15" dirty="0">
                <a:latin typeface="Tahoma"/>
                <a:cs typeface="Tahoma"/>
              </a:rPr>
              <a:t>five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Tahoma"/>
                <a:cs typeface="Tahoma"/>
              </a:rPr>
              <a:t>Planning.</a:t>
            </a:r>
            <a:endParaRPr sz="28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Defines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software </a:t>
            </a:r>
            <a:r>
              <a:rPr sz="2800" spc="-5" dirty="0">
                <a:latin typeface="Tahoma"/>
                <a:cs typeface="Tahoma"/>
              </a:rPr>
              <a:t>engineering </a:t>
            </a:r>
            <a:r>
              <a:rPr sz="2800" dirty="0">
                <a:latin typeface="Tahoma"/>
                <a:cs typeface="Tahoma"/>
              </a:rPr>
              <a:t>work </a:t>
            </a:r>
            <a:r>
              <a:rPr sz="2800" spc="5" dirty="0">
                <a:latin typeface="Tahoma"/>
                <a:cs typeface="Tahoma"/>
              </a:rPr>
              <a:t>by  </a:t>
            </a:r>
            <a:r>
              <a:rPr sz="2800" spc="-5" dirty="0">
                <a:latin typeface="Tahoma"/>
                <a:cs typeface="Tahoma"/>
              </a:rPr>
              <a:t>describing the technical tasks to be  conducted.</a:t>
            </a:r>
            <a:endParaRPr sz="28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Risks that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40" dirty="0">
                <a:latin typeface="Tahoma"/>
                <a:cs typeface="Tahoma"/>
              </a:rPr>
              <a:t>likely, </a:t>
            </a:r>
            <a:r>
              <a:rPr sz="2800" spc="-5" dirty="0">
                <a:latin typeface="Tahoma"/>
                <a:cs typeface="Tahoma"/>
              </a:rPr>
              <a:t>the resources that </a:t>
            </a:r>
            <a:r>
              <a:rPr sz="2800" spc="-10" dirty="0">
                <a:latin typeface="Tahoma"/>
                <a:cs typeface="Tahoma"/>
              </a:rPr>
              <a:t>will  </a:t>
            </a:r>
            <a:r>
              <a:rPr sz="2800" spc="-5" dirty="0">
                <a:latin typeface="Tahoma"/>
                <a:cs typeface="Tahoma"/>
              </a:rPr>
              <a:t>be </a:t>
            </a:r>
            <a:r>
              <a:rPr sz="2800" spc="-10" dirty="0">
                <a:latin typeface="Tahoma"/>
                <a:cs typeface="Tahoma"/>
              </a:rPr>
              <a:t>required, </a:t>
            </a:r>
            <a:r>
              <a:rPr sz="2800" spc="-5" dirty="0">
                <a:latin typeface="Tahoma"/>
                <a:cs typeface="Tahoma"/>
              </a:rPr>
              <a:t>the work products to be  produced, and a work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schedule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533400"/>
            <a:ext cx="7620000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4920" cy="4805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generic process </a:t>
            </a:r>
            <a:r>
              <a:rPr sz="2800" spc="-10" dirty="0">
                <a:latin typeface="Tahoma"/>
                <a:cs typeface="Tahoma"/>
              </a:rPr>
              <a:t>framework for software  engineering </a:t>
            </a:r>
            <a:r>
              <a:rPr sz="2800" spc="-5" dirty="0">
                <a:latin typeface="Tahoma"/>
                <a:cs typeface="Tahoma"/>
              </a:rPr>
              <a:t>encompasses </a:t>
            </a:r>
            <a:r>
              <a:rPr sz="2800" spc="-15" dirty="0">
                <a:latin typeface="Tahoma"/>
                <a:cs typeface="Tahoma"/>
              </a:rPr>
              <a:t>five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Tahoma"/>
                <a:cs typeface="Tahoma"/>
              </a:rPr>
              <a:t>Modeling.</a:t>
            </a:r>
            <a:endParaRPr sz="2800">
              <a:latin typeface="Tahoma"/>
              <a:cs typeface="Tahoma"/>
            </a:endParaRPr>
          </a:p>
          <a:p>
            <a:pPr marL="756285" marR="698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Better </a:t>
            </a:r>
            <a:r>
              <a:rPr sz="2800" dirty="0">
                <a:latin typeface="Tahoma"/>
                <a:cs typeface="Tahoma"/>
              </a:rPr>
              <a:t>understand </a:t>
            </a:r>
            <a:r>
              <a:rPr sz="2800" spc="-10" dirty="0">
                <a:latin typeface="Tahoma"/>
                <a:cs typeface="Tahoma"/>
              </a:rPr>
              <a:t>software requirements  </a:t>
            </a:r>
            <a:r>
              <a:rPr sz="2800" spc="-5" dirty="0">
                <a:latin typeface="Tahoma"/>
                <a:cs typeface="Tahoma"/>
              </a:rPr>
              <a:t>and the design </a:t>
            </a:r>
            <a:r>
              <a:rPr sz="2800" spc="-10" dirty="0">
                <a:latin typeface="Tahoma"/>
                <a:cs typeface="Tahoma"/>
              </a:rPr>
              <a:t>that will </a:t>
            </a:r>
            <a:r>
              <a:rPr sz="2800" spc="-5" dirty="0">
                <a:latin typeface="Tahoma"/>
                <a:cs typeface="Tahoma"/>
              </a:rPr>
              <a:t>achieve those  </a:t>
            </a:r>
            <a:r>
              <a:rPr sz="2800" spc="-10" dirty="0">
                <a:latin typeface="Tahoma"/>
                <a:cs typeface="Tahoma"/>
              </a:rPr>
              <a:t>requirements.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20" dirty="0">
                <a:latin typeface="Tahoma"/>
                <a:cs typeface="Tahoma"/>
              </a:rPr>
              <a:t>Waterfall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5" dirty="0">
                <a:latin typeface="Tahoma"/>
                <a:cs typeface="Tahoma"/>
              </a:rPr>
              <a:t>V-model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Prototype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Agile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65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Questions about</a:t>
            </a:r>
            <a:r>
              <a:rPr sz="4400" spc="-90" dirty="0"/>
              <a:t> </a:t>
            </a:r>
            <a:r>
              <a:rPr sz="4400" spc="-10" dirty="0"/>
              <a:t>Software?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444" y="2049602"/>
            <a:ext cx="7615555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762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Why </a:t>
            </a:r>
            <a:r>
              <a:rPr sz="2800" dirty="0">
                <a:latin typeface="Tahoma"/>
                <a:cs typeface="Tahoma"/>
              </a:rPr>
              <a:t>does </a:t>
            </a:r>
            <a:r>
              <a:rPr sz="2800" spc="-5" dirty="0">
                <a:latin typeface="Tahoma"/>
                <a:cs typeface="Tahoma"/>
              </a:rPr>
              <a:t>it </a:t>
            </a:r>
            <a:r>
              <a:rPr sz="2800" spc="-15" dirty="0">
                <a:latin typeface="Tahoma"/>
                <a:cs typeface="Tahoma"/>
              </a:rPr>
              <a:t>take </a:t>
            </a:r>
            <a:r>
              <a:rPr sz="2800" spc="-5" dirty="0">
                <a:latin typeface="Tahoma"/>
                <a:cs typeface="Tahoma"/>
              </a:rPr>
              <a:t>so long </a:t>
            </a:r>
            <a:r>
              <a:rPr sz="2800" dirty="0">
                <a:latin typeface="Tahoma"/>
                <a:cs typeface="Tahoma"/>
              </a:rPr>
              <a:t>to </a:t>
            </a:r>
            <a:r>
              <a:rPr sz="2800" spc="-5" dirty="0">
                <a:latin typeface="Tahoma"/>
                <a:cs typeface="Tahoma"/>
              </a:rPr>
              <a:t>get </a:t>
            </a:r>
            <a:r>
              <a:rPr sz="2800" spc="-10" dirty="0">
                <a:latin typeface="Tahoma"/>
                <a:cs typeface="Tahoma"/>
              </a:rPr>
              <a:t>software  finished?</a:t>
            </a:r>
            <a:endParaRPr sz="2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Why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development costs so</a:t>
            </a:r>
            <a:r>
              <a:rPr sz="2800" spc="7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high?</a:t>
            </a:r>
            <a:endParaRPr sz="2800">
              <a:latin typeface="Tahoma"/>
              <a:cs typeface="Tahoma"/>
            </a:endParaRPr>
          </a:p>
          <a:p>
            <a:pPr marL="354965" marR="635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Why </a:t>
            </a:r>
            <a:r>
              <a:rPr sz="2800" spc="5" dirty="0">
                <a:latin typeface="Tahoma"/>
                <a:cs typeface="Tahoma"/>
              </a:rPr>
              <a:t>can’t </a:t>
            </a:r>
            <a:r>
              <a:rPr sz="2800" spc="-5" dirty="0">
                <a:latin typeface="Tahoma"/>
                <a:cs typeface="Tahoma"/>
              </a:rPr>
              <a:t>we </a:t>
            </a:r>
            <a:r>
              <a:rPr sz="2800" spc="-10" dirty="0">
                <a:latin typeface="Tahoma"/>
                <a:cs typeface="Tahoma"/>
              </a:rPr>
              <a:t>find </a:t>
            </a:r>
            <a:r>
              <a:rPr sz="2800" spc="-5" dirty="0">
                <a:latin typeface="Tahoma"/>
                <a:cs typeface="Tahoma"/>
              </a:rPr>
              <a:t>all errors before we </a:t>
            </a:r>
            <a:r>
              <a:rPr sz="2800" spc="-10" dirty="0">
                <a:latin typeface="Tahoma"/>
                <a:cs typeface="Tahoma"/>
              </a:rPr>
              <a:t>give 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software </a:t>
            </a:r>
            <a:r>
              <a:rPr sz="2800" spc="-5" dirty="0">
                <a:latin typeface="Tahoma"/>
                <a:cs typeface="Tahoma"/>
              </a:rPr>
              <a:t>to our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customers?</a:t>
            </a:r>
            <a:endParaRPr sz="2800">
              <a:latin typeface="Tahoma"/>
              <a:cs typeface="Tahoma"/>
            </a:endParaRPr>
          </a:p>
          <a:p>
            <a:pPr marL="354965" marR="762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Why </a:t>
            </a:r>
            <a:r>
              <a:rPr sz="2800" spc="-5" dirty="0">
                <a:latin typeface="Tahoma"/>
                <a:cs typeface="Tahoma"/>
              </a:rPr>
              <a:t>do we </a:t>
            </a:r>
            <a:r>
              <a:rPr sz="2800" spc="-10" dirty="0">
                <a:latin typeface="Tahoma"/>
                <a:cs typeface="Tahoma"/>
              </a:rPr>
              <a:t>spend </a:t>
            </a:r>
            <a:r>
              <a:rPr sz="2800" spc="-5" dirty="0">
                <a:latin typeface="Tahoma"/>
                <a:cs typeface="Tahoma"/>
              </a:rPr>
              <a:t>so </a:t>
            </a:r>
            <a:r>
              <a:rPr sz="2800" spc="-10" dirty="0">
                <a:latin typeface="Tahoma"/>
                <a:cs typeface="Tahoma"/>
              </a:rPr>
              <a:t>much time </a:t>
            </a:r>
            <a:r>
              <a:rPr sz="2800" spc="-5" dirty="0">
                <a:latin typeface="Tahoma"/>
                <a:cs typeface="Tahoma"/>
              </a:rPr>
              <a:t>and </a:t>
            </a:r>
            <a:r>
              <a:rPr sz="2800" spc="-10" dirty="0">
                <a:latin typeface="Tahoma"/>
                <a:cs typeface="Tahoma"/>
              </a:rPr>
              <a:t>effort  </a:t>
            </a:r>
            <a:r>
              <a:rPr sz="2800" spc="-5" dirty="0">
                <a:latin typeface="Tahoma"/>
                <a:cs typeface="Tahoma"/>
              </a:rPr>
              <a:t>maintaining </a:t>
            </a:r>
            <a:r>
              <a:rPr sz="2800" spc="-10" dirty="0">
                <a:latin typeface="Tahoma"/>
                <a:cs typeface="Tahoma"/>
              </a:rPr>
              <a:t>existing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programs?</a:t>
            </a:r>
            <a:endParaRPr sz="2800">
              <a:latin typeface="Tahoma"/>
              <a:cs typeface="Tahom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Why </a:t>
            </a:r>
            <a:r>
              <a:rPr sz="2800" spc="-5" dirty="0">
                <a:latin typeface="Tahoma"/>
                <a:cs typeface="Tahoma"/>
              </a:rPr>
              <a:t>do we continue to </a:t>
            </a:r>
            <a:r>
              <a:rPr sz="2800" spc="-15" dirty="0">
                <a:latin typeface="Tahoma"/>
                <a:cs typeface="Tahoma"/>
              </a:rPr>
              <a:t>have </a:t>
            </a:r>
            <a:r>
              <a:rPr sz="2800" spc="-10" dirty="0">
                <a:latin typeface="Tahoma"/>
                <a:cs typeface="Tahoma"/>
              </a:rPr>
              <a:t>difficulty </a:t>
            </a:r>
            <a:r>
              <a:rPr sz="2800" dirty="0">
                <a:latin typeface="Tahoma"/>
                <a:cs typeface="Tahoma"/>
              </a:rPr>
              <a:t>in  </a:t>
            </a:r>
            <a:r>
              <a:rPr sz="2800" spc="-5" dirty="0">
                <a:latin typeface="Tahoma"/>
                <a:cs typeface="Tahoma"/>
              </a:rPr>
              <a:t>measuring progress </a:t>
            </a:r>
            <a:r>
              <a:rPr sz="2800" dirty="0">
                <a:latin typeface="Tahoma"/>
                <a:cs typeface="Tahoma"/>
              </a:rPr>
              <a:t>as </a:t>
            </a:r>
            <a:r>
              <a:rPr sz="2800" spc="-5" dirty="0">
                <a:latin typeface="Tahoma"/>
                <a:cs typeface="Tahoma"/>
              </a:rPr>
              <a:t>software is being  </a:t>
            </a:r>
            <a:r>
              <a:rPr sz="2800" spc="-10" dirty="0">
                <a:latin typeface="Tahoma"/>
                <a:cs typeface="Tahoma"/>
              </a:rPr>
              <a:t>developed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maintained?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2829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generic process </a:t>
            </a:r>
            <a:r>
              <a:rPr sz="2800" spc="-10" dirty="0">
                <a:latin typeface="Tahoma"/>
                <a:cs typeface="Tahoma"/>
              </a:rPr>
              <a:t>framework for software  engineering </a:t>
            </a:r>
            <a:r>
              <a:rPr sz="2800" spc="-5" dirty="0">
                <a:latin typeface="Tahoma"/>
                <a:cs typeface="Tahoma"/>
              </a:rPr>
              <a:t>encompasses </a:t>
            </a:r>
            <a:r>
              <a:rPr sz="2800" spc="-15" dirty="0">
                <a:latin typeface="Tahoma"/>
                <a:cs typeface="Tahoma"/>
              </a:rPr>
              <a:t>five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Tahoma"/>
                <a:cs typeface="Tahoma"/>
              </a:rPr>
              <a:t>Construction.</a:t>
            </a:r>
            <a:endParaRPr sz="32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Code </a:t>
            </a:r>
            <a:r>
              <a:rPr sz="2800" spc="-10" dirty="0">
                <a:latin typeface="Tahoma"/>
                <a:cs typeface="Tahoma"/>
              </a:rPr>
              <a:t>generation </a:t>
            </a:r>
            <a:r>
              <a:rPr sz="2800" spc="-5" dirty="0">
                <a:latin typeface="Tahoma"/>
                <a:cs typeface="Tahoma"/>
              </a:rPr>
              <a:t>(either manual </a:t>
            </a:r>
            <a:r>
              <a:rPr sz="2800" dirty="0">
                <a:latin typeface="Tahoma"/>
                <a:cs typeface="Tahoma"/>
              </a:rPr>
              <a:t>or  automated) </a:t>
            </a:r>
            <a:r>
              <a:rPr sz="2800" spc="-5" dirty="0">
                <a:latin typeface="Tahoma"/>
                <a:cs typeface="Tahoma"/>
              </a:rPr>
              <a:t>and the </a:t>
            </a:r>
            <a:r>
              <a:rPr sz="2800" spc="-10" dirty="0">
                <a:latin typeface="Tahoma"/>
                <a:cs typeface="Tahoma"/>
              </a:rPr>
              <a:t>testing that </a:t>
            </a:r>
            <a:r>
              <a:rPr sz="2800" spc="-5" dirty="0">
                <a:latin typeface="Tahoma"/>
                <a:cs typeface="Tahoma"/>
              </a:rPr>
              <a:t>is </a:t>
            </a:r>
            <a:r>
              <a:rPr sz="2800" spc="-10" dirty="0">
                <a:latin typeface="Tahoma"/>
                <a:cs typeface="Tahoma"/>
              </a:rPr>
              <a:t>required  </a:t>
            </a:r>
            <a:r>
              <a:rPr sz="2800" spc="-5" dirty="0">
                <a:latin typeface="Tahoma"/>
                <a:cs typeface="Tahoma"/>
              </a:rPr>
              <a:t>to </a:t>
            </a:r>
            <a:r>
              <a:rPr sz="2800" spc="-10" dirty="0">
                <a:latin typeface="Tahoma"/>
                <a:cs typeface="Tahoma"/>
              </a:rPr>
              <a:t>uncover </a:t>
            </a:r>
            <a:r>
              <a:rPr sz="2800" spc="-5" dirty="0">
                <a:latin typeface="Tahoma"/>
                <a:cs typeface="Tahoma"/>
              </a:rPr>
              <a:t>errors </a:t>
            </a:r>
            <a:r>
              <a:rPr sz="2800" spc="-10" dirty="0">
                <a:latin typeface="Tahoma"/>
                <a:cs typeface="Tahoma"/>
              </a:rPr>
              <a:t>in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dirty="0">
                <a:latin typeface="Tahoma"/>
                <a:cs typeface="Tahoma"/>
              </a:rPr>
              <a:t>code.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9061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5" dirty="0"/>
              <a:t>Process</a:t>
            </a:r>
            <a:r>
              <a:rPr sz="4400" spc="-65" dirty="0"/>
              <a:t> </a:t>
            </a:r>
            <a:r>
              <a:rPr sz="4400" spc="-10" dirty="0"/>
              <a:t>Framework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4920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generic process </a:t>
            </a:r>
            <a:r>
              <a:rPr sz="2800" spc="-10" dirty="0">
                <a:latin typeface="Tahoma"/>
                <a:cs typeface="Tahoma"/>
              </a:rPr>
              <a:t>framework for software  engineering </a:t>
            </a:r>
            <a:r>
              <a:rPr sz="2800" spc="-5" dirty="0">
                <a:latin typeface="Tahoma"/>
                <a:cs typeface="Tahoma"/>
              </a:rPr>
              <a:t>encompasses </a:t>
            </a:r>
            <a:r>
              <a:rPr sz="2800" spc="-15" dirty="0">
                <a:latin typeface="Tahoma"/>
                <a:cs typeface="Tahoma"/>
              </a:rPr>
              <a:t>five</a:t>
            </a:r>
            <a:r>
              <a:rPr sz="2800" spc="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activities.</a:t>
            </a:r>
            <a:endParaRPr sz="28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Tahoma"/>
                <a:cs typeface="Tahoma"/>
              </a:rPr>
              <a:t>Deployment.</a:t>
            </a:r>
            <a:endParaRPr sz="32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software </a:t>
            </a:r>
            <a:r>
              <a:rPr sz="2800" spc="-5" dirty="0">
                <a:latin typeface="Tahoma"/>
                <a:cs typeface="Tahoma"/>
              </a:rPr>
              <a:t>(as a complete </a:t>
            </a:r>
            <a:r>
              <a:rPr sz="2800" spc="-10" dirty="0">
                <a:latin typeface="Tahoma"/>
                <a:cs typeface="Tahoma"/>
              </a:rPr>
              <a:t>entity </a:t>
            </a:r>
            <a:r>
              <a:rPr sz="2800" dirty="0">
                <a:latin typeface="Tahoma"/>
                <a:cs typeface="Tahoma"/>
              </a:rPr>
              <a:t>or as </a:t>
            </a:r>
            <a:r>
              <a:rPr sz="2800" spc="-5" dirty="0">
                <a:latin typeface="Tahoma"/>
                <a:cs typeface="Tahoma"/>
              </a:rPr>
              <a:t>a  partially completed increment) is </a:t>
            </a:r>
            <a:r>
              <a:rPr sz="2800" spc="-10" dirty="0">
                <a:latin typeface="Tahoma"/>
                <a:cs typeface="Tahoma"/>
              </a:rPr>
              <a:t>delivered  </a:t>
            </a:r>
            <a:r>
              <a:rPr sz="2800" spc="-5" dirty="0">
                <a:latin typeface="Tahoma"/>
                <a:cs typeface="Tahoma"/>
              </a:rPr>
              <a:t>to the customer </a:t>
            </a:r>
            <a:r>
              <a:rPr sz="2800" spc="-10" dirty="0">
                <a:latin typeface="Tahoma"/>
                <a:cs typeface="Tahoma"/>
              </a:rPr>
              <a:t>who evaluates the  delivered </a:t>
            </a:r>
            <a:r>
              <a:rPr sz="2800" spc="-5" dirty="0">
                <a:latin typeface="Tahoma"/>
                <a:cs typeface="Tahoma"/>
              </a:rPr>
              <a:t>product and provides </a:t>
            </a:r>
            <a:r>
              <a:rPr sz="2800" spc="-10" dirty="0">
                <a:latin typeface="Tahoma"/>
                <a:cs typeface="Tahoma"/>
              </a:rPr>
              <a:t>feedback  </a:t>
            </a:r>
            <a:r>
              <a:rPr sz="2800" spc="-5" dirty="0">
                <a:latin typeface="Tahoma"/>
                <a:cs typeface="Tahoma"/>
              </a:rPr>
              <a:t>based on the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evaluation.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5800"/>
            <a:ext cx="7998459" cy="579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5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ahoma"/>
                <a:cs typeface="Tahoma"/>
              </a:rPr>
              <a:t>Umbrella</a:t>
            </a:r>
            <a:r>
              <a:rPr sz="4400" b="1" spc="-75" dirty="0">
                <a:latin typeface="Tahoma"/>
                <a:cs typeface="Tahoma"/>
              </a:rPr>
              <a:t> </a:t>
            </a:r>
            <a:r>
              <a:rPr sz="4400" b="1" spc="-5" dirty="0">
                <a:latin typeface="Tahoma"/>
                <a:cs typeface="Tahoma"/>
              </a:rPr>
              <a:t>Activities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1617" y="1976596"/>
            <a:ext cx="7617459" cy="38671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Software project tracking </a:t>
            </a:r>
            <a:r>
              <a:rPr sz="2400" b="1" dirty="0">
                <a:latin typeface="Tahoma"/>
                <a:cs typeface="Tahoma"/>
              </a:rPr>
              <a:t>and </a:t>
            </a:r>
            <a:r>
              <a:rPr sz="2400" b="1" spc="-10" dirty="0">
                <a:latin typeface="Tahoma"/>
                <a:cs typeface="Tahoma"/>
              </a:rPr>
              <a:t>control</a:t>
            </a:r>
            <a:endParaRPr sz="24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allows </a:t>
            </a:r>
            <a:r>
              <a:rPr sz="2000" spc="-5" dirty="0">
                <a:latin typeface="Tahoma"/>
                <a:cs typeface="Tahoma"/>
              </a:rPr>
              <a:t>the software team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assess progress against the  project plan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10" dirty="0">
                <a:latin typeface="Tahoma"/>
                <a:cs typeface="Tahoma"/>
              </a:rPr>
              <a:t>take any </a:t>
            </a:r>
            <a:r>
              <a:rPr sz="2000" spc="-5" dirty="0">
                <a:latin typeface="Tahoma"/>
                <a:cs typeface="Tahoma"/>
              </a:rPr>
              <a:t>necessary </a:t>
            </a:r>
            <a:r>
              <a:rPr sz="2000" dirty="0">
                <a:latin typeface="Tahoma"/>
                <a:cs typeface="Tahoma"/>
              </a:rPr>
              <a:t>action to maintain </a:t>
            </a:r>
            <a:r>
              <a:rPr sz="2000" spc="-5" dirty="0">
                <a:latin typeface="Tahoma"/>
                <a:cs typeface="Tahoma"/>
              </a:rPr>
              <a:t>the  schedule.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Risk</a:t>
            </a:r>
            <a:r>
              <a:rPr sz="2400" b="1" spc="-25" dirty="0">
                <a:latin typeface="Tahoma"/>
                <a:cs typeface="Tahoma"/>
              </a:rPr>
              <a:t> </a:t>
            </a:r>
            <a:r>
              <a:rPr sz="2400" b="1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Tahoma"/>
                <a:cs typeface="Tahoma"/>
              </a:rPr>
              <a:t>assesses </a:t>
            </a:r>
            <a:r>
              <a:rPr sz="2000" spc="-5" dirty="0">
                <a:latin typeface="Tahoma"/>
                <a:cs typeface="Tahoma"/>
              </a:rPr>
              <a:t>risks that may </a:t>
            </a:r>
            <a:r>
              <a:rPr sz="2000" spc="-10" dirty="0">
                <a:latin typeface="Tahoma"/>
                <a:cs typeface="Tahoma"/>
              </a:rPr>
              <a:t>affect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outcome of </a:t>
            </a:r>
            <a:r>
              <a:rPr sz="2000" spc="-5" dirty="0">
                <a:latin typeface="Tahoma"/>
                <a:cs typeface="Tahoma"/>
              </a:rPr>
              <a:t>the project </a:t>
            </a:r>
            <a:r>
              <a:rPr sz="2000" dirty="0">
                <a:latin typeface="Tahoma"/>
                <a:cs typeface="Tahoma"/>
              </a:rPr>
              <a:t>or  </a:t>
            </a:r>
            <a:r>
              <a:rPr sz="2000" spc="-5" dirty="0">
                <a:latin typeface="Tahoma"/>
                <a:cs typeface="Tahoma"/>
              </a:rPr>
              <a:t>the quality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1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product.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b="1" spc="-10" dirty="0">
                <a:latin typeface="Tahoma"/>
                <a:cs typeface="Tahoma"/>
              </a:rPr>
              <a:t>Software quality</a:t>
            </a:r>
            <a:r>
              <a:rPr sz="2800" b="1" spc="55" dirty="0">
                <a:latin typeface="Tahoma"/>
                <a:cs typeface="Tahoma"/>
              </a:rPr>
              <a:t> </a:t>
            </a:r>
            <a:r>
              <a:rPr sz="2800" b="1" spc="-5" dirty="0">
                <a:latin typeface="Tahoma"/>
                <a:cs typeface="Tahoma"/>
              </a:rPr>
              <a:t>assurance</a:t>
            </a:r>
            <a:endParaRPr sz="2800">
              <a:latin typeface="Tahoma"/>
              <a:cs typeface="Tahoma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Defines and conducts the activities </a:t>
            </a:r>
            <a:r>
              <a:rPr sz="2400" spc="-10" dirty="0">
                <a:latin typeface="Tahoma"/>
                <a:cs typeface="Tahoma"/>
              </a:rPr>
              <a:t>required </a:t>
            </a:r>
            <a:r>
              <a:rPr sz="2400" spc="-15" dirty="0">
                <a:latin typeface="Tahoma"/>
                <a:cs typeface="Tahoma"/>
              </a:rPr>
              <a:t>to  </a:t>
            </a:r>
            <a:r>
              <a:rPr sz="2400" spc="-5" dirty="0">
                <a:latin typeface="Tahoma"/>
                <a:cs typeface="Tahoma"/>
              </a:rPr>
              <a:t>ensure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30" dirty="0">
                <a:latin typeface="Tahoma"/>
                <a:cs typeface="Tahoma"/>
              </a:rPr>
              <a:t>quality.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51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Tahoma"/>
                <a:cs typeface="Tahoma"/>
              </a:rPr>
              <a:t>Umbrella</a:t>
            </a:r>
            <a:r>
              <a:rPr sz="4400" b="1" spc="-75" dirty="0">
                <a:latin typeface="Tahoma"/>
                <a:cs typeface="Tahoma"/>
              </a:rPr>
              <a:t> </a:t>
            </a:r>
            <a:r>
              <a:rPr sz="4400" b="1" spc="-5" dirty="0">
                <a:latin typeface="Tahoma"/>
                <a:cs typeface="Tahoma"/>
              </a:rPr>
              <a:t>Activities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644" y="1876418"/>
            <a:ext cx="7615555" cy="4714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Technical</a:t>
            </a:r>
            <a:r>
              <a:rPr sz="2000" b="1" spc="-5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reviews</a:t>
            </a:r>
            <a:endParaRPr sz="20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assess </a:t>
            </a:r>
            <a:r>
              <a:rPr sz="1800" spc="-10" dirty="0">
                <a:latin typeface="Tahoma"/>
                <a:cs typeface="Tahoma"/>
              </a:rPr>
              <a:t>software </a:t>
            </a:r>
            <a:r>
              <a:rPr sz="1800" spc="-5" dirty="0">
                <a:latin typeface="Tahoma"/>
                <a:cs typeface="Tahoma"/>
              </a:rPr>
              <a:t>engineering work </a:t>
            </a:r>
            <a:r>
              <a:rPr sz="1800" dirty="0">
                <a:latin typeface="Tahoma"/>
                <a:cs typeface="Tahoma"/>
              </a:rPr>
              <a:t>products </a:t>
            </a:r>
            <a:r>
              <a:rPr sz="1800" spc="-5" dirty="0">
                <a:latin typeface="Tahoma"/>
                <a:cs typeface="Tahoma"/>
              </a:rPr>
              <a:t>in an </a:t>
            </a:r>
            <a:r>
              <a:rPr sz="1800" spc="-10" dirty="0">
                <a:latin typeface="Tahoma"/>
                <a:cs typeface="Tahoma"/>
              </a:rPr>
              <a:t>effort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uncover  </a:t>
            </a:r>
            <a:r>
              <a:rPr sz="1800" spc="-5" dirty="0">
                <a:latin typeface="Tahoma"/>
                <a:cs typeface="Tahoma"/>
              </a:rPr>
              <a:t>and </a:t>
            </a:r>
            <a:r>
              <a:rPr sz="1800" spc="-10" dirty="0">
                <a:latin typeface="Tahoma"/>
                <a:cs typeface="Tahoma"/>
              </a:rPr>
              <a:t>remove </a:t>
            </a:r>
            <a:r>
              <a:rPr sz="1800" spc="-5" dirty="0">
                <a:latin typeface="Tahoma"/>
                <a:cs typeface="Tahoma"/>
              </a:rPr>
              <a:t>errors before they are propagated to the </a:t>
            </a:r>
            <a:r>
              <a:rPr sz="1800" dirty="0">
                <a:latin typeface="Tahoma"/>
                <a:cs typeface="Tahoma"/>
              </a:rPr>
              <a:t>next</a:t>
            </a:r>
            <a:r>
              <a:rPr sz="1800" spc="85" dirty="0">
                <a:latin typeface="Tahoma"/>
                <a:cs typeface="Tahoma"/>
              </a:rPr>
              <a:t> </a:t>
            </a:r>
            <a:r>
              <a:rPr sz="1800" spc="-20" dirty="0">
                <a:latin typeface="Tahoma"/>
                <a:cs typeface="Tahoma"/>
              </a:rPr>
              <a:t>activity.</a:t>
            </a:r>
            <a:endParaRPr sz="1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146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Measurement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0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Defines and collects process, project, and product measures that  </a:t>
            </a:r>
            <a:r>
              <a:rPr sz="1800" dirty="0">
                <a:latin typeface="Tahoma"/>
                <a:cs typeface="Tahoma"/>
              </a:rPr>
              <a:t>assist </a:t>
            </a:r>
            <a:r>
              <a:rPr sz="1800" spc="-5" dirty="0">
                <a:latin typeface="Tahoma"/>
                <a:cs typeface="Tahoma"/>
              </a:rPr>
              <a:t>the team in delivering </a:t>
            </a:r>
            <a:r>
              <a:rPr sz="1800" spc="-10" dirty="0">
                <a:latin typeface="Tahoma"/>
                <a:cs typeface="Tahoma"/>
              </a:rPr>
              <a:t>software </a:t>
            </a:r>
            <a:r>
              <a:rPr sz="1800" spc="-5" dirty="0">
                <a:latin typeface="Tahoma"/>
                <a:cs typeface="Tahoma"/>
              </a:rPr>
              <a:t>that </a:t>
            </a:r>
            <a:r>
              <a:rPr sz="1800" dirty="0">
                <a:latin typeface="Tahoma"/>
                <a:cs typeface="Tahoma"/>
              </a:rPr>
              <a:t>meets </a:t>
            </a:r>
            <a:r>
              <a:rPr sz="1800" spc="-10" dirty="0">
                <a:latin typeface="Tahoma"/>
                <a:cs typeface="Tahoma"/>
              </a:rPr>
              <a:t>stakeholders’  </a:t>
            </a:r>
            <a:r>
              <a:rPr sz="1800" dirty="0">
                <a:latin typeface="Tahoma"/>
                <a:cs typeface="Tahoma"/>
              </a:rPr>
              <a:t>needs.</a:t>
            </a:r>
            <a:endParaRPr sz="1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Software configuration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management</a:t>
            </a:r>
            <a:endParaRPr sz="2000">
              <a:latin typeface="Tahoma"/>
              <a:cs typeface="Tahoma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Manages </a:t>
            </a:r>
            <a:r>
              <a:rPr sz="1800" spc="-5" dirty="0">
                <a:latin typeface="Tahoma"/>
                <a:cs typeface="Tahoma"/>
              </a:rPr>
              <a:t>the effects of change throughout the </a:t>
            </a:r>
            <a:r>
              <a:rPr sz="1800" spc="-10" dirty="0">
                <a:latin typeface="Tahoma"/>
                <a:cs typeface="Tahoma"/>
              </a:rPr>
              <a:t>software</a:t>
            </a:r>
            <a:r>
              <a:rPr sz="1800" spc="-3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process.</a:t>
            </a:r>
            <a:endParaRPr sz="1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b="1" spc="-5" dirty="0">
                <a:latin typeface="Tahoma"/>
                <a:cs typeface="Tahoma"/>
              </a:rPr>
              <a:t>Reusability</a:t>
            </a:r>
            <a:r>
              <a:rPr sz="2000" b="1" spc="-5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management</a:t>
            </a:r>
            <a:endParaRPr sz="20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1400" spc="-5" dirty="0">
                <a:latin typeface="Tahoma"/>
                <a:cs typeface="Tahoma"/>
              </a:rPr>
              <a:t>Defines criteria </a:t>
            </a:r>
            <a:r>
              <a:rPr sz="1400" spc="-10" dirty="0">
                <a:latin typeface="Tahoma"/>
                <a:cs typeface="Tahoma"/>
              </a:rPr>
              <a:t>for </a:t>
            </a:r>
            <a:r>
              <a:rPr sz="1400" spc="-5" dirty="0">
                <a:latin typeface="Tahoma"/>
                <a:cs typeface="Tahoma"/>
              </a:rPr>
              <a:t>work product reuse (including </a:t>
            </a:r>
            <a:r>
              <a:rPr sz="1400" spc="-10" dirty="0">
                <a:latin typeface="Tahoma"/>
                <a:cs typeface="Tahoma"/>
              </a:rPr>
              <a:t>software </a:t>
            </a:r>
            <a:r>
              <a:rPr sz="1400" spc="-5" dirty="0">
                <a:latin typeface="Tahoma"/>
                <a:cs typeface="Tahoma"/>
              </a:rPr>
              <a:t>components) </a:t>
            </a:r>
            <a:r>
              <a:rPr sz="1400" spc="-10" dirty="0">
                <a:latin typeface="Tahoma"/>
                <a:cs typeface="Tahoma"/>
              </a:rPr>
              <a:t>and  </a:t>
            </a:r>
            <a:r>
              <a:rPr sz="1400" dirty="0">
                <a:latin typeface="Tahoma"/>
                <a:cs typeface="Tahoma"/>
              </a:rPr>
              <a:t>establishes mechanisms </a:t>
            </a:r>
            <a:r>
              <a:rPr sz="1400" spc="-5" dirty="0">
                <a:latin typeface="Tahoma"/>
                <a:cs typeface="Tahoma"/>
              </a:rPr>
              <a:t>to achieve reusable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components.</a:t>
            </a:r>
            <a:endParaRPr sz="14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43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5600" algn="l"/>
              </a:tabLst>
            </a:pPr>
            <a:r>
              <a:rPr sz="1800" b="1" dirty="0">
                <a:latin typeface="Tahoma"/>
                <a:cs typeface="Tahoma"/>
              </a:rPr>
              <a:t>Work </a:t>
            </a:r>
            <a:r>
              <a:rPr sz="1800" b="1" spc="-5" dirty="0">
                <a:latin typeface="Tahoma"/>
                <a:cs typeface="Tahoma"/>
              </a:rPr>
              <a:t>product preparation </a:t>
            </a:r>
            <a:r>
              <a:rPr sz="1800" b="1" dirty="0">
                <a:latin typeface="Tahoma"/>
                <a:cs typeface="Tahoma"/>
              </a:rPr>
              <a:t>and</a:t>
            </a:r>
            <a:r>
              <a:rPr sz="1800" b="1" spc="-5" dirty="0">
                <a:latin typeface="Tahoma"/>
                <a:cs typeface="Tahoma"/>
              </a:rPr>
              <a:t> production</a:t>
            </a:r>
            <a:endParaRPr sz="1800">
              <a:latin typeface="Tahoma"/>
              <a:cs typeface="Tahoma"/>
            </a:endParaRPr>
          </a:p>
          <a:p>
            <a:pPr marL="756285" marR="36830" lvl="1" indent="-287020" algn="just">
              <a:lnSpc>
                <a:spcPct val="100000"/>
              </a:lnSpc>
              <a:spcBef>
                <a:spcPts val="34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1400" dirty="0">
                <a:latin typeface="Tahoma"/>
                <a:cs typeface="Tahoma"/>
              </a:rPr>
              <a:t>encompass </a:t>
            </a:r>
            <a:r>
              <a:rPr sz="1400" spc="-5" dirty="0">
                <a:latin typeface="Tahoma"/>
                <a:cs typeface="Tahoma"/>
              </a:rPr>
              <a:t>the activities required to create </a:t>
            </a:r>
            <a:r>
              <a:rPr sz="1400" dirty="0">
                <a:latin typeface="Tahoma"/>
                <a:cs typeface="Tahoma"/>
              </a:rPr>
              <a:t>work products </a:t>
            </a:r>
            <a:r>
              <a:rPr sz="1400" spc="-5" dirty="0">
                <a:latin typeface="Tahoma"/>
                <a:cs typeface="Tahoma"/>
              </a:rPr>
              <a:t>such as </a:t>
            </a:r>
            <a:r>
              <a:rPr sz="1400" dirty="0">
                <a:latin typeface="Tahoma"/>
                <a:cs typeface="Tahoma"/>
              </a:rPr>
              <a:t>models, </a:t>
            </a:r>
            <a:r>
              <a:rPr sz="1400" spc="-5" dirty="0">
                <a:latin typeface="Tahoma"/>
                <a:cs typeface="Tahoma"/>
              </a:rPr>
              <a:t>documents,  </a:t>
            </a:r>
            <a:r>
              <a:rPr sz="1400" dirty="0">
                <a:latin typeface="Tahoma"/>
                <a:cs typeface="Tahoma"/>
              </a:rPr>
              <a:t>logs, </a:t>
            </a:r>
            <a:r>
              <a:rPr sz="1400" spc="-5" dirty="0">
                <a:latin typeface="Tahoma"/>
                <a:cs typeface="Tahoma"/>
              </a:rPr>
              <a:t>forms, and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5" dirty="0">
                <a:latin typeface="Tahoma"/>
                <a:cs typeface="Tahoma"/>
              </a:rPr>
              <a:t>lists.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721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Process</a:t>
            </a:r>
            <a:r>
              <a:rPr sz="4400" spc="-70" dirty="0"/>
              <a:t> </a:t>
            </a:r>
            <a:r>
              <a:rPr sz="4400" dirty="0"/>
              <a:t>Adaptation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526"/>
            <a:ext cx="7615555" cy="4270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5" dirty="0">
                <a:latin typeface="Tahoma"/>
                <a:cs typeface="Tahoma"/>
              </a:rPr>
              <a:t>A process adopted for </a:t>
            </a:r>
            <a:r>
              <a:rPr sz="1800" dirty="0">
                <a:latin typeface="Tahoma"/>
                <a:cs typeface="Tahoma"/>
              </a:rPr>
              <a:t>one </a:t>
            </a:r>
            <a:r>
              <a:rPr sz="1800" spc="-5" dirty="0">
                <a:latin typeface="Tahoma"/>
                <a:cs typeface="Tahoma"/>
              </a:rPr>
              <a:t>project might </a:t>
            </a:r>
            <a:r>
              <a:rPr sz="1800" dirty="0">
                <a:latin typeface="Tahoma"/>
                <a:cs typeface="Tahoma"/>
              </a:rPr>
              <a:t>be </a:t>
            </a:r>
            <a:r>
              <a:rPr sz="1800" spc="-5" dirty="0">
                <a:latin typeface="Tahoma"/>
                <a:cs typeface="Tahoma"/>
              </a:rPr>
              <a:t>significantly </a:t>
            </a:r>
            <a:r>
              <a:rPr sz="1800" spc="-10" dirty="0">
                <a:latin typeface="Tahoma"/>
                <a:cs typeface="Tahoma"/>
              </a:rPr>
              <a:t>different than  </a:t>
            </a: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process adopted for another</a:t>
            </a:r>
            <a:r>
              <a:rPr sz="1800" spc="1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project.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lr>
                <a:srgbClr val="3333CC"/>
              </a:buClr>
              <a:buSzPct val="58333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1800" spc="-10" dirty="0">
                <a:latin typeface="Tahoma"/>
                <a:cs typeface="Tahoma"/>
              </a:rPr>
              <a:t>Differences</a:t>
            </a:r>
            <a:r>
              <a:rPr sz="1800" spc="-5" dirty="0">
                <a:latin typeface="Tahoma"/>
                <a:cs typeface="Tahoma"/>
              </a:rPr>
              <a:t> are</a:t>
            </a:r>
            <a:endParaRPr sz="18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39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b="1" dirty="0">
                <a:latin typeface="Tahoma"/>
                <a:cs typeface="Tahoma"/>
              </a:rPr>
              <a:t>Overall flow </a:t>
            </a:r>
            <a:r>
              <a:rPr sz="1600" b="1" spc="-5" dirty="0">
                <a:latin typeface="Tahoma"/>
                <a:cs typeface="Tahoma"/>
              </a:rPr>
              <a:t>of </a:t>
            </a:r>
            <a:r>
              <a:rPr sz="1600" b="1" dirty="0">
                <a:latin typeface="Tahoma"/>
                <a:cs typeface="Tahoma"/>
              </a:rPr>
              <a:t>activities</a:t>
            </a:r>
            <a:r>
              <a:rPr sz="1600" dirty="0">
                <a:latin typeface="Tahoma"/>
                <a:cs typeface="Tahoma"/>
              </a:rPr>
              <a:t>, </a:t>
            </a:r>
            <a:r>
              <a:rPr sz="1600" spc="-5" dirty="0">
                <a:latin typeface="Tahoma"/>
                <a:cs typeface="Tahoma"/>
              </a:rPr>
              <a:t>actions, and tasks </a:t>
            </a:r>
            <a:r>
              <a:rPr sz="1600" dirty="0">
                <a:latin typeface="Tahoma"/>
                <a:cs typeface="Tahoma"/>
              </a:rPr>
              <a:t>and </a:t>
            </a:r>
            <a:r>
              <a:rPr sz="1600" spc="-5" dirty="0">
                <a:latin typeface="Tahoma"/>
                <a:cs typeface="Tahoma"/>
              </a:rPr>
              <a:t>the interdependencies  among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them.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Degree</a:t>
            </a:r>
            <a:r>
              <a:rPr sz="1600" spc="2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to</a:t>
            </a:r>
            <a:r>
              <a:rPr sz="1600" spc="2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which</a:t>
            </a:r>
            <a:r>
              <a:rPr sz="1600" spc="305" dirty="0">
                <a:latin typeface="Tahoma"/>
                <a:cs typeface="Tahoma"/>
              </a:rPr>
              <a:t> </a:t>
            </a:r>
            <a:r>
              <a:rPr sz="1600" b="1" spc="-5" dirty="0">
                <a:latin typeface="Tahoma"/>
                <a:cs typeface="Tahoma"/>
              </a:rPr>
              <a:t>actions</a:t>
            </a:r>
            <a:r>
              <a:rPr sz="1600" b="1" spc="310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and</a:t>
            </a:r>
            <a:r>
              <a:rPr sz="1600" b="1" spc="315" dirty="0">
                <a:latin typeface="Tahoma"/>
                <a:cs typeface="Tahoma"/>
              </a:rPr>
              <a:t> </a:t>
            </a:r>
            <a:r>
              <a:rPr sz="1600" b="1" dirty="0">
                <a:latin typeface="Tahoma"/>
                <a:cs typeface="Tahoma"/>
              </a:rPr>
              <a:t>tasks</a:t>
            </a:r>
            <a:r>
              <a:rPr sz="1600" b="1" spc="32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are</a:t>
            </a:r>
            <a:r>
              <a:rPr sz="1600" spc="29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defined</a:t>
            </a:r>
            <a:r>
              <a:rPr sz="1600" spc="29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within</a:t>
            </a:r>
            <a:r>
              <a:rPr sz="1600" spc="2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each</a:t>
            </a:r>
            <a:r>
              <a:rPr sz="1600" spc="29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framework</a:t>
            </a:r>
            <a:endParaRPr sz="16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1600" spc="-25" dirty="0">
                <a:latin typeface="Tahoma"/>
                <a:cs typeface="Tahoma"/>
              </a:rPr>
              <a:t>activity.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Degree to which </a:t>
            </a:r>
            <a:r>
              <a:rPr sz="1600" b="1" spc="-5" dirty="0">
                <a:latin typeface="Tahoma"/>
                <a:cs typeface="Tahoma"/>
              </a:rPr>
              <a:t>work </a:t>
            </a:r>
            <a:r>
              <a:rPr sz="1600" b="1" spc="-10" dirty="0">
                <a:latin typeface="Tahoma"/>
                <a:cs typeface="Tahoma"/>
              </a:rPr>
              <a:t>products </a:t>
            </a:r>
            <a:r>
              <a:rPr sz="1600" spc="-5" dirty="0">
                <a:latin typeface="Tahoma"/>
                <a:cs typeface="Tahoma"/>
              </a:rPr>
              <a:t>are </a:t>
            </a:r>
            <a:r>
              <a:rPr sz="1600" spc="-10" dirty="0">
                <a:latin typeface="Tahoma"/>
                <a:cs typeface="Tahoma"/>
              </a:rPr>
              <a:t>identified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17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required.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Manner in </a:t>
            </a:r>
            <a:r>
              <a:rPr sz="1600" spc="-10" dirty="0">
                <a:latin typeface="Tahoma"/>
                <a:cs typeface="Tahoma"/>
              </a:rPr>
              <a:t>which </a:t>
            </a:r>
            <a:r>
              <a:rPr sz="1600" b="1" spc="-5" dirty="0">
                <a:latin typeface="Tahoma"/>
                <a:cs typeface="Tahoma"/>
              </a:rPr>
              <a:t>quality </a:t>
            </a:r>
            <a:r>
              <a:rPr sz="1600" b="1" spc="-10" dirty="0">
                <a:latin typeface="Tahoma"/>
                <a:cs typeface="Tahoma"/>
              </a:rPr>
              <a:t>assurance </a:t>
            </a:r>
            <a:r>
              <a:rPr sz="1600" b="1" spc="-5" dirty="0">
                <a:latin typeface="Tahoma"/>
                <a:cs typeface="Tahoma"/>
              </a:rPr>
              <a:t>activities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170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applied.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Manner in </a:t>
            </a:r>
            <a:r>
              <a:rPr sz="1600" spc="-10" dirty="0">
                <a:latin typeface="Tahoma"/>
                <a:cs typeface="Tahoma"/>
              </a:rPr>
              <a:t>which </a:t>
            </a:r>
            <a:r>
              <a:rPr sz="1600" b="1" spc="-10" dirty="0">
                <a:latin typeface="Tahoma"/>
                <a:cs typeface="Tahoma"/>
              </a:rPr>
              <a:t>project </a:t>
            </a:r>
            <a:r>
              <a:rPr sz="1600" b="1" spc="-5" dirty="0">
                <a:latin typeface="Tahoma"/>
                <a:cs typeface="Tahoma"/>
              </a:rPr>
              <a:t>tracking and </a:t>
            </a:r>
            <a:r>
              <a:rPr sz="1600" b="1" spc="-10" dirty="0">
                <a:latin typeface="Tahoma"/>
                <a:cs typeface="Tahoma"/>
              </a:rPr>
              <a:t>control </a:t>
            </a:r>
            <a:r>
              <a:rPr sz="1600" b="1" spc="-5" dirty="0">
                <a:latin typeface="Tahoma"/>
                <a:cs typeface="Tahoma"/>
              </a:rPr>
              <a:t>activities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254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applied.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Overall </a:t>
            </a:r>
            <a:r>
              <a:rPr sz="1600" spc="-5" dirty="0">
                <a:latin typeface="Tahoma"/>
                <a:cs typeface="Tahoma"/>
              </a:rPr>
              <a:t>degree of </a:t>
            </a:r>
            <a:r>
              <a:rPr sz="1600" b="1" spc="-5" dirty="0">
                <a:latin typeface="Tahoma"/>
                <a:cs typeface="Tahoma"/>
              </a:rPr>
              <a:t>detail and rigor </a:t>
            </a:r>
            <a:r>
              <a:rPr sz="1600" spc="-10" dirty="0">
                <a:latin typeface="Tahoma"/>
                <a:cs typeface="Tahoma"/>
              </a:rPr>
              <a:t>with which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process is</a:t>
            </a:r>
            <a:r>
              <a:rPr sz="1600" spc="22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described.</a:t>
            </a:r>
            <a:endParaRPr sz="1600">
              <a:latin typeface="Tahoma"/>
              <a:cs typeface="Tahoma"/>
            </a:endParaRPr>
          </a:p>
          <a:p>
            <a:pPr marL="756285" marR="6985" lvl="1" indent="-287020">
              <a:lnSpc>
                <a:spcPct val="100000"/>
              </a:lnSpc>
              <a:spcBef>
                <a:spcPts val="38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Degree </a:t>
            </a:r>
            <a:r>
              <a:rPr sz="1600" dirty="0">
                <a:latin typeface="Tahoma"/>
                <a:cs typeface="Tahoma"/>
              </a:rPr>
              <a:t>to </a:t>
            </a:r>
            <a:r>
              <a:rPr sz="1600" spc="-5" dirty="0">
                <a:latin typeface="Tahoma"/>
                <a:cs typeface="Tahoma"/>
              </a:rPr>
              <a:t>which the </a:t>
            </a:r>
            <a:r>
              <a:rPr sz="1600" b="1" spc="-5" dirty="0">
                <a:latin typeface="Tahoma"/>
                <a:cs typeface="Tahoma"/>
              </a:rPr>
              <a:t>customer and other </a:t>
            </a:r>
            <a:r>
              <a:rPr sz="1600" b="1" dirty="0">
                <a:latin typeface="Tahoma"/>
                <a:cs typeface="Tahoma"/>
              </a:rPr>
              <a:t>stakeholders </a:t>
            </a:r>
            <a:r>
              <a:rPr sz="1600" spc="-5" dirty="0">
                <a:latin typeface="Tahoma"/>
                <a:cs typeface="Tahoma"/>
              </a:rPr>
              <a:t>are </a:t>
            </a:r>
            <a:r>
              <a:rPr sz="1600" spc="-10" dirty="0">
                <a:latin typeface="Tahoma"/>
                <a:cs typeface="Tahoma"/>
              </a:rPr>
              <a:t>involved  with </a:t>
            </a:r>
            <a:r>
              <a:rPr sz="1600" spc="-5" dirty="0">
                <a:latin typeface="Tahoma"/>
                <a:cs typeface="Tahoma"/>
              </a:rPr>
              <a:t>the</a:t>
            </a:r>
            <a:r>
              <a:rPr sz="1600" spc="1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project.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4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Level </a:t>
            </a:r>
            <a:r>
              <a:rPr sz="1600" spc="-5" dirty="0">
                <a:latin typeface="Tahoma"/>
                <a:cs typeface="Tahoma"/>
              </a:rPr>
              <a:t>of </a:t>
            </a:r>
            <a:r>
              <a:rPr sz="1600" b="1" spc="-5" dirty="0">
                <a:latin typeface="Tahoma"/>
                <a:cs typeface="Tahoma"/>
              </a:rPr>
              <a:t>autonomy </a:t>
            </a:r>
            <a:r>
              <a:rPr sz="1600" spc="-10" dirty="0">
                <a:latin typeface="Tahoma"/>
                <a:cs typeface="Tahoma"/>
              </a:rPr>
              <a:t>given to </a:t>
            </a:r>
            <a:r>
              <a:rPr sz="1600" spc="-5" dirty="0">
                <a:latin typeface="Tahoma"/>
                <a:cs typeface="Tahoma"/>
              </a:rPr>
              <a:t>the </a:t>
            </a:r>
            <a:r>
              <a:rPr sz="1600" spc="-10" dirty="0">
                <a:latin typeface="Tahoma"/>
                <a:cs typeface="Tahoma"/>
              </a:rPr>
              <a:t>software</a:t>
            </a:r>
            <a:r>
              <a:rPr sz="1600" spc="155" dirty="0">
                <a:latin typeface="Tahoma"/>
                <a:cs typeface="Tahoma"/>
              </a:rPr>
              <a:t> </a:t>
            </a:r>
            <a:r>
              <a:rPr sz="1600" spc="-5" dirty="0">
                <a:latin typeface="Tahoma"/>
                <a:cs typeface="Tahoma"/>
              </a:rPr>
              <a:t>team.</a:t>
            </a:r>
            <a:endParaRPr sz="16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600" spc="-10" dirty="0">
                <a:latin typeface="Tahoma"/>
                <a:cs typeface="Tahoma"/>
              </a:rPr>
              <a:t>Degree to which </a:t>
            </a:r>
            <a:r>
              <a:rPr sz="1600" b="1" spc="-5" dirty="0">
                <a:latin typeface="Tahoma"/>
                <a:cs typeface="Tahoma"/>
              </a:rPr>
              <a:t>team organization and roles </a:t>
            </a:r>
            <a:r>
              <a:rPr sz="1600" spc="-5" dirty="0">
                <a:latin typeface="Tahoma"/>
                <a:cs typeface="Tahoma"/>
              </a:rPr>
              <a:t>are</a:t>
            </a:r>
            <a:r>
              <a:rPr sz="1600" spc="19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prescribed.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7218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Process</a:t>
            </a:r>
            <a:r>
              <a:rPr sz="4400" spc="-70" dirty="0"/>
              <a:t> </a:t>
            </a:r>
            <a:r>
              <a:rPr sz="4400" dirty="0"/>
              <a:t>Adaptation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623720" y="2300120"/>
            <a:ext cx="8348195" cy="3793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361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Summary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383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5" dirty="0">
                <a:latin typeface="Tahoma"/>
                <a:cs typeface="Tahoma"/>
              </a:rPr>
              <a:t>engineering encompasses process,  </a:t>
            </a:r>
            <a:r>
              <a:rPr sz="2400" dirty="0">
                <a:latin typeface="Tahoma"/>
                <a:cs typeface="Tahoma"/>
              </a:rPr>
              <a:t>methods, </a:t>
            </a:r>
            <a:r>
              <a:rPr sz="2400" spc="-5" dirty="0">
                <a:latin typeface="Tahoma"/>
                <a:cs typeface="Tahoma"/>
              </a:rPr>
              <a:t>and tools that enable complex </a:t>
            </a:r>
            <a:r>
              <a:rPr sz="2400" spc="-10" dirty="0">
                <a:latin typeface="Tahoma"/>
                <a:cs typeface="Tahoma"/>
              </a:rPr>
              <a:t>computer-  </a:t>
            </a:r>
            <a:r>
              <a:rPr sz="2400" dirty="0">
                <a:latin typeface="Tahoma"/>
                <a:cs typeface="Tahoma"/>
              </a:rPr>
              <a:t>based </a:t>
            </a:r>
            <a:r>
              <a:rPr sz="2400" spc="-5" dirty="0">
                <a:latin typeface="Tahoma"/>
                <a:cs typeface="Tahoma"/>
              </a:rPr>
              <a:t>systems </a:t>
            </a:r>
            <a:r>
              <a:rPr sz="2400" dirty="0">
                <a:latin typeface="Tahoma"/>
                <a:cs typeface="Tahoma"/>
              </a:rPr>
              <a:t>to be </a:t>
            </a:r>
            <a:r>
              <a:rPr sz="2400" spc="-5" dirty="0">
                <a:latin typeface="Tahoma"/>
                <a:cs typeface="Tahoma"/>
              </a:rPr>
              <a:t>built </a:t>
            </a:r>
            <a:r>
              <a:rPr sz="2400" spc="-10" dirty="0">
                <a:latin typeface="Tahoma"/>
                <a:cs typeface="Tahoma"/>
              </a:rPr>
              <a:t>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timely manner </a:t>
            </a:r>
            <a:r>
              <a:rPr sz="2400" spc="-10" dirty="0">
                <a:latin typeface="Tahoma"/>
                <a:cs typeface="Tahoma"/>
              </a:rPr>
              <a:t>with  </a:t>
            </a:r>
            <a:r>
              <a:rPr sz="2400" spc="-30" dirty="0">
                <a:latin typeface="Tahoma"/>
                <a:cs typeface="Tahoma"/>
              </a:rPr>
              <a:t>quality.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5" dirty="0">
                <a:latin typeface="Tahoma"/>
                <a:cs typeface="Tahoma"/>
              </a:rPr>
              <a:t>process incorporates </a:t>
            </a:r>
            <a:r>
              <a:rPr sz="2400" spc="-10" dirty="0">
                <a:latin typeface="Tahoma"/>
                <a:cs typeface="Tahoma"/>
              </a:rPr>
              <a:t>five framework  </a:t>
            </a:r>
            <a:r>
              <a:rPr sz="2400" spc="-5" dirty="0">
                <a:latin typeface="Tahoma"/>
                <a:cs typeface="Tahoma"/>
              </a:rPr>
              <a:t>activities—communication, planning, modeling,  construction, and </a:t>
            </a:r>
            <a:r>
              <a:rPr sz="2400" spc="-10" dirty="0">
                <a:latin typeface="Tahoma"/>
                <a:cs typeface="Tahoma"/>
              </a:rPr>
              <a:t>deployment—that </a:t>
            </a:r>
            <a:r>
              <a:rPr sz="2400" spc="-5" dirty="0">
                <a:latin typeface="Tahoma"/>
                <a:cs typeface="Tahoma"/>
              </a:rPr>
              <a:t>are applicable </a:t>
            </a:r>
            <a:r>
              <a:rPr sz="2400" spc="-15" dirty="0">
                <a:latin typeface="Tahoma"/>
                <a:cs typeface="Tahoma"/>
              </a:rPr>
              <a:t>to 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10" dirty="0">
                <a:latin typeface="Tahoma"/>
                <a:cs typeface="Tahoma"/>
              </a:rPr>
              <a:t>software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projects.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5" dirty="0">
                <a:latin typeface="Tahoma"/>
                <a:cs typeface="Tahoma"/>
              </a:rPr>
              <a:t>engineering practice </a:t>
            </a:r>
            <a:r>
              <a:rPr sz="2400" dirty="0">
                <a:latin typeface="Tahoma"/>
                <a:cs typeface="Tahoma"/>
              </a:rPr>
              <a:t>is a </a:t>
            </a:r>
            <a:r>
              <a:rPr sz="2400" spc="-5" dirty="0">
                <a:latin typeface="Tahoma"/>
                <a:cs typeface="Tahoma"/>
              </a:rPr>
              <a:t>problem-solving  activity that follows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set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core</a:t>
            </a:r>
            <a:r>
              <a:rPr sz="2400" dirty="0">
                <a:latin typeface="Tahoma"/>
                <a:cs typeface="Tahoma"/>
              </a:rPr>
              <a:t> principles.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1517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85" dirty="0"/>
              <a:t>R</a:t>
            </a:r>
            <a:r>
              <a:rPr sz="4400" spc="-5" dirty="0"/>
              <a:t>ecap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51139"/>
            <a:ext cx="7615555" cy="334264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What </a:t>
            </a:r>
            <a:r>
              <a:rPr sz="3200" spc="-5" dirty="0">
                <a:latin typeface="Tahoma"/>
                <a:cs typeface="Tahoma"/>
              </a:rPr>
              <a:t>is Software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Engineering?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What </a:t>
            </a:r>
            <a:r>
              <a:rPr sz="3200" spc="-5" dirty="0">
                <a:latin typeface="Tahoma"/>
                <a:cs typeface="Tahoma"/>
              </a:rPr>
              <a:t>is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Software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Process?</a:t>
            </a:r>
            <a:endParaRPr sz="3200">
              <a:latin typeface="Tahoma"/>
              <a:cs typeface="Tahoma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545590" algn="l"/>
                <a:tab pos="2364105" algn="l"/>
                <a:tab pos="3188970" algn="l"/>
                <a:tab pos="4990465" algn="l"/>
                <a:tab pos="5557520" algn="l"/>
                <a:tab pos="6017895" algn="l"/>
              </a:tabLst>
            </a:pPr>
            <a:r>
              <a:rPr sz="3200" dirty="0">
                <a:latin typeface="Tahoma"/>
                <a:cs typeface="Tahoma"/>
              </a:rPr>
              <a:t>What	a</a:t>
            </a:r>
            <a:r>
              <a:rPr sz="3200" spc="-3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e	</a:t>
            </a:r>
            <a:r>
              <a:rPr sz="3200" spc="-5" dirty="0">
                <a:latin typeface="Tahoma"/>
                <a:cs typeface="Tahoma"/>
              </a:rPr>
              <a:t>th</a:t>
            </a:r>
            <a:r>
              <a:rPr sz="3200" dirty="0">
                <a:latin typeface="Tahoma"/>
                <a:cs typeface="Tahoma"/>
              </a:rPr>
              <a:t>e	activ</a:t>
            </a:r>
            <a:r>
              <a:rPr sz="3200" spc="10" dirty="0">
                <a:latin typeface="Tahoma"/>
                <a:cs typeface="Tahoma"/>
              </a:rPr>
              <a:t>i</a:t>
            </a:r>
            <a:r>
              <a:rPr sz="3200" spc="-5" dirty="0">
                <a:latin typeface="Tahoma"/>
                <a:cs typeface="Tahoma"/>
              </a:rPr>
              <a:t>tie</a:t>
            </a:r>
            <a:r>
              <a:rPr sz="3200" dirty="0">
                <a:latin typeface="Tahoma"/>
                <a:cs typeface="Tahoma"/>
              </a:rPr>
              <a:t>s	</a:t>
            </a:r>
            <a:r>
              <a:rPr sz="3200" spc="-5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n	a	</a:t>
            </a:r>
            <a:r>
              <a:rPr sz="3200" spc="10" dirty="0">
                <a:latin typeface="Tahoma"/>
                <a:cs typeface="Tahoma"/>
              </a:rPr>
              <a:t>S</a:t>
            </a:r>
            <a:r>
              <a:rPr sz="3200" dirty="0">
                <a:latin typeface="Tahoma"/>
                <a:cs typeface="Tahoma"/>
              </a:rPr>
              <a:t>oft</a:t>
            </a:r>
            <a:r>
              <a:rPr sz="3200" spc="-30" dirty="0">
                <a:latin typeface="Tahoma"/>
                <a:cs typeface="Tahoma"/>
              </a:rPr>
              <a:t>w</a:t>
            </a:r>
            <a:r>
              <a:rPr sz="3200" dirty="0">
                <a:latin typeface="Tahoma"/>
                <a:cs typeface="Tahoma"/>
              </a:rPr>
              <a:t>a</a:t>
            </a:r>
            <a:r>
              <a:rPr sz="3200" spc="-3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e  </a:t>
            </a:r>
            <a:r>
              <a:rPr sz="3200" spc="-5" dirty="0">
                <a:latin typeface="Tahoma"/>
                <a:cs typeface="Tahoma"/>
              </a:rPr>
              <a:t>Process?</a:t>
            </a:r>
            <a:endParaRPr sz="3200">
              <a:latin typeface="Tahoma"/>
              <a:cs typeface="Tahoma"/>
            </a:endParaRPr>
          </a:p>
          <a:p>
            <a:pPr marL="355600" marR="698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550670" algn="l"/>
                <a:tab pos="2373630" algn="l"/>
                <a:tab pos="3202940" algn="l"/>
                <a:tab pos="5008880" algn="l"/>
                <a:tab pos="6814820" algn="l"/>
                <a:tab pos="7386955" algn="l"/>
              </a:tabLst>
            </a:pPr>
            <a:r>
              <a:rPr sz="3200" dirty="0">
                <a:latin typeface="Tahoma"/>
                <a:cs typeface="Tahoma"/>
              </a:rPr>
              <a:t>What	a</a:t>
            </a:r>
            <a:r>
              <a:rPr sz="3200" spc="-3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e	</a:t>
            </a:r>
            <a:r>
              <a:rPr sz="3200" spc="-5" dirty="0">
                <a:latin typeface="Tahoma"/>
                <a:cs typeface="Tahoma"/>
              </a:rPr>
              <a:t>th</a:t>
            </a:r>
            <a:r>
              <a:rPr sz="3200" dirty="0">
                <a:latin typeface="Tahoma"/>
                <a:cs typeface="Tahoma"/>
              </a:rPr>
              <a:t>e	</a:t>
            </a:r>
            <a:r>
              <a:rPr sz="3200" spc="10" dirty="0">
                <a:latin typeface="Tahoma"/>
                <a:cs typeface="Tahoma"/>
              </a:rPr>
              <a:t>u</a:t>
            </a:r>
            <a:r>
              <a:rPr sz="3200" dirty="0">
                <a:latin typeface="Tahoma"/>
                <a:cs typeface="Tahoma"/>
              </a:rPr>
              <a:t>mb</a:t>
            </a:r>
            <a:r>
              <a:rPr sz="3200" spc="-15" dirty="0">
                <a:latin typeface="Tahoma"/>
                <a:cs typeface="Tahoma"/>
              </a:rPr>
              <a:t>r</a:t>
            </a:r>
            <a:r>
              <a:rPr sz="3200" spc="-5" dirty="0">
                <a:latin typeface="Tahoma"/>
                <a:cs typeface="Tahoma"/>
              </a:rPr>
              <a:t>e</a:t>
            </a:r>
            <a:r>
              <a:rPr sz="3200" spc="10" dirty="0">
                <a:latin typeface="Tahoma"/>
                <a:cs typeface="Tahoma"/>
              </a:rPr>
              <a:t>l</a:t>
            </a:r>
            <a:r>
              <a:rPr sz="3200" dirty="0">
                <a:latin typeface="Tahoma"/>
                <a:cs typeface="Tahoma"/>
              </a:rPr>
              <a:t>la	activ</a:t>
            </a:r>
            <a:r>
              <a:rPr sz="3200" spc="10" dirty="0">
                <a:latin typeface="Tahoma"/>
                <a:cs typeface="Tahoma"/>
              </a:rPr>
              <a:t>i</a:t>
            </a:r>
            <a:r>
              <a:rPr sz="3200" spc="-5" dirty="0">
                <a:latin typeface="Tahoma"/>
                <a:cs typeface="Tahoma"/>
              </a:rPr>
              <a:t>ti</a:t>
            </a:r>
            <a:r>
              <a:rPr sz="3200" spc="10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s	</a:t>
            </a:r>
            <a:r>
              <a:rPr sz="3200" spc="-5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n	a  </a:t>
            </a:r>
            <a:r>
              <a:rPr sz="3200" spc="-5" dirty="0">
                <a:latin typeface="Tahoma"/>
                <a:cs typeface="Tahoma"/>
              </a:rPr>
              <a:t>Software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Process?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7" y="2546413"/>
              <a:ext cx="438784" cy="474980"/>
            </a:xfrm>
            <a:custGeom>
              <a:avLst/>
              <a:gdLst/>
              <a:ahLst/>
              <a:cxnLst/>
              <a:rect l="l" t="t" r="r" b="b"/>
              <a:pathLst>
                <a:path w="438784" h="474980">
                  <a:moveTo>
                    <a:pt x="43864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645" y="474662"/>
                  </a:lnTo>
                  <a:lnTo>
                    <a:pt x="43864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7494" y="2546413"/>
              <a:ext cx="32898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12" y="2968688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79">
                  <a:moveTo>
                    <a:pt x="42273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732" y="474662"/>
                  </a:lnTo>
                  <a:lnTo>
                    <a:pt x="4227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504" y="2968688"/>
              <a:ext cx="368782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71497" y="2407157"/>
            <a:ext cx="56134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Part </a:t>
            </a:r>
            <a:r>
              <a:rPr sz="4400" dirty="0"/>
              <a:t>-2 </a:t>
            </a:r>
            <a:r>
              <a:rPr sz="4400" spc="-5" dirty="0"/>
              <a:t>Process</a:t>
            </a:r>
            <a:r>
              <a:rPr sz="4400" spc="-35" dirty="0"/>
              <a:t> </a:t>
            </a:r>
            <a:r>
              <a:rPr sz="4400" dirty="0"/>
              <a:t>Models</a:t>
            </a:r>
            <a:endParaRPr sz="4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0739" y="3473907"/>
            <a:ext cx="75006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Does </a:t>
            </a:r>
            <a:r>
              <a:rPr sz="4400" spc="-5" dirty="0"/>
              <a:t>Software </a:t>
            </a:r>
            <a:r>
              <a:rPr sz="4400" dirty="0"/>
              <a:t>has</a:t>
            </a:r>
            <a:r>
              <a:rPr sz="4400" spc="-114" dirty="0"/>
              <a:t> </a:t>
            </a:r>
            <a:r>
              <a:rPr sz="4400" spc="-5" dirty="0"/>
              <a:t>expiration?</a:t>
            </a:r>
            <a:endParaRPr sz="4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564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Process</a:t>
            </a:r>
            <a:r>
              <a:rPr sz="4400" spc="-80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55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902335" algn="l"/>
                <a:tab pos="2562225" algn="l"/>
                <a:tab pos="3961765" algn="l"/>
                <a:tab pos="5772785" algn="l"/>
                <a:tab pos="6289040" algn="l"/>
              </a:tabLst>
            </a:pPr>
            <a:r>
              <a:rPr sz="3200" dirty="0">
                <a:latin typeface="Tahoma"/>
                <a:cs typeface="Tahoma"/>
              </a:rPr>
              <a:t>A	p</a:t>
            </a:r>
            <a:r>
              <a:rPr sz="3200" spc="-15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ocess	model	p</a:t>
            </a:r>
            <a:r>
              <a:rPr sz="3200" spc="-15" dirty="0">
                <a:latin typeface="Tahoma"/>
                <a:cs typeface="Tahoma"/>
              </a:rPr>
              <a:t>r</a:t>
            </a:r>
            <a:r>
              <a:rPr sz="3200" spc="-30" dirty="0">
                <a:latin typeface="Tahoma"/>
                <a:cs typeface="Tahoma"/>
              </a:rPr>
              <a:t>o</a:t>
            </a:r>
            <a:r>
              <a:rPr sz="3200" spc="-5" dirty="0">
                <a:latin typeface="Tahoma"/>
                <a:cs typeface="Tahoma"/>
              </a:rPr>
              <a:t>vi</a:t>
            </a:r>
            <a:r>
              <a:rPr sz="3200" spc="5" dirty="0">
                <a:latin typeface="Tahoma"/>
                <a:cs typeface="Tahoma"/>
              </a:rPr>
              <a:t>d</a:t>
            </a:r>
            <a:r>
              <a:rPr sz="3200" dirty="0">
                <a:latin typeface="Tahoma"/>
                <a:cs typeface="Tahoma"/>
              </a:rPr>
              <a:t>es	a	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spec</a:t>
            </a:r>
            <a:r>
              <a:rPr sz="3200" spc="5" dirty="0">
                <a:solidFill>
                  <a:srgbClr val="FF0000"/>
                </a:solidFill>
                <a:latin typeface="Tahoma"/>
                <a:cs typeface="Tahoma"/>
              </a:rPr>
              <a:t>i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fic  roadmap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spc="-10" dirty="0">
                <a:latin typeface="Tahoma"/>
                <a:cs typeface="Tahoma"/>
              </a:rPr>
              <a:t>software </a:t>
            </a:r>
            <a:r>
              <a:rPr sz="3200" dirty="0">
                <a:latin typeface="Tahoma"/>
                <a:cs typeface="Tahoma"/>
              </a:rPr>
              <a:t>engineering </a:t>
            </a:r>
            <a:r>
              <a:rPr sz="3200" spc="-5" dirty="0">
                <a:latin typeface="Tahoma"/>
                <a:cs typeface="Tahoma"/>
              </a:rPr>
              <a:t>work.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3121279"/>
            <a:ext cx="42265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962025" algn="l"/>
                <a:tab pos="2569845" algn="l"/>
                <a:tab pos="3466465" algn="l"/>
              </a:tabLst>
            </a:pPr>
            <a:r>
              <a:rPr sz="3200" dirty="0">
                <a:latin typeface="Tahoma"/>
                <a:cs typeface="Tahoma"/>
              </a:rPr>
              <a:t>It	d</a:t>
            </a:r>
            <a:r>
              <a:rPr sz="3200" spc="5" dirty="0">
                <a:latin typeface="Tahoma"/>
                <a:cs typeface="Tahoma"/>
              </a:rPr>
              <a:t>ef</a:t>
            </a:r>
            <a:r>
              <a:rPr sz="3200" dirty="0">
                <a:latin typeface="Tahoma"/>
                <a:cs typeface="Tahoma"/>
              </a:rPr>
              <a:t>i</a:t>
            </a:r>
            <a:r>
              <a:rPr sz="3200" spc="5" dirty="0">
                <a:latin typeface="Tahoma"/>
                <a:cs typeface="Tahoma"/>
              </a:rPr>
              <a:t>n</a:t>
            </a:r>
            <a:r>
              <a:rPr sz="3200" spc="-5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s	</a:t>
            </a:r>
            <a:r>
              <a:rPr sz="3200" spc="-5" dirty="0">
                <a:latin typeface="Tahoma"/>
                <a:cs typeface="Tahoma"/>
              </a:rPr>
              <a:t>th</a:t>
            </a:r>
            <a:r>
              <a:rPr sz="3200" dirty="0">
                <a:latin typeface="Tahoma"/>
                <a:cs typeface="Tahoma"/>
              </a:rPr>
              <a:t>e	</a:t>
            </a:r>
            <a:r>
              <a:rPr sz="3200" spc="5" dirty="0">
                <a:solidFill>
                  <a:srgbClr val="FF0000"/>
                </a:solidFill>
                <a:latin typeface="Tahoma"/>
                <a:cs typeface="Tahoma"/>
              </a:rPr>
              <a:t>f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low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517" y="3609213"/>
            <a:ext cx="38347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3545" algn="l"/>
                <a:tab pos="2783840" algn="l"/>
              </a:tabLst>
            </a:pP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actions	</a:t>
            </a:r>
            <a:r>
              <a:rPr sz="3200" dirty="0">
                <a:latin typeface="Tahoma"/>
                <a:cs typeface="Tahoma"/>
              </a:rPr>
              <a:t>and	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tasks</a:t>
            </a:r>
            <a:r>
              <a:rPr sz="3200" spc="-5" dirty="0">
                <a:latin typeface="Tahoma"/>
                <a:cs typeface="Tahoma"/>
              </a:rPr>
              <a:t>,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82436" y="3121279"/>
            <a:ext cx="309372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0" marR="5080" indent="-55244">
              <a:lnSpc>
                <a:spcPct val="100000"/>
              </a:lnSpc>
              <a:spcBef>
                <a:spcPts val="105"/>
              </a:spcBef>
              <a:tabLst>
                <a:tab pos="681990" algn="l"/>
                <a:tab pos="1067435" algn="l"/>
                <a:tab pos="1403985" algn="l"/>
                <a:tab pos="2730500" algn="l"/>
              </a:tabLst>
            </a:pPr>
            <a:r>
              <a:rPr sz="3200" dirty="0">
                <a:latin typeface="Tahoma"/>
                <a:cs typeface="Tahoma"/>
              </a:rPr>
              <a:t>of	all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activi</a:t>
            </a:r>
            <a:r>
              <a:rPr sz="3200" spc="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ies</a:t>
            </a:r>
            <a:r>
              <a:rPr sz="3200" spc="-5" dirty="0">
                <a:latin typeface="Tahoma"/>
                <a:cs typeface="Tahoma"/>
              </a:rPr>
              <a:t>,  th</a:t>
            </a:r>
            <a:r>
              <a:rPr sz="3200" dirty="0">
                <a:latin typeface="Tahoma"/>
                <a:cs typeface="Tahoma"/>
              </a:rPr>
              <a:t>e		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d</a:t>
            </a:r>
            <a:r>
              <a:rPr sz="3200" spc="5" dirty="0">
                <a:solidFill>
                  <a:srgbClr val="FF0000"/>
                </a:solidFill>
                <a:latin typeface="Tahoma"/>
                <a:cs typeface="Tahoma"/>
              </a:rPr>
              <a:t>e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gree	</a:t>
            </a:r>
            <a:r>
              <a:rPr sz="3200" spc="-1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4517" y="4096892"/>
            <a:ext cx="727202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iteration</a:t>
            </a:r>
            <a:r>
              <a:rPr sz="3200" spc="-5" dirty="0">
                <a:latin typeface="Tahoma"/>
                <a:cs typeface="Tahoma"/>
              </a:rPr>
              <a:t>, the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work products</a:t>
            </a:r>
            <a:r>
              <a:rPr sz="3200" dirty="0">
                <a:latin typeface="Tahoma"/>
                <a:cs typeface="Tahoma"/>
              </a:rPr>
              <a:t>, and </a:t>
            </a:r>
            <a:r>
              <a:rPr sz="3200" spc="-5" dirty="0">
                <a:latin typeface="Tahoma"/>
                <a:cs typeface="Tahoma"/>
              </a:rPr>
              <a:t>the  organization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 work that </a:t>
            </a:r>
            <a:r>
              <a:rPr sz="3200" dirty="0">
                <a:latin typeface="Tahoma"/>
                <a:cs typeface="Tahoma"/>
              </a:rPr>
              <a:t>must </a:t>
            </a:r>
            <a:r>
              <a:rPr sz="3200" spc="5" dirty="0">
                <a:latin typeface="Tahoma"/>
                <a:cs typeface="Tahoma"/>
              </a:rPr>
              <a:t>be  </a:t>
            </a:r>
            <a:r>
              <a:rPr sz="3200" dirty="0">
                <a:latin typeface="Tahoma"/>
                <a:cs typeface="Tahoma"/>
              </a:rPr>
              <a:t>done.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740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Prescriptive</a:t>
            </a:r>
            <a:r>
              <a:rPr sz="4400" spc="-95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3101"/>
            <a:ext cx="7616825" cy="39262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 algn="just">
              <a:lnSpc>
                <a:spcPts val="2990"/>
              </a:lnSpc>
              <a:spcBef>
                <a:spcPts val="13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prescriptive process </a:t>
            </a:r>
            <a:r>
              <a:rPr sz="2500" i="1" spc="-55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2400" spc="-10" dirty="0">
                <a:latin typeface="Tahoma"/>
                <a:cs typeface="Tahoma"/>
              </a:rPr>
              <a:t>strives for </a:t>
            </a:r>
            <a:r>
              <a:rPr sz="2400" spc="-5" dirty="0">
                <a:latin typeface="Tahoma"/>
                <a:cs typeface="Tahoma"/>
              </a:rPr>
              <a:t>structure</a:t>
            </a:r>
            <a:r>
              <a:rPr sz="2400" spc="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355600" algn="just">
              <a:lnSpc>
                <a:spcPts val="2870"/>
              </a:lnSpc>
            </a:pPr>
            <a:r>
              <a:rPr sz="2400" dirty="0">
                <a:latin typeface="Tahoma"/>
                <a:cs typeface="Tahoma"/>
              </a:rPr>
              <a:t>order </a:t>
            </a:r>
            <a:r>
              <a:rPr sz="2400" spc="-5" dirty="0">
                <a:latin typeface="Tahoma"/>
                <a:cs typeface="Tahoma"/>
              </a:rPr>
              <a:t>in </a:t>
            </a:r>
            <a:r>
              <a:rPr sz="2400" spc="-10" dirty="0">
                <a:latin typeface="Tahoma"/>
                <a:cs typeface="Tahoma"/>
              </a:rPr>
              <a:t>software</a:t>
            </a:r>
            <a:r>
              <a:rPr sz="2400" spc="-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development.</a:t>
            </a:r>
            <a:endParaRPr sz="24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475"/>
              </a:spcBef>
            </a:pPr>
            <a:r>
              <a:rPr sz="2500" i="1" spc="-50" dirty="0">
                <a:solidFill>
                  <a:srgbClr val="3333CC"/>
                </a:solidFill>
                <a:latin typeface="Tahoma"/>
                <a:cs typeface="Tahoma"/>
              </a:rPr>
              <a:t>That leads </a:t>
            </a:r>
            <a:r>
              <a:rPr sz="2500" i="1" spc="-45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500" i="1" spc="-55" dirty="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sz="2500" i="1" spc="-65" dirty="0">
                <a:solidFill>
                  <a:srgbClr val="3333CC"/>
                </a:solidFill>
                <a:latin typeface="Tahoma"/>
                <a:cs typeface="Tahoma"/>
              </a:rPr>
              <a:t>few </a:t>
            </a:r>
            <a:r>
              <a:rPr sz="2500" i="1" spc="-50" dirty="0">
                <a:solidFill>
                  <a:srgbClr val="3333CC"/>
                </a:solidFill>
                <a:latin typeface="Tahoma"/>
                <a:cs typeface="Tahoma"/>
              </a:rPr>
              <a:t>questions</a:t>
            </a:r>
            <a:r>
              <a:rPr sz="2500" i="1" spc="35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500" i="1" spc="-85" dirty="0">
                <a:solidFill>
                  <a:srgbClr val="F3FF07"/>
                </a:solidFill>
                <a:latin typeface="Tahoma"/>
                <a:cs typeface="Tahoma"/>
              </a:rPr>
              <a:t>…</a:t>
            </a:r>
            <a:endParaRPr sz="25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If </a:t>
            </a:r>
            <a:r>
              <a:rPr sz="2400" spc="-10" dirty="0">
                <a:latin typeface="Tahoma"/>
                <a:cs typeface="Tahoma"/>
              </a:rPr>
              <a:t>prescriptive </a:t>
            </a:r>
            <a:r>
              <a:rPr sz="2400" spc="-5" dirty="0">
                <a:latin typeface="Tahoma"/>
                <a:cs typeface="Tahoma"/>
              </a:rPr>
              <a:t>process </a:t>
            </a:r>
            <a:r>
              <a:rPr sz="2400" dirty="0">
                <a:latin typeface="Tahoma"/>
                <a:cs typeface="Tahoma"/>
              </a:rPr>
              <a:t>models </a:t>
            </a:r>
            <a:r>
              <a:rPr sz="2400" spc="-10" dirty="0">
                <a:latin typeface="Tahoma"/>
                <a:cs typeface="Tahoma"/>
              </a:rPr>
              <a:t>strive for </a:t>
            </a:r>
            <a:r>
              <a:rPr sz="2400" spc="-5" dirty="0">
                <a:latin typeface="Tahoma"/>
                <a:cs typeface="Tahoma"/>
              </a:rPr>
              <a:t>structure and  </a:t>
            </a:r>
            <a:r>
              <a:rPr sz="2400" spc="-60" dirty="0">
                <a:latin typeface="Tahoma"/>
                <a:cs typeface="Tahoma"/>
              </a:rPr>
              <a:t>order,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are they inappropriate </a:t>
            </a:r>
            <a:r>
              <a:rPr sz="2400" spc="-15" dirty="0">
                <a:solidFill>
                  <a:srgbClr val="3333CC"/>
                </a:solidFill>
                <a:latin typeface="Tahoma"/>
                <a:cs typeface="Tahoma"/>
              </a:rPr>
              <a:t>for </a:t>
            </a:r>
            <a:r>
              <a:rPr sz="2400" dirty="0">
                <a:solidFill>
                  <a:srgbClr val="3333CC"/>
                </a:solidFill>
                <a:latin typeface="Tahoma"/>
                <a:cs typeface="Tahoma"/>
              </a:rPr>
              <a:t>a </a:t>
            </a:r>
            <a:r>
              <a:rPr sz="2400" spc="-10" dirty="0">
                <a:solidFill>
                  <a:srgbClr val="3333CC"/>
                </a:solidFill>
                <a:latin typeface="Tahoma"/>
                <a:cs typeface="Tahoma"/>
              </a:rPr>
              <a:t>software world 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that thrives on</a:t>
            </a:r>
            <a:r>
              <a:rPr sz="2400" spc="-2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change?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0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40" dirty="0">
                <a:latin typeface="Tahoma"/>
                <a:cs typeface="Tahoma"/>
              </a:rPr>
              <a:t>Yet, </a:t>
            </a:r>
            <a:r>
              <a:rPr sz="2400" dirty="0">
                <a:latin typeface="Tahoma"/>
                <a:cs typeface="Tahoma"/>
              </a:rPr>
              <a:t>if </a:t>
            </a:r>
            <a:r>
              <a:rPr sz="2400" spc="-5" dirty="0">
                <a:latin typeface="Tahoma"/>
                <a:cs typeface="Tahoma"/>
              </a:rPr>
              <a:t>we </a:t>
            </a:r>
            <a:r>
              <a:rPr sz="2400" spc="-10" dirty="0">
                <a:latin typeface="Tahoma"/>
                <a:cs typeface="Tahoma"/>
              </a:rPr>
              <a:t>reject traditional </a:t>
            </a:r>
            <a:r>
              <a:rPr sz="2400" spc="-5" dirty="0">
                <a:latin typeface="Tahoma"/>
                <a:cs typeface="Tahoma"/>
              </a:rPr>
              <a:t>process models </a:t>
            </a:r>
            <a:r>
              <a:rPr sz="2400" dirty="0">
                <a:latin typeface="Tahoma"/>
                <a:cs typeface="Tahoma"/>
              </a:rPr>
              <a:t>(and </a:t>
            </a:r>
            <a:r>
              <a:rPr sz="2400" spc="-5" dirty="0">
                <a:latin typeface="Tahoma"/>
                <a:cs typeface="Tahoma"/>
              </a:rPr>
              <a:t>the  order they imply) </a:t>
            </a:r>
            <a:r>
              <a:rPr sz="2400" spc="-1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replace them with something  </a:t>
            </a:r>
            <a:r>
              <a:rPr sz="2400" dirty="0">
                <a:latin typeface="Tahoma"/>
                <a:cs typeface="Tahoma"/>
              </a:rPr>
              <a:t>less </a:t>
            </a:r>
            <a:r>
              <a:rPr sz="2400" spc="-10" dirty="0">
                <a:latin typeface="Tahoma"/>
                <a:cs typeface="Tahoma"/>
              </a:rPr>
              <a:t>structured, </a:t>
            </a:r>
            <a:r>
              <a:rPr sz="2400" dirty="0">
                <a:solidFill>
                  <a:srgbClr val="3333CC"/>
                </a:solidFill>
                <a:latin typeface="Tahoma"/>
                <a:cs typeface="Tahoma"/>
              </a:rPr>
              <a:t>do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we make </a:t>
            </a:r>
            <a:r>
              <a:rPr sz="2400" dirty="0">
                <a:solidFill>
                  <a:srgbClr val="3333CC"/>
                </a:solidFill>
                <a:latin typeface="Tahoma"/>
                <a:cs typeface="Tahoma"/>
              </a:rPr>
              <a:t>it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impossible </a:t>
            </a:r>
            <a:r>
              <a:rPr sz="2400" spc="-10" dirty="0">
                <a:solidFill>
                  <a:srgbClr val="3333CC"/>
                </a:solidFill>
                <a:latin typeface="Tahoma"/>
                <a:cs typeface="Tahoma"/>
              </a:rPr>
              <a:t>to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achieve  coordination and coherence in </a:t>
            </a:r>
            <a:r>
              <a:rPr sz="2400" spc="-10" dirty="0">
                <a:solidFill>
                  <a:srgbClr val="3333CC"/>
                </a:solidFill>
                <a:latin typeface="Tahoma"/>
                <a:cs typeface="Tahoma"/>
              </a:rPr>
              <a:t>software</a:t>
            </a:r>
            <a:r>
              <a:rPr sz="2400" spc="-2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ahoma"/>
                <a:cs typeface="Tahoma"/>
              </a:rPr>
              <a:t>work?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9523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25" dirty="0"/>
              <a:t>Waterfall</a:t>
            </a:r>
            <a:r>
              <a:rPr sz="4400" spc="-100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4292570"/>
            <a:ext cx="6158865" cy="11963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Classic life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cycle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Systematic, </a:t>
            </a:r>
            <a:r>
              <a:rPr sz="3200" dirty="0">
                <a:latin typeface="Tahoma"/>
                <a:cs typeface="Tahoma"/>
              </a:rPr>
              <a:t>sequential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approach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2000" y="2214498"/>
            <a:ext cx="7899400" cy="1900555"/>
            <a:chOff x="762000" y="2214498"/>
            <a:chExt cx="7899400" cy="1900555"/>
          </a:xfrm>
        </p:grpSpPr>
        <p:sp>
          <p:nvSpPr>
            <p:cNvPr id="5" name="object 5"/>
            <p:cNvSpPr/>
            <p:nvPr/>
          </p:nvSpPr>
          <p:spPr>
            <a:xfrm>
              <a:off x="762000" y="2214498"/>
              <a:ext cx="7899400" cy="1900555"/>
            </a:xfrm>
            <a:custGeom>
              <a:avLst/>
              <a:gdLst/>
              <a:ahLst/>
              <a:cxnLst/>
              <a:rect l="l" t="t" r="r" b="b"/>
              <a:pathLst>
                <a:path w="7899400" h="1900554">
                  <a:moveTo>
                    <a:pt x="7899400" y="0"/>
                  </a:moveTo>
                  <a:lnTo>
                    <a:pt x="0" y="0"/>
                  </a:lnTo>
                  <a:lnTo>
                    <a:pt x="0" y="1900301"/>
                  </a:lnTo>
                  <a:lnTo>
                    <a:pt x="7899400" y="1900301"/>
                  </a:lnTo>
                  <a:lnTo>
                    <a:pt x="789940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17600" y="2371648"/>
              <a:ext cx="1435735" cy="828675"/>
            </a:xfrm>
            <a:custGeom>
              <a:avLst/>
              <a:gdLst/>
              <a:ahLst/>
              <a:cxnLst/>
              <a:rect l="l" t="t" r="r" b="b"/>
              <a:pathLst>
                <a:path w="1435735" h="828675">
                  <a:moveTo>
                    <a:pt x="1435315" y="0"/>
                  </a:moveTo>
                  <a:lnTo>
                    <a:pt x="0" y="0"/>
                  </a:lnTo>
                  <a:lnTo>
                    <a:pt x="0" y="785672"/>
                  </a:lnTo>
                  <a:lnTo>
                    <a:pt x="0" y="828535"/>
                  </a:lnTo>
                  <a:lnTo>
                    <a:pt x="1435315" y="828535"/>
                  </a:lnTo>
                  <a:lnTo>
                    <a:pt x="1435315" y="785672"/>
                  </a:lnTo>
                  <a:lnTo>
                    <a:pt x="14353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02007" y="2371674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8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52887" y="2371674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0"/>
                  </a:moveTo>
                  <a:lnTo>
                    <a:pt x="0" y="0"/>
                  </a:lnTo>
                </a:path>
                <a:path h="828675">
                  <a:moveTo>
                    <a:pt x="0" y="0"/>
                  </a:moveTo>
                  <a:lnTo>
                    <a:pt x="0" y="828503"/>
                  </a:lnTo>
                </a:path>
                <a:path h="828675">
                  <a:moveTo>
                    <a:pt x="0" y="828503"/>
                  </a:moveTo>
                  <a:lnTo>
                    <a:pt x="0" y="828503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7602" y="3193138"/>
              <a:ext cx="1435735" cy="14604"/>
            </a:xfrm>
            <a:custGeom>
              <a:avLst/>
              <a:gdLst/>
              <a:ahLst/>
              <a:cxnLst/>
              <a:rect l="l" t="t" r="r" b="b"/>
              <a:pathLst>
                <a:path w="1435735" h="14605">
                  <a:moveTo>
                    <a:pt x="0" y="14078"/>
                  </a:moveTo>
                  <a:lnTo>
                    <a:pt x="1435285" y="14078"/>
                  </a:lnTo>
                  <a:lnTo>
                    <a:pt x="1435285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17602" y="320017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17602" y="3157318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80">
                  <a:moveTo>
                    <a:pt x="0" y="0"/>
                  </a:moveTo>
                  <a:lnTo>
                    <a:pt x="0" y="42859"/>
                  </a:lnTo>
                </a:path>
              </a:pathLst>
            </a:custGeom>
            <a:ln w="1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9623" y="2328785"/>
              <a:ext cx="1422400" cy="828675"/>
            </a:xfrm>
            <a:custGeom>
              <a:avLst/>
              <a:gdLst/>
              <a:ahLst/>
              <a:cxnLst/>
              <a:rect l="l" t="t" r="r" b="b"/>
              <a:pathLst>
                <a:path w="1422400" h="828675">
                  <a:moveTo>
                    <a:pt x="1422384" y="0"/>
                  </a:moveTo>
                  <a:lnTo>
                    <a:pt x="0" y="0"/>
                  </a:lnTo>
                  <a:lnTo>
                    <a:pt x="0" y="828532"/>
                  </a:lnTo>
                  <a:lnTo>
                    <a:pt x="1422384" y="828532"/>
                  </a:lnTo>
                  <a:lnTo>
                    <a:pt x="142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9623" y="2321817"/>
              <a:ext cx="1422400" cy="14604"/>
            </a:xfrm>
            <a:custGeom>
              <a:avLst/>
              <a:gdLst/>
              <a:ahLst/>
              <a:cxnLst/>
              <a:rect l="l" t="t" r="r" b="b"/>
              <a:pathLst>
                <a:path w="1422400" h="14605">
                  <a:moveTo>
                    <a:pt x="0" y="14078"/>
                  </a:moveTo>
                  <a:lnTo>
                    <a:pt x="1422397" y="14078"/>
                  </a:lnTo>
                  <a:lnTo>
                    <a:pt x="1422397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02020" y="2328856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0"/>
                  </a:moveTo>
                  <a:lnTo>
                    <a:pt x="0" y="0"/>
                  </a:lnTo>
                </a:path>
                <a:path h="828675">
                  <a:moveTo>
                    <a:pt x="0" y="0"/>
                  </a:moveTo>
                  <a:lnTo>
                    <a:pt x="0" y="828461"/>
                  </a:lnTo>
                </a:path>
                <a:path h="828675">
                  <a:moveTo>
                    <a:pt x="0" y="828461"/>
                  </a:moveTo>
                  <a:lnTo>
                    <a:pt x="0" y="828461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79623" y="3150279"/>
              <a:ext cx="1422400" cy="14604"/>
            </a:xfrm>
            <a:custGeom>
              <a:avLst/>
              <a:gdLst/>
              <a:ahLst/>
              <a:cxnLst/>
              <a:rect l="l" t="t" r="r" b="b"/>
              <a:pathLst>
                <a:path w="1422400" h="14605">
                  <a:moveTo>
                    <a:pt x="0" y="14078"/>
                  </a:moveTo>
                  <a:lnTo>
                    <a:pt x="1422397" y="14078"/>
                  </a:lnTo>
                  <a:lnTo>
                    <a:pt x="1422397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79623" y="2328856"/>
              <a:ext cx="0" cy="828675"/>
            </a:xfrm>
            <a:custGeom>
              <a:avLst/>
              <a:gdLst/>
              <a:ahLst/>
              <a:cxnLst/>
              <a:rect l="l" t="t" r="r" b="b"/>
              <a:pathLst>
                <a:path h="828675">
                  <a:moveTo>
                    <a:pt x="0" y="828461"/>
                  </a:moveTo>
                  <a:lnTo>
                    <a:pt x="0" y="828461"/>
                  </a:lnTo>
                </a:path>
                <a:path h="828675">
                  <a:moveTo>
                    <a:pt x="0" y="828461"/>
                  </a:moveTo>
                  <a:lnTo>
                    <a:pt x="0" y="0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65699" y="2743059"/>
              <a:ext cx="305435" cy="43180"/>
            </a:xfrm>
            <a:custGeom>
              <a:avLst/>
              <a:gdLst/>
              <a:ahLst/>
              <a:cxnLst/>
              <a:rect l="l" t="t" r="r" b="b"/>
              <a:pathLst>
                <a:path w="305435" h="43180">
                  <a:moveTo>
                    <a:pt x="0" y="0"/>
                  </a:moveTo>
                  <a:lnTo>
                    <a:pt x="0" y="28449"/>
                  </a:lnTo>
                  <a:lnTo>
                    <a:pt x="304823" y="42859"/>
                  </a:lnTo>
                  <a:lnTo>
                    <a:pt x="304823" y="143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43418" y="2714595"/>
              <a:ext cx="152475" cy="1141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33949" y="3400109"/>
              <a:ext cx="1092835" cy="43180"/>
            </a:xfrm>
            <a:custGeom>
              <a:avLst/>
              <a:gdLst/>
              <a:ahLst/>
              <a:cxnLst/>
              <a:rect l="l" t="t" r="r" b="b"/>
              <a:pathLst>
                <a:path w="1092835" h="43179">
                  <a:moveTo>
                    <a:pt x="0" y="42874"/>
                  </a:moveTo>
                  <a:lnTo>
                    <a:pt x="1092228" y="42874"/>
                  </a:lnTo>
                  <a:lnTo>
                    <a:pt x="1092228" y="0"/>
                  </a:lnTo>
                  <a:lnTo>
                    <a:pt x="0" y="0"/>
                  </a:lnTo>
                  <a:lnTo>
                    <a:pt x="0" y="42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00984" y="2600411"/>
              <a:ext cx="25400" cy="0"/>
            </a:xfrm>
            <a:custGeom>
              <a:avLst/>
              <a:gdLst/>
              <a:ahLst/>
              <a:cxnLst/>
              <a:rect l="l" t="t" r="r" b="b"/>
              <a:pathLst>
                <a:path w="25400">
                  <a:moveTo>
                    <a:pt x="0" y="0"/>
                  </a:moveTo>
                  <a:lnTo>
                    <a:pt x="25154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6139" y="2600411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572"/>
                  </a:lnTo>
                </a:path>
                <a:path h="842645">
                  <a:moveTo>
                    <a:pt x="0" y="842572"/>
                  </a:moveTo>
                  <a:lnTo>
                    <a:pt x="0" y="842572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33949" y="3435944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4">
                  <a:moveTo>
                    <a:pt x="0" y="14078"/>
                  </a:moveTo>
                  <a:lnTo>
                    <a:pt x="1092190" y="14078"/>
                  </a:lnTo>
                  <a:lnTo>
                    <a:pt x="1092190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33949" y="344298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33949" y="3400109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874"/>
                  </a:lnTo>
                </a:path>
              </a:pathLst>
            </a:custGeom>
            <a:ln w="1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95893" y="2550555"/>
              <a:ext cx="1105535" cy="14604"/>
            </a:xfrm>
            <a:custGeom>
              <a:avLst/>
              <a:gdLst/>
              <a:ahLst/>
              <a:cxnLst/>
              <a:rect l="l" t="t" r="r" b="b"/>
              <a:pathLst>
                <a:path w="1105535" h="14605">
                  <a:moveTo>
                    <a:pt x="0" y="14078"/>
                  </a:moveTo>
                  <a:lnTo>
                    <a:pt x="1105129" y="14078"/>
                  </a:lnTo>
                  <a:lnTo>
                    <a:pt x="1105129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01022" y="2557594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515"/>
                  </a:lnTo>
                </a:path>
                <a:path h="842645">
                  <a:moveTo>
                    <a:pt x="0" y="842515"/>
                  </a:moveTo>
                  <a:lnTo>
                    <a:pt x="0" y="842515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95893" y="3393070"/>
              <a:ext cx="1105535" cy="14604"/>
            </a:xfrm>
            <a:custGeom>
              <a:avLst/>
              <a:gdLst/>
              <a:ahLst/>
              <a:cxnLst/>
              <a:rect l="l" t="t" r="r" b="b"/>
              <a:pathLst>
                <a:path w="1105535" h="14604">
                  <a:moveTo>
                    <a:pt x="0" y="14078"/>
                  </a:moveTo>
                  <a:lnTo>
                    <a:pt x="1105129" y="14078"/>
                  </a:lnTo>
                  <a:lnTo>
                    <a:pt x="1105129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95893" y="2557594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842515"/>
                  </a:moveTo>
                  <a:lnTo>
                    <a:pt x="0" y="842515"/>
                  </a:lnTo>
                </a:path>
                <a:path h="842645">
                  <a:moveTo>
                    <a:pt x="0" y="842515"/>
                  </a:moveTo>
                  <a:lnTo>
                    <a:pt x="0" y="0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6139" y="2957389"/>
              <a:ext cx="292735" cy="28575"/>
            </a:xfrm>
            <a:custGeom>
              <a:avLst/>
              <a:gdLst/>
              <a:ahLst/>
              <a:cxnLst/>
              <a:rect l="l" t="t" r="r" b="b"/>
              <a:pathLst>
                <a:path w="292735" h="28575">
                  <a:moveTo>
                    <a:pt x="292202" y="0"/>
                  </a:moveTo>
                  <a:lnTo>
                    <a:pt x="0" y="0"/>
                  </a:lnTo>
                  <a:lnTo>
                    <a:pt x="0" y="28461"/>
                  </a:lnTo>
                  <a:lnTo>
                    <a:pt x="292202" y="28461"/>
                  </a:lnTo>
                  <a:lnTo>
                    <a:pt x="292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91553" y="2914526"/>
              <a:ext cx="152221" cy="1141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423432" y="2843188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7903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1335" y="2843188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586"/>
                  </a:lnTo>
                </a:path>
                <a:path h="842645">
                  <a:moveTo>
                    <a:pt x="0" y="842586"/>
                  </a:moveTo>
                  <a:lnTo>
                    <a:pt x="0" y="842586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56587" y="3678736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4">
                  <a:moveTo>
                    <a:pt x="0" y="14078"/>
                  </a:moveTo>
                  <a:lnTo>
                    <a:pt x="1104748" y="14078"/>
                  </a:lnTo>
                  <a:lnTo>
                    <a:pt x="1104748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56587" y="3685775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56587" y="3642915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859"/>
                  </a:lnTo>
                </a:path>
              </a:pathLst>
            </a:custGeom>
            <a:ln w="1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331216" y="2793289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5">
                  <a:moveTo>
                    <a:pt x="0" y="14078"/>
                  </a:moveTo>
                  <a:lnTo>
                    <a:pt x="1092190" y="14078"/>
                  </a:lnTo>
                  <a:lnTo>
                    <a:pt x="1092190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3407" y="2800328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586"/>
                  </a:lnTo>
                </a:path>
                <a:path h="842645">
                  <a:moveTo>
                    <a:pt x="0" y="842586"/>
                  </a:moveTo>
                  <a:lnTo>
                    <a:pt x="0" y="842586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31216" y="3635876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4">
                  <a:moveTo>
                    <a:pt x="0" y="14078"/>
                  </a:moveTo>
                  <a:lnTo>
                    <a:pt x="1092190" y="14078"/>
                  </a:lnTo>
                  <a:lnTo>
                    <a:pt x="1092190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1217" y="2800328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842586"/>
                  </a:moveTo>
                  <a:lnTo>
                    <a:pt x="0" y="842586"/>
                  </a:lnTo>
                </a:path>
                <a:path h="842645">
                  <a:moveTo>
                    <a:pt x="0" y="842586"/>
                  </a:moveTo>
                  <a:lnTo>
                    <a:pt x="0" y="0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61335" y="3200180"/>
              <a:ext cx="280035" cy="28575"/>
            </a:xfrm>
            <a:custGeom>
              <a:avLst/>
              <a:gdLst/>
              <a:ahLst/>
              <a:cxnLst/>
              <a:rect l="l" t="t" r="r" b="b"/>
              <a:pathLst>
                <a:path w="280035" h="28575">
                  <a:moveTo>
                    <a:pt x="279643" y="0"/>
                  </a:moveTo>
                  <a:lnTo>
                    <a:pt x="0" y="0"/>
                  </a:lnTo>
                  <a:lnTo>
                    <a:pt x="0" y="28461"/>
                  </a:lnTo>
                  <a:lnTo>
                    <a:pt x="279643" y="28461"/>
                  </a:lnTo>
                  <a:lnTo>
                    <a:pt x="2796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613937" y="3157318"/>
              <a:ext cx="152475" cy="1141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58641" y="307158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017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896658" y="3071584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0"/>
                  </a:moveTo>
                  <a:lnTo>
                    <a:pt x="0" y="0"/>
                  </a:lnTo>
                </a:path>
                <a:path h="843279">
                  <a:moveTo>
                    <a:pt x="0" y="0"/>
                  </a:moveTo>
                  <a:lnTo>
                    <a:pt x="0" y="842928"/>
                  </a:lnTo>
                </a:path>
                <a:path h="843279">
                  <a:moveTo>
                    <a:pt x="0" y="842928"/>
                  </a:moveTo>
                  <a:lnTo>
                    <a:pt x="0" y="842928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1910" y="3907473"/>
              <a:ext cx="1104900" cy="14604"/>
            </a:xfrm>
            <a:custGeom>
              <a:avLst/>
              <a:gdLst/>
              <a:ahLst/>
              <a:cxnLst/>
              <a:rect l="l" t="t" r="r" b="b"/>
              <a:pathLst>
                <a:path w="1104900" h="14604">
                  <a:moveTo>
                    <a:pt x="0" y="14078"/>
                  </a:moveTo>
                  <a:lnTo>
                    <a:pt x="1104748" y="14078"/>
                  </a:lnTo>
                  <a:lnTo>
                    <a:pt x="1104748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1910" y="391451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1910" y="3871652"/>
              <a:ext cx="0" cy="43180"/>
            </a:xfrm>
            <a:custGeom>
              <a:avLst/>
              <a:gdLst/>
              <a:ahLst/>
              <a:cxnLst/>
              <a:rect l="l" t="t" r="r" b="b"/>
              <a:pathLst>
                <a:path h="43179">
                  <a:moveTo>
                    <a:pt x="0" y="0"/>
                  </a:moveTo>
                  <a:lnTo>
                    <a:pt x="0" y="42859"/>
                  </a:lnTo>
                </a:path>
              </a:pathLst>
            </a:custGeom>
            <a:ln w="1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766413" y="3021671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4" h="14605">
                  <a:moveTo>
                    <a:pt x="0" y="14078"/>
                  </a:moveTo>
                  <a:lnTo>
                    <a:pt x="1092317" y="14078"/>
                  </a:lnTo>
                  <a:lnTo>
                    <a:pt x="1092317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858730" y="3028710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0"/>
                  </a:moveTo>
                  <a:lnTo>
                    <a:pt x="0" y="0"/>
                  </a:lnTo>
                </a:path>
                <a:path h="843279">
                  <a:moveTo>
                    <a:pt x="0" y="0"/>
                  </a:moveTo>
                  <a:lnTo>
                    <a:pt x="0" y="842942"/>
                  </a:lnTo>
                </a:path>
                <a:path h="843279">
                  <a:moveTo>
                    <a:pt x="0" y="842942"/>
                  </a:moveTo>
                  <a:lnTo>
                    <a:pt x="0" y="842942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766413" y="3864613"/>
              <a:ext cx="1092835" cy="14604"/>
            </a:xfrm>
            <a:custGeom>
              <a:avLst/>
              <a:gdLst/>
              <a:ahLst/>
              <a:cxnLst/>
              <a:rect l="l" t="t" r="r" b="b"/>
              <a:pathLst>
                <a:path w="1092834" h="14604">
                  <a:moveTo>
                    <a:pt x="0" y="14078"/>
                  </a:moveTo>
                  <a:lnTo>
                    <a:pt x="1092317" y="14078"/>
                  </a:lnTo>
                  <a:lnTo>
                    <a:pt x="1092317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766413" y="3028710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842942"/>
                  </a:moveTo>
                  <a:lnTo>
                    <a:pt x="0" y="842942"/>
                  </a:lnTo>
                </a:path>
                <a:path h="843279">
                  <a:moveTo>
                    <a:pt x="0" y="842942"/>
                  </a:moveTo>
                  <a:lnTo>
                    <a:pt x="0" y="0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896658" y="3414522"/>
              <a:ext cx="292735" cy="28575"/>
            </a:xfrm>
            <a:custGeom>
              <a:avLst/>
              <a:gdLst/>
              <a:ahLst/>
              <a:cxnLst/>
              <a:rect l="l" t="t" r="r" b="b"/>
              <a:pathLst>
                <a:path w="292734" h="28575">
                  <a:moveTo>
                    <a:pt x="292202" y="0"/>
                  </a:moveTo>
                  <a:lnTo>
                    <a:pt x="0" y="0"/>
                  </a:lnTo>
                  <a:lnTo>
                    <a:pt x="0" y="28461"/>
                  </a:lnTo>
                  <a:lnTo>
                    <a:pt x="292202" y="28461"/>
                  </a:lnTo>
                  <a:lnTo>
                    <a:pt x="292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49134" y="3371659"/>
              <a:ext cx="152602" cy="1141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820533" y="3087064"/>
            <a:ext cx="1193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90" dirty="0">
                <a:latin typeface="Arial"/>
                <a:cs typeface="Arial"/>
              </a:rPr>
              <a:t>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62000" y="2528717"/>
            <a:ext cx="7887970" cy="1578610"/>
            <a:chOff x="762000" y="2528717"/>
            <a:chExt cx="7887970" cy="1578610"/>
          </a:xfrm>
        </p:grpSpPr>
        <p:sp>
          <p:nvSpPr>
            <p:cNvPr id="55" name="object 55"/>
            <p:cNvSpPr/>
            <p:nvPr/>
          </p:nvSpPr>
          <p:spPr>
            <a:xfrm>
              <a:off x="8306523" y="3257461"/>
              <a:ext cx="38735" cy="0"/>
            </a:xfrm>
            <a:custGeom>
              <a:avLst/>
              <a:gdLst/>
              <a:ahLst/>
              <a:cxnLst/>
              <a:rect l="l" t="t" r="r" b="b"/>
              <a:pathLst>
                <a:path w="38734">
                  <a:moveTo>
                    <a:pt x="0" y="0"/>
                  </a:moveTo>
                  <a:lnTo>
                    <a:pt x="38271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344794" y="3257461"/>
              <a:ext cx="0" cy="842644"/>
            </a:xfrm>
            <a:custGeom>
              <a:avLst/>
              <a:gdLst/>
              <a:ahLst/>
              <a:cxnLst/>
              <a:rect l="l" t="t" r="r" b="b"/>
              <a:pathLst>
                <a:path h="842645">
                  <a:moveTo>
                    <a:pt x="0" y="0"/>
                  </a:moveTo>
                  <a:lnTo>
                    <a:pt x="0" y="0"/>
                  </a:lnTo>
                </a:path>
                <a:path h="842645">
                  <a:moveTo>
                    <a:pt x="0" y="0"/>
                  </a:moveTo>
                  <a:lnTo>
                    <a:pt x="0" y="842581"/>
                  </a:lnTo>
                </a:path>
                <a:path h="842645">
                  <a:moveTo>
                    <a:pt x="0" y="842581"/>
                  </a:moveTo>
                  <a:lnTo>
                    <a:pt x="0" y="842581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39665" y="4093003"/>
              <a:ext cx="1105535" cy="14604"/>
            </a:xfrm>
            <a:custGeom>
              <a:avLst/>
              <a:gdLst/>
              <a:ahLst/>
              <a:cxnLst/>
              <a:rect l="l" t="t" r="r" b="b"/>
              <a:pathLst>
                <a:path w="1105534" h="14604">
                  <a:moveTo>
                    <a:pt x="0" y="14078"/>
                  </a:moveTo>
                  <a:lnTo>
                    <a:pt x="1105129" y="14078"/>
                  </a:lnTo>
                  <a:lnTo>
                    <a:pt x="1105129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39665" y="4100042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0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239665" y="4071581"/>
              <a:ext cx="0" cy="28575"/>
            </a:xfrm>
            <a:custGeom>
              <a:avLst/>
              <a:gdLst/>
              <a:ahLst/>
              <a:cxnLst/>
              <a:rect l="l" t="t" r="r" b="b"/>
              <a:pathLst>
                <a:path h="28575">
                  <a:moveTo>
                    <a:pt x="0" y="0"/>
                  </a:moveTo>
                  <a:lnTo>
                    <a:pt x="0" y="28461"/>
                  </a:lnTo>
                </a:path>
              </a:pathLst>
            </a:custGeom>
            <a:ln w="125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214294" y="3207548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5">
                  <a:moveTo>
                    <a:pt x="0" y="14078"/>
                  </a:moveTo>
                  <a:lnTo>
                    <a:pt x="1092190" y="14078"/>
                  </a:lnTo>
                  <a:lnTo>
                    <a:pt x="1092190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306485" y="3214587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0"/>
                  </a:moveTo>
                  <a:lnTo>
                    <a:pt x="0" y="0"/>
                  </a:lnTo>
                </a:path>
                <a:path h="857250">
                  <a:moveTo>
                    <a:pt x="0" y="0"/>
                  </a:moveTo>
                  <a:lnTo>
                    <a:pt x="0" y="856993"/>
                  </a:lnTo>
                </a:path>
                <a:path h="857250">
                  <a:moveTo>
                    <a:pt x="0" y="856993"/>
                  </a:moveTo>
                  <a:lnTo>
                    <a:pt x="0" y="856993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214294" y="4064542"/>
              <a:ext cx="1092200" cy="14604"/>
            </a:xfrm>
            <a:custGeom>
              <a:avLst/>
              <a:gdLst/>
              <a:ahLst/>
              <a:cxnLst/>
              <a:rect l="l" t="t" r="r" b="b"/>
              <a:pathLst>
                <a:path w="1092200" h="14604">
                  <a:moveTo>
                    <a:pt x="0" y="14078"/>
                  </a:moveTo>
                  <a:lnTo>
                    <a:pt x="1092190" y="14078"/>
                  </a:lnTo>
                  <a:lnTo>
                    <a:pt x="1092190" y="0"/>
                  </a:lnTo>
                  <a:lnTo>
                    <a:pt x="0" y="0"/>
                  </a:lnTo>
                  <a:lnTo>
                    <a:pt x="0" y="14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214294" y="3214587"/>
              <a:ext cx="0" cy="857250"/>
            </a:xfrm>
            <a:custGeom>
              <a:avLst/>
              <a:gdLst/>
              <a:ahLst/>
              <a:cxnLst/>
              <a:rect l="l" t="t" r="r" b="b"/>
              <a:pathLst>
                <a:path h="857250">
                  <a:moveTo>
                    <a:pt x="0" y="856993"/>
                  </a:moveTo>
                  <a:lnTo>
                    <a:pt x="0" y="856993"/>
                  </a:lnTo>
                </a:path>
                <a:path h="857250">
                  <a:moveTo>
                    <a:pt x="0" y="856993"/>
                  </a:moveTo>
                  <a:lnTo>
                    <a:pt x="0" y="0"/>
                  </a:lnTo>
                </a:path>
              </a:pathLst>
            </a:custGeom>
            <a:ln w="13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44794" y="3614454"/>
              <a:ext cx="292735" cy="28575"/>
            </a:xfrm>
            <a:custGeom>
              <a:avLst/>
              <a:gdLst/>
              <a:ahLst/>
              <a:cxnLst/>
              <a:rect l="l" t="t" r="r" b="b"/>
              <a:pathLst>
                <a:path w="292734" h="28575">
                  <a:moveTo>
                    <a:pt x="292202" y="0"/>
                  </a:moveTo>
                  <a:lnTo>
                    <a:pt x="0" y="0"/>
                  </a:lnTo>
                  <a:lnTo>
                    <a:pt x="0" y="28461"/>
                  </a:lnTo>
                  <a:lnTo>
                    <a:pt x="292202" y="28461"/>
                  </a:lnTo>
                  <a:lnTo>
                    <a:pt x="292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827" y="3571577"/>
              <a:ext cx="139663" cy="11419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62000" y="2571598"/>
              <a:ext cx="292735" cy="29209"/>
            </a:xfrm>
            <a:custGeom>
              <a:avLst/>
              <a:gdLst/>
              <a:ahLst/>
              <a:cxnLst/>
              <a:rect l="l" t="t" r="r" b="b"/>
              <a:pathLst>
                <a:path w="292734" h="29210">
                  <a:moveTo>
                    <a:pt x="292202" y="0"/>
                  </a:moveTo>
                  <a:lnTo>
                    <a:pt x="0" y="0"/>
                  </a:lnTo>
                  <a:lnTo>
                    <a:pt x="0" y="28812"/>
                  </a:lnTo>
                  <a:lnTo>
                    <a:pt x="292202" y="28812"/>
                  </a:lnTo>
                  <a:lnTo>
                    <a:pt x="2922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27084" y="2528717"/>
              <a:ext cx="139676" cy="11451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350179" y="2828797"/>
            <a:ext cx="1086485" cy="828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335"/>
              </a:spcBef>
            </a:pPr>
            <a:r>
              <a:rPr sz="1350" b="1" spc="-70" dirty="0">
                <a:latin typeface="Arial"/>
                <a:cs typeface="Arial"/>
              </a:rPr>
              <a:t>Mode</a:t>
            </a:r>
            <a:r>
              <a:rPr sz="1350" b="1" spc="-250" dirty="0">
                <a:latin typeface="Arial"/>
                <a:cs typeface="Arial"/>
              </a:rPr>
              <a:t> </a:t>
            </a:r>
            <a:r>
              <a:rPr sz="1350" b="1" spc="-20" dirty="0">
                <a:latin typeface="Arial"/>
                <a:cs typeface="Arial"/>
              </a:rPr>
              <a:t>ling</a:t>
            </a:r>
            <a:endParaRPr sz="1350">
              <a:latin typeface="Arial"/>
              <a:cs typeface="Arial"/>
            </a:endParaRPr>
          </a:p>
          <a:p>
            <a:pPr marL="171450" marR="480695">
              <a:lnSpc>
                <a:spcPct val="112500"/>
              </a:lnSpc>
              <a:spcBef>
                <a:spcPts val="40"/>
              </a:spcBef>
            </a:pPr>
            <a:r>
              <a:rPr sz="1000" spc="-60" dirty="0">
                <a:latin typeface="Arial"/>
                <a:cs typeface="Arial"/>
              </a:rPr>
              <a:t>ana</a:t>
            </a:r>
            <a:r>
              <a:rPr sz="1000" spc="-25" dirty="0">
                <a:latin typeface="Arial"/>
                <a:cs typeface="Arial"/>
              </a:rPr>
              <a:t>l</a:t>
            </a:r>
            <a:r>
              <a:rPr sz="1000" spc="-5" dirty="0">
                <a:latin typeface="Arial"/>
                <a:cs typeface="Arial"/>
              </a:rPr>
              <a:t>ys</a:t>
            </a:r>
            <a:r>
              <a:rPr sz="1000" spc="-25" dirty="0">
                <a:latin typeface="Arial"/>
                <a:cs typeface="Arial"/>
              </a:rPr>
              <a:t>i</a:t>
            </a:r>
            <a:r>
              <a:rPr sz="1000" spc="-35" dirty="0">
                <a:latin typeface="Arial"/>
                <a:cs typeface="Arial"/>
              </a:rPr>
              <a:t>s  </a:t>
            </a:r>
            <a:r>
              <a:rPr sz="1000" spc="-45" dirty="0">
                <a:latin typeface="Arial"/>
                <a:cs typeface="Arial"/>
              </a:rPr>
              <a:t>design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785439" y="3057186"/>
            <a:ext cx="1086485" cy="82931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4254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335"/>
              </a:spcBef>
            </a:pPr>
            <a:r>
              <a:rPr sz="1350" b="1" spc="-50" dirty="0">
                <a:latin typeface="Arial"/>
                <a:cs typeface="Arial"/>
              </a:rPr>
              <a:t>Const</a:t>
            </a:r>
            <a:r>
              <a:rPr sz="1350" b="1" spc="-195" dirty="0">
                <a:latin typeface="Arial"/>
                <a:cs typeface="Arial"/>
              </a:rPr>
              <a:t> </a:t>
            </a:r>
            <a:r>
              <a:rPr sz="1350" b="1" spc="-60" dirty="0">
                <a:latin typeface="Arial"/>
                <a:cs typeface="Arial"/>
              </a:rPr>
              <a:t>r</a:t>
            </a:r>
            <a:r>
              <a:rPr sz="1350" b="1" spc="-254" dirty="0">
                <a:latin typeface="Arial"/>
                <a:cs typeface="Arial"/>
              </a:rPr>
              <a:t> </a:t>
            </a:r>
            <a:r>
              <a:rPr sz="1350" b="1" spc="-55" dirty="0">
                <a:latin typeface="Arial"/>
                <a:cs typeface="Arial"/>
              </a:rPr>
              <a:t>uc</a:t>
            </a:r>
            <a:r>
              <a:rPr sz="1350" b="1" spc="-254" dirty="0">
                <a:latin typeface="Arial"/>
                <a:cs typeface="Arial"/>
              </a:rPr>
              <a:t> </a:t>
            </a:r>
            <a:r>
              <a:rPr sz="1350" b="1" spc="-50" dirty="0">
                <a:latin typeface="Arial"/>
                <a:cs typeface="Arial"/>
              </a:rPr>
              <a:t>t</a:t>
            </a:r>
            <a:r>
              <a:rPr sz="1350" b="1" spc="-195" dirty="0">
                <a:latin typeface="Arial"/>
                <a:cs typeface="Arial"/>
              </a:rPr>
              <a:t> </a:t>
            </a:r>
            <a:r>
              <a:rPr sz="1350" b="1" spc="-35" dirty="0">
                <a:latin typeface="Arial"/>
                <a:cs typeface="Arial"/>
              </a:rPr>
              <a:t>io</a:t>
            </a:r>
            <a:endParaRPr sz="1350">
              <a:latin typeface="Arial"/>
              <a:cs typeface="Arial"/>
            </a:endParaRPr>
          </a:p>
          <a:p>
            <a:pPr marL="247650" marR="575945">
              <a:lnSpc>
                <a:spcPct val="112500"/>
              </a:lnSpc>
              <a:spcBef>
                <a:spcPts val="155"/>
              </a:spcBef>
            </a:pPr>
            <a:r>
              <a:rPr sz="1000" spc="-5" dirty="0">
                <a:latin typeface="Arial"/>
                <a:cs typeface="Arial"/>
              </a:rPr>
              <a:t>c</a:t>
            </a:r>
            <a:r>
              <a:rPr sz="1000" spc="-60" dirty="0">
                <a:latin typeface="Arial"/>
                <a:cs typeface="Arial"/>
              </a:rPr>
              <a:t>od</a:t>
            </a:r>
            <a:r>
              <a:rPr sz="1000" spc="-35" dirty="0">
                <a:latin typeface="Arial"/>
                <a:cs typeface="Arial"/>
              </a:rPr>
              <a:t>e   </a:t>
            </a:r>
            <a:r>
              <a:rPr sz="1000" spc="-30" dirty="0">
                <a:latin typeface="Arial"/>
                <a:cs typeface="Arial"/>
              </a:rPr>
              <a:t>t</a:t>
            </a:r>
            <a:r>
              <a:rPr sz="1000" spc="-16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est</a:t>
            </a:r>
            <a:endParaRPr sz="10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17765" y="2305477"/>
            <a:ext cx="1325880" cy="5048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350" b="1" spc="-80" dirty="0">
                <a:latin typeface="Arial"/>
                <a:cs typeface="Arial"/>
              </a:rPr>
              <a:t>Com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130" dirty="0">
                <a:latin typeface="Arial"/>
                <a:cs typeface="Arial"/>
              </a:rPr>
              <a:t>m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30" dirty="0">
                <a:latin typeface="Arial"/>
                <a:cs typeface="Arial"/>
              </a:rPr>
              <a:t>unic</a:t>
            </a:r>
            <a:r>
              <a:rPr sz="1350" b="1" spc="-254" dirty="0">
                <a:latin typeface="Arial"/>
                <a:cs typeface="Arial"/>
              </a:rPr>
              <a:t> </a:t>
            </a:r>
            <a:r>
              <a:rPr sz="1350" b="1" spc="-85" dirty="0">
                <a:latin typeface="Arial"/>
                <a:cs typeface="Arial"/>
              </a:rPr>
              <a:t>a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50" dirty="0">
                <a:latin typeface="Arial"/>
                <a:cs typeface="Arial"/>
              </a:rPr>
              <a:t>t</a:t>
            </a:r>
            <a:r>
              <a:rPr sz="1350" b="1" spc="-195" dirty="0">
                <a:latin typeface="Arial"/>
                <a:cs typeface="Arial"/>
              </a:rPr>
              <a:t> </a:t>
            </a:r>
            <a:r>
              <a:rPr sz="1350" b="1" spc="-35" dirty="0">
                <a:latin typeface="Arial"/>
                <a:cs typeface="Arial"/>
              </a:rPr>
              <a:t>ion</a:t>
            </a:r>
            <a:endParaRPr sz="13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414"/>
              </a:spcBef>
            </a:pPr>
            <a:r>
              <a:rPr sz="1000" b="1" spc="-15" dirty="0">
                <a:latin typeface="Arial"/>
                <a:cs typeface="Arial"/>
              </a:rPr>
              <a:t>proje</a:t>
            </a:r>
            <a:r>
              <a:rPr sz="1000" b="1" spc="-190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c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t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b="1" dirty="0">
                <a:latin typeface="Arial"/>
                <a:cs typeface="Arial"/>
              </a:rPr>
              <a:t>init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ia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20" dirty="0">
                <a:latin typeface="Arial"/>
                <a:cs typeface="Arial"/>
              </a:rPr>
              <a:t>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68302" y="2801460"/>
            <a:ext cx="1455420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b="1" spc="-25" dirty="0">
                <a:latin typeface="Arial"/>
                <a:cs typeface="Arial"/>
              </a:rPr>
              <a:t>re</a:t>
            </a:r>
            <a:r>
              <a:rPr sz="1000" b="1" spc="-19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quire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90" dirty="0">
                <a:latin typeface="Arial"/>
                <a:cs typeface="Arial"/>
              </a:rPr>
              <a:t>m</a:t>
            </a:r>
            <a:r>
              <a:rPr sz="1000" b="1" spc="-190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e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nt</a:t>
            </a:r>
            <a:r>
              <a:rPr sz="1000" b="1" spc="5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ga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t</a:t>
            </a:r>
            <a:r>
              <a:rPr sz="1000" b="1" spc="-8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he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ring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21198" y="2586041"/>
            <a:ext cx="1086485" cy="82867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397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10"/>
              </a:spcBef>
            </a:pPr>
            <a:r>
              <a:rPr sz="1350" b="1" spc="-65" dirty="0">
                <a:latin typeface="Arial"/>
                <a:cs typeface="Arial"/>
              </a:rPr>
              <a:t>Planning</a:t>
            </a:r>
            <a:endParaRPr sz="1350">
              <a:latin typeface="Arial"/>
              <a:cs typeface="Arial"/>
            </a:endParaRPr>
          </a:p>
          <a:p>
            <a:pPr marL="165100" marR="285115" algn="just">
              <a:lnSpc>
                <a:spcPct val="112500"/>
              </a:lnSpc>
              <a:spcBef>
                <a:spcPts val="265"/>
              </a:spcBef>
            </a:pPr>
            <a:r>
              <a:rPr sz="1000" b="1" spc="-55" dirty="0">
                <a:latin typeface="Arial"/>
                <a:cs typeface="Arial"/>
              </a:rPr>
              <a:t>e</a:t>
            </a:r>
            <a:r>
              <a:rPr sz="1000" b="1" spc="-200" dirty="0">
                <a:latin typeface="Arial"/>
                <a:cs typeface="Arial"/>
              </a:rPr>
              <a:t> </a:t>
            </a:r>
            <a:r>
              <a:rPr sz="1000" b="1" spc="-65" dirty="0">
                <a:latin typeface="Arial"/>
                <a:cs typeface="Arial"/>
              </a:rPr>
              <a:t>stima</a:t>
            </a:r>
            <a:r>
              <a:rPr sz="1000" b="1" spc="-20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ting  sche</a:t>
            </a:r>
            <a:r>
              <a:rPr sz="1000" b="1" spc="-240" dirty="0">
                <a:latin typeface="Arial"/>
                <a:cs typeface="Arial"/>
              </a:rPr>
              <a:t> </a:t>
            </a:r>
            <a:r>
              <a:rPr sz="1000" b="1" spc="-45" dirty="0">
                <a:latin typeface="Arial"/>
                <a:cs typeface="Arial"/>
              </a:rPr>
              <a:t>duling  </a:t>
            </a:r>
            <a:r>
              <a:rPr sz="1000" b="1" spc="-40" dirty="0">
                <a:latin typeface="Arial"/>
                <a:cs typeface="Arial"/>
              </a:rPr>
              <a:t>track</a:t>
            </a:r>
            <a:r>
              <a:rPr sz="1000" b="1" spc="-195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233256" y="3243064"/>
            <a:ext cx="1086485" cy="83629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28575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225"/>
              </a:spcBef>
            </a:pPr>
            <a:r>
              <a:rPr sz="1350" b="1" spc="-80" dirty="0">
                <a:latin typeface="Arial"/>
                <a:cs typeface="Arial"/>
              </a:rPr>
              <a:t>De</a:t>
            </a:r>
            <a:r>
              <a:rPr sz="1350" b="1" spc="-265" dirty="0">
                <a:latin typeface="Arial"/>
                <a:cs typeface="Arial"/>
              </a:rPr>
              <a:t> </a:t>
            </a:r>
            <a:r>
              <a:rPr sz="1350" b="1" spc="-30" dirty="0">
                <a:latin typeface="Arial"/>
                <a:cs typeface="Arial"/>
              </a:rPr>
              <a:t>ploy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130" dirty="0">
                <a:latin typeface="Arial"/>
                <a:cs typeface="Arial"/>
              </a:rPr>
              <a:t>m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85" dirty="0">
                <a:latin typeface="Arial"/>
                <a:cs typeface="Arial"/>
              </a:rPr>
              <a:t>e</a:t>
            </a:r>
            <a:r>
              <a:rPr sz="1350" b="1" spc="-260" dirty="0">
                <a:latin typeface="Arial"/>
                <a:cs typeface="Arial"/>
              </a:rPr>
              <a:t> </a:t>
            </a:r>
            <a:r>
              <a:rPr sz="1350" b="1" spc="-40" dirty="0">
                <a:latin typeface="Arial"/>
                <a:cs typeface="Arial"/>
              </a:rPr>
              <a:t>nt</a:t>
            </a:r>
            <a:endParaRPr sz="1350">
              <a:latin typeface="Arial"/>
              <a:cs typeface="Arial"/>
            </a:endParaRPr>
          </a:p>
          <a:p>
            <a:pPr marL="158750" marR="423545">
              <a:lnSpc>
                <a:spcPct val="112300"/>
              </a:lnSpc>
              <a:spcBef>
                <a:spcPts val="45"/>
              </a:spcBef>
            </a:pPr>
            <a:r>
              <a:rPr sz="1000" b="1" spc="-40" dirty="0">
                <a:latin typeface="Arial"/>
                <a:cs typeface="Arial"/>
              </a:rPr>
              <a:t>de</a:t>
            </a:r>
            <a:r>
              <a:rPr sz="1000" b="1" spc="-204" dirty="0">
                <a:latin typeface="Arial"/>
                <a:cs typeface="Arial"/>
              </a:rPr>
              <a:t> </a:t>
            </a:r>
            <a:r>
              <a:rPr sz="1000" b="1" spc="-5" dirty="0">
                <a:latin typeface="Arial"/>
                <a:cs typeface="Arial"/>
              </a:rPr>
              <a:t>liv</a:t>
            </a:r>
            <a:r>
              <a:rPr sz="1000" b="1" spc="-210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e</a:t>
            </a:r>
            <a:r>
              <a:rPr sz="1000" b="1" spc="-210" dirty="0">
                <a:latin typeface="Arial"/>
                <a:cs typeface="Arial"/>
              </a:rPr>
              <a:t> </a:t>
            </a:r>
            <a:r>
              <a:rPr sz="1000" b="1" spc="-25" dirty="0">
                <a:latin typeface="Arial"/>
                <a:cs typeface="Arial"/>
              </a:rPr>
              <a:t>ry  </a:t>
            </a:r>
            <a:r>
              <a:rPr sz="1000" b="1" spc="-55" dirty="0">
                <a:latin typeface="Arial"/>
                <a:cs typeface="Arial"/>
              </a:rPr>
              <a:t>s</a:t>
            </a:r>
            <a:r>
              <a:rPr sz="1000" b="1" spc="-210" dirty="0">
                <a:latin typeface="Arial"/>
                <a:cs typeface="Arial"/>
              </a:rPr>
              <a:t> </a:t>
            </a:r>
            <a:r>
              <a:rPr sz="1000" b="1" spc="-15" dirty="0">
                <a:latin typeface="Arial"/>
                <a:cs typeface="Arial"/>
              </a:rPr>
              <a:t>upport</a:t>
            </a:r>
            <a:endParaRPr sz="1000">
              <a:latin typeface="Arial"/>
              <a:cs typeface="Arial"/>
            </a:endParaRPr>
          </a:p>
          <a:p>
            <a:pPr marL="158750">
              <a:lnSpc>
                <a:spcPct val="100000"/>
              </a:lnSpc>
              <a:spcBef>
                <a:spcPts val="150"/>
              </a:spcBef>
            </a:pPr>
            <a:r>
              <a:rPr sz="1000" b="1" spc="-35" dirty="0">
                <a:latin typeface="Arial"/>
                <a:cs typeface="Arial"/>
              </a:rPr>
              <a:t>f</a:t>
            </a:r>
            <a:r>
              <a:rPr sz="1000" b="1" spc="-90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e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e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30" dirty="0">
                <a:latin typeface="Arial"/>
                <a:cs typeface="Arial"/>
              </a:rPr>
              <a:t>dba</a:t>
            </a:r>
            <a:r>
              <a:rPr sz="1000" b="1" spc="-190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c</a:t>
            </a:r>
            <a:r>
              <a:rPr sz="1000" b="1" spc="-185" dirty="0">
                <a:latin typeface="Arial"/>
                <a:cs typeface="Arial"/>
              </a:rPr>
              <a:t> </a:t>
            </a:r>
            <a:r>
              <a:rPr sz="1000" b="1" spc="-55" dirty="0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1222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00" dirty="0"/>
              <a:t> </a:t>
            </a:r>
            <a:r>
              <a:rPr sz="4400" spc="-15" dirty="0"/>
              <a:t>V-Model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543427" y="2318130"/>
            <a:ext cx="95059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>
              <a:lnSpc>
                <a:spcPct val="100000"/>
              </a:lnSpc>
              <a:spcBef>
                <a:spcPts val="100"/>
              </a:spcBef>
              <a:tabLst>
                <a:tab pos="506095" algn="l"/>
              </a:tabLst>
            </a:pPr>
            <a:r>
              <a:rPr sz="2400" spc="-5" dirty="0">
                <a:latin typeface="Tahoma"/>
                <a:cs typeface="Tahoma"/>
              </a:rPr>
              <a:t>quali</a:t>
            </a:r>
            <a:r>
              <a:rPr sz="2400" spc="-2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y  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o	</a:t>
            </a:r>
            <a:r>
              <a:rPr sz="2400" spc="-15" dirty="0">
                <a:latin typeface="Tahoma"/>
                <a:cs typeface="Tahoma"/>
              </a:rPr>
              <a:t>t</a:t>
            </a:r>
            <a:r>
              <a:rPr sz="2400" dirty="0">
                <a:latin typeface="Tahoma"/>
                <a:cs typeface="Tahoma"/>
              </a:rPr>
              <a:t>he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2318130"/>
            <a:ext cx="30867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1677035" algn="l"/>
                <a:tab pos="1923414" algn="l"/>
                <a:tab pos="2425700" algn="l"/>
              </a:tabLst>
            </a:pPr>
            <a:r>
              <a:rPr sz="2400" spc="-10" dirty="0">
                <a:latin typeface="Tahoma"/>
                <a:cs typeface="Tahoma"/>
              </a:rPr>
              <a:t>Relationship	of  </a:t>
            </a:r>
            <a:r>
              <a:rPr sz="2400" spc="-5" dirty="0">
                <a:latin typeface="Tahoma"/>
                <a:cs typeface="Tahoma"/>
              </a:rPr>
              <a:t>assurance	</a:t>
            </a:r>
            <a:r>
              <a:rPr sz="2400" dirty="0">
                <a:latin typeface="Tahoma"/>
                <a:cs typeface="Tahoma"/>
              </a:rPr>
              <a:t>actions  acti</a:t>
            </a:r>
            <a:r>
              <a:rPr sz="2400" spc="5" dirty="0">
                <a:latin typeface="Tahoma"/>
                <a:cs typeface="Tahoma"/>
              </a:rPr>
              <a:t>o</a:t>
            </a:r>
            <a:r>
              <a:rPr sz="2400" dirty="0">
                <a:latin typeface="Tahoma"/>
                <a:cs typeface="Tahoma"/>
              </a:rPr>
              <a:t>ns	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ssociated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00042" y="3049651"/>
            <a:ext cx="593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ahoma"/>
                <a:cs typeface="Tahoma"/>
              </a:rPr>
              <a:t>with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9740" y="3415665"/>
            <a:ext cx="4034790" cy="3025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15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communication, modeling,  and </a:t>
            </a:r>
            <a:r>
              <a:rPr sz="2400" spc="-10" dirty="0">
                <a:latin typeface="Tahoma"/>
                <a:cs typeface="Tahoma"/>
              </a:rPr>
              <a:t>early </a:t>
            </a:r>
            <a:r>
              <a:rPr sz="2400" spc="-5" dirty="0">
                <a:latin typeface="Tahoma"/>
                <a:cs typeface="Tahoma"/>
              </a:rPr>
              <a:t>construction  </a:t>
            </a:r>
            <a:r>
              <a:rPr sz="2400" dirty="0">
                <a:latin typeface="Tahoma"/>
                <a:cs typeface="Tahoma"/>
              </a:rPr>
              <a:t>activities.</a:t>
            </a:r>
            <a:endParaRPr sz="24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It </a:t>
            </a:r>
            <a:r>
              <a:rPr sz="2400" spc="-10" dirty="0">
                <a:latin typeface="Tahoma"/>
                <a:cs typeface="Tahoma"/>
              </a:rPr>
              <a:t>provides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20" dirty="0">
                <a:latin typeface="Tahoma"/>
                <a:cs typeface="Tahoma"/>
              </a:rPr>
              <a:t>way </a:t>
            </a:r>
            <a:r>
              <a:rPr sz="2400" dirty="0">
                <a:latin typeface="Tahoma"/>
                <a:cs typeface="Tahoma"/>
              </a:rPr>
              <a:t>of  </a:t>
            </a:r>
            <a:r>
              <a:rPr sz="2400" spc="-5" dirty="0">
                <a:latin typeface="Tahoma"/>
                <a:cs typeface="Tahoma"/>
              </a:rPr>
              <a:t>visualizing </a:t>
            </a:r>
            <a:r>
              <a:rPr sz="2400" dirty="0">
                <a:latin typeface="Tahoma"/>
                <a:cs typeface="Tahoma"/>
              </a:rPr>
              <a:t>how </a:t>
            </a:r>
            <a:r>
              <a:rPr sz="2400" spc="-10" dirty="0">
                <a:latin typeface="Tahoma"/>
                <a:cs typeface="Tahoma"/>
              </a:rPr>
              <a:t>verification 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validation </a:t>
            </a:r>
            <a:r>
              <a:rPr sz="2400" dirty="0">
                <a:latin typeface="Tahoma"/>
                <a:cs typeface="Tahoma"/>
              </a:rPr>
              <a:t>actions </a:t>
            </a:r>
            <a:r>
              <a:rPr sz="2400" spc="-5" dirty="0">
                <a:latin typeface="Tahoma"/>
                <a:cs typeface="Tahoma"/>
              </a:rPr>
              <a:t>are  </a:t>
            </a:r>
            <a:r>
              <a:rPr sz="2400" dirty="0">
                <a:latin typeface="Tahoma"/>
                <a:cs typeface="Tahoma"/>
              </a:rPr>
              <a:t>applied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earlier  engineering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work.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00600" y="2070100"/>
            <a:ext cx="4165600" cy="433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286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</a:t>
            </a:r>
            <a:r>
              <a:rPr sz="4400" spc="-30" dirty="0"/>
              <a:t>r</a:t>
            </a:r>
            <a:r>
              <a:rPr sz="4400" dirty="0"/>
              <a:t>oblems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69644" y="1963667"/>
            <a:ext cx="7616190" cy="36474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5" dirty="0">
                <a:latin typeface="Tahoma"/>
                <a:cs typeface="Tahoma"/>
              </a:rPr>
              <a:t>Real </a:t>
            </a:r>
            <a:r>
              <a:rPr sz="2800" spc="-5" dirty="0">
                <a:latin typeface="Tahoma"/>
                <a:cs typeface="Tahoma"/>
              </a:rPr>
              <a:t>projects </a:t>
            </a:r>
            <a:r>
              <a:rPr sz="2800" spc="-15" dirty="0">
                <a:latin typeface="Tahoma"/>
                <a:cs typeface="Tahoma"/>
              </a:rPr>
              <a:t>rarely </a:t>
            </a:r>
            <a:r>
              <a:rPr sz="2800" spc="-10" dirty="0">
                <a:latin typeface="Tahoma"/>
                <a:cs typeface="Tahoma"/>
              </a:rPr>
              <a:t>follow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sequential</a:t>
            </a:r>
            <a:r>
              <a:rPr sz="2800" spc="125" dirty="0">
                <a:latin typeface="Tahoma"/>
                <a:cs typeface="Tahoma"/>
              </a:rPr>
              <a:t> </a:t>
            </a:r>
            <a:r>
              <a:rPr sz="2800" spc="-25" dirty="0">
                <a:latin typeface="Tahoma"/>
                <a:cs typeface="Tahoma"/>
              </a:rPr>
              <a:t>flow.</a:t>
            </a:r>
            <a:endParaRPr sz="28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Changes can cause confusion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the project </a:t>
            </a:r>
            <a:r>
              <a:rPr sz="2400" spc="-10" dirty="0">
                <a:latin typeface="Tahoma"/>
                <a:cs typeface="Tahoma"/>
              </a:rPr>
              <a:t>team  </a:t>
            </a:r>
            <a:r>
              <a:rPr sz="2400" spc="-5" dirty="0">
                <a:latin typeface="Tahoma"/>
                <a:cs typeface="Tahoma"/>
              </a:rPr>
              <a:t>proceeds.</a:t>
            </a:r>
            <a:endParaRPr sz="2400">
              <a:latin typeface="Tahoma"/>
              <a:cs typeface="Tahoma"/>
            </a:endParaRPr>
          </a:p>
          <a:p>
            <a:pPr marL="354965" marR="762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918970" algn="l"/>
                <a:tab pos="2724150" algn="l"/>
                <a:tab pos="3601720" algn="l"/>
                <a:tab pos="5421630" algn="l"/>
                <a:tab pos="6108065" algn="l"/>
                <a:tab pos="7251065" algn="l"/>
              </a:tabLst>
            </a:pPr>
            <a:r>
              <a:rPr sz="2800" spc="-10" dirty="0">
                <a:latin typeface="Tahoma"/>
                <a:cs typeface="Tahoma"/>
              </a:rPr>
              <a:t>Di</a:t>
            </a:r>
            <a:r>
              <a:rPr sz="2800" spc="-40" dirty="0">
                <a:latin typeface="Tahoma"/>
                <a:cs typeface="Tahoma"/>
              </a:rPr>
              <a:t>f</a:t>
            </a:r>
            <a:r>
              <a:rPr sz="2800" spc="-10" dirty="0">
                <a:latin typeface="Tahoma"/>
                <a:cs typeface="Tahoma"/>
              </a:rPr>
              <a:t>ficul</a:t>
            </a:r>
            <a:r>
              <a:rPr sz="2800" spc="-5" dirty="0">
                <a:latin typeface="Tahoma"/>
                <a:cs typeface="Tahoma"/>
              </a:rPr>
              <a:t>t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30" dirty="0">
                <a:latin typeface="Tahoma"/>
                <a:cs typeface="Tahoma"/>
              </a:rPr>
              <a:t>f</a:t>
            </a:r>
            <a:r>
              <a:rPr sz="2800" spc="-5" dirty="0">
                <a:latin typeface="Tahoma"/>
                <a:cs typeface="Tahoma"/>
              </a:rPr>
              <a:t>or	</a:t>
            </a:r>
            <a:r>
              <a:rPr sz="2800" spc="-10" dirty="0">
                <a:latin typeface="Tahoma"/>
                <a:cs typeface="Tahoma"/>
              </a:rPr>
              <a:t>th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custome</a:t>
            </a:r>
            <a:r>
              <a:rPr sz="2800" dirty="0">
                <a:latin typeface="Tahoma"/>
                <a:cs typeface="Tahoma"/>
              </a:rPr>
              <a:t>r	to	</a:t>
            </a:r>
            <a:r>
              <a:rPr sz="2800" spc="-5" dirty="0">
                <a:latin typeface="Tahoma"/>
                <a:cs typeface="Tahoma"/>
              </a:rPr>
              <a:t>stat</a:t>
            </a:r>
            <a:r>
              <a:rPr sz="2800" dirty="0">
                <a:latin typeface="Tahoma"/>
                <a:cs typeface="Tahoma"/>
              </a:rPr>
              <a:t>e	</a:t>
            </a:r>
            <a:r>
              <a:rPr sz="2800" spc="-5" dirty="0">
                <a:latin typeface="Tahoma"/>
                <a:cs typeface="Tahoma"/>
              </a:rPr>
              <a:t>all  </a:t>
            </a:r>
            <a:r>
              <a:rPr sz="2800" spc="-10" dirty="0">
                <a:latin typeface="Tahoma"/>
                <a:cs typeface="Tahoma"/>
              </a:rPr>
              <a:t>requirements</a:t>
            </a:r>
            <a:r>
              <a:rPr sz="2800" spc="15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explicitly.</a:t>
            </a:r>
            <a:endParaRPr sz="2800">
              <a:latin typeface="Tahoma"/>
              <a:cs typeface="Tahoma"/>
            </a:endParaRPr>
          </a:p>
          <a:p>
            <a:pPr marL="354965" marR="320675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working version </a:t>
            </a:r>
            <a:r>
              <a:rPr sz="2800" spc="-5" dirty="0">
                <a:latin typeface="Tahoma"/>
                <a:cs typeface="Tahoma"/>
              </a:rPr>
              <a:t>of the </a:t>
            </a:r>
            <a:r>
              <a:rPr sz="2800" spc="-10" dirty="0">
                <a:latin typeface="Tahoma"/>
                <a:cs typeface="Tahoma"/>
              </a:rPr>
              <a:t>program(s) will </a:t>
            </a:r>
            <a:r>
              <a:rPr sz="2800" spc="-5" dirty="0">
                <a:latin typeface="Tahoma"/>
                <a:cs typeface="Tahoma"/>
              </a:rPr>
              <a:t>not  be </a:t>
            </a:r>
            <a:r>
              <a:rPr sz="2800" spc="-15" dirty="0">
                <a:latin typeface="Tahoma"/>
                <a:cs typeface="Tahoma"/>
              </a:rPr>
              <a:t>available </a:t>
            </a:r>
            <a:r>
              <a:rPr sz="2800" spc="-5" dirty="0">
                <a:latin typeface="Tahoma"/>
                <a:cs typeface="Tahoma"/>
              </a:rPr>
              <a:t>until late in the project time  </a:t>
            </a:r>
            <a:r>
              <a:rPr sz="2800" spc="-10" dirty="0">
                <a:latin typeface="Tahoma"/>
                <a:cs typeface="Tahoma"/>
              </a:rPr>
              <a:t>span.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59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/>
              <a:t>Waterfall </a:t>
            </a:r>
            <a:r>
              <a:rPr sz="4400" dirty="0"/>
              <a:t>model </a:t>
            </a:r>
            <a:r>
              <a:rPr sz="4400" spc="-5" dirty="0"/>
              <a:t>in</a:t>
            </a:r>
            <a:r>
              <a:rPr sz="4400" spc="-65" dirty="0"/>
              <a:t> </a:t>
            </a:r>
            <a:r>
              <a:rPr sz="4400" spc="-10" dirty="0"/>
              <a:t>Practice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89240"/>
            <a:ext cx="7183120" cy="7575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DOD-STD-2167A</a:t>
            </a:r>
            <a:endParaRPr sz="20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10" dirty="0">
                <a:latin typeface="Tahoma"/>
                <a:cs typeface="Tahoma"/>
              </a:rPr>
              <a:t>Defense </a:t>
            </a:r>
            <a:r>
              <a:rPr sz="2000" spc="-5" dirty="0">
                <a:latin typeface="Tahoma"/>
                <a:cs typeface="Tahoma"/>
              </a:rPr>
              <a:t>Systems Software Development, </a:t>
            </a:r>
            <a:r>
              <a:rPr sz="2000" spc="-10" dirty="0">
                <a:latin typeface="Tahoma"/>
                <a:cs typeface="Tahoma"/>
              </a:rPr>
              <a:t>February </a:t>
            </a:r>
            <a:r>
              <a:rPr sz="2000" spc="-5" dirty="0">
                <a:latin typeface="Tahoma"/>
                <a:cs typeface="Tahoma"/>
              </a:rPr>
              <a:t>29,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1988.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1617" y="2781426"/>
            <a:ext cx="3659504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This document established  software </a:t>
            </a:r>
            <a:r>
              <a:rPr sz="2000" spc="-10" dirty="0">
                <a:latin typeface="Tahoma"/>
                <a:cs typeface="Tahoma"/>
              </a:rPr>
              <a:t>development </a:t>
            </a:r>
            <a:r>
              <a:rPr sz="2000" spc="-5" dirty="0">
                <a:latin typeface="Tahoma"/>
                <a:cs typeface="Tahoma"/>
              </a:rPr>
              <a:t>that  </a:t>
            </a:r>
            <a:r>
              <a:rPr sz="2000" dirty="0">
                <a:latin typeface="Tahoma"/>
                <a:cs typeface="Tahoma"/>
              </a:rPr>
              <a:t>system </a:t>
            </a:r>
            <a:r>
              <a:rPr sz="2000" spc="-10" dirty="0">
                <a:latin typeface="Tahoma"/>
                <a:cs typeface="Tahoma"/>
              </a:rPr>
              <a:t>life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cycle.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84445" y="2781426"/>
            <a:ext cx="37915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545" marR="5080" indent="-30480">
              <a:lnSpc>
                <a:spcPct val="100000"/>
              </a:lnSpc>
              <a:spcBef>
                <a:spcPts val="105"/>
              </a:spcBef>
              <a:tabLst>
                <a:tab pos="620395" algn="l"/>
                <a:tab pos="1195070" algn="l"/>
                <a:tab pos="1952625" algn="l"/>
                <a:tab pos="2889885" algn="l"/>
                <a:tab pos="3417570" algn="l"/>
              </a:tabLst>
            </a:pPr>
            <a:r>
              <a:rPr sz="2000" spc="-5" dirty="0">
                <a:latin typeface="Tahoma"/>
                <a:cs typeface="Tahoma"/>
              </a:rPr>
              <a:t>"</a:t>
            </a:r>
            <a:r>
              <a:rPr sz="2000" spc="-15" dirty="0">
                <a:latin typeface="Tahoma"/>
                <a:cs typeface="Tahoma"/>
              </a:rPr>
              <a:t>u</a:t>
            </a:r>
            <a:r>
              <a:rPr sz="2000" dirty="0">
                <a:latin typeface="Tahoma"/>
                <a:cs typeface="Tahoma"/>
              </a:rPr>
              <a:t>ni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orm	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equ</a:t>
            </a:r>
            <a:r>
              <a:rPr sz="2000" spc="-1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eme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s	</a:t>
            </a:r>
            <a:r>
              <a:rPr sz="2000" spc="-30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or	</a:t>
            </a:r>
            <a:r>
              <a:rPr sz="2000" spc="-5" dirty="0">
                <a:latin typeface="Tahoma"/>
                <a:cs typeface="Tahoma"/>
              </a:rPr>
              <a:t>the  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a</a:t>
            </a:r>
            <a:r>
              <a:rPr sz="2000" spc="-1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p</a:t>
            </a:r>
            <a:r>
              <a:rPr sz="2000" spc="-10" dirty="0">
                <a:latin typeface="Tahoma"/>
                <a:cs typeface="Tahoma"/>
              </a:rPr>
              <a:t>l</a:t>
            </a:r>
            <a:r>
              <a:rPr sz="2000" dirty="0">
                <a:latin typeface="Tahoma"/>
                <a:cs typeface="Tahoma"/>
              </a:rPr>
              <a:t>icable	</a:t>
            </a:r>
            <a:r>
              <a:rPr sz="2000" spc="-5" dirty="0">
                <a:latin typeface="Tahoma"/>
                <a:cs typeface="Tahoma"/>
              </a:rPr>
              <a:t>th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1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u</a:t>
            </a:r>
            <a:r>
              <a:rPr sz="2000" spc="-10" dirty="0">
                <a:latin typeface="Tahoma"/>
                <a:cs typeface="Tahoma"/>
              </a:rPr>
              <a:t>g</a:t>
            </a:r>
            <a:r>
              <a:rPr sz="2000" dirty="0">
                <a:latin typeface="Tahoma"/>
                <a:cs typeface="Tahoma"/>
              </a:rPr>
              <a:t>h</a:t>
            </a:r>
            <a:r>
              <a:rPr sz="2000" spc="-10" dirty="0">
                <a:latin typeface="Tahoma"/>
                <a:cs typeface="Tahoma"/>
              </a:rPr>
              <a:t>o</a:t>
            </a:r>
            <a:r>
              <a:rPr sz="2000" dirty="0">
                <a:latin typeface="Tahoma"/>
                <a:cs typeface="Tahoma"/>
              </a:rPr>
              <a:t>ut	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9644" y="3757040"/>
            <a:ext cx="7800340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7370" indent="-343535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547370" algn="l"/>
                <a:tab pos="548005" algn="l"/>
              </a:tabLst>
            </a:pP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standard was that it was </a:t>
            </a:r>
            <a:r>
              <a:rPr sz="2000" dirty="0">
                <a:latin typeface="Tahoma"/>
                <a:cs typeface="Tahoma"/>
              </a:rPr>
              <a:t>biased </a:t>
            </a:r>
            <a:r>
              <a:rPr sz="2000" spc="-5" dirty="0">
                <a:latin typeface="Tahoma"/>
                <a:cs typeface="Tahoma"/>
              </a:rPr>
              <a:t>toward the</a:t>
            </a:r>
            <a:r>
              <a:rPr sz="20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Waterfall</a:t>
            </a:r>
            <a:r>
              <a:rPr sz="2000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20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Model</a:t>
            </a:r>
            <a:r>
              <a:rPr sz="2000" dirty="0">
                <a:latin typeface="Tahoma"/>
                <a:cs typeface="Tahoma"/>
              </a:rPr>
              <a:t>.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Tahoma"/>
              <a:cs typeface="Tahoma"/>
            </a:endParaRPr>
          </a:p>
          <a:p>
            <a:pPr marL="12700" marR="189865" algn="just">
              <a:lnSpc>
                <a:spcPct val="100000"/>
              </a:lnSpc>
            </a:pPr>
            <a:r>
              <a:rPr sz="1800" spc="-20" dirty="0">
                <a:latin typeface="Tahoma"/>
                <a:cs typeface="Tahoma"/>
              </a:rPr>
              <a:t>Basically, </a:t>
            </a:r>
            <a:r>
              <a:rPr sz="1800" dirty="0">
                <a:latin typeface="Tahoma"/>
                <a:cs typeface="Tahoma"/>
              </a:rPr>
              <a:t>due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dirty="0">
                <a:latin typeface="Tahoma"/>
                <a:cs typeface="Tahoma"/>
              </a:rPr>
              <a:t>a new </a:t>
            </a:r>
            <a:r>
              <a:rPr sz="1800" spc="-5" dirty="0">
                <a:latin typeface="Tahoma"/>
                <a:cs typeface="Tahoma"/>
              </a:rPr>
              <a:t>spam </a:t>
            </a:r>
            <a:r>
              <a:rPr sz="1800" spc="-10" dirty="0">
                <a:latin typeface="Tahoma"/>
                <a:cs typeface="Tahoma"/>
              </a:rPr>
              <a:t>reduction </a:t>
            </a:r>
            <a:r>
              <a:rPr sz="1800" spc="-5" dirty="0">
                <a:latin typeface="Tahoma"/>
                <a:cs typeface="Tahoma"/>
              </a:rPr>
              <a:t>policy enacted by </a:t>
            </a:r>
            <a:r>
              <a:rPr sz="1800" spc="-60" dirty="0">
                <a:latin typeface="Tahoma"/>
                <a:cs typeface="Tahoma"/>
              </a:rPr>
              <a:t>Twitter, </a:t>
            </a:r>
            <a:r>
              <a:rPr sz="1800" spc="-5" dirty="0">
                <a:latin typeface="Tahoma"/>
                <a:cs typeface="Tahoma"/>
              </a:rPr>
              <a:t>Buffer  had to </a:t>
            </a:r>
            <a:r>
              <a:rPr sz="1800" spc="-10" dirty="0">
                <a:latin typeface="Tahoma"/>
                <a:cs typeface="Tahoma"/>
              </a:rPr>
              <a:t>remove </a:t>
            </a:r>
            <a:r>
              <a:rPr sz="1800" spc="-5" dirty="0">
                <a:latin typeface="Tahoma"/>
                <a:cs typeface="Tahoma"/>
              </a:rPr>
              <a:t>automated retweets </a:t>
            </a:r>
            <a:r>
              <a:rPr sz="1800" spc="-10" dirty="0">
                <a:latin typeface="Tahoma"/>
                <a:cs typeface="Tahoma"/>
              </a:rPr>
              <a:t>from </a:t>
            </a:r>
            <a:r>
              <a:rPr sz="1800" spc="-5" dirty="0">
                <a:latin typeface="Tahoma"/>
                <a:cs typeface="Tahoma"/>
              </a:rPr>
              <a:t>their product </a:t>
            </a:r>
            <a:r>
              <a:rPr sz="1800" spc="-10" dirty="0">
                <a:latin typeface="Tahoma"/>
                <a:cs typeface="Tahoma"/>
              </a:rPr>
              <a:t>within </a:t>
            </a:r>
            <a:r>
              <a:rPr sz="1800" dirty="0">
                <a:latin typeface="Tahoma"/>
                <a:cs typeface="Tahoma"/>
              </a:rPr>
              <a:t>2 </a:t>
            </a:r>
            <a:r>
              <a:rPr sz="1800" spc="-5" dirty="0">
                <a:latin typeface="Tahoma"/>
                <a:cs typeface="Tahoma"/>
              </a:rPr>
              <a:t>weeks. </a:t>
            </a:r>
            <a:r>
              <a:rPr sz="1800" dirty="0">
                <a:latin typeface="Tahoma"/>
                <a:cs typeface="Tahoma"/>
              </a:rPr>
              <a:t>If  late, </a:t>
            </a: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spc="-10" dirty="0">
                <a:latin typeface="Tahoma"/>
                <a:cs typeface="Tahoma"/>
              </a:rPr>
              <a:t>risked </a:t>
            </a:r>
            <a:r>
              <a:rPr sz="1800" spc="-5" dirty="0">
                <a:latin typeface="Tahoma"/>
                <a:cs typeface="Tahoma"/>
              </a:rPr>
              <a:t>six million users losing </a:t>
            </a:r>
            <a:r>
              <a:rPr sz="1800" dirty="0">
                <a:latin typeface="Tahoma"/>
                <a:cs typeface="Tahoma"/>
              </a:rPr>
              <a:t>access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60" dirty="0">
                <a:latin typeface="Tahoma"/>
                <a:cs typeface="Tahoma"/>
              </a:rPr>
              <a:t>Twitter. </a:t>
            </a:r>
            <a:r>
              <a:rPr sz="1800" spc="-5" dirty="0">
                <a:latin typeface="Tahoma"/>
                <a:cs typeface="Tahoma"/>
              </a:rPr>
              <a:t>In this case, they  </a:t>
            </a:r>
            <a:r>
              <a:rPr sz="1800" spc="5" dirty="0">
                <a:latin typeface="Tahoma"/>
                <a:cs typeface="Tahoma"/>
              </a:rPr>
              <a:t>didn’t </a:t>
            </a:r>
            <a:r>
              <a:rPr sz="1800" spc="-5" dirty="0">
                <a:latin typeface="Tahoma"/>
                <a:cs typeface="Tahoma"/>
              </a:rPr>
              <a:t>have time for iteration </a:t>
            </a:r>
            <a:r>
              <a:rPr sz="1800" dirty="0">
                <a:latin typeface="Tahoma"/>
                <a:cs typeface="Tahoma"/>
              </a:rPr>
              <a:t>— </a:t>
            </a:r>
            <a:r>
              <a:rPr sz="1800" spc="-5" dirty="0">
                <a:latin typeface="Tahoma"/>
                <a:cs typeface="Tahoma"/>
              </a:rPr>
              <a:t>they </a:t>
            </a:r>
            <a:r>
              <a:rPr sz="1800" dirty="0">
                <a:latin typeface="Tahoma"/>
                <a:cs typeface="Tahoma"/>
              </a:rPr>
              <a:t>set </a:t>
            </a:r>
            <a:r>
              <a:rPr sz="1800" spc="-5" dirty="0">
                <a:latin typeface="Tahoma"/>
                <a:cs typeface="Tahoma"/>
              </a:rPr>
              <a:t>final requirements and </a:t>
            </a:r>
            <a:r>
              <a:rPr sz="1800" dirty="0">
                <a:latin typeface="Tahoma"/>
                <a:cs typeface="Tahoma"/>
              </a:rPr>
              <a:t>got </a:t>
            </a:r>
            <a:r>
              <a:rPr sz="1800" spc="-15" dirty="0">
                <a:latin typeface="Tahoma"/>
                <a:cs typeface="Tahoma"/>
              </a:rPr>
              <a:t>to  </a:t>
            </a:r>
            <a:r>
              <a:rPr sz="1800" spc="-5" dirty="0">
                <a:latin typeface="Tahoma"/>
                <a:cs typeface="Tahoma"/>
              </a:rPr>
              <a:t>work </a:t>
            </a:r>
            <a:r>
              <a:rPr sz="1800" spc="-10" dirty="0">
                <a:latin typeface="Tahoma"/>
                <a:cs typeface="Tahoma"/>
              </a:rPr>
              <a:t>on</a:t>
            </a:r>
            <a:r>
              <a:rPr sz="1800" spc="-5" dirty="0">
                <a:latin typeface="Tahoma"/>
                <a:cs typeface="Tahoma"/>
              </a:rPr>
              <a:t> delivering.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838" y="6506971"/>
            <a:ext cx="3660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3"/>
              </a:rPr>
              <a:t>https://en.wikipedia.org/wiki/DOD-STD-2167A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89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Incremental Process</a:t>
            </a:r>
            <a:r>
              <a:rPr sz="4400" spc="-114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5560263"/>
            <a:ext cx="7616825" cy="1002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929764" algn="l"/>
                <a:tab pos="3248660" algn="l"/>
                <a:tab pos="3745229" algn="l"/>
                <a:tab pos="5575935" algn="l"/>
                <a:tab pos="6156325" algn="l"/>
              </a:tabLst>
            </a:pPr>
            <a:r>
              <a:rPr sz="3200" spc="-5" dirty="0">
                <a:latin typeface="Tahoma"/>
                <a:cs typeface="Tahoma"/>
              </a:rPr>
              <a:t>P</a:t>
            </a:r>
            <a:r>
              <a:rPr sz="3200" spc="-2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ocess	model	</a:t>
            </a:r>
            <a:r>
              <a:rPr sz="3200" spc="-5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s	d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spc="-5" dirty="0">
                <a:latin typeface="Tahoma"/>
                <a:cs typeface="Tahoma"/>
              </a:rPr>
              <a:t>signe</a:t>
            </a:r>
            <a:r>
              <a:rPr sz="3200" dirty="0">
                <a:latin typeface="Tahoma"/>
                <a:cs typeface="Tahoma"/>
              </a:rPr>
              <a:t>d	</a:t>
            </a:r>
            <a:r>
              <a:rPr sz="3200" spc="-5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o	produce  the </a:t>
            </a:r>
            <a:r>
              <a:rPr sz="3200" spc="-10" dirty="0">
                <a:latin typeface="Tahoma"/>
                <a:cs typeface="Tahoma"/>
              </a:rPr>
              <a:t>software </a:t>
            </a:r>
            <a:r>
              <a:rPr sz="3200" spc="-5" dirty="0">
                <a:latin typeface="Tahoma"/>
                <a:cs typeface="Tahoma"/>
              </a:rPr>
              <a:t>in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increments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4050" y="2105025"/>
            <a:ext cx="5734050" cy="3305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8973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Incremental Process</a:t>
            </a:r>
            <a:r>
              <a:rPr sz="4400" spc="-114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132" rIns="0" bIns="0" rtlCol="0">
            <a:spAutoFit/>
          </a:bodyPr>
          <a:lstStyle/>
          <a:p>
            <a:pPr marL="134874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348740" algn="l"/>
                <a:tab pos="1349375" algn="l"/>
                <a:tab pos="2347595" algn="l"/>
                <a:tab pos="3352165" algn="l"/>
                <a:tab pos="5456555" algn="l"/>
                <a:tab pos="6050280" algn="l"/>
                <a:tab pos="7296784" algn="l"/>
                <a:tab pos="7828280" algn="l"/>
              </a:tabLst>
            </a:pPr>
            <a:r>
              <a:rPr sz="3200" spc="-5" dirty="0"/>
              <a:t>Th</a:t>
            </a:r>
            <a:r>
              <a:rPr sz="3200" dirty="0"/>
              <a:t>e	</a:t>
            </a:r>
            <a:r>
              <a:rPr sz="3200" spc="-5" dirty="0"/>
              <a:t>firs</a:t>
            </a:r>
            <a:r>
              <a:rPr sz="3200" dirty="0"/>
              <a:t>t	inc</a:t>
            </a:r>
            <a:r>
              <a:rPr sz="3200" spc="-20" dirty="0"/>
              <a:t>r</a:t>
            </a:r>
            <a:r>
              <a:rPr sz="3200" spc="-5" dirty="0"/>
              <a:t>emen</a:t>
            </a:r>
            <a:r>
              <a:rPr sz="3200" dirty="0"/>
              <a:t>t	</a:t>
            </a:r>
            <a:r>
              <a:rPr sz="3200" spc="-5" dirty="0"/>
              <a:t>i</a:t>
            </a:r>
            <a:r>
              <a:rPr sz="3200" dirty="0"/>
              <a:t>s	often	a	</a:t>
            </a:r>
            <a:r>
              <a:rPr sz="3200" spc="-5" dirty="0"/>
              <a:t>co</a:t>
            </a:r>
            <a:r>
              <a:rPr sz="3200" spc="-35" dirty="0"/>
              <a:t>r</a:t>
            </a:r>
            <a:r>
              <a:rPr sz="3200" dirty="0"/>
              <a:t>e  </a:t>
            </a:r>
            <a:r>
              <a:rPr sz="3200" spc="-5" dirty="0"/>
              <a:t>product.</a:t>
            </a:r>
            <a:endParaRPr sz="3200"/>
          </a:p>
          <a:p>
            <a:pPr marL="134874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z="3200" spc="-25" dirty="0"/>
              <a:t>For </a:t>
            </a:r>
            <a:r>
              <a:rPr sz="3200" spc="-5" dirty="0"/>
              <a:t>example, word-processing</a:t>
            </a:r>
            <a:r>
              <a:rPr sz="3200" spc="10" dirty="0"/>
              <a:t> </a:t>
            </a:r>
            <a:r>
              <a:rPr sz="3200" spc="-10" dirty="0"/>
              <a:t>software</a:t>
            </a:r>
            <a:endParaRPr sz="3200"/>
          </a:p>
          <a:p>
            <a:pPr marL="174942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750060" algn="l"/>
                <a:tab pos="1750695" algn="l"/>
              </a:tabLst>
            </a:pPr>
            <a:r>
              <a:rPr sz="2800" spc="-5" dirty="0">
                <a:latin typeface="Tahoma"/>
                <a:cs typeface="Tahoma"/>
              </a:rPr>
              <a:t>basic </a:t>
            </a:r>
            <a:r>
              <a:rPr sz="2800" spc="-10" dirty="0">
                <a:latin typeface="Tahoma"/>
                <a:cs typeface="Tahoma"/>
              </a:rPr>
              <a:t>file </a:t>
            </a:r>
            <a:r>
              <a:rPr sz="2800" spc="-5" dirty="0">
                <a:latin typeface="Tahoma"/>
                <a:cs typeface="Tahoma"/>
              </a:rPr>
              <a:t>management,</a:t>
            </a:r>
            <a:r>
              <a:rPr sz="2800" spc="5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editing..</a:t>
            </a:r>
            <a:endParaRPr sz="2800">
              <a:latin typeface="Tahoma"/>
              <a:cs typeface="Tahoma"/>
            </a:endParaRPr>
          </a:p>
          <a:p>
            <a:pPr marL="174942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750060" algn="l"/>
                <a:tab pos="1750695" algn="l"/>
              </a:tabLst>
            </a:pPr>
            <a:r>
              <a:rPr sz="2800" spc="-5" dirty="0">
                <a:latin typeface="Tahoma"/>
                <a:cs typeface="Tahoma"/>
              </a:rPr>
              <a:t>spelling and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grammar..</a:t>
            </a:r>
            <a:endParaRPr sz="2800">
              <a:latin typeface="Tahoma"/>
              <a:cs typeface="Tahoma"/>
            </a:endParaRPr>
          </a:p>
          <a:p>
            <a:pPr marL="174942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750060" algn="l"/>
                <a:tab pos="1750695" algn="l"/>
              </a:tabLst>
            </a:pPr>
            <a:r>
              <a:rPr sz="2800" spc="-10" dirty="0">
                <a:latin typeface="Tahoma"/>
                <a:cs typeface="Tahoma"/>
              </a:rPr>
              <a:t>advanced </a:t>
            </a:r>
            <a:r>
              <a:rPr sz="2800" spc="-5" dirty="0">
                <a:latin typeface="Tahoma"/>
                <a:cs typeface="Tahoma"/>
              </a:rPr>
              <a:t>page </a:t>
            </a:r>
            <a:r>
              <a:rPr sz="2800" spc="-15" dirty="0">
                <a:latin typeface="Tahoma"/>
                <a:cs typeface="Tahoma"/>
              </a:rPr>
              <a:t>layout</a:t>
            </a:r>
            <a:r>
              <a:rPr sz="2800" spc="60" dirty="0">
                <a:latin typeface="Tahoma"/>
                <a:cs typeface="Tahoma"/>
              </a:rPr>
              <a:t> </a:t>
            </a:r>
            <a:r>
              <a:rPr sz="2800" spc="-30" dirty="0">
                <a:latin typeface="Tahoma"/>
                <a:cs typeface="Tahoma"/>
              </a:rPr>
              <a:t>capability..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3761"/>
            <a:ext cx="690054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Incremental Process</a:t>
            </a:r>
            <a:r>
              <a:rPr sz="4400" spc="-105" dirty="0"/>
              <a:t> </a:t>
            </a:r>
            <a:r>
              <a:rPr sz="4400" dirty="0"/>
              <a:t>Models 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50609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Web-based </a:t>
            </a:r>
            <a:r>
              <a:rPr sz="3200" spc="-5" dirty="0">
                <a:latin typeface="Tahoma"/>
                <a:cs typeface="Tahoma"/>
              </a:rPr>
              <a:t>social</a:t>
            </a:r>
            <a:r>
              <a:rPr sz="3200" spc="-8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network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5193" y="2779594"/>
            <a:ext cx="6342742" cy="7256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4301" y="3910667"/>
            <a:ext cx="6304344" cy="12709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7375" y="5638800"/>
            <a:ext cx="6524625" cy="819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9818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Evolutionary Process</a:t>
            </a:r>
            <a:r>
              <a:rPr sz="4400" spc="-90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3903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Software, </a:t>
            </a:r>
            <a:r>
              <a:rPr sz="2400" spc="-5" dirty="0">
                <a:latin typeface="Tahoma"/>
                <a:cs typeface="Tahoma"/>
              </a:rPr>
              <a:t>like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complex systems, </a:t>
            </a:r>
            <a:r>
              <a:rPr sz="2400" spc="-10" dirty="0">
                <a:latin typeface="Tahoma"/>
                <a:cs typeface="Tahoma"/>
              </a:rPr>
              <a:t>evolves over</a:t>
            </a:r>
            <a:r>
              <a:rPr sz="2400" spc="-2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355600" algn="just">
              <a:lnSpc>
                <a:spcPct val="100000"/>
              </a:lnSpc>
            </a:pPr>
            <a:r>
              <a:rPr sz="2400" dirty="0">
                <a:latin typeface="Tahoma"/>
                <a:cs typeface="Tahoma"/>
              </a:rPr>
              <a:t>period of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time.</a:t>
            </a:r>
            <a:endParaRPr sz="24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Business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dirty="0">
                <a:latin typeface="Tahoma"/>
                <a:cs typeface="Tahoma"/>
              </a:rPr>
              <a:t>product </a:t>
            </a:r>
            <a:r>
              <a:rPr sz="2400" spc="-10" dirty="0">
                <a:latin typeface="Tahoma"/>
                <a:cs typeface="Tahoma"/>
              </a:rPr>
              <a:t>requirements </a:t>
            </a:r>
            <a:r>
              <a:rPr sz="2400" spc="-5" dirty="0">
                <a:latin typeface="Tahoma"/>
                <a:cs typeface="Tahoma"/>
              </a:rPr>
              <a:t>often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change.</a:t>
            </a:r>
            <a:endParaRPr sz="24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Tight </a:t>
            </a:r>
            <a:r>
              <a:rPr sz="2000" spc="-5" dirty="0">
                <a:latin typeface="Tahoma"/>
                <a:cs typeface="Tahoma"/>
              </a:rPr>
              <a:t>market </a:t>
            </a:r>
            <a:r>
              <a:rPr sz="2000" dirty="0">
                <a:latin typeface="Tahoma"/>
                <a:cs typeface="Tahoma"/>
              </a:rPr>
              <a:t>deadlines </a:t>
            </a:r>
            <a:r>
              <a:rPr sz="2000" spc="-5" dirty="0">
                <a:latin typeface="Tahoma"/>
                <a:cs typeface="Tahoma"/>
              </a:rPr>
              <a:t>that limit the</a:t>
            </a:r>
            <a:r>
              <a:rPr sz="2000" spc="-2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completion.</a:t>
            </a:r>
            <a:endParaRPr sz="20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Evolutionary models are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iterative.</a:t>
            </a:r>
            <a:endParaRPr sz="2400">
              <a:latin typeface="Tahoma"/>
              <a:cs typeface="Tahoma"/>
            </a:endParaRPr>
          </a:p>
          <a:p>
            <a:pPr marL="355600" marR="635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They are </a:t>
            </a:r>
            <a:r>
              <a:rPr sz="2400" spc="-10" dirty="0">
                <a:latin typeface="Tahoma"/>
                <a:cs typeface="Tahoma"/>
              </a:rPr>
              <a:t>characterized in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manner that enables </a:t>
            </a:r>
            <a:r>
              <a:rPr sz="2400" spc="-10" dirty="0">
                <a:latin typeface="Tahoma"/>
                <a:cs typeface="Tahoma"/>
              </a:rPr>
              <a:t>you  </a:t>
            </a:r>
            <a:r>
              <a:rPr sz="2400" dirty="0">
                <a:latin typeface="Tahoma"/>
                <a:cs typeface="Tahoma"/>
              </a:rPr>
              <a:t>to </a:t>
            </a:r>
            <a:r>
              <a:rPr sz="2400" spc="-10" dirty="0">
                <a:latin typeface="Tahoma"/>
                <a:cs typeface="Tahoma"/>
              </a:rPr>
              <a:t>develop </a:t>
            </a:r>
            <a:r>
              <a:rPr sz="2400" spc="-5" dirty="0">
                <a:latin typeface="Tahoma"/>
                <a:cs typeface="Tahoma"/>
              </a:rPr>
              <a:t>increasingly more complete </a:t>
            </a:r>
            <a:r>
              <a:rPr sz="2400" spc="-10" dirty="0">
                <a:latin typeface="Tahoma"/>
                <a:cs typeface="Tahoma"/>
              </a:rPr>
              <a:t>versions of  </a:t>
            </a:r>
            <a:r>
              <a:rPr sz="2400" spc="-5" dirty="0">
                <a:latin typeface="Tahoma"/>
                <a:cs typeface="Tahoma"/>
              </a:rPr>
              <a:t>the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software.</a:t>
            </a:r>
            <a:endParaRPr sz="24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8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Prototyping</a:t>
            </a:r>
            <a:endParaRPr sz="20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75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Tahoma"/>
                <a:cs typeface="Tahoma"/>
              </a:rPr>
              <a:t>Spiral</a:t>
            </a:r>
            <a:r>
              <a:rPr sz="2000" dirty="0">
                <a:latin typeface="Tahoma"/>
                <a:cs typeface="Tahoma"/>
              </a:rPr>
              <a:t> Model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2210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Does </a:t>
            </a:r>
            <a:r>
              <a:rPr sz="4400" spc="-10" dirty="0"/>
              <a:t>Software </a:t>
            </a:r>
            <a:r>
              <a:rPr sz="4400" spc="-5" dirty="0"/>
              <a:t>wear</a:t>
            </a:r>
            <a:r>
              <a:rPr sz="4400" spc="-55" dirty="0"/>
              <a:t> </a:t>
            </a:r>
            <a:r>
              <a:rPr sz="4400" dirty="0"/>
              <a:t>out?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8934"/>
            <a:ext cx="7603490" cy="4123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Arial"/>
                <a:cs typeface="Arial"/>
              </a:rPr>
              <a:t>Software is </a:t>
            </a:r>
            <a:r>
              <a:rPr sz="3200" b="1" i="1" spc="-5" dirty="0">
                <a:latin typeface="Arial"/>
                <a:cs typeface="Arial"/>
              </a:rPr>
              <a:t>developed </a:t>
            </a:r>
            <a:r>
              <a:rPr sz="3200" b="1" i="1" dirty="0">
                <a:latin typeface="Arial"/>
                <a:cs typeface="Arial"/>
              </a:rPr>
              <a:t>or </a:t>
            </a:r>
            <a:r>
              <a:rPr sz="3200" b="1" i="1" spc="-5" dirty="0">
                <a:latin typeface="Arial"/>
                <a:cs typeface="Arial"/>
              </a:rPr>
              <a:t>engineered,  </a:t>
            </a:r>
            <a:r>
              <a:rPr sz="3200" b="1" i="1" dirty="0">
                <a:latin typeface="Arial"/>
                <a:cs typeface="Arial"/>
              </a:rPr>
              <a:t>it is not </a:t>
            </a:r>
            <a:r>
              <a:rPr sz="3200" b="1" i="1" spc="-5" dirty="0">
                <a:latin typeface="Arial"/>
                <a:cs typeface="Arial"/>
              </a:rPr>
              <a:t>manufactured </a:t>
            </a:r>
            <a:r>
              <a:rPr sz="3200" b="1" i="1" dirty="0">
                <a:latin typeface="Arial"/>
                <a:cs typeface="Arial"/>
              </a:rPr>
              <a:t>in the</a:t>
            </a:r>
            <a:r>
              <a:rPr sz="3200" b="1" i="1" spc="-13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classical  sense.</a:t>
            </a:r>
            <a:endParaRPr sz="3200">
              <a:latin typeface="Arial"/>
              <a:cs typeface="Arial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i="1" dirty="0">
                <a:latin typeface="Arial"/>
                <a:cs typeface="Arial"/>
              </a:rPr>
              <a:t>Software </a:t>
            </a:r>
            <a:r>
              <a:rPr sz="3200" b="1" i="1" spc="-5" dirty="0">
                <a:latin typeface="Arial"/>
                <a:cs typeface="Arial"/>
              </a:rPr>
              <a:t>doesn't </a:t>
            </a:r>
            <a:r>
              <a:rPr sz="3200" b="1" i="1" dirty="0">
                <a:latin typeface="Arial"/>
                <a:cs typeface="Arial"/>
              </a:rPr>
              <a:t>"wear</a:t>
            </a:r>
            <a:r>
              <a:rPr sz="3200" b="1" i="1" spc="-10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out."</a:t>
            </a:r>
            <a:endParaRPr sz="3200">
              <a:latin typeface="Arial"/>
              <a:cs typeface="Arial"/>
            </a:endParaRPr>
          </a:p>
          <a:p>
            <a:pPr marL="355600" marR="101981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b="1" i="1" dirty="0">
                <a:latin typeface="Arial"/>
                <a:cs typeface="Arial"/>
              </a:rPr>
              <a:t>Although the </a:t>
            </a:r>
            <a:r>
              <a:rPr sz="3200" b="1" i="1" spc="-5" dirty="0">
                <a:latin typeface="Arial"/>
                <a:cs typeface="Arial"/>
              </a:rPr>
              <a:t>industry </a:t>
            </a:r>
            <a:r>
              <a:rPr sz="3200" b="1" i="1" dirty="0">
                <a:latin typeface="Arial"/>
                <a:cs typeface="Arial"/>
              </a:rPr>
              <a:t>is</a:t>
            </a:r>
            <a:r>
              <a:rPr sz="3200" b="1" i="1" spc="-14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moving  </a:t>
            </a:r>
            <a:r>
              <a:rPr sz="3200" b="1" i="1" dirty="0">
                <a:latin typeface="Arial"/>
                <a:cs typeface="Arial"/>
              </a:rPr>
              <a:t>toward </a:t>
            </a:r>
            <a:r>
              <a:rPr sz="3200" b="1" i="1" spc="-5" dirty="0">
                <a:latin typeface="Arial"/>
                <a:cs typeface="Arial"/>
              </a:rPr>
              <a:t>component-based  construction, most </a:t>
            </a:r>
            <a:r>
              <a:rPr sz="3200" b="1" i="1" dirty="0">
                <a:latin typeface="Arial"/>
                <a:cs typeface="Arial"/>
              </a:rPr>
              <a:t>software  continues to be</a:t>
            </a:r>
            <a:r>
              <a:rPr sz="3200" b="1" i="1" spc="-12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custom-built.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84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Prototyping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07340" y="2155998"/>
            <a:ext cx="3119755" cy="45624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Customer</a:t>
            </a:r>
            <a:endParaRPr sz="2800">
              <a:latin typeface="Tahoma"/>
              <a:cs typeface="Tahoma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2047239" algn="l"/>
                <a:tab pos="2667635" algn="l"/>
              </a:tabLst>
            </a:pPr>
            <a:r>
              <a:rPr sz="2400" spc="-10" dirty="0">
                <a:latin typeface="Tahoma"/>
                <a:cs typeface="Tahoma"/>
              </a:rPr>
              <a:t>General  </a:t>
            </a:r>
            <a:r>
              <a:rPr sz="2400" dirty="0">
                <a:latin typeface="Tahoma"/>
                <a:cs typeface="Tahoma"/>
              </a:rPr>
              <a:t>Objecti</a:t>
            </a:r>
            <a:r>
              <a:rPr sz="2400" spc="-25" dirty="0">
                <a:latin typeface="Tahoma"/>
                <a:cs typeface="Tahoma"/>
              </a:rPr>
              <a:t>v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-10" dirty="0">
                <a:latin typeface="Tahoma"/>
                <a:cs typeface="Tahoma"/>
              </a:rPr>
              <a:t>but  </a:t>
            </a:r>
            <a:r>
              <a:rPr sz="2400" dirty="0">
                <a:latin typeface="Tahoma"/>
                <a:cs typeface="Tahoma"/>
              </a:rPr>
              <a:t>not	d</a:t>
            </a:r>
            <a:r>
              <a:rPr sz="2400" spc="-10" dirty="0">
                <a:latin typeface="Tahoma"/>
                <a:cs typeface="Tahoma"/>
              </a:rPr>
              <a:t>etai</a:t>
            </a:r>
            <a:r>
              <a:rPr sz="2400" spc="-5" dirty="0">
                <a:latin typeface="Tahoma"/>
                <a:cs typeface="Tahoma"/>
              </a:rPr>
              <a:t>led  requirements.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Developer</a:t>
            </a:r>
            <a:endParaRPr sz="28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Unsure about the  efficiency </a:t>
            </a:r>
            <a:r>
              <a:rPr sz="2400" spc="-10" dirty="0">
                <a:latin typeface="Tahoma"/>
                <a:cs typeface="Tahoma"/>
              </a:rPr>
              <a:t>of  </a:t>
            </a:r>
            <a:r>
              <a:rPr sz="2400" dirty="0">
                <a:latin typeface="Tahoma"/>
                <a:cs typeface="Tahoma"/>
              </a:rPr>
              <a:t>algorithm.</a:t>
            </a:r>
            <a:endParaRPr sz="24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Human-</a:t>
            </a:r>
            <a:r>
              <a:rPr sz="2400" spc="3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machine</a:t>
            </a:r>
            <a:endParaRPr sz="24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400" spc="-5" dirty="0">
                <a:latin typeface="Tahoma"/>
                <a:cs typeface="Tahoma"/>
              </a:rPr>
              <a:t>interaction.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84817" y="1854834"/>
            <a:ext cx="5257983" cy="500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8441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Prototyping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98892" y="1854834"/>
            <a:ext cx="5257984" cy="50031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400" y="3200400"/>
            <a:ext cx="2133600" cy="14776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latin typeface="Tahoma"/>
                <a:cs typeface="Tahoma"/>
              </a:rPr>
              <a:t>Define the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overall</a:t>
            </a:r>
            <a:endParaRPr sz="18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latin typeface="Tahoma"/>
                <a:cs typeface="Tahoma"/>
              </a:rPr>
              <a:t>objectives.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ahoma"/>
              <a:cs typeface="Tahoma"/>
            </a:endParaRPr>
          </a:p>
          <a:p>
            <a:pPr marL="90805" marR="708025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Identify  </a:t>
            </a:r>
            <a:r>
              <a:rPr sz="1800" spc="-15" dirty="0">
                <a:latin typeface="Tahoma"/>
                <a:cs typeface="Tahoma"/>
              </a:rPr>
              <a:t>r</a:t>
            </a:r>
            <a:r>
              <a:rPr sz="1800" spc="-10" dirty="0">
                <a:latin typeface="Tahoma"/>
                <a:cs typeface="Tahoma"/>
              </a:rPr>
              <a:t>equi</a:t>
            </a:r>
            <a:r>
              <a:rPr sz="1800" spc="-20" dirty="0">
                <a:latin typeface="Tahoma"/>
                <a:cs typeface="Tahoma"/>
              </a:rPr>
              <a:t>r</a:t>
            </a:r>
            <a:r>
              <a:rPr sz="1800" spc="-5" dirty="0">
                <a:latin typeface="Tahoma"/>
                <a:cs typeface="Tahoma"/>
              </a:rPr>
              <a:t>eme</a:t>
            </a:r>
            <a:r>
              <a:rPr sz="1800" dirty="0">
                <a:latin typeface="Tahoma"/>
                <a:cs typeface="Tahoma"/>
              </a:rPr>
              <a:t>n</a:t>
            </a:r>
            <a:r>
              <a:rPr sz="1800" spc="-5" dirty="0">
                <a:latin typeface="Tahoma"/>
                <a:cs typeface="Tahoma"/>
              </a:rPr>
              <a:t>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3872" y="2805683"/>
            <a:ext cx="1071245" cy="351155"/>
          </a:xfrm>
          <a:custGeom>
            <a:avLst/>
            <a:gdLst/>
            <a:ahLst/>
            <a:cxnLst/>
            <a:rect l="l" t="t" r="r" b="b"/>
            <a:pathLst>
              <a:path w="1071245" h="351155">
                <a:moveTo>
                  <a:pt x="100203" y="223392"/>
                </a:moveTo>
                <a:lnTo>
                  <a:pt x="91186" y="223519"/>
                </a:lnTo>
                <a:lnTo>
                  <a:pt x="0" y="318515"/>
                </a:lnTo>
                <a:lnTo>
                  <a:pt x="127634" y="351027"/>
                </a:lnTo>
                <a:lnTo>
                  <a:pt x="135382" y="346455"/>
                </a:lnTo>
                <a:lnTo>
                  <a:pt x="137287" y="338836"/>
                </a:lnTo>
                <a:lnTo>
                  <a:pt x="139319" y="331215"/>
                </a:lnTo>
                <a:lnTo>
                  <a:pt x="135302" y="324485"/>
                </a:lnTo>
                <a:lnTo>
                  <a:pt x="31242" y="324485"/>
                </a:lnTo>
                <a:lnTo>
                  <a:pt x="23368" y="297052"/>
                </a:lnTo>
                <a:lnTo>
                  <a:pt x="74176" y="282535"/>
                </a:lnTo>
                <a:lnTo>
                  <a:pt x="111759" y="243331"/>
                </a:lnTo>
                <a:lnTo>
                  <a:pt x="111633" y="234314"/>
                </a:lnTo>
                <a:lnTo>
                  <a:pt x="100203" y="223392"/>
                </a:lnTo>
                <a:close/>
              </a:path>
              <a:path w="1071245" h="351155">
                <a:moveTo>
                  <a:pt x="74176" y="282535"/>
                </a:moveTo>
                <a:lnTo>
                  <a:pt x="23368" y="297052"/>
                </a:lnTo>
                <a:lnTo>
                  <a:pt x="31242" y="324485"/>
                </a:lnTo>
                <a:lnTo>
                  <a:pt x="44576" y="320675"/>
                </a:lnTo>
                <a:lnTo>
                  <a:pt x="37592" y="320675"/>
                </a:lnTo>
                <a:lnTo>
                  <a:pt x="30861" y="296925"/>
                </a:lnTo>
                <a:lnTo>
                  <a:pt x="60372" y="296925"/>
                </a:lnTo>
                <a:lnTo>
                  <a:pt x="74176" y="282535"/>
                </a:lnTo>
                <a:close/>
              </a:path>
              <a:path w="1071245" h="351155">
                <a:moveTo>
                  <a:pt x="82032" y="309972"/>
                </a:moveTo>
                <a:lnTo>
                  <a:pt x="31242" y="324485"/>
                </a:lnTo>
                <a:lnTo>
                  <a:pt x="135302" y="324485"/>
                </a:lnTo>
                <a:lnTo>
                  <a:pt x="134620" y="323341"/>
                </a:lnTo>
                <a:lnTo>
                  <a:pt x="82032" y="309972"/>
                </a:lnTo>
                <a:close/>
              </a:path>
              <a:path w="1071245" h="351155">
                <a:moveTo>
                  <a:pt x="30861" y="296925"/>
                </a:moveTo>
                <a:lnTo>
                  <a:pt x="37592" y="320675"/>
                </a:lnTo>
                <a:lnTo>
                  <a:pt x="54573" y="302971"/>
                </a:lnTo>
                <a:lnTo>
                  <a:pt x="30861" y="296925"/>
                </a:lnTo>
                <a:close/>
              </a:path>
              <a:path w="1071245" h="351155">
                <a:moveTo>
                  <a:pt x="54573" y="302971"/>
                </a:moveTo>
                <a:lnTo>
                  <a:pt x="37592" y="320675"/>
                </a:lnTo>
                <a:lnTo>
                  <a:pt x="44576" y="320675"/>
                </a:lnTo>
                <a:lnTo>
                  <a:pt x="82032" y="309972"/>
                </a:lnTo>
                <a:lnTo>
                  <a:pt x="54573" y="302971"/>
                </a:lnTo>
                <a:close/>
              </a:path>
              <a:path w="1071245" h="351155">
                <a:moveTo>
                  <a:pt x="1062990" y="0"/>
                </a:moveTo>
                <a:lnTo>
                  <a:pt x="74176" y="282535"/>
                </a:lnTo>
                <a:lnTo>
                  <a:pt x="54573" y="302971"/>
                </a:lnTo>
                <a:lnTo>
                  <a:pt x="82032" y="309972"/>
                </a:lnTo>
                <a:lnTo>
                  <a:pt x="1070864" y="27431"/>
                </a:lnTo>
                <a:lnTo>
                  <a:pt x="1062990" y="0"/>
                </a:lnTo>
                <a:close/>
              </a:path>
              <a:path w="1071245" h="351155">
                <a:moveTo>
                  <a:pt x="60372" y="296925"/>
                </a:moveTo>
                <a:lnTo>
                  <a:pt x="30861" y="296925"/>
                </a:lnTo>
                <a:lnTo>
                  <a:pt x="54573" y="302971"/>
                </a:lnTo>
                <a:lnTo>
                  <a:pt x="60372" y="296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629400" y="1219149"/>
            <a:ext cx="2133600" cy="120078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 marR="655955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latin typeface="Tahoma"/>
                <a:cs typeface="Tahoma"/>
              </a:rPr>
              <a:t>Outline areas  </a:t>
            </a:r>
            <a:r>
              <a:rPr sz="1800" spc="-10" dirty="0">
                <a:latin typeface="Tahoma"/>
                <a:cs typeface="Tahoma"/>
              </a:rPr>
              <a:t>where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further  definition </a:t>
            </a:r>
            <a:r>
              <a:rPr sz="1800" dirty="0">
                <a:latin typeface="Tahoma"/>
                <a:cs typeface="Tahoma"/>
              </a:rPr>
              <a:t>is  mandatory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859145" y="1819275"/>
            <a:ext cx="770255" cy="554990"/>
          </a:xfrm>
          <a:custGeom>
            <a:avLst/>
            <a:gdLst/>
            <a:ahLst/>
            <a:cxnLst/>
            <a:rect l="l" t="t" r="r" b="b"/>
            <a:pathLst>
              <a:path w="770254" h="554989">
                <a:moveTo>
                  <a:pt x="724136" y="32960"/>
                </a:moveTo>
                <a:lnTo>
                  <a:pt x="695760" y="35550"/>
                </a:lnTo>
                <a:lnTo>
                  <a:pt x="0" y="531240"/>
                </a:lnTo>
                <a:lnTo>
                  <a:pt x="16509" y="554609"/>
                </a:lnTo>
                <a:lnTo>
                  <a:pt x="712454" y="58872"/>
                </a:lnTo>
                <a:lnTo>
                  <a:pt x="724136" y="32960"/>
                </a:lnTo>
                <a:close/>
              </a:path>
              <a:path w="770254" h="554989">
                <a:moveTo>
                  <a:pt x="768083" y="4825"/>
                </a:moveTo>
                <a:lnTo>
                  <a:pt x="738885" y="4825"/>
                </a:lnTo>
                <a:lnTo>
                  <a:pt x="755523" y="28194"/>
                </a:lnTo>
                <a:lnTo>
                  <a:pt x="712454" y="58872"/>
                </a:lnTo>
                <a:lnTo>
                  <a:pt x="693420" y="101091"/>
                </a:lnTo>
                <a:lnTo>
                  <a:pt x="690118" y="108330"/>
                </a:lnTo>
                <a:lnTo>
                  <a:pt x="693293" y="116712"/>
                </a:lnTo>
                <a:lnTo>
                  <a:pt x="700531" y="120014"/>
                </a:lnTo>
                <a:lnTo>
                  <a:pt x="707771" y="123189"/>
                </a:lnTo>
                <a:lnTo>
                  <a:pt x="716152" y="120014"/>
                </a:lnTo>
                <a:lnTo>
                  <a:pt x="719454" y="112902"/>
                </a:lnTo>
                <a:lnTo>
                  <a:pt x="768083" y="4825"/>
                </a:lnTo>
                <a:close/>
              </a:path>
              <a:path w="770254" h="554989">
                <a:moveTo>
                  <a:pt x="743045" y="10667"/>
                </a:moveTo>
                <a:lnTo>
                  <a:pt x="734186" y="10667"/>
                </a:lnTo>
                <a:lnTo>
                  <a:pt x="748537" y="30734"/>
                </a:lnTo>
                <a:lnTo>
                  <a:pt x="724136" y="32960"/>
                </a:lnTo>
                <a:lnTo>
                  <a:pt x="712454" y="58872"/>
                </a:lnTo>
                <a:lnTo>
                  <a:pt x="755523" y="28194"/>
                </a:lnTo>
                <a:lnTo>
                  <a:pt x="743045" y="10667"/>
                </a:lnTo>
                <a:close/>
              </a:path>
              <a:path w="770254" h="554989">
                <a:moveTo>
                  <a:pt x="770254" y="0"/>
                </a:moveTo>
                <a:lnTo>
                  <a:pt x="647064" y="11302"/>
                </a:lnTo>
                <a:lnTo>
                  <a:pt x="639190" y="11937"/>
                </a:lnTo>
                <a:lnTo>
                  <a:pt x="633476" y="18923"/>
                </a:lnTo>
                <a:lnTo>
                  <a:pt x="634110" y="26797"/>
                </a:lnTo>
                <a:lnTo>
                  <a:pt x="634872" y="34671"/>
                </a:lnTo>
                <a:lnTo>
                  <a:pt x="641857" y="40512"/>
                </a:lnTo>
                <a:lnTo>
                  <a:pt x="695760" y="35550"/>
                </a:lnTo>
                <a:lnTo>
                  <a:pt x="738885" y="4825"/>
                </a:lnTo>
                <a:lnTo>
                  <a:pt x="768083" y="4825"/>
                </a:lnTo>
                <a:lnTo>
                  <a:pt x="770254" y="0"/>
                </a:lnTo>
                <a:close/>
              </a:path>
              <a:path w="770254" h="554989">
                <a:moveTo>
                  <a:pt x="738885" y="4825"/>
                </a:moveTo>
                <a:lnTo>
                  <a:pt x="695760" y="35550"/>
                </a:lnTo>
                <a:lnTo>
                  <a:pt x="724136" y="32960"/>
                </a:lnTo>
                <a:lnTo>
                  <a:pt x="734186" y="10667"/>
                </a:lnTo>
                <a:lnTo>
                  <a:pt x="743045" y="10667"/>
                </a:lnTo>
                <a:lnTo>
                  <a:pt x="738885" y="4825"/>
                </a:lnTo>
                <a:close/>
              </a:path>
              <a:path w="770254" h="554989">
                <a:moveTo>
                  <a:pt x="734186" y="10667"/>
                </a:moveTo>
                <a:lnTo>
                  <a:pt x="724136" y="32960"/>
                </a:lnTo>
                <a:lnTo>
                  <a:pt x="748537" y="30734"/>
                </a:lnTo>
                <a:lnTo>
                  <a:pt x="734186" y="106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239000" y="3808260"/>
            <a:ext cx="1905000" cy="258572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 marR="163830">
              <a:lnSpc>
                <a:spcPct val="100000"/>
              </a:lnSpc>
              <a:spcBef>
                <a:spcPts val="355"/>
              </a:spcBef>
            </a:pPr>
            <a:r>
              <a:rPr sz="1800" spc="-10" dirty="0">
                <a:latin typeface="Tahoma"/>
                <a:cs typeface="Tahoma"/>
              </a:rPr>
              <a:t>Representation  </a:t>
            </a:r>
            <a:r>
              <a:rPr sz="1800" spc="-5" dirty="0">
                <a:latin typeface="Tahoma"/>
                <a:cs typeface="Tahoma"/>
              </a:rPr>
              <a:t>of those</a:t>
            </a:r>
            <a:r>
              <a:rPr sz="1800" spc="-9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aspects  of </a:t>
            </a:r>
            <a:r>
              <a:rPr sz="1800" spc="-5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software  </a:t>
            </a:r>
            <a:r>
              <a:rPr sz="1800" spc="-5" dirty="0">
                <a:latin typeface="Tahoma"/>
                <a:cs typeface="Tahoma"/>
              </a:rPr>
              <a:t>that will </a:t>
            </a:r>
            <a:r>
              <a:rPr sz="1800" dirty="0">
                <a:latin typeface="Tahoma"/>
                <a:cs typeface="Tahoma"/>
              </a:rPr>
              <a:t>be  </a:t>
            </a:r>
            <a:r>
              <a:rPr sz="1800" spc="-10" dirty="0">
                <a:latin typeface="Tahoma"/>
                <a:cs typeface="Tahoma"/>
              </a:rPr>
              <a:t>visible </a:t>
            </a:r>
            <a:r>
              <a:rPr sz="1800" spc="-5" dirty="0">
                <a:latin typeface="Tahoma"/>
                <a:cs typeface="Tahoma"/>
              </a:rPr>
              <a:t>to </a:t>
            </a:r>
            <a:r>
              <a:rPr sz="1800" spc="-10" dirty="0">
                <a:latin typeface="Tahoma"/>
                <a:cs typeface="Tahoma"/>
              </a:rPr>
              <a:t>end  </a:t>
            </a:r>
            <a:r>
              <a:rPr sz="1800" spc="-5" dirty="0">
                <a:latin typeface="Tahoma"/>
                <a:cs typeface="Tahoma"/>
              </a:rPr>
              <a:t>users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ahoma"/>
              <a:cs typeface="Tahoma"/>
            </a:endParaRPr>
          </a:p>
          <a:p>
            <a:pPr marL="92075" marR="27305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e.g. output  display</a:t>
            </a:r>
            <a:r>
              <a:rPr sz="1800" spc="-50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formats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81266" y="3491991"/>
            <a:ext cx="767715" cy="337820"/>
          </a:xfrm>
          <a:custGeom>
            <a:avLst/>
            <a:gdLst/>
            <a:ahLst/>
            <a:cxnLst/>
            <a:rect l="l" t="t" r="r" b="b"/>
            <a:pathLst>
              <a:path w="767715" h="337820">
                <a:moveTo>
                  <a:pt x="686630" y="301163"/>
                </a:moveTo>
                <a:lnTo>
                  <a:pt x="632967" y="309118"/>
                </a:lnTo>
                <a:lnTo>
                  <a:pt x="627633" y="316357"/>
                </a:lnTo>
                <a:lnTo>
                  <a:pt x="629919" y="331978"/>
                </a:lnTo>
                <a:lnTo>
                  <a:pt x="637158" y="337439"/>
                </a:lnTo>
                <a:lnTo>
                  <a:pt x="645032" y="336169"/>
                </a:lnTo>
                <a:lnTo>
                  <a:pt x="748518" y="320802"/>
                </a:lnTo>
                <a:lnTo>
                  <a:pt x="735710" y="320802"/>
                </a:lnTo>
                <a:lnTo>
                  <a:pt x="686630" y="301163"/>
                </a:lnTo>
                <a:close/>
              </a:path>
              <a:path w="767715" h="337820">
                <a:moveTo>
                  <a:pt x="714742" y="296980"/>
                </a:moveTo>
                <a:lnTo>
                  <a:pt x="686630" y="301163"/>
                </a:lnTo>
                <a:lnTo>
                  <a:pt x="735710" y="320802"/>
                </a:lnTo>
                <a:lnTo>
                  <a:pt x="737548" y="316230"/>
                </a:lnTo>
                <a:lnTo>
                  <a:pt x="729741" y="316230"/>
                </a:lnTo>
                <a:lnTo>
                  <a:pt x="714742" y="296980"/>
                </a:lnTo>
                <a:close/>
              </a:path>
              <a:path w="767715" h="337820">
                <a:moveTo>
                  <a:pt x="677544" y="213106"/>
                </a:moveTo>
                <a:lnTo>
                  <a:pt x="665099" y="222758"/>
                </a:lnTo>
                <a:lnTo>
                  <a:pt x="663955" y="231775"/>
                </a:lnTo>
                <a:lnTo>
                  <a:pt x="697337" y="274644"/>
                </a:lnTo>
                <a:lnTo>
                  <a:pt x="746378" y="294259"/>
                </a:lnTo>
                <a:lnTo>
                  <a:pt x="735710" y="320802"/>
                </a:lnTo>
                <a:lnTo>
                  <a:pt x="748518" y="320802"/>
                </a:lnTo>
                <a:lnTo>
                  <a:pt x="767333" y="318008"/>
                </a:lnTo>
                <a:lnTo>
                  <a:pt x="686434" y="214249"/>
                </a:lnTo>
                <a:lnTo>
                  <a:pt x="677544" y="213106"/>
                </a:lnTo>
                <a:close/>
              </a:path>
              <a:path w="767715" h="337820">
                <a:moveTo>
                  <a:pt x="739012" y="293370"/>
                </a:moveTo>
                <a:lnTo>
                  <a:pt x="714742" y="296980"/>
                </a:lnTo>
                <a:lnTo>
                  <a:pt x="729741" y="316230"/>
                </a:lnTo>
                <a:lnTo>
                  <a:pt x="739012" y="293370"/>
                </a:lnTo>
                <a:close/>
              </a:path>
              <a:path w="767715" h="337820">
                <a:moveTo>
                  <a:pt x="744156" y="293370"/>
                </a:moveTo>
                <a:lnTo>
                  <a:pt x="739012" y="293370"/>
                </a:lnTo>
                <a:lnTo>
                  <a:pt x="729741" y="316230"/>
                </a:lnTo>
                <a:lnTo>
                  <a:pt x="737548" y="316230"/>
                </a:lnTo>
                <a:lnTo>
                  <a:pt x="746378" y="294259"/>
                </a:lnTo>
                <a:lnTo>
                  <a:pt x="744156" y="293370"/>
                </a:lnTo>
                <a:close/>
              </a:path>
              <a:path w="767715" h="337820">
                <a:moveTo>
                  <a:pt x="10667" y="0"/>
                </a:moveTo>
                <a:lnTo>
                  <a:pt x="0" y="26416"/>
                </a:lnTo>
                <a:lnTo>
                  <a:pt x="686630" y="301163"/>
                </a:lnTo>
                <a:lnTo>
                  <a:pt x="714742" y="296980"/>
                </a:lnTo>
                <a:lnTo>
                  <a:pt x="697337" y="274644"/>
                </a:lnTo>
                <a:lnTo>
                  <a:pt x="10667" y="0"/>
                </a:lnTo>
                <a:close/>
              </a:path>
              <a:path w="767715" h="337820">
                <a:moveTo>
                  <a:pt x="697337" y="274644"/>
                </a:moveTo>
                <a:lnTo>
                  <a:pt x="714742" y="296980"/>
                </a:lnTo>
                <a:lnTo>
                  <a:pt x="739012" y="293370"/>
                </a:lnTo>
                <a:lnTo>
                  <a:pt x="744156" y="293370"/>
                </a:lnTo>
                <a:lnTo>
                  <a:pt x="697337" y="274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0" y="5715000"/>
            <a:ext cx="336042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 marR="18859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Tahoma"/>
                <a:cs typeface="Tahoma"/>
              </a:rPr>
              <a:t>The </a:t>
            </a:r>
            <a:r>
              <a:rPr sz="1800" spc="-10" dirty="0">
                <a:latin typeface="Tahoma"/>
                <a:cs typeface="Tahoma"/>
              </a:rPr>
              <a:t>prototype </a:t>
            </a:r>
            <a:r>
              <a:rPr sz="1800" dirty="0">
                <a:latin typeface="Tahoma"/>
                <a:cs typeface="Tahoma"/>
              </a:rPr>
              <a:t>is </a:t>
            </a:r>
            <a:r>
              <a:rPr sz="1800" spc="-10" dirty="0">
                <a:latin typeface="Tahoma"/>
                <a:cs typeface="Tahoma"/>
              </a:rPr>
              <a:t>deployed </a:t>
            </a:r>
            <a:r>
              <a:rPr sz="1800" dirty="0">
                <a:latin typeface="Tahoma"/>
                <a:cs typeface="Tahoma"/>
              </a:rPr>
              <a:t>and  </a:t>
            </a:r>
            <a:r>
              <a:rPr sz="1800" spc="-5" dirty="0">
                <a:latin typeface="Tahoma"/>
                <a:cs typeface="Tahoma"/>
              </a:rPr>
              <a:t>Evaluated by</a:t>
            </a:r>
            <a:r>
              <a:rPr sz="1800" spc="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stakeholders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889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Problems in</a:t>
            </a:r>
            <a:r>
              <a:rPr sz="4400" spc="-75" dirty="0"/>
              <a:t> </a:t>
            </a:r>
            <a:r>
              <a:rPr sz="4400" spc="-10" dirty="0"/>
              <a:t>Prototyping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7459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Stakeholders see what </a:t>
            </a:r>
            <a:r>
              <a:rPr sz="3200" dirty="0">
                <a:latin typeface="Tahoma"/>
                <a:cs typeface="Tahoma"/>
              </a:rPr>
              <a:t>appears to be a  </a:t>
            </a:r>
            <a:r>
              <a:rPr sz="3200" spc="-5" dirty="0">
                <a:latin typeface="Tahoma"/>
                <a:cs typeface="Tahoma"/>
              </a:rPr>
              <a:t>working </a:t>
            </a:r>
            <a:r>
              <a:rPr sz="3200" spc="-10" dirty="0">
                <a:latin typeface="Tahoma"/>
                <a:cs typeface="Tahoma"/>
              </a:rPr>
              <a:t>version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-10" dirty="0">
                <a:latin typeface="Tahoma"/>
                <a:cs typeface="Tahoma"/>
              </a:rPr>
              <a:t>software,  unaware </a:t>
            </a:r>
            <a:r>
              <a:rPr sz="3200" spc="-5" dirty="0">
                <a:latin typeface="Tahoma"/>
                <a:cs typeface="Tahoma"/>
              </a:rPr>
              <a:t>that </a:t>
            </a:r>
            <a:r>
              <a:rPr sz="3200" dirty="0">
                <a:latin typeface="Tahoma"/>
                <a:cs typeface="Tahoma"/>
              </a:rPr>
              <a:t>the </a:t>
            </a:r>
            <a:r>
              <a:rPr sz="3200" spc="-5" dirty="0">
                <a:latin typeface="Tahoma"/>
                <a:cs typeface="Tahoma"/>
              </a:rPr>
              <a:t>prototype </a:t>
            </a:r>
            <a:r>
              <a:rPr sz="3200" spc="5" dirty="0">
                <a:latin typeface="Tahoma"/>
                <a:cs typeface="Tahoma"/>
              </a:rPr>
              <a:t>is </a:t>
            </a:r>
            <a:r>
              <a:rPr sz="3200" dirty="0">
                <a:latin typeface="Tahoma"/>
                <a:cs typeface="Tahoma"/>
              </a:rPr>
              <a:t>held  </a:t>
            </a:r>
            <a:r>
              <a:rPr sz="3200" spc="-5" dirty="0">
                <a:latin typeface="Tahoma"/>
                <a:cs typeface="Tahoma"/>
              </a:rPr>
              <a:t>together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25" dirty="0">
                <a:latin typeface="Tahoma"/>
                <a:cs typeface="Tahoma"/>
              </a:rPr>
              <a:t>haphazardly.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Implementation </a:t>
            </a:r>
            <a:r>
              <a:rPr sz="3200" spc="-5" dirty="0">
                <a:latin typeface="Tahoma"/>
                <a:cs typeface="Tahoma"/>
              </a:rPr>
              <a:t>compromises in order  </a:t>
            </a:r>
            <a:r>
              <a:rPr sz="3200" dirty="0">
                <a:latin typeface="Tahoma"/>
                <a:cs typeface="Tahoma"/>
              </a:rPr>
              <a:t>to get a </a:t>
            </a:r>
            <a:r>
              <a:rPr sz="3200" spc="-5" dirty="0">
                <a:latin typeface="Tahoma"/>
                <a:cs typeface="Tahoma"/>
              </a:rPr>
              <a:t>prototype working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35" dirty="0">
                <a:latin typeface="Tahoma"/>
                <a:cs typeface="Tahoma"/>
              </a:rPr>
              <a:t>quickly.</a:t>
            </a:r>
            <a:endParaRPr sz="3200">
              <a:latin typeface="Tahoma"/>
              <a:cs typeface="Tahoma"/>
            </a:endParaRPr>
          </a:p>
          <a:p>
            <a:pPr marL="756285" marR="986790" lvl="1" indent="-287020" algn="just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Inappropriate </a:t>
            </a:r>
            <a:r>
              <a:rPr sz="2800" spc="-10" dirty="0">
                <a:latin typeface="Tahoma"/>
                <a:cs typeface="Tahoma"/>
              </a:rPr>
              <a:t>operating </a:t>
            </a:r>
            <a:r>
              <a:rPr sz="2800" spc="-5" dirty="0">
                <a:latin typeface="Tahoma"/>
                <a:cs typeface="Tahoma"/>
              </a:rPr>
              <a:t>system or  </a:t>
            </a:r>
            <a:r>
              <a:rPr sz="2800" spc="-10" dirty="0">
                <a:latin typeface="Tahoma"/>
                <a:cs typeface="Tahoma"/>
              </a:rPr>
              <a:t>programming </a:t>
            </a:r>
            <a:r>
              <a:rPr sz="2800" spc="-5" dirty="0">
                <a:latin typeface="Tahoma"/>
                <a:cs typeface="Tahoma"/>
              </a:rPr>
              <a:t>language </a:t>
            </a:r>
            <a:r>
              <a:rPr sz="2800" spc="-15" dirty="0">
                <a:latin typeface="Tahoma"/>
                <a:cs typeface="Tahoma"/>
              </a:rPr>
              <a:t>may </a:t>
            </a:r>
            <a:r>
              <a:rPr sz="2800" spc="-5" dirty="0">
                <a:latin typeface="Tahoma"/>
                <a:cs typeface="Tahoma"/>
              </a:rPr>
              <a:t>be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used.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025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Spiral</a:t>
            </a:r>
            <a:r>
              <a:rPr sz="4400" spc="-114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995846"/>
            <a:ext cx="8988425" cy="469265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537970" indent="-343535" algn="just">
              <a:lnSpc>
                <a:spcPct val="100000"/>
              </a:lnSpc>
              <a:spcBef>
                <a:spcPts val="52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538605" algn="l"/>
              </a:tabLst>
            </a:pPr>
            <a:r>
              <a:rPr sz="2400" spc="-5" dirty="0">
                <a:latin typeface="Tahoma"/>
                <a:cs typeface="Tahoma"/>
              </a:rPr>
              <a:t>Proposed </a:t>
            </a:r>
            <a:r>
              <a:rPr sz="2400" dirty="0">
                <a:latin typeface="Tahoma"/>
                <a:cs typeface="Tahoma"/>
              </a:rPr>
              <a:t>by Barry</a:t>
            </a:r>
            <a:r>
              <a:rPr sz="2400" spc="-4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Boehm.</a:t>
            </a:r>
            <a:endParaRPr sz="2400">
              <a:latin typeface="Tahoma"/>
              <a:cs typeface="Tahoma"/>
            </a:endParaRPr>
          </a:p>
          <a:p>
            <a:pPr marL="1537970" marR="193040" indent="-342900" algn="just">
              <a:lnSpc>
                <a:spcPct val="99800"/>
              </a:lnSpc>
              <a:spcBef>
                <a:spcPts val="48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1538605" algn="l"/>
              </a:tabLst>
            </a:pPr>
            <a:r>
              <a:rPr sz="2500" i="1" spc="-50" dirty="0">
                <a:solidFill>
                  <a:srgbClr val="FF0000"/>
                </a:solidFill>
                <a:latin typeface="Tahoma"/>
                <a:cs typeface="Tahoma"/>
              </a:rPr>
              <a:t>Spiral </a:t>
            </a:r>
            <a:r>
              <a:rPr sz="2500" i="1" spc="-60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an evolutionary </a:t>
            </a: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spc="-5" dirty="0">
                <a:latin typeface="Tahoma"/>
                <a:cs typeface="Tahoma"/>
              </a:rPr>
              <a:t>process  model that couples the </a:t>
            </a:r>
            <a:r>
              <a:rPr sz="2400" spc="-10" dirty="0">
                <a:latin typeface="Tahoma"/>
                <a:cs typeface="Tahoma"/>
              </a:rPr>
              <a:t>iterative </a:t>
            </a:r>
            <a:r>
              <a:rPr sz="2400" spc="-5" dirty="0">
                <a:latin typeface="Tahoma"/>
                <a:cs typeface="Tahoma"/>
              </a:rPr>
              <a:t>nature of </a:t>
            </a:r>
            <a:r>
              <a:rPr sz="2400" spc="-10" dirty="0">
                <a:solidFill>
                  <a:srgbClr val="FF0000"/>
                </a:solidFill>
                <a:latin typeface="Tahoma"/>
                <a:cs typeface="Tahoma"/>
              </a:rPr>
              <a:t>prototyping 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with the controlled and systematic </a:t>
            </a:r>
            <a:r>
              <a:rPr sz="2400" dirty="0">
                <a:latin typeface="Tahoma"/>
                <a:cs typeface="Tahoma"/>
              </a:rPr>
              <a:t>aspects 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 waterfall</a:t>
            </a:r>
            <a:r>
              <a:rPr sz="24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1537970" indent="-343535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1538605" algn="l"/>
              </a:tabLst>
            </a:pPr>
            <a:r>
              <a:rPr sz="2400" dirty="0">
                <a:latin typeface="Tahoma"/>
                <a:cs typeface="Tahoma"/>
              </a:rPr>
              <a:t>Boehm describes </a:t>
            </a:r>
            <a:r>
              <a:rPr sz="2400" spc="-5" dirty="0">
                <a:latin typeface="Tahoma"/>
                <a:cs typeface="Tahoma"/>
              </a:rPr>
              <a:t>the model in the following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manner:</a:t>
            </a:r>
            <a:endParaRPr sz="2400">
              <a:latin typeface="Tahoma"/>
              <a:cs typeface="Tahoma"/>
            </a:endParaRPr>
          </a:p>
          <a:p>
            <a:pPr marL="12700" marR="5080" algn="just">
              <a:lnSpc>
                <a:spcPct val="95900"/>
              </a:lnSpc>
              <a:spcBef>
                <a:spcPts val="1090"/>
              </a:spcBef>
            </a:pP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spc="-10" dirty="0">
                <a:latin typeface="Tahoma"/>
                <a:cs typeface="Tahoma"/>
              </a:rPr>
              <a:t>spiral development </a:t>
            </a:r>
            <a:r>
              <a:rPr sz="2000" spc="-5" dirty="0">
                <a:latin typeface="Tahoma"/>
                <a:cs typeface="Tahoma"/>
              </a:rPr>
              <a:t>model is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100" i="1" spc="-40" dirty="0">
                <a:solidFill>
                  <a:srgbClr val="FF0000"/>
                </a:solidFill>
                <a:latin typeface="Tahoma"/>
                <a:cs typeface="Tahoma"/>
              </a:rPr>
              <a:t>risk </a:t>
            </a:r>
            <a:r>
              <a:rPr sz="2100" i="1" spc="-50" dirty="0">
                <a:solidFill>
                  <a:srgbClr val="FF0000"/>
                </a:solidFill>
                <a:latin typeface="Tahoma"/>
                <a:cs typeface="Tahoma"/>
              </a:rPr>
              <a:t>-driven process </a:t>
            </a:r>
            <a:r>
              <a:rPr sz="2100" i="1" spc="-60" dirty="0">
                <a:solidFill>
                  <a:srgbClr val="FF0000"/>
                </a:solidFill>
                <a:latin typeface="Tahoma"/>
                <a:cs typeface="Tahoma"/>
              </a:rPr>
              <a:t>model </a:t>
            </a:r>
            <a:r>
              <a:rPr sz="2100" i="1" spc="-55" dirty="0">
                <a:latin typeface="Tahoma"/>
                <a:cs typeface="Tahoma"/>
              </a:rPr>
              <a:t>generator </a:t>
            </a:r>
            <a:r>
              <a:rPr sz="2100" i="1" spc="-45" dirty="0">
                <a:latin typeface="Tahoma"/>
                <a:cs typeface="Tahoma"/>
              </a:rPr>
              <a:t>that </a:t>
            </a:r>
            <a:r>
              <a:rPr sz="2100" i="1" spc="-50" dirty="0">
                <a:latin typeface="Tahoma"/>
                <a:cs typeface="Tahoma"/>
              </a:rPr>
              <a:t>is  </a:t>
            </a:r>
            <a:r>
              <a:rPr sz="2100" i="1" spc="-55" dirty="0">
                <a:latin typeface="Tahoma"/>
                <a:cs typeface="Tahoma"/>
              </a:rPr>
              <a:t>used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guide multi-stakeholder concurrent engineering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software intensive  systems. It </a:t>
            </a:r>
            <a:r>
              <a:rPr sz="2000" spc="-10" dirty="0">
                <a:latin typeface="Tahoma"/>
                <a:cs typeface="Tahoma"/>
              </a:rPr>
              <a:t>has </a:t>
            </a:r>
            <a:r>
              <a:rPr sz="2000" spc="-5" dirty="0">
                <a:latin typeface="Tahoma"/>
                <a:cs typeface="Tahoma"/>
              </a:rPr>
              <a:t>two </a:t>
            </a:r>
            <a:r>
              <a:rPr sz="2000" dirty="0">
                <a:latin typeface="Tahoma"/>
                <a:cs typeface="Tahoma"/>
              </a:rPr>
              <a:t>main </a:t>
            </a:r>
            <a:r>
              <a:rPr sz="2000" spc="-5" dirty="0">
                <a:latin typeface="Tahoma"/>
                <a:cs typeface="Tahoma"/>
              </a:rPr>
              <a:t>distinguishing </a:t>
            </a:r>
            <a:r>
              <a:rPr sz="2000" spc="-10" dirty="0">
                <a:latin typeface="Tahoma"/>
                <a:cs typeface="Tahoma"/>
              </a:rPr>
              <a:t>features. One </a:t>
            </a:r>
            <a:r>
              <a:rPr sz="2000" spc="-5" dirty="0">
                <a:latin typeface="Tahoma"/>
                <a:cs typeface="Tahoma"/>
              </a:rPr>
              <a:t>is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100" i="1" spc="-45" dirty="0">
                <a:solidFill>
                  <a:srgbClr val="FF0000"/>
                </a:solidFill>
                <a:latin typeface="Tahoma"/>
                <a:cs typeface="Tahoma"/>
              </a:rPr>
              <a:t>cyclic </a:t>
            </a:r>
            <a:r>
              <a:rPr sz="2100" i="1" spc="-55" dirty="0">
                <a:solidFill>
                  <a:srgbClr val="FF0000"/>
                </a:solidFill>
                <a:latin typeface="Tahoma"/>
                <a:cs typeface="Tahoma"/>
              </a:rPr>
              <a:t>approach </a:t>
            </a:r>
            <a:r>
              <a:rPr sz="2100" i="1" spc="-50" dirty="0">
                <a:latin typeface="Tahoma"/>
                <a:cs typeface="Tahoma"/>
              </a:rPr>
              <a:t>for  incrementally </a:t>
            </a:r>
            <a:r>
              <a:rPr sz="2000" spc="-5" dirty="0">
                <a:latin typeface="Tahoma"/>
                <a:cs typeface="Tahoma"/>
              </a:rPr>
              <a:t>growing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15" dirty="0">
                <a:latin typeface="Tahoma"/>
                <a:cs typeface="Tahoma"/>
              </a:rPr>
              <a:t>system’s </a:t>
            </a:r>
            <a:r>
              <a:rPr sz="2000" spc="-10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definition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5" dirty="0">
                <a:latin typeface="Tahoma"/>
                <a:cs typeface="Tahoma"/>
              </a:rPr>
              <a:t>implementation while  decreasing </a:t>
            </a:r>
            <a:r>
              <a:rPr sz="2000" dirty="0">
                <a:latin typeface="Tahoma"/>
                <a:cs typeface="Tahoma"/>
              </a:rPr>
              <a:t>its </a:t>
            </a:r>
            <a:r>
              <a:rPr sz="2000" spc="-5" dirty="0">
                <a:latin typeface="Tahoma"/>
                <a:cs typeface="Tahoma"/>
              </a:rPr>
              <a:t>degree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000" spc="-5" dirty="0">
                <a:latin typeface="Tahoma"/>
                <a:cs typeface="Tahoma"/>
              </a:rPr>
              <a:t>risk. </a:t>
            </a:r>
            <a:r>
              <a:rPr sz="2000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other is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set </a:t>
            </a:r>
            <a:r>
              <a:rPr sz="2000" dirty="0">
                <a:latin typeface="Tahoma"/>
                <a:cs typeface="Tahoma"/>
              </a:rPr>
              <a:t>of </a:t>
            </a:r>
            <a:r>
              <a:rPr sz="2100" i="1" spc="-55" dirty="0">
                <a:solidFill>
                  <a:srgbClr val="FF0000"/>
                </a:solidFill>
                <a:latin typeface="Tahoma"/>
                <a:cs typeface="Tahoma"/>
              </a:rPr>
              <a:t>anchor </a:t>
            </a:r>
            <a:r>
              <a:rPr sz="2100" i="1" spc="-45" dirty="0">
                <a:solidFill>
                  <a:srgbClr val="FF0000"/>
                </a:solidFill>
                <a:latin typeface="Tahoma"/>
                <a:cs typeface="Tahoma"/>
              </a:rPr>
              <a:t>point </a:t>
            </a:r>
            <a:r>
              <a:rPr sz="2100" i="1" spc="-50" dirty="0">
                <a:latin typeface="Tahoma"/>
                <a:cs typeface="Tahoma"/>
              </a:rPr>
              <a:t>milestones for  ensuring </a:t>
            </a:r>
            <a:r>
              <a:rPr sz="2100" i="1" spc="-55" dirty="0">
                <a:latin typeface="Tahoma"/>
                <a:cs typeface="Tahoma"/>
              </a:rPr>
              <a:t>stakeholder </a:t>
            </a:r>
            <a:r>
              <a:rPr sz="2000" spc="-5" dirty="0">
                <a:latin typeface="Tahoma"/>
                <a:cs typeface="Tahoma"/>
              </a:rPr>
              <a:t>commitment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10" dirty="0">
                <a:latin typeface="Tahoma"/>
                <a:cs typeface="Tahoma"/>
              </a:rPr>
              <a:t>feasible </a:t>
            </a:r>
            <a:r>
              <a:rPr sz="2000" dirty="0">
                <a:latin typeface="Tahoma"/>
                <a:cs typeface="Tahoma"/>
              </a:rPr>
              <a:t>and mutually satisfactory </a:t>
            </a:r>
            <a:r>
              <a:rPr sz="2000" spc="-5" dirty="0">
                <a:latin typeface="Tahoma"/>
                <a:cs typeface="Tahoma"/>
              </a:rPr>
              <a:t>system  </a:t>
            </a:r>
            <a:r>
              <a:rPr sz="2000" dirty="0">
                <a:latin typeface="Tahoma"/>
                <a:cs typeface="Tahoma"/>
              </a:rPr>
              <a:t>solutions.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025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Spiral</a:t>
            </a:r>
            <a:r>
              <a:rPr sz="4400" spc="-114" dirty="0"/>
              <a:t> </a:t>
            </a:r>
            <a:r>
              <a:rPr sz="4400" dirty="0"/>
              <a:t>Model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892807"/>
            <a:ext cx="5943600" cy="4813300"/>
            <a:chOff x="1676400" y="1892807"/>
            <a:chExt cx="5943600" cy="4813300"/>
          </a:xfrm>
        </p:grpSpPr>
        <p:sp>
          <p:nvSpPr>
            <p:cNvPr id="4" name="object 4"/>
            <p:cNvSpPr/>
            <p:nvPr/>
          </p:nvSpPr>
          <p:spPr>
            <a:xfrm>
              <a:off x="1676400" y="1892807"/>
              <a:ext cx="5943600" cy="4813300"/>
            </a:xfrm>
            <a:custGeom>
              <a:avLst/>
              <a:gdLst/>
              <a:ahLst/>
              <a:cxnLst/>
              <a:rect l="l" t="t" r="r" b="b"/>
              <a:pathLst>
                <a:path w="5943600" h="4813300">
                  <a:moveTo>
                    <a:pt x="5943600" y="0"/>
                  </a:moveTo>
                  <a:lnTo>
                    <a:pt x="0" y="0"/>
                  </a:lnTo>
                  <a:lnTo>
                    <a:pt x="0" y="4812792"/>
                  </a:lnTo>
                  <a:lnTo>
                    <a:pt x="5943600" y="4812792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0318" y="4485199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69" h="128270">
                  <a:moveTo>
                    <a:pt x="6766" y="-6783"/>
                  </a:moveTo>
                  <a:lnTo>
                    <a:pt x="6766" y="134656"/>
                  </a:lnTo>
                </a:path>
              </a:pathLst>
            </a:custGeom>
            <a:ln w="27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3850" y="4613072"/>
              <a:ext cx="2352040" cy="1232535"/>
            </a:xfrm>
            <a:custGeom>
              <a:avLst/>
              <a:gdLst/>
              <a:ahLst/>
              <a:cxnLst/>
              <a:rect l="l" t="t" r="r" b="b"/>
              <a:pathLst>
                <a:path w="2352040" h="1232535">
                  <a:moveTo>
                    <a:pt x="0" y="0"/>
                  </a:moveTo>
                  <a:lnTo>
                    <a:pt x="0" y="0"/>
                  </a:lnTo>
                </a:path>
                <a:path w="2352040" h="1232535">
                  <a:moveTo>
                    <a:pt x="0" y="0"/>
                  </a:moveTo>
                  <a:lnTo>
                    <a:pt x="26718" y="143817"/>
                  </a:lnTo>
                </a:path>
                <a:path w="2352040" h="1232535">
                  <a:moveTo>
                    <a:pt x="26718" y="143817"/>
                  </a:moveTo>
                  <a:lnTo>
                    <a:pt x="26718" y="143817"/>
                  </a:lnTo>
                </a:path>
                <a:path w="2352040" h="1232535">
                  <a:moveTo>
                    <a:pt x="26718" y="143817"/>
                  </a:moveTo>
                  <a:lnTo>
                    <a:pt x="93355" y="271849"/>
                  </a:lnTo>
                </a:path>
                <a:path w="2352040" h="1232535">
                  <a:moveTo>
                    <a:pt x="93355" y="271849"/>
                  </a:moveTo>
                  <a:lnTo>
                    <a:pt x="93355" y="271849"/>
                  </a:lnTo>
                </a:path>
                <a:path w="2352040" h="1232535">
                  <a:moveTo>
                    <a:pt x="93355" y="271849"/>
                  </a:moveTo>
                  <a:lnTo>
                    <a:pt x="173511" y="399882"/>
                  </a:lnTo>
                </a:path>
                <a:path w="2352040" h="1232535">
                  <a:moveTo>
                    <a:pt x="173511" y="399882"/>
                  </a:moveTo>
                  <a:lnTo>
                    <a:pt x="173511" y="399882"/>
                  </a:lnTo>
                </a:path>
                <a:path w="2352040" h="1232535">
                  <a:moveTo>
                    <a:pt x="173511" y="399882"/>
                  </a:moveTo>
                  <a:lnTo>
                    <a:pt x="267199" y="527803"/>
                  </a:lnTo>
                </a:path>
                <a:path w="2352040" h="1232535">
                  <a:moveTo>
                    <a:pt x="267199" y="527803"/>
                  </a:moveTo>
                  <a:lnTo>
                    <a:pt x="267199" y="527803"/>
                  </a:lnTo>
                </a:path>
                <a:path w="2352040" h="1232535">
                  <a:moveTo>
                    <a:pt x="267199" y="527803"/>
                  </a:moveTo>
                  <a:lnTo>
                    <a:pt x="387273" y="640051"/>
                  </a:lnTo>
                </a:path>
                <a:path w="2352040" h="1232535">
                  <a:moveTo>
                    <a:pt x="387273" y="640051"/>
                  </a:moveTo>
                  <a:lnTo>
                    <a:pt x="387273" y="640051"/>
                  </a:lnTo>
                </a:path>
                <a:path w="2352040" h="1232535">
                  <a:moveTo>
                    <a:pt x="387273" y="640051"/>
                  </a:moveTo>
                  <a:lnTo>
                    <a:pt x="520866" y="736147"/>
                  </a:lnTo>
                </a:path>
                <a:path w="2352040" h="1232535">
                  <a:moveTo>
                    <a:pt x="520866" y="736147"/>
                  </a:moveTo>
                  <a:lnTo>
                    <a:pt x="520866" y="736147"/>
                  </a:lnTo>
                </a:path>
                <a:path w="2352040" h="1232535">
                  <a:moveTo>
                    <a:pt x="520866" y="736147"/>
                  </a:moveTo>
                  <a:lnTo>
                    <a:pt x="681191" y="831844"/>
                  </a:lnTo>
                </a:path>
                <a:path w="2352040" h="1232535">
                  <a:moveTo>
                    <a:pt x="681191" y="831844"/>
                  </a:moveTo>
                  <a:lnTo>
                    <a:pt x="681191" y="831844"/>
                  </a:lnTo>
                </a:path>
                <a:path w="2352040" h="1232535">
                  <a:moveTo>
                    <a:pt x="681191" y="831844"/>
                  </a:moveTo>
                  <a:lnTo>
                    <a:pt x="1028880" y="1007901"/>
                  </a:lnTo>
                </a:path>
                <a:path w="2352040" h="1232535">
                  <a:moveTo>
                    <a:pt x="1028880" y="1007901"/>
                  </a:moveTo>
                  <a:lnTo>
                    <a:pt x="1028880" y="1007901"/>
                  </a:lnTo>
                </a:path>
                <a:path w="2352040" h="1232535">
                  <a:moveTo>
                    <a:pt x="1028880" y="1007901"/>
                  </a:moveTo>
                  <a:lnTo>
                    <a:pt x="1429660" y="1135886"/>
                  </a:lnTo>
                </a:path>
                <a:path w="2352040" h="1232535">
                  <a:moveTo>
                    <a:pt x="1429660" y="1135886"/>
                  </a:moveTo>
                  <a:lnTo>
                    <a:pt x="1429660" y="1135886"/>
                  </a:lnTo>
                </a:path>
                <a:path w="2352040" h="1232535">
                  <a:moveTo>
                    <a:pt x="1429660" y="1135886"/>
                  </a:moveTo>
                  <a:lnTo>
                    <a:pt x="1883903" y="1215846"/>
                  </a:lnTo>
                </a:path>
                <a:path w="2352040" h="1232535">
                  <a:moveTo>
                    <a:pt x="1883903" y="1215846"/>
                  </a:moveTo>
                  <a:lnTo>
                    <a:pt x="1883903" y="1215846"/>
                  </a:lnTo>
                </a:path>
                <a:path w="2352040" h="1232535">
                  <a:moveTo>
                    <a:pt x="1883903" y="1215846"/>
                  </a:moveTo>
                  <a:lnTo>
                    <a:pt x="2351746" y="1231982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5597" y="4613072"/>
              <a:ext cx="2365375" cy="1232535"/>
            </a:xfrm>
            <a:custGeom>
              <a:avLst/>
              <a:gdLst/>
              <a:ahLst/>
              <a:cxnLst/>
              <a:rect l="l" t="t" r="r" b="b"/>
              <a:pathLst>
                <a:path w="2365375" h="1232535">
                  <a:moveTo>
                    <a:pt x="0" y="1231982"/>
                  </a:moveTo>
                  <a:lnTo>
                    <a:pt x="480908" y="1215846"/>
                  </a:lnTo>
                </a:path>
                <a:path w="2365375" h="1232535">
                  <a:moveTo>
                    <a:pt x="480908" y="1215846"/>
                  </a:moveTo>
                  <a:lnTo>
                    <a:pt x="480908" y="1215846"/>
                  </a:lnTo>
                </a:path>
                <a:path w="2365375" h="1232535">
                  <a:moveTo>
                    <a:pt x="480908" y="1215846"/>
                  </a:moveTo>
                  <a:lnTo>
                    <a:pt x="935152" y="1135886"/>
                  </a:lnTo>
                </a:path>
                <a:path w="2365375" h="1232535">
                  <a:moveTo>
                    <a:pt x="935152" y="1135886"/>
                  </a:moveTo>
                  <a:lnTo>
                    <a:pt x="935152" y="1135886"/>
                  </a:lnTo>
                </a:path>
                <a:path w="2365375" h="1232535">
                  <a:moveTo>
                    <a:pt x="935152" y="1135886"/>
                  </a:moveTo>
                  <a:lnTo>
                    <a:pt x="1335931" y="1007901"/>
                  </a:lnTo>
                </a:path>
                <a:path w="2365375" h="1232535">
                  <a:moveTo>
                    <a:pt x="1335931" y="1007901"/>
                  </a:moveTo>
                  <a:lnTo>
                    <a:pt x="1335931" y="1007901"/>
                  </a:lnTo>
                </a:path>
                <a:path w="2365375" h="1232535">
                  <a:moveTo>
                    <a:pt x="1335931" y="1007901"/>
                  </a:moveTo>
                  <a:lnTo>
                    <a:pt x="1683247" y="831844"/>
                  </a:lnTo>
                </a:path>
                <a:path w="2365375" h="1232535">
                  <a:moveTo>
                    <a:pt x="1683247" y="831844"/>
                  </a:moveTo>
                  <a:lnTo>
                    <a:pt x="1683247" y="831844"/>
                  </a:lnTo>
                </a:path>
                <a:path w="2365375" h="1232535">
                  <a:moveTo>
                    <a:pt x="1683247" y="831844"/>
                  </a:moveTo>
                  <a:lnTo>
                    <a:pt x="1830439" y="736147"/>
                  </a:lnTo>
                </a:path>
                <a:path w="2365375" h="1232535">
                  <a:moveTo>
                    <a:pt x="1830439" y="736147"/>
                  </a:moveTo>
                  <a:lnTo>
                    <a:pt x="1830439" y="736147"/>
                  </a:lnTo>
                </a:path>
                <a:path w="2365375" h="1232535">
                  <a:moveTo>
                    <a:pt x="1830439" y="736147"/>
                  </a:moveTo>
                  <a:lnTo>
                    <a:pt x="1977498" y="640051"/>
                  </a:lnTo>
                </a:path>
                <a:path w="2365375" h="1232535">
                  <a:moveTo>
                    <a:pt x="1977498" y="640051"/>
                  </a:moveTo>
                  <a:lnTo>
                    <a:pt x="1977498" y="640051"/>
                  </a:lnTo>
                </a:path>
                <a:path w="2365375" h="1232535">
                  <a:moveTo>
                    <a:pt x="1977498" y="640051"/>
                  </a:moveTo>
                  <a:lnTo>
                    <a:pt x="2097626" y="527803"/>
                  </a:lnTo>
                </a:path>
                <a:path w="2365375" h="1232535">
                  <a:moveTo>
                    <a:pt x="2097626" y="527803"/>
                  </a:moveTo>
                  <a:lnTo>
                    <a:pt x="2097626" y="527803"/>
                  </a:lnTo>
                </a:path>
                <a:path w="2365375" h="1232535">
                  <a:moveTo>
                    <a:pt x="2097626" y="527803"/>
                  </a:moveTo>
                  <a:lnTo>
                    <a:pt x="2191354" y="399882"/>
                  </a:lnTo>
                </a:path>
                <a:path w="2365375" h="1232535">
                  <a:moveTo>
                    <a:pt x="2191354" y="399882"/>
                  </a:moveTo>
                  <a:lnTo>
                    <a:pt x="2191354" y="399882"/>
                  </a:lnTo>
                </a:path>
                <a:path w="2365375" h="1232535">
                  <a:moveTo>
                    <a:pt x="2191354" y="399882"/>
                  </a:moveTo>
                  <a:lnTo>
                    <a:pt x="2271483" y="271849"/>
                  </a:lnTo>
                </a:path>
                <a:path w="2365375" h="1232535">
                  <a:moveTo>
                    <a:pt x="2271483" y="271849"/>
                  </a:moveTo>
                  <a:lnTo>
                    <a:pt x="2271483" y="271849"/>
                  </a:lnTo>
                </a:path>
                <a:path w="2365375" h="1232535">
                  <a:moveTo>
                    <a:pt x="2271483" y="271849"/>
                  </a:moveTo>
                  <a:lnTo>
                    <a:pt x="2324947" y="143817"/>
                  </a:lnTo>
                </a:path>
                <a:path w="2365375" h="1232535">
                  <a:moveTo>
                    <a:pt x="2324947" y="143817"/>
                  </a:moveTo>
                  <a:lnTo>
                    <a:pt x="2324947" y="143817"/>
                  </a:lnTo>
                </a:path>
                <a:path w="2365375" h="1232535">
                  <a:moveTo>
                    <a:pt x="2324947" y="143817"/>
                  </a:moveTo>
                  <a:lnTo>
                    <a:pt x="2364812" y="0"/>
                  </a:lnTo>
                </a:path>
                <a:path w="2365375" h="1232535">
                  <a:moveTo>
                    <a:pt x="2364812" y="0"/>
                  </a:moveTo>
                  <a:lnTo>
                    <a:pt x="2364812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0409" y="4485199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70" h="128270">
                  <a:moveTo>
                    <a:pt x="6799" y="-6783"/>
                  </a:moveTo>
                  <a:lnTo>
                    <a:pt x="6799" y="134656"/>
                  </a:lnTo>
                </a:path>
              </a:pathLst>
            </a:custGeom>
            <a:ln w="27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0409" y="4357167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70" h="128270">
                  <a:moveTo>
                    <a:pt x="6799" y="-6783"/>
                  </a:moveTo>
                  <a:lnTo>
                    <a:pt x="6799" y="134815"/>
                  </a:lnTo>
                </a:path>
              </a:pathLst>
            </a:custGeom>
            <a:ln w="27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228" y="3285074"/>
              <a:ext cx="1670685" cy="1072515"/>
            </a:xfrm>
            <a:custGeom>
              <a:avLst/>
              <a:gdLst/>
              <a:ahLst/>
              <a:cxnLst/>
              <a:rect l="l" t="t" r="r" b="b"/>
              <a:pathLst>
                <a:path w="1670684" h="1072514">
                  <a:moveTo>
                    <a:pt x="1670181" y="1072093"/>
                  </a:moveTo>
                  <a:lnTo>
                    <a:pt x="1670181" y="1072093"/>
                  </a:lnTo>
                </a:path>
                <a:path w="1670684" h="1072514">
                  <a:moveTo>
                    <a:pt x="1670181" y="1072093"/>
                  </a:moveTo>
                  <a:lnTo>
                    <a:pt x="1643515" y="944060"/>
                  </a:lnTo>
                </a:path>
                <a:path w="1670684" h="1072514">
                  <a:moveTo>
                    <a:pt x="1643515" y="944060"/>
                  </a:moveTo>
                  <a:lnTo>
                    <a:pt x="1643515" y="944060"/>
                  </a:lnTo>
                </a:path>
                <a:path w="1670684" h="1072514">
                  <a:moveTo>
                    <a:pt x="1643515" y="944060"/>
                  </a:moveTo>
                  <a:lnTo>
                    <a:pt x="1590051" y="831812"/>
                  </a:lnTo>
                </a:path>
                <a:path w="1670684" h="1072514">
                  <a:moveTo>
                    <a:pt x="1590051" y="831812"/>
                  </a:moveTo>
                  <a:lnTo>
                    <a:pt x="1590051" y="831812"/>
                  </a:lnTo>
                </a:path>
                <a:path w="1670684" h="1072514">
                  <a:moveTo>
                    <a:pt x="1590051" y="831812"/>
                  </a:moveTo>
                  <a:lnTo>
                    <a:pt x="1523388" y="720043"/>
                  </a:lnTo>
                </a:path>
                <a:path w="1670684" h="1072514">
                  <a:moveTo>
                    <a:pt x="1523388" y="720043"/>
                  </a:moveTo>
                  <a:lnTo>
                    <a:pt x="1523388" y="720043"/>
                  </a:lnTo>
                </a:path>
                <a:path w="1670684" h="1072514">
                  <a:moveTo>
                    <a:pt x="1523388" y="720043"/>
                  </a:moveTo>
                  <a:lnTo>
                    <a:pt x="1429793" y="607795"/>
                  </a:lnTo>
                </a:path>
                <a:path w="1670684" h="1072514">
                  <a:moveTo>
                    <a:pt x="1429793" y="607795"/>
                  </a:moveTo>
                  <a:lnTo>
                    <a:pt x="1429793" y="607795"/>
                  </a:lnTo>
                </a:path>
                <a:path w="1670684" h="1072514">
                  <a:moveTo>
                    <a:pt x="1429793" y="607795"/>
                  </a:moveTo>
                  <a:lnTo>
                    <a:pt x="1322865" y="511970"/>
                  </a:lnTo>
                </a:path>
                <a:path w="1670684" h="1072514">
                  <a:moveTo>
                    <a:pt x="1322865" y="511970"/>
                  </a:moveTo>
                  <a:lnTo>
                    <a:pt x="1322865" y="511970"/>
                  </a:lnTo>
                </a:path>
                <a:path w="1670684" h="1072514">
                  <a:moveTo>
                    <a:pt x="1322865" y="511970"/>
                  </a:moveTo>
                  <a:lnTo>
                    <a:pt x="1202738" y="415986"/>
                  </a:lnTo>
                </a:path>
                <a:path w="1670684" h="1072514">
                  <a:moveTo>
                    <a:pt x="1202738" y="415986"/>
                  </a:moveTo>
                  <a:lnTo>
                    <a:pt x="1202738" y="415986"/>
                  </a:lnTo>
                </a:path>
                <a:path w="1670684" h="1072514">
                  <a:moveTo>
                    <a:pt x="1202738" y="415986"/>
                  </a:moveTo>
                  <a:lnTo>
                    <a:pt x="1068878" y="335945"/>
                  </a:lnTo>
                </a:path>
                <a:path w="1670684" h="1072514">
                  <a:moveTo>
                    <a:pt x="1068878" y="335945"/>
                  </a:moveTo>
                  <a:lnTo>
                    <a:pt x="1068878" y="335945"/>
                  </a:lnTo>
                </a:path>
                <a:path w="1670684" h="1072514">
                  <a:moveTo>
                    <a:pt x="1068878" y="335945"/>
                  </a:moveTo>
                  <a:lnTo>
                    <a:pt x="748228" y="176024"/>
                  </a:lnTo>
                </a:path>
                <a:path w="1670684" h="1072514">
                  <a:moveTo>
                    <a:pt x="748228" y="176024"/>
                  </a:moveTo>
                  <a:lnTo>
                    <a:pt x="748228" y="176024"/>
                  </a:lnTo>
                </a:path>
                <a:path w="1670684" h="1072514">
                  <a:moveTo>
                    <a:pt x="748228" y="176024"/>
                  </a:moveTo>
                  <a:lnTo>
                    <a:pt x="387580" y="63777"/>
                  </a:lnTo>
                </a:path>
                <a:path w="1670684" h="1072514">
                  <a:moveTo>
                    <a:pt x="387580" y="63777"/>
                  </a:moveTo>
                  <a:lnTo>
                    <a:pt x="387580" y="63777"/>
                  </a:lnTo>
                </a:path>
                <a:path w="1670684" h="1072514">
                  <a:moveTo>
                    <a:pt x="387580" y="63777"/>
                  </a:moveTo>
                  <a:lnTo>
                    <a:pt x="0" y="0"/>
                  </a:lnTo>
                </a:path>
                <a:path w="1670684" h="10725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2783" y="3252866"/>
              <a:ext cx="427990" cy="32384"/>
            </a:xfrm>
            <a:custGeom>
              <a:avLst/>
              <a:gdLst/>
              <a:ahLst/>
              <a:cxnLst/>
              <a:rect l="l" t="t" r="r" b="b"/>
              <a:pathLst>
                <a:path w="427989" h="32385">
                  <a:moveTo>
                    <a:pt x="-8081" y="16103"/>
                  </a:moveTo>
                  <a:lnTo>
                    <a:pt x="435526" y="16103"/>
                  </a:lnTo>
                </a:path>
              </a:pathLst>
            </a:custGeom>
            <a:ln w="48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205" y="3252866"/>
              <a:ext cx="427990" cy="32384"/>
            </a:xfrm>
            <a:custGeom>
              <a:avLst/>
              <a:gdLst/>
              <a:ahLst/>
              <a:cxnLst/>
              <a:rect l="l" t="t" r="r" b="b"/>
              <a:pathLst>
                <a:path w="427989" h="32385">
                  <a:moveTo>
                    <a:pt x="-8081" y="16103"/>
                  </a:moveTo>
                  <a:lnTo>
                    <a:pt x="435659" y="16103"/>
                  </a:lnTo>
                </a:path>
              </a:pathLst>
            </a:custGeom>
            <a:ln w="48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4717" y="3285074"/>
              <a:ext cx="1670685" cy="1072515"/>
            </a:xfrm>
            <a:custGeom>
              <a:avLst/>
              <a:gdLst/>
              <a:ahLst/>
              <a:cxnLst/>
              <a:rect l="l" t="t" r="r" b="b"/>
              <a:pathLst>
                <a:path w="1670685" h="1072514">
                  <a:moveTo>
                    <a:pt x="1670487" y="0"/>
                  </a:moveTo>
                  <a:lnTo>
                    <a:pt x="1670487" y="0"/>
                  </a:lnTo>
                </a:path>
                <a:path w="1670685" h="1072514">
                  <a:moveTo>
                    <a:pt x="1670487" y="0"/>
                  </a:moveTo>
                  <a:lnTo>
                    <a:pt x="1269308" y="63777"/>
                  </a:lnTo>
                </a:path>
                <a:path w="1670685" h="1072514">
                  <a:moveTo>
                    <a:pt x="1269308" y="63777"/>
                  </a:moveTo>
                  <a:lnTo>
                    <a:pt x="1269308" y="63777"/>
                  </a:lnTo>
                </a:path>
                <a:path w="1670685" h="1072514">
                  <a:moveTo>
                    <a:pt x="1269308" y="63777"/>
                  </a:moveTo>
                  <a:lnTo>
                    <a:pt x="908793" y="176024"/>
                  </a:lnTo>
                </a:path>
                <a:path w="1670685" h="1072514">
                  <a:moveTo>
                    <a:pt x="908793" y="176024"/>
                  </a:moveTo>
                  <a:lnTo>
                    <a:pt x="908793" y="176024"/>
                  </a:lnTo>
                </a:path>
                <a:path w="1670685" h="1072514">
                  <a:moveTo>
                    <a:pt x="908793" y="176024"/>
                  </a:moveTo>
                  <a:lnTo>
                    <a:pt x="601342" y="335945"/>
                  </a:lnTo>
                </a:path>
                <a:path w="1670685" h="1072514">
                  <a:moveTo>
                    <a:pt x="601342" y="335945"/>
                  </a:moveTo>
                  <a:lnTo>
                    <a:pt x="601342" y="335945"/>
                  </a:lnTo>
                </a:path>
                <a:path w="1670685" h="1072514">
                  <a:moveTo>
                    <a:pt x="601342" y="335945"/>
                  </a:moveTo>
                  <a:lnTo>
                    <a:pt x="467776" y="415986"/>
                  </a:lnTo>
                </a:path>
                <a:path w="1670685" h="1072514">
                  <a:moveTo>
                    <a:pt x="467776" y="415986"/>
                  </a:moveTo>
                  <a:lnTo>
                    <a:pt x="467776" y="415986"/>
                  </a:lnTo>
                </a:path>
                <a:path w="1670685" h="1072514">
                  <a:moveTo>
                    <a:pt x="467776" y="415986"/>
                  </a:moveTo>
                  <a:lnTo>
                    <a:pt x="347702" y="511970"/>
                  </a:lnTo>
                </a:path>
                <a:path w="1670685" h="1072514">
                  <a:moveTo>
                    <a:pt x="347702" y="511970"/>
                  </a:moveTo>
                  <a:lnTo>
                    <a:pt x="347702" y="511970"/>
                  </a:lnTo>
                </a:path>
                <a:path w="1670685" h="1072514">
                  <a:moveTo>
                    <a:pt x="347702" y="511970"/>
                  </a:moveTo>
                  <a:lnTo>
                    <a:pt x="240481" y="607795"/>
                  </a:lnTo>
                </a:path>
                <a:path w="1670685" h="1072514">
                  <a:moveTo>
                    <a:pt x="240481" y="607795"/>
                  </a:moveTo>
                  <a:lnTo>
                    <a:pt x="240481" y="607795"/>
                  </a:lnTo>
                </a:path>
                <a:path w="1670685" h="1072514">
                  <a:moveTo>
                    <a:pt x="240481" y="607795"/>
                  </a:moveTo>
                  <a:lnTo>
                    <a:pt x="147125" y="720043"/>
                  </a:lnTo>
                </a:path>
                <a:path w="1670685" h="1072514">
                  <a:moveTo>
                    <a:pt x="147125" y="720043"/>
                  </a:moveTo>
                  <a:lnTo>
                    <a:pt x="147125" y="720043"/>
                  </a:lnTo>
                </a:path>
                <a:path w="1670685" h="1072514">
                  <a:moveTo>
                    <a:pt x="147125" y="720043"/>
                  </a:moveTo>
                  <a:lnTo>
                    <a:pt x="80169" y="831812"/>
                  </a:lnTo>
                </a:path>
                <a:path w="1670685" h="1072514">
                  <a:moveTo>
                    <a:pt x="80169" y="831812"/>
                  </a:moveTo>
                  <a:lnTo>
                    <a:pt x="80169" y="831812"/>
                  </a:lnTo>
                </a:path>
                <a:path w="1670685" h="1072514">
                  <a:moveTo>
                    <a:pt x="80169" y="831812"/>
                  </a:moveTo>
                  <a:lnTo>
                    <a:pt x="26731" y="944060"/>
                  </a:lnTo>
                </a:path>
                <a:path w="1670685" h="1072514">
                  <a:moveTo>
                    <a:pt x="26731" y="944060"/>
                  </a:moveTo>
                  <a:lnTo>
                    <a:pt x="26731" y="944060"/>
                  </a:lnTo>
                </a:path>
                <a:path w="1670685" h="1072514">
                  <a:moveTo>
                    <a:pt x="26731" y="944060"/>
                  </a:moveTo>
                  <a:lnTo>
                    <a:pt x="0" y="1072093"/>
                  </a:lnTo>
                </a:path>
                <a:path w="1670685" h="1072514">
                  <a:moveTo>
                    <a:pt x="0" y="1072093"/>
                  </a:moveTo>
                  <a:lnTo>
                    <a:pt x="0" y="107209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1531" y="4357167"/>
              <a:ext cx="13335" cy="128270"/>
            </a:xfrm>
            <a:custGeom>
              <a:avLst/>
              <a:gdLst/>
              <a:ahLst/>
              <a:cxnLst/>
              <a:rect l="l" t="t" r="r" b="b"/>
              <a:pathLst>
                <a:path w="13335" h="128270">
                  <a:moveTo>
                    <a:pt x="6592" y="-6782"/>
                  </a:moveTo>
                  <a:lnTo>
                    <a:pt x="6592" y="134814"/>
                  </a:lnTo>
                </a:path>
              </a:pathLst>
            </a:custGeom>
            <a:ln w="2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1531" y="4485199"/>
              <a:ext cx="160655" cy="448309"/>
            </a:xfrm>
            <a:custGeom>
              <a:avLst/>
              <a:gdLst/>
              <a:ahLst/>
              <a:cxnLst/>
              <a:rect l="l" t="t" r="r" b="b"/>
              <a:pathLst>
                <a:path w="160655" h="448310">
                  <a:moveTo>
                    <a:pt x="0" y="0"/>
                  </a:moveTo>
                  <a:lnTo>
                    <a:pt x="13185" y="111769"/>
                  </a:lnTo>
                </a:path>
                <a:path w="160655" h="448310">
                  <a:moveTo>
                    <a:pt x="13185" y="111769"/>
                  </a:moveTo>
                  <a:lnTo>
                    <a:pt x="13185" y="111769"/>
                  </a:lnTo>
                </a:path>
                <a:path w="160655" h="448310">
                  <a:moveTo>
                    <a:pt x="13185" y="111769"/>
                  </a:moveTo>
                  <a:lnTo>
                    <a:pt x="39917" y="223698"/>
                  </a:lnTo>
                </a:path>
                <a:path w="160655" h="448310">
                  <a:moveTo>
                    <a:pt x="39917" y="223698"/>
                  </a:moveTo>
                  <a:lnTo>
                    <a:pt x="39917" y="223698"/>
                  </a:lnTo>
                </a:path>
                <a:path w="160655" h="448310">
                  <a:moveTo>
                    <a:pt x="39917" y="223698"/>
                  </a:moveTo>
                  <a:lnTo>
                    <a:pt x="93355" y="335945"/>
                  </a:lnTo>
                </a:path>
                <a:path w="160655" h="448310">
                  <a:moveTo>
                    <a:pt x="93355" y="335945"/>
                  </a:moveTo>
                  <a:lnTo>
                    <a:pt x="93355" y="335945"/>
                  </a:lnTo>
                </a:path>
                <a:path w="160655" h="448310">
                  <a:moveTo>
                    <a:pt x="93355" y="335945"/>
                  </a:moveTo>
                  <a:lnTo>
                    <a:pt x="160311" y="44771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43" y="4932915"/>
              <a:ext cx="307975" cy="288925"/>
            </a:xfrm>
            <a:custGeom>
              <a:avLst/>
              <a:gdLst/>
              <a:ahLst/>
              <a:cxnLst/>
              <a:rect l="l" t="t" r="r" b="b"/>
              <a:pathLst>
                <a:path w="307975" h="288925">
                  <a:moveTo>
                    <a:pt x="0" y="0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307450" y="288304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9294" y="5221219"/>
              <a:ext cx="1483360" cy="384175"/>
            </a:xfrm>
            <a:custGeom>
              <a:avLst/>
              <a:gdLst/>
              <a:ahLst/>
              <a:cxnLst/>
              <a:rect l="l" t="t" r="r" b="b"/>
              <a:pathLst>
                <a:path w="1483360" h="384175">
                  <a:moveTo>
                    <a:pt x="0" y="0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483097" y="38400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2391" y="4596969"/>
              <a:ext cx="1951355" cy="1008380"/>
            </a:xfrm>
            <a:custGeom>
              <a:avLst/>
              <a:gdLst/>
              <a:ahLst/>
              <a:cxnLst/>
              <a:rect l="l" t="t" r="r" b="b"/>
              <a:pathLst>
                <a:path w="1951354" h="1008379">
                  <a:moveTo>
                    <a:pt x="0" y="1008252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50966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3358" y="4588882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93358" y="448519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1769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93358" y="4372952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2247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93358" y="4364865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0228" y="3508772"/>
              <a:ext cx="1363345" cy="864235"/>
            </a:xfrm>
            <a:custGeom>
              <a:avLst/>
              <a:gdLst/>
              <a:ahLst/>
              <a:cxnLst/>
              <a:rect l="l" t="t" r="r" b="b"/>
              <a:pathLst>
                <a:path w="1363345" h="864235">
                  <a:moveTo>
                    <a:pt x="1363130" y="864179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0" y="0"/>
                  </a:lnTo>
                </a:path>
                <a:path w="1363345" h="86423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2912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5597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9294" y="3508772"/>
              <a:ext cx="1376680" cy="976630"/>
            </a:xfrm>
            <a:custGeom>
              <a:avLst/>
              <a:gdLst/>
              <a:ahLst/>
              <a:cxnLst/>
              <a:rect l="l" t="t" r="r" b="b"/>
              <a:pathLst>
                <a:path w="1376679" h="976629">
                  <a:moveTo>
                    <a:pt x="1376302" y="0"/>
                  </a:moveTo>
                  <a:lnTo>
                    <a:pt x="1376302" y="0"/>
                  </a:lnTo>
                </a:path>
                <a:path w="1376679" h="976629">
                  <a:moveTo>
                    <a:pt x="1376302" y="0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97642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59294" y="4485199"/>
              <a:ext cx="120650" cy="352425"/>
            </a:xfrm>
            <a:custGeom>
              <a:avLst/>
              <a:gdLst/>
              <a:ahLst/>
              <a:cxnLst/>
              <a:rect l="l" t="t" r="r" b="b"/>
              <a:pathLst>
                <a:path w="120650" h="352425">
                  <a:moveTo>
                    <a:pt x="0" y="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120100" y="352049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9394" y="4837249"/>
              <a:ext cx="240665" cy="208279"/>
            </a:xfrm>
            <a:custGeom>
              <a:avLst/>
              <a:gdLst/>
              <a:ahLst/>
              <a:cxnLst/>
              <a:rect l="l" t="t" r="r" b="b"/>
              <a:pathLst>
                <a:path w="240664" h="208279">
                  <a:moveTo>
                    <a:pt x="0" y="0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240521" y="20791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9915" y="5045162"/>
              <a:ext cx="1162685" cy="320040"/>
            </a:xfrm>
            <a:custGeom>
              <a:avLst/>
              <a:gdLst/>
              <a:ahLst/>
              <a:cxnLst/>
              <a:rect l="l" t="t" r="r" b="b"/>
              <a:pathLst>
                <a:path w="1162685" h="320039">
                  <a:moveTo>
                    <a:pt x="0" y="0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1162473" y="31981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2389" y="4485199"/>
              <a:ext cx="1536700" cy="880110"/>
            </a:xfrm>
            <a:custGeom>
              <a:avLst/>
              <a:gdLst/>
              <a:ahLst/>
              <a:cxnLst/>
              <a:rect l="l" t="t" r="r" b="b"/>
              <a:pathLst>
                <a:path w="1536700" h="880110">
                  <a:moveTo>
                    <a:pt x="0" y="879773"/>
                  </a:moveTo>
                  <a:lnTo>
                    <a:pt x="320650" y="864020"/>
                  </a:lnTo>
                </a:path>
                <a:path w="1536700" h="880110">
                  <a:moveTo>
                    <a:pt x="320650" y="864020"/>
                  </a:moveTo>
                  <a:lnTo>
                    <a:pt x="320650" y="864020"/>
                  </a:lnTo>
                </a:path>
                <a:path w="1536700" h="880110">
                  <a:moveTo>
                    <a:pt x="320650" y="864020"/>
                  </a:moveTo>
                  <a:lnTo>
                    <a:pt x="601302" y="815964"/>
                  </a:lnTo>
                </a:path>
                <a:path w="1536700" h="880110">
                  <a:moveTo>
                    <a:pt x="601302" y="815964"/>
                  </a:moveTo>
                  <a:lnTo>
                    <a:pt x="601302" y="815964"/>
                  </a:lnTo>
                </a:path>
                <a:path w="1536700" h="880110">
                  <a:moveTo>
                    <a:pt x="601302" y="815964"/>
                  </a:moveTo>
                  <a:lnTo>
                    <a:pt x="868488" y="736019"/>
                  </a:lnTo>
                </a:path>
                <a:path w="1536700" h="880110">
                  <a:moveTo>
                    <a:pt x="868488" y="736019"/>
                  </a:moveTo>
                  <a:lnTo>
                    <a:pt x="868488" y="736019"/>
                  </a:lnTo>
                </a:path>
                <a:path w="1536700" h="880110">
                  <a:moveTo>
                    <a:pt x="868488" y="736019"/>
                  </a:moveTo>
                  <a:lnTo>
                    <a:pt x="1095810" y="623740"/>
                  </a:lnTo>
                </a:path>
                <a:path w="1536700" h="880110">
                  <a:moveTo>
                    <a:pt x="1095810" y="623740"/>
                  </a:moveTo>
                  <a:lnTo>
                    <a:pt x="1095810" y="623740"/>
                  </a:lnTo>
                </a:path>
                <a:path w="1536700" h="880110">
                  <a:moveTo>
                    <a:pt x="1095810" y="623740"/>
                  </a:moveTo>
                  <a:lnTo>
                    <a:pt x="1282867" y="495707"/>
                  </a:lnTo>
                </a:path>
                <a:path w="1536700" h="880110">
                  <a:moveTo>
                    <a:pt x="1282867" y="495707"/>
                  </a:moveTo>
                  <a:lnTo>
                    <a:pt x="1282867" y="495707"/>
                  </a:lnTo>
                </a:path>
                <a:path w="1536700" h="880110">
                  <a:moveTo>
                    <a:pt x="1282867" y="495707"/>
                  </a:moveTo>
                  <a:lnTo>
                    <a:pt x="1416460" y="335945"/>
                  </a:lnTo>
                </a:path>
                <a:path w="1536700" h="880110">
                  <a:moveTo>
                    <a:pt x="1416460" y="335945"/>
                  </a:moveTo>
                  <a:lnTo>
                    <a:pt x="1416460" y="335945"/>
                  </a:lnTo>
                </a:path>
                <a:path w="1536700" h="880110">
                  <a:moveTo>
                    <a:pt x="1416460" y="335945"/>
                  </a:moveTo>
                  <a:lnTo>
                    <a:pt x="1469924" y="255905"/>
                  </a:lnTo>
                </a:path>
                <a:path w="1536700" h="880110">
                  <a:moveTo>
                    <a:pt x="1469924" y="255905"/>
                  </a:moveTo>
                  <a:lnTo>
                    <a:pt x="1469924" y="255905"/>
                  </a:lnTo>
                </a:path>
                <a:path w="1536700" h="880110">
                  <a:moveTo>
                    <a:pt x="1469924" y="255905"/>
                  </a:moveTo>
                  <a:lnTo>
                    <a:pt x="1509789" y="176024"/>
                  </a:lnTo>
                </a:path>
                <a:path w="1536700" h="880110">
                  <a:moveTo>
                    <a:pt x="1509789" y="176024"/>
                  </a:moveTo>
                  <a:lnTo>
                    <a:pt x="1509789" y="176024"/>
                  </a:lnTo>
                </a:path>
                <a:path w="1536700" h="880110">
                  <a:moveTo>
                    <a:pt x="1509789" y="176024"/>
                  </a:moveTo>
                  <a:lnTo>
                    <a:pt x="1536454" y="79880"/>
                  </a:lnTo>
                </a:path>
                <a:path w="1536700" h="880110">
                  <a:moveTo>
                    <a:pt x="1536454" y="79880"/>
                  </a:moveTo>
                  <a:lnTo>
                    <a:pt x="1536454" y="79880"/>
                  </a:lnTo>
                </a:path>
                <a:path w="1536700" h="880110">
                  <a:moveTo>
                    <a:pt x="1536454" y="79880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5778" y="4324800"/>
              <a:ext cx="13335" cy="160655"/>
            </a:xfrm>
            <a:custGeom>
              <a:avLst/>
              <a:gdLst/>
              <a:ahLst/>
              <a:cxnLst/>
              <a:rect l="l" t="t" r="r" b="b"/>
              <a:pathLst>
                <a:path w="13335" h="160654">
                  <a:moveTo>
                    <a:pt x="6532" y="-6774"/>
                  </a:moveTo>
                  <a:lnTo>
                    <a:pt x="6532" y="167174"/>
                  </a:lnTo>
                </a:path>
              </a:pathLst>
            </a:custGeom>
            <a:ln w="2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89963" y="3749052"/>
              <a:ext cx="1016000" cy="575945"/>
            </a:xfrm>
            <a:custGeom>
              <a:avLst/>
              <a:gdLst/>
              <a:ahLst/>
              <a:cxnLst/>
              <a:rect l="l" t="t" r="r" b="b"/>
              <a:pathLst>
                <a:path w="1016000" h="575945">
                  <a:moveTo>
                    <a:pt x="1015814" y="575747"/>
                  </a:moveTo>
                  <a:lnTo>
                    <a:pt x="1015814" y="575747"/>
                  </a:lnTo>
                </a:path>
                <a:path w="1016000" h="575945">
                  <a:moveTo>
                    <a:pt x="1015814" y="575747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0" y="0"/>
                  </a:lnTo>
                </a:path>
                <a:path w="1016000" h="5759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9834" y="3988854"/>
              <a:ext cx="695325" cy="496570"/>
            </a:xfrm>
            <a:custGeom>
              <a:avLst/>
              <a:gdLst/>
              <a:ahLst/>
              <a:cxnLst/>
              <a:rect l="l" t="t" r="r" b="b"/>
              <a:pathLst>
                <a:path w="695325" h="496570">
                  <a:moveTo>
                    <a:pt x="695031" y="496345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0" y="0"/>
                  </a:lnTo>
                </a:path>
                <a:path w="695325" h="4965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36376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5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2518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9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0953" y="3988854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89" h="496570">
                  <a:moveTo>
                    <a:pt x="681565" y="0"/>
                  </a:moveTo>
                  <a:lnTo>
                    <a:pt x="681565" y="0"/>
                  </a:lnTo>
                </a:path>
                <a:path w="681989" h="496570">
                  <a:moveTo>
                    <a:pt x="681565" y="0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80953" y="4485199"/>
              <a:ext cx="67310" cy="160020"/>
            </a:xfrm>
            <a:custGeom>
              <a:avLst/>
              <a:gdLst/>
              <a:ahLst/>
              <a:cxnLst/>
              <a:rect l="l" t="t" r="r" b="b"/>
              <a:pathLst>
                <a:path w="67310" h="160020">
                  <a:moveTo>
                    <a:pt x="0" y="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66929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51843" y="3476883"/>
              <a:ext cx="3742054" cy="2128520"/>
            </a:xfrm>
            <a:custGeom>
              <a:avLst/>
              <a:gdLst/>
              <a:ahLst/>
              <a:cxnLst/>
              <a:rect l="l" t="t" r="r" b="b"/>
              <a:pathLst>
                <a:path w="3742054" h="2128520">
                  <a:moveTo>
                    <a:pt x="428081" y="1360920"/>
                  </a:moveTo>
                  <a:lnTo>
                    <a:pt x="0" y="1456031"/>
                  </a:lnTo>
                  <a:lnTo>
                    <a:pt x="133606" y="1600167"/>
                  </a:lnTo>
                  <a:lnTo>
                    <a:pt x="307450" y="1744335"/>
                  </a:lnTo>
                  <a:lnTo>
                    <a:pt x="601409" y="1904241"/>
                  </a:lnTo>
                  <a:lnTo>
                    <a:pt x="774867" y="1968034"/>
                  </a:lnTo>
                  <a:lnTo>
                    <a:pt x="961924" y="2032241"/>
                  </a:lnTo>
                  <a:lnTo>
                    <a:pt x="1363103" y="2112186"/>
                  </a:lnTo>
                  <a:lnTo>
                    <a:pt x="1790548" y="2128337"/>
                  </a:lnTo>
                  <a:lnTo>
                    <a:pt x="2191327" y="2112186"/>
                  </a:lnTo>
                  <a:lnTo>
                    <a:pt x="2552242" y="2048377"/>
                  </a:lnTo>
                  <a:lnTo>
                    <a:pt x="2886092" y="1936145"/>
                  </a:lnTo>
                  <a:lnTo>
                    <a:pt x="2996464" y="1888089"/>
                  </a:lnTo>
                  <a:lnTo>
                    <a:pt x="1830546" y="1888089"/>
                  </a:lnTo>
                  <a:lnTo>
                    <a:pt x="1496696" y="1872336"/>
                  </a:lnTo>
                  <a:lnTo>
                    <a:pt x="1175646" y="1808144"/>
                  </a:lnTo>
                  <a:lnTo>
                    <a:pt x="895260" y="1712048"/>
                  </a:lnTo>
                  <a:lnTo>
                    <a:pt x="668072" y="1568279"/>
                  </a:lnTo>
                  <a:lnTo>
                    <a:pt x="534346" y="1472135"/>
                  </a:lnTo>
                  <a:lnTo>
                    <a:pt x="428081" y="1360920"/>
                  </a:lnTo>
                  <a:close/>
                </a:path>
                <a:path w="3742054" h="2128520">
                  <a:moveTo>
                    <a:pt x="3151801" y="256065"/>
                  </a:moveTo>
                  <a:lnTo>
                    <a:pt x="2070934" y="256065"/>
                  </a:lnTo>
                  <a:lnTo>
                    <a:pt x="2338120" y="272168"/>
                  </a:lnTo>
                  <a:lnTo>
                    <a:pt x="2579041" y="304057"/>
                  </a:lnTo>
                  <a:lnTo>
                    <a:pt x="2805963" y="384097"/>
                  </a:lnTo>
                  <a:lnTo>
                    <a:pt x="2993020" y="463978"/>
                  </a:lnTo>
                  <a:lnTo>
                    <a:pt x="3153278" y="576226"/>
                  </a:lnTo>
                  <a:lnTo>
                    <a:pt x="3273672" y="704258"/>
                  </a:lnTo>
                  <a:lnTo>
                    <a:pt x="3353935" y="847916"/>
                  </a:lnTo>
                  <a:lnTo>
                    <a:pt x="3367001" y="1008316"/>
                  </a:lnTo>
                  <a:lnTo>
                    <a:pt x="3367001" y="1088196"/>
                  </a:lnTo>
                  <a:lnTo>
                    <a:pt x="3340335" y="1184340"/>
                  </a:lnTo>
                  <a:lnTo>
                    <a:pt x="3300471" y="1264221"/>
                  </a:lnTo>
                  <a:lnTo>
                    <a:pt x="3247007" y="1344262"/>
                  </a:lnTo>
                  <a:lnTo>
                    <a:pt x="3113414" y="1504023"/>
                  </a:lnTo>
                  <a:lnTo>
                    <a:pt x="2926356" y="1632056"/>
                  </a:lnTo>
                  <a:lnTo>
                    <a:pt x="2699035" y="1744335"/>
                  </a:lnTo>
                  <a:lnTo>
                    <a:pt x="2431848" y="1824280"/>
                  </a:lnTo>
                  <a:lnTo>
                    <a:pt x="2151196" y="1872336"/>
                  </a:lnTo>
                  <a:lnTo>
                    <a:pt x="1830546" y="1888089"/>
                  </a:lnTo>
                  <a:lnTo>
                    <a:pt x="2996464" y="1888089"/>
                  </a:lnTo>
                  <a:lnTo>
                    <a:pt x="3180077" y="1808144"/>
                  </a:lnTo>
                  <a:lnTo>
                    <a:pt x="3300471" y="1728184"/>
                  </a:lnTo>
                  <a:lnTo>
                    <a:pt x="3514193" y="1536071"/>
                  </a:lnTo>
                  <a:lnTo>
                    <a:pt x="3594322" y="1440246"/>
                  </a:lnTo>
                  <a:lnTo>
                    <a:pt x="3661252" y="1344262"/>
                  </a:lnTo>
                  <a:lnTo>
                    <a:pt x="3701250" y="1232014"/>
                  </a:lnTo>
                  <a:lnTo>
                    <a:pt x="3741515" y="1120085"/>
                  </a:lnTo>
                  <a:lnTo>
                    <a:pt x="3741515" y="896068"/>
                  </a:lnTo>
                  <a:lnTo>
                    <a:pt x="3714716" y="800243"/>
                  </a:lnTo>
                  <a:lnTo>
                    <a:pt x="3674452" y="704258"/>
                  </a:lnTo>
                  <a:lnTo>
                    <a:pt x="3607922" y="608114"/>
                  </a:lnTo>
                  <a:lnTo>
                    <a:pt x="3447263" y="448193"/>
                  </a:lnTo>
                  <a:lnTo>
                    <a:pt x="3247007" y="304057"/>
                  </a:lnTo>
                  <a:lnTo>
                    <a:pt x="3151801" y="256065"/>
                  </a:lnTo>
                  <a:close/>
                </a:path>
                <a:path w="3742054" h="2128520">
                  <a:moveTo>
                    <a:pt x="2084533" y="496185"/>
                  </a:moveTo>
                  <a:lnTo>
                    <a:pt x="1910675" y="511970"/>
                  </a:lnTo>
                  <a:lnTo>
                    <a:pt x="1750283" y="543859"/>
                  </a:lnTo>
                  <a:lnTo>
                    <a:pt x="1603491" y="592011"/>
                  </a:lnTo>
                  <a:lnTo>
                    <a:pt x="1469898" y="656107"/>
                  </a:lnTo>
                  <a:lnTo>
                    <a:pt x="1376302" y="720043"/>
                  </a:lnTo>
                  <a:lnTo>
                    <a:pt x="1296040" y="816028"/>
                  </a:lnTo>
                  <a:lnTo>
                    <a:pt x="1242709" y="896068"/>
                  </a:lnTo>
                  <a:lnTo>
                    <a:pt x="1229110" y="1008316"/>
                  </a:lnTo>
                  <a:lnTo>
                    <a:pt x="1242709" y="1088196"/>
                  </a:lnTo>
                  <a:lnTo>
                    <a:pt x="1296040" y="1168077"/>
                  </a:lnTo>
                  <a:lnTo>
                    <a:pt x="868045" y="1263169"/>
                  </a:lnTo>
                  <a:lnTo>
                    <a:pt x="948724" y="1344262"/>
                  </a:lnTo>
                  <a:lnTo>
                    <a:pt x="1042053" y="1424142"/>
                  </a:lnTo>
                  <a:lnTo>
                    <a:pt x="1215911" y="1504023"/>
                  </a:lnTo>
                  <a:lnTo>
                    <a:pt x="1402968" y="1568279"/>
                  </a:lnTo>
                  <a:lnTo>
                    <a:pt x="1630289" y="1616271"/>
                  </a:lnTo>
                  <a:lnTo>
                    <a:pt x="1857211" y="1632056"/>
                  </a:lnTo>
                  <a:lnTo>
                    <a:pt x="2084533" y="1616271"/>
                  </a:lnTo>
                  <a:lnTo>
                    <a:pt x="2284789" y="1584063"/>
                  </a:lnTo>
                  <a:lnTo>
                    <a:pt x="2472113" y="1520286"/>
                  </a:lnTo>
                  <a:lnTo>
                    <a:pt x="2632372" y="1440246"/>
                  </a:lnTo>
                  <a:lnTo>
                    <a:pt x="2765965" y="1360365"/>
                  </a:lnTo>
                  <a:lnTo>
                    <a:pt x="2859427" y="1248118"/>
                  </a:lnTo>
                  <a:lnTo>
                    <a:pt x="2926356" y="1136189"/>
                  </a:lnTo>
                  <a:lnTo>
                    <a:pt x="2953022" y="1008316"/>
                  </a:lnTo>
                  <a:lnTo>
                    <a:pt x="2926356" y="896068"/>
                  </a:lnTo>
                  <a:lnTo>
                    <a:pt x="2886092" y="816028"/>
                  </a:lnTo>
                  <a:lnTo>
                    <a:pt x="2805963" y="720043"/>
                  </a:lnTo>
                  <a:lnTo>
                    <a:pt x="2699035" y="656107"/>
                  </a:lnTo>
                  <a:lnTo>
                    <a:pt x="2565442" y="592011"/>
                  </a:lnTo>
                  <a:lnTo>
                    <a:pt x="2418649" y="543859"/>
                  </a:lnTo>
                  <a:lnTo>
                    <a:pt x="2257991" y="511970"/>
                  </a:lnTo>
                  <a:lnTo>
                    <a:pt x="2084533" y="496185"/>
                  </a:lnTo>
                  <a:close/>
                </a:path>
                <a:path w="3742054" h="2128520">
                  <a:moveTo>
                    <a:pt x="2031069" y="0"/>
                  </a:moveTo>
                  <a:lnTo>
                    <a:pt x="1683753" y="31888"/>
                  </a:lnTo>
                  <a:lnTo>
                    <a:pt x="1349504" y="80040"/>
                  </a:lnTo>
                  <a:lnTo>
                    <a:pt x="1055652" y="176024"/>
                  </a:lnTo>
                  <a:lnTo>
                    <a:pt x="801665" y="304057"/>
                  </a:lnTo>
                  <a:lnTo>
                    <a:pt x="601409" y="448193"/>
                  </a:lnTo>
                  <a:lnTo>
                    <a:pt x="441017" y="608114"/>
                  </a:lnTo>
                  <a:lnTo>
                    <a:pt x="374087" y="704258"/>
                  </a:lnTo>
                  <a:lnTo>
                    <a:pt x="334169" y="800243"/>
                  </a:lnTo>
                  <a:lnTo>
                    <a:pt x="307450" y="896068"/>
                  </a:lnTo>
                  <a:lnTo>
                    <a:pt x="307450" y="1088196"/>
                  </a:lnTo>
                  <a:lnTo>
                    <a:pt x="334169" y="1184340"/>
                  </a:lnTo>
                  <a:lnTo>
                    <a:pt x="374087" y="1280006"/>
                  </a:lnTo>
                  <a:lnTo>
                    <a:pt x="427551" y="1360365"/>
                  </a:lnTo>
                  <a:lnTo>
                    <a:pt x="428081" y="1360920"/>
                  </a:lnTo>
                  <a:lnTo>
                    <a:pt x="868045" y="1263169"/>
                  </a:lnTo>
                  <a:lnTo>
                    <a:pt x="801665" y="1136189"/>
                  </a:lnTo>
                  <a:lnTo>
                    <a:pt x="774867" y="1008316"/>
                  </a:lnTo>
                  <a:lnTo>
                    <a:pt x="801665" y="847916"/>
                  </a:lnTo>
                  <a:lnTo>
                    <a:pt x="881794" y="704258"/>
                  </a:lnTo>
                  <a:lnTo>
                    <a:pt x="1002188" y="576226"/>
                  </a:lnTo>
                  <a:lnTo>
                    <a:pt x="1162447" y="463978"/>
                  </a:lnTo>
                  <a:lnTo>
                    <a:pt x="1349504" y="384097"/>
                  </a:lnTo>
                  <a:lnTo>
                    <a:pt x="1576826" y="304057"/>
                  </a:lnTo>
                  <a:lnTo>
                    <a:pt x="1817347" y="272168"/>
                  </a:lnTo>
                  <a:lnTo>
                    <a:pt x="2070934" y="256065"/>
                  </a:lnTo>
                  <a:lnTo>
                    <a:pt x="3151801" y="256065"/>
                  </a:lnTo>
                  <a:lnTo>
                    <a:pt x="2993020" y="176024"/>
                  </a:lnTo>
                  <a:lnTo>
                    <a:pt x="2699035" y="80040"/>
                  </a:lnTo>
                  <a:lnTo>
                    <a:pt x="2378385" y="31888"/>
                  </a:lnTo>
                  <a:lnTo>
                    <a:pt x="203106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51843" y="4932915"/>
              <a:ext cx="307975" cy="288925"/>
            </a:xfrm>
            <a:custGeom>
              <a:avLst/>
              <a:gdLst/>
              <a:ahLst/>
              <a:cxnLst/>
              <a:rect l="l" t="t" r="r" b="b"/>
              <a:pathLst>
                <a:path w="307975" h="288925">
                  <a:moveTo>
                    <a:pt x="0" y="0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307450" y="288304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9294" y="5221219"/>
              <a:ext cx="1483360" cy="384175"/>
            </a:xfrm>
            <a:custGeom>
              <a:avLst/>
              <a:gdLst/>
              <a:ahLst/>
              <a:cxnLst/>
              <a:rect l="l" t="t" r="r" b="b"/>
              <a:pathLst>
                <a:path w="1483360" h="384175">
                  <a:moveTo>
                    <a:pt x="0" y="0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483097" y="38400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42391" y="4596969"/>
              <a:ext cx="1951355" cy="1008380"/>
            </a:xfrm>
            <a:custGeom>
              <a:avLst/>
              <a:gdLst/>
              <a:ahLst/>
              <a:cxnLst/>
              <a:rect l="l" t="t" r="r" b="b"/>
              <a:pathLst>
                <a:path w="1951354" h="1008379">
                  <a:moveTo>
                    <a:pt x="0" y="1008252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50966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3358" y="4588882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3358" y="448519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1769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93358" y="4372952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2247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3358" y="4364865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30228" y="3508772"/>
              <a:ext cx="1363345" cy="864235"/>
            </a:xfrm>
            <a:custGeom>
              <a:avLst/>
              <a:gdLst/>
              <a:ahLst/>
              <a:cxnLst/>
              <a:rect l="l" t="t" r="r" b="b"/>
              <a:pathLst>
                <a:path w="1363345" h="864235">
                  <a:moveTo>
                    <a:pt x="1363130" y="864179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0" y="0"/>
                  </a:lnTo>
                </a:path>
                <a:path w="1363345" h="86423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82912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35597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9294" y="3508772"/>
              <a:ext cx="1376680" cy="976630"/>
            </a:xfrm>
            <a:custGeom>
              <a:avLst/>
              <a:gdLst/>
              <a:ahLst/>
              <a:cxnLst/>
              <a:rect l="l" t="t" r="r" b="b"/>
              <a:pathLst>
                <a:path w="1376679" h="976629">
                  <a:moveTo>
                    <a:pt x="1376302" y="0"/>
                  </a:moveTo>
                  <a:lnTo>
                    <a:pt x="1376302" y="0"/>
                  </a:lnTo>
                </a:path>
                <a:path w="1376679" h="976629">
                  <a:moveTo>
                    <a:pt x="1376302" y="0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97642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59294" y="4485199"/>
              <a:ext cx="120650" cy="352425"/>
            </a:xfrm>
            <a:custGeom>
              <a:avLst/>
              <a:gdLst/>
              <a:ahLst/>
              <a:cxnLst/>
              <a:rect l="l" t="t" r="r" b="b"/>
              <a:pathLst>
                <a:path w="120650" h="352425">
                  <a:moveTo>
                    <a:pt x="0" y="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120100" y="352049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79394" y="4837249"/>
              <a:ext cx="240665" cy="208279"/>
            </a:xfrm>
            <a:custGeom>
              <a:avLst/>
              <a:gdLst/>
              <a:ahLst/>
              <a:cxnLst/>
              <a:rect l="l" t="t" r="r" b="b"/>
              <a:pathLst>
                <a:path w="240664" h="208279">
                  <a:moveTo>
                    <a:pt x="0" y="0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240521" y="20791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19915" y="5045162"/>
              <a:ext cx="1162685" cy="320040"/>
            </a:xfrm>
            <a:custGeom>
              <a:avLst/>
              <a:gdLst/>
              <a:ahLst/>
              <a:cxnLst/>
              <a:rect l="l" t="t" r="r" b="b"/>
              <a:pathLst>
                <a:path w="1162685" h="320039">
                  <a:moveTo>
                    <a:pt x="0" y="0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1162473" y="31981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2389" y="4565080"/>
              <a:ext cx="1536700" cy="800100"/>
            </a:xfrm>
            <a:custGeom>
              <a:avLst/>
              <a:gdLst/>
              <a:ahLst/>
              <a:cxnLst/>
              <a:rect l="l" t="t" r="r" b="b"/>
              <a:pathLst>
                <a:path w="1536700" h="800100">
                  <a:moveTo>
                    <a:pt x="0" y="799892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18844" y="4556993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18844" y="4485199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880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05778" y="4324800"/>
              <a:ext cx="13335" cy="160655"/>
            </a:xfrm>
            <a:custGeom>
              <a:avLst/>
              <a:gdLst/>
              <a:ahLst/>
              <a:cxnLst/>
              <a:rect l="l" t="t" r="r" b="b"/>
              <a:pathLst>
                <a:path w="13335" h="160654">
                  <a:moveTo>
                    <a:pt x="6532" y="-6774"/>
                  </a:moveTo>
                  <a:lnTo>
                    <a:pt x="6532" y="167174"/>
                  </a:lnTo>
                </a:path>
              </a:pathLst>
            </a:custGeom>
            <a:ln w="2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89963" y="3749052"/>
              <a:ext cx="1016000" cy="575945"/>
            </a:xfrm>
            <a:custGeom>
              <a:avLst/>
              <a:gdLst/>
              <a:ahLst/>
              <a:cxnLst/>
              <a:rect l="l" t="t" r="r" b="b"/>
              <a:pathLst>
                <a:path w="1016000" h="575945">
                  <a:moveTo>
                    <a:pt x="1015814" y="575747"/>
                  </a:moveTo>
                  <a:lnTo>
                    <a:pt x="1015814" y="575747"/>
                  </a:lnTo>
                </a:path>
                <a:path w="1016000" h="575945">
                  <a:moveTo>
                    <a:pt x="1015814" y="575747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0" y="0"/>
                  </a:lnTo>
                </a:path>
                <a:path w="1016000" h="5759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09834" y="3988854"/>
              <a:ext cx="695325" cy="496570"/>
            </a:xfrm>
            <a:custGeom>
              <a:avLst/>
              <a:gdLst/>
              <a:ahLst/>
              <a:cxnLst/>
              <a:rect l="l" t="t" r="r" b="b"/>
              <a:pathLst>
                <a:path w="695325" h="496570">
                  <a:moveTo>
                    <a:pt x="695031" y="496345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0" y="0"/>
                  </a:lnTo>
                </a:path>
                <a:path w="695325" h="4965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36376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5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62518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9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0953" y="3988854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89" h="496570">
                  <a:moveTo>
                    <a:pt x="681565" y="0"/>
                  </a:moveTo>
                  <a:lnTo>
                    <a:pt x="681565" y="0"/>
                  </a:lnTo>
                </a:path>
                <a:path w="681989" h="496570">
                  <a:moveTo>
                    <a:pt x="681565" y="0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80953" y="4485199"/>
              <a:ext cx="67310" cy="160020"/>
            </a:xfrm>
            <a:custGeom>
              <a:avLst/>
              <a:gdLst/>
              <a:ahLst/>
              <a:cxnLst/>
              <a:rect l="l" t="t" r="r" b="b"/>
              <a:pathLst>
                <a:path w="67310" h="160020">
                  <a:moveTo>
                    <a:pt x="0" y="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66929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79394" y="3732948"/>
              <a:ext cx="2940050" cy="1632585"/>
            </a:xfrm>
            <a:custGeom>
              <a:avLst/>
              <a:gdLst/>
              <a:ahLst/>
              <a:cxnLst/>
              <a:rect l="l" t="t" r="r" b="b"/>
              <a:pathLst>
                <a:path w="2940050" h="1632585">
                  <a:moveTo>
                    <a:pt x="439634" y="1005461"/>
                  </a:moveTo>
                  <a:lnTo>
                    <a:pt x="0" y="1104300"/>
                  </a:lnTo>
                  <a:lnTo>
                    <a:pt x="106794" y="1216070"/>
                  </a:lnTo>
                  <a:lnTo>
                    <a:pt x="240521" y="1312214"/>
                  </a:lnTo>
                  <a:lnTo>
                    <a:pt x="467709" y="1455983"/>
                  </a:lnTo>
                  <a:lnTo>
                    <a:pt x="748095" y="1552079"/>
                  </a:lnTo>
                  <a:lnTo>
                    <a:pt x="1069145" y="1616271"/>
                  </a:lnTo>
                  <a:lnTo>
                    <a:pt x="1402994" y="1632024"/>
                  </a:lnTo>
                  <a:lnTo>
                    <a:pt x="1723645" y="1616271"/>
                  </a:lnTo>
                  <a:lnTo>
                    <a:pt x="2004297" y="1568215"/>
                  </a:lnTo>
                  <a:lnTo>
                    <a:pt x="2271483" y="1488270"/>
                  </a:lnTo>
                  <a:lnTo>
                    <a:pt x="2498805" y="1375991"/>
                  </a:lnTo>
                  <a:lnTo>
                    <a:pt x="1429660" y="1375991"/>
                  </a:lnTo>
                  <a:lnTo>
                    <a:pt x="1202738" y="1360206"/>
                  </a:lnTo>
                  <a:lnTo>
                    <a:pt x="975416" y="1312214"/>
                  </a:lnTo>
                  <a:lnTo>
                    <a:pt x="788359" y="1247958"/>
                  </a:lnTo>
                  <a:lnTo>
                    <a:pt x="614501" y="1168077"/>
                  </a:lnTo>
                  <a:lnTo>
                    <a:pt x="521173" y="1088196"/>
                  </a:lnTo>
                  <a:lnTo>
                    <a:pt x="441044" y="1008156"/>
                  </a:lnTo>
                  <a:lnTo>
                    <a:pt x="439634" y="1005461"/>
                  </a:lnTo>
                  <a:close/>
                </a:path>
                <a:path w="2940050" h="1632585">
                  <a:moveTo>
                    <a:pt x="2618622" y="255905"/>
                  </a:moveTo>
                  <a:lnTo>
                    <a:pt x="1830439" y="255905"/>
                  </a:lnTo>
                  <a:lnTo>
                    <a:pt x="1991098" y="287794"/>
                  </a:lnTo>
                  <a:lnTo>
                    <a:pt x="2137890" y="335945"/>
                  </a:lnTo>
                  <a:lnTo>
                    <a:pt x="2271483" y="400041"/>
                  </a:lnTo>
                  <a:lnTo>
                    <a:pt x="2378411" y="463978"/>
                  </a:lnTo>
                  <a:lnTo>
                    <a:pt x="2458540" y="559963"/>
                  </a:lnTo>
                  <a:lnTo>
                    <a:pt x="2498805" y="640003"/>
                  </a:lnTo>
                  <a:lnTo>
                    <a:pt x="2525470" y="752251"/>
                  </a:lnTo>
                  <a:lnTo>
                    <a:pt x="2498805" y="880124"/>
                  </a:lnTo>
                  <a:lnTo>
                    <a:pt x="2431875" y="992052"/>
                  </a:lnTo>
                  <a:lnTo>
                    <a:pt x="2338413" y="1104300"/>
                  </a:lnTo>
                  <a:lnTo>
                    <a:pt x="2204820" y="1184181"/>
                  </a:lnTo>
                  <a:lnTo>
                    <a:pt x="2044562" y="1264221"/>
                  </a:lnTo>
                  <a:lnTo>
                    <a:pt x="1857238" y="1327998"/>
                  </a:lnTo>
                  <a:lnTo>
                    <a:pt x="1656981" y="1360206"/>
                  </a:lnTo>
                  <a:lnTo>
                    <a:pt x="1429660" y="1375991"/>
                  </a:lnTo>
                  <a:lnTo>
                    <a:pt x="2498805" y="1375991"/>
                  </a:lnTo>
                  <a:lnTo>
                    <a:pt x="2685862" y="1247958"/>
                  </a:lnTo>
                  <a:lnTo>
                    <a:pt x="2819455" y="1088196"/>
                  </a:lnTo>
                  <a:lnTo>
                    <a:pt x="2872919" y="1008156"/>
                  </a:lnTo>
                  <a:lnTo>
                    <a:pt x="2912784" y="928275"/>
                  </a:lnTo>
                  <a:lnTo>
                    <a:pt x="2939449" y="832131"/>
                  </a:lnTo>
                  <a:lnTo>
                    <a:pt x="2939449" y="752251"/>
                  </a:lnTo>
                  <a:lnTo>
                    <a:pt x="2912784" y="591851"/>
                  </a:lnTo>
                  <a:lnTo>
                    <a:pt x="2846121" y="448193"/>
                  </a:lnTo>
                  <a:lnTo>
                    <a:pt x="2725727" y="320161"/>
                  </a:lnTo>
                  <a:lnTo>
                    <a:pt x="2618622" y="255905"/>
                  </a:lnTo>
                  <a:close/>
                </a:path>
                <a:path w="2940050" h="1632585">
                  <a:moveTo>
                    <a:pt x="1643382" y="0"/>
                  </a:moveTo>
                  <a:lnTo>
                    <a:pt x="1389795" y="16103"/>
                  </a:lnTo>
                  <a:lnTo>
                    <a:pt x="1149274" y="47992"/>
                  </a:lnTo>
                  <a:lnTo>
                    <a:pt x="921952" y="128032"/>
                  </a:lnTo>
                  <a:lnTo>
                    <a:pt x="734895" y="224017"/>
                  </a:lnTo>
                  <a:lnTo>
                    <a:pt x="574637" y="320161"/>
                  </a:lnTo>
                  <a:lnTo>
                    <a:pt x="454243" y="448193"/>
                  </a:lnTo>
                  <a:lnTo>
                    <a:pt x="374114" y="591851"/>
                  </a:lnTo>
                  <a:lnTo>
                    <a:pt x="347315" y="752251"/>
                  </a:lnTo>
                  <a:lnTo>
                    <a:pt x="374114" y="880124"/>
                  </a:lnTo>
                  <a:lnTo>
                    <a:pt x="439634" y="1005461"/>
                  </a:lnTo>
                  <a:lnTo>
                    <a:pt x="855289" y="912012"/>
                  </a:lnTo>
                  <a:lnTo>
                    <a:pt x="815158" y="832131"/>
                  </a:lnTo>
                  <a:lnTo>
                    <a:pt x="801559" y="752251"/>
                  </a:lnTo>
                  <a:lnTo>
                    <a:pt x="815158" y="640003"/>
                  </a:lnTo>
                  <a:lnTo>
                    <a:pt x="868488" y="559963"/>
                  </a:lnTo>
                  <a:lnTo>
                    <a:pt x="948751" y="463978"/>
                  </a:lnTo>
                  <a:lnTo>
                    <a:pt x="1042346" y="400041"/>
                  </a:lnTo>
                  <a:lnTo>
                    <a:pt x="1175939" y="335945"/>
                  </a:lnTo>
                  <a:lnTo>
                    <a:pt x="1322732" y="287794"/>
                  </a:lnTo>
                  <a:lnTo>
                    <a:pt x="1483124" y="255905"/>
                  </a:lnTo>
                  <a:lnTo>
                    <a:pt x="2618622" y="255905"/>
                  </a:lnTo>
                  <a:lnTo>
                    <a:pt x="2565468" y="224017"/>
                  </a:lnTo>
                  <a:lnTo>
                    <a:pt x="2378411" y="128032"/>
                  </a:lnTo>
                  <a:lnTo>
                    <a:pt x="2151489" y="47992"/>
                  </a:lnTo>
                  <a:lnTo>
                    <a:pt x="1910568" y="16103"/>
                  </a:lnTo>
                  <a:lnTo>
                    <a:pt x="164338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71882" y="4829737"/>
              <a:ext cx="483018" cy="367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47104" y="5188932"/>
              <a:ext cx="935355" cy="176530"/>
            </a:xfrm>
            <a:custGeom>
              <a:avLst/>
              <a:gdLst/>
              <a:ahLst/>
              <a:cxnLst/>
              <a:rect l="l" t="t" r="r" b="b"/>
              <a:pathLst>
                <a:path w="935354" h="176529">
                  <a:moveTo>
                    <a:pt x="0" y="0"/>
                  </a:moveTo>
                  <a:lnTo>
                    <a:pt x="280385" y="96096"/>
                  </a:lnTo>
                </a:path>
                <a:path w="935354" h="176529">
                  <a:moveTo>
                    <a:pt x="280385" y="96096"/>
                  </a:moveTo>
                  <a:lnTo>
                    <a:pt x="280385" y="96096"/>
                  </a:lnTo>
                </a:path>
                <a:path w="935354" h="176529">
                  <a:moveTo>
                    <a:pt x="280385" y="96096"/>
                  </a:moveTo>
                  <a:lnTo>
                    <a:pt x="601435" y="160287"/>
                  </a:lnTo>
                </a:path>
                <a:path w="935354" h="176529">
                  <a:moveTo>
                    <a:pt x="601435" y="160287"/>
                  </a:moveTo>
                  <a:lnTo>
                    <a:pt x="601435" y="160287"/>
                  </a:lnTo>
                </a:path>
                <a:path w="935354" h="176529">
                  <a:moveTo>
                    <a:pt x="601435" y="160287"/>
                  </a:moveTo>
                  <a:lnTo>
                    <a:pt x="935285" y="17604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82389" y="4565080"/>
              <a:ext cx="1536700" cy="800100"/>
            </a:xfrm>
            <a:custGeom>
              <a:avLst/>
              <a:gdLst/>
              <a:ahLst/>
              <a:cxnLst/>
              <a:rect l="l" t="t" r="r" b="b"/>
              <a:pathLst>
                <a:path w="1536700" h="800100">
                  <a:moveTo>
                    <a:pt x="0" y="799892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18844" y="4556993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18844" y="4485199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880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89963" y="3749052"/>
              <a:ext cx="1029335" cy="736600"/>
            </a:xfrm>
            <a:custGeom>
              <a:avLst/>
              <a:gdLst/>
              <a:ahLst/>
              <a:cxnLst/>
              <a:rect l="l" t="t" r="r" b="b"/>
              <a:pathLst>
                <a:path w="1029335" h="736600">
                  <a:moveTo>
                    <a:pt x="1028880" y="736147"/>
                  </a:moveTo>
                  <a:lnTo>
                    <a:pt x="1002215" y="575747"/>
                  </a:lnTo>
                </a:path>
                <a:path w="1029335" h="736600">
                  <a:moveTo>
                    <a:pt x="1002215" y="575747"/>
                  </a:moveTo>
                  <a:lnTo>
                    <a:pt x="1002215" y="575747"/>
                  </a:lnTo>
                </a:path>
                <a:path w="1029335" h="736600">
                  <a:moveTo>
                    <a:pt x="1002215" y="575747"/>
                  </a:moveTo>
                  <a:lnTo>
                    <a:pt x="935552" y="432089"/>
                  </a:lnTo>
                </a:path>
                <a:path w="1029335" h="736600">
                  <a:moveTo>
                    <a:pt x="935552" y="432089"/>
                  </a:moveTo>
                  <a:lnTo>
                    <a:pt x="935552" y="432089"/>
                  </a:lnTo>
                </a:path>
                <a:path w="1029335" h="736600">
                  <a:moveTo>
                    <a:pt x="935552" y="432089"/>
                  </a:moveTo>
                  <a:lnTo>
                    <a:pt x="815158" y="304057"/>
                  </a:lnTo>
                </a:path>
                <a:path w="1029335" h="736600">
                  <a:moveTo>
                    <a:pt x="815158" y="304057"/>
                  </a:moveTo>
                  <a:lnTo>
                    <a:pt x="815158" y="304057"/>
                  </a:lnTo>
                </a:path>
                <a:path w="1029335" h="736600">
                  <a:moveTo>
                    <a:pt x="815158" y="304057"/>
                  </a:moveTo>
                  <a:lnTo>
                    <a:pt x="654899" y="207913"/>
                  </a:lnTo>
                </a:path>
                <a:path w="1029335" h="736600">
                  <a:moveTo>
                    <a:pt x="654899" y="207913"/>
                  </a:moveTo>
                  <a:lnTo>
                    <a:pt x="654899" y="207913"/>
                  </a:lnTo>
                </a:path>
                <a:path w="1029335" h="736600">
                  <a:moveTo>
                    <a:pt x="654899" y="207913"/>
                  </a:moveTo>
                  <a:lnTo>
                    <a:pt x="467842" y="111928"/>
                  </a:lnTo>
                </a:path>
                <a:path w="1029335" h="736600">
                  <a:moveTo>
                    <a:pt x="467842" y="111928"/>
                  </a:moveTo>
                  <a:lnTo>
                    <a:pt x="467842" y="111928"/>
                  </a:lnTo>
                </a:path>
                <a:path w="1029335" h="736600">
                  <a:moveTo>
                    <a:pt x="467842" y="111928"/>
                  </a:moveTo>
                  <a:lnTo>
                    <a:pt x="240921" y="31888"/>
                  </a:lnTo>
                </a:path>
                <a:path w="1029335" h="736600">
                  <a:moveTo>
                    <a:pt x="240921" y="31888"/>
                  </a:moveTo>
                  <a:lnTo>
                    <a:pt x="240921" y="31888"/>
                  </a:lnTo>
                </a:path>
                <a:path w="1029335" h="736600">
                  <a:moveTo>
                    <a:pt x="240921" y="31888"/>
                  </a:moveTo>
                  <a:lnTo>
                    <a:pt x="0" y="0"/>
                  </a:lnTo>
                </a:path>
                <a:path w="1029335" h="7366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207913"/>
                  </a:lnTo>
                </a:path>
                <a:path w="1042670" h="736600">
                  <a:moveTo>
                    <a:pt x="387580" y="207913"/>
                  </a:moveTo>
                  <a:lnTo>
                    <a:pt x="387580" y="207913"/>
                  </a:lnTo>
                </a:path>
                <a:path w="1042670" h="736600">
                  <a:moveTo>
                    <a:pt x="387580" y="207913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36376" y="3988854"/>
              <a:ext cx="868680" cy="496570"/>
            </a:xfrm>
            <a:custGeom>
              <a:avLst/>
              <a:gdLst/>
              <a:ahLst/>
              <a:cxnLst/>
              <a:rect l="l" t="t" r="r" b="b"/>
              <a:pathLst>
                <a:path w="868679" h="496570">
                  <a:moveTo>
                    <a:pt x="868488" y="496345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80953" y="3988854"/>
              <a:ext cx="855980" cy="496570"/>
            </a:xfrm>
            <a:custGeom>
              <a:avLst/>
              <a:gdLst/>
              <a:ahLst/>
              <a:cxnLst/>
              <a:rect l="l" t="t" r="r" b="b"/>
              <a:pathLst>
                <a:path w="855979" h="496570">
                  <a:moveTo>
                    <a:pt x="855422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80953" y="4485199"/>
              <a:ext cx="53975" cy="160020"/>
            </a:xfrm>
            <a:custGeom>
              <a:avLst/>
              <a:gdLst/>
              <a:ahLst/>
              <a:cxnLst/>
              <a:rect l="l" t="t" r="r" b="b"/>
              <a:pathLst>
                <a:path w="53975" h="160020">
                  <a:moveTo>
                    <a:pt x="0" y="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53730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20438" y="3988854"/>
              <a:ext cx="2084705" cy="1120140"/>
            </a:xfrm>
            <a:custGeom>
              <a:avLst/>
              <a:gdLst/>
              <a:ahLst/>
              <a:cxnLst/>
              <a:rect l="l" t="t" r="r" b="b"/>
              <a:pathLst>
                <a:path w="2084704" h="1120139">
                  <a:moveTo>
                    <a:pt x="1389395" y="0"/>
                  </a:moveTo>
                  <a:lnTo>
                    <a:pt x="1042080" y="0"/>
                  </a:lnTo>
                  <a:lnTo>
                    <a:pt x="881688" y="31888"/>
                  </a:lnTo>
                  <a:lnTo>
                    <a:pt x="734895" y="80040"/>
                  </a:lnTo>
                  <a:lnTo>
                    <a:pt x="601302" y="144136"/>
                  </a:lnTo>
                  <a:lnTo>
                    <a:pt x="507707" y="208072"/>
                  </a:lnTo>
                  <a:lnTo>
                    <a:pt x="427444" y="304057"/>
                  </a:lnTo>
                  <a:lnTo>
                    <a:pt x="374114" y="384097"/>
                  </a:lnTo>
                  <a:lnTo>
                    <a:pt x="360514" y="496345"/>
                  </a:lnTo>
                  <a:lnTo>
                    <a:pt x="374114" y="576226"/>
                  </a:lnTo>
                  <a:lnTo>
                    <a:pt x="414245" y="656107"/>
                  </a:lnTo>
                  <a:lnTo>
                    <a:pt x="0" y="752251"/>
                  </a:lnTo>
                  <a:lnTo>
                    <a:pt x="80129" y="832291"/>
                  </a:lnTo>
                  <a:lnTo>
                    <a:pt x="173457" y="912172"/>
                  </a:lnTo>
                  <a:lnTo>
                    <a:pt x="347315" y="992052"/>
                  </a:lnTo>
                  <a:lnTo>
                    <a:pt x="534372" y="1056308"/>
                  </a:lnTo>
                  <a:lnTo>
                    <a:pt x="761694" y="1104300"/>
                  </a:lnTo>
                  <a:lnTo>
                    <a:pt x="988616" y="1120085"/>
                  </a:lnTo>
                  <a:lnTo>
                    <a:pt x="1215937" y="1104300"/>
                  </a:lnTo>
                  <a:lnTo>
                    <a:pt x="1416194" y="1072093"/>
                  </a:lnTo>
                  <a:lnTo>
                    <a:pt x="1603517" y="1008316"/>
                  </a:lnTo>
                  <a:lnTo>
                    <a:pt x="1763776" y="928275"/>
                  </a:lnTo>
                  <a:lnTo>
                    <a:pt x="1897369" y="848395"/>
                  </a:lnTo>
                  <a:lnTo>
                    <a:pt x="1990831" y="736147"/>
                  </a:lnTo>
                  <a:lnTo>
                    <a:pt x="2057761" y="624218"/>
                  </a:lnTo>
                  <a:lnTo>
                    <a:pt x="2084426" y="496345"/>
                  </a:lnTo>
                  <a:lnTo>
                    <a:pt x="2057761" y="384097"/>
                  </a:lnTo>
                  <a:lnTo>
                    <a:pt x="2017496" y="304057"/>
                  </a:lnTo>
                  <a:lnTo>
                    <a:pt x="1937367" y="208072"/>
                  </a:lnTo>
                  <a:lnTo>
                    <a:pt x="1830439" y="144136"/>
                  </a:lnTo>
                  <a:lnTo>
                    <a:pt x="1696846" y="80040"/>
                  </a:lnTo>
                  <a:lnTo>
                    <a:pt x="1550054" y="31888"/>
                  </a:lnTo>
                  <a:lnTo>
                    <a:pt x="138939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36376" y="3988854"/>
              <a:ext cx="868680" cy="496570"/>
            </a:xfrm>
            <a:custGeom>
              <a:avLst/>
              <a:gdLst/>
              <a:ahLst/>
              <a:cxnLst/>
              <a:rect l="l" t="t" r="r" b="b"/>
              <a:pathLst>
                <a:path w="868679" h="496570">
                  <a:moveTo>
                    <a:pt x="868488" y="496345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953" y="3988854"/>
              <a:ext cx="855980" cy="496570"/>
            </a:xfrm>
            <a:custGeom>
              <a:avLst/>
              <a:gdLst/>
              <a:ahLst/>
              <a:cxnLst/>
              <a:rect l="l" t="t" r="r" b="b"/>
              <a:pathLst>
                <a:path w="855979" h="496570">
                  <a:moveTo>
                    <a:pt x="855422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80953" y="4485199"/>
              <a:ext cx="53975" cy="160020"/>
            </a:xfrm>
            <a:custGeom>
              <a:avLst/>
              <a:gdLst/>
              <a:ahLst/>
              <a:cxnLst/>
              <a:rect l="l" t="t" r="r" b="b"/>
              <a:pathLst>
                <a:path w="53975" h="160020">
                  <a:moveTo>
                    <a:pt x="0" y="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53730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17687" y="4372952"/>
              <a:ext cx="167732" cy="5036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98969" y="4389055"/>
              <a:ext cx="127751" cy="391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93117" y="4357167"/>
              <a:ext cx="87152" cy="3110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6549" y="3092957"/>
              <a:ext cx="4824095" cy="3328670"/>
            </a:xfrm>
            <a:custGeom>
              <a:avLst/>
              <a:gdLst/>
              <a:ahLst/>
              <a:cxnLst/>
              <a:rect l="l" t="t" r="r" b="b"/>
              <a:pathLst>
                <a:path w="4824095" h="3328670">
                  <a:moveTo>
                    <a:pt x="2926359" y="1359877"/>
                  </a:moveTo>
                  <a:lnTo>
                    <a:pt x="1950935" y="0"/>
                  </a:lnTo>
                  <a:lnTo>
                    <a:pt x="1924138" y="16103"/>
                  </a:lnTo>
                  <a:lnTo>
                    <a:pt x="2891650" y="1364780"/>
                  </a:lnTo>
                  <a:lnTo>
                    <a:pt x="0" y="2032177"/>
                  </a:lnTo>
                  <a:lnTo>
                    <a:pt x="13525" y="2064080"/>
                  </a:lnTo>
                  <a:lnTo>
                    <a:pt x="2912884" y="1392250"/>
                  </a:lnTo>
                  <a:lnTo>
                    <a:pt x="2912884" y="1368018"/>
                  </a:lnTo>
                  <a:lnTo>
                    <a:pt x="2926359" y="1359877"/>
                  </a:lnTo>
                  <a:close/>
                </a:path>
                <a:path w="4824095" h="3328670">
                  <a:moveTo>
                    <a:pt x="4823853" y="2351963"/>
                  </a:moveTo>
                  <a:lnTo>
                    <a:pt x="2969272" y="1375537"/>
                  </a:lnTo>
                  <a:lnTo>
                    <a:pt x="4115498" y="128028"/>
                  </a:lnTo>
                  <a:lnTo>
                    <a:pt x="4102023" y="111760"/>
                  </a:lnTo>
                  <a:lnTo>
                    <a:pt x="2941828" y="1361084"/>
                  </a:lnTo>
                  <a:lnTo>
                    <a:pt x="2939554" y="1359877"/>
                  </a:lnTo>
                  <a:lnTo>
                    <a:pt x="2936900" y="1366393"/>
                  </a:lnTo>
                  <a:lnTo>
                    <a:pt x="2927388" y="1376629"/>
                  </a:lnTo>
                  <a:lnTo>
                    <a:pt x="2926359" y="1375981"/>
                  </a:lnTo>
                  <a:lnTo>
                    <a:pt x="2925584" y="1378572"/>
                  </a:lnTo>
                  <a:lnTo>
                    <a:pt x="2912884" y="1392250"/>
                  </a:lnTo>
                  <a:lnTo>
                    <a:pt x="2920238" y="1396568"/>
                  </a:lnTo>
                  <a:lnTo>
                    <a:pt x="2351722" y="3312147"/>
                  </a:lnTo>
                  <a:lnTo>
                    <a:pt x="2378379" y="3328301"/>
                  </a:lnTo>
                  <a:lnTo>
                    <a:pt x="2949460" y="1404226"/>
                  </a:lnTo>
                  <a:lnTo>
                    <a:pt x="4810264" y="2368118"/>
                  </a:lnTo>
                  <a:lnTo>
                    <a:pt x="4823853" y="2351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689924" y="3223935"/>
            <a:ext cx="126619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750" spc="-150" dirty="0">
                <a:latin typeface="Arial"/>
                <a:cs typeface="Arial"/>
              </a:rPr>
              <a:t>communication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290968" y="5658194"/>
            <a:ext cx="972819" cy="9423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73990" marR="5715" indent="-174625">
              <a:lnSpc>
                <a:spcPct val="122500"/>
              </a:lnSpc>
              <a:spcBef>
                <a:spcPts val="254"/>
              </a:spcBef>
            </a:pPr>
            <a:r>
              <a:rPr sz="1750" spc="-140" dirty="0">
                <a:latin typeface="Arial"/>
                <a:cs typeface="Arial"/>
              </a:rPr>
              <a:t>d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140" dirty="0">
                <a:latin typeface="Arial"/>
                <a:cs typeface="Arial"/>
              </a:rPr>
              <a:t>p</a:t>
            </a:r>
            <a:r>
              <a:rPr sz="1750" spc="-80" dirty="0">
                <a:latin typeface="Arial"/>
                <a:cs typeface="Arial"/>
              </a:rPr>
              <a:t>l</a:t>
            </a:r>
            <a:r>
              <a:rPr sz="1750" spc="-140" dirty="0">
                <a:latin typeface="Arial"/>
                <a:cs typeface="Arial"/>
              </a:rPr>
              <a:t>oy</a:t>
            </a:r>
            <a:r>
              <a:rPr sz="1750" spc="-204" dirty="0">
                <a:latin typeface="Arial"/>
                <a:cs typeface="Arial"/>
              </a:rPr>
              <a:t>m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140" dirty="0">
                <a:latin typeface="Arial"/>
                <a:cs typeface="Arial"/>
              </a:rPr>
              <a:t>n</a:t>
            </a:r>
            <a:r>
              <a:rPr sz="1750" spc="-80" dirty="0">
                <a:latin typeface="Arial"/>
                <a:cs typeface="Arial"/>
              </a:rPr>
              <a:t>t  </a:t>
            </a:r>
            <a:r>
              <a:rPr sz="1500" spc="-100" dirty="0">
                <a:latin typeface="Arial"/>
                <a:cs typeface="Arial"/>
              </a:rPr>
              <a:t>delivery  </a:t>
            </a:r>
            <a:r>
              <a:rPr sz="1500" spc="-95" dirty="0">
                <a:latin typeface="Arial"/>
                <a:cs typeface="Arial"/>
              </a:rPr>
              <a:t>feedback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908019" y="4615934"/>
            <a:ext cx="33845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r>
              <a:rPr sz="1500" i="1" spc="-120" dirty="0">
                <a:latin typeface="Arial"/>
                <a:cs typeface="Arial"/>
              </a:rPr>
              <a:t>s</a:t>
            </a:r>
            <a:r>
              <a:rPr sz="1500" i="1" spc="-5" dirty="0">
                <a:latin typeface="Arial"/>
                <a:cs typeface="Arial"/>
              </a:rPr>
              <a:t>t</a:t>
            </a:r>
            <a:r>
              <a:rPr sz="1500" i="1" spc="-100" dirty="0">
                <a:latin typeface="Arial"/>
                <a:cs typeface="Arial"/>
              </a:rPr>
              <a:t>a</a:t>
            </a:r>
            <a:r>
              <a:rPr sz="1500" i="1" spc="-75" dirty="0">
                <a:latin typeface="Arial"/>
                <a:cs typeface="Arial"/>
              </a:rPr>
              <a:t>rt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349909" y="4341063"/>
            <a:ext cx="1584960" cy="704215"/>
            <a:chOff x="2349909" y="4341063"/>
            <a:chExt cx="1584960" cy="704215"/>
          </a:xfrm>
        </p:grpSpPr>
        <p:sp>
          <p:nvSpPr>
            <p:cNvPr id="117" name="object 117"/>
            <p:cNvSpPr/>
            <p:nvPr/>
          </p:nvSpPr>
          <p:spPr>
            <a:xfrm>
              <a:off x="3760960" y="4341063"/>
              <a:ext cx="87244" cy="263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26454" y="4741105"/>
              <a:ext cx="294005" cy="64135"/>
            </a:xfrm>
            <a:custGeom>
              <a:avLst/>
              <a:gdLst/>
              <a:ahLst/>
              <a:cxnLst/>
              <a:rect l="l" t="t" r="r" b="b"/>
              <a:pathLst>
                <a:path w="294004" h="64135">
                  <a:moveTo>
                    <a:pt x="0" y="63777"/>
                  </a:moveTo>
                  <a:lnTo>
                    <a:pt x="293984" y="0"/>
                  </a:lnTo>
                </a:path>
              </a:pathLst>
            </a:custGeom>
            <a:ln w="16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386845" y="4693113"/>
              <a:ext cx="147320" cy="160020"/>
            </a:xfrm>
            <a:custGeom>
              <a:avLst/>
              <a:gdLst/>
              <a:ahLst/>
              <a:cxnLst/>
              <a:rect l="l" t="t" r="r" b="b"/>
              <a:pathLst>
                <a:path w="147320" h="160020">
                  <a:moveTo>
                    <a:pt x="0" y="0"/>
                  </a:moveTo>
                  <a:lnTo>
                    <a:pt x="66663" y="63777"/>
                  </a:lnTo>
                  <a:lnTo>
                    <a:pt x="26665" y="159921"/>
                  </a:lnTo>
                  <a:lnTo>
                    <a:pt x="146792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798969" y="4837249"/>
              <a:ext cx="280670" cy="80010"/>
            </a:xfrm>
            <a:custGeom>
              <a:avLst/>
              <a:gdLst/>
              <a:ahLst/>
              <a:cxnLst/>
              <a:rect l="l" t="t" r="r" b="b"/>
              <a:pathLst>
                <a:path w="280669" h="80010">
                  <a:moveTo>
                    <a:pt x="0" y="79880"/>
                  </a:moveTo>
                  <a:lnTo>
                    <a:pt x="280425" y="0"/>
                  </a:lnTo>
                </a:path>
              </a:pathLst>
            </a:custGeom>
            <a:ln w="15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45775" y="4789257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5" h="160020">
                  <a:moveTo>
                    <a:pt x="0" y="0"/>
                  </a:moveTo>
                  <a:lnTo>
                    <a:pt x="80155" y="63777"/>
                  </a:lnTo>
                  <a:lnTo>
                    <a:pt x="26718" y="159761"/>
                  </a:lnTo>
                  <a:lnTo>
                    <a:pt x="160285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57925" y="4932915"/>
              <a:ext cx="280670" cy="80645"/>
            </a:xfrm>
            <a:custGeom>
              <a:avLst/>
              <a:gdLst/>
              <a:ahLst/>
              <a:cxnLst/>
              <a:rect l="l" t="t" r="r" b="b"/>
              <a:pathLst>
                <a:path w="280669" h="80645">
                  <a:moveTo>
                    <a:pt x="0" y="80040"/>
                  </a:moveTo>
                  <a:lnTo>
                    <a:pt x="280398" y="0"/>
                  </a:lnTo>
                </a:path>
              </a:pathLst>
            </a:custGeom>
            <a:ln w="15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04717" y="4884923"/>
              <a:ext cx="160655" cy="160655"/>
            </a:xfrm>
            <a:custGeom>
              <a:avLst/>
              <a:gdLst/>
              <a:ahLst/>
              <a:cxnLst/>
              <a:rect l="l" t="t" r="r" b="b"/>
              <a:pathLst>
                <a:path w="160655" h="160654">
                  <a:moveTo>
                    <a:pt x="0" y="0"/>
                  </a:moveTo>
                  <a:lnTo>
                    <a:pt x="80169" y="64095"/>
                  </a:lnTo>
                  <a:lnTo>
                    <a:pt x="26731" y="160239"/>
                  </a:lnTo>
                  <a:lnTo>
                    <a:pt x="160325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27233" y="4644961"/>
              <a:ext cx="281305" cy="64135"/>
            </a:xfrm>
            <a:custGeom>
              <a:avLst/>
              <a:gdLst/>
              <a:ahLst/>
              <a:cxnLst/>
              <a:rect l="l" t="t" r="r" b="b"/>
              <a:pathLst>
                <a:path w="281304" h="64135">
                  <a:moveTo>
                    <a:pt x="0" y="63936"/>
                  </a:moveTo>
                  <a:lnTo>
                    <a:pt x="280785" y="0"/>
                  </a:lnTo>
                </a:path>
              </a:pathLst>
            </a:custGeom>
            <a:ln w="16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74026" y="459696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0" y="0"/>
                  </a:moveTo>
                  <a:lnTo>
                    <a:pt x="80262" y="64255"/>
                  </a:lnTo>
                  <a:lnTo>
                    <a:pt x="26798" y="159921"/>
                  </a:lnTo>
                  <a:lnTo>
                    <a:pt x="160658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807337" y="3735906"/>
            <a:ext cx="758190" cy="784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750" spc="-204" dirty="0">
                <a:latin typeface="Arial"/>
                <a:cs typeface="Arial"/>
              </a:rPr>
              <a:t>m</a:t>
            </a:r>
            <a:r>
              <a:rPr sz="1750" spc="-140" dirty="0">
                <a:latin typeface="Arial"/>
                <a:cs typeface="Arial"/>
              </a:rPr>
              <a:t>od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80" dirty="0">
                <a:latin typeface="Arial"/>
                <a:cs typeface="Arial"/>
              </a:rPr>
              <a:t>li</a:t>
            </a:r>
            <a:r>
              <a:rPr sz="1750" spc="-240" dirty="0">
                <a:latin typeface="Arial"/>
                <a:cs typeface="Arial"/>
              </a:rPr>
              <a:t>n</a:t>
            </a:r>
            <a:r>
              <a:rPr sz="1750" spc="-155" dirty="0">
                <a:latin typeface="Arial"/>
                <a:cs typeface="Arial"/>
              </a:rPr>
              <a:t>g</a:t>
            </a:r>
            <a:endParaRPr sz="1750">
              <a:latin typeface="Arial"/>
              <a:cs typeface="Arial"/>
            </a:endParaRPr>
          </a:p>
          <a:p>
            <a:pPr marR="15240" algn="r">
              <a:lnSpc>
                <a:spcPct val="100000"/>
              </a:lnSpc>
              <a:spcBef>
                <a:spcPts val="40"/>
              </a:spcBef>
            </a:pPr>
            <a:r>
              <a:rPr sz="1500" spc="-204" dirty="0">
                <a:latin typeface="Arial"/>
                <a:cs typeface="Arial"/>
              </a:rPr>
              <a:t>a</a:t>
            </a:r>
            <a:r>
              <a:rPr sz="1500" spc="-100" dirty="0">
                <a:latin typeface="Arial"/>
                <a:cs typeface="Arial"/>
              </a:rPr>
              <a:t>n</a:t>
            </a:r>
            <a:r>
              <a:rPr sz="1500" spc="-204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120" dirty="0">
                <a:latin typeface="Arial"/>
                <a:cs typeface="Arial"/>
              </a:rPr>
              <a:t>y</a:t>
            </a:r>
            <a:r>
              <a:rPr sz="1500" spc="-130" dirty="0">
                <a:latin typeface="Arial"/>
                <a:cs typeface="Arial"/>
              </a:rPr>
              <a:t>s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20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60020">
              <a:lnSpc>
                <a:spcPct val="100000"/>
              </a:lnSpc>
              <a:spcBef>
                <a:spcPts val="215"/>
              </a:spcBef>
            </a:pPr>
            <a:r>
              <a:rPr sz="1500" spc="-100" dirty="0"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50622" y="5911949"/>
            <a:ext cx="1026160" cy="768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ts val="2055"/>
              </a:lnSpc>
              <a:spcBef>
                <a:spcPts val="114"/>
              </a:spcBef>
            </a:pPr>
            <a:r>
              <a:rPr sz="1750" spc="-125" dirty="0">
                <a:latin typeface="Arial"/>
                <a:cs typeface="Arial"/>
              </a:rPr>
              <a:t>construction</a:t>
            </a:r>
            <a:endParaRPr sz="1750">
              <a:latin typeface="Arial"/>
              <a:cs typeface="Arial"/>
            </a:endParaRPr>
          </a:p>
          <a:p>
            <a:pPr marL="213360">
              <a:lnSpc>
                <a:spcPts val="1755"/>
              </a:lnSpc>
            </a:pPr>
            <a:r>
              <a:rPr sz="1500" spc="-90" dirty="0">
                <a:latin typeface="Arial"/>
                <a:cs typeface="Arial"/>
              </a:rPr>
              <a:t>code</a:t>
            </a:r>
            <a:endParaRPr sz="1500">
              <a:latin typeface="Arial"/>
              <a:cs typeface="Arial"/>
            </a:endParaRPr>
          </a:p>
          <a:p>
            <a:pPr marL="213360">
              <a:lnSpc>
                <a:spcPct val="100000"/>
              </a:lnSpc>
              <a:spcBef>
                <a:spcPts val="215"/>
              </a:spcBef>
            </a:pPr>
            <a:r>
              <a:rPr sz="1500" spc="-75" dirty="0">
                <a:latin typeface="Arial"/>
                <a:cs typeface="Arial"/>
              </a:rPr>
              <a:t>test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88404" y="1858260"/>
            <a:ext cx="1002665" cy="1078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0014" marR="5080" indent="-120650">
              <a:lnSpc>
                <a:spcPct val="110600"/>
              </a:lnSpc>
              <a:spcBef>
                <a:spcPts val="65"/>
              </a:spcBef>
            </a:pPr>
            <a:r>
              <a:rPr sz="1750" spc="-175" dirty="0">
                <a:latin typeface="Arial"/>
                <a:cs typeface="Arial"/>
              </a:rPr>
              <a:t>planning  </a:t>
            </a:r>
            <a:r>
              <a:rPr sz="1500" spc="-100" dirty="0">
                <a:latin typeface="Arial"/>
                <a:cs typeface="Arial"/>
              </a:rPr>
              <a:t>estimation  </a:t>
            </a:r>
            <a:r>
              <a:rPr sz="1500" spc="-114" dirty="0">
                <a:latin typeface="Arial"/>
                <a:cs typeface="Arial"/>
              </a:rPr>
              <a:t>scheduling  </a:t>
            </a:r>
            <a:r>
              <a:rPr sz="1500" spc="-85" dirty="0">
                <a:latin typeface="Arial"/>
                <a:cs typeface="Arial"/>
              </a:rPr>
              <a:t>risk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114" dirty="0">
                <a:latin typeface="Arial"/>
                <a:cs typeface="Arial"/>
              </a:rPr>
              <a:t>analysis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0257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/>
              <a:t>Spiral</a:t>
            </a:r>
            <a:r>
              <a:rPr sz="4400" spc="-114" dirty="0"/>
              <a:t> </a:t>
            </a:r>
            <a:r>
              <a:rPr sz="4400" dirty="0"/>
              <a:t>Model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1676400" y="1892807"/>
            <a:ext cx="5943600" cy="4813300"/>
            <a:chOff x="1676400" y="1892807"/>
            <a:chExt cx="5943600" cy="4813300"/>
          </a:xfrm>
        </p:grpSpPr>
        <p:sp>
          <p:nvSpPr>
            <p:cNvPr id="4" name="object 4"/>
            <p:cNvSpPr/>
            <p:nvPr/>
          </p:nvSpPr>
          <p:spPr>
            <a:xfrm>
              <a:off x="1676400" y="1892807"/>
              <a:ext cx="5943600" cy="4813300"/>
            </a:xfrm>
            <a:custGeom>
              <a:avLst/>
              <a:gdLst/>
              <a:ahLst/>
              <a:cxnLst/>
              <a:rect l="l" t="t" r="r" b="b"/>
              <a:pathLst>
                <a:path w="5943600" h="4813300">
                  <a:moveTo>
                    <a:pt x="5943600" y="0"/>
                  </a:moveTo>
                  <a:lnTo>
                    <a:pt x="0" y="0"/>
                  </a:lnTo>
                  <a:lnTo>
                    <a:pt x="0" y="4812792"/>
                  </a:lnTo>
                  <a:lnTo>
                    <a:pt x="5943600" y="4812792"/>
                  </a:lnTo>
                  <a:lnTo>
                    <a:pt x="594360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70318" y="4485199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69" h="128270">
                  <a:moveTo>
                    <a:pt x="6766" y="-6783"/>
                  </a:moveTo>
                  <a:lnTo>
                    <a:pt x="6766" y="134656"/>
                  </a:lnTo>
                </a:path>
              </a:pathLst>
            </a:custGeom>
            <a:ln w="27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83850" y="4613072"/>
              <a:ext cx="2352040" cy="1232535"/>
            </a:xfrm>
            <a:custGeom>
              <a:avLst/>
              <a:gdLst/>
              <a:ahLst/>
              <a:cxnLst/>
              <a:rect l="l" t="t" r="r" b="b"/>
              <a:pathLst>
                <a:path w="2352040" h="1232535">
                  <a:moveTo>
                    <a:pt x="0" y="0"/>
                  </a:moveTo>
                  <a:lnTo>
                    <a:pt x="0" y="0"/>
                  </a:lnTo>
                </a:path>
                <a:path w="2352040" h="1232535">
                  <a:moveTo>
                    <a:pt x="0" y="0"/>
                  </a:moveTo>
                  <a:lnTo>
                    <a:pt x="26718" y="143817"/>
                  </a:lnTo>
                </a:path>
                <a:path w="2352040" h="1232535">
                  <a:moveTo>
                    <a:pt x="26718" y="143817"/>
                  </a:moveTo>
                  <a:lnTo>
                    <a:pt x="26718" y="143817"/>
                  </a:lnTo>
                </a:path>
                <a:path w="2352040" h="1232535">
                  <a:moveTo>
                    <a:pt x="26718" y="143817"/>
                  </a:moveTo>
                  <a:lnTo>
                    <a:pt x="93355" y="271849"/>
                  </a:lnTo>
                </a:path>
                <a:path w="2352040" h="1232535">
                  <a:moveTo>
                    <a:pt x="93355" y="271849"/>
                  </a:moveTo>
                  <a:lnTo>
                    <a:pt x="93355" y="271849"/>
                  </a:lnTo>
                </a:path>
                <a:path w="2352040" h="1232535">
                  <a:moveTo>
                    <a:pt x="93355" y="271849"/>
                  </a:moveTo>
                  <a:lnTo>
                    <a:pt x="173511" y="399882"/>
                  </a:lnTo>
                </a:path>
                <a:path w="2352040" h="1232535">
                  <a:moveTo>
                    <a:pt x="173511" y="399882"/>
                  </a:moveTo>
                  <a:lnTo>
                    <a:pt x="173511" y="399882"/>
                  </a:lnTo>
                </a:path>
                <a:path w="2352040" h="1232535">
                  <a:moveTo>
                    <a:pt x="173511" y="399882"/>
                  </a:moveTo>
                  <a:lnTo>
                    <a:pt x="267199" y="527803"/>
                  </a:lnTo>
                </a:path>
                <a:path w="2352040" h="1232535">
                  <a:moveTo>
                    <a:pt x="267199" y="527803"/>
                  </a:moveTo>
                  <a:lnTo>
                    <a:pt x="267199" y="527803"/>
                  </a:lnTo>
                </a:path>
                <a:path w="2352040" h="1232535">
                  <a:moveTo>
                    <a:pt x="267199" y="527803"/>
                  </a:moveTo>
                  <a:lnTo>
                    <a:pt x="387273" y="640051"/>
                  </a:lnTo>
                </a:path>
                <a:path w="2352040" h="1232535">
                  <a:moveTo>
                    <a:pt x="387273" y="640051"/>
                  </a:moveTo>
                  <a:lnTo>
                    <a:pt x="387273" y="640051"/>
                  </a:lnTo>
                </a:path>
                <a:path w="2352040" h="1232535">
                  <a:moveTo>
                    <a:pt x="387273" y="640051"/>
                  </a:moveTo>
                  <a:lnTo>
                    <a:pt x="520866" y="736147"/>
                  </a:lnTo>
                </a:path>
                <a:path w="2352040" h="1232535">
                  <a:moveTo>
                    <a:pt x="520866" y="736147"/>
                  </a:moveTo>
                  <a:lnTo>
                    <a:pt x="520866" y="736147"/>
                  </a:lnTo>
                </a:path>
                <a:path w="2352040" h="1232535">
                  <a:moveTo>
                    <a:pt x="520866" y="736147"/>
                  </a:moveTo>
                  <a:lnTo>
                    <a:pt x="681191" y="831844"/>
                  </a:lnTo>
                </a:path>
                <a:path w="2352040" h="1232535">
                  <a:moveTo>
                    <a:pt x="681191" y="831844"/>
                  </a:moveTo>
                  <a:lnTo>
                    <a:pt x="681191" y="831844"/>
                  </a:lnTo>
                </a:path>
                <a:path w="2352040" h="1232535">
                  <a:moveTo>
                    <a:pt x="681191" y="831844"/>
                  </a:moveTo>
                  <a:lnTo>
                    <a:pt x="1028880" y="1007901"/>
                  </a:lnTo>
                </a:path>
                <a:path w="2352040" h="1232535">
                  <a:moveTo>
                    <a:pt x="1028880" y="1007901"/>
                  </a:moveTo>
                  <a:lnTo>
                    <a:pt x="1028880" y="1007901"/>
                  </a:lnTo>
                </a:path>
                <a:path w="2352040" h="1232535">
                  <a:moveTo>
                    <a:pt x="1028880" y="1007901"/>
                  </a:moveTo>
                  <a:lnTo>
                    <a:pt x="1429660" y="1135886"/>
                  </a:lnTo>
                </a:path>
                <a:path w="2352040" h="1232535">
                  <a:moveTo>
                    <a:pt x="1429660" y="1135886"/>
                  </a:moveTo>
                  <a:lnTo>
                    <a:pt x="1429660" y="1135886"/>
                  </a:lnTo>
                </a:path>
                <a:path w="2352040" h="1232535">
                  <a:moveTo>
                    <a:pt x="1429660" y="1135886"/>
                  </a:moveTo>
                  <a:lnTo>
                    <a:pt x="1883903" y="1215846"/>
                  </a:lnTo>
                </a:path>
                <a:path w="2352040" h="1232535">
                  <a:moveTo>
                    <a:pt x="1883903" y="1215846"/>
                  </a:moveTo>
                  <a:lnTo>
                    <a:pt x="1883903" y="1215846"/>
                  </a:lnTo>
                </a:path>
                <a:path w="2352040" h="1232535">
                  <a:moveTo>
                    <a:pt x="1883903" y="1215846"/>
                  </a:moveTo>
                  <a:lnTo>
                    <a:pt x="2351746" y="1231982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5597" y="4613072"/>
              <a:ext cx="2365375" cy="1232535"/>
            </a:xfrm>
            <a:custGeom>
              <a:avLst/>
              <a:gdLst/>
              <a:ahLst/>
              <a:cxnLst/>
              <a:rect l="l" t="t" r="r" b="b"/>
              <a:pathLst>
                <a:path w="2365375" h="1232535">
                  <a:moveTo>
                    <a:pt x="0" y="1231982"/>
                  </a:moveTo>
                  <a:lnTo>
                    <a:pt x="480908" y="1215846"/>
                  </a:lnTo>
                </a:path>
                <a:path w="2365375" h="1232535">
                  <a:moveTo>
                    <a:pt x="480908" y="1215846"/>
                  </a:moveTo>
                  <a:lnTo>
                    <a:pt x="480908" y="1215846"/>
                  </a:lnTo>
                </a:path>
                <a:path w="2365375" h="1232535">
                  <a:moveTo>
                    <a:pt x="480908" y="1215846"/>
                  </a:moveTo>
                  <a:lnTo>
                    <a:pt x="935152" y="1135886"/>
                  </a:lnTo>
                </a:path>
                <a:path w="2365375" h="1232535">
                  <a:moveTo>
                    <a:pt x="935152" y="1135886"/>
                  </a:moveTo>
                  <a:lnTo>
                    <a:pt x="935152" y="1135886"/>
                  </a:lnTo>
                </a:path>
                <a:path w="2365375" h="1232535">
                  <a:moveTo>
                    <a:pt x="935152" y="1135886"/>
                  </a:moveTo>
                  <a:lnTo>
                    <a:pt x="1335931" y="1007901"/>
                  </a:lnTo>
                </a:path>
                <a:path w="2365375" h="1232535">
                  <a:moveTo>
                    <a:pt x="1335931" y="1007901"/>
                  </a:moveTo>
                  <a:lnTo>
                    <a:pt x="1335931" y="1007901"/>
                  </a:lnTo>
                </a:path>
                <a:path w="2365375" h="1232535">
                  <a:moveTo>
                    <a:pt x="1335931" y="1007901"/>
                  </a:moveTo>
                  <a:lnTo>
                    <a:pt x="1683247" y="831844"/>
                  </a:lnTo>
                </a:path>
                <a:path w="2365375" h="1232535">
                  <a:moveTo>
                    <a:pt x="1683247" y="831844"/>
                  </a:moveTo>
                  <a:lnTo>
                    <a:pt x="1683247" y="831844"/>
                  </a:lnTo>
                </a:path>
                <a:path w="2365375" h="1232535">
                  <a:moveTo>
                    <a:pt x="1683247" y="831844"/>
                  </a:moveTo>
                  <a:lnTo>
                    <a:pt x="1830439" y="736147"/>
                  </a:lnTo>
                </a:path>
                <a:path w="2365375" h="1232535">
                  <a:moveTo>
                    <a:pt x="1830439" y="736147"/>
                  </a:moveTo>
                  <a:lnTo>
                    <a:pt x="1830439" y="736147"/>
                  </a:lnTo>
                </a:path>
                <a:path w="2365375" h="1232535">
                  <a:moveTo>
                    <a:pt x="1830439" y="736147"/>
                  </a:moveTo>
                  <a:lnTo>
                    <a:pt x="1977498" y="640051"/>
                  </a:lnTo>
                </a:path>
                <a:path w="2365375" h="1232535">
                  <a:moveTo>
                    <a:pt x="1977498" y="640051"/>
                  </a:moveTo>
                  <a:lnTo>
                    <a:pt x="1977498" y="640051"/>
                  </a:lnTo>
                </a:path>
                <a:path w="2365375" h="1232535">
                  <a:moveTo>
                    <a:pt x="1977498" y="640051"/>
                  </a:moveTo>
                  <a:lnTo>
                    <a:pt x="2097626" y="527803"/>
                  </a:lnTo>
                </a:path>
                <a:path w="2365375" h="1232535">
                  <a:moveTo>
                    <a:pt x="2097626" y="527803"/>
                  </a:moveTo>
                  <a:lnTo>
                    <a:pt x="2097626" y="527803"/>
                  </a:lnTo>
                </a:path>
                <a:path w="2365375" h="1232535">
                  <a:moveTo>
                    <a:pt x="2097626" y="527803"/>
                  </a:moveTo>
                  <a:lnTo>
                    <a:pt x="2191354" y="399882"/>
                  </a:lnTo>
                </a:path>
                <a:path w="2365375" h="1232535">
                  <a:moveTo>
                    <a:pt x="2191354" y="399882"/>
                  </a:moveTo>
                  <a:lnTo>
                    <a:pt x="2191354" y="399882"/>
                  </a:lnTo>
                </a:path>
                <a:path w="2365375" h="1232535">
                  <a:moveTo>
                    <a:pt x="2191354" y="399882"/>
                  </a:moveTo>
                  <a:lnTo>
                    <a:pt x="2271483" y="271849"/>
                  </a:lnTo>
                </a:path>
                <a:path w="2365375" h="1232535">
                  <a:moveTo>
                    <a:pt x="2271483" y="271849"/>
                  </a:moveTo>
                  <a:lnTo>
                    <a:pt x="2271483" y="271849"/>
                  </a:lnTo>
                </a:path>
                <a:path w="2365375" h="1232535">
                  <a:moveTo>
                    <a:pt x="2271483" y="271849"/>
                  </a:moveTo>
                  <a:lnTo>
                    <a:pt x="2324947" y="143817"/>
                  </a:lnTo>
                </a:path>
                <a:path w="2365375" h="1232535">
                  <a:moveTo>
                    <a:pt x="2324947" y="143817"/>
                  </a:moveTo>
                  <a:lnTo>
                    <a:pt x="2324947" y="143817"/>
                  </a:lnTo>
                </a:path>
                <a:path w="2365375" h="1232535">
                  <a:moveTo>
                    <a:pt x="2324947" y="143817"/>
                  </a:moveTo>
                  <a:lnTo>
                    <a:pt x="2364812" y="0"/>
                  </a:lnTo>
                </a:path>
                <a:path w="2365375" h="1232535">
                  <a:moveTo>
                    <a:pt x="2364812" y="0"/>
                  </a:moveTo>
                  <a:lnTo>
                    <a:pt x="2364812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0409" y="4485199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70" h="128270">
                  <a:moveTo>
                    <a:pt x="6799" y="-6783"/>
                  </a:moveTo>
                  <a:lnTo>
                    <a:pt x="6799" y="134656"/>
                  </a:lnTo>
                </a:path>
              </a:pathLst>
            </a:custGeom>
            <a:ln w="27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0409" y="4357167"/>
              <a:ext cx="13970" cy="128270"/>
            </a:xfrm>
            <a:custGeom>
              <a:avLst/>
              <a:gdLst/>
              <a:ahLst/>
              <a:cxnLst/>
              <a:rect l="l" t="t" r="r" b="b"/>
              <a:pathLst>
                <a:path w="13970" h="128270">
                  <a:moveTo>
                    <a:pt x="6799" y="-6783"/>
                  </a:moveTo>
                  <a:lnTo>
                    <a:pt x="6799" y="134815"/>
                  </a:lnTo>
                </a:path>
              </a:pathLst>
            </a:custGeom>
            <a:ln w="27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30228" y="3285074"/>
              <a:ext cx="1670685" cy="1072515"/>
            </a:xfrm>
            <a:custGeom>
              <a:avLst/>
              <a:gdLst/>
              <a:ahLst/>
              <a:cxnLst/>
              <a:rect l="l" t="t" r="r" b="b"/>
              <a:pathLst>
                <a:path w="1670684" h="1072514">
                  <a:moveTo>
                    <a:pt x="1670181" y="1072093"/>
                  </a:moveTo>
                  <a:lnTo>
                    <a:pt x="1670181" y="1072093"/>
                  </a:lnTo>
                </a:path>
                <a:path w="1670684" h="1072514">
                  <a:moveTo>
                    <a:pt x="1670181" y="1072093"/>
                  </a:moveTo>
                  <a:lnTo>
                    <a:pt x="1643515" y="944060"/>
                  </a:lnTo>
                </a:path>
                <a:path w="1670684" h="1072514">
                  <a:moveTo>
                    <a:pt x="1643515" y="944060"/>
                  </a:moveTo>
                  <a:lnTo>
                    <a:pt x="1643515" y="944060"/>
                  </a:lnTo>
                </a:path>
                <a:path w="1670684" h="1072514">
                  <a:moveTo>
                    <a:pt x="1643515" y="944060"/>
                  </a:moveTo>
                  <a:lnTo>
                    <a:pt x="1590051" y="831812"/>
                  </a:lnTo>
                </a:path>
                <a:path w="1670684" h="1072514">
                  <a:moveTo>
                    <a:pt x="1590051" y="831812"/>
                  </a:moveTo>
                  <a:lnTo>
                    <a:pt x="1590051" y="831812"/>
                  </a:lnTo>
                </a:path>
                <a:path w="1670684" h="1072514">
                  <a:moveTo>
                    <a:pt x="1590051" y="831812"/>
                  </a:moveTo>
                  <a:lnTo>
                    <a:pt x="1523388" y="720043"/>
                  </a:lnTo>
                </a:path>
                <a:path w="1670684" h="1072514">
                  <a:moveTo>
                    <a:pt x="1523388" y="720043"/>
                  </a:moveTo>
                  <a:lnTo>
                    <a:pt x="1523388" y="720043"/>
                  </a:lnTo>
                </a:path>
                <a:path w="1670684" h="1072514">
                  <a:moveTo>
                    <a:pt x="1523388" y="720043"/>
                  </a:moveTo>
                  <a:lnTo>
                    <a:pt x="1429793" y="607795"/>
                  </a:lnTo>
                </a:path>
                <a:path w="1670684" h="1072514">
                  <a:moveTo>
                    <a:pt x="1429793" y="607795"/>
                  </a:moveTo>
                  <a:lnTo>
                    <a:pt x="1429793" y="607795"/>
                  </a:lnTo>
                </a:path>
                <a:path w="1670684" h="1072514">
                  <a:moveTo>
                    <a:pt x="1429793" y="607795"/>
                  </a:moveTo>
                  <a:lnTo>
                    <a:pt x="1322865" y="511970"/>
                  </a:lnTo>
                </a:path>
                <a:path w="1670684" h="1072514">
                  <a:moveTo>
                    <a:pt x="1322865" y="511970"/>
                  </a:moveTo>
                  <a:lnTo>
                    <a:pt x="1322865" y="511970"/>
                  </a:lnTo>
                </a:path>
                <a:path w="1670684" h="1072514">
                  <a:moveTo>
                    <a:pt x="1322865" y="511970"/>
                  </a:moveTo>
                  <a:lnTo>
                    <a:pt x="1202738" y="415986"/>
                  </a:lnTo>
                </a:path>
                <a:path w="1670684" h="1072514">
                  <a:moveTo>
                    <a:pt x="1202738" y="415986"/>
                  </a:moveTo>
                  <a:lnTo>
                    <a:pt x="1202738" y="415986"/>
                  </a:lnTo>
                </a:path>
                <a:path w="1670684" h="1072514">
                  <a:moveTo>
                    <a:pt x="1202738" y="415986"/>
                  </a:moveTo>
                  <a:lnTo>
                    <a:pt x="1068878" y="335945"/>
                  </a:lnTo>
                </a:path>
                <a:path w="1670684" h="1072514">
                  <a:moveTo>
                    <a:pt x="1068878" y="335945"/>
                  </a:moveTo>
                  <a:lnTo>
                    <a:pt x="1068878" y="335945"/>
                  </a:lnTo>
                </a:path>
                <a:path w="1670684" h="1072514">
                  <a:moveTo>
                    <a:pt x="1068878" y="335945"/>
                  </a:moveTo>
                  <a:lnTo>
                    <a:pt x="748228" y="176024"/>
                  </a:lnTo>
                </a:path>
                <a:path w="1670684" h="1072514">
                  <a:moveTo>
                    <a:pt x="748228" y="176024"/>
                  </a:moveTo>
                  <a:lnTo>
                    <a:pt x="748228" y="176024"/>
                  </a:lnTo>
                </a:path>
                <a:path w="1670684" h="1072514">
                  <a:moveTo>
                    <a:pt x="748228" y="176024"/>
                  </a:moveTo>
                  <a:lnTo>
                    <a:pt x="387580" y="63777"/>
                  </a:lnTo>
                </a:path>
                <a:path w="1670684" h="1072514">
                  <a:moveTo>
                    <a:pt x="387580" y="63777"/>
                  </a:moveTo>
                  <a:lnTo>
                    <a:pt x="387580" y="63777"/>
                  </a:lnTo>
                </a:path>
                <a:path w="1670684" h="1072514">
                  <a:moveTo>
                    <a:pt x="387580" y="63777"/>
                  </a:moveTo>
                  <a:lnTo>
                    <a:pt x="0" y="0"/>
                  </a:lnTo>
                </a:path>
                <a:path w="1670684" h="1072514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02783" y="3252866"/>
              <a:ext cx="427990" cy="32384"/>
            </a:xfrm>
            <a:custGeom>
              <a:avLst/>
              <a:gdLst/>
              <a:ahLst/>
              <a:cxnLst/>
              <a:rect l="l" t="t" r="r" b="b"/>
              <a:pathLst>
                <a:path w="427989" h="32385">
                  <a:moveTo>
                    <a:pt x="-8081" y="16103"/>
                  </a:moveTo>
                  <a:lnTo>
                    <a:pt x="435526" y="16103"/>
                  </a:lnTo>
                </a:path>
              </a:pathLst>
            </a:custGeom>
            <a:ln w="48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5205" y="3252866"/>
              <a:ext cx="427990" cy="32384"/>
            </a:xfrm>
            <a:custGeom>
              <a:avLst/>
              <a:gdLst/>
              <a:ahLst/>
              <a:cxnLst/>
              <a:rect l="l" t="t" r="r" b="b"/>
              <a:pathLst>
                <a:path w="427989" h="32385">
                  <a:moveTo>
                    <a:pt x="-8081" y="16103"/>
                  </a:moveTo>
                  <a:lnTo>
                    <a:pt x="435659" y="16103"/>
                  </a:lnTo>
                </a:path>
              </a:pathLst>
            </a:custGeom>
            <a:ln w="483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4717" y="3285074"/>
              <a:ext cx="1670685" cy="1072515"/>
            </a:xfrm>
            <a:custGeom>
              <a:avLst/>
              <a:gdLst/>
              <a:ahLst/>
              <a:cxnLst/>
              <a:rect l="l" t="t" r="r" b="b"/>
              <a:pathLst>
                <a:path w="1670685" h="1072514">
                  <a:moveTo>
                    <a:pt x="1670487" y="0"/>
                  </a:moveTo>
                  <a:lnTo>
                    <a:pt x="1670487" y="0"/>
                  </a:lnTo>
                </a:path>
                <a:path w="1670685" h="1072514">
                  <a:moveTo>
                    <a:pt x="1670487" y="0"/>
                  </a:moveTo>
                  <a:lnTo>
                    <a:pt x="1269308" y="63777"/>
                  </a:lnTo>
                </a:path>
                <a:path w="1670685" h="1072514">
                  <a:moveTo>
                    <a:pt x="1269308" y="63777"/>
                  </a:moveTo>
                  <a:lnTo>
                    <a:pt x="1269308" y="63777"/>
                  </a:lnTo>
                </a:path>
                <a:path w="1670685" h="1072514">
                  <a:moveTo>
                    <a:pt x="1269308" y="63777"/>
                  </a:moveTo>
                  <a:lnTo>
                    <a:pt x="908793" y="176024"/>
                  </a:lnTo>
                </a:path>
                <a:path w="1670685" h="1072514">
                  <a:moveTo>
                    <a:pt x="908793" y="176024"/>
                  </a:moveTo>
                  <a:lnTo>
                    <a:pt x="908793" y="176024"/>
                  </a:lnTo>
                </a:path>
                <a:path w="1670685" h="1072514">
                  <a:moveTo>
                    <a:pt x="908793" y="176024"/>
                  </a:moveTo>
                  <a:lnTo>
                    <a:pt x="601342" y="335945"/>
                  </a:lnTo>
                </a:path>
                <a:path w="1670685" h="1072514">
                  <a:moveTo>
                    <a:pt x="601342" y="335945"/>
                  </a:moveTo>
                  <a:lnTo>
                    <a:pt x="601342" y="335945"/>
                  </a:lnTo>
                </a:path>
                <a:path w="1670685" h="1072514">
                  <a:moveTo>
                    <a:pt x="601342" y="335945"/>
                  </a:moveTo>
                  <a:lnTo>
                    <a:pt x="467776" y="415986"/>
                  </a:lnTo>
                </a:path>
                <a:path w="1670685" h="1072514">
                  <a:moveTo>
                    <a:pt x="467776" y="415986"/>
                  </a:moveTo>
                  <a:lnTo>
                    <a:pt x="467776" y="415986"/>
                  </a:lnTo>
                </a:path>
                <a:path w="1670685" h="1072514">
                  <a:moveTo>
                    <a:pt x="467776" y="415986"/>
                  </a:moveTo>
                  <a:lnTo>
                    <a:pt x="347702" y="511970"/>
                  </a:lnTo>
                </a:path>
                <a:path w="1670685" h="1072514">
                  <a:moveTo>
                    <a:pt x="347702" y="511970"/>
                  </a:moveTo>
                  <a:lnTo>
                    <a:pt x="347702" y="511970"/>
                  </a:lnTo>
                </a:path>
                <a:path w="1670685" h="1072514">
                  <a:moveTo>
                    <a:pt x="347702" y="511970"/>
                  </a:moveTo>
                  <a:lnTo>
                    <a:pt x="240481" y="607795"/>
                  </a:lnTo>
                </a:path>
                <a:path w="1670685" h="1072514">
                  <a:moveTo>
                    <a:pt x="240481" y="607795"/>
                  </a:moveTo>
                  <a:lnTo>
                    <a:pt x="240481" y="607795"/>
                  </a:lnTo>
                </a:path>
                <a:path w="1670685" h="1072514">
                  <a:moveTo>
                    <a:pt x="240481" y="607795"/>
                  </a:moveTo>
                  <a:lnTo>
                    <a:pt x="147125" y="720043"/>
                  </a:lnTo>
                </a:path>
                <a:path w="1670685" h="1072514">
                  <a:moveTo>
                    <a:pt x="147125" y="720043"/>
                  </a:moveTo>
                  <a:lnTo>
                    <a:pt x="147125" y="720043"/>
                  </a:lnTo>
                </a:path>
                <a:path w="1670685" h="1072514">
                  <a:moveTo>
                    <a:pt x="147125" y="720043"/>
                  </a:moveTo>
                  <a:lnTo>
                    <a:pt x="80169" y="831812"/>
                  </a:lnTo>
                </a:path>
                <a:path w="1670685" h="1072514">
                  <a:moveTo>
                    <a:pt x="80169" y="831812"/>
                  </a:moveTo>
                  <a:lnTo>
                    <a:pt x="80169" y="831812"/>
                  </a:lnTo>
                </a:path>
                <a:path w="1670685" h="1072514">
                  <a:moveTo>
                    <a:pt x="80169" y="831812"/>
                  </a:moveTo>
                  <a:lnTo>
                    <a:pt x="26731" y="944060"/>
                  </a:lnTo>
                </a:path>
                <a:path w="1670685" h="1072514">
                  <a:moveTo>
                    <a:pt x="26731" y="944060"/>
                  </a:moveTo>
                  <a:lnTo>
                    <a:pt x="26731" y="944060"/>
                  </a:lnTo>
                </a:path>
                <a:path w="1670685" h="1072514">
                  <a:moveTo>
                    <a:pt x="26731" y="944060"/>
                  </a:moveTo>
                  <a:lnTo>
                    <a:pt x="0" y="1072093"/>
                  </a:lnTo>
                </a:path>
                <a:path w="1670685" h="1072514">
                  <a:moveTo>
                    <a:pt x="0" y="1072093"/>
                  </a:moveTo>
                  <a:lnTo>
                    <a:pt x="0" y="107209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91531" y="4357167"/>
              <a:ext cx="13335" cy="128270"/>
            </a:xfrm>
            <a:custGeom>
              <a:avLst/>
              <a:gdLst/>
              <a:ahLst/>
              <a:cxnLst/>
              <a:rect l="l" t="t" r="r" b="b"/>
              <a:pathLst>
                <a:path w="13335" h="128270">
                  <a:moveTo>
                    <a:pt x="6592" y="-6782"/>
                  </a:moveTo>
                  <a:lnTo>
                    <a:pt x="6592" y="134814"/>
                  </a:lnTo>
                </a:path>
              </a:pathLst>
            </a:custGeom>
            <a:ln w="26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1531" y="4485199"/>
              <a:ext cx="160655" cy="448309"/>
            </a:xfrm>
            <a:custGeom>
              <a:avLst/>
              <a:gdLst/>
              <a:ahLst/>
              <a:cxnLst/>
              <a:rect l="l" t="t" r="r" b="b"/>
              <a:pathLst>
                <a:path w="160655" h="448310">
                  <a:moveTo>
                    <a:pt x="0" y="0"/>
                  </a:moveTo>
                  <a:lnTo>
                    <a:pt x="13185" y="111769"/>
                  </a:lnTo>
                </a:path>
                <a:path w="160655" h="448310">
                  <a:moveTo>
                    <a:pt x="13185" y="111769"/>
                  </a:moveTo>
                  <a:lnTo>
                    <a:pt x="13185" y="111769"/>
                  </a:lnTo>
                </a:path>
                <a:path w="160655" h="448310">
                  <a:moveTo>
                    <a:pt x="13185" y="111769"/>
                  </a:moveTo>
                  <a:lnTo>
                    <a:pt x="39917" y="223698"/>
                  </a:lnTo>
                </a:path>
                <a:path w="160655" h="448310">
                  <a:moveTo>
                    <a:pt x="39917" y="223698"/>
                  </a:moveTo>
                  <a:lnTo>
                    <a:pt x="39917" y="223698"/>
                  </a:lnTo>
                </a:path>
                <a:path w="160655" h="448310">
                  <a:moveTo>
                    <a:pt x="39917" y="223698"/>
                  </a:moveTo>
                  <a:lnTo>
                    <a:pt x="93355" y="335945"/>
                  </a:lnTo>
                </a:path>
                <a:path w="160655" h="448310">
                  <a:moveTo>
                    <a:pt x="93355" y="335945"/>
                  </a:moveTo>
                  <a:lnTo>
                    <a:pt x="93355" y="335945"/>
                  </a:lnTo>
                </a:path>
                <a:path w="160655" h="448310">
                  <a:moveTo>
                    <a:pt x="93355" y="335945"/>
                  </a:moveTo>
                  <a:lnTo>
                    <a:pt x="160311" y="44771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1843" y="4932915"/>
              <a:ext cx="307975" cy="288925"/>
            </a:xfrm>
            <a:custGeom>
              <a:avLst/>
              <a:gdLst/>
              <a:ahLst/>
              <a:cxnLst/>
              <a:rect l="l" t="t" r="r" b="b"/>
              <a:pathLst>
                <a:path w="307975" h="288925">
                  <a:moveTo>
                    <a:pt x="0" y="0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307450" y="288304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9294" y="5221219"/>
              <a:ext cx="1483360" cy="384175"/>
            </a:xfrm>
            <a:custGeom>
              <a:avLst/>
              <a:gdLst/>
              <a:ahLst/>
              <a:cxnLst/>
              <a:rect l="l" t="t" r="r" b="b"/>
              <a:pathLst>
                <a:path w="1483360" h="384175">
                  <a:moveTo>
                    <a:pt x="0" y="0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483097" y="38400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42391" y="4596969"/>
              <a:ext cx="1951355" cy="1008380"/>
            </a:xfrm>
            <a:custGeom>
              <a:avLst/>
              <a:gdLst/>
              <a:ahLst/>
              <a:cxnLst/>
              <a:rect l="l" t="t" r="r" b="b"/>
              <a:pathLst>
                <a:path w="1951354" h="1008379">
                  <a:moveTo>
                    <a:pt x="0" y="1008252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50966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3358" y="4588882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93358" y="448519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1769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93358" y="4372952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2247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93358" y="4364865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30228" y="3508772"/>
              <a:ext cx="1363345" cy="864235"/>
            </a:xfrm>
            <a:custGeom>
              <a:avLst/>
              <a:gdLst/>
              <a:ahLst/>
              <a:cxnLst/>
              <a:rect l="l" t="t" r="r" b="b"/>
              <a:pathLst>
                <a:path w="1363345" h="864235">
                  <a:moveTo>
                    <a:pt x="1363130" y="864179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0" y="0"/>
                  </a:lnTo>
                </a:path>
                <a:path w="1363345" h="86423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82912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35597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59294" y="3508772"/>
              <a:ext cx="1376680" cy="976630"/>
            </a:xfrm>
            <a:custGeom>
              <a:avLst/>
              <a:gdLst/>
              <a:ahLst/>
              <a:cxnLst/>
              <a:rect l="l" t="t" r="r" b="b"/>
              <a:pathLst>
                <a:path w="1376679" h="976629">
                  <a:moveTo>
                    <a:pt x="1376302" y="0"/>
                  </a:moveTo>
                  <a:lnTo>
                    <a:pt x="1376302" y="0"/>
                  </a:lnTo>
                </a:path>
                <a:path w="1376679" h="976629">
                  <a:moveTo>
                    <a:pt x="1376302" y="0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97642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59294" y="4485199"/>
              <a:ext cx="120650" cy="352425"/>
            </a:xfrm>
            <a:custGeom>
              <a:avLst/>
              <a:gdLst/>
              <a:ahLst/>
              <a:cxnLst/>
              <a:rect l="l" t="t" r="r" b="b"/>
              <a:pathLst>
                <a:path w="120650" h="352425">
                  <a:moveTo>
                    <a:pt x="0" y="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120100" y="352049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9394" y="4837249"/>
              <a:ext cx="240665" cy="208279"/>
            </a:xfrm>
            <a:custGeom>
              <a:avLst/>
              <a:gdLst/>
              <a:ahLst/>
              <a:cxnLst/>
              <a:rect l="l" t="t" r="r" b="b"/>
              <a:pathLst>
                <a:path w="240664" h="208279">
                  <a:moveTo>
                    <a:pt x="0" y="0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240521" y="20791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19915" y="5045162"/>
              <a:ext cx="1162685" cy="320040"/>
            </a:xfrm>
            <a:custGeom>
              <a:avLst/>
              <a:gdLst/>
              <a:ahLst/>
              <a:cxnLst/>
              <a:rect l="l" t="t" r="r" b="b"/>
              <a:pathLst>
                <a:path w="1162685" h="320039">
                  <a:moveTo>
                    <a:pt x="0" y="0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1162473" y="31981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2389" y="4485199"/>
              <a:ext cx="1536700" cy="880110"/>
            </a:xfrm>
            <a:custGeom>
              <a:avLst/>
              <a:gdLst/>
              <a:ahLst/>
              <a:cxnLst/>
              <a:rect l="l" t="t" r="r" b="b"/>
              <a:pathLst>
                <a:path w="1536700" h="880110">
                  <a:moveTo>
                    <a:pt x="0" y="879773"/>
                  </a:moveTo>
                  <a:lnTo>
                    <a:pt x="320650" y="864020"/>
                  </a:lnTo>
                </a:path>
                <a:path w="1536700" h="880110">
                  <a:moveTo>
                    <a:pt x="320650" y="864020"/>
                  </a:moveTo>
                  <a:lnTo>
                    <a:pt x="320650" y="864020"/>
                  </a:lnTo>
                </a:path>
                <a:path w="1536700" h="880110">
                  <a:moveTo>
                    <a:pt x="320650" y="864020"/>
                  </a:moveTo>
                  <a:lnTo>
                    <a:pt x="601302" y="815964"/>
                  </a:lnTo>
                </a:path>
                <a:path w="1536700" h="880110">
                  <a:moveTo>
                    <a:pt x="601302" y="815964"/>
                  </a:moveTo>
                  <a:lnTo>
                    <a:pt x="601302" y="815964"/>
                  </a:lnTo>
                </a:path>
                <a:path w="1536700" h="880110">
                  <a:moveTo>
                    <a:pt x="601302" y="815964"/>
                  </a:moveTo>
                  <a:lnTo>
                    <a:pt x="868488" y="736019"/>
                  </a:lnTo>
                </a:path>
                <a:path w="1536700" h="880110">
                  <a:moveTo>
                    <a:pt x="868488" y="736019"/>
                  </a:moveTo>
                  <a:lnTo>
                    <a:pt x="868488" y="736019"/>
                  </a:lnTo>
                </a:path>
                <a:path w="1536700" h="880110">
                  <a:moveTo>
                    <a:pt x="868488" y="736019"/>
                  </a:moveTo>
                  <a:lnTo>
                    <a:pt x="1095810" y="623740"/>
                  </a:lnTo>
                </a:path>
                <a:path w="1536700" h="880110">
                  <a:moveTo>
                    <a:pt x="1095810" y="623740"/>
                  </a:moveTo>
                  <a:lnTo>
                    <a:pt x="1095810" y="623740"/>
                  </a:lnTo>
                </a:path>
                <a:path w="1536700" h="880110">
                  <a:moveTo>
                    <a:pt x="1095810" y="623740"/>
                  </a:moveTo>
                  <a:lnTo>
                    <a:pt x="1282867" y="495707"/>
                  </a:lnTo>
                </a:path>
                <a:path w="1536700" h="880110">
                  <a:moveTo>
                    <a:pt x="1282867" y="495707"/>
                  </a:moveTo>
                  <a:lnTo>
                    <a:pt x="1282867" y="495707"/>
                  </a:lnTo>
                </a:path>
                <a:path w="1536700" h="880110">
                  <a:moveTo>
                    <a:pt x="1282867" y="495707"/>
                  </a:moveTo>
                  <a:lnTo>
                    <a:pt x="1416460" y="335945"/>
                  </a:lnTo>
                </a:path>
                <a:path w="1536700" h="880110">
                  <a:moveTo>
                    <a:pt x="1416460" y="335945"/>
                  </a:moveTo>
                  <a:lnTo>
                    <a:pt x="1416460" y="335945"/>
                  </a:lnTo>
                </a:path>
                <a:path w="1536700" h="880110">
                  <a:moveTo>
                    <a:pt x="1416460" y="335945"/>
                  </a:moveTo>
                  <a:lnTo>
                    <a:pt x="1469924" y="255905"/>
                  </a:lnTo>
                </a:path>
                <a:path w="1536700" h="880110">
                  <a:moveTo>
                    <a:pt x="1469924" y="255905"/>
                  </a:moveTo>
                  <a:lnTo>
                    <a:pt x="1469924" y="255905"/>
                  </a:lnTo>
                </a:path>
                <a:path w="1536700" h="880110">
                  <a:moveTo>
                    <a:pt x="1469924" y="255905"/>
                  </a:moveTo>
                  <a:lnTo>
                    <a:pt x="1509789" y="176024"/>
                  </a:lnTo>
                </a:path>
                <a:path w="1536700" h="880110">
                  <a:moveTo>
                    <a:pt x="1509789" y="176024"/>
                  </a:moveTo>
                  <a:lnTo>
                    <a:pt x="1509789" y="176024"/>
                  </a:lnTo>
                </a:path>
                <a:path w="1536700" h="880110">
                  <a:moveTo>
                    <a:pt x="1509789" y="176024"/>
                  </a:moveTo>
                  <a:lnTo>
                    <a:pt x="1536454" y="79880"/>
                  </a:lnTo>
                </a:path>
                <a:path w="1536700" h="880110">
                  <a:moveTo>
                    <a:pt x="1536454" y="79880"/>
                  </a:moveTo>
                  <a:lnTo>
                    <a:pt x="1536454" y="79880"/>
                  </a:lnTo>
                </a:path>
                <a:path w="1536700" h="880110">
                  <a:moveTo>
                    <a:pt x="1536454" y="79880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05778" y="4324800"/>
              <a:ext cx="13335" cy="160655"/>
            </a:xfrm>
            <a:custGeom>
              <a:avLst/>
              <a:gdLst/>
              <a:ahLst/>
              <a:cxnLst/>
              <a:rect l="l" t="t" r="r" b="b"/>
              <a:pathLst>
                <a:path w="13335" h="160654">
                  <a:moveTo>
                    <a:pt x="6532" y="-6774"/>
                  </a:moveTo>
                  <a:lnTo>
                    <a:pt x="6532" y="167174"/>
                  </a:lnTo>
                </a:path>
              </a:pathLst>
            </a:custGeom>
            <a:ln w="2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989963" y="3749052"/>
              <a:ext cx="1016000" cy="575945"/>
            </a:xfrm>
            <a:custGeom>
              <a:avLst/>
              <a:gdLst/>
              <a:ahLst/>
              <a:cxnLst/>
              <a:rect l="l" t="t" r="r" b="b"/>
              <a:pathLst>
                <a:path w="1016000" h="575945">
                  <a:moveTo>
                    <a:pt x="1015814" y="575747"/>
                  </a:moveTo>
                  <a:lnTo>
                    <a:pt x="1015814" y="575747"/>
                  </a:lnTo>
                </a:path>
                <a:path w="1016000" h="575945">
                  <a:moveTo>
                    <a:pt x="1015814" y="575747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0" y="0"/>
                  </a:lnTo>
                </a:path>
                <a:path w="1016000" h="5759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09834" y="3988854"/>
              <a:ext cx="695325" cy="496570"/>
            </a:xfrm>
            <a:custGeom>
              <a:avLst/>
              <a:gdLst/>
              <a:ahLst/>
              <a:cxnLst/>
              <a:rect l="l" t="t" r="r" b="b"/>
              <a:pathLst>
                <a:path w="695325" h="496570">
                  <a:moveTo>
                    <a:pt x="695031" y="496345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0" y="0"/>
                  </a:lnTo>
                </a:path>
                <a:path w="695325" h="4965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736376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5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62518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9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80953" y="3988854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89" h="496570">
                  <a:moveTo>
                    <a:pt x="681565" y="0"/>
                  </a:moveTo>
                  <a:lnTo>
                    <a:pt x="681565" y="0"/>
                  </a:lnTo>
                </a:path>
                <a:path w="681989" h="496570">
                  <a:moveTo>
                    <a:pt x="681565" y="0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80953" y="4485199"/>
              <a:ext cx="67310" cy="160020"/>
            </a:xfrm>
            <a:custGeom>
              <a:avLst/>
              <a:gdLst/>
              <a:ahLst/>
              <a:cxnLst/>
              <a:rect l="l" t="t" r="r" b="b"/>
              <a:pathLst>
                <a:path w="67310" h="160020">
                  <a:moveTo>
                    <a:pt x="0" y="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66929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51843" y="3476883"/>
              <a:ext cx="3742054" cy="2128520"/>
            </a:xfrm>
            <a:custGeom>
              <a:avLst/>
              <a:gdLst/>
              <a:ahLst/>
              <a:cxnLst/>
              <a:rect l="l" t="t" r="r" b="b"/>
              <a:pathLst>
                <a:path w="3742054" h="2128520">
                  <a:moveTo>
                    <a:pt x="428081" y="1360920"/>
                  </a:moveTo>
                  <a:lnTo>
                    <a:pt x="0" y="1456031"/>
                  </a:lnTo>
                  <a:lnTo>
                    <a:pt x="133606" y="1600167"/>
                  </a:lnTo>
                  <a:lnTo>
                    <a:pt x="307450" y="1744335"/>
                  </a:lnTo>
                  <a:lnTo>
                    <a:pt x="601409" y="1904241"/>
                  </a:lnTo>
                  <a:lnTo>
                    <a:pt x="774867" y="1968034"/>
                  </a:lnTo>
                  <a:lnTo>
                    <a:pt x="961924" y="2032241"/>
                  </a:lnTo>
                  <a:lnTo>
                    <a:pt x="1363103" y="2112186"/>
                  </a:lnTo>
                  <a:lnTo>
                    <a:pt x="1790548" y="2128337"/>
                  </a:lnTo>
                  <a:lnTo>
                    <a:pt x="2191327" y="2112186"/>
                  </a:lnTo>
                  <a:lnTo>
                    <a:pt x="2552242" y="2048377"/>
                  </a:lnTo>
                  <a:lnTo>
                    <a:pt x="2886092" y="1936145"/>
                  </a:lnTo>
                  <a:lnTo>
                    <a:pt x="2996464" y="1888089"/>
                  </a:lnTo>
                  <a:lnTo>
                    <a:pt x="1830546" y="1888089"/>
                  </a:lnTo>
                  <a:lnTo>
                    <a:pt x="1496696" y="1872336"/>
                  </a:lnTo>
                  <a:lnTo>
                    <a:pt x="1175646" y="1808144"/>
                  </a:lnTo>
                  <a:lnTo>
                    <a:pt x="895260" y="1712048"/>
                  </a:lnTo>
                  <a:lnTo>
                    <a:pt x="668072" y="1568279"/>
                  </a:lnTo>
                  <a:lnTo>
                    <a:pt x="534346" y="1472135"/>
                  </a:lnTo>
                  <a:lnTo>
                    <a:pt x="428081" y="1360920"/>
                  </a:lnTo>
                  <a:close/>
                </a:path>
                <a:path w="3742054" h="2128520">
                  <a:moveTo>
                    <a:pt x="3151801" y="256065"/>
                  </a:moveTo>
                  <a:lnTo>
                    <a:pt x="2070934" y="256065"/>
                  </a:lnTo>
                  <a:lnTo>
                    <a:pt x="2338120" y="272168"/>
                  </a:lnTo>
                  <a:lnTo>
                    <a:pt x="2579041" y="304057"/>
                  </a:lnTo>
                  <a:lnTo>
                    <a:pt x="2805963" y="384097"/>
                  </a:lnTo>
                  <a:lnTo>
                    <a:pt x="2993020" y="463978"/>
                  </a:lnTo>
                  <a:lnTo>
                    <a:pt x="3153278" y="576226"/>
                  </a:lnTo>
                  <a:lnTo>
                    <a:pt x="3273672" y="704258"/>
                  </a:lnTo>
                  <a:lnTo>
                    <a:pt x="3353935" y="847916"/>
                  </a:lnTo>
                  <a:lnTo>
                    <a:pt x="3367001" y="1008316"/>
                  </a:lnTo>
                  <a:lnTo>
                    <a:pt x="3367001" y="1088196"/>
                  </a:lnTo>
                  <a:lnTo>
                    <a:pt x="3340335" y="1184340"/>
                  </a:lnTo>
                  <a:lnTo>
                    <a:pt x="3300471" y="1264221"/>
                  </a:lnTo>
                  <a:lnTo>
                    <a:pt x="3247007" y="1344262"/>
                  </a:lnTo>
                  <a:lnTo>
                    <a:pt x="3113414" y="1504023"/>
                  </a:lnTo>
                  <a:lnTo>
                    <a:pt x="2926356" y="1632056"/>
                  </a:lnTo>
                  <a:lnTo>
                    <a:pt x="2699035" y="1744335"/>
                  </a:lnTo>
                  <a:lnTo>
                    <a:pt x="2431848" y="1824280"/>
                  </a:lnTo>
                  <a:lnTo>
                    <a:pt x="2151196" y="1872336"/>
                  </a:lnTo>
                  <a:lnTo>
                    <a:pt x="1830546" y="1888089"/>
                  </a:lnTo>
                  <a:lnTo>
                    <a:pt x="2996464" y="1888089"/>
                  </a:lnTo>
                  <a:lnTo>
                    <a:pt x="3180077" y="1808144"/>
                  </a:lnTo>
                  <a:lnTo>
                    <a:pt x="3300471" y="1728184"/>
                  </a:lnTo>
                  <a:lnTo>
                    <a:pt x="3514193" y="1536071"/>
                  </a:lnTo>
                  <a:lnTo>
                    <a:pt x="3594322" y="1440246"/>
                  </a:lnTo>
                  <a:lnTo>
                    <a:pt x="3661252" y="1344262"/>
                  </a:lnTo>
                  <a:lnTo>
                    <a:pt x="3701250" y="1232014"/>
                  </a:lnTo>
                  <a:lnTo>
                    <a:pt x="3741515" y="1120085"/>
                  </a:lnTo>
                  <a:lnTo>
                    <a:pt x="3741515" y="896068"/>
                  </a:lnTo>
                  <a:lnTo>
                    <a:pt x="3714716" y="800243"/>
                  </a:lnTo>
                  <a:lnTo>
                    <a:pt x="3674452" y="704258"/>
                  </a:lnTo>
                  <a:lnTo>
                    <a:pt x="3607922" y="608114"/>
                  </a:lnTo>
                  <a:lnTo>
                    <a:pt x="3447263" y="448193"/>
                  </a:lnTo>
                  <a:lnTo>
                    <a:pt x="3247007" y="304057"/>
                  </a:lnTo>
                  <a:lnTo>
                    <a:pt x="3151801" y="256065"/>
                  </a:lnTo>
                  <a:close/>
                </a:path>
                <a:path w="3742054" h="2128520">
                  <a:moveTo>
                    <a:pt x="2084533" y="496185"/>
                  </a:moveTo>
                  <a:lnTo>
                    <a:pt x="1910675" y="511970"/>
                  </a:lnTo>
                  <a:lnTo>
                    <a:pt x="1750283" y="543859"/>
                  </a:lnTo>
                  <a:lnTo>
                    <a:pt x="1603491" y="592011"/>
                  </a:lnTo>
                  <a:lnTo>
                    <a:pt x="1469898" y="656107"/>
                  </a:lnTo>
                  <a:lnTo>
                    <a:pt x="1376302" y="720043"/>
                  </a:lnTo>
                  <a:lnTo>
                    <a:pt x="1296040" y="816028"/>
                  </a:lnTo>
                  <a:lnTo>
                    <a:pt x="1242709" y="896068"/>
                  </a:lnTo>
                  <a:lnTo>
                    <a:pt x="1229110" y="1008316"/>
                  </a:lnTo>
                  <a:lnTo>
                    <a:pt x="1242709" y="1088196"/>
                  </a:lnTo>
                  <a:lnTo>
                    <a:pt x="1296040" y="1168077"/>
                  </a:lnTo>
                  <a:lnTo>
                    <a:pt x="868045" y="1263169"/>
                  </a:lnTo>
                  <a:lnTo>
                    <a:pt x="948724" y="1344262"/>
                  </a:lnTo>
                  <a:lnTo>
                    <a:pt x="1042053" y="1424142"/>
                  </a:lnTo>
                  <a:lnTo>
                    <a:pt x="1215911" y="1504023"/>
                  </a:lnTo>
                  <a:lnTo>
                    <a:pt x="1402968" y="1568279"/>
                  </a:lnTo>
                  <a:lnTo>
                    <a:pt x="1630289" y="1616271"/>
                  </a:lnTo>
                  <a:lnTo>
                    <a:pt x="1857211" y="1632056"/>
                  </a:lnTo>
                  <a:lnTo>
                    <a:pt x="2084533" y="1616271"/>
                  </a:lnTo>
                  <a:lnTo>
                    <a:pt x="2284789" y="1584063"/>
                  </a:lnTo>
                  <a:lnTo>
                    <a:pt x="2472113" y="1520286"/>
                  </a:lnTo>
                  <a:lnTo>
                    <a:pt x="2632372" y="1440246"/>
                  </a:lnTo>
                  <a:lnTo>
                    <a:pt x="2765965" y="1360365"/>
                  </a:lnTo>
                  <a:lnTo>
                    <a:pt x="2859427" y="1248118"/>
                  </a:lnTo>
                  <a:lnTo>
                    <a:pt x="2926356" y="1136189"/>
                  </a:lnTo>
                  <a:lnTo>
                    <a:pt x="2953022" y="1008316"/>
                  </a:lnTo>
                  <a:lnTo>
                    <a:pt x="2926356" y="896068"/>
                  </a:lnTo>
                  <a:lnTo>
                    <a:pt x="2886092" y="816028"/>
                  </a:lnTo>
                  <a:lnTo>
                    <a:pt x="2805963" y="720043"/>
                  </a:lnTo>
                  <a:lnTo>
                    <a:pt x="2699035" y="656107"/>
                  </a:lnTo>
                  <a:lnTo>
                    <a:pt x="2565442" y="592011"/>
                  </a:lnTo>
                  <a:lnTo>
                    <a:pt x="2418649" y="543859"/>
                  </a:lnTo>
                  <a:lnTo>
                    <a:pt x="2257991" y="511970"/>
                  </a:lnTo>
                  <a:lnTo>
                    <a:pt x="2084533" y="496185"/>
                  </a:lnTo>
                  <a:close/>
                </a:path>
                <a:path w="3742054" h="2128520">
                  <a:moveTo>
                    <a:pt x="2031069" y="0"/>
                  </a:moveTo>
                  <a:lnTo>
                    <a:pt x="1683753" y="31888"/>
                  </a:lnTo>
                  <a:lnTo>
                    <a:pt x="1349504" y="80040"/>
                  </a:lnTo>
                  <a:lnTo>
                    <a:pt x="1055652" y="176024"/>
                  </a:lnTo>
                  <a:lnTo>
                    <a:pt x="801665" y="304057"/>
                  </a:lnTo>
                  <a:lnTo>
                    <a:pt x="601409" y="448193"/>
                  </a:lnTo>
                  <a:lnTo>
                    <a:pt x="441017" y="608114"/>
                  </a:lnTo>
                  <a:lnTo>
                    <a:pt x="374087" y="704258"/>
                  </a:lnTo>
                  <a:lnTo>
                    <a:pt x="334169" y="800243"/>
                  </a:lnTo>
                  <a:lnTo>
                    <a:pt x="307450" y="896068"/>
                  </a:lnTo>
                  <a:lnTo>
                    <a:pt x="307450" y="1088196"/>
                  </a:lnTo>
                  <a:lnTo>
                    <a:pt x="334169" y="1184340"/>
                  </a:lnTo>
                  <a:lnTo>
                    <a:pt x="374087" y="1280006"/>
                  </a:lnTo>
                  <a:lnTo>
                    <a:pt x="427551" y="1360365"/>
                  </a:lnTo>
                  <a:lnTo>
                    <a:pt x="428081" y="1360920"/>
                  </a:lnTo>
                  <a:lnTo>
                    <a:pt x="868045" y="1263169"/>
                  </a:lnTo>
                  <a:lnTo>
                    <a:pt x="801665" y="1136189"/>
                  </a:lnTo>
                  <a:lnTo>
                    <a:pt x="774867" y="1008316"/>
                  </a:lnTo>
                  <a:lnTo>
                    <a:pt x="801665" y="847916"/>
                  </a:lnTo>
                  <a:lnTo>
                    <a:pt x="881794" y="704258"/>
                  </a:lnTo>
                  <a:lnTo>
                    <a:pt x="1002188" y="576226"/>
                  </a:lnTo>
                  <a:lnTo>
                    <a:pt x="1162447" y="463978"/>
                  </a:lnTo>
                  <a:lnTo>
                    <a:pt x="1349504" y="384097"/>
                  </a:lnTo>
                  <a:lnTo>
                    <a:pt x="1576826" y="304057"/>
                  </a:lnTo>
                  <a:lnTo>
                    <a:pt x="1817347" y="272168"/>
                  </a:lnTo>
                  <a:lnTo>
                    <a:pt x="2070934" y="256065"/>
                  </a:lnTo>
                  <a:lnTo>
                    <a:pt x="3151801" y="256065"/>
                  </a:lnTo>
                  <a:lnTo>
                    <a:pt x="2993020" y="176024"/>
                  </a:lnTo>
                  <a:lnTo>
                    <a:pt x="2699035" y="80040"/>
                  </a:lnTo>
                  <a:lnTo>
                    <a:pt x="2378385" y="31888"/>
                  </a:lnTo>
                  <a:lnTo>
                    <a:pt x="2031069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651843" y="4932915"/>
              <a:ext cx="307975" cy="288925"/>
            </a:xfrm>
            <a:custGeom>
              <a:avLst/>
              <a:gdLst/>
              <a:ahLst/>
              <a:cxnLst/>
              <a:rect l="l" t="t" r="r" b="b"/>
              <a:pathLst>
                <a:path w="307975" h="288925">
                  <a:moveTo>
                    <a:pt x="0" y="0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133606" y="144136"/>
                  </a:lnTo>
                </a:path>
                <a:path w="307975" h="288925">
                  <a:moveTo>
                    <a:pt x="133606" y="144136"/>
                  </a:moveTo>
                  <a:lnTo>
                    <a:pt x="307450" y="288304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59294" y="5221219"/>
              <a:ext cx="1483360" cy="384175"/>
            </a:xfrm>
            <a:custGeom>
              <a:avLst/>
              <a:gdLst/>
              <a:ahLst/>
              <a:cxnLst/>
              <a:rect l="l" t="t" r="r" b="b"/>
              <a:pathLst>
                <a:path w="1483360" h="384175">
                  <a:moveTo>
                    <a:pt x="0" y="0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146765" y="79944"/>
                  </a:lnTo>
                </a:path>
                <a:path w="1483360" h="384175">
                  <a:moveTo>
                    <a:pt x="146765" y="79944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293958" y="159905"/>
                  </a:lnTo>
                </a:path>
                <a:path w="1483360" h="384175">
                  <a:moveTo>
                    <a:pt x="293958" y="159905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467416" y="223698"/>
                  </a:lnTo>
                </a:path>
                <a:path w="1483360" h="384175">
                  <a:moveTo>
                    <a:pt x="467416" y="223698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654473" y="287905"/>
                  </a:lnTo>
                </a:path>
                <a:path w="1483360" h="384175">
                  <a:moveTo>
                    <a:pt x="654473" y="287905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055652" y="367850"/>
                  </a:lnTo>
                </a:path>
                <a:path w="1483360" h="384175">
                  <a:moveTo>
                    <a:pt x="1055652" y="367850"/>
                  </a:moveTo>
                  <a:lnTo>
                    <a:pt x="1483097" y="38400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42391" y="4596969"/>
              <a:ext cx="1951355" cy="1008380"/>
            </a:xfrm>
            <a:custGeom>
              <a:avLst/>
              <a:gdLst/>
              <a:ahLst/>
              <a:cxnLst/>
              <a:rect l="l" t="t" r="r" b="b"/>
              <a:pathLst>
                <a:path w="1951354" h="1008379">
                  <a:moveTo>
                    <a:pt x="0" y="1008252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400779" y="992100"/>
                  </a:lnTo>
                </a:path>
                <a:path w="1951354" h="1008379">
                  <a:moveTo>
                    <a:pt x="400779" y="992100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761694" y="928291"/>
                  </a:lnTo>
                </a:path>
                <a:path w="1951354" h="1008379">
                  <a:moveTo>
                    <a:pt x="761694" y="928291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095543" y="816059"/>
                  </a:lnTo>
                </a:path>
                <a:path w="1951354" h="1008379">
                  <a:moveTo>
                    <a:pt x="1095543" y="816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389528" y="688059"/>
                  </a:lnTo>
                </a:path>
                <a:path w="1951354" h="1008379">
                  <a:moveTo>
                    <a:pt x="1389528" y="688059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509922" y="608098"/>
                  </a:lnTo>
                </a:path>
                <a:path w="1951354" h="1008379">
                  <a:moveTo>
                    <a:pt x="1509922" y="608098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616717" y="511970"/>
                  </a:lnTo>
                </a:path>
                <a:path w="1951354" h="1008379">
                  <a:moveTo>
                    <a:pt x="1616717" y="511970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723645" y="415986"/>
                  </a:lnTo>
                </a:path>
                <a:path w="1951354" h="1008379">
                  <a:moveTo>
                    <a:pt x="1723645" y="415986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03774" y="320161"/>
                  </a:lnTo>
                </a:path>
                <a:path w="1951354" h="1008379">
                  <a:moveTo>
                    <a:pt x="1803774" y="320161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870704" y="224176"/>
                  </a:lnTo>
                </a:path>
                <a:path w="1951354" h="1008379">
                  <a:moveTo>
                    <a:pt x="1870704" y="224176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10702" y="111928"/>
                  </a:lnTo>
                </a:path>
                <a:path w="1951354" h="1008379">
                  <a:moveTo>
                    <a:pt x="1910702" y="111928"/>
                  </a:moveTo>
                  <a:lnTo>
                    <a:pt x="1950966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393358" y="4588882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393358" y="4485199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1769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393358" y="4372952"/>
              <a:ext cx="0" cy="112395"/>
            </a:xfrm>
            <a:custGeom>
              <a:avLst/>
              <a:gdLst/>
              <a:ahLst/>
              <a:cxnLst/>
              <a:rect l="l" t="t" r="r" b="b"/>
              <a:pathLst>
                <a:path h="112395">
                  <a:moveTo>
                    <a:pt x="0" y="112247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93358" y="4364865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030228" y="3508772"/>
              <a:ext cx="1363345" cy="864235"/>
            </a:xfrm>
            <a:custGeom>
              <a:avLst/>
              <a:gdLst/>
              <a:ahLst/>
              <a:cxnLst/>
              <a:rect l="l" t="t" r="r" b="b"/>
              <a:pathLst>
                <a:path w="1363345" h="864235">
                  <a:moveTo>
                    <a:pt x="1363130" y="864179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336331" y="768354"/>
                  </a:lnTo>
                </a:path>
                <a:path w="1363345" h="864235">
                  <a:moveTo>
                    <a:pt x="1336331" y="768354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96067" y="672370"/>
                  </a:lnTo>
                </a:path>
                <a:path w="1363345" h="864235">
                  <a:moveTo>
                    <a:pt x="1296067" y="672370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229537" y="576226"/>
                  </a:lnTo>
                </a:path>
                <a:path w="1363345" h="864235">
                  <a:moveTo>
                    <a:pt x="1229537" y="576226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1068878" y="416305"/>
                  </a:lnTo>
                </a:path>
                <a:path w="1363345" h="864235">
                  <a:moveTo>
                    <a:pt x="1068878" y="416305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868622" y="272168"/>
                  </a:lnTo>
                </a:path>
                <a:path w="1363345" h="864235">
                  <a:moveTo>
                    <a:pt x="868622" y="272168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614635" y="144136"/>
                  </a:lnTo>
                </a:path>
                <a:path w="1363345" h="864235">
                  <a:moveTo>
                    <a:pt x="614635" y="144136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320650" y="48151"/>
                  </a:lnTo>
                </a:path>
                <a:path w="1363345" h="864235">
                  <a:moveTo>
                    <a:pt x="320650" y="48151"/>
                  </a:moveTo>
                  <a:lnTo>
                    <a:pt x="0" y="0"/>
                  </a:lnTo>
                </a:path>
                <a:path w="1363345" h="86423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682912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35597" y="3476883"/>
              <a:ext cx="347345" cy="32384"/>
            </a:xfrm>
            <a:custGeom>
              <a:avLst/>
              <a:gdLst/>
              <a:ahLst/>
              <a:cxnLst/>
              <a:rect l="l" t="t" r="r" b="b"/>
              <a:pathLst>
                <a:path w="347345" h="32385">
                  <a:moveTo>
                    <a:pt x="-8079" y="15944"/>
                  </a:moveTo>
                  <a:lnTo>
                    <a:pt x="355394" y="15944"/>
                  </a:lnTo>
                </a:path>
              </a:pathLst>
            </a:custGeom>
            <a:ln w="4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9294" y="3508772"/>
              <a:ext cx="1376680" cy="976630"/>
            </a:xfrm>
            <a:custGeom>
              <a:avLst/>
              <a:gdLst/>
              <a:ahLst/>
              <a:cxnLst/>
              <a:rect l="l" t="t" r="r" b="b"/>
              <a:pathLst>
                <a:path w="1376679" h="976629">
                  <a:moveTo>
                    <a:pt x="1376302" y="0"/>
                  </a:moveTo>
                  <a:lnTo>
                    <a:pt x="1376302" y="0"/>
                  </a:lnTo>
                </a:path>
                <a:path w="1376679" h="976629">
                  <a:moveTo>
                    <a:pt x="1376302" y="0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1042053" y="48151"/>
                  </a:lnTo>
                </a:path>
                <a:path w="1376679" h="976629">
                  <a:moveTo>
                    <a:pt x="1042053" y="48151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748201" y="144136"/>
                  </a:lnTo>
                </a:path>
                <a:path w="1376679" h="976629">
                  <a:moveTo>
                    <a:pt x="748201" y="144136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494214" y="272168"/>
                  </a:lnTo>
                </a:path>
                <a:path w="1376679" h="976629">
                  <a:moveTo>
                    <a:pt x="494214" y="272168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293958" y="416305"/>
                  </a:lnTo>
                </a:path>
                <a:path w="1376679" h="976629">
                  <a:moveTo>
                    <a:pt x="293958" y="416305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133566" y="576226"/>
                  </a:lnTo>
                </a:path>
                <a:path w="1376679" h="976629">
                  <a:moveTo>
                    <a:pt x="133566" y="576226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66636" y="672370"/>
                  </a:lnTo>
                </a:path>
                <a:path w="1376679" h="976629">
                  <a:moveTo>
                    <a:pt x="66636" y="672370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26718" y="768354"/>
                  </a:lnTo>
                </a:path>
                <a:path w="1376679" h="976629">
                  <a:moveTo>
                    <a:pt x="26718" y="768354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864179"/>
                  </a:lnTo>
                </a:path>
                <a:path w="1376679" h="976629">
                  <a:moveTo>
                    <a:pt x="0" y="864179"/>
                  </a:moveTo>
                  <a:lnTo>
                    <a:pt x="0" y="97642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59294" y="4485199"/>
              <a:ext cx="120650" cy="352425"/>
            </a:xfrm>
            <a:custGeom>
              <a:avLst/>
              <a:gdLst/>
              <a:ahLst/>
              <a:cxnLst/>
              <a:rect l="l" t="t" r="r" b="b"/>
              <a:pathLst>
                <a:path w="120650" h="352425">
                  <a:moveTo>
                    <a:pt x="0" y="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0" y="79880"/>
                  </a:lnTo>
                </a:path>
                <a:path w="120650" h="352425">
                  <a:moveTo>
                    <a:pt x="0" y="79880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26718" y="176024"/>
                  </a:lnTo>
                </a:path>
                <a:path w="120650" h="352425">
                  <a:moveTo>
                    <a:pt x="26718" y="176024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66636" y="271690"/>
                  </a:lnTo>
                </a:path>
                <a:path w="120650" h="352425">
                  <a:moveTo>
                    <a:pt x="66636" y="271690"/>
                  </a:moveTo>
                  <a:lnTo>
                    <a:pt x="120100" y="352049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079394" y="4837249"/>
              <a:ext cx="240665" cy="208279"/>
            </a:xfrm>
            <a:custGeom>
              <a:avLst/>
              <a:gdLst/>
              <a:ahLst/>
              <a:cxnLst/>
              <a:rect l="l" t="t" r="r" b="b"/>
              <a:pathLst>
                <a:path w="240664" h="208279">
                  <a:moveTo>
                    <a:pt x="0" y="0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106794" y="111769"/>
                  </a:lnTo>
                </a:path>
                <a:path w="240664" h="208279">
                  <a:moveTo>
                    <a:pt x="106794" y="111769"/>
                  </a:moveTo>
                  <a:lnTo>
                    <a:pt x="240521" y="207913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19915" y="5045162"/>
              <a:ext cx="1162685" cy="320040"/>
            </a:xfrm>
            <a:custGeom>
              <a:avLst/>
              <a:gdLst/>
              <a:ahLst/>
              <a:cxnLst/>
              <a:rect l="l" t="t" r="r" b="b"/>
              <a:pathLst>
                <a:path w="1162685" h="320039">
                  <a:moveTo>
                    <a:pt x="0" y="0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227188" y="143769"/>
                  </a:lnTo>
                </a:path>
                <a:path w="1162685" h="320039">
                  <a:moveTo>
                    <a:pt x="227188" y="143769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507574" y="239865"/>
                  </a:lnTo>
                </a:path>
                <a:path w="1162685" h="320039">
                  <a:moveTo>
                    <a:pt x="507574" y="239865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828624" y="304057"/>
                  </a:lnTo>
                </a:path>
                <a:path w="1162685" h="320039">
                  <a:moveTo>
                    <a:pt x="828624" y="304057"/>
                  </a:moveTo>
                  <a:lnTo>
                    <a:pt x="1162473" y="31981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482389" y="4565080"/>
              <a:ext cx="1536700" cy="800100"/>
            </a:xfrm>
            <a:custGeom>
              <a:avLst/>
              <a:gdLst/>
              <a:ahLst/>
              <a:cxnLst/>
              <a:rect l="l" t="t" r="r" b="b"/>
              <a:pathLst>
                <a:path w="1536700" h="800100">
                  <a:moveTo>
                    <a:pt x="0" y="799892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018844" y="4556993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018844" y="4485199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880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005778" y="4324800"/>
              <a:ext cx="13335" cy="160655"/>
            </a:xfrm>
            <a:custGeom>
              <a:avLst/>
              <a:gdLst/>
              <a:ahLst/>
              <a:cxnLst/>
              <a:rect l="l" t="t" r="r" b="b"/>
              <a:pathLst>
                <a:path w="13335" h="160654">
                  <a:moveTo>
                    <a:pt x="6532" y="-6774"/>
                  </a:moveTo>
                  <a:lnTo>
                    <a:pt x="6532" y="167174"/>
                  </a:lnTo>
                </a:path>
              </a:pathLst>
            </a:custGeom>
            <a:ln w="266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989963" y="3749052"/>
              <a:ext cx="1016000" cy="575945"/>
            </a:xfrm>
            <a:custGeom>
              <a:avLst/>
              <a:gdLst/>
              <a:ahLst/>
              <a:cxnLst/>
              <a:rect l="l" t="t" r="r" b="b"/>
              <a:pathLst>
                <a:path w="1016000" h="575945">
                  <a:moveTo>
                    <a:pt x="1015814" y="575747"/>
                  </a:moveTo>
                  <a:lnTo>
                    <a:pt x="1015814" y="575747"/>
                  </a:lnTo>
                </a:path>
                <a:path w="1016000" h="575945">
                  <a:moveTo>
                    <a:pt x="1015814" y="575747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935552" y="432089"/>
                  </a:lnTo>
                </a:path>
                <a:path w="1016000" h="575945">
                  <a:moveTo>
                    <a:pt x="935552" y="432089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815158" y="304057"/>
                  </a:lnTo>
                </a:path>
                <a:path w="1016000" h="575945">
                  <a:moveTo>
                    <a:pt x="815158" y="304057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654899" y="191809"/>
                  </a:lnTo>
                </a:path>
                <a:path w="1016000" h="575945">
                  <a:moveTo>
                    <a:pt x="654899" y="191809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467842" y="111928"/>
                  </a:lnTo>
                </a:path>
                <a:path w="1016000" h="575945">
                  <a:moveTo>
                    <a:pt x="467842" y="11192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240921" y="31888"/>
                  </a:lnTo>
                </a:path>
                <a:path w="1016000" h="575945">
                  <a:moveTo>
                    <a:pt x="240921" y="31888"/>
                  </a:moveTo>
                  <a:lnTo>
                    <a:pt x="0" y="0"/>
                  </a:lnTo>
                </a:path>
                <a:path w="1016000" h="575945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387580" y="191809"/>
                  </a:lnTo>
                </a:path>
                <a:path w="1042670" h="736600">
                  <a:moveTo>
                    <a:pt x="387580" y="191809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909834" y="3988854"/>
              <a:ext cx="695325" cy="496570"/>
            </a:xfrm>
            <a:custGeom>
              <a:avLst/>
              <a:gdLst/>
              <a:ahLst/>
              <a:cxnLst/>
              <a:rect l="l" t="t" r="r" b="b"/>
              <a:pathLst>
                <a:path w="695325" h="496570">
                  <a:moveTo>
                    <a:pt x="695031" y="496345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68365" y="384097"/>
                  </a:lnTo>
                </a:path>
                <a:path w="695325" h="496570">
                  <a:moveTo>
                    <a:pt x="668365" y="38409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628101" y="304057"/>
                  </a:lnTo>
                </a:path>
                <a:path w="695325" h="496570">
                  <a:moveTo>
                    <a:pt x="628101" y="304057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547971" y="208072"/>
                  </a:lnTo>
                </a:path>
                <a:path w="695325" h="496570">
                  <a:moveTo>
                    <a:pt x="547971" y="208072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441044" y="144136"/>
                  </a:lnTo>
                </a:path>
                <a:path w="695325" h="496570">
                  <a:moveTo>
                    <a:pt x="441044" y="144136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307450" y="80040"/>
                  </a:lnTo>
                </a:path>
                <a:path w="695325" h="496570">
                  <a:moveTo>
                    <a:pt x="307450" y="80040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160658" y="31888"/>
                  </a:lnTo>
                </a:path>
                <a:path w="695325" h="496570">
                  <a:moveTo>
                    <a:pt x="160658" y="31888"/>
                  </a:moveTo>
                  <a:lnTo>
                    <a:pt x="0" y="0"/>
                  </a:lnTo>
                </a:path>
                <a:path w="695325" h="49657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736376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5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62518" y="3973069"/>
              <a:ext cx="173990" cy="15875"/>
            </a:xfrm>
            <a:custGeom>
              <a:avLst/>
              <a:gdLst/>
              <a:ahLst/>
              <a:cxnLst/>
              <a:rect l="l" t="t" r="r" b="b"/>
              <a:pathLst>
                <a:path w="173989" h="15875">
                  <a:moveTo>
                    <a:pt x="-8079" y="7892"/>
                  </a:moveTo>
                  <a:lnTo>
                    <a:pt x="181937" y="7892"/>
                  </a:lnTo>
                </a:path>
              </a:pathLst>
            </a:custGeom>
            <a:ln w="319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80953" y="3988854"/>
              <a:ext cx="681990" cy="496570"/>
            </a:xfrm>
            <a:custGeom>
              <a:avLst/>
              <a:gdLst/>
              <a:ahLst/>
              <a:cxnLst/>
              <a:rect l="l" t="t" r="r" b="b"/>
              <a:pathLst>
                <a:path w="681989" h="496570">
                  <a:moveTo>
                    <a:pt x="681565" y="0"/>
                  </a:moveTo>
                  <a:lnTo>
                    <a:pt x="681565" y="0"/>
                  </a:lnTo>
                </a:path>
                <a:path w="681989" h="496570">
                  <a:moveTo>
                    <a:pt x="681565" y="0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68198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68198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68198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68198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68198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68198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80953" y="4485199"/>
              <a:ext cx="67310" cy="160020"/>
            </a:xfrm>
            <a:custGeom>
              <a:avLst/>
              <a:gdLst/>
              <a:ahLst/>
              <a:cxnLst/>
              <a:rect l="l" t="t" r="r" b="b"/>
              <a:pathLst>
                <a:path w="67310" h="160020">
                  <a:moveTo>
                    <a:pt x="0" y="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13599" y="79880"/>
                  </a:lnTo>
                </a:path>
                <a:path w="67310" h="160020">
                  <a:moveTo>
                    <a:pt x="13599" y="79880"/>
                  </a:moveTo>
                  <a:lnTo>
                    <a:pt x="66929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79394" y="3732948"/>
              <a:ext cx="2940050" cy="1632585"/>
            </a:xfrm>
            <a:custGeom>
              <a:avLst/>
              <a:gdLst/>
              <a:ahLst/>
              <a:cxnLst/>
              <a:rect l="l" t="t" r="r" b="b"/>
              <a:pathLst>
                <a:path w="2940050" h="1632585">
                  <a:moveTo>
                    <a:pt x="439634" y="1005461"/>
                  </a:moveTo>
                  <a:lnTo>
                    <a:pt x="0" y="1104300"/>
                  </a:lnTo>
                  <a:lnTo>
                    <a:pt x="106794" y="1216070"/>
                  </a:lnTo>
                  <a:lnTo>
                    <a:pt x="240521" y="1312214"/>
                  </a:lnTo>
                  <a:lnTo>
                    <a:pt x="467709" y="1455983"/>
                  </a:lnTo>
                  <a:lnTo>
                    <a:pt x="748095" y="1552079"/>
                  </a:lnTo>
                  <a:lnTo>
                    <a:pt x="1069145" y="1616271"/>
                  </a:lnTo>
                  <a:lnTo>
                    <a:pt x="1402994" y="1632024"/>
                  </a:lnTo>
                  <a:lnTo>
                    <a:pt x="1723645" y="1616271"/>
                  </a:lnTo>
                  <a:lnTo>
                    <a:pt x="2004297" y="1568215"/>
                  </a:lnTo>
                  <a:lnTo>
                    <a:pt x="2271483" y="1488270"/>
                  </a:lnTo>
                  <a:lnTo>
                    <a:pt x="2498805" y="1375991"/>
                  </a:lnTo>
                  <a:lnTo>
                    <a:pt x="1429660" y="1375991"/>
                  </a:lnTo>
                  <a:lnTo>
                    <a:pt x="1202738" y="1360206"/>
                  </a:lnTo>
                  <a:lnTo>
                    <a:pt x="975416" y="1312214"/>
                  </a:lnTo>
                  <a:lnTo>
                    <a:pt x="788359" y="1247958"/>
                  </a:lnTo>
                  <a:lnTo>
                    <a:pt x="614501" y="1168077"/>
                  </a:lnTo>
                  <a:lnTo>
                    <a:pt x="521173" y="1088196"/>
                  </a:lnTo>
                  <a:lnTo>
                    <a:pt x="441044" y="1008156"/>
                  </a:lnTo>
                  <a:lnTo>
                    <a:pt x="439634" y="1005461"/>
                  </a:lnTo>
                  <a:close/>
                </a:path>
                <a:path w="2940050" h="1632585">
                  <a:moveTo>
                    <a:pt x="2618622" y="255905"/>
                  </a:moveTo>
                  <a:lnTo>
                    <a:pt x="1830439" y="255905"/>
                  </a:lnTo>
                  <a:lnTo>
                    <a:pt x="1991098" y="287794"/>
                  </a:lnTo>
                  <a:lnTo>
                    <a:pt x="2137890" y="335945"/>
                  </a:lnTo>
                  <a:lnTo>
                    <a:pt x="2271483" y="400041"/>
                  </a:lnTo>
                  <a:lnTo>
                    <a:pt x="2378411" y="463978"/>
                  </a:lnTo>
                  <a:lnTo>
                    <a:pt x="2458540" y="559963"/>
                  </a:lnTo>
                  <a:lnTo>
                    <a:pt x="2498805" y="640003"/>
                  </a:lnTo>
                  <a:lnTo>
                    <a:pt x="2525470" y="752251"/>
                  </a:lnTo>
                  <a:lnTo>
                    <a:pt x="2498805" y="880124"/>
                  </a:lnTo>
                  <a:lnTo>
                    <a:pt x="2431875" y="992052"/>
                  </a:lnTo>
                  <a:lnTo>
                    <a:pt x="2338413" y="1104300"/>
                  </a:lnTo>
                  <a:lnTo>
                    <a:pt x="2204820" y="1184181"/>
                  </a:lnTo>
                  <a:lnTo>
                    <a:pt x="2044562" y="1264221"/>
                  </a:lnTo>
                  <a:lnTo>
                    <a:pt x="1857238" y="1327998"/>
                  </a:lnTo>
                  <a:lnTo>
                    <a:pt x="1656981" y="1360206"/>
                  </a:lnTo>
                  <a:lnTo>
                    <a:pt x="1429660" y="1375991"/>
                  </a:lnTo>
                  <a:lnTo>
                    <a:pt x="2498805" y="1375991"/>
                  </a:lnTo>
                  <a:lnTo>
                    <a:pt x="2685862" y="1247958"/>
                  </a:lnTo>
                  <a:lnTo>
                    <a:pt x="2819455" y="1088196"/>
                  </a:lnTo>
                  <a:lnTo>
                    <a:pt x="2872919" y="1008156"/>
                  </a:lnTo>
                  <a:lnTo>
                    <a:pt x="2912784" y="928275"/>
                  </a:lnTo>
                  <a:lnTo>
                    <a:pt x="2939449" y="832131"/>
                  </a:lnTo>
                  <a:lnTo>
                    <a:pt x="2939449" y="752251"/>
                  </a:lnTo>
                  <a:lnTo>
                    <a:pt x="2912784" y="591851"/>
                  </a:lnTo>
                  <a:lnTo>
                    <a:pt x="2846121" y="448193"/>
                  </a:lnTo>
                  <a:lnTo>
                    <a:pt x="2725727" y="320161"/>
                  </a:lnTo>
                  <a:lnTo>
                    <a:pt x="2618622" y="255905"/>
                  </a:lnTo>
                  <a:close/>
                </a:path>
                <a:path w="2940050" h="1632585">
                  <a:moveTo>
                    <a:pt x="1643382" y="0"/>
                  </a:moveTo>
                  <a:lnTo>
                    <a:pt x="1389795" y="16103"/>
                  </a:lnTo>
                  <a:lnTo>
                    <a:pt x="1149274" y="47992"/>
                  </a:lnTo>
                  <a:lnTo>
                    <a:pt x="921952" y="128032"/>
                  </a:lnTo>
                  <a:lnTo>
                    <a:pt x="734895" y="224017"/>
                  </a:lnTo>
                  <a:lnTo>
                    <a:pt x="574637" y="320161"/>
                  </a:lnTo>
                  <a:lnTo>
                    <a:pt x="454243" y="448193"/>
                  </a:lnTo>
                  <a:lnTo>
                    <a:pt x="374114" y="591851"/>
                  </a:lnTo>
                  <a:lnTo>
                    <a:pt x="347315" y="752251"/>
                  </a:lnTo>
                  <a:lnTo>
                    <a:pt x="374114" y="880124"/>
                  </a:lnTo>
                  <a:lnTo>
                    <a:pt x="439634" y="1005461"/>
                  </a:lnTo>
                  <a:lnTo>
                    <a:pt x="855289" y="912012"/>
                  </a:lnTo>
                  <a:lnTo>
                    <a:pt x="815158" y="832131"/>
                  </a:lnTo>
                  <a:lnTo>
                    <a:pt x="801559" y="752251"/>
                  </a:lnTo>
                  <a:lnTo>
                    <a:pt x="815158" y="640003"/>
                  </a:lnTo>
                  <a:lnTo>
                    <a:pt x="868488" y="559963"/>
                  </a:lnTo>
                  <a:lnTo>
                    <a:pt x="948751" y="463978"/>
                  </a:lnTo>
                  <a:lnTo>
                    <a:pt x="1042346" y="400041"/>
                  </a:lnTo>
                  <a:lnTo>
                    <a:pt x="1175939" y="335945"/>
                  </a:lnTo>
                  <a:lnTo>
                    <a:pt x="1322732" y="287794"/>
                  </a:lnTo>
                  <a:lnTo>
                    <a:pt x="1483124" y="255905"/>
                  </a:lnTo>
                  <a:lnTo>
                    <a:pt x="2618622" y="255905"/>
                  </a:lnTo>
                  <a:lnTo>
                    <a:pt x="2565468" y="224017"/>
                  </a:lnTo>
                  <a:lnTo>
                    <a:pt x="2378411" y="128032"/>
                  </a:lnTo>
                  <a:lnTo>
                    <a:pt x="2151489" y="47992"/>
                  </a:lnTo>
                  <a:lnTo>
                    <a:pt x="1910568" y="16103"/>
                  </a:lnTo>
                  <a:lnTo>
                    <a:pt x="164338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071882" y="4829737"/>
              <a:ext cx="483018" cy="36728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547104" y="5188932"/>
              <a:ext cx="935355" cy="176530"/>
            </a:xfrm>
            <a:custGeom>
              <a:avLst/>
              <a:gdLst/>
              <a:ahLst/>
              <a:cxnLst/>
              <a:rect l="l" t="t" r="r" b="b"/>
              <a:pathLst>
                <a:path w="935354" h="176529">
                  <a:moveTo>
                    <a:pt x="0" y="0"/>
                  </a:moveTo>
                  <a:lnTo>
                    <a:pt x="280385" y="96096"/>
                  </a:lnTo>
                </a:path>
                <a:path w="935354" h="176529">
                  <a:moveTo>
                    <a:pt x="280385" y="96096"/>
                  </a:moveTo>
                  <a:lnTo>
                    <a:pt x="280385" y="96096"/>
                  </a:lnTo>
                </a:path>
                <a:path w="935354" h="176529">
                  <a:moveTo>
                    <a:pt x="280385" y="96096"/>
                  </a:moveTo>
                  <a:lnTo>
                    <a:pt x="601435" y="160287"/>
                  </a:lnTo>
                </a:path>
                <a:path w="935354" h="176529">
                  <a:moveTo>
                    <a:pt x="601435" y="160287"/>
                  </a:moveTo>
                  <a:lnTo>
                    <a:pt x="601435" y="160287"/>
                  </a:lnTo>
                </a:path>
                <a:path w="935354" h="176529">
                  <a:moveTo>
                    <a:pt x="601435" y="160287"/>
                  </a:moveTo>
                  <a:lnTo>
                    <a:pt x="935285" y="17604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482389" y="4565080"/>
              <a:ext cx="1536700" cy="800100"/>
            </a:xfrm>
            <a:custGeom>
              <a:avLst/>
              <a:gdLst/>
              <a:ahLst/>
              <a:cxnLst/>
              <a:rect l="l" t="t" r="r" b="b"/>
              <a:pathLst>
                <a:path w="1536700" h="800100">
                  <a:moveTo>
                    <a:pt x="0" y="799892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320650" y="784139"/>
                  </a:lnTo>
                </a:path>
                <a:path w="1536700" h="800100">
                  <a:moveTo>
                    <a:pt x="320650" y="784139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601302" y="736083"/>
                  </a:lnTo>
                </a:path>
                <a:path w="1536700" h="800100">
                  <a:moveTo>
                    <a:pt x="601302" y="736083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868488" y="656138"/>
                  </a:lnTo>
                </a:path>
                <a:path w="1536700" h="800100">
                  <a:moveTo>
                    <a:pt x="868488" y="656138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095810" y="543859"/>
                  </a:lnTo>
                </a:path>
                <a:path w="1536700" h="800100">
                  <a:moveTo>
                    <a:pt x="1095810" y="543859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282867" y="415826"/>
                  </a:lnTo>
                </a:path>
                <a:path w="1536700" h="800100">
                  <a:moveTo>
                    <a:pt x="1282867" y="415826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16460" y="256065"/>
                  </a:lnTo>
                </a:path>
                <a:path w="1536700" h="800100">
                  <a:moveTo>
                    <a:pt x="1416460" y="256065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469924" y="176024"/>
                  </a:lnTo>
                </a:path>
                <a:path w="1536700" h="800100">
                  <a:moveTo>
                    <a:pt x="1469924" y="176024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09789" y="96143"/>
                  </a:lnTo>
                </a:path>
                <a:path w="1536700" h="800100">
                  <a:moveTo>
                    <a:pt x="1509789" y="96143"/>
                  </a:moveTo>
                  <a:lnTo>
                    <a:pt x="1536454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018844" y="4556993"/>
              <a:ext cx="0" cy="16510"/>
            </a:xfrm>
            <a:custGeom>
              <a:avLst/>
              <a:gdLst/>
              <a:ahLst/>
              <a:cxnLst/>
              <a:rect l="l" t="t" r="r" b="b"/>
              <a:pathLst>
                <a:path h="16510">
                  <a:moveTo>
                    <a:pt x="0" y="16173"/>
                  </a:moveTo>
                  <a:lnTo>
                    <a:pt x="0" y="0"/>
                  </a:lnTo>
                  <a:lnTo>
                    <a:pt x="0" y="16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018844" y="4485199"/>
              <a:ext cx="0" cy="80010"/>
            </a:xfrm>
            <a:custGeom>
              <a:avLst/>
              <a:gdLst/>
              <a:ahLst/>
              <a:cxnLst/>
              <a:rect l="l" t="t" r="r" b="b"/>
              <a:pathLst>
                <a:path h="80010">
                  <a:moveTo>
                    <a:pt x="0" y="79880"/>
                  </a:moveTo>
                  <a:lnTo>
                    <a:pt x="0" y="0"/>
                  </a:lnTo>
                </a:path>
              </a:pathLst>
            </a:custGeom>
            <a:ln w="13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989963" y="3749052"/>
              <a:ext cx="1029335" cy="736600"/>
            </a:xfrm>
            <a:custGeom>
              <a:avLst/>
              <a:gdLst/>
              <a:ahLst/>
              <a:cxnLst/>
              <a:rect l="l" t="t" r="r" b="b"/>
              <a:pathLst>
                <a:path w="1029335" h="736600">
                  <a:moveTo>
                    <a:pt x="1028880" y="736147"/>
                  </a:moveTo>
                  <a:lnTo>
                    <a:pt x="1002215" y="575747"/>
                  </a:lnTo>
                </a:path>
                <a:path w="1029335" h="736600">
                  <a:moveTo>
                    <a:pt x="1002215" y="575747"/>
                  </a:moveTo>
                  <a:lnTo>
                    <a:pt x="1002215" y="575747"/>
                  </a:lnTo>
                </a:path>
                <a:path w="1029335" h="736600">
                  <a:moveTo>
                    <a:pt x="1002215" y="575747"/>
                  </a:moveTo>
                  <a:lnTo>
                    <a:pt x="935552" y="432089"/>
                  </a:lnTo>
                </a:path>
                <a:path w="1029335" h="736600">
                  <a:moveTo>
                    <a:pt x="935552" y="432089"/>
                  </a:moveTo>
                  <a:lnTo>
                    <a:pt x="935552" y="432089"/>
                  </a:lnTo>
                </a:path>
                <a:path w="1029335" h="736600">
                  <a:moveTo>
                    <a:pt x="935552" y="432089"/>
                  </a:moveTo>
                  <a:lnTo>
                    <a:pt x="815158" y="304057"/>
                  </a:lnTo>
                </a:path>
                <a:path w="1029335" h="736600">
                  <a:moveTo>
                    <a:pt x="815158" y="304057"/>
                  </a:moveTo>
                  <a:lnTo>
                    <a:pt x="815158" y="304057"/>
                  </a:lnTo>
                </a:path>
                <a:path w="1029335" h="736600">
                  <a:moveTo>
                    <a:pt x="815158" y="304057"/>
                  </a:moveTo>
                  <a:lnTo>
                    <a:pt x="654899" y="207913"/>
                  </a:lnTo>
                </a:path>
                <a:path w="1029335" h="736600">
                  <a:moveTo>
                    <a:pt x="654899" y="207913"/>
                  </a:moveTo>
                  <a:lnTo>
                    <a:pt x="654899" y="207913"/>
                  </a:lnTo>
                </a:path>
                <a:path w="1029335" h="736600">
                  <a:moveTo>
                    <a:pt x="654899" y="207913"/>
                  </a:moveTo>
                  <a:lnTo>
                    <a:pt x="467842" y="111928"/>
                  </a:lnTo>
                </a:path>
                <a:path w="1029335" h="736600">
                  <a:moveTo>
                    <a:pt x="467842" y="111928"/>
                  </a:moveTo>
                  <a:lnTo>
                    <a:pt x="467842" y="111928"/>
                  </a:lnTo>
                </a:path>
                <a:path w="1029335" h="736600">
                  <a:moveTo>
                    <a:pt x="467842" y="111928"/>
                  </a:moveTo>
                  <a:lnTo>
                    <a:pt x="240921" y="31888"/>
                  </a:lnTo>
                </a:path>
                <a:path w="1029335" h="736600">
                  <a:moveTo>
                    <a:pt x="240921" y="31888"/>
                  </a:moveTo>
                  <a:lnTo>
                    <a:pt x="240921" y="31888"/>
                  </a:lnTo>
                </a:path>
                <a:path w="1029335" h="736600">
                  <a:moveTo>
                    <a:pt x="240921" y="31888"/>
                  </a:moveTo>
                  <a:lnTo>
                    <a:pt x="0" y="0"/>
                  </a:lnTo>
                </a:path>
                <a:path w="1029335" h="73660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722777" y="3732948"/>
              <a:ext cx="267335" cy="16510"/>
            </a:xfrm>
            <a:custGeom>
              <a:avLst/>
              <a:gdLst/>
              <a:ahLst/>
              <a:cxnLst/>
              <a:rect l="l" t="t" r="r" b="b"/>
              <a:pathLst>
                <a:path w="267335" h="16510">
                  <a:moveTo>
                    <a:pt x="-8083" y="8051"/>
                  </a:moveTo>
                  <a:lnTo>
                    <a:pt x="275269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469190" y="3732948"/>
              <a:ext cx="254000" cy="16510"/>
            </a:xfrm>
            <a:custGeom>
              <a:avLst/>
              <a:gdLst/>
              <a:ahLst/>
              <a:cxnLst/>
              <a:rect l="l" t="t" r="r" b="b"/>
              <a:pathLst>
                <a:path w="254000" h="16510">
                  <a:moveTo>
                    <a:pt x="-8083" y="8051"/>
                  </a:moveTo>
                  <a:lnTo>
                    <a:pt x="261670" y="8051"/>
                  </a:lnTo>
                </a:path>
              </a:pathLst>
            </a:custGeom>
            <a:ln w="322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26710" y="3749052"/>
              <a:ext cx="1042669" cy="736600"/>
            </a:xfrm>
            <a:custGeom>
              <a:avLst/>
              <a:gdLst/>
              <a:ahLst/>
              <a:cxnLst/>
              <a:rect l="l" t="t" r="r" b="b"/>
              <a:pathLst>
                <a:path w="1042670" h="736600">
                  <a:moveTo>
                    <a:pt x="1042480" y="0"/>
                  </a:moveTo>
                  <a:lnTo>
                    <a:pt x="1042480" y="0"/>
                  </a:lnTo>
                </a:path>
                <a:path w="1042670" h="736600">
                  <a:moveTo>
                    <a:pt x="1042480" y="0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801958" y="31888"/>
                  </a:lnTo>
                </a:path>
                <a:path w="1042670" h="736600">
                  <a:moveTo>
                    <a:pt x="801958" y="3188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574637" y="111928"/>
                  </a:lnTo>
                </a:path>
                <a:path w="1042670" h="736600">
                  <a:moveTo>
                    <a:pt x="574637" y="111928"/>
                  </a:moveTo>
                  <a:lnTo>
                    <a:pt x="387580" y="207913"/>
                  </a:lnTo>
                </a:path>
                <a:path w="1042670" h="736600">
                  <a:moveTo>
                    <a:pt x="387580" y="207913"/>
                  </a:moveTo>
                  <a:lnTo>
                    <a:pt x="387580" y="207913"/>
                  </a:lnTo>
                </a:path>
                <a:path w="1042670" h="736600">
                  <a:moveTo>
                    <a:pt x="387580" y="207913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227321" y="304057"/>
                  </a:lnTo>
                </a:path>
                <a:path w="1042670" h="736600">
                  <a:moveTo>
                    <a:pt x="227321" y="304057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106927" y="432089"/>
                  </a:lnTo>
                </a:path>
                <a:path w="1042670" h="736600">
                  <a:moveTo>
                    <a:pt x="106927" y="432089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26798" y="575747"/>
                  </a:lnTo>
                </a:path>
                <a:path w="1042670" h="736600">
                  <a:moveTo>
                    <a:pt x="26798" y="575747"/>
                  </a:moveTo>
                  <a:lnTo>
                    <a:pt x="0" y="736147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426710" y="4485199"/>
              <a:ext cx="93980" cy="255904"/>
            </a:xfrm>
            <a:custGeom>
              <a:avLst/>
              <a:gdLst/>
              <a:ahLst/>
              <a:cxnLst/>
              <a:rect l="l" t="t" r="r" b="b"/>
              <a:pathLst>
                <a:path w="93979" h="255904">
                  <a:moveTo>
                    <a:pt x="0" y="0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26798" y="127873"/>
                  </a:lnTo>
                </a:path>
                <a:path w="93979" h="255904">
                  <a:moveTo>
                    <a:pt x="26798" y="127873"/>
                  </a:moveTo>
                  <a:lnTo>
                    <a:pt x="93728" y="25590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736376" y="3988854"/>
              <a:ext cx="868680" cy="496570"/>
            </a:xfrm>
            <a:custGeom>
              <a:avLst/>
              <a:gdLst/>
              <a:ahLst/>
              <a:cxnLst/>
              <a:rect l="l" t="t" r="r" b="b"/>
              <a:pathLst>
                <a:path w="868679" h="496570">
                  <a:moveTo>
                    <a:pt x="868488" y="496345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80953" y="3988854"/>
              <a:ext cx="855980" cy="496570"/>
            </a:xfrm>
            <a:custGeom>
              <a:avLst/>
              <a:gdLst/>
              <a:ahLst/>
              <a:cxnLst/>
              <a:rect l="l" t="t" r="r" b="b"/>
              <a:pathLst>
                <a:path w="855979" h="496570">
                  <a:moveTo>
                    <a:pt x="855422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80953" y="4485199"/>
              <a:ext cx="53975" cy="160020"/>
            </a:xfrm>
            <a:custGeom>
              <a:avLst/>
              <a:gdLst/>
              <a:ahLst/>
              <a:cxnLst/>
              <a:rect l="l" t="t" r="r" b="b"/>
              <a:pathLst>
                <a:path w="53975" h="160020">
                  <a:moveTo>
                    <a:pt x="0" y="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53730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520438" y="3988854"/>
              <a:ext cx="2084705" cy="1120140"/>
            </a:xfrm>
            <a:custGeom>
              <a:avLst/>
              <a:gdLst/>
              <a:ahLst/>
              <a:cxnLst/>
              <a:rect l="l" t="t" r="r" b="b"/>
              <a:pathLst>
                <a:path w="2084704" h="1120139">
                  <a:moveTo>
                    <a:pt x="1389395" y="0"/>
                  </a:moveTo>
                  <a:lnTo>
                    <a:pt x="1042080" y="0"/>
                  </a:lnTo>
                  <a:lnTo>
                    <a:pt x="881688" y="31888"/>
                  </a:lnTo>
                  <a:lnTo>
                    <a:pt x="734895" y="80040"/>
                  </a:lnTo>
                  <a:lnTo>
                    <a:pt x="601302" y="144136"/>
                  </a:lnTo>
                  <a:lnTo>
                    <a:pt x="507707" y="208072"/>
                  </a:lnTo>
                  <a:lnTo>
                    <a:pt x="427444" y="304057"/>
                  </a:lnTo>
                  <a:lnTo>
                    <a:pt x="374114" y="384097"/>
                  </a:lnTo>
                  <a:lnTo>
                    <a:pt x="360514" y="496345"/>
                  </a:lnTo>
                  <a:lnTo>
                    <a:pt x="374114" y="576226"/>
                  </a:lnTo>
                  <a:lnTo>
                    <a:pt x="414245" y="656107"/>
                  </a:lnTo>
                  <a:lnTo>
                    <a:pt x="0" y="752251"/>
                  </a:lnTo>
                  <a:lnTo>
                    <a:pt x="80129" y="832291"/>
                  </a:lnTo>
                  <a:lnTo>
                    <a:pt x="173457" y="912172"/>
                  </a:lnTo>
                  <a:lnTo>
                    <a:pt x="347315" y="992052"/>
                  </a:lnTo>
                  <a:lnTo>
                    <a:pt x="534372" y="1056308"/>
                  </a:lnTo>
                  <a:lnTo>
                    <a:pt x="761694" y="1104300"/>
                  </a:lnTo>
                  <a:lnTo>
                    <a:pt x="988616" y="1120085"/>
                  </a:lnTo>
                  <a:lnTo>
                    <a:pt x="1215937" y="1104300"/>
                  </a:lnTo>
                  <a:lnTo>
                    <a:pt x="1416194" y="1072093"/>
                  </a:lnTo>
                  <a:lnTo>
                    <a:pt x="1603517" y="1008316"/>
                  </a:lnTo>
                  <a:lnTo>
                    <a:pt x="1763776" y="928275"/>
                  </a:lnTo>
                  <a:lnTo>
                    <a:pt x="1897369" y="848395"/>
                  </a:lnTo>
                  <a:lnTo>
                    <a:pt x="1990831" y="736147"/>
                  </a:lnTo>
                  <a:lnTo>
                    <a:pt x="2057761" y="624218"/>
                  </a:lnTo>
                  <a:lnTo>
                    <a:pt x="2084426" y="496345"/>
                  </a:lnTo>
                  <a:lnTo>
                    <a:pt x="2057761" y="384097"/>
                  </a:lnTo>
                  <a:lnTo>
                    <a:pt x="2017496" y="304057"/>
                  </a:lnTo>
                  <a:lnTo>
                    <a:pt x="1937367" y="208072"/>
                  </a:lnTo>
                  <a:lnTo>
                    <a:pt x="1830439" y="144136"/>
                  </a:lnTo>
                  <a:lnTo>
                    <a:pt x="1696846" y="80040"/>
                  </a:lnTo>
                  <a:lnTo>
                    <a:pt x="1550054" y="31888"/>
                  </a:lnTo>
                  <a:lnTo>
                    <a:pt x="1389395" y="0"/>
                  </a:lnTo>
                  <a:close/>
                </a:path>
              </a:pathLst>
            </a:custGeom>
            <a:solidFill>
              <a:srgbClr val="99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520438" y="4741105"/>
              <a:ext cx="173990" cy="160020"/>
            </a:xfrm>
            <a:custGeom>
              <a:avLst/>
              <a:gdLst/>
              <a:ahLst/>
              <a:cxnLst/>
              <a:rect l="l" t="t" r="r" b="b"/>
              <a:pathLst>
                <a:path w="173989" h="160020">
                  <a:moveTo>
                    <a:pt x="0" y="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80129" y="80040"/>
                  </a:lnTo>
                </a:path>
                <a:path w="173989" h="160020">
                  <a:moveTo>
                    <a:pt x="80129" y="80040"/>
                  </a:moveTo>
                  <a:lnTo>
                    <a:pt x="173457" y="15992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93896" y="4901026"/>
              <a:ext cx="588645" cy="192405"/>
            </a:xfrm>
            <a:custGeom>
              <a:avLst/>
              <a:gdLst/>
              <a:ahLst/>
              <a:cxnLst/>
              <a:rect l="l" t="t" r="r" b="b"/>
              <a:pathLst>
                <a:path w="588645" h="192404">
                  <a:moveTo>
                    <a:pt x="0" y="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173857" y="79880"/>
                  </a:lnTo>
                </a:path>
                <a:path w="588645" h="192404">
                  <a:moveTo>
                    <a:pt x="173857" y="79880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360914" y="144136"/>
                  </a:lnTo>
                </a:path>
                <a:path w="588645" h="192404">
                  <a:moveTo>
                    <a:pt x="360914" y="144136"/>
                  </a:moveTo>
                  <a:lnTo>
                    <a:pt x="588236" y="192128"/>
                  </a:lnTo>
                </a:path>
                <a:path w="588645" h="192404">
                  <a:moveTo>
                    <a:pt x="588236" y="192128"/>
                  </a:moveTo>
                  <a:lnTo>
                    <a:pt x="588236" y="192128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282133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0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09055" y="5093155"/>
              <a:ext cx="227329" cy="15875"/>
            </a:xfrm>
            <a:custGeom>
              <a:avLst/>
              <a:gdLst/>
              <a:ahLst/>
              <a:cxnLst/>
              <a:rect l="l" t="t" r="r" b="b"/>
              <a:pathLst>
                <a:path w="227329" h="15875">
                  <a:moveTo>
                    <a:pt x="-8082" y="7892"/>
                  </a:moveTo>
                  <a:lnTo>
                    <a:pt x="235404" y="7892"/>
                  </a:lnTo>
                </a:path>
              </a:pathLst>
            </a:custGeom>
            <a:ln w="319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736376" y="4485199"/>
              <a:ext cx="868680" cy="608330"/>
            </a:xfrm>
            <a:custGeom>
              <a:avLst/>
              <a:gdLst/>
              <a:ahLst/>
              <a:cxnLst/>
              <a:rect l="l" t="t" r="r" b="b"/>
              <a:pathLst>
                <a:path w="868679" h="608329">
                  <a:moveTo>
                    <a:pt x="0" y="607955"/>
                  </a:moveTo>
                  <a:lnTo>
                    <a:pt x="0" y="607955"/>
                  </a:lnTo>
                </a:path>
                <a:path w="868679" h="608329">
                  <a:moveTo>
                    <a:pt x="0" y="607955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200256" y="575747"/>
                  </a:lnTo>
                </a:path>
                <a:path w="868679" h="608329">
                  <a:moveTo>
                    <a:pt x="200256" y="575747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387580" y="511970"/>
                  </a:lnTo>
                </a:path>
                <a:path w="868679" h="608329">
                  <a:moveTo>
                    <a:pt x="387580" y="51197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547838" y="431930"/>
                  </a:lnTo>
                </a:path>
                <a:path w="868679" h="608329">
                  <a:moveTo>
                    <a:pt x="547838" y="431930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681431" y="352049"/>
                  </a:lnTo>
                </a:path>
                <a:path w="868679" h="608329">
                  <a:moveTo>
                    <a:pt x="681431" y="352049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774893" y="239801"/>
                  </a:lnTo>
                </a:path>
                <a:path w="868679" h="608329">
                  <a:moveTo>
                    <a:pt x="774893" y="239801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41823" y="127873"/>
                  </a:lnTo>
                </a:path>
                <a:path w="868679" h="608329">
                  <a:moveTo>
                    <a:pt x="841823" y="127873"/>
                  </a:moveTo>
                  <a:lnTo>
                    <a:pt x="868488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736376" y="3988854"/>
              <a:ext cx="868680" cy="496570"/>
            </a:xfrm>
            <a:custGeom>
              <a:avLst/>
              <a:gdLst/>
              <a:ahLst/>
              <a:cxnLst/>
              <a:rect l="l" t="t" r="r" b="b"/>
              <a:pathLst>
                <a:path w="868679" h="496570">
                  <a:moveTo>
                    <a:pt x="868488" y="496345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41823" y="384097"/>
                  </a:lnTo>
                </a:path>
                <a:path w="868679" h="496570">
                  <a:moveTo>
                    <a:pt x="841823" y="38409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801558" y="304057"/>
                  </a:lnTo>
                </a:path>
                <a:path w="868679" h="496570">
                  <a:moveTo>
                    <a:pt x="801558" y="304057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721429" y="208072"/>
                  </a:lnTo>
                </a:path>
                <a:path w="868679" h="496570">
                  <a:moveTo>
                    <a:pt x="721429" y="208072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614501" y="144136"/>
                  </a:lnTo>
                </a:path>
                <a:path w="868679" h="496570">
                  <a:moveTo>
                    <a:pt x="614501" y="144136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480908" y="80040"/>
                  </a:lnTo>
                </a:path>
                <a:path w="868679" h="496570">
                  <a:moveTo>
                    <a:pt x="480908" y="80040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334116" y="31888"/>
                  </a:lnTo>
                </a:path>
                <a:path w="868679" h="496570">
                  <a:moveTo>
                    <a:pt x="334116" y="31888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173457" y="0"/>
                  </a:lnTo>
                </a:path>
                <a:path w="868679" h="496570">
                  <a:moveTo>
                    <a:pt x="173457" y="0"/>
                  </a:moveTo>
                  <a:lnTo>
                    <a:pt x="0" y="0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880953" y="3988854"/>
              <a:ext cx="855980" cy="496570"/>
            </a:xfrm>
            <a:custGeom>
              <a:avLst/>
              <a:gdLst/>
              <a:ahLst/>
              <a:cxnLst/>
              <a:rect l="l" t="t" r="r" b="b"/>
              <a:pathLst>
                <a:path w="855979" h="496570">
                  <a:moveTo>
                    <a:pt x="855422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681565" y="0"/>
                  </a:lnTo>
                </a:path>
                <a:path w="855979" h="496570">
                  <a:moveTo>
                    <a:pt x="681565" y="0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521173" y="31888"/>
                  </a:lnTo>
                </a:path>
                <a:path w="855979" h="496570">
                  <a:moveTo>
                    <a:pt x="521173" y="31888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374380" y="80040"/>
                  </a:lnTo>
                </a:path>
                <a:path w="855979" h="496570">
                  <a:moveTo>
                    <a:pt x="374380" y="80040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240787" y="144136"/>
                  </a:lnTo>
                </a:path>
                <a:path w="855979" h="496570">
                  <a:moveTo>
                    <a:pt x="240787" y="144136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147192" y="208072"/>
                  </a:lnTo>
                </a:path>
                <a:path w="855979" h="496570">
                  <a:moveTo>
                    <a:pt x="147192" y="208072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66929" y="304057"/>
                  </a:lnTo>
                </a:path>
                <a:path w="855979" h="496570">
                  <a:moveTo>
                    <a:pt x="66929" y="30405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13599" y="384097"/>
                  </a:lnTo>
                </a:path>
                <a:path w="855979" h="496570">
                  <a:moveTo>
                    <a:pt x="13599" y="384097"/>
                  </a:moveTo>
                  <a:lnTo>
                    <a:pt x="0" y="496345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880953" y="4485199"/>
              <a:ext cx="53975" cy="160020"/>
            </a:xfrm>
            <a:custGeom>
              <a:avLst/>
              <a:gdLst/>
              <a:ahLst/>
              <a:cxnLst/>
              <a:rect l="l" t="t" r="r" b="b"/>
              <a:pathLst>
                <a:path w="53975" h="160020">
                  <a:moveTo>
                    <a:pt x="0" y="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13599" y="79880"/>
                  </a:lnTo>
                </a:path>
                <a:path w="53975" h="160020">
                  <a:moveTo>
                    <a:pt x="13599" y="79880"/>
                  </a:moveTo>
                  <a:lnTo>
                    <a:pt x="53730" y="159761"/>
                  </a:lnTo>
                </a:path>
              </a:pathLst>
            </a:custGeom>
            <a:ln w="148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317687" y="4372952"/>
              <a:ext cx="167732" cy="5036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798969" y="4389055"/>
              <a:ext cx="127751" cy="3916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3293117" y="4357167"/>
              <a:ext cx="87152" cy="31108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756549" y="3092957"/>
              <a:ext cx="4824095" cy="3328670"/>
            </a:xfrm>
            <a:custGeom>
              <a:avLst/>
              <a:gdLst/>
              <a:ahLst/>
              <a:cxnLst/>
              <a:rect l="l" t="t" r="r" b="b"/>
              <a:pathLst>
                <a:path w="4824095" h="3328670">
                  <a:moveTo>
                    <a:pt x="2926359" y="1359877"/>
                  </a:moveTo>
                  <a:lnTo>
                    <a:pt x="1950935" y="0"/>
                  </a:lnTo>
                  <a:lnTo>
                    <a:pt x="1924138" y="16103"/>
                  </a:lnTo>
                  <a:lnTo>
                    <a:pt x="2891650" y="1364780"/>
                  </a:lnTo>
                  <a:lnTo>
                    <a:pt x="0" y="2032177"/>
                  </a:lnTo>
                  <a:lnTo>
                    <a:pt x="13525" y="2064080"/>
                  </a:lnTo>
                  <a:lnTo>
                    <a:pt x="2912884" y="1392250"/>
                  </a:lnTo>
                  <a:lnTo>
                    <a:pt x="2912884" y="1368018"/>
                  </a:lnTo>
                  <a:lnTo>
                    <a:pt x="2926359" y="1359877"/>
                  </a:lnTo>
                  <a:close/>
                </a:path>
                <a:path w="4824095" h="3328670">
                  <a:moveTo>
                    <a:pt x="4823853" y="2351963"/>
                  </a:moveTo>
                  <a:lnTo>
                    <a:pt x="2969272" y="1375537"/>
                  </a:lnTo>
                  <a:lnTo>
                    <a:pt x="4115498" y="128028"/>
                  </a:lnTo>
                  <a:lnTo>
                    <a:pt x="4102023" y="111760"/>
                  </a:lnTo>
                  <a:lnTo>
                    <a:pt x="2941828" y="1361084"/>
                  </a:lnTo>
                  <a:lnTo>
                    <a:pt x="2939554" y="1359877"/>
                  </a:lnTo>
                  <a:lnTo>
                    <a:pt x="2936900" y="1366393"/>
                  </a:lnTo>
                  <a:lnTo>
                    <a:pt x="2927388" y="1376629"/>
                  </a:lnTo>
                  <a:lnTo>
                    <a:pt x="2926359" y="1375981"/>
                  </a:lnTo>
                  <a:lnTo>
                    <a:pt x="2925584" y="1378572"/>
                  </a:lnTo>
                  <a:lnTo>
                    <a:pt x="2912884" y="1392250"/>
                  </a:lnTo>
                  <a:lnTo>
                    <a:pt x="2920238" y="1396568"/>
                  </a:lnTo>
                  <a:lnTo>
                    <a:pt x="2351722" y="3312147"/>
                  </a:lnTo>
                  <a:lnTo>
                    <a:pt x="2378379" y="3328301"/>
                  </a:lnTo>
                  <a:lnTo>
                    <a:pt x="2949460" y="1404226"/>
                  </a:lnTo>
                  <a:lnTo>
                    <a:pt x="4810264" y="2368118"/>
                  </a:lnTo>
                  <a:lnTo>
                    <a:pt x="4823853" y="2351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1677224" y="3223935"/>
            <a:ext cx="1278890" cy="295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spc="-150" dirty="0">
                <a:latin typeface="Arial"/>
                <a:cs typeface="Arial"/>
              </a:rPr>
              <a:t>communication</a:t>
            </a:r>
            <a:endParaRPr sz="17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2278268" y="5658194"/>
            <a:ext cx="985519" cy="94234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6690" marR="5715" indent="-174625">
              <a:lnSpc>
                <a:spcPct val="122500"/>
              </a:lnSpc>
              <a:spcBef>
                <a:spcPts val="254"/>
              </a:spcBef>
            </a:pPr>
            <a:r>
              <a:rPr sz="1750" spc="-140" dirty="0">
                <a:latin typeface="Arial"/>
                <a:cs typeface="Arial"/>
              </a:rPr>
              <a:t>d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140" dirty="0">
                <a:latin typeface="Arial"/>
                <a:cs typeface="Arial"/>
              </a:rPr>
              <a:t>p</a:t>
            </a:r>
            <a:r>
              <a:rPr sz="1750" spc="-80" dirty="0">
                <a:latin typeface="Arial"/>
                <a:cs typeface="Arial"/>
              </a:rPr>
              <a:t>l</a:t>
            </a:r>
            <a:r>
              <a:rPr sz="1750" spc="-140" dirty="0">
                <a:latin typeface="Arial"/>
                <a:cs typeface="Arial"/>
              </a:rPr>
              <a:t>oy</a:t>
            </a:r>
            <a:r>
              <a:rPr sz="1750" spc="-204" dirty="0">
                <a:latin typeface="Arial"/>
                <a:cs typeface="Arial"/>
              </a:rPr>
              <a:t>m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140" dirty="0">
                <a:latin typeface="Arial"/>
                <a:cs typeface="Arial"/>
              </a:rPr>
              <a:t>n</a:t>
            </a:r>
            <a:r>
              <a:rPr sz="1750" spc="-80" dirty="0">
                <a:latin typeface="Arial"/>
                <a:cs typeface="Arial"/>
              </a:rPr>
              <a:t>t  </a:t>
            </a:r>
            <a:r>
              <a:rPr sz="1500" spc="-100" dirty="0">
                <a:latin typeface="Arial"/>
                <a:cs typeface="Arial"/>
              </a:rPr>
              <a:t>delivery  </a:t>
            </a:r>
            <a:r>
              <a:rPr sz="1500" spc="-95" dirty="0">
                <a:latin typeface="Arial"/>
                <a:cs typeface="Arial"/>
              </a:rPr>
              <a:t>feedback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3895319" y="4615934"/>
            <a:ext cx="35115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i="1" spc="-120" dirty="0">
                <a:latin typeface="Arial"/>
                <a:cs typeface="Arial"/>
              </a:rPr>
              <a:t>s</a:t>
            </a:r>
            <a:r>
              <a:rPr sz="1500" i="1" spc="-5" dirty="0">
                <a:latin typeface="Arial"/>
                <a:cs typeface="Arial"/>
              </a:rPr>
              <a:t>t</a:t>
            </a:r>
            <a:r>
              <a:rPr sz="1500" i="1" spc="-100" dirty="0">
                <a:latin typeface="Arial"/>
                <a:cs typeface="Arial"/>
              </a:rPr>
              <a:t>a</a:t>
            </a:r>
            <a:r>
              <a:rPr sz="1500" i="1" spc="-75" dirty="0">
                <a:latin typeface="Arial"/>
                <a:cs typeface="Arial"/>
              </a:rPr>
              <a:t>rt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349670" y="4341063"/>
            <a:ext cx="1585595" cy="704215"/>
            <a:chOff x="2349670" y="4341063"/>
            <a:chExt cx="1585595" cy="704215"/>
          </a:xfrm>
        </p:grpSpPr>
        <p:sp>
          <p:nvSpPr>
            <p:cNvPr id="117" name="object 117"/>
            <p:cNvSpPr/>
            <p:nvPr/>
          </p:nvSpPr>
          <p:spPr>
            <a:xfrm>
              <a:off x="3760960" y="4341063"/>
              <a:ext cx="87244" cy="26302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226454" y="4741105"/>
              <a:ext cx="294005" cy="64135"/>
            </a:xfrm>
            <a:custGeom>
              <a:avLst/>
              <a:gdLst/>
              <a:ahLst/>
              <a:cxnLst/>
              <a:rect l="l" t="t" r="r" b="b"/>
              <a:pathLst>
                <a:path w="294004" h="64135">
                  <a:moveTo>
                    <a:pt x="0" y="63777"/>
                  </a:moveTo>
                  <a:lnTo>
                    <a:pt x="293984" y="0"/>
                  </a:lnTo>
                </a:path>
              </a:pathLst>
            </a:custGeom>
            <a:ln w="16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386845" y="4693113"/>
              <a:ext cx="147320" cy="160020"/>
            </a:xfrm>
            <a:custGeom>
              <a:avLst/>
              <a:gdLst/>
              <a:ahLst/>
              <a:cxnLst/>
              <a:rect l="l" t="t" r="r" b="b"/>
              <a:pathLst>
                <a:path w="147320" h="160020">
                  <a:moveTo>
                    <a:pt x="0" y="0"/>
                  </a:moveTo>
                  <a:lnTo>
                    <a:pt x="66663" y="63777"/>
                  </a:lnTo>
                  <a:lnTo>
                    <a:pt x="26665" y="159921"/>
                  </a:lnTo>
                  <a:lnTo>
                    <a:pt x="146792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2798969" y="4837249"/>
              <a:ext cx="280670" cy="80010"/>
            </a:xfrm>
            <a:custGeom>
              <a:avLst/>
              <a:gdLst/>
              <a:ahLst/>
              <a:cxnLst/>
              <a:rect l="l" t="t" r="r" b="b"/>
              <a:pathLst>
                <a:path w="280669" h="80010">
                  <a:moveTo>
                    <a:pt x="0" y="79880"/>
                  </a:moveTo>
                  <a:lnTo>
                    <a:pt x="280425" y="0"/>
                  </a:lnTo>
                </a:path>
              </a:pathLst>
            </a:custGeom>
            <a:ln w="15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945775" y="4789257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5" h="160020">
                  <a:moveTo>
                    <a:pt x="0" y="0"/>
                  </a:moveTo>
                  <a:lnTo>
                    <a:pt x="80155" y="63777"/>
                  </a:lnTo>
                  <a:lnTo>
                    <a:pt x="26718" y="159761"/>
                  </a:lnTo>
                  <a:lnTo>
                    <a:pt x="160285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" name="object 122"/>
            <p:cNvSpPr/>
            <p:nvPr/>
          </p:nvSpPr>
          <p:spPr>
            <a:xfrm>
              <a:off x="2357925" y="4932915"/>
              <a:ext cx="280670" cy="80645"/>
            </a:xfrm>
            <a:custGeom>
              <a:avLst/>
              <a:gdLst/>
              <a:ahLst/>
              <a:cxnLst/>
              <a:rect l="l" t="t" r="r" b="b"/>
              <a:pathLst>
                <a:path w="280669" h="80645">
                  <a:moveTo>
                    <a:pt x="0" y="80040"/>
                  </a:moveTo>
                  <a:lnTo>
                    <a:pt x="280398" y="0"/>
                  </a:lnTo>
                </a:path>
              </a:pathLst>
            </a:custGeom>
            <a:ln w="159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2504717" y="4884923"/>
              <a:ext cx="160655" cy="160655"/>
            </a:xfrm>
            <a:custGeom>
              <a:avLst/>
              <a:gdLst/>
              <a:ahLst/>
              <a:cxnLst/>
              <a:rect l="l" t="t" r="r" b="b"/>
              <a:pathLst>
                <a:path w="160655" h="160654">
                  <a:moveTo>
                    <a:pt x="0" y="0"/>
                  </a:moveTo>
                  <a:lnTo>
                    <a:pt x="80169" y="64095"/>
                  </a:lnTo>
                  <a:lnTo>
                    <a:pt x="26731" y="160239"/>
                  </a:lnTo>
                  <a:lnTo>
                    <a:pt x="160325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27233" y="4644961"/>
              <a:ext cx="281305" cy="64135"/>
            </a:xfrm>
            <a:custGeom>
              <a:avLst/>
              <a:gdLst/>
              <a:ahLst/>
              <a:cxnLst/>
              <a:rect l="l" t="t" r="r" b="b"/>
              <a:pathLst>
                <a:path w="281304" h="64135">
                  <a:moveTo>
                    <a:pt x="0" y="63936"/>
                  </a:moveTo>
                  <a:lnTo>
                    <a:pt x="280785" y="0"/>
                  </a:lnTo>
                </a:path>
              </a:pathLst>
            </a:custGeom>
            <a:ln w="16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3774026" y="4596969"/>
              <a:ext cx="160655" cy="160020"/>
            </a:xfrm>
            <a:custGeom>
              <a:avLst/>
              <a:gdLst/>
              <a:ahLst/>
              <a:cxnLst/>
              <a:rect l="l" t="t" r="r" b="b"/>
              <a:pathLst>
                <a:path w="160654" h="160020">
                  <a:moveTo>
                    <a:pt x="0" y="0"/>
                  </a:moveTo>
                  <a:lnTo>
                    <a:pt x="80262" y="64255"/>
                  </a:lnTo>
                  <a:lnTo>
                    <a:pt x="26798" y="159921"/>
                  </a:lnTo>
                  <a:lnTo>
                    <a:pt x="160658" y="479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6794637" y="3735906"/>
            <a:ext cx="770890" cy="784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14"/>
              </a:spcBef>
            </a:pPr>
            <a:r>
              <a:rPr sz="1750" spc="-204" dirty="0">
                <a:latin typeface="Arial"/>
                <a:cs typeface="Arial"/>
              </a:rPr>
              <a:t>m</a:t>
            </a:r>
            <a:r>
              <a:rPr sz="1750" spc="-140" dirty="0">
                <a:latin typeface="Arial"/>
                <a:cs typeface="Arial"/>
              </a:rPr>
              <a:t>od</a:t>
            </a:r>
            <a:r>
              <a:rPr sz="1750" spc="-240" dirty="0">
                <a:latin typeface="Arial"/>
                <a:cs typeface="Arial"/>
              </a:rPr>
              <a:t>e</a:t>
            </a:r>
            <a:r>
              <a:rPr sz="1750" spc="-80" dirty="0">
                <a:latin typeface="Arial"/>
                <a:cs typeface="Arial"/>
              </a:rPr>
              <a:t>li</a:t>
            </a:r>
            <a:r>
              <a:rPr sz="1750" spc="-240" dirty="0">
                <a:latin typeface="Arial"/>
                <a:cs typeface="Arial"/>
              </a:rPr>
              <a:t>n</a:t>
            </a:r>
            <a:r>
              <a:rPr sz="1750" spc="-155" dirty="0">
                <a:latin typeface="Arial"/>
                <a:cs typeface="Arial"/>
              </a:rPr>
              <a:t>g</a:t>
            </a:r>
            <a:endParaRPr sz="1750">
              <a:latin typeface="Arial"/>
              <a:cs typeface="Arial"/>
            </a:endParaRPr>
          </a:p>
          <a:p>
            <a:pPr marR="15240" algn="r">
              <a:lnSpc>
                <a:spcPct val="100000"/>
              </a:lnSpc>
              <a:spcBef>
                <a:spcPts val="40"/>
              </a:spcBef>
            </a:pPr>
            <a:r>
              <a:rPr sz="1500" spc="-204" dirty="0">
                <a:latin typeface="Arial"/>
                <a:cs typeface="Arial"/>
              </a:rPr>
              <a:t>a</a:t>
            </a:r>
            <a:r>
              <a:rPr sz="1500" spc="-100" dirty="0">
                <a:latin typeface="Arial"/>
                <a:cs typeface="Arial"/>
              </a:rPr>
              <a:t>n</a:t>
            </a:r>
            <a:r>
              <a:rPr sz="1500" spc="-204" dirty="0">
                <a:latin typeface="Arial"/>
                <a:cs typeface="Arial"/>
              </a:rPr>
              <a:t>a</a:t>
            </a:r>
            <a:r>
              <a:rPr sz="1500" spc="-25" dirty="0">
                <a:latin typeface="Arial"/>
                <a:cs typeface="Arial"/>
              </a:rPr>
              <a:t>l</a:t>
            </a:r>
            <a:r>
              <a:rPr sz="1500" spc="-120" dirty="0">
                <a:latin typeface="Arial"/>
                <a:cs typeface="Arial"/>
              </a:rPr>
              <a:t>y</a:t>
            </a:r>
            <a:r>
              <a:rPr sz="1500" spc="-130" dirty="0">
                <a:latin typeface="Arial"/>
                <a:cs typeface="Arial"/>
              </a:rPr>
              <a:t>s</a:t>
            </a:r>
            <a:r>
              <a:rPr sz="1500" spc="-25" dirty="0">
                <a:latin typeface="Arial"/>
                <a:cs typeface="Arial"/>
              </a:rPr>
              <a:t>i</a:t>
            </a:r>
            <a:r>
              <a:rPr sz="1500" spc="-120" dirty="0"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  <a:p>
            <a:pPr marL="172720">
              <a:lnSpc>
                <a:spcPct val="100000"/>
              </a:lnSpc>
              <a:spcBef>
                <a:spcPts val="215"/>
              </a:spcBef>
            </a:pPr>
            <a:r>
              <a:rPr sz="1500" spc="-100" dirty="0">
                <a:latin typeface="Arial"/>
                <a:cs typeface="Arial"/>
              </a:rPr>
              <a:t>design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5137922" y="5911949"/>
            <a:ext cx="1038860" cy="7689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14"/>
              </a:spcBef>
            </a:pPr>
            <a:r>
              <a:rPr sz="1750" spc="-125" dirty="0">
                <a:latin typeface="Arial"/>
                <a:cs typeface="Arial"/>
              </a:rPr>
              <a:t>construction</a:t>
            </a:r>
            <a:endParaRPr sz="1750">
              <a:latin typeface="Arial"/>
              <a:cs typeface="Arial"/>
            </a:endParaRPr>
          </a:p>
          <a:p>
            <a:pPr marL="226060">
              <a:lnSpc>
                <a:spcPts val="1755"/>
              </a:lnSpc>
            </a:pPr>
            <a:r>
              <a:rPr sz="1500" spc="-90" dirty="0">
                <a:latin typeface="Arial"/>
                <a:cs typeface="Arial"/>
              </a:rPr>
              <a:t>code</a:t>
            </a:r>
            <a:endParaRPr sz="1500">
              <a:latin typeface="Arial"/>
              <a:cs typeface="Arial"/>
            </a:endParaRPr>
          </a:p>
          <a:p>
            <a:pPr marL="226060">
              <a:lnSpc>
                <a:spcPct val="100000"/>
              </a:lnSpc>
              <a:spcBef>
                <a:spcPts val="215"/>
              </a:spcBef>
            </a:pPr>
            <a:r>
              <a:rPr sz="1500" spc="-75" dirty="0">
                <a:latin typeface="Arial"/>
                <a:cs typeface="Arial"/>
              </a:rPr>
              <a:t>test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4175704" y="1858260"/>
            <a:ext cx="1015365" cy="1078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2715" marR="5080" indent="-120650">
              <a:lnSpc>
                <a:spcPct val="110600"/>
              </a:lnSpc>
              <a:spcBef>
                <a:spcPts val="65"/>
              </a:spcBef>
            </a:pPr>
            <a:r>
              <a:rPr sz="1750" spc="-175" dirty="0">
                <a:latin typeface="Arial"/>
                <a:cs typeface="Arial"/>
              </a:rPr>
              <a:t>planning  </a:t>
            </a:r>
            <a:r>
              <a:rPr sz="1500" spc="-100" dirty="0">
                <a:latin typeface="Arial"/>
                <a:cs typeface="Arial"/>
              </a:rPr>
              <a:t>estimation  </a:t>
            </a:r>
            <a:r>
              <a:rPr sz="1500" spc="-114" dirty="0">
                <a:latin typeface="Arial"/>
                <a:cs typeface="Arial"/>
              </a:rPr>
              <a:t>scheduling  </a:t>
            </a:r>
            <a:r>
              <a:rPr sz="1500" spc="-85" dirty="0">
                <a:latin typeface="Arial"/>
                <a:cs typeface="Arial"/>
              </a:rPr>
              <a:t>risk</a:t>
            </a:r>
            <a:r>
              <a:rPr sz="1500" spc="-185" dirty="0">
                <a:latin typeface="Arial"/>
                <a:cs typeface="Arial"/>
              </a:rPr>
              <a:t> </a:t>
            </a:r>
            <a:r>
              <a:rPr sz="1500" spc="-114" dirty="0">
                <a:latin typeface="Arial"/>
                <a:cs typeface="Arial"/>
              </a:rPr>
              <a:t>analysis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0" y="2514561"/>
            <a:ext cx="1981200" cy="923925"/>
          </a:xfrm>
          <a:custGeom>
            <a:avLst/>
            <a:gdLst/>
            <a:ahLst/>
            <a:cxnLst/>
            <a:rect l="l" t="t" r="r" b="b"/>
            <a:pathLst>
              <a:path w="1981200" h="923925">
                <a:moveTo>
                  <a:pt x="0" y="923328"/>
                </a:moveTo>
                <a:lnTo>
                  <a:pt x="1981200" y="923328"/>
                </a:lnTo>
                <a:lnTo>
                  <a:pt x="1981200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 txBox="1"/>
          <p:nvPr/>
        </p:nvSpPr>
        <p:spPr>
          <a:xfrm>
            <a:off x="327761" y="2546730"/>
            <a:ext cx="13239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Concept 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de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v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el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o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pmen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t 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1" name="object 131"/>
          <p:cNvSpPr/>
          <p:nvPr/>
        </p:nvSpPr>
        <p:spPr>
          <a:xfrm>
            <a:off x="2057400" y="2961893"/>
            <a:ext cx="5715000" cy="2626360"/>
          </a:xfrm>
          <a:custGeom>
            <a:avLst/>
            <a:gdLst/>
            <a:ahLst/>
            <a:cxnLst/>
            <a:rect l="l" t="t" r="r" b="b"/>
            <a:pathLst>
              <a:path w="5715000" h="2626360">
                <a:moveTo>
                  <a:pt x="2978023" y="1444879"/>
                </a:moveTo>
                <a:lnTo>
                  <a:pt x="79209" y="32588"/>
                </a:lnTo>
                <a:lnTo>
                  <a:pt x="125476" y="29083"/>
                </a:lnTo>
                <a:lnTo>
                  <a:pt x="133350" y="28575"/>
                </a:lnTo>
                <a:lnTo>
                  <a:pt x="139192" y="21717"/>
                </a:lnTo>
                <a:lnTo>
                  <a:pt x="138684" y="13843"/>
                </a:lnTo>
                <a:lnTo>
                  <a:pt x="138315" y="9398"/>
                </a:lnTo>
                <a:lnTo>
                  <a:pt x="138049" y="5969"/>
                </a:lnTo>
                <a:lnTo>
                  <a:pt x="131191" y="0"/>
                </a:lnTo>
                <a:lnTo>
                  <a:pt x="0" y="9906"/>
                </a:lnTo>
                <a:lnTo>
                  <a:pt x="68707" y="112776"/>
                </a:lnTo>
                <a:lnTo>
                  <a:pt x="73152" y="119253"/>
                </a:lnTo>
                <a:lnTo>
                  <a:pt x="81915" y="121031"/>
                </a:lnTo>
                <a:lnTo>
                  <a:pt x="88519" y="116713"/>
                </a:lnTo>
                <a:lnTo>
                  <a:pt x="95123" y="112268"/>
                </a:lnTo>
                <a:lnTo>
                  <a:pt x="96901" y="103378"/>
                </a:lnTo>
                <a:lnTo>
                  <a:pt x="92456" y="96901"/>
                </a:lnTo>
                <a:lnTo>
                  <a:pt x="66700" y="58343"/>
                </a:lnTo>
                <a:lnTo>
                  <a:pt x="2965577" y="1470533"/>
                </a:lnTo>
                <a:lnTo>
                  <a:pt x="2978023" y="1444879"/>
                </a:lnTo>
                <a:close/>
              </a:path>
              <a:path w="5715000" h="2626360">
                <a:moveTo>
                  <a:pt x="4953000" y="619506"/>
                </a:moveTo>
                <a:lnTo>
                  <a:pt x="4942967" y="618617"/>
                </a:lnTo>
                <a:lnTo>
                  <a:pt x="4821936" y="607822"/>
                </a:lnTo>
                <a:lnTo>
                  <a:pt x="4814951" y="613676"/>
                </a:lnTo>
                <a:lnTo>
                  <a:pt x="4814316" y="621550"/>
                </a:lnTo>
                <a:lnTo>
                  <a:pt x="4813554" y="629412"/>
                </a:lnTo>
                <a:lnTo>
                  <a:pt x="4819396" y="636397"/>
                </a:lnTo>
                <a:lnTo>
                  <a:pt x="4873523" y="641134"/>
                </a:lnTo>
                <a:lnTo>
                  <a:pt x="3651504" y="1216152"/>
                </a:lnTo>
                <a:lnTo>
                  <a:pt x="3663696" y="1242060"/>
                </a:lnTo>
                <a:lnTo>
                  <a:pt x="4885702" y="666991"/>
                </a:lnTo>
                <a:lnTo>
                  <a:pt x="4930737" y="645795"/>
                </a:lnTo>
                <a:lnTo>
                  <a:pt x="4933442" y="644537"/>
                </a:lnTo>
                <a:lnTo>
                  <a:pt x="4885702" y="666991"/>
                </a:lnTo>
                <a:lnTo>
                  <a:pt x="4859401" y="705231"/>
                </a:lnTo>
                <a:lnTo>
                  <a:pt x="4854829" y="711708"/>
                </a:lnTo>
                <a:lnTo>
                  <a:pt x="4856480" y="720598"/>
                </a:lnTo>
                <a:lnTo>
                  <a:pt x="4863084" y="725043"/>
                </a:lnTo>
                <a:lnTo>
                  <a:pt x="4869561" y="729488"/>
                </a:lnTo>
                <a:lnTo>
                  <a:pt x="4878451" y="727837"/>
                </a:lnTo>
                <a:lnTo>
                  <a:pt x="4953000" y="619506"/>
                </a:lnTo>
                <a:close/>
              </a:path>
              <a:path w="5715000" h="2626360">
                <a:moveTo>
                  <a:pt x="5715000" y="2600706"/>
                </a:moveTo>
                <a:lnTo>
                  <a:pt x="5634609" y="2506726"/>
                </a:lnTo>
                <a:lnTo>
                  <a:pt x="5629402" y="2500757"/>
                </a:lnTo>
                <a:lnTo>
                  <a:pt x="5620385" y="2499995"/>
                </a:lnTo>
                <a:lnTo>
                  <a:pt x="5614416" y="2505202"/>
                </a:lnTo>
                <a:lnTo>
                  <a:pt x="5608447" y="2510282"/>
                </a:lnTo>
                <a:lnTo>
                  <a:pt x="5607812" y="2519299"/>
                </a:lnTo>
                <a:lnTo>
                  <a:pt x="5643118" y="2560624"/>
                </a:lnTo>
                <a:lnTo>
                  <a:pt x="3967099" y="1977644"/>
                </a:lnTo>
                <a:lnTo>
                  <a:pt x="3957701" y="2004568"/>
                </a:lnTo>
                <a:lnTo>
                  <a:pt x="5633720" y="2587548"/>
                </a:lnTo>
                <a:lnTo>
                  <a:pt x="5588127" y="2596515"/>
                </a:lnTo>
                <a:lnTo>
                  <a:pt x="5580380" y="2597912"/>
                </a:lnTo>
                <a:lnTo>
                  <a:pt x="5575300" y="2605532"/>
                </a:lnTo>
                <a:lnTo>
                  <a:pt x="5578348" y="2621026"/>
                </a:lnTo>
                <a:lnTo>
                  <a:pt x="5585841" y="2625979"/>
                </a:lnTo>
                <a:lnTo>
                  <a:pt x="5693575" y="2604897"/>
                </a:lnTo>
                <a:lnTo>
                  <a:pt x="5715000" y="26007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 txBox="1"/>
          <p:nvPr/>
        </p:nvSpPr>
        <p:spPr>
          <a:xfrm>
            <a:off x="6553200" y="2590761"/>
            <a:ext cx="2590800" cy="92392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50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New</a:t>
            </a:r>
            <a:endParaRPr sz="1800">
              <a:latin typeface="Tahoma"/>
              <a:cs typeface="Tahoma"/>
            </a:endParaRPr>
          </a:p>
          <a:p>
            <a:pPr marL="1905" algn="ctr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product</a:t>
            </a:r>
            <a:r>
              <a:rPr sz="18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development</a:t>
            </a:r>
            <a:endParaRPr sz="18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6553200" y="5638800"/>
            <a:ext cx="25908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Product</a:t>
            </a:r>
            <a:r>
              <a:rPr sz="18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enhancement</a:t>
            </a:r>
            <a:endParaRPr sz="1800">
              <a:latin typeface="Tahoma"/>
              <a:cs typeface="Tahom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FF0000"/>
                </a:solidFill>
                <a:latin typeface="Tahoma"/>
                <a:cs typeface="Tahoma"/>
              </a:rPr>
              <a:t>project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626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Concurrent</a:t>
            </a:r>
            <a:r>
              <a:rPr sz="4400" spc="-100" dirty="0"/>
              <a:t> </a:t>
            </a:r>
            <a:r>
              <a:rPr sz="4400" dirty="0"/>
              <a:t>Models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2546731"/>
            <a:ext cx="10877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Tahoma"/>
                <a:cs typeface="Tahoma"/>
              </a:rPr>
              <a:t>represent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40" y="2241931"/>
            <a:ext cx="30149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1353820" algn="l"/>
                <a:tab pos="1772920" algn="l"/>
              </a:tabLst>
            </a:pPr>
            <a:r>
              <a:rPr sz="2000" dirty="0">
                <a:latin typeface="Tahoma"/>
                <a:cs typeface="Tahoma"/>
              </a:rPr>
              <a:t>Allows	a	</a:t>
            </a:r>
            <a:r>
              <a:rPr sz="2000" spc="-5" dirty="0">
                <a:latin typeface="Tahoma"/>
                <a:cs typeface="Tahoma"/>
              </a:rPr>
              <a:t>software</a:t>
            </a:r>
            <a:endParaRPr sz="2000">
              <a:latin typeface="Tahoma"/>
              <a:cs typeface="Tahoma"/>
            </a:endParaRPr>
          </a:p>
          <a:p>
            <a:pPr marL="209740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iterative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16351" y="2241931"/>
            <a:ext cx="110236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735" marR="5080" indent="-661670">
              <a:lnSpc>
                <a:spcPct val="100000"/>
              </a:lnSpc>
              <a:spcBef>
                <a:spcPts val="105"/>
              </a:spcBef>
              <a:tabLst>
                <a:tab pos="862965" algn="l"/>
              </a:tabLst>
            </a:pPr>
            <a:r>
              <a:rPr sz="2000" spc="-5" dirty="0">
                <a:latin typeface="Tahoma"/>
                <a:cs typeface="Tahoma"/>
              </a:rPr>
              <a:t>t</a:t>
            </a:r>
            <a:r>
              <a:rPr sz="2000" spc="-10" dirty="0">
                <a:latin typeface="Tahoma"/>
                <a:cs typeface="Tahoma"/>
              </a:rPr>
              <a:t>ea</a:t>
            </a:r>
            <a:r>
              <a:rPr sz="2000" dirty="0">
                <a:latin typeface="Tahoma"/>
                <a:cs typeface="Tahoma"/>
              </a:rPr>
              <a:t>m		to  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2851531"/>
            <a:ext cx="37687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85570" algn="l"/>
                <a:tab pos="2570480" algn="l"/>
                <a:tab pos="2961640" algn="l"/>
                <a:tab pos="3535045" algn="l"/>
              </a:tabLst>
            </a:pPr>
            <a:r>
              <a:rPr sz="2000" spc="-5" dirty="0">
                <a:latin typeface="Tahoma"/>
                <a:cs typeface="Tahoma"/>
              </a:rPr>
              <a:t>concur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dirty="0">
                <a:latin typeface="Tahoma"/>
                <a:cs typeface="Tahoma"/>
              </a:rPr>
              <a:t>t	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lemen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s	of	a</a:t>
            </a:r>
            <a:r>
              <a:rPr sz="2000" spc="-1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y	of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the process</a:t>
            </a:r>
            <a:r>
              <a:rPr sz="2000" spc="-5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model.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340" y="3522345"/>
            <a:ext cx="4111625" cy="2526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An </a:t>
            </a:r>
            <a:r>
              <a:rPr sz="2000" spc="-10" dirty="0">
                <a:latin typeface="Tahoma"/>
                <a:cs typeface="Tahoma"/>
              </a:rPr>
              <a:t>activity— </a:t>
            </a:r>
            <a:r>
              <a:rPr sz="2000" b="1" spc="-5" dirty="0">
                <a:latin typeface="Tahoma"/>
                <a:cs typeface="Tahoma"/>
              </a:rPr>
              <a:t>modeling </a:t>
            </a:r>
            <a:r>
              <a:rPr sz="2000" b="1" dirty="0">
                <a:latin typeface="Tahoma"/>
                <a:cs typeface="Tahoma"/>
              </a:rPr>
              <a:t>—may  </a:t>
            </a:r>
            <a:r>
              <a:rPr sz="2000" b="1" spc="5" dirty="0">
                <a:latin typeface="Tahoma"/>
                <a:cs typeface="Tahoma"/>
              </a:rPr>
              <a:t>be </a:t>
            </a:r>
            <a:r>
              <a:rPr sz="2000" b="1" spc="-5" dirty="0">
                <a:latin typeface="Tahoma"/>
                <a:cs typeface="Tahoma"/>
              </a:rPr>
              <a:t>in any one of </a:t>
            </a:r>
            <a:r>
              <a:rPr sz="2000" b="1" spc="-10" dirty="0">
                <a:latin typeface="Tahoma"/>
                <a:cs typeface="Tahoma"/>
              </a:rPr>
              <a:t>the </a:t>
            </a:r>
            <a:r>
              <a:rPr sz="2000" b="1" spc="-5" dirty="0">
                <a:latin typeface="Tahoma"/>
                <a:cs typeface="Tahoma"/>
              </a:rPr>
              <a:t>states  noted </a:t>
            </a:r>
            <a:r>
              <a:rPr sz="2000" b="1" dirty="0">
                <a:latin typeface="Tahoma"/>
                <a:cs typeface="Tahoma"/>
              </a:rPr>
              <a:t>at any </a:t>
            </a:r>
            <a:r>
              <a:rPr sz="2000" b="1" spc="-5" dirty="0">
                <a:latin typeface="Tahoma"/>
                <a:cs typeface="Tahoma"/>
              </a:rPr>
              <a:t>given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time.</a:t>
            </a:r>
            <a:endParaRPr sz="2000">
              <a:latin typeface="Tahoma"/>
              <a:cs typeface="Tahoma"/>
            </a:endParaRPr>
          </a:p>
          <a:p>
            <a:pPr marL="355600" marR="5715" indent="-342900" algn="just">
              <a:lnSpc>
                <a:spcPct val="100000"/>
              </a:lnSpc>
              <a:spcBef>
                <a:spcPts val="480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5600" algn="l"/>
              </a:tabLst>
            </a:pPr>
            <a:r>
              <a:rPr sz="2000" spc="-20" dirty="0">
                <a:latin typeface="Tahoma"/>
                <a:cs typeface="Tahoma"/>
              </a:rPr>
              <a:t>Similarly, </a:t>
            </a:r>
            <a:r>
              <a:rPr sz="2000" dirty="0">
                <a:latin typeface="Tahoma"/>
                <a:cs typeface="Tahoma"/>
              </a:rPr>
              <a:t>other activities, </a:t>
            </a:r>
            <a:r>
              <a:rPr sz="2000" spc="-5" dirty="0">
                <a:latin typeface="Tahoma"/>
                <a:cs typeface="Tahoma"/>
              </a:rPr>
              <a:t>actions,  </a:t>
            </a:r>
            <a:r>
              <a:rPr sz="2000" dirty="0">
                <a:latin typeface="Tahoma"/>
                <a:cs typeface="Tahoma"/>
              </a:rPr>
              <a:t>or </a:t>
            </a:r>
            <a:r>
              <a:rPr sz="2000" spc="-5" dirty="0">
                <a:latin typeface="Tahoma"/>
                <a:cs typeface="Tahoma"/>
              </a:rPr>
              <a:t>tasks </a:t>
            </a:r>
            <a:r>
              <a:rPr sz="2000" spc="-30" dirty="0">
                <a:latin typeface="Tahoma"/>
                <a:cs typeface="Tahoma"/>
              </a:rPr>
              <a:t>(e.g., </a:t>
            </a:r>
            <a:r>
              <a:rPr sz="2000" b="1" spc="-5" dirty="0">
                <a:latin typeface="Tahoma"/>
                <a:cs typeface="Tahoma"/>
              </a:rPr>
              <a:t>communication  or </a:t>
            </a:r>
            <a:r>
              <a:rPr sz="2000" b="1" spc="-10" dirty="0">
                <a:latin typeface="Tahoma"/>
                <a:cs typeface="Tahoma"/>
              </a:rPr>
              <a:t>construction </a:t>
            </a:r>
            <a:r>
              <a:rPr sz="2000" b="1" dirty="0">
                <a:latin typeface="Tahoma"/>
                <a:cs typeface="Tahoma"/>
              </a:rPr>
              <a:t>) </a:t>
            </a:r>
            <a:r>
              <a:rPr sz="2000" spc="-5" dirty="0">
                <a:latin typeface="Tahoma"/>
                <a:cs typeface="Tahoma"/>
              </a:rPr>
              <a:t>can be  </a:t>
            </a:r>
            <a:r>
              <a:rPr sz="2000" spc="-10" dirty="0">
                <a:latin typeface="Tahoma"/>
                <a:cs typeface="Tahoma"/>
              </a:rPr>
              <a:t>represented </a:t>
            </a:r>
            <a:r>
              <a:rPr sz="2000" spc="-5" dirty="0">
                <a:latin typeface="Tahoma"/>
                <a:cs typeface="Tahoma"/>
              </a:rPr>
              <a:t>in </a:t>
            </a:r>
            <a:r>
              <a:rPr sz="2000" dirty="0">
                <a:latin typeface="Tahoma"/>
                <a:cs typeface="Tahoma"/>
              </a:rPr>
              <a:t>an </a:t>
            </a:r>
            <a:r>
              <a:rPr sz="2000" spc="-5" dirty="0">
                <a:latin typeface="Tahoma"/>
                <a:cs typeface="Tahoma"/>
              </a:rPr>
              <a:t>analogous  </a:t>
            </a:r>
            <a:r>
              <a:rPr sz="2000" spc="-40" dirty="0">
                <a:latin typeface="Tahoma"/>
                <a:cs typeface="Tahoma"/>
              </a:rPr>
              <a:t>manner.</a:t>
            </a:r>
            <a:endParaRPr sz="20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41215" y="1898451"/>
            <a:ext cx="4502785" cy="4959985"/>
            <a:chOff x="4641215" y="1898451"/>
            <a:chExt cx="4502785" cy="4959985"/>
          </a:xfrm>
        </p:grpSpPr>
        <p:sp>
          <p:nvSpPr>
            <p:cNvPr id="9" name="object 9"/>
            <p:cNvSpPr/>
            <p:nvPr/>
          </p:nvSpPr>
          <p:spPr>
            <a:xfrm>
              <a:off x="4648200" y="1904999"/>
              <a:ext cx="4495800" cy="4953000"/>
            </a:xfrm>
            <a:custGeom>
              <a:avLst/>
              <a:gdLst/>
              <a:ahLst/>
              <a:cxnLst/>
              <a:rect l="l" t="t" r="r" b="b"/>
              <a:pathLst>
                <a:path w="4495800" h="4953000">
                  <a:moveTo>
                    <a:pt x="4495800" y="0"/>
                  </a:moveTo>
                  <a:lnTo>
                    <a:pt x="0" y="0"/>
                  </a:lnTo>
                  <a:lnTo>
                    <a:pt x="0" y="4953000"/>
                  </a:lnTo>
                  <a:lnTo>
                    <a:pt x="4495800" y="4953000"/>
                  </a:lnTo>
                  <a:lnTo>
                    <a:pt x="4495800" y="0"/>
                  </a:lnTo>
                  <a:close/>
                </a:path>
              </a:pathLst>
            </a:custGeom>
            <a:solidFill>
              <a:srgbClr val="95E2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8200" y="2640666"/>
              <a:ext cx="3871595" cy="4204335"/>
            </a:xfrm>
            <a:custGeom>
              <a:avLst/>
              <a:gdLst/>
              <a:ahLst/>
              <a:cxnLst/>
              <a:rect l="l" t="t" r="r" b="b"/>
              <a:pathLst>
                <a:path w="3871595" h="4204334">
                  <a:moveTo>
                    <a:pt x="3730182" y="0"/>
                  </a:moveTo>
                  <a:lnTo>
                    <a:pt x="141128" y="0"/>
                  </a:lnTo>
                  <a:lnTo>
                    <a:pt x="84886" y="12708"/>
                  </a:lnTo>
                  <a:lnTo>
                    <a:pt x="42268" y="37628"/>
                  </a:lnTo>
                  <a:lnTo>
                    <a:pt x="13973" y="74882"/>
                  </a:lnTo>
                  <a:lnTo>
                    <a:pt x="0" y="124970"/>
                  </a:lnTo>
                  <a:lnTo>
                    <a:pt x="0" y="4091453"/>
                  </a:lnTo>
                  <a:lnTo>
                    <a:pt x="13973" y="4128697"/>
                  </a:lnTo>
                  <a:lnTo>
                    <a:pt x="42268" y="4166244"/>
                  </a:lnTo>
                  <a:lnTo>
                    <a:pt x="84886" y="4191174"/>
                  </a:lnTo>
                  <a:lnTo>
                    <a:pt x="141128" y="4203791"/>
                  </a:lnTo>
                  <a:lnTo>
                    <a:pt x="3730182" y="4203791"/>
                  </a:lnTo>
                  <a:lnTo>
                    <a:pt x="3786374" y="4191174"/>
                  </a:lnTo>
                  <a:lnTo>
                    <a:pt x="3829013" y="4166244"/>
                  </a:lnTo>
                  <a:lnTo>
                    <a:pt x="3857251" y="4128697"/>
                  </a:lnTo>
                  <a:lnTo>
                    <a:pt x="3871228" y="4091453"/>
                  </a:lnTo>
                  <a:lnTo>
                    <a:pt x="3871228" y="124970"/>
                  </a:lnTo>
                  <a:lnTo>
                    <a:pt x="3857251" y="74882"/>
                  </a:lnTo>
                  <a:lnTo>
                    <a:pt x="3829013" y="37628"/>
                  </a:lnTo>
                  <a:lnTo>
                    <a:pt x="3786374" y="12708"/>
                  </a:lnTo>
                  <a:lnTo>
                    <a:pt x="3730182" y="0"/>
                  </a:lnTo>
                  <a:close/>
                </a:path>
              </a:pathLst>
            </a:custGeom>
            <a:solidFill>
              <a:srgbClr val="E4E4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72166" y="6725214"/>
              <a:ext cx="154167" cy="1254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19428" y="2765636"/>
              <a:ext cx="0" cy="3966845"/>
            </a:xfrm>
            <a:custGeom>
              <a:avLst/>
              <a:gdLst/>
              <a:ahLst/>
              <a:cxnLst/>
              <a:rect l="l" t="t" r="r" b="b"/>
              <a:pathLst>
                <a:path h="3966845">
                  <a:moveTo>
                    <a:pt x="0" y="3966483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166" y="2634450"/>
              <a:ext cx="154202" cy="1381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89328" y="2640666"/>
              <a:ext cx="3589654" cy="0"/>
            </a:xfrm>
            <a:custGeom>
              <a:avLst/>
              <a:gdLst/>
              <a:ahLst/>
              <a:cxnLst/>
              <a:rect l="l" t="t" r="r" b="b"/>
              <a:pathLst>
                <a:path w="3589654">
                  <a:moveTo>
                    <a:pt x="3589053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1260" y="2634450"/>
              <a:ext cx="154284" cy="13812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48200" y="2765636"/>
              <a:ext cx="0" cy="3966845"/>
            </a:xfrm>
            <a:custGeom>
              <a:avLst/>
              <a:gdLst/>
              <a:ahLst/>
              <a:cxnLst/>
              <a:rect l="l" t="t" r="r" b="b"/>
              <a:pathLst>
                <a:path h="3966845">
                  <a:moveTo>
                    <a:pt x="0" y="0"/>
                  </a:moveTo>
                  <a:lnTo>
                    <a:pt x="0" y="3966483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41294" y="6725214"/>
              <a:ext cx="154249" cy="12545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789328" y="6844458"/>
              <a:ext cx="3589654" cy="0"/>
            </a:xfrm>
            <a:custGeom>
              <a:avLst/>
              <a:gdLst/>
              <a:ahLst/>
              <a:cxnLst/>
              <a:rect l="l" t="t" r="r" b="b"/>
              <a:pathLst>
                <a:path w="3589654">
                  <a:moveTo>
                    <a:pt x="0" y="0"/>
                  </a:moveTo>
                  <a:lnTo>
                    <a:pt x="3589053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74209" y="1954643"/>
              <a:ext cx="3475990" cy="4640580"/>
            </a:xfrm>
            <a:custGeom>
              <a:avLst/>
              <a:gdLst/>
              <a:ahLst/>
              <a:cxnLst/>
              <a:rect l="l" t="t" r="r" b="b"/>
              <a:pathLst>
                <a:path w="3475990" h="4640580">
                  <a:moveTo>
                    <a:pt x="1214945" y="1771256"/>
                  </a:moveTo>
                  <a:lnTo>
                    <a:pt x="1186992" y="1734007"/>
                  </a:lnTo>
                  <a:lnTo>
                    <a:pt x="1144397" y="1709089"/>
                  </a:lnTo>
                  <a:lnTo>
                    <a:pt x="1087805" y="1696504"/>
                  </a:lnTo>
                  <a:lnTo>
                    <a:pt x="141478" y="1696504"/>
                  </a:lnTo>
                  <a:lnTo>
                    <a:pt x="84874" y="1709089"/>
                  </a:lnTo>
                  <a:lnTo>
                    <a:pt x="42265" y="1734007"/>
                  </a:lnTo>
                  <a:lnTo>
                    <a:pt x="14325" y="1771256"/>
                  </a:lnTo>
                  <a:lnTo>
                    <a:pt x="0" y="1808759"/>
                  </a:lnTo>
                  <a:lnTo>
                    <a:pt x="0" y="2095588"/>
                  </a:lnTo>
                  <a:lnTo>
                    <a:pt x="14325" y="2145423"/>
                  </a:lnTo>
                  <a:lnTo>
                    <a:pt x="42265" y="2183053"/>
                  </a:lnTo>
                  <a:lnTo>
                    <a:pt x="84874" y="2207971"/>
                  </a:lnTo>
                  <a:lnTo>
                    <a:pt x="141478" y="2220303"/>
                  </a:lnTo>
                  <a:lnTo>
                    <a:pt x="1087805" y="2220303"/>
                  </a:lnTo>
                  <a:lnTo>
                    <a:pt x="1144397" y="2207971"/>
                  </a:lnTo>
                  <a:lnTo>
                    <a:pt x="1186992" y="2183053"/>
                  </a:lnTo>
                  <a:lnTo>
                    <a:pt x="1214945" y="2145423"/>
                  </a:lnTo>
                  <a:lnTo>
                    <a:pt x="1214945" y="1771256"/>
                  </a:lnTo>
                  <a:close/>
                </a:path>
                <a:path w="3475990" h="4640580">
                  <a:moveTo>
                    <a:pt x="1681289" y="2844165"/>
                  </a:moveTo>
                  <a:lnTo>
                    <a:pt x="1667306" y="2806535"/>
                  </a:lnTo>
                  <a:lnTo>
                    <a:pt x="1639074" y="2769273"/>
                  </a:lnTo>
                  <a:lnTo>
                    <a:pt x="1596720" y="2744355"/>
                  </a:lnTo>
                  <a:lnTo>
                    <a:pt x="1540243" y="2731770"/>
                  </a:lnTo>
                  <a:lnTo>
                    <a:pt x="593509" y="2731770"/>
                  </a:lnTo>
                  <a:lnTo>
                    <a:pt x="536917" y="2744355"/>
                  </a:lnTo>
                  <a:lnTo>
                    <a:pt x="494652" y="2769273"/>
                  </a:lnTo>
                  <a:lnTo>
                    <a:pt x="466356" y="2806535"/>
                  </a:lnTo>
                  <a:lnTo>
                    <a:pt x="466356" y="3180816"/>
                  </a:lnTo>
                  <a:lnTo>
                    <a:pt x="494652" y="3218319"/>
                  </a:lnTo>
                  <a:lnTo>
                    <a:pt x="536917" y="3243237"/>
                  </a:lnTo>
                  <a:lnTo>
                    <a:pt x="593509" y="3255581"/>
                  </a:lnTo>
                  <a:lnTo>
                    <a:pt x="1540243" y="3255581"/>
                  </a:lnTo>
                  <a:lnTo>
                    <a:pt x="1596720" y="3243237"/>
                  </a:lnTo>
                  <a:lnTo>
                    <a:pt x="1639074" y="3218319"/>
                  </a:lnTo>
                  <a:lnTo>
                    <a:pt x="1667306" y="3180816"/>
                  </a:lnTo>
                  <a:lnTo>
                    <a:pt x="1681289" y="3130981"/>
                  </a:lnTo>
                  <a:lnTo>
                    <a:pt x="1681289" y="2844165"/>
                  </a:lnTo>
                  <a:close/>
                </a:path>
                <a:path w="3475990" h="4640580">
                  <a:moveTo>
                    <a:pt x="2260447" y="997889"/>
                  </a:moveTo>
                  <a:lnTo>
                    <a:pt x="2232482" y="960640"/>
                  </a:lnTo>
                  <a:lnTo>
                    <a:pt x="2189988" y="935723"/>
                  </a:lnTo>
                  <a:lnTo>
                    <a:pt x="2133371" y="923010"/>
                  </a:lnTo>
                  <a:lnTo>
                    <a:pt x="1186992" y="923010"/>
                  </a:lnTo>
                  <a:lnTo>
                    <a:pt x="1130427" y="935723"/>
                  </a:lnTo>
                  <a:lnTo>
                    <a:pt x="1087805" y="960640"/>
                  </a:lnTo>
                  <a:lnTo>
                    <a:pt x="1059865" y="997889"/>
                  </a:lnTo>
                  <a:lnTo>
                    <a:pt x="1045540" y="1047978"/>
                  </a:lnTo>
                  <a:lnTo>
                    <a:pt x="1045540" y="1322222"/>
                  </a:lnTo>
                  <a:lnTo>
                    <a:pt x="1059865" y="1372057"/>
                  </a:lnTo>
                  <a:lnTo>
                    <a:pt x="1087805" y="1409560"/>
                  </a:lnTo>
                  <a:lnTo>
                    <a:pt x="1130427" y="1434604"/>
                  </a:lnTo>
                  <a:lnTo>
                    <a:pt x="1186992" y="1446809"/>
                  </a:lnTo>
                  <a:lnTo>
                    <a:pt x="2133371" y="1446809"/>
                  </a:lnTo>
                  <a:lnTo>
                    <a:pt x="2189988" y="1434604"/>
                  </a:lnTo>
                  <a:lnTo>
                    <a:pt x="2232482" y="1409560"/>
                  </a:lnTo>
                  <a:lnTo>
                    <a:pt x="2260447" y="1372057"/>
                  </a:lnTo>
                  <a:lnTo>
                    <a:pt x="2260447" y="997889"/>
                  </a:lnTo>
                  <a:close/>
                </a:path>
                <a:path w="3475990" h="4640580">
                  <a:moveTo>
                    <a:pt x="2345436" y="4241063"/>
                  </a:moveTo>
                  <a:lnTo>
                    <a:pt x="2331466" y="4191190"/>
                  </a:lnTo>
                  <a:lnTo>
                    <a:pt x="2303081" y="4153649"/>
                  </a:lnTo>
                  <a:lnTo>
                    <a:pt x="2260447" y="4128719"/>
                  </a:lnTo>
                  <a:lnTo>
                    <a:pt x="2218232" y="4116413"/>
                  </a:lnTo>
                  <a:lnTo>
                    <a:pt x="1257592" y="4116413"/>
                  </a:lnTo>
                  <a:lnTo>
                    <a:pt x="1214945" y="4128719"/>
                  </a:lnTo>
                  <a:lnTo>
                    <a:pt x="1172692" y="4153649"/>
                  </a:lnTo>
                  <a:lnTo>
                    <a:pt x="1144397" y="4191190"/>
                  </a:lnTo>
                  <a:lnTo>
                    <a:pt x="1130427" y="4241063"/>
                  </a:lnTo>
                  <a:lnTo>
                    <a:pt x="1130427" y="4527893"/>
                  </a:lnTo>
                  <a:lnTo>
                    <a:pt x="1144397" y="4565434"/>
                  </a:lnTo>
                  <a:lnTo>
                    <a:pt x="1172692" y="4602670"/>
                  </a:lnTo>
                  <a:lnTo>
                    <a:pt x="1214945" y="4627600"/>
                  </a:lnTo>
                  <a:lnTo>
                    <a:pt x="1257592" y="4640224"/>
                  </a:lnTo>
                  <a:lnTo>
                    <a:pt x="2218232" y="4640224"/>
                  </a:lnTo>
                  <a:lnTo>
                    <a:pt x="2260447" y="4627600"/>
                  </a:lnTo>
                  <a:lnTo>
                    <a:pt x="2303081" y="4602670"/>
                  </a:lnTo>
                  <a:lnTo>
                    <a:pt x="2331466" y="4565434"/>
                  </a:lnTo>
                  <a:lnTo>
                    <a:pt x="2345436" y="4527893"/>
                  </a:lnTo>
                  <a:lnTo>
                    <a:pt x="2345436" y="4241063"/>
                  </a:lnTo>
                  <a:close/>
                </a:path>
                <a:path w="3475990" h="4640580">
                  <a:moveTo>
                    <a:pt x="3009442" y="3293084"/>
                  </a:moveTo>
                  <a:lnTo>
                    <a:pt x="2981210" y="3255581"/>
                  </a:lnTo>
                  <a:lnTo>
                    <a:pt x="2938856" y="3230651"/>
                  </a:lnTo>
                  <a:lnTo>
                    <a:pt x="2882379" y="3218319"/>
                  </a:lnTo>
                  <a:lnTo>
                    <a:pt x="1935568" y="3218319"/>
                  </a:lnTo>
                  <a:lnTo>
                    <a:pt x="1879092" y="3230651"/>
                  </a:lnTo>
                  <a:lnTo>
                    <a:pt x="1836737" y="3255581"/>
                  </a:lnTo>
                  <a:lnTo>
                    <a:pt x="1808505" y="3293084"/>
                  </a:lnTo>
                  <a:lnTo>
                    <a:pt x="1794522" y="3343046"/>
                  </a:lnTo>
                  <a:lnTo>
                    <a:pt x="1794522" y="3617531"/>
                  </a:lnTo>
                  <a:lnTo>
                    <a:pt x="1808505" y="3667379"/>
                  </a:lnTo>
                  <a:lnTo>
                    <a:pt x="1836737" y="3704615"/>
                  </a:lnTo>
                  <a:lnTo>
                    <a:pt x="1879092" y="3729558"/>
                  </a:lnTo>
                  <a:lnTo>
                    <a:pt x="1935568" y="3742156"/>
                  </a:lnTo>
                  <a:lnTo>
                    <a:pt x="2882379" y="3742156"/>
                  </a:lnTo>
                  <a:lnTo>
                    <a:pt x="2938856" y="3729558"/>
                  </a:lnTo>
                  <a:lnTo>
                    <a:pt x="2981210" y="3704615"/>
                  </a:lnTo>
                  <a:lnTo>
                    <a:pt x="3009442" y="3667379"/>
                  </a:lnTo>
                  <a:lnTo>
                    <a:pt x="3009442" y="3293084"/>
                  </a:lnTo>
                  <a:close/>
                </a:path>
                <a:path w="3475990" h="4640580">
                  <a:moveTo>
                    <a:pt x="3009442" y="112382"/>
                  </a:moveTo>
                  <a:lnTo>
                    <a:pt x="2995472" y="74879"/>
                  </a:lnTo>
                  <a:lnTo>
                    <a:pt x="2967228" y="37630"/>
                  </a:lnTo>
                  <a:lnTo>
                    <a:pt x="2924594" y="12712"/>
                  </a:lnTo>
                  <a:lnTo>
                    <a:pt x="2868396" y="0"/>
                  </a:lnTo>
                  <a:lnTo>
                    <a:pt x="1921586" y="0"/>
                  </a:lnTo>
                  <a:lnTo>
                    <a:pt x="1865122" y="12712"/>
                  </a:lnTo>
                  <a:lnTo>
                    <a:pt x="1822754" y="37630"/>
                  </a:lnTo>
                  <a:lnTo>
                    <a:pt x="1794522" y="74879"/>
                  </a:lnTo>
                  <a:lnTo>
                    <a:pt x="1780120" y="112382"/>
                  </a:lnTo>
                  <a:lnTo>
                    <a:pt x="1780120" y="399211"/>
                  </a:lnTo>
                  <a:lnTo>
                    <a:pt x="1794522" y="449046"/>
                  </a:lnTo>
                  <a:lnTo>
                    <a:pt x="1822754" y="486676"/>
                  </a:lnTo>
                  <a:lnTo>
                    <a:pt x="1865122" y="511594"/>
                  </a:lnTo>
                  <a:lnTo>
                    <a:pt x="1921586" y="523925"/>
                  </a:lnTo>
                  <a:lnTo>
                    <a:pt x="2868396" y="523925"/>
                  </a:lnTo>
                  <a:lnTo>
                    <a:pt x="2924594" y="511594"/>
                  </a:lnTo>
                  <a:lnTo>
                    <a:pt x="2967228" y="486676"/>
                  </a:lnTo>
                  <a:lnTo>
                    <a:pt x="2995472" y="449046"/>
                  </a:lnTo>
                  <a:lnTo>
                    <a:pt x="3009442" y="399211"/>
                  </a:lnTo>
                  <a:lnTo>
                    <a:pt x="3009442" y="112382"/>
                  </a:lnTo>
                  <a:close/>
                </a:path>
                <a:path w="3475990" h="4640580">
                  <a:moveTo>
                    <a:pt x="3475786" y="2519705"/>
                  </a:moveTo>
                  <a:lnTo>
                    <a:pt x="3461524" y="2469870"/>
                  </a:lnTo>
                  <a:lnTo>
                    <a:pt x="3433153" y="2432367"/>
                  </a:lnTo>
                  <a:lnTo>
                    <a:pt x="3390938" y="2407450"/>
                  </a:lnTo>
                  <a:lnTo>
                    <a:pt x="3334321" y="2395118"/>
                  </a:lnTo>
                  <a:lnTo>
                    <a:pt x="2387650" y="2395118"/>
                  </a:lnTo>
                  <a:lnTo>
                    <a:pt x="2331466" y="2407450"/>
                  </a:lnTo>
                  <a:lnTo>
                    <a:pt x="2288819" y="2432367"/>
                  </a:lnTo>
                  <a:lnTo>
                    <a:pt x="2260447" y="2469870"/>
                  </a:lnTo>
                  <a:lnTo>
                    <a:pt x="2260447" y="2844165"/>
                  </a:lnTo>
                  <a:lnTo>
                    <a:pt x="2288819" y="2881287"/>
                  </a:lnTo>
                  <a:lnTo>
                    <a:pt x="2331466" y="2906331"/>
                  </a:lnTo>
                  <a:lnTo>
                    <a:pt x="2387650" y="2918917"/>
                  </a:lnTo>
                  <a:lnTo>
                    <a:pt x="3334321" y="2918917"/>
                  </a:lnTo>
                  <a:lnTo>
                    <a:pt x="3390938" y="2906331"/>
                  </a:lnTo>
                  <a:lnTo>
                    <a:pt x="3433153" y="2881287"/>
                  </a:lnTo>
                  <a:lnTo>
                    <a:pt x="3461524" y="2844165"/>
                  </a:lnTo>
                  <a:lnTo>
                    <a:pt x="3475786" y="2794203"/>
                  </a:lnTo>
                  <a:lnTo>
                    <a:pt x="3475786" y="251970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98145" y="1904801"/>
              <a:ext cx="1229360" cy="523875"/>
            </a:xfrm>
            <a:custGeom>
              <a:avLst/>
              <a:gdLst/>
              <a:ahLst/>
              <a:cxnLst/>
              <a:rect l="l" t="t" r="r" b="b"/>
              <a:pathLst>
                <a:path w="1229359" h="523875">
                  <a:moveTo>
                    <a:pt x="1087852" y="0"/>
                  </a:moveTo>
                  <a:lnTo>
                    <a:pt x="141187" y="0"/>
                  </a:lnTo>
                  <a:lnTo>
                    <a:pt x="84571" y="12708"/>
                  </a:lnTo>
                  <a:lnTo>
                    <a:pt x="42215" y="37628"/>
                  </a:lnTo>
                  <a:lnTo>
                    <a:pt x="13977" y="74882"/>
                  </a:lnTo>
                  <a:lnTo>
                    <a:pt x="0" y="124720"/>
                  </a:lnTo>
                  <a:lnTo>
                    <a:pt x="0" y="399206"/>
                  </a:lnTo>
                  <a:lnTo>
                    <a:pt x="13977" y="449044"/>
                  </a:lnTo>
                  <a:lnTo>
                    <a:pt x="42215" y="486672"/>
                  </a:lnTo>
                  <a:lnTo>
                    <a:pt x="84571" y="511592"/>
                  </a:lnTo>
                  <a:lnTo>
                    <a:pt x="141187" y="523802"/>
                  </a:lnTo>
                  <a:lnTo>
                    <a:pt x="1087852" y="523802"/>
                  </a:lnTo>
                  <a:lnTo>
                    <a:pt x="1144468" y="511592"/>
                  </a:lnTo>
                  <a:lnTo>
                    <a:pt x="1186683" y="486672"/>
                  </a:lnTo>
                  <a:lnTo>
                    <a:pt x="1214921" y="449044"/>
                  </a:lnTo>
                  <a:lnTo>
                    <a:pt x="1228898" y="399206"/>
                  </a:lnTo>
                  <a:lnTo>
                    <a:pt x="1228898" y="124720"/>
                  </a:lnTo>
                  <a:lnTo>
                    <a:pt x="1214921" y="74882"/>
                  </a:lnTo>
                  <a:lnTo>
                    <a:pt x="1186683" y="37628"/>
                  </a:lnTo>
                  <a:lnTo>
                    <a:pt x="1144468" y="12708"/>
                  </a:lnTo>
                  <a:lnTo>
                    <a:pt x="1087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79785" y="2297068"/>
              <a:ext cx="154197" cy="13774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27043" y="20295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485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9781" y="1898585"/>
              <a:ext cx="154201" cy="1378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39332" y="1904801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946664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91206" y="1898585"/>
              <a:ext cx="154342" cy="13787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98145" y="2029522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485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591206" y="2297068"/>
              <a:ext cx="154338" cy="13774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739332" y="2428603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0" y="0"/>
                  </a:moveTo>
                  <a:lnTo>
                    <a:pt x="946664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78466" y="4299914"/>
              <a:ext cx="1215390" cy="523875"/>
            </a:xfrm>
            <a:custGeom>
              <a:avLst/>
              <a:gdLst/>
              <a:ahLst/>
              <a:cxnLst/>
              <a:rect l="l" t="t" r="r" b="b"/>
              <a:pathLst>
                <a:path w="1215390" h="523875">
                  <a:moveTo>
                    <a:pt x="1087852" y="0"/>
                  </a:moveTo>
                  <a:lnTo>
                    <a:pt x="127210" y="0"/>
                  </a:lnTo>
                  <a:lnTo>
                    <a:pt x="84571" y="12210"/>
                  </a:lnTo>
                  <a:lnTo>
                    <a:pt x="42215" y="37129"/>
                  </a:lnTo>
                  <a:lnTo>
                    <a:pt x="0" y="74757"/>
                  </a:lnTo>
                  <a:lnTo>
                    <a:pt x="0" y="448920"/>
                  </a:lnTo>
                  <a:lnTo>
                    <a:pt x="42215" y="486174"/>
                  </a:lnTo>
                  <a:lnTo>
                    <a:pt x="84571" y="511093"/>
                  </a:lnTo>
                  <a:lnTo>
                    <a:pt x="127210" y="523802"/>
                  </a:lnTo>
                  <a:lnTo>
                    <a:pt x="1087852" y="523802"/>
                  </a:lnTo>
                  <a:lnTo>
                    <a:pt x="1130067" y="511093"/>
                  </a:lnTo>
                  <a:lnTo>
                    <a:pt x="1172705" y="486174"/>
                  </a:lnTo>
                  <a:lnTo>
                    <a:pt x="1200943" y="448920"/>
                  </a:lnTo>
                  <a:lnTo>
                    <a:pt x="1214921" y="399081"/>
                  </a:lnTo>
                  <a:lnTo>
                    <a:pt x="1214921" y="124596"/>
                  </a:lnTo>
                  <a:lnTo>
                    <a:pt x="1200943" y="74757"/>
                  </a:lnTo>
                  <a:lnTo>
                    <a:pt x="1172705" y="37129"/>
                  </a:lnTo>
                  <a:lnTo>
                    <a:pt x="1130067" y="12210"/>
                  </a:lnTo>
                  <a:lnTo>
                    <a:pt x="1087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60067" y="4692057"/>
              <a:ext cx="140259" cy="13791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93387" y="442451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274485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60072" y="4293669"/>
              <a:ext cx="140253" cy="13778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205676" y="4299914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960641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71479" y="4293670"/>
              <a:ext cx="140440" cy="13700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078466" y="4424510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485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71479" y="4692830"/>
              <a:ext cx="140446" cy="13713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205676" y="4823717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0" y="0"/>
                  </a:moveTo>
                  <a:lnTo>
                    <a:pt x="960641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12122" y="5123121"/>
              <a:ext cx="1229360" cy="523875"/>
            </a:xfrm>
            <a:custGeom>
              <a:avLst/>
              <a:gdLst/>
              <a:ahLst/>
              <a:cxnLst/>
              <a:rect l="l" t="t" r="r" b="b"/>
              <a:pathLst>
                <a:path w="1229359" h="523875">
                  <a:moveTo>
                    <a:pt x="1087852" y="0"/>
                  </a:moveTo>
                  <a:lnTo>
                    <a:pt x="141187" y="0"/>
                  </a:lnTo>
                  <a:lnTo>
                    <a:pt x="84853" y="12335"/>
                  </a:lnTo>
                  <a:lnTo>
                    <a:pt x="42215" y="37254"/>
                  </a:lnTo>
                  <a:lnTo>
                    <a:pt x="13977" y="74757"/>
                  </a:lnTo>
                  <a:lnTo>
                    <a:pt x="0" y="124596"/>
                  </a:lnTo>
                  <a:lnTo>
                    <a:pt x="0" y="398832"/>
                  </a:lnTo>
                  <a:lnTo>
                    <a:pt x="13977" y="449044"/>
                  </a:lnTo>
                  <a:lnTo>
                    <a:pt x="42215" y="486299"/>
                  </a:lnTo>
                  <a:lnTo>
                    <a:pt x="84853" y="511205"/>
                  </a:lnTo>
                  <a:lnTo>
                    <a:pt x="141187" y="523827"/>
                  </a:lnTo>
                  <a:lnTo>
                    <a:pt x="1087852" y="523827"/>
                  </a:lnTo>
                  <a:lnTo>
                    <a:pt x="1144468" y="511205"/>
                  </a:lnTo>
                  <a:lnTo>
                    <a:pt x="1186683" y="486299"/>
                  </a:lnTo>
                  <a:lnTo>
                    <a:pt x="1214921" y="449044"/>
                  </a:lnTo>
                  <a:lnTo>
                    <a:pt x="1229322" y="398832"/>
                  </a:lnTo>
                  <a:lnTo>
                    <a:pt x="1229322" y="124596"/>
                  </a:lnTo>
                  <a:lnTo>
                    <a:pt x="1214921" y="74757"/>
                  </a:lnTo>
                  <a:lnTo>
                    <a:pt x="1186683" y="37254"/>
                  </a:lnTo>
                  <a:lnTo>
                    <a:pt x="1144468" y="12335"/>
                  </a:lnTo>
                  <a:lnTo>
                    <a:pt x="10878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693760" y="5515017"/>
              <a:ext cx="154622" cy="13814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41445" y="5247718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274236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93762" y="5116909"/>
              <a:ext cx="154619" cy="1377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605183" y="5116908"/>
              <a:ext cx="154340" cy="13774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12122" y="5247718"/>
              <a:ext cx="0" cy="274320"/>
            </a:xfrm>
            <a:custGeom>
              <a:avLst/>
              <a:gdLst/>
              <a:ahLst/>
              <a:cxnLst/>
              <a:rect l="l" t="t" r="r" b="b"/>
              <a:pathLst>
                <a:path h="274320">
                  <a:moveTo>
                    <a:pt x="0" y="0"/>
                  </a:moveTo>
                  <a:lnTo>
                    <a:pt x="0" y="274236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605182" y="5515014"/>
              <a:ext cx="154342" cy="13814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753310" y="5646949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0" y="0"/>
                  </a:moveTo>
                  <a:lnTo>
                    <a:pt x="946664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48045" y="6033496"/>
              <a:ext cx="1215390" cy="511809"/>
            </a:xfrm>
            <a:custGeom>
              <a:avLst/>
              <a:gdLst/>
              <a:ahLst/>
              <a:cxnLst/>
              <a:rect l="l" t="t" r="r" b="b"/>
              <a:pathLst>
                <a:path w="1215390" h="511809">
                  <a:moveTo>
                    <a:pt x="1130420" y="0"/>
                  </a:moveTo>
                  <a:lnTo>
                    <a:pt x="84896" y="0"/>
                  </a:lnTo>
                  <a:lnTo>
                    <a:pt x="42271" y="24931"/>
                  </a:lnTo>
                  <a:lnTo>
                    <a:pt x="13977" y="62472"/>
                  </a:lnTo>
                  <a:lnTo>
                    <a:pt x="0" y="112335"/>
                  </a:lnTo>
                  <a:lnTo>
                    <a:pt x="0" y="399168"/>
                  </a:lnTo>
                  <a:lnTo>
                    <a:pt x="13977" y="449032"/>
                  </a:lnTo>
                  <a:lnTo>
                    <a:pt x="42271" y="486573"/>
                  </a:lnTo>
                  <a:lnTo>
                    <a:pt x="84896" y="511504"/>
                  </a:lnTo>
                  <a:lnTo>
                    <a:pt x="1130420" y="511504"/>
                  </a:lnTo>
                  <a:lnTo>
                    <a:pt x="1186612" y="486573"/>
                  </a:lnTo>
                  <a:lnTo>
                    <a:pt x="1214991" y="449032"/>
                  </a:lnTo>
                  <a:lnTo>
                    <a:pt x="1214991" y="62472"/>
                  </a:lnTo>
                  <a:lnTo>
                    <a:pt x="1186612" y="24931"/>
                  </a:lnTo>
                  <a:lnTo>
                    <a:pt x="11304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035827" y="6426500"/>
              <a:ext cx="134196" cy="1248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3037" y="6145832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20">
                  <a:moveTo>
                    <a:pt x="0" y="286832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072134" y="6027165"/>
              <a:ext cx="97889" cy="12483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035827" y="6033496"/>
              <a:ext cx="43180" cy="0"/>
            </a:xfrm>
            <a:custGeom>
              <a:avLst/>
              <a:gdLst/>
              <a:ahLst/>
              <a:cxnLst/>
              <a:rect l="l" t="t" r="r" b="b"/>
              <a:pathLst>
                <a:path w="43179">
                  <a:moveTo>
                    <a:pt x="42638" y="0"/>
                  </a:moveTo>
                  <a:lnTo>
                    <a:pt x="42638" y="0"/>
                  </a:lnTo>
                </a:path>
                <a:path w="43179">
                  <a:moveTo>
                    <a:pt x="42638" y="0"/>
                  </a:moveTo>
                  <a:lnTo>
                    <a:pt x="0" y="0"/>
                  </a:lnTo>
                </a:path>
              </a:pathLst>
            </a:custGeom>
            <a:ln w="1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89163" y="6033496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946664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41106" y="6027080"/>
              <a:ext cx="148056" cy="12569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8045" y="6145832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h="287020">
                  <a:moveTo>
                    <a:pt x="0" y="0"/>
                  </a:moveTo>
                  <a:lnTo>
                    <a:pt x="0" y="286832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41106" y="6425726"/>
              <a:ext cx="98251" cy="12569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32942" y="6545001"/>
              <a:ext cx="56515" cy="0"/>
            </a:xfrm>
            <a:custGeom>
              <a:avLst/>
              <a:gdLst/>
              <a:ahLst/>
              <a:cxnLst/>
              <a:rect l="l" t="t" r="r" b="b"/>
              <a:pathLst>
                <a:path w="56514">
                  <a:moveTo>
                    <a:pt x="0" y="0"/>
                  </a:moveTo>
                  <a:lnTo>
                    <a:pt x="0" y="0"/>
                  </a:lnTo>
                </a:path>
                <a:path w="56514">
                  <a:moveTo>
                    <a:pt x="0" y="0"/>
                  </a:moveTo>
                  <a:lnTo>
                    <a:pt x="56220" y="0"/>
                  </a:lnTo>
                </a:path>
              </a:pathLst>
            </a:custGeom>
            <a:ln w="1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089163" y="6545001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0" y="0"/>
                  </a:moveTo>
                  <a:lnTo>
                    <a:pt x="946664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83982" y="4636573"/>
              <a:ext cx="1215390" cy="523875"/>
            </a:xfrm>
            <a:custGeom>
              <a:avLst/>
              <a:gdLst/>
              <a:ahLst/>
              <a:cxnLst/>
              <a:rect l="l" t="t" r="r" b="b"/>
              <a:pathLst>
                <a:path w="1215389" h="523875">
                  <a:moveTo>
                    <a:pt x="1087837" y="0"/>
                  </a:moveTo>
                  <a:lnTo>
                    <a:pt x="127153" y="0"/>
                  </a:lnTo>
                  <a:lnTo>
                    <a:pt x="84882" y="12335"/>
                  </a:lnTo>
                  <a:lnTo>
                    <a:pt x="28294" y="37254"/>
                  </a:lnTo>
                  <a:lnTo>
                    <a:pt x="0" y="74757"/>
                  </a:lnTo>
                  <a:lnTo>
                    <a:pt x="0" y="449044"/>
                  </a:lnTo>
                  <a:lnTo>
                    <a:pt x="28294" y="486548"/>
                  </a:lnTo>
                  <a:lnTo>
                    <a:pt x="84882" y="511467"/>
                  </a:lnTo>
                  <a:lnTo>
                    <a:pt x="127153" y="523802"/>
                  </a:lnTo>
                  <a:lnTo>
                    <a:pt x="1087837" y="523802"/>
                  </a:lnTo>
                  <a:lnTo>
                    <a:pt x="1130476" y="511467"/>
                  </a:lnTo>
                  <a:lnTo>
                    <a:pt x="1172691" y="486548"/>
                  </a:lnTo>
                  <a:lnTo>
                    <a:pt x="1200929" y="449044"/>
                  </a:lnTo>
                  <a:lnTo>
                    <a:pt x="1214907" y="399206"/>
                  </a:lnTo>
                  <a:lnTo>
                    <a:pt x="1214907" y="124596"/>
                  </a:lnTo>
                  <a:lnTo>
                    <a:pt x="1200929" y="74757"/>
                  </a:lnTo>
                  <a:lnTo>
                    <a:pt x="1172691" y="37254"/>
                  </a:lnTo>
                  <a:lnTo>
                    <a:pt x="1130476" y="12335"/>
                  </a:lnTo>
                  <a:lnTo>
                    <a:pt x="10878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365575" y="5028840"/>
              <a:ext cx="140253" cy="13778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98889" y="47611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274610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365575" y="4630328"/>
              <a:ext cx="140253" cy="137780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411136" y="4636573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960684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276996" y="4630327"/>
              <a:ext cx="140386" cy="137008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283982" y="476116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61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276996" y="5029614"/>
              <a:ext cx="140386" cy="137008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411136" y="5160376"/>
              <a:ext cx="960755" cy="0"/>
            </a:xfrm>
            <a:custGeom>
              <a:avLst/>
              <a:gdLst/>
              <a:ahLst/>
              <a:cxnLst/>
              <a:rect l="l" t="t" r="r" b="b"/>
              <a:pathLst>
                <a:path w="960754">
                  <a:moveTo>
                    <a:pt x="0" y="0"/>
                  </a:moveTo>
                  <a:lnTo>
                    <a:pt x="960684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817625" y="3601179"/>
              <a:ext cx="1229360" cy="524510"/>
            </a:xfrm>
            <a:custGeom>
              <a:avLst/>
              <a:gdLst/>
              <a:ahLst/>
              <a:cxnLst/>
              <a:rect l="l" t="t" r="r" b="b"/>
              <a:pathLst>
                <a:path w="1229360" h="524510">
                  <a:moveTo>
                    <a:pt x="1088162" y="0"/>
                  </a:moveTo>
                  <a:lnTo>
                    <a:pt x="141470" y="0"/>
                  </a:lnTo>
                  <a:lnTo>
                    <a:pt x="84882" y="12335"/>
                  </a:lnTo>
                  <a:lnTo>
                    <a:pt x="42610" y="37628"/>
                  </a:lnTo>
                  <a:lnTo>
                    <a:pt x="14316" y="74882"/>
                  </a:lnTo>
                  <a:lnTo>
                    <a:pt x="0" y="124720"/>
                  </a:lnTo>
                  <a:lnTo>
                    <a:pt x="0" y="399206"/>
                  </a:lnTo>
                  <a:lnTo>
                    <a:pt x="14316" y="449044"/>
                  </a:lnTo>
                  <a:lnTo>
                    <a:pt x="42610" y="486672"/>
                  </a:lnTo>
                  <a:lnTo>
                    <a:pt x="84882" y="511592"/>
                  </a:lnTo>
                  <a:lnTo>
                    <a:pt x="141470" y="523927"/>
                  </a:lnTo>
                  <a:lnTo>
                    <a:pt x="1088162" y="523927"/>
                  </a:lnTo>
                  <a:lnTo>
                    <a:pt x="1144397" y="511592"/>
                  </a:lnTo>
                  <a:lnTo>
                    <a:pt x="1187022" y="486672"/>
                  </a:lnTo>
                  <a:lnTo>
                    <a:pt x="1215316" y="449044"/>
                  </a:lnTo>
                  <a:lnTo>
                    <a:pt x="1229279" y="399206"/>
                  </a:lnTo>
                  <a:lnTo>
                    <a:pt x="1229279" y="124720"/>
                  </a:lnTo>
                  <a:lnTo>
                    <a:pt x="1215316" y="74882"/>
                  </a:lnTo>
                  <a:lnTo>
                    <a:pt x="1187022" y="37628"/>
                  </a:lnTo>
                  <a:lnTo>
                    <a:pt x="1144397" y="12335"/>
                  </a:lnTo>
                  <a:lnTo>
                    <a:pt x="1088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899574" y="3993446"/>
              <a:ext cx="154269" cy="137873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46905" y="372589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274485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899574" y="3594965"/>
              <a:ext cx="154269" cy="137873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959095" y="3601179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5">
                  <a:moveTo>
                    <a:pt x="946692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10688" y="3594966"/>
              <a:ext cx="154619" cy="13787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17625" y="3725899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4">
                  <a:moveTo>
                    <a:pt x="0" y="0"/>
                  </a:moveTo>
                  <a:lnTo>
                    <a:pt x="0" y="274485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10688" y="3993448"/>
              <a:ext cx="154619" cy="137870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959095" y="4125106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5">
                  <a:moveTo>
                    <a:pt x="0" y="0"/>
                  </a:moveTo>
                  <a:lnTo>
                    <a:pt x="946692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63163" y="2827810"/>
              <a:ext cx="1229360" cy="523875"/>
            </a:xfrm>
            <a:custGeom>
              <a:avLst/>
              <a:gdLst/>
              <a:ahLst/>
              <a:cxnLst/>
              <a:rect l="l" t="t" r="r" b="b"/>
              <a:pathLst>
                <a:path w="1229359" h="523875">
                  <a:moveTo>
                    <a:pt x="1088092" y="0"/>
                  </a:moveTo>
                  <a:lnTo>
                    <a:pt x="141484" y="0"/>
                  </a:lnTo>
                  <a:lnTo>
                    <a:pt x="84882" y="12584"/>
                  </a:lnTo>
                  <a:lnTo>
                    <a:pt x="42624" y="37503"/>
                  </a:lnTo>
                  <a:lnTo>
                    <a:pt x="14316" y="74757"/>
                  </a:lnTo>
                  <a:lnTo>
                    <a:pt x="0" y="124720"/>
                  </a:lnTo>
                  <a:lnTo>
                    <a:pt x="0" y="399206"/>
                  </a:lnTo>
                  <a:lnTo>
                    <a:pt x="14316" y="449044"/>
                  </a:lnTo>
                  <a:lnTo>
                    <a:pt x="42624" y="486548"/>
                  </a:lnTo>
                  <a:lnTo>
                    <a:pt x="84882" y="511467"/>
                  </a:lnTo>
                  <a:lnTo>
                    <a:pt x="141484" y="523802"/>
                  </a:lnTo>
                  <a:lnTo>
                    <a:pt x="1088092" y="523802"/>
                  </a:lnTo>
                  <a:lnTo>
                    <a:pt x="1144426" y="511467"/>
                  </a:lnTo>
                  <a:lnTo>
                    <a:pt x="1187064" y="486548"/>
                  </a:lnTo>
                  <a:lnTo>
                    <a:pt x="1215302" y="449044"/>
                  </a:lnTo>
                  <a:lnTo>
                    <a:pt x="1229279" y="399206"/>
                  </a:lnTo>
                  <a:lnTo>
                    <a:pt x="1229279" y="124720"/>
                  </a:lnTo>
                  <a:lnTo>
                    <a:pt x="1215302" y="74757"/>
                  </a:lnTo>
                  <a:lnTo>
                    <a:pt x="1187064" y="37503"/>
                  </a:lnTo>
                  <a:lnTo>
                    <a:pt x="1144426" y="12584"/>
                  </a:lnTo>
                  <a:lnTo>
                    <a:pt x="1088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45042" y="3220077"/>
              <a:ext cx="154340" cy="13774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092443" y="2952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274485"/>
                  </a:moveTo>
                  <a:lnTo>
                    <a:pt x="0" y="0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945040" y="2821595"/>
              <a:ext cx="154342" cy="137875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004647" y="2827810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946607" y="0"/>
                  </a:moveTo>
                  <a:lnTo>
                    <a:pt x="0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856226" y="2821595"/>
              <a:ext cx="154636" cy="137872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863163" y="2952531"/>
              <a:ext cx="0" cy="274955"/>
            </a:xfrm>
            <a:custGeom>
              <a:avLst/>
              <a:gdLst/>
              <a:ahLst/>
              <a:cxnLst/>
              <a:rect l="l" t="t" r="r" b="b"/>
              <a:pathLst>
                <a:path h="274955">
                  <a:moveTo>
                    <a:pt x="0" y="0"/>
                  </a:moveTo>
                  <a:lnTo>
                    <a:pt x="0" y="274485"/>
                  </a:lnTo>
                </a:path>
              </a:pathLst>
            </a:custGeom>
            <a:ln w="139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856226" y="3220079"/>
              <a:ext cx="154633" cy="137745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004647" y="3351612"/>
              <a:ext cx="946785" cy="0"/>
            </a:xfrm>
            <a:custGeom>
              <a:avLst/>
              <a:gdLst/>
              <a:ahLst/>
              <a:cxnLst/>
              <a:rect l="l" t="t" r="r" b="b"/>
              <a:pathLst>
                <a:path w="946784">
                  <a:moveTo>
                    <a:pt x="0" y="0"/>
                  </a:moveTo>
                  <a:lnTo>
                    <a:pt x="946607" y="0"/>
                  </a:lnTo>
                </a:path>
              </a:pathLst>
            </a:custGeom>
            <a:ln w="1233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276128" y="4473848"/>
            <a:ext cx="76898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850" spc="65" dirty="0">
                <a:latin typeface="Arial"/>
                <a:cs typeface="Arial"/>
              </a:rPr>
              <a:t>Under</a:t>
            </a:r>
            <a:r>
              <a:rPr sz="850" spc="50" dirty="0">
                <a:latin typeface="Arial"/>
                <a:cs typeface="Arial"/>
              </a:rPr>
              <a:t> </a:t>
            </a:r>
            <a:r>
              <a:rPr sz="850" spc="75" dirty="0">
                <a:latin typeface="Arial"/>
                <a:cs typeface="Arial"/>
              </a:rPr>
              <a:t>review</a:t>
            </a:r>
            <a:endParaRPr sz="850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414459" y="6207730"/>
            <a:ext cx="309880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850" spc="45" dirty="0">
                <a:latin typeface="Arial"/>
                <a:cs typeface="Arial"/>
              </a:rPr>
              <a:t>D</a:t>
            </a:r>
            <a:r>
              <a:rPr sz="850" spc="85" dirty="0">
                <a:latin typeface="Arial"/>
                <a:cs typeface="Arial"/>
              </a:rPr>
              <a:t>o</a:t>
            </a:r>
            <a:r>
              <a:rPr sz="850" spc="80" dirty="0">
                <a:latin typeface="Arial"/>
                <a:cs typeface="Arial"/>
              </a:rPr>
              <a:t>n</a:t>
            </a:r>
            <a:r>
              <a:rPr sz="850" spc="85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665444" y="4671048"/>
            <a:ext cx="465455" cy="425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27940">
              <a:lnSpc>
                <a:spcPct val="154200"/>
              </a:lnSpc>
              <a:spcBef>
                <a:spcPts val="90"/>
              </a:spcBef>
            </a:pPr>
            <a:r>
              <a:rPr sz="850" spc="65" dirty="0">
                <a:latin typeface="Arial"/>
                <a:cs typeface="Arial"/>
              </a:rPr>
              <a:t>Under  </a:t>
            </a:r>
            <a:r>
              <a:rPr sz="850" spc="45" dirty="0">
                <a:latin typeface="Arial"/>
                <a:cs typeface="Arial"/>
              </a:rPr>
              <a:t>r</a:t>
            </a:r>
            <a:r>
              <a:rPr sz="850" spc="85" dirty="0">
                <a:latin typeface="Arial"/>
                <a:cs typeface="Arial"/>
              </a:rPr>
              <a:t>e</a:t>
            </a:r>
            <a:r>
              <a:rPr sz="850" spc="125" dirty="0">
                <a:latin typeface="Arial"/>
                <a:cs typeface="Arial"/>
              </a:rPr>
              <a:t>v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125" dirty="0">
                <a:latin typeface="Arial"/>
                <a:cs typeface="Arial"/>
              </a:rPr>
              <a:t>s</a:t>
            </a:r>
            <a:r>
              <a:rPr sz="850" spc="25" dirty="0">
                <a:latin typeface="Arial"/>
                <a:cs typeface="Arial"/>
              </a:rPr>
              <a:t>i</a:t>
            </a:r>
            <a:r>
              <a:rPr sz="850" spc="80" dirty="0">
                <a:latin typeface="Arial"/>
                <a:cs typeface="Arial"/>
              </a:rPr>
              <a:t>o</a:t>
            </a:r>
            <a:r>
              <a:rPr sz="850" spc="85" dirty="0">
                <a:latin typeface="Arial"/>
                <a:cs typeface="Arial"/>
              </a:rPr>
              <a:t>n</a:t>
            </a:r>
            <a:endParaRPr sz="8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753310" y="4935477"/>
            <a:ext cx="991235" cy="5226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35"/>
              </a:spcBef>
              <a:tabLst>
                <a:tab pos="977900" algn="l"/>
              </a:tabLst>
            </a:pPr>
            <a:r>
              <a:rPr sz="85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8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R="50165" algn="ctr">
              <a:lnSpc>
                <a:spcPct val="100000"/>
              </a:lnSpc>
              <a:spcBef>
                <a:spcPts val="675"/>
              </a:spcBef>
            </a:pPr>
            <a:r>
              <a:rPr sz="850" spc="75" dirty="0">
                <a:latin typeface="Arial"/>
                <a:cs typeface="Arial"/>
              </a:rPr>
              <a:t>Baselined</a:t>
            </a:r>
            <a:endParaRPr sz="8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142851" y="3635653"/>
            <a:ext cx="542925" cy="425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1910" marR="5080" indent="-42545">
              <a:lnSpc>
                <a:spcPct val="154200"/>
              </a:lnSpc>
              <a:spcBef>
                <a:spcPts val="90"/>
              </a:spcBef>
            </a:pPr>
            <a:r>
              <a:rPr sz="850" spc="100" dirty="0">
                <a:latin typeface="Arial"/>
                <a:cs typeface="Arial"/>
              </a:rPr>
              <a:t>Await</a:t>
            </a:r>
            <a:r>
              <a:rPr sz="850" spc="-125" dirty="0">
                <a:latin typeface="Arial"/>
                <a:cs typeface="Arial"/>
              </a:rPr>
              <a:t> </a:t>
            </a:r>
            <a:r>
              <a:rPr sz="850" spc="65" dirty="0">
                <a:latin typeface="Arial"/>
                <a:cs typeface="Arial"/>
              </a:rPr>
              <a:t>ing  </a:t>
            </a:r>
            <a:r>
              <a:rPr sz="850" spc="125" dirty="0">
                <a:latin typeface="Arial"/>
                <a:cs typeface="Arial"/>
              </a:rPr>
              <a:t>c</a:t>
            </a:r>
            <a:r>
              <a:rPr sz="850" spc="80" dirty="0">
                <a:latin typeface="Arial"/>
                <a:cs typeface="Arial"/>
              </a:rPr>
              <a:t>h</a:t>
            </a:r>
            <a:r>
              <a:rPr sz="850" spc="85" dirty="0">
                <a:latin typeface="Arial"/>
                <a:cs typeface="Arial"/>
              </a:rPr>
              <a:t>a</a:t>
            </a:r>
            <a:r>
              <a:rPr sz="850" spc="80" dirty="0">
                <a:latin typeface="Arial"/>
                <a:cs typeface="Arial"/>
              </a:rPr>
              <a:t>nge</a:t>
            </a:r>
            <a:r>
              <a:rPr sz="850" spc="75" dirty="0">
                <a:latin typeface="Arial"/>
                <a:cs typeface="Arial"/>
              </a:rPr>
              <a:t>s</a:t>
            </a:r>
            <a:endParaRPr sz="85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075184" y="2862783"/>
            <a:ext cx="755015" cy="4248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5080" indent="211454">
              <a:lnSpc>
                <a:spcPct val="154000"/>
              </a:lnSpc>
              <a:spcBef>
                <a:spcPts val="90"/>
              </a:spcBef>
            </a:pPr>
            <a:r>
              <a:rPr sz="850" spc="65" dirty="0">
                <a:latin typeface="Arial"/>
                <a:cs typeface="Arial"/>
              </a:rPr>
              <a:t>Under  </a:t>
            </a:r>
            <a:r>
              <a:rPr sz="850" spc="80" dirty="0">
                <a:latin typeface="Arial"/>
                <a:cs typeface="Arial"/>
              </a:rPr>
              <a:t>de</a:t>
            </a:r>
            <a:r>
              <a:rPr sz="850" spc="130" dirty="0">
                <a:latin typeface="Arial"/>
                <a:cs typeface="Arial"/>
              </a:rPr>
              <a:t>v</a:t>
            </a:r>
            <a:r>
              <a:rPr sz="850" spc="80" dirty="0">
                <a:latin typeface="Arial"/>
                <a:cs typeface="Arial"/>
              </a:rPr>
              <a:t>e</a:t>
            </a:r>
            <a:r>
              <a:rPr sz="850" spc="25" dirty="0">
                <a:latin typeface="Arial"/>
                <a:cs typeface="Arial"/>
              </a:rPr>
              <a:t>l</a:t>
            </a:r>
            <a:r>
              <a:rPr sz="850" spc="80" dirty="0">
                <a:latin typeface="Arial"/>
                <a:cs typeface="Arial"/>
              </a:rPr>
              <a:t>op</a:t>
            </a:r>
            <a:r>
              <a:rPr sz="850" spc="175" dirty="0">
                <a:latin typeface="Arial"/>
                <a:cs typeface="Arial"/>
              </a:rPr>
              <a:t>m</a:t>
            </a:r>
            <a:r>
              <a:rPr sz="850" spc="80" dirty="0">
                <a:latin typeface="Arial"/>
                <a:cs typeface="Arial"/>
              </a:rPr>
              <a:t>en</a:t>
            </a:r>
            <a:r>
              <a:rPr sz="850" spc="40" dirty="0">
                <a:latin typeface="Arial"/>
                <a:cs typeface="Arial"/>
              </a:rPr>
              <a:t>t</a:t>
            </a:r>
            <a:endParaRPr sz="850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78465" y="2079109"/>
            <a:ext cx="29527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850" spc="80" dirty="0">
                <a:latin typeface="Arial"/>
                <a:cs typeface="Arial"/>
              </a:rPr>
              <a:t>non</a:t>
            </a:r>
            <a:r>
              <a:rPr sz="850" spc="85" dirty="0">
                <a:latin typeface="Arial"/>
                <a:cs typeface="Arial"/>
              </a:rPr>
              <a:t>e</a:t>
            </a:r>
            <a:endParaRPr sz="850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064953" y="2422207"/>
            <a:ext cx="3080385" cy="3886200"/>
            <a:chOff x="5064953" y="2422207"/>
            <a:chExt cx="3080385" cy="3886200"/>
          </a:xfrm>
        </p:grpSpPr>
        <p:sp>
          <p:nvSpPr>
            <p:cNvPr id="92" name="object 92"/>
            <p:cNvSpPr/>
            <p:nvPr/>
          </p:nvSpPr>
          <p:spPr>
            <a:xfrm>
              <a:off x="6555506" y="5908850"/>
              <a:ext cx="113232" cy="112335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00227" y="4187528"/>
              <a:ext cx="57150" cy="262255"/>
            </a:xfrm>
            <a:custGeom>
              <a:avLst/>
              <a:gdLst/>
              <a:ahLst/>
              <a:cxnLst/>
              <a:rect l="l" t="t" r="r" b="b"/>
              <a:pathLst>
                <a:path w="57150" h="262254">
                  <a:moveTo>
                    <a:pt x="56588" y="0"/>
                  </a:moveTo>
                  <a:lnTo>
                    <a:pt x="0" y="261901"/>
                  </a:lnTo>
                </a:path>
                <a:path w="57150" h="262254">
                  <a:moveTo>
                    <a:pt x="0" y="261901"/>
                  </a:moveTo>
                  <a:lnTo>
                    <a:pt x="0" y="261901"/>
                  </a:lnTo>
                </a:path>
              </a:pathLst>
            </a:custGeom>
            <a:ln w="1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071933" y="4449430"/>
              <a:ext cx="28575" cy="274955"/>
            </a:xfrm>
            <a:custGeom>
              <a:avLst/>
              <a:gdLst/>
              <a:ahLst/>
              <a:cxnLst/>
              <a:rect l="l" t="t" r="r" b="b"/>
              <a:pathLst>
                <a:path w="28575" h="274954">
                  <a:moveTo>
                    <a:pt x="14147" y="-6979"/>
                  </a:moveTo>
                  <a:lnTo>
                    <a:pt x="14147" y="281465"/>
                  </a:lnTo>
                </a:path>
              </a:pathLst>
            </a:custGeom>
            <a:ln w="42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071933" y="3102295"/>
              <a:ext cx="3066415" cy="3168650"/>
            </a:xfrm>
            <a:custGeom>
              <a:avLst/>
              <a:gdLst/>
              <a:ahLst/>
              <a:cxnLst/>
              <a:rect l="l" t="t" r="r" b="b"/>
              <a:pathLst>
                <a:path w="3066415" h="3168650">
                  <a:moveTo>
                    <a:pt x="0" y="1621619"/>
                  </a:moveTo>
                  <a:lnTo>
                    <a:pt x="28294" y="1870936"/>
                  </a:lnTo>
                </a:path>
                <a:path w="3066415" h="3168650">
                  <a:moveTo>
                    <a:pt x="28294" y="1870936"/>
                  </a:moveTo>
                  <a:lnTo>
                    <a:pt x="28294" y="1870936"/>
                  </a:lnTo>
                </a:path>
                <a:path w="3066415" h="3168650">
                  <a:moveTo>
                    <a:pt x="28294" y="1870936"/>
                  </a:moveTo>
                  <a:lnTo>
                    <a:pt x="70918" y="2107918"/>
                  </a:lnTo>
                </a:path>
                <a:path w="3066415" h="3168650">
                  <a:moveTo>
                    <a:pt x="70918" y="2107918"/>
                  </a:moveTo>
                  <a:lnTo>
                    <a:pt x="70918" y="2107918"/>
                  </a:lnTo>
                </a:path>
                <a:path w="3066415" h="3168650">
                  <a:moveTo>
                    <a:pt x="70918" y="2107918"/>
                  </a:moveTo>
                  <a:lnTo>
                    <a:pt x="141484" y="2332565"/>
                  </a:lnTo>
                </a:path>
                <a:path w="3066415" h="3168650">
                  <a:moveTo>
                    <a:pt x="141484" y="2332565"/>
                  </a:moveTo>
                  <a:lnTo>
                    <a:pt x="141484" y="2332565"/>
                  </a:lnTo>
                </a:path>
                <a:path w="3066415" h="3168650">
                  <a:moveTo>
                    <a:pt x="141484" y="2332565"/>
                  </a:moveTo>
                  <a:lnTo>
                    <a:pt x="254307" y="2544653"/>
                  </a:lnTo>
                </a:path>
                <a:path w="3066415" h="3168650">
                  <a:moveTo>
                    <a:pt x="254307" y="2544653"/>
                  </a:moveTo>
                  <a:lnTo>
                    <a:pt x="254307" y="2544653"/>
                  </a:lnTo>
                </a:path>
                <a:path w="3066415" h="3168650">
                  <a:moveTo>
                    <a:pt x="254307" y="2544653"/>
                  </a:moveTo>
                  <a:lnTo>
                    <a:pt x="367497" y="2731772"/>
                  </a:lnTo>
                </a:path>
                <a:path w="3066415" h="3168650">
                  <a:moveTo>
                    <a:pt x="367497" y="2731772"/>
                  </a:moveTo>
                  <a:lnTo>
                    <a:pt x="367497" y="2731772"/>
                  </a:lnTo>
                </a:path>
                <a:path w="3066415" h="3168650">
                  <a:moveTo>
                    <a:pt x="367497" y="2731772"/>
                  </a:moveTo>
                  <a:lnTo>
                    <a:pt x="522945" y="2893959"/>
                  </a:lnTo>
                </a:path>
                <a:path w="3066415" h="3168650">
                  <a:moveTo>
                    <a:pt x="522945" y="2893959"/>
                  </a:moveTo>
                  <a:lnTo>
                    <a:pt x="522945" y="2893959"/>
                  </a:lnTo>
                </a:path>
                <a:path w="3066415" h="3168650">
                  <a:moveTo>
                    <a:pt x="522945" y="2893959"/>
                  </a:moveTo>
                  <a:lnTo>
                    <a:pt x="692370" y="3043536"/>
                  </a:lnTo>
                </a:path>
                <a:path w="3066415" h="3168650">
                  <a:moveTo>
                    <a:pt x="692370" y="3043536"/>
                  </a:moveTo>
                  <a:lnTo>
                    <a:pt x="692370" y="3043536"/>
                  </a:lnTo>
                </a:path>
                <a:path w="3066415" h="3168650">
                  <a:moveTo>
                    <a:pt x="692370" y="3043536"/>
                  </a:moveTo>
                  <a:lnTo>
                    <a:pt x="876112" y="3155872"/>
                  </a:lnTo>
                </a:path>
                <a:path w="3066415" h="3168650">
                  <a:moveTo>
                    <a:pt x="2161980" y="3168183"/>
                  </a:moveTo>
                  <a:lnTo>
                    <a:pt x="2345383" y="3068468"/>
                  </a:lnTo>
                </a:path>
                <a:path w="3066415" h="3168650">
                  <a:moveTo>
                    <a:pt x="2345383" y="3068468"/>
                  </a:moveTo>
                  <a:lnTo>
                    <a:pt x="2345383" y="3068468"/>
                  </a:lnTo>
                </a:path>
                <a:path w="3066415" h="3168650">
                  <a:moveTo>
                    <a:pt x="2345383" y="3068468"/>
                  </a:moveTo>
                  <a:lnTo>
                    <a:pt x="2515232" y="2931201"/>
                  </a:lnTo>
                </a:path>
                <a:path w="3066415" h="3168650">
                  <a:moveTo>
                    <a:pt x="2515232" y="2931201"/>
                  </a:moveTo>
                  <a:lnTo>
                    <a:pt x="2515232" y="2931201"/>
                  </a:lnTo>
                </a:path>
                <a:path w="3066415" h="3168650">
                  <a:moveTo>
                    <a:pt x="2515232" y="2931201"/>
                  </a:moveTo>
                  <a:lnTo>
                    <a:pt x="2656279" y="2769014"/>
                  </a:lnTo>
                </a:path>
                <a:path w="3066415" h="3168650">
                  <a:moveTo>
                    <a:pt x="2656279" y="2769014"/>
                  </a:moveTo>
                  <a:lnTo>
                    <a:pt x="2656279" y="2769014"/>
                  </a:lnTo>
                </a:path>
                <a:path w="3066415" h="3168650">
                  <a:moveTo>
                    <a:pt x="2656279" y="2769014"/>
                  </a:moveTo>
                  <a:lnTo>
                    <a:pt x="2783489" y="2594504"/>
                  </a:lnTo>
                </a:path>
                <a:path w="3066415" h="3168650">
                  <a:moveTo>
                    <a:pt x="2783489" y="2594504"/>
                  </a:moveTo>
                  <a:lnTo>
                    <a:pt x="2783489" y="2594504"/>
                  </a:lnTo>
                </a:path>
                <a:path w="3066415" h="3168650">
                  <a:moveTo>
                    <a:pt x="2783489" y="2594504"/>
                  </a:moveTo>
                  <a:lnTo>
                    <a:pt x="2896580" y="2394739"/>
                  </a:lnTo>
                </a:path>
                <a:path w="3066415" h="3168650">
                  <a:moveTo>
                    <a:pt x="2896580" y="2394739"/>
                  </a:moveTo>
                  <a:lnTo>
                    <a:pt x="2896580" y="2394739"/>
                  </a:lnTo>
                </a:path>
                <a:path w="3066415" h="3168650">
                  <a:moveTo>
                    <a:pt x="2896580" y="2394739"/>
                  </a:moveTo>
                  <a:lnTo>
                    <a:pt x="2981152" y="2182676"/>
                  </a:lnTo>
                </a:path>
                <a:path w="3066415" h="3168650">
                  <a:moveTo>
                    <a:pt x="2981152" y="2182676"/>
                  </a:moveTo>
                  <a:lnTo>
                    <a:pt x="2981152" y="2182676"/>
                  </a:lnTo>
                </a:path>
                <a:path w="3066415" h="3168650">
                  <a:moveTo>
                    <a:pt x="2981152" y="2182676"/>
                  </a:moveTo>
                  <a:lnTo>
                    <a:pt x="3037768" y="1958403"/>
                  </a:lnTo>
                </a:path>
                <a:path w="3066415" h="3168650">
                  <a:moveTo>
                    <a:pt x="3037768" y="1958403"/>
                  </a:moveTo>
                  <a:lnTo>
                    <a:pt x="3037768" y="1958403"/>
                  </a:lnTo>
                </a:path>
                <a:path w="3066415" h="3168650">
                  <a:moveTo>
                    <a:pt x="3037768" y="1958403"/>
                  </a:moveTo>
                  <a:lnTo>
                    <a:pt x="3066006" y="1721421"/>
                  </a:lnTo>
                </a:path>
                <a:path w="3066415" h="3168650">
                  <a:moveTo>
                    <a:pt x="2995553" y="1122487"/>
                  </a:moveTo>
                  <a:lnTo>
                    <a:pt x="2938937" y="935343"/>
                  </a:lnTo>
                </a:path>
                <a:path w="3066415" h="3168650">
                  <a:moveTo>
                    <a:pt x="2938937" y="935343"/>
                  </a:moveTo>
                  <a:lnTo>
                    <a:pt x="2938937" y="935343"/>
                  </a:lnTo>
                </a:path>
                <a:path w="3066415" h="3168650">
                  <a:moveTo>
                    <a:pt x="2938937" y="935343"/>
                  </a:moveTo>
                  <a:lnTo>
                    <a:pt x="2854083" y="748574"/>
                  </a:lnTo>
                </a:path>
                <a:path w="3066415" h="3168650">
                  <a:moveTo>
                    <a:pt x="2854083" y="748574"/>
                  </a:moveTo>
                  <a:lnTo>
                    <a:pt x="2854083" y="748574"/>
                  </a:lnTo>
                </a:path>
                <a:path w="3066415" h="3168650">
                  <a:moveTo>
                    <a:pt x="2854083" y="748574"/>
                  </a:moveTo>
                  <a:lnTo>
                    <a:pt x="2755110" y="573765"/>
                  </a:lnTo>
                </a:path>
                <a:path w="3066415" h="3168650">
                  <a:moveTo>
                    <a:pt x="2755110" y="573765"/>
                  </a:moveTo>
                  <a:lnTo>
                    <a:pt x="2755110" y="573765"/>
                  </a:lnTo>
                </a:path>
                <a:path w="3066415" h="3168650">
                  <a:moveTo>
                    <a:pt x="2755110" y="573765"/>
                  </a:moveTo>
                  <a:lnTo>
                    <a:pt x="2628041" y="424125"/>
                  </a:lnTo>
                </a:path>
                <a:path w="3066415" h="3168650">
                  <a:moveTo>
                    <a:pt x="2628041" y="424125"/>
                  </a:moveTo>
                  <a:lnTo>
                    <a:pt x="2628041" y="424125"/>
                  </a:lnTo>
                </a:path>
                <a:path w="3066415" h="3168650">
                  <a:moveTo>
                    <a:pt x="2628041" y="424125"/>
                  </a:moveTo>
                  <a:lnTo>
                    <a:pt x="2500831" y="286945"/>
                  </a:lnTo>
                </a:path>
                <a:path w="3066415" h="3168650">
                  <a:moveTo>
                    <a:pt x="2500831" y="286945"/>
                  </a:moveTo>
                  <a:lnTo>
                    <a:pt x="2500831" y="286945"/>
                  </a:lnTo>
                </a:path>
                <a:path w="3066415" h="3168650">
                  <a:moveTo>
                    <a:pt x="2500831" y="286945"/>
                  </a:moveTo>
                  <a:lnTo>
                    <a:pt x="2345383" y="174559"/>
                  </a:lnTo>
                </a:path>
                <a:path w="3066415" h="3168650">
                  <a:moveTo>
                    <a:pt x="2345383" y="174559"/>
                  </a:moveTo>
                  <a:lnTo>
                    <a:pt x="2345383" y="174559"/>
                  </a:lnTo>
                </a:path>
                <a:path w="3066415" h="3168650">
                  <a:moveTo>
                    <a:pt x="2345383" y="174559"/>
                  </a:moveTo>
                  <a:lnTo>
                    <a:pt x="2189935" y="74882"/>
                  </a:lnTo>
                </a:path>
                <a:path w="3066415" h="3168650">
                  <a:moveTo>
                    <a:pt x="2189935" y="74882"/>
                  </a:moveTo>
                  <a:lnTo>
                    <a:pt x="2189935" y="74882"/>
                  </a:lnTo>
                </a:path>
                <a:path w="3066415" h="3168650">
                  <a:moveTo>
                    <a:pt x="2189935" y="74882"/>
                  </a:moveTo>
                  <a:lnTo>
                    <a:pt x="2020510" y="0"/>
                  </a:lnTo>
                </a:path>
                <a:path w="3066415" h="3168650">
                  <a:moveTo>
                    <a:pt x="791230" y="124720"/>
                  </a:moveTo>
                  <a:lnTo>
                    <a:pt x="593511" y="261901"/>
                  </a:lnTo>
                </a:path>
                <a:path w="3066415" h="3168650">
                  <a:moveTo>
                    <a:pt x="593511" y="261901"/>
                  </a:moveTo>
                  <a:lnTo>
                    <a:pt x="593511" y="261901"/>
                  </a:lnTo>
                </a:path>
                <a:path w="3066415" h="3168650">
                  <a:moveTo>
                    <a:pt x="593511" y="261901"/>
                  </a:moveTo>
                  <a:lnTo>
                    <a:pt x="424085" y="436460"/>
                  </a:lnTo>
                </a:path>
                <a:path w="3066415" h="3168650">
                  <a:moveTo>
                    <a:pt x="1511952" y="2881350"/>
                  </a:moveTo>
                  <a:lnTo>
                    <a:pt x="1836825" y="2544653"/>
                  </a:lnTo>
                </a:path>
                <a:path w="3066415" h="3168650">
                  <a:moveTo>
                    <a:pt x="2359784" y="1970613"/>
                  </a:moveTo>
                  <a:lnTo>
                    <a:pt x="2599662" y="1721421"/>
                  </a:lnTo>
                </a:path>
              </a:pathLst>
            </a:custGeom>
            <a:ln w="13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177297" y="6220615"/>
              <a:ext cx="127210" cy="87404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25130" y="4174944"/>
              <a:ext cx="70593" cy="112261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89079" y="5010736"/>
              <a:ext cx="113091" cy="112385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36995" y="4574026"/>
              <a:ext cx="127210" cy="87466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498890" y="4586735"/>
              <a:ext cx="523240" cy="311785"/>
            </a:xfrm>
            <a:custGeom>
              <a:avLst/>
              <a:gdLst/>
              <a:ahLst/>
              <a:cxnLst/>
              <a:rect l="l" t="t" r="r" b="b"/>
              <a:pathLst>
                <a:path w="523240" h="311785">
                  <a:moveTo>
                    <a:pt x="522959" y="0"/>
                  </a:moveTo>
                  <a:lnTo>
                    <a:pt x="0" y="311739"/>
                  </a:lnTo>
                </a:path>
              </a:pathLst>
            </a:custGeom>
            <a:ln w="127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778620" y="4524187"/>
              <a:ext cx="112837" cy="99801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5439430" y="4125106"/>
              <a:ext cx="424180" cy="474345"/>
            </a:xfrm>
            <a:custGeom>
              <a:avLst/>
              <a:gdLst/>
              <a:ahLst/>
              <a:cxnLst/>
              <a:rect l="l" t="t" r="r" b="b"/>
              <a:pathLst>
                <a:path w="424179" h="474345">
                  <a:moveTo>
                    <a:pt x="423732" y="473964"/>
                  </a:moveTo>
                  <a:lnTo>
                    <a:pt x="0" y="0"/>
                  </a:lnTo>
                </a:path>
              </a:pathLst>
            </a:custGeom>
            <a:ln w="13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498890" y="2740468"/>
              <a:ext cx="127210" cy="87341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541528" y="2428603"/>
              <a:ext cx="678180" cy="374650"/>
            </a:xfrm>
            <a:custGeom>
              <a:avLst/>
              <a:gdLst/>
              <a:ahLst/>
              <a:cxnLst/>
              <a:rect l="l" t="t" r="r" b="b"/>
              <a:pathLst>
                <a:path w="678179" h="374650">
                  <a:moveTo>
                    <a:pt x="0" y="374287"/>
                  </a:moveTo>
                  <a:lnTo>
                    <a:pt x="678125" y="0"/>
                  </a:lnTo>
                </a:path>
              </a:pathLst>
            </a:custGeom>
            <a:ln w="12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5453408" y="3488917"/>
              <a:ext cx="113176" cy="99676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100227" y="4125106"/>
              <a:ext cx="70565" cy="124596"/>
            </a:xfrm>
            <a:prstGeom prst="rect">
              <a:avLst/>
            </a:prstGeom>
            <a:blipFill>
              <a:blip r:embed="rId4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79634" y="2915276"/>
              <a:ext cx="706755" cy="112395"/>
            </a:xfrm>
            <a:custGeom>
              <a:avLst/>
              <a:gdLst/>
              <a:ahLst/>
              <a:cxnLst/>
              <a:rect l="l" t="t" r="r" b="b"/>
              <a:pathLst>
                <a:path w="706754" h="112394">
                  <a:moveTo>
                    <a:pt x="0" y="112261"/>
                  </a:moveTo>
                  <a:lnTo>
                    <a:pt x="706362" y="0"/>
                  </a:lnTo>
                </a:path>
              </a:pathLst>
            </a:custGeom>
            <a:ln w="123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4676495" y="2390848"/>
            <a:ext cx="1009015" cy="160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850" spc="65" dirty="0">
                <a:latin typeface="Arial"/>
                <a:cs typeface="Arial"/>
              </a:rPr>
              <a:t>Modeling</a:t>
            </a:r>
            <a:r>
              <a:rPr sz="850" spc="60" dirty="0">
                <a:latin typeface="Arial"/>
                <a:cs typeface="Arial"/>
              </a:rPr>
              <a:t> </a:t>
            </a:r>
            <a:r>
              <a:rPr sz="850" spc="85" dirty="0">
                <a:latin typeface="Arial"/>
                <a:cs typeface="Arial"/>
              </a:rPr>
              <a:t>act</a:t>
            </a:r>
            <a:r>
              <a:rPr sz="850" spc="-80" dirty="0">
                <a:latin typeface="Arial"/>
                <a:cs typeface="Arial"/>
              </a:rPr>
              <a:t> </a:t>
            </a:r>
            <a:r>
              <a:rPr sz="850" spc="55" dirty="0">
                <a:latin typeface="Arial"/>
                <a:cs typeface="Arial"/>
              </a:rPr>
              <a:t>ivit</a:t>
            </a:r>
            <a:r>
              <a:rPr sz="850" spc="-90" dirty="0">
                <a:latin typeface="Arial"/>
                <a:cs typeface="Arial"/>
              </a:rPr>
              <a:t> </a:t>
            </a:r>
            <a:r>
              <a:rPr sz="850" spc="75" dirty="0">
                <a:latin typeface="Arial"/>
                <a:cs typeface="Arial"/>
              </a:rPr>
              <a:t>y</a:t>
            </a:r>
            <a:endParaRPr sz="850">
              <a:latin typeface="Arial"/>
              <a:cs typeface="Arial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7756590" y="2797458"/>
            <a:ext cx="1333500" cy="42481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70"/>
              </a:spcBef>
            </a:pPr>
            <a:r>
              <a:rPr sz="750" spc="65" dirty="0">
                <a:latin typeface="Arial"/>
                <a:cs typeface="Arial"/>
              </a:rPr>
              <a:t>represents </a:t>
            </a:r>
            <a:r>
              <a:rPr sz="750" spc="75" dirty="0">
                <a:latin typeface="Arial"/>
                <a:cs typeface="Arial"/>
              </a:rPr>
              <a:t>the</a:t>
            </a:r>
            <a:r>
              <a:rPr sz="750" spc="120" dirty="0">
                <a:latin typeface="Arial"/>
                <a:cs typeface="Arial"/>
              </a:rPr>
              <a:t> </a:t>
            </a:r>
            <a:r>
              <a:rPr sz="750" spc="80" dirty="0">
                <a:latin typeface="Arial"/>
                <a:cs typeface="Arial"/>
              </a:rPr>
              <a:t>state</a:t>
            </a:r>
            <a:endParaRPr sz="750">
              <a:latin typeface="Arial"/>
              <a:cs typeface="Arial"/>
            </a:endParaRPr>
          </a:p>
          <a:p>
            <a:pPr marR="5080">
              <a:lnSpc>
                <a:spcPct val="109000"/>
              </a:lnSpc>
              <a:spcBef>
                <a:spcPts val="100"/>
              </a:spcBef>
            </a:pPr>
            <a:r>
              <a:rPr sz="750" spc="85" dirty="0">
                <a:latin typeface="Arial"/>
                <a:cs typeface="Arial"/>
              </a:rPr>
              <a:t>of </a:t>
            </a:r>
            <a:r>
              <a:rPr sz="750" spc="75" dirty="0">
                <a:latin typeface="Arial"/>
                <a:cs typeface="Arial"/>
              </a:rPr>
              <a:t>a </a:t>
            </a:r>
            <a:r>
              <a:rPr sz="750" spc="95" dirty="0">
                <a:latin typeface="Arial"/>
                <a:cs typeface="Arial"/>
              </a:rPr>
              <a:t>software </a:t>
            </a:r>
            <a:r>
              <a:rPr sz="750" spc="50" dirty="0">
                <a:latin typeface="Arial"/>
                <a:cs typeface="Arial"/>
              </a:rPr>
              <a:t>engineering  </a:t>
            </a:r>
            <a:r>
              <a:rPr sz="750" spc="70" dirty="0">
                <a:latin typeface="Arial"/>
                <a:cs typeface="Arial"/>
              </a:rPr>
              <a:t>activity </a:t>
            </a:r>
            <a:r>
              <a:rPr sz="750" spc="90" dirty="0">
                <a:latin typeface="Arial"/>
                <a:cs typeface="Arial"/>
              </a:rPr>
              <a:t>or</a:t>
            </a:r>
            <a:r>
              <a:rPr sz="750" spc="200" dirty="0">
                <a:latin typeface="Arial"/>
                <a:cs typeface="Arial"/>
              </a:rPr>
              <a:t> </a:t>
            </a:r>
            <a:r>
              <a:rPr sz="750" spc="70" dirty="0">
                <a:latin typeface="Arial"/>
                <a:cs typeface="Arial"/>
              </a:rPr>
              <a:t>task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286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</a:t>
            </a:r>
            <a:r>
              <a:rPr sz="4400" spc="-30" dirty="0"/>
              <a:t>r</a:t>
            </a:r>
            <a:r>
              <a:rPr sz="4400" dirty="0"/>
              <a:t>oblems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555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https://www.ics.uci.edu/~emilyo/SimSE</a:t>
            </a:r>
            <a:endParaRPr sz="32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32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ahoma"/>
                <a:cs typeface="Tahoma"/>
                <a:hlinkClick r:id="rId2"/>
              </a:rPr>
              <a:t>/downloads.html</a:t>
            </a:r>
            <a:endParaRPr sz="3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5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Provide </a:t>
            </a:r>
            <a:r>
              <a:rPr sz="3200" spc="-5" dirty="0">
                <a:latin typeface="Tahoma"/>
                <a:cs typeface="Tahoma"/>
              </a:rPr>
              <a:t>three examples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10" dirty="0">
                <a:latin typeface="Tahoma"/>
                <a:cs typeface="Tahoma"/>
              </a:rPr>
              <a:t>software  </a:t>
            </a:r>
            <a:r>
              <a:rPr sz="3200" spc="-5" dirty="0">
                <a:latin typeface="Tahoma"/>
                <a:cs typeface="Tahoma"/>
              </a:rPr>
              <a:t>projects that </a:t>
            </a:r>
            <a:r>
              <a:rPr sz="3200" dirty="0">
                <a:latin typeface="Tahoma"/>
                <a:cs typeface="Tahoma"/>
              </a:rPr>
              <a:t>would be amenable to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Tahoma"/>
                <a:cs typeface="Tahoma"/>
              </a:rPr>
              <a:t> prototyping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3200" dirty="0">
                <a:latin typeface="Tahoma"/>
                <a:cs typeface="Tahoma"/>
              </a:rPr>
              <a:t>. </a:t>
            </a:r>
            <a:r>
              <a:rPr sz="3200" spc="5" dirty="0">
                <a:latin typeface="Tahoma"/>
                <a:cs typeface="Tahoma"/>
              </a:rPr>
              <a:t>Be</a:t>
            </a:r>
            <a:r>
              <a:rPr sz="3200" dirty="0">
                <a:latin typeface="Tahoma"/>
                <a:cs typeface="Tahoma"/>
              </a:rPr>
              <a:t> specific.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6040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Specialized Process</a:t>
            </a:r>
            <a:r>
              <a:rPr spc="-2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2623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Specialized process </a:t>
            </a:r>
            <a:r>
              <a:rPr sz="2800" dirty="0">
                <a:latin typeface="Tahoma"/>
                <a:cs typeface="Tahoma"/>
              </a:rPr>
              <a:t>models </a:t>
            </a:r>
            <a:r>
              <a:rPr sz="2800" spc="-10" dirty="0">
                <a:latin typeface="Tahoma"/>
                <a:cs typeface="Tahoma"/>
              </a:rPr>
              <a:t>take </a:t>
            </a:r>
            <a:r>
              <a:rPr sz="2800" spc="-5" dirty="0">
                <a:latin typeface="Tahoma"/>
                <a:cs typeface="Tahoma"/>
              </a:rPr>
              <a:t>on </a:t>
            </a:r>
            <a:r>
              <a:rPr sz="2800" spc="-10" dirty="0">
                <a:latin typeface="Tahoma"/>
                <a:cs typeface="Tahoma"/>
              </a:rPr>
              <a:t>many </a:t>
            </a:r>
            <a:r>
              <a:rPr sz="2800" dirty="0">
                <a:latin typeface="Tahoma"/>
                <a:cs typeface="Tahoma"/>
              </a:rPr>
              <a:t>of 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characteristics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one </a:t>
            </a:r>
            <a:r>
              <a:rPr sz="2800" dirty="0">
                <a:latin typeface="Tahoma"/>
                <a:cs typeface="Tahoma"/>
              </a:rPr>
              <a:t>or </a:t>
            </a:r>
            <a:r>
              <a:rPr sz="2800" spc="-5" dirty="0">
                <a:latin typeface="Tahoma"/>
                <a:cs typeface="Tahoma"/>
              </a:rPr>
              <a:t>more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10" dirty="0">
                <a:latin typeface="Tahoma"/>
                <a:cs typeface="Tahoma"/>
              </a:rPr>
              <a:t>the  traditional</a:t>
            </a:r>
            <a:r>
              <a:rPr sz="2800" spc="3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models.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ahoma"/>
                <a:cs typeface="Tahoma"/>
              </a:rPr>
              <a:t>Component-Based</a:t>
            </a:r>
            <a:r>
              <a:rPr sz="2400" b="1" spc="20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Development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ahoma"/>
                <a:cs typeface="Tahoma"/>
              </a:rPr>
              <a:t>The Formal Methods</a:t>
            </a:r>
            <a:r>
              <a:rPr sz="2400" b="1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Model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b="1" spc="-5" dirty="0">
                <a:latin typeface="Tahoma"/>
                <a:cs typeface="Tahoma"/>
              </a:rPr>
              <a:t>Aspect-Oriented Software</a:t>
            </a:r>
            <a:r>
              <a:rPr sz="2400" b="1" spc="5" dirty="0">
                <a:latin typeface="Tahoma"/>
                <a:cs typeface="Tahoma"/>
              </a:rPr>
              <a:t> </a:t>
            </a:r>
            <a:r>
              <a:rPr sz="2400" b="1" spc="-5" dirty="0">
                <a:latin typeface="Tahoma"/>
                <a:cs typeface="Tahoma"/>
              </a:rPr>
              <a:t>Development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212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Component-Based</a:t>
            </a:r>
            <a:r>
              <a:rPr spc="-4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644" y="2165730"/>
            <a:ext cx="7615555" cy="4001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715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component-based </a:t>
            </a:r>
            <a:r>
              <a:rPr sz="2400" spc="-5" dirty="0">
                <a:latin typeface="Tahoma"/>
                <a:cs typeface="Tahoma"/>
              </a:rPr>
              <a:t>development model  </a:t>
            </a:r>
            <a:r>
              <a:rPr sz="2400" spc="-10" dirty="0">
                <a:latin typeface="Tahoma"/>
                <a:cs typeface="Tahoma"/>
              </a:rPr>
              <a:t>incorporates many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characteristics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5" dirty="0">
                <a:solidFill>
                  <a:srgbClr val="FF0000"/>
                </a:solidFill>
                <a:latin typeface="Tahoma"/>
                <a:cs typeface="Tahoma"/>
              </a:rPr>
              <a:t>spiral </a:t>
            </a:r>
            <a:r>
              <a:rPr sz="2400" spc="7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ahoma"/>
                <a:cs typeface="Tahoma"/>
              </a:rPr>
              <a:t>model</a:t>
            </a:r>
            <a:r>
              <a:rPr sz="2400" spc="-5" dirty="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Evolutionary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nature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10" dirty="0">
                <a:latin typeface="Tahoma"/>
                <a:cs typeface="Tahoma"/>
              </a:rPr>
              <a:t>Iterative </a:t>
            </a:r>
            <a:r>
              <a:rPr sz="2000" spc="-5" dirty="0">
                <a:latin typeface="Tahoma"/>
                <a:cs typeface="Tahoma"/>
              </a:rPr>
              <a:t>approach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Applications from prepackaged </a:t>
            </a:r>
            <a:r>
              <a:rPr sz="2000" dirty="0">
                <a:latin typeface="Tahoma"/>
                <a:cs typeface="Tahoma"/>
              </a:rPr>
              <a:t>software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components</a:t>
            </a:r>
            <a:endParaRPr sz="2000">
              <a:latin typeface="Tahoma"/>
              <a:cs typeface="Tahoma"/>
            </a:endParaRPr>
          </a:p>
          <a:p>
            <a:pPr marL="354965" marR="7620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  <a:tab pos="2562225" algn="l"/>
                <a:tab pos="4834890" algn="l"/>
                <a:tab pos="6447790" algn="l"/>
              </a:tabLst>
            </a:pPr>
            <a:r>
              <a:rPr sz="2400" dirty="0">
                <a:latin typeface="Tahoma"/>
                <a:cs typeface="Tahoma"/>
              </a:rPr>
              <a:t>Comme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ci</a:t>
            </a:r>
            <a:r>
              <a:rPr sz="2400" spc="-15" dirty="0">
                <a:latin typeface="Tahoma"/>
                <a:cs typeface="Tahoma"/>
              </a:rPr>
              <a:t>a</a:t>
            </a:r>
            <a:r>
              <a:rPr sz="2400" spc="-5" dirty="0">
                <a:latin typeface="Tahoma"/>
                <a:cs typeface="Tahoma"/>
              </a:rPr>
              <a:t>l</a:t>
            </a:r>
            <a:r>
              <a:rPr sz="2400" dirty="0">
                <a:latin typeface="Tahoma"/>
                <a:cs typeface="Tahoma"/>
              </a:rPr>
              <a:t>	o</a:t>
            </a:r>
            <a:r>
              <a:rPr sz="2400" spc="-15" dirty="0">
                <a:latin typeface="Tahoma"/>
                <a:cs typeface="Tahoma"/>
              </a:rPr>
              <a:t>f</a:t>
            </a:r>
            <a:r>
              <a:rPr sz="2400" spc="-8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15" dirty="0">
                <a:latin typeface="Tahoma"/>
                <a:cs typeface="Tahoma"/>
              </a:rPr>
              <a:t>th</a:t>
            </a:r>
            <a:r>
              <a:rPr sz="2400" spc="-5" dirty="0">
                <a:latin typeface="Tahoma"/>
                <a:cs typeface="Tahoma"/>
              </a:rPr>
              <a:t>e</a:t>
            </a:r>
            <a:r>
              <a:rPr sz="2400" dirty="0">
                <a:latin typeface="Tahoma"/>
                <a:cs typeface="Tahoma"/>
              </a:rPr>
              <a:t>-</a:t>
            </a:r>
            <a:r>
              <a:rPr sz="2400" spc="-5" dirty="0">
                <a:latin typeface="Tahoma"/>
                <a:cs typeface="Tahoma"/>
              </a:rPr>
              <a:t>shel</a:t>
            </a:r>
            <a:r>
              <a:rPr sz="2400" dirty="0">
                <a:latin typeface="Tahoma"/>
                <a:cs typeface="Tahoma"/>
              </a:rPr>
              <a:t>f	</a:t>
            </a:r>
            <a:r>
              <a:rPr sz="2400" spc="-5" dirty="0">
                <a:latin typeface="Tahoma"/>
                <a:cs typeface="Tahoma"/>
              </a:rPr>
              <a:t>(C</a:t>
            </a:r>
            <a:r>
              <a:rPr sz="2400" spc="-60" dirty="0">
                <a:latin typeface="Tahoma"/>
                <a:cs typeface="Tahoma"/>
              </a:rPr>
              <a:t>O</a:t>
            </a:r>
            <a:r>
              <a:rPr sz="2400" spc="-10" dirty="0">
                <a:latin typeface="Tahoma"/>
                <a:cs typeface="Tahoma"/>
              </a:rPr>
              <a:t>T</a:t>
            </a:r>
            <a:r>
              <a:rPr sz="2400" spc="-5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)	</a:t>
            </a:r>
            <a:r>
              <a:rPr sz="2400" spc="-5" dirty="0">
                <a:latin typeface="Tahoma"/>
                <a:cs typeface="Tahoma"/>
              </a:rPr>
              <a:t>soft</a:t>
            </a:r>
            <a:r>
              <a:rPr sz="2400" spc="-35" dirty="0">
                <a:latin typeface="Tahoma"/>
                <a:cs typeface="Tahoma"/>
              </a:rPr>
              <a:t>w</a:t>
            </a:r>
            <a:r>
              <a:rPr sz="2400" spc="5" dirty="0">
                <a:latin typeface="Tahoma"/>
                <a:cs typeface="Tahoma"/>
              </a:rPr>
              <a:t>a</a:t>
            </a:r>
            <a:r>
              <a:rPr sz="2400" spc="-15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e  </a:t>
            </a:r>
            <a:r>
              <a:rPr sz="2400" spc="-5" dirty="0">
                <a:latin typeface="Tahoma"/>
                <a:cs typeface="Tahoma"/>
              </a:rPr>
              <a:t>components.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10" dirty="0">
                <a:latin typeface="Tahoma"/>
                <a:cs typeface="Tahoma"/>
              </a:rPr>
              <a:t>Provide </a:t>
            </a:r>
            <a:r>
              <a:rPr sz="2000" spc="-5" dirty="0">
                <a:latin typeface="Tahoma"/>
                <a:cs typeface="Tahoma"/>
              </a:rPr>
              <a:t>targeted functionality </a:t>
            </a:r>
            <a:r>
              <a:rPr sz="2000" dirty="0">
                <a:latin typeface="Tahoma"/>
                <a:cs typeface="Tahoma"/>
              </a:rPr>
              <a:t>with well-defined </a:t>
            </a:r>
            <a:r>
              <a:rPr sz="2000" spc="-5" dirty="0">
                <a:latin typeface="Tahoma"/>
                <a:cs typeface="Tahoma"/>
              </a:rPr>
              <a:t>interfaces  that enable the component </a:t>
            </a:r>
            <a:r>
              <a:rPr sz="2000" dirty="0">
                <a:latin typeface="Tahoma"/>
                <a:cs typeface="Tahoma"/>
              </a:rPr>
              <a:t>to </a:t>
            </a:r>
            <a:r>
              <a:rPr sz="2000" spc="-5" dirty="0">
                <a:latin typeface="Tahoma"/>
                <a:cs typeface="Tahoma"/>
              </a:rPr>
              <a:t>be integrated </a:t>
            </a:r>
            <a:r>
              <a:rPr sz="2000" dirty="0">
                <a:latin typeface="Tahoma"/>
                <a:cs typeface="Tahoma"/>
              </a:rPr>
              <a:t>into </a:t>
            </a:r>
            <a:r>
              <a:rPr sz="2000" spc="-5" dirty="0">
                <a:latin typeface="Tahoma"/>
                <a:cs typeface="Tahoma"/>
              </a:rPr>
              <a:t>the  software.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5448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Wear </a:t>
            </a:r>
            <a:r>
              <a:rPr sz="4400" spc="-5" dirty="0"/>
              <a:t>vs. </a:t>
            </a:r>
            <a:r>
              <a:rPr sz="4400" spc="-10" dirty="0"/>
              <a:t>Deterioration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504256" y="2021930"/>
            <a:ext cx="6408701" cy="408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212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Component-Based</a:t>
            </a:r>
            <a:r>
              <a:rPr spc="-4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240407"/>
            <a:ext cx="7616825" cy="3747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762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3902075" algn="l"/>
                <a:tab pos="6505575" algn="l"/>
              </a:tabLst>
            </a:pPr>
            <a:r>
              <a:rPr sz="3200" dirty="0">
                <a:latin typeface="Tahoma"/>
                <a:cs typeface="Tahoma"/>
              </a:rPr>
              <a:t>Componen</a:t>
            </a:r>
            <a:r>
              <a:rPr sz="3200" spc="-65" dirty="0">
                <a:latin typeface="Tahoma"/>
                <a:cs typeface="Tahoma"/>
              </a:rPr>
              <a:t>t</a:t>
            </a:r>
            <a:r>
              <a:rPr sz="3200" dirty="0">
                <a:latin typeface="Tahoma"/>
                <a:cs typeface="Tahoma"/>
              </a:rPr>
              <a:t>-based	d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spc="-25" dirty="0">
                <a:latin typeface="Tahoma"/>
                <a:cs typeface="Tahoma"/>
              </a:rPr>
              <a:t>v</a:t>
            </a:r>
            <a:r>
              <a:rPr sz="3200" spc="-5" dirty="0">
                <a:latin typeface="Tahoma"/>
                <a:cs typeface="Tahoma"/>
              </a:rPr>
              <a:t>elopm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nt	model  </a:t>
            </a:r>
            <a:r>
              <a:rPr sz="3200" spc="-5" dirty="0">
                <a:latin typeface="Tahoma"/>
                <a:cs typeface="Tahoma"/>
              </a:rPr>
              <a:t>incorporates the following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steps.</a:t>
            </a:r>
            <a:endParaRPr sz="32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9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1924050" algn="l"/>
                <a:tab pos="4098925" algn="l"/>
                <a:tab pos="5243195" algn="l"/>
                <a:tab pos="5781675" algn="l"/>
                <a:tab pos="7190105" algn="l"/>
              </a:tabLst>
            </a:pPr>
            <a:r>
              <a:rPr sz="2000" spc="-30" dirty="0">
                <a:latin typeface="Tahoma"/>
                <a:cs typeface="Tahoma"/>
              </a:rPr>
              <a:t>A</a:t>
            </a:r>
            <a:r>
              <a:rPr sz="2000" spc="-45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aila</a:t>
            </a:r>
            <a:r>
              <a:rPr sz="2000" spc="-10" dirty="0">
                <a:latin typeface="Tahoma"/>
                <a:cs typeface="Tahoma"/>
              </a:rPr>
              <a:t>b</a:t>
            </a:r>
            <a:r>
              <a:rPr sz="2000" dirty="0">
                <a:latin typeface="Tahoma"/>
                <a:cs typeface="Tahoma"/>
              </a:rPr>
              <a:t>le	</a:t>
            </a:r>
            <a:r>
              <a:rPr sz="2000" spc="-5" dirty="0">
                <a:latin typeface="Tahoma"/>
                <a:cs typeface="Tahoma"/>
              </a:rPr>
              <a:t>com</a:t>
            </a:r>
            <a:r>
              <a:rPr sz="2000" spc="-1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en</a:t>
            </a:r>
            <a:r>
              <a:rPr sz="2000" spc="-4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-</a:t>
            </a:r>
            <a:r>
              <a:rPr sz="2000" spc="-20" dirty="0">
                <a:latin typeface="Tahoma"/>
                <a:cs typeface="Tahoma"/>
              </a:rPr>
              <a:t>b</a:t>
            </a:r>
            <a:r>
              <a:rPr sz="2000" spc="-10" dirty="0">
                <a:latin typeface="Tahoma"/>
                <a:cs typeface="Tahoma"/>
              </a:rPr>
              <a:t>as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	p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od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-1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s	a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ea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che</a:t>
            </a:r>
            <a:r>
              <a:rPr sz="2000" dirty="0">
                <a:latin typeface="Tahoma"/>
                <a:cs typeface="Tahoma"/>
              </a:rPr>
              <a:t>d	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20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evaluated </a:t>
            </a:r>
            <a:r>
              <a:rPr sz="2000" spc="-10" dirty="0">
                <a:latin typeface="Tahoma"/>
                <a:cs typeface="Tahoma"/>
              </a:rPr>
              <a:t>for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application domain </a:t>
            </a:r>
            <a:r>
              <a:rPr sz="2000" spc="-5" dirty="0">
                <a:latin typeface="Tahoma"/>
                <a:cs typeface="Tahoma"/>
              </a:rPr>
              <a:t>in</a:t>
            </a:r>
            <a:r>
              <a:rPr sz="2000" spc="-3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question.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Component </a:t>
            </a:r>
            <a:r>
              <a:rPr sz="2000" spc="-5" dirty="0">
                <a:latin typeface="Tahoma"/>
                <a:cs typeface="Tahoma"/>
              </a:rPr>
              <a:t>integration </a:t>
            </a:r>
            <a:r>
              <a:rPr sz="2000" dirty="0">
                <a:latin typeface="Tahoma"/>
                <a:cs typeface="Tahoma"/>
              </a:rPr>
              <a:t>issues </a:t>
            </a:r>
            <a:r>
              <a:rPr sz="2000" spc="-5" dirty="0">
                <a:latin typeface="Tahoma"/>
                <a:cs typeface="Tahoma"/>
              </a:rPr>
              <a:t>are</a:t>
            </a:r>
            <a:r>
              <a:rPr sz="2000" spc="-85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considered.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1063625" algn="l"/>
                <a:tab pos="2181225" algn="l"/>
                <a:tab pos="3665854" algn="l"/>
                <a:tab pos="3992245" algn="l"/>
                <a:tab pos="5147310" algn="l"/>
                <a:tab pos="5525135" algn="l"/>
                <a:tab pos="7241540" algn="l"/>
              </a:tabLst>
            </a:pPr>
            <a:r>
              <a:rPr sz="2000" dirty="0">
                <a:latin typeface="Tahoma"/>
                <a:cs typeface="Tahoma"/>
              </a:rPr>
              <a:t>A	</a:t>
            </a:r>
            <a:r>
              <a:rPr sz="2000" spc="-5" dirty="0">
                <a:latin typeface="Tahoma"/>
                <a:cs typeface="Tahoma"/>
              </a:rPr>
              <a:t>soft</a:t>
            </a:r>
            <a:r>
              <a:rPr sz="2000" spc="-15" dirty="0">
                <a:latin typeface="Tahoma"/>
                <a:cs typeface="Tahoma"/>
              </a:rPr>
              <a:t>w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1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chitect</a:t>
            </a:r>
            <a:r>
              <a:rPr sz="2000" spc="5" dirty="0">
                <a:latin typeface="Tahoma"/>
                <a:cs typeface="Tahoma"/>
              </a:rPr>
              <a:t>u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	d</a:t>
            </a:r>
            <a:r>
              <a:rPr sz="2000" spc="-1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si</a:t>
            </a:r>
            <a:r>
              <a:rPr sz="2000" spc="-10" dirty="0">
                <a:latin typeface="Tahoma"/>
                <a:cs typeface="Tahoma"/>
              </a:rPr>
              <a:t>g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d	to	acco</a:t>
            </a:r>
            <a:r>
              <a:rPr sz="2000" spc="-10" dirty="0">
                <a:latin typeface="Tahoma"/>
                <a:cs typeface="Tahoma"/>
              </a:rPr>
              <a:t>m</a:t>
            </a:r>
            <a:r>
              <a:rPr sz="2000" spc="-2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a</a:t>
            </a:r>
            <a:r>
              <a:rPr sz="2000" spc="-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the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ahoma"/>
                <a:cs typeface="Tahoma"/>
              </a:rPr>
              <a:t>components.</a:t>
            </a:r>
            <a:endParaRPr sz="20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Components </a:t>
            </a:r>
            <a:r>
              <a:rPr sz="2000" spc="-5" dirty="0">
                <a:latin typeface="Tahoma"/>
                <a:cs typeface="Tahoma"/>
              </a:rPr>
              <a:t>are integrated </a:t>
            </a:r>
            <a:r>
              <a:rPr sz="2000" dirty="0">
                <a:latin typeface="Tahoma"/>
                <a:cs typeface="Tahoma"/>
              </a:rPr>
              <a:t>into </a:t>
            </a:r>
            <a:r>
              <a:rPr sz="2000" spc="-5" dirty="0">
                <a:latin typeface="Tahoma"/>
                <a:cs typeface="Tahoma"/>
              </a:rPr>
              <a:t>the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architecture.</a:t>
            </a:r>
            <a:endParaRPr sz="20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  <a:tab pos="2691765" algn="l"/>
                <a:tab pos="3673475" algn="l"/>
                <a:tab pos="4068445" algn="l"/>
                <a:tab pos="5444490" algn="l"/>
                <a:tab pos="5891530" algn="l"/>
                <a:tab pos="6868159" algn="l"/>
              </a:tabLst>
            </a:pPr>
            <a:r>
              <a:rPr sz="2000" dirty="0">
                <a:latin typeface="Tahoma"/>
                <a:cs typeface="Tahoma"/>
              </a:rPr>
              <a:t>Com</a:t>
            </a:r>
            <a:r>
              <a:rPr sz="2000" spc="-10" dirty="0">
                <a:latin typeface="Tahoma"/>
                <a:cs typeface="Tahoma"/>
              </a:rPr>
              <a:t>p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h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s</a:t>
            </a:r>
            <a:r>
              <a:rPr sz="2000" spc="-20" dirty="0">
                <a:latin typeface="Tahoma"/>
                <a:cs typeface="Tahoma"/>
              </a:rPr>
              <a:t>i</a:t>
            </a:r>
            <a:r>
              <a:rPr sz="2000" spc="-15" dirty="0">
                <a:latin typeface="Tahoma"/>
                <a:cs typeface="Tahoma"/>
              </a:rPr>
              <a:t>v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te</a:t>
            </a:r>
            <a:r>
              <a:rPr sz="2000" spc="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tin</a:t>
            </a:r>
            <a:r>
              <a:rPr sz="2000" dirty="0">
                <a:latin typeface="Tahoma"/>
                <a:cs typeface="Tahoma"/>
              </a:rPr>
              <a:t>g	</a:t>
            </a: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s	</a:t>
            </a:r>
            <a:r>
              <a:rPr sz="2000" spc="-5" dirty="0">
                <a:latin typeface="Tahoma"/>
                <a:cs typeface="Tahoma"/>
              </a:rPr>
              <a:t>co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</a:t>
            </a: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cte</a:t>
            </a:r>
            <a:r>
              <a:rPr sz="2000" dirty="0">
                <a:latin typeface="Tahoma"/>
                <a:cs typeface="Tahoma"/>
              </a:rPr>
              <a:t>d	to	</a:t>
            </a:r>
            <a:r>
              <a:rPr sz="2000" spc="-5" dirty="0">
                <a:latin typeface="Tahoma"/>
                <a:cs typeface="Tahoma"/>
              </a:rPr>
              <a:t>ensu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p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oper  </a:t>
            </a:r>
            <a:r>
              <a:rPr sz="2000" spc="-20" dirty="0">
                <a:latin typeface="Tahoma"/>
                <a:cs typeface="Tahoma"/>
              </a:rPr>
              <a:t>functionality.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1007110"/>
            <a:ext cx="72123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Component-Based</a:t>
            </a:r>
            <a:r>
              <a:rPr spc="-40" dirty="0"/>
              <a:t> </a:t>
            </a:r>
            <a:r>
              <a:rPr spc="-10" dirty="0"/>
              <a:t>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7244" y="2076228"/>
            <a:ext cx="7355205" cy="276987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90"/>
              </a:spcBef>
              <a:buClr>
                <a:srgbClr val="3333CC"/>
              </a:buClr>
              <a:buSzPct val="60185"/>
              <a:buFont typeface="Wingdings"/>
              <a:buChar char=""/>
              <a:tabLst>
                <a:tab pos="355600" algn="l"/>
              </a:tabLst>
            </a:pPr>
            <a:r>
              <a:rPr sz="5400" spc="-15" dirty="0">
                <a:latin typeface="Tahoma"/>
                <a:cs typeface="Tahoma"/>
              </a:rPr>
              <a:t>Advantages</a:t>
            </a:r>
            <a:endParaRPr sz="5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775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spc="-5" dirty="0">
                <a:latin typeface="Tahoma"/>
                <a:cs typeface="Tahoma"/>
              </a:rPr>
              <a:t>Software</a:t>
            </a:r>
            <a:r>
              <a:rPr sz="3200" spc="-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reuse</a:t>
            </a:r>
            <a:endParaRPr sz="32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spc="-10" dirty="0">
                <a:latin typeface="Tahoma"/>
                <a:cs typeface="Tahoma"/>
              </a:rPr>
              <a:t>Reduction </a:t>
            </a:r>
            <a:r>
              <a:rPr sz="3200" spc="-5" dirty="0">
                <a:latin typeface="Tahoma"/>
                <a:cs typeface="Tahoma"/>
              </a:rPr>
              <a:t>in development </a:t>
            </a:r>
            <a:r>
              <a:rPr sz="3200" spc="-10" dirty="0">
                <a:latin typeface="Tahoma"/>
                <a:cs typeface="Tahoma"/>
              </a:rPr>
              <a:t>cycle</a:t>
            </a:r>
            <a:r>
              <a:rPr sz="3200" spc="5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time</a:t>
            </a:r>
            <a:endParaRPr sz="32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756920" algn="l"/>
              </a:tabLst>
            </a:pPr>
            <a:r>
              <a:rPr sz="3200" spc="-10" dirty="0">
                <a:latin typeface="Tahoma"/>
                <a:cs typeface="Tahoma"/>
              </a:rPr>
              <a:t>Reduction </a:t>
            </a:r>
            <a:r>
              <a:rPr sz="3200" spc="-5" dirty="0">
                <a:latin typeface="Tahoma"/>
                <a:cs typeface="Tahoma"/>
              </a:rPr>
              <a:t>in project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cost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540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Examples </a:t>
            </a:r>
            <a:r>
              <a:rPr sz="4400" dirty="0"/>
              <a:t>of</a:t>
            </a:r>
            <a:r>
              <a:rPr sz="4400" spc="-90" dirty="0"/>
              <a:t> </a:t>
            </a:r>
            <a:r>
              <a:rPr sz="4400" spc="-35" dirty="0"/>
              <a:t>COTS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386" rIns="0" bIns="0" rtlCol="0">
            <a:spAutoFit/>
          </a:bodyPr>
          <a:lstStyle/>
          <a:p>
            <a:pPr marL="134874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  <a:tab pos="2945130" algn="l"/>
                <a:tab pos="4023995" algn="l"/>
                <a:tab pos="4435475" algn="l"/>
                <a:tab pos="4795520" algn="l"/>
                <a:tab pos="5829935" algn="l"/>
                <a:tab pos="7198995" algn="l"/>
                <a:tab pos="7994650" algn="l"/>
                <a:tab pos="8408035" algn="l"/>
              </a:tabLst>
            </a:pPr>
            <a:r>
              <a:rPr spc="-5" dirty="0"/>
              <a:t>Microsoft	O</a:t>
            </a:r>
            <a:r>
              <a:rPr spc="-35" dirty="0"/>
              <a:t>f</a:t>
            </a:r>
            <a:r>
              <a:rPr spc="-5" dirty="0"/>
              <a:t>fic</a:t>
            </a:r>
            <a:r>
              <a:rPr dirty="0"/>
              <a:t>e	</a:t>
            </a:r>
            <a:r>
              <a:rPr spc="-10"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</a:t>
            </a:r>
            <a:r>
              <a:rPr dirty="0"/>
              <a:t>	</a:t>
            </a:r>
            <a:r>
              <a:rPr spc="-5" dirty="0"/>
              <a:t>C</a:t>
            </a:r>
            <a:r>
              <a:rPr spc="-70" dirty="0"/>
              <a:t>O</a:t>
            </a:r>
            <a:r>
              <a:rPr spc="-20" dirty="0"/>
              <a:t>T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p</a:t>
            </a:r>
            <a:r>
              <a:rPr spc="-20" dirty="0"/>
              <a:t>r</a:t>
            </a:r>
            <a:r>
              <a:rPr spc="-5" dirty="0"/>
              <a:t>odu</a:t>
            </a:r>
            <a:r>
              <a:rPr dirty="0"/>
              <a:t>ct	</a:t>
            </a:r>
            <a:r>
              <a:rPr spc="-10" dirty="0"/>
              <a:t>tha</a:t>
            </a:r>
            <a:r>
              <a:rPr spc="-5" dirty="0"/>
              <a:t>t</a:t>
            </a:r>
            <a:r>
              <a:rPr dirty="0"/>
              <a:t>	</a:t>
            </a:r>
            <a:r>
              <a:rPr spc="-10" dirty="0"/>
              <a:t>i</a:t>
            </a:r>
            <a:r>
              <a:rPr spc="-5" dirty="0"/>
              <a:t>s</a:t>
            </a:r>
            <a:r>
              <a:rPr dirty="0"/>
              <a:t>	</a:t>
            </a:r>
            <a:r>
              <a:rPr spc="-5" dirty="0"/>
              <a:t>a  packaged </a:t>
            </a:r>
            <a:r>
              <a:rPr spc="-10" dirty="0"/>
              <a:t>software solution </a:t>
            </a:r>
            <a:r>
              <a:rPr spc="-15" dirty="0"/>
              <a:t>for</a:t>
            </a:r>
            <a:r>
              <a:rPr spc="100" dirty="0"/>
              <a:t> </a:t>
            </a:r>
            <a:r>
              <a:rPr spc="-5" dirty="0"/>
              <a:t>businesses.</a:t>
            </a:r>
          </a:p>
          <a:p>
            <a:pPr marL="134874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10" dirty="0"/>
              <a:t>Anti-virus</a:t>
            </a:r>
            <a:r>
              <a:rPr spc="-15" dirty="0"/>
              <a:t> </a:t>
            </a:r>
            <a:r>
              <a:rPr spc="-10" dirty="0"/>
              <a:t>programs</a:t>
            </a:r>
          </a:p>
          <a:p>
            <a:pPr marL="134874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5" dirty="0"/>
              <a:t>Database</a:t>
            </a:r>
            <a:r>
              <a:rPr spc="20" dirty="0"/>
              <a:t> </a:t>
            </a:r>
            <a:r>
              <a:rPr spc="-5" dirty="0"/>
              <a:t>managers</a:t>
            </a:r>
          </a:p>
          <a:p>
            <a:pPr marL="134874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10" dirty="0"/>
              <a:t>Education/training</a:t>
            </a:r>
            <a:r>
              <a:rPr spc="45" dirty="0"/>
              <a:t> </a:t>
            </a:r>
            <a:r>
              <a:rPr spc="-10" dirty="0"/>
              <a:t>software</a:t>
            </a:r>
          </a:p>
          <a:p>
            <a:pPr marL="134874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15" dirty="0"/>
              <a:t>SAP</a:t>
            </a:r>
          </a:p>
          <a:p>
            <a:pPr marL="134874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15" dirty="0"/>
              <a:t>Inventory</a:t>
            </a:r>
            <a:r>
              <a:rPr spc="30" dirty="0"/>
              <a:t> </a:t>
            </a:r>
            <a:r>
              <a:rPr spc="-5" dirty="0"/>
              <a:t>management</a:t>
            </a:r>
          </a:p>
          <a:p>
            <a:pPr marL="134874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348740" algn="l"/>
                <a:tab pos="1349375" algn="l"/>
              </a:tabLst>
            </a:pPr>
            <a:r>
              <a:rPr spc="-20" dirty="0"/>
              <a:t>Payroll </a:t>
            </a:r>
            <a:r>
              <a:rPr spc="-5" dirty="0"/>
              <a:t>tax</a:t>
            </a:r>
            <a:r>
              <a:rPr spc="50" dirty="0"/>
              <a:t> </a:t>
            </a:r>
            <a:r>
              <a:rPr spc="-5" dirty="0"/>
              <a:t>processing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710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15" dirty="0"/>
              <a:t>Formal </a:t>
            </a:r>
            <a:r>
              <a:rPr sz="4400" dirty="0"/>
              <a:t>Methods</a:t>
            </a:r>
            <a:r>
              <a:rPr sz="4400" spc="-100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7459" cy="4612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354965" marR="6350" indent="-342900" algn="just">
              <a:lnSpc>
                <a:spcPts val="3840"/>
              </a:lnSpc>
              <a:spcBef>
                <a:spcPts val="23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It </a:t>
            </a:r>
            <a:r>
              <a:rPr sz="3200" spc="-5" dirty="0">
                <a:latin typeface="Tahoma"/>
                <a:cs typeface="Tahoma"/>
              </a:rPr>
              <a:t>encompasses </a:t>
            </a:r>
            <a:r>
              <a:rPr sz="3200" dirty="0">
                <a:latin typeface="Tahoma"/>
                <a:cs typeface="Tahoma"/>
              </a:rPr>
              <a:t>a set of activities </a:t>
            </a:r>
            <a:r>
              <a:rPr sz="3200" spc="-5" dirty="0">
                <a:latin typeface="Tahoma"/>
                <a:cs typeface="Tahoma"/>
              </a:rPr>
              <a:t>that  </a:t>
            </a:r>
            <a:r>
              <a:rPr sz="3200" dirty="0">
                <a:latin typeface="Tahoma"/>
                <a:cs typeface="Tahoma"/>
              </a:rPr>
              <a:t>leads to </a:t>
            </a:r>
            <a:r>
              <a:rPr sz="3350" i="1" spc="-75" dirty="0">
                <a:solidFill>
                  <a:srgbClr val="FF0000"/>
                </a:solidFill>
                <a:latin typeface="Tahoma"/>
                <a:cs typeface="Tahoma"/>
              </a:rPr>
              <a:t>formal mathematical  </a:t>
            </a:r>
            <a:r>
              <a:rPr sz="3350" i="1" spc="-65" dirty="0">
                <a:solidFill>
                  <a:srgbClr val="FF0000"/>
                </a:solidFill>
                <a:latin typeface="Tahoma"/>
                <a:cs typeface="Tahoma"/>
              </a:rPr>
              <a:t>specification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computer</a:t>
            </a:r>
            <a:r>
              <a:rPr sz="3200" spc="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software.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ts val="3765"/>
              </a:lnSpc>
              <a:spcBef>
                <a:spcPts val="6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 </a:t>
            </a:r>
            <a:r>
              <a:rPr sz="3200" spc="-10" dirty="0">
                <a:latin typeface="Tahoma"/>
                <a:cs typeface="Tahoma"/>
              </a:rPr>
              <a:t>variation </a:t>
            </a:r>
            <a:r>
              <a:rPr sz="3200" dirty="0">
                <a:latin typeface="Tahoma"/>
                <a:cs typeface="Tahoma"/>
              </a:rPr>
              <a:t>on </a:t>
            </a:r>
            <a:r>
              <a:rPr sz="3200" spc="-5" dirty="0">
                <a:latin typeface="Tahoma"/>
                <a:cs typeface="Tahoma"/>
              </a:rPr>
              <a:t>this </a:t>
            </a:r>
            <a:r>
              <a:rPr sz="3200" dirty="0">
                <a:latin typeface="Tahoma"/>
                <a:cs typeface="Tahoma"/>
              </a:rPr>
              <a:t>approach, </a:t>
            </a:r>
            <a:r>
              <a:rPr sz="3200" spc="-5" dirty="0">
                <a:latin typeface="Tahoma"/>
                <a:cs typeface="Tahoma"/>
              </a:rPr>
              <a:t>is</a:t>
            </a:r>
            <a:r>
              <a:rPr sz="3200" spc="19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called</a:t>
            </a:r>
            <a:endParaRPr sz="3200">
              <a:latin typeface="Tahoma"/>
              <a:cs typeface="Tahoma"/>
            </a:endParaRPr>
          </a:p>
          <a:p>
            <a:pPr marL="354965" algn="just">
              <a:lnSpc>
                <a:spcPts val="3945"/>
              </a:lnSpc>
            </a:pPr>
            <a:r>
              <a:rPr sz="3350" i="1" spc="-80" dirty="0">
                <a:solidFill>
                  <a:srgbClr val="FF0000"/>
                </a:solidFill>
                <a:latin typeface="Tahoma"/>
                <a:cs typeface="Tahoma"/>
              </a:rPr>
              <a:t>Cleanroom software</a:t>
            </a:r>
            <a:r>
              <a:rPr sz="3350" i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3350" i="1" spc="-70" dirty="0">
                <a:solidFill>
                  <a:srgbClr val="FF0000"/>
                </a:solidFill>
                <a:latin typeface="Tahoma"/>
                <a:cs typeface="Tahoma"/>
              </a:rPr>
              <a:t>engineering</a:t>
            </a:r>
            <a:r>
              <a:rPr sz="3350" i="1" spc="-70" dirty="0">
                <a:latin typeface="Tahoma"/>
                <a:cs typeface="Tahoma"/>
              </a:rPr>
              <a:t>.</a:t>
            </a:r>
            <a:endParaRPr sz="335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4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It </a:t>
            </a:r>
            <a:r>
              <a:rPr sz="3200" spc="-5" dirty="0">
                <a:latin typeface="Tahoma"/>
                <a:cs typeface="Tahoma"/>
              </a:rPr>
              <a:t>enables </a:t>
            </a:r>
            <a:r>
              <a:rPr sz="3200" dirty="0">
                <a:latin typeface="Tahoma"/>
                <a:cs typeface="Tahoma"/>
              </a:rPr>
              <a:t>to </a:t>
            </a:r>
            <a:r>
              <a:rPr sz="3200" spc="-40" dirty="0">
                <a:latin typeface="Tahoma"/>
                <a:cs typeface="Tahoma"/>
              </a:rPr>
              <a:t>specify, </a:t>
            </a:r>
            <a:r>
              <a:rPr sz="3200" spc="-10" dirty="0">
                <a:latin typeface="Tahoma"/>
                <a:cs typeface="Tahoma"/>
              </a:rPr>
              <a:t>develop, </a:t>
            </a:r>
            <a:r>
              <a:rPr sz="3200" dirty="0">
                <a:latin typeface="Tahoma"/>
                <a:cs typeface="Tahoma"/>
              </a:rPr>
              <a:t>and  </a:t>
            </a:r>
            <a:r>
              <a:rPr sz="3200" spc="-10" dirty="0">
                <a:latin typeface="Tahoma"/>
                <a:cs typeface="Tahoma"/>
              </a:rPr>
              <a:t>verify </a:t>
            </a:r>
            <a:r>
              <a:rPr sz="3200" dirty="0">
                <a:latin typeface="Tahoma"/>
                <a:cs typeface="Tahoma"/>
              </a:rPr>
              <a:t>a </a:t>
            </a:r>
            <a:r>
              <a:rPr sz="3200" spc="-5" dirty="0">
                <a:latin typeface="Tahoma"/>
                <a:cs typeface="Tahoma"/>
              </a:rPr>
              <a:t>computer-based system </a:t>
            </a:r>
            <a:r>
              <a:rPr sz="3200" spc="-10" dirty="0">
                <a:latin typeface="Tahoma"/>
                <a:cs typeface="Tahoma"/>
              </a:rPr>
              <a:t>by  </a:t>
            </a:r>
            <a:r>
              <a:rPr sz="3200" dirty="0">
                <a:latin typeface="Tahoma"/>
                <a:cs typeface="Tahoma"/>
              </a:rPr>
              <a:t>applying a </a:t>
            </a:r>
            <a:r>
              <a:rPr sz="3200" spc="-5" dirty="0">
                <a:latin typeface="Tahoma"/>
                <a:cs typeface="Tahoma"/>
              </a:rPr>
              <a:t>rigorous, </a:t>
            </a:r>
            <a:r>
              <a:rPr sz="3200" dirty="0">
                <a:latin typeface="Tahoma"/>
                <a:cs typeface="Tahoma"/>
              </a:rPr>
              <a:t>mathematical  </a:t>
            </a:r>
            <a:r>
              <a:rPr sz="3200" spc="-5" dirty="0">
                <a:latin typeface="Tahoma"/>
                <a:cs typeface="Tahoma"/>
              </a:rPr>
              <a:t>notation.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67100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</a:t>
            </a:r>
            <a:r>
              <a:rPr sz="4400" spc="-15" dirty="0"/>
              <a:t>Formal </a:t>
            </a:r>
            <a:r>
              <a:rPr sz="4400" dirty="0"/>
              <a:t>Methods</a:t>
            </a:r>
            <a:r>
              <a:rPr sz="4400" spc="-100" dirty="0"/>
              <a:t> </a:t>
            </a:r>
            <a:r>
              <a:rPr sz="4400" dirty="0"/>
              <a:t>Model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63667"/>
            <a:ext cx="7616190" cy="434340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Advantages:</a:t>
            </a:r>
            <a:endParaRPr sz="2800">
              <a:latin typeface="Tahoma"/>
              <a:cs typeface="Tahoma"/>
            </a:endParaRPr>
          </a:p>
          <a:p>
            <a:pPr marL="756285" marR="6985" lvl="1" indent="-287020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25" dirty="0">
                <a:latin typeface="Tahoma"/>
                <a:cs typeface="Tahoma"/>
              </a:rPr>
              <a:t>Ambiguity, </a:t>
            </a:r>
            <a:r>
              <a:rPr sz="2400" spc="-5" dirty="0">
                <a:latin typeface="Tahoma"/>
                <a:cs typeface="Tahoma"/>
              </a:rPr>
              <a:t>incompleteness, and inconsistency can  </a:t>
            </a:r>
            <a:r>
              <a:rPr sz="2400" dirty="0">
                <a:latin typeface="Tahoma"/>
                <a:cs typeface="Tahoma"/>
              </a:rPr>
              <a:t>be </a:t>
            </a:r>
            <a:r>
              <a:rPr sz="2400" spc="-10" dirty="0">
                <a:latin typeface="Tahoma"/>
                <a:cs typeface="Tahoma"/>
              </a:rPr>
              <a:t>discovered </a:t>
            </a:r>
            <a:r>
              <a:rPr sz="2400" spc="-5" dirty="0">
                <a:latin typeface="Tahoma"/>
                <a:cs typeface="Tahoma"/>
              </a:rPr>
              <a:t>and corrected </a:t>
            </a:r>
            <a:r>
              <a:rPr sz="2400" dirty="0">
                <a:latin typeface="Tahoma"/>
                <a:cs typeface="Tahoma"/>
              </a:rPr>
              <a:t>more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35" dirty="0">
                <a:latin typeface="Tahoma"/>
                <a:cs typeface="Tahoma"/>
              </a:rPr>
              <a:t>easily.</a:t>
            </a:r>
            <a:endParaRPr sz="2400">
              <a:latin typeface="Tahoma"/>
              <a:cs typeface="Tahom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  <a:tab pos="1833880" algn="l"/>
                <a:tab pos="3154045" algn="l"/>
                <a:tab pos="3954145" algn="l"/>
                <a:tab pos="4973955" algn="l"/>
                <a:tab pos="6102985" algn="l"/>
                <a:tab pos="6983095" algn="l"/>
                <a:tab pos="7442834" algn="l"/>
              </a:tabLst>
            </a:pPr>
            <a:r>
              <a:rPr sz="2400" spc="-6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ormal	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5" dirty="0">
                <a:latin typeface="Tahoma"/>
                <a:cs typeface="Tahoma"/>
              </a:rPr>
              <a:t>thod</a:t>
            </a:r>
            <a:r>
              <a:rPr sz="2400" dirty="0">
                <a:latin typeface="Tahoma"/>
                <a:cs typeface="Tahoma"/>
              </a:rPr>
              <a:t>s	used	</a:t>
            </a:r>
            <a:r>
              <a:rPr sz="2400" spc="-5" dirty="0">
                <a:latin typeface="Tahoma"/>
                <a:cs typeface="Tahoma"/>
              </a:rPr>
              <a:t>dur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ng</a:t>
            </a:r>
            <a:r>
              <a:rPr sz="2400" dirty="0">
                <a:latin typeface="Tahoma"/>
                <a:cs typeface="Tahoma"/>
              </a:rPr>
              <a:t>	d</a:t>
            </a:r>
            <a:r>
              <a:rPr sz="2400" spc="-10" dirty="0">
                <a:latin typeface="Tahoma"/>
                <a:cs typeface="Tahoma"/>
              </a:rPr>
              <a:t>esig</a:t>
            </a:r>
            <a:r>
              <a:rPr sz="2400" dirty="0">
                <a:latin typeface="Tahoma"/>
                <a:cs typeface="Tahoma"/>
              </a:rPr>
              <a:t>n</a:t>
            </a:r>
            <a:r>
              <a:rPr sz="2400" spc="-5" dirty="0">
                <a:latin typeface="Tahoma"/>
                <a:cs typeface="Tahoma"/>
              </a:rPr>
              <a:t>,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5" dirty="0">
                <a:latin typeface="Tahoma"/>
                <a:cs typeface="Tahoma"/>
              </a:rPr>
              <a:t>ser</a:t>
            </a:r>
            <a:r>
              <a:rPr sz="2400" spc="-25" dirty="0">
                <a:latin typeface="Tahoma"/>
                <a:cs typeface="Tahoma"/>
              </a:rPr>
              <a:t>v</a:t>
            </a:r>
            <a:r>
              <a:rPr sz="2400" dirty="0">
                <a:latin typeface="Tahoma"/>
                <a:cs typeface="Tahoma"/>
              </a:rPr>
              <a:t>e	as	a  basis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program</a:t>
            </a:r>
            <a:r>
              <a:rPr sz="2400" spc="-5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verification.</a:t>
            </a:r>
            <a:endParaRPr sz="24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10" dirty="0">
                <a:latin typeface="Tahoma"/>
                <a:cs typeface="Tahoma"/>
              </a:rPr>
              <a:t>Shortfalls:</a:t>
            </a:r>
            <a:endParaRPr sz="2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8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Time </a:t>
            </a:r>
            <a:r>
              <a:rPr sz="2400" spc="-5" dirty="0">
                <a:latin typeface="Tahoma"/>
                <a:cs typeface="Tahoma"/>
              </a:rPr>
              <a:t>consuming and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expensive.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10" dirty="0">
                <a:latin typeface="Tahoma"/>
                <a:cs typeface="Tahoma"/>
              </a:rPr>
              <a:t>Extensive </a:t>
            </a:r>
            <a:r>
              <a:rPr sz="2400" spc="-5" dirty="0">
                <a:latin typeface="Tahoma"/>
                <a:cs typeface="Tahoma"/>
              </a:rPr>
              <a:t>training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required.</a:t>
            </a:r>
            <a:endParaRPr sz="2400">
              <a:latin typeface="Tahoma"/>
              <a:cs typeface="Tahoma"/>
            </a:endParaRPr>
          </a:p>
          <a:p>
            <a:pPr marL="756285" marR="550545" lvl="1" indent="-287020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Difficult to </a:t>
            </a:r>
            <a:r>
              <a:rPr sz="2400" dirty="0">
                <a:latin typeface="Tahoma"/>
                <a:cs typeface="Tahoma"/>
              </a:rPr>
              <a:t>use the models as a </a:t>
            </a:r>
            <a:r>
              <a:rPr sz="2400" spc="-5" dirty="0">
                <a:latin typeface="Tahoma"/>
                <a:cs typeface="Tahoma"/>
              </a:rPr>
              <a:t>communication  mechanism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5968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" dirty="0"/>
              <a:t>Safety </a:t>
            </a:r>
            <a:r>
              <a:rPr sz="4400" dirty="0"/>
              <a:t>Critical</a:t>
            </a:r>
            <a:r>
              <a:rPr sz="4400" spc="-50" dirty="0"/>
              <a:t> </a:t>
            </a:r>
            <a:r>
              <a:rPr sz="4400" spc="-15" dirty="0"/>
              <a:t>Systems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540512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1324610" algn="l"/>
                <a:tab pos="2495550" algn="l"/>
                <a:tab pos="3383915" algn="l"/>
                <a:tab pos="3949700" algn="l"/>
                <a:tab pos="4862195" algn="l"/>
              </a:tabLst>
            </a:pPr>
            <a:r>
              <a:rPr sz="2000" spc="-55" dirty="0">
                <a:latin typeface="Tahoma"/>
                <a:cs typeface="Tahoma"/>
              </a:rPr>
              <a:t>F</a:t>
            </a:r>
            <a:r>
              <a:rPr sz="2000" dirty="0">
                <a:latin typeface="Tahoma"/>
                <a:cs typeface="Tahoma"/>
              </a:rPr>
              <a:t>ormal	</a:t>
            </a:r>
            <a:r>
              <a:rPr sz="2000" spc="-15" dirty="0">
                <a:latin typeface="Tahoma"/>
                <a:cs typeface="Tahoma"/>
              </a:rPr>
              <a:t>m</a:t>
            </a:r>
            <a:r>
              <a:rPr sz="2000" spc="-5" dirty="0">
                <a:latin typeface="Tahoma"/>
                <a:cs typeface="Tahoma"/>
              </a:rPr>
              <a:t>et</a:t>
            </a:r>
            <a:r>
              <a:rPr sz="2000" spc="-15" dirty="0">
                <a:latin typeface="Tahoma"/>
                <a:cs typeface="Tahoma"/>
              </a:rPr>
              <a:t>h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d</a:t>
            </a:r>
            <a:r>
              <a:rPr sz="2000" dirty="0">
                <a:latin typeface="Tahoma"/>
                <a:cs typeface="Tahoma"/>
              </a:rPr>
              <a:t>s	</a:t>
            </a:r>
            <a:r>
              <a:rPr sz="2000" spc="-15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o</a:t>
            </a:r>
            <a:r>
              <a:rPr sz="2000" spc="-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dirty="0">
                <a:latin typeface="Tahoma"/>
                <a:cs typeface="Tahoma"/>
              </a:rPr>
              <a:t>l	a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e	</a:t>
            </a:r>
            <a:r>
              <a:rPr sz="2000" spc="-5" dirty="0">
                <a:latin typeface="Tahoma"/>
                <a:cs typeface="Tahoma"/>
              </a:rPr>
              <a:t>wi</a:t>
            </a:r>
            <a:r>
              <a:rPr sz="2000" spc="-15" dirty="0">
                <a:latin typeface="Tahoma"/>
                <a:cs typeface="Tahoma"/>
              </a:rPr>
              <a:t>d</a:t>
            </a:r>
            <a:r>
              <a:rPr sz="2000" spc="-5" dirty="0">
                <a:latin typeface="Tahoma"/>
                <a:cs typeface="Tahoma"/>
              </a:rPr>
              <a:t>el</a:t>
            </a:r>
            <a:r>
              <a:rPr sz="2000" dirty="0">
                <a:latin typeface="Tahoma"/>
                <a:cs typeface="Tahoma"/>
              </a:rPr>
              <a:t>y	u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ed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ahoma"/>
                <a:cs typeface="Tahoma"/>
              </a:rPr>
              <a:t>systems.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48093" y="2049602"/>
            <a:ext cx="20275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7830" algn="l"/>
                <a:tab pos="1292860" algn="l"/>
              </a:tabLst>
            </a:pPr>
            <a:r>
              <a:rPr sz="2000" spc="-5" dirty="0">
                <a:latin typeface="Tahoma"/>
                <a:cs typeface="Tahoma"/>
              </a:rPr>
              <a:t>i</a:t>
            </a:r>
            <a:r>
              <a:rPr sz="2000" dirty="0">
                <a:latin typeface="Tahoma"/>
                <a:cs typeface="Tahoma"/>
              </a:rPr>
              <a:t>n	</a:t>
            </a:r>
            <a:r>
              <a:rPr sz="2000" spc="-10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a</a:t>
            </a:r>
            <a:r>
              <a:rPr sz="2000" spc="-25" dirty="0">
                <a:latin typeface="Tahoma"/>
                <a:cs typeface="Tahoma"/>
              </a:rPr>
              <a:t>f</a:t>
            </a:r>
            <a:r>
              <a:rPr sz="2000" spc="-5" dirty="0">
                <a:latin typeface="Tahoma"/>
                <a:cs typeface="Tahoma"/>
              </a:rPr>
              <a:t>e</a:t>
            </a:r>
            <a:r>
              <a:rPr sz="2000" spc="-25" dirty="0">
                <a:latin typeface="Tahoma"/>
                <a:cs typeface="Tahoma"/>
              </a:rPr>
              <a:t>t</a:t>
            </a:r>
            <a:r>
              <a:rPr sz="2000" dirty="0">
                <a:latin typeface="Tahoma"/>
                <a:cs typeface="Tahoma"/>
              </a:rPr>
              <a:t>y	</a:t>
            </a:r>
            <a:r>
              <a:rPr sz="2000" spc="-5" dirty="0">
                <a:latin typeface="Tahoma"/>
                <a:cs typeface="Tahoma"/>
              </a:rPr>
              <a:t>c</a:t>
            </a:r>
            <a:r>
              <a:rPr sz="2000" spc="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it</a:t>
            </a:r>
            <a:r>
              <a:rPr sz="2000" spc="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cal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617" y="2720467"/>
            <a:ext cx="76149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000" spc="-5" dirty="0">
                <a:latin typeface="Tahoma"/>
                <a:cs typeface="Tahoma"/>
              </a:rPr>
              <a:t>Nuclear reactors, chemical </a:t>
            </a:r>
            <a:r>
              <a:rPr sz="2000" dirty="0">
                <a:latin typeface="Tahoma"/>
                <a:cs typeface="Tahoma"/>
              </a:rPr>
              <a:t>plants, </a:t>
            </a:r>
            <a:r>
              <a:rPr sz="2000" spc="-5" dirty="0">
                <a:latin typeface="Tahoma"/>
                <a:cs typeface="Tahoma"/>
              </a:rPr>
              <a:t>avionics, medical care, space  </a:t>
            </a:r>
            <a:r>
              <a:rPr sz="2000" dirty="0">
                <a:latin typeface="Tahoma"/>
                <a:cs typeface="Tahoma"/>
              </a:rPr>
              <a:t>missions, </a:t>
            </a:r>
            <a:r>
              <a:rPr sz="2000" spc="-10" dirty="0">
                <a:latin typeface="Tahoma"/>
                <a:cs typeface="Tahoma"/>
              </a:rPr>
              <a:t>railway </a:t>
            </a:r>
            <a:r>
              <a:rPr sz="2000" spc="-5" dirty="0">
                <a:latin typeface="Tahoma"/>
                <a:cs typeface="Tahoma"/>
              </a:rPr>
              <a:t>signaling,</a:t>
            </a:r>
            <a:r>
              <a:rPr sz="2000" spc="-50" dirty="0">
                <a:latin typeface="Tahoma"/>
                <a:cs typeface="Tahoma"/>
              </a:rPr>
              <a:t> </a:t>
            </a:r>
            <a:r>
              <a:rPr sz="2000" spc="5" dirty="0">
                <a:latin typeface="Tahoma"/>
                <a:cs typeface="Tahoma"/>
              </a:rPr>
              <a:t>...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375" y="3705225"/>
            <a:ext cx="3162300" cy="161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81000" y="4191025"/>
            <a:ext cx="5486400" cy="2667000"/>
            <a:chOff x="381000" y="4191025"/>
            <a:chExt cx="5486400" cy="2667000"/>
          </a:xfrm>
        </p:grpSpPr>
        <p:sp>
          <p:nvSpPr>
            <p:cNvPr id="8" name="object 8"/>
            <p:cNvSpPr/>
            <p:nvPr/>
          </p:nvSpPr>
          <p:spPr>
            <a:xfrm>
              <a:off x="381000" y="4191025"/>
              <a:ext cx="2462149" cy="19737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19400" y="5538343"/>
              <a:ext cx="3048000" cy="13196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74975" y="4166107"/>
            <a:ext cx="2158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a </a:t>
            </a:r>
            <a:r>
              <a:rPr sz="1800" spc="-5" dirty="0">
                <a:latin typeface="Tahoma"/>
                <a:cs typeface="Tahoma"/>
              </a:rPr>
              <a:t>64-bit variable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with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4975" y="4440428"/>
            <a:ext cx="26498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decimals was </a:t>
            </a:r>
            <a:r>
              <a:rPr sz="1800" spc="-10" dirty="0">
                <a:latin typeface="Tahoma"/>
                <a:cs typeface="Tahoma"/>
              </a:rPr>
              <a:t>transformed  </a:t>
            </a:r>
            <a:r>
              <a:rPr sz="1800" dirty="0">
                <a:latin typeface="Tahoma"/>
                <a:cs typeface="Tahoma"/>
              </a:rPr>
              <a:t>into a </a:t>
            </a:r>
            <a:r>
              <a:rPr sz="1800" spc="-5" dirty="0">
                <a:latin typeface="Tahoma"/>
                <a:cs typeface="Tahoma"/>
              </a:rPr>
              <a:t>16-bit variable  </a:t>
            </a:r>
            <a:r>
              <a:rPr sz="1800" spc="-10" dirty="0">
                <a:latin typeface="Tahoma"/>
                <a:cs typeface="Tahoma"/>
              </a:rPr>
              <a:t>without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decimals.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6305" y="3689984"/>
            <a:ext cx="353250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ahoma"/>
                <a:cs typeface="Tahoma"/>
              </a:rPr>
              <a:t>Gangnam Style Broke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5" dirty="0">
                <a:latin typeface="Tahoma"/>
                <a:cs typeface="Tahoma"/>
              </a:rPr>
              <a:t>Youtube</a:t>
            </a:r>
            <a:endParaRPr sz="1800">
              <a:latin typeface="Tahoma"/>
              <a:cs typeface="Tahoma"/>
            </a:endParaRPr>
          </a:p>
          <a:p>
            <a:pPr marL="45085" algn="ctr">
              <a:lnSpc>
                <a:spcPct val="100000"/>
              </a:lnSpc>
              <a:spcBef>
                <a:spcPts val="1440"/>
              </a:spcBef>
            </a:pPr>
            <a:r>
              <a:rPr sz="1200" spc="-5" dirty="0">
                <a:latin typeface="Tahoma"/>
                <a:cs typeface="Tahoma"/>
              </a:rPr>
              <a:t>The maximum </a:t>
            </a:r>
            <a:r>
              <a:rPr sz="1200" spc="-10" dirty="0">
                <a:latin typeface="Tahoma"/>
                <a:cs typeface="Tahoma"/>
              </a:rPr>
              <a:t>value </a:t>
            </a:r>
            <a:r>
              <a:rPr sz="1200" spc="-5" dirty="0">
                <a:latin typeface="Tahoma"/>
                <a:cs typeface="Tahoma"/>
              </a:rPr>
              <a:t>for </a:t>
            </a:r>
            <a:r>
              <a:rPr sz="1200" dirty="0">
                <a:latin typeface="Tahoma"/>
                <a:cs typeface="Tahoma"/>
              </a:rPr>
              <a:t>a 32-bit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5" dirty="0">
                <a:latin typeface="Tahoma"/>
                <a:cs typeface="Tahoma"/>
              </a:rPr>
              <a:t>signed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47028" y="4330065"/>
            <a:ext cx="26822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integer is </a:t>
            </a:r>
            <a:r>
              <a:rPr sz="1200" spc="-5" dirty="0">
                <a:latin typeface="Tahoma"/>
                <a:cs typeface="Tahoma"/>
              </a:rPr>
              <a:t>2, </a:t>
            </a:r>
            <a:r>
              <a:rPr sz="1200" spc="-25" dirty="0">
                <a:latin typeface="Tahoma"/>
                <a:cs typeface="Tahoma"/>
              </a:rPr>
              <a:t>147, </a:t>
            </a:r>
            <a:r>
              <a:rPr sz="1200" spc="-5" dirty="0">
                <a:latin typeface="Tahoma"/>
                <a:cs typeface="Tahoma"/>
              </a:rPr>
              <a:t>483, </a:t>
            </a:r>
            <a:r>
              <a:rPr sz="1200" dirty="0">
                <a:latin typeface="Tahoma"/>
                <a:cs typeface="Tahoma"/>
              </a:rPr>
              <a:t>647 </a:t>
            </a:r>
            <a:r>
              <a:rPr sz="1200" spc="-5" dirty="0">
                <a:latin typeface="Tahoma"/>
                <a:cs typeface="Tahoma"/>
              </a:rPr>
              <a:t>and when </a:t>
            </a:r>
            <a:r>
              <a:rPr sz="1200" dirty="0">
                <a:latin typeface="Tahoma"/>
                <a:cs typeface="Tahoma"/>
              </a:rPr>
              <a:t>a  </a:t>
            </a:r>
            <a:r>
              <a:rPr sz="1200" spc="-5" dirty="0">
                <a:latin typeface="Tahoma"/>
                <a:cs typeface="Tahoma"/>
              </a:rPr>
              <a:t>song Gangnam Style came to the views  on this hit song by </a:t>
            </a:r>
            <a:r>
              <a:rPr sz="1200" spc="-10" dirty="0">
                <a:latin typeface="Tahoma"/>
                <a:cs typeface="Tahoma"/>
              </a:rPr>
              <a:t>Korean </a:t>
            </a:r>
            <a:r>
              <a:rPr sz="1200" spc="-5" dirty="0">
                <a:latin typeface="Tahoma"/>
                <a:cs typeface="Tahoma"/>
              </a:rPr>
              <a:t>pop star  exceeded the maximum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value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025282" y="5219700"/>
            <a:ext cx="2856438" cy="7429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95" rIns="0" bIns="0" rtlCol="0">
            <a:spAutoFit/>
          </a:bodyPr>
          <a:lstStyle/>
          <a:p>
            <a:pPr marL="382905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Aspect-Oriented Software  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45844" y="2241930"/>
            <a:ext cx="58642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678305" algn="l"/>
                <a:tab pos="3794125" algn="l"/>
                <a:tab pos="4399280" algn="l"/>
              </a:tabLst>
            </a:pPr>
            <a:r>
              <a:rPr sz="2800" spc="-5" dirty="0">
                <a:latin typeface="Tahoma"/>
                <a:cs typeface="Tahoma"/>
              </a:rPr>
              <a:t>When	</a:t>
            </a:r>
            <a:r>
              <a:rPr sz="2800" spc="-10" dirty="0">
                <a:latin typeface="Tahoma"/>
                <a:cs typeface="Tahoma"/>
              </a:rPr>
              <a:t>developing	</a:t>
            </a:r>
            <a:r>
              <a:rPr sz="2800" spc="-5" dirty="0">
                <a:latin typeface="Tahoma"/>
                <a:cs typeface="Tahoma"/>
              </a:rPr>
              <a:t>a	</a:t>
            </a:r>
            <a:r>
              <a:rPr sz="2800" spc="-10" dirty="0">
                <a:latin typeface="Tahoma"/>
                <a:cs typeface="Tahoma"/>
              </a:rPr>
              <a:t>software,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5878" y="2241930"/>
            <a:ext cx="1352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localized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2668650"/>
            <a:ext cx="7615555" cy="3134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ahoma"/>
                <a:cs typeface="Tahoma"/>
              </a:rPr>
              <a:t>software characteristics are </a:t>
            </a:r>
            <a:r>
              <a:rPr sz="2800" spc="-5" dirty="0">
                <a:latin typeface="Tahoma"/>
                <a:cs typeface="Tahoma"/>
              </a:rPr>
              <a:t>modeled </a:t>
            </a:r>
            <a:r>
              <a:rPr sz="2800" dirty="0">
                <a:latin typeface="Tahoma"/>
                <a:cs typeface="Tahoma"/>
              </a:rPr>
              <a:t>as  </a:t>
            </a:r>
            <a:r>
              <a:rPr sz="2800" spc="-5" dirty="0">
                <a:latin typeface="Tahoma"/>
                <a:cs typeface="Tahoma"/>
              </a:rPr>
              <a:t>components </a:t>
            </a:r>
            <a:r>
              <a:rPr sz="2800" spc="-30" dirty="0">
                <a:latin typeface="Tahoma"/>
                <a:cs typeface="Tahoma"/>
              </a:rPr>
              <a:t>(e.g., </a:t>
            </a:r>
            <a:r>
              <a:rPr sz="2800" spc="-5" dirty="0">
                <a:latin typeface="Tahoma"/>
                <a:cs typeface="Tahoma"/>
              </a:rPr>
              <a:t>object-oriented classes)  and </a:t>
            </a:r>
            <a:r>
              <a:rPr sz="2800" spc="-10" dirty="0">
                <a:latin typeface="Tahoma"/>
                <a:cs typeface="Tahoma"/>
              </a:rPr>
              <a:t>then integrated </a:t>
            </a:r>
            <a:r>
              <a:rPr sz="2800" spc="-5" dirty="0">
                <a:latin typeface="Tahoma"/>
                <a:cs typeface="Tahoma"/>
              </a:rPr>
              <a:t>into the </a:t>
            </a:r>
            <a:r>
              <a:rPr sz="2800" spc="-10" dirty="0">
                <a:latin typeface="Tahoma"/>
                <a:cs typeface="Tahoma"/>
              </a:rPr>
              <a:t>whole</a:t>
            </a:r>
            <a:r>
              <a:rPr sz="2800" spc="10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system.</a:t>
            </a:r>
            <a:endParaRPr sz="2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Concerns:</a:t>
            </a:r>
            <a:endParaRPr sz="28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30" dirty="0">
                <a:latin typeface="Tahoma"/>
                <a:cs typeface="Tahoma"/>
              </a:rPr>
              <a:t>Security, </a:t>
            </a:r>
            <a:r>
              <a:rPr sz="2400" spc="-5" dirty="0">
                <a:latin typeface="Tahoma"/>
                <a:cs typeface="Tahoma"/>
              </a:rPr>
              <a:t>fault</a:t>
            </a:r>
            <a:r>
              <a:rPr sz="2400" spc="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tolerance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Application of </a:t>
            </a:r>
            <a:r>
              <a:rPr sz="2400" spc="-5" dirty="0">
                <a:latin typeface="Tahoma"/>
                <a:cs typeface="Tahoma"/>
              </a:rPr>
              <a:t>business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rules</a:t>
            </a:r>
            <a:endParaRPr sz="2400">
              <a:latin typeface="Tahoma"/>
              <a:cs typeface="Tahoma"/>
            </a:endParaRPr>
          </a:p>
          <a:p>
            <a:pPr marL="7562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spc="-70" dirty="0">
                <a:latin typeface="Tahoma"/>
                <a:cs typeface="Tahoma"/>
              </a:rPr>
              <a:t>Task </a:t>
            </a:r>
            <a:r>
              <a:rPr sz="2400" spc="-5" dirty="0">
                <a:latin typeface="Tahoma"/>
                <a:cs typeface="Tahoma"/>
              </a:rPr>
              <a:t>synchronization, </a:t>
            </a:r>
            <a:r>
              <a:rPr sz="2400" dirty="0">
                <a:latin typeface="Tahoma"/>
                <a:cs typeface="Tahoma"/>
              </a:rPr>
              <a:t>memory</a:t>
            </a:r>
            <a:r>
              <a:rPr sz="2400" spc="3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management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095" rIns="0" bIns="0" rtlCol="0">
            <a:spAutoFit/>
          </a:bodyPr>
          <a:lstStyle/>
          <a:p>
            <a:pPr marL="382905" marR="508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Aspect-Oriented Software  Development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616321" y="2013330"/>
            <a:ext cx="113157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ahoma"/>
                <a:cs typeface="Tahoma"/>
              </a:rPr>
              <a:t>define  i</a:t>
            </a:r>
            <a:r>
              <a:rPr sz="2800" dirty="0">
                <a:latin typeface="Tahoma"/>
                <a:cs typeface="Tahoma"/>
              </a:rPr>
              <a:t>m</a:t>
            </a:r>
            <a:r>
              <a:rPr sz="2800" spc="-5" dirty="0">
                <a:latin typeface="Tahoma"/>
                <a:cs typeface="Tahoma"/>
              </a:rPr>
              <a:t>pact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761" y="2013330"/>
            <a:ext cx="190182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5080" indent="-125095">
              <a:lnSpc>
                <a:spcPct val="100000"/>
              </a:lnSpc>
              <a:spcBef>
                <a:spcPts val="95"/>
              </a:spcBef>
              <a:tabLst>
                <a:tab pos="1385570" algn="l"/>
              </a:tabLst>
            </a:pPr>
            <a:r>
              <a:rPr sz="2800" spc="-10" dirty="0">
                <a:latin typeface="Tahoma"/>
                <a:cs typeface="Tahoma"/>
              </a:rPr>
              <a:t>cr</a:t>
            </a:r>
            <a:r>
              <a:rPr sz="2800" spc="-15" dirty="0">
                <a:latin typeface="Tahoma"/>
                <a:cs typeface="Tahoma"/>
              </a:rPr>
              <a:t>o</a:t>
            </a:r>
            <a:r>
              <a:rPr sz="2800" spc="-10" dirty="0">
                <a:latin typeface="Tahoma"/>
                <a:cs typeface="Tahoma"/>
              </a:rPr>
              <a:t>ss</a:t>
            </a:r>
            <a:r>
              <a:rPr sz="2800" spc="-5" dirty="0">
                <a:latin typeface="Tahoma"/>
                <a:cs typeface="Tahoma"/>
              </a:rPr>
              <a:t>cu</a:t>
            </a:r>
            <a:r>
              <a:rPr sz="2800" spc="-30" dirty="0">
                <a:latin typeface="Tahoma"/>
                <a:cs typeface="Tahoma"/>
              </a:rPr>
              <a:t>t</a:t>
            </a:r>
            <a:r>
              <a:rPr sz="2800" spc="-10" dirty="0">
                <a:latin typeface="Tahoma"/>
                <a:cs typeface="Tahoma"/>
              </a:rPr>
              <a:t>ti</a:t>
            </a:r>
            <a:r>
              <a:rPr sz="2800" spc="-5" dirty="0">
                <a:latin typeface="Tahoma"/>
                <a:cs typeface="Tahoma"/>
              </a:rPr>
              <a:t>ng  a</a:t>
            </a:r>
            <a:r>
              <a:rPr sz="2800" spc="5" dirty="0">
                <a:latin typeface="Tahoma"/>
                <a:cs typeface="Tahoma"/>
              </a:rPr>
              <a:t>c</a:t>
            </a:r>
            <a:r>
              <a:rPr sz="2800" spc="-2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oss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the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844" y="1994126"/>
            <a:ext cx="4294505" cy="13246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54965" marR="5080" indent="-342900" algn="just">
              <a:lnSpc>
                <a:spcPts val="3360"/>
              </a:lnSpc>
              <a:spcBef>
                <a:spcPts val="359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Aspectual </a:t>
            </a:r>
            <a:r>
              <a:rPr sz="2950" i="1" spc="-85" dirty="0">
                <a:solidFill>
                  <a:srgbClr val="FF0000"/>
                </a:solidFill>
                <a:latin typeface="Tahoma"/>
                <a:cs typeface="Tahoma"/>
              </a:rPr>
              <a:t>requirements </a:t>
            </a:r>
            <a:r>
              <a:rPr sz="2950" i="1" spc="-8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concerns that </a:t>
            </a:r>
            <a:r>
              <a:rPr sz="2800" spc="-10" dirty="0">
                <a:latin typeface="Tahoma"/>
                <a:cs typeface="Tahoma"/>
              </a:rPr>
              <a:t>have an  software </a:t>
            </a:r>
            <a:r>
              <a:rPr sz="2800" spc="-5" dirty="0">
                <a:latin typeface="Tahoma"/>
                <a:cs typeface="Tahoma"/>
              </a:rPr>
              <a:t>architecture.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844" y="3359563"/>
            <a:ext cx="7612380" cy="13246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marR="5080" indent="-342900" algn="just">
              <a:lnSpc>
                <a:spcPts val="3360"/>
              </a:lnSpc>
              <a:spcBef>
                <a:spcPts val="360"/>
              </a:spcBef>
              <a:buClr>
                <a:srgbClr val="3333CC"/>
              </a:buClr>
              <a:buSzPct val="55932"/>
              <a:buFont typeface="Wingdings"/>
              <a:buChar char=""/>
              <a:tabLst>
                <a:tab pos="355600" algn="l"/>
              </a:tabLst>
            </a:pPr>
            <a:r>
              <a:rPr sz="2950" i="1" spc="-75" dirty="0">
                <a:solidFill>
                  <a:srgbClr val="FF0000"/>
                </a:solidFill>
                <a:latin typeface="Tahoma"/>
                <a:cs typeface="Tahoma"/>
              </a:rPr>
              <a:t>Aspects </a:t>
            </a:r>
            <a:r>
              <a:rPr sz="2950" i="1" spc="-90" dirty="0">
                <a:latin typeface="Tahoma"/>
                <a:cs typeface="Tahoma"/>
              </a:rPr>
              <a:t>—“mechanisms beyond </a:t>
            </a:r>
            <a:r>
              <a:rPr sz="2950" i="1" spc="-75" dirty="0">
                <a:latin typeface="Tahoma"/>
                <a:cs typeface="Tahoma"/>
              </a:rPr>
              <a:t>subroutines  </a:t>
            </a:r>
            <a:r>
              <a:rPr sz="2950" i="1" spc="-85" dirty="0">
                <a:latin typeface="Tahoma"/>
                <a:cs typeface="Tahoma"/>
              </a:rPr>
              <a:t>and </a:t>
            </a:r>
            <a:r>
              <a:rPr sz="2950" i="1" spc="-70" dirty="0">
                <a:latin typeface="Tahoma"/>
                <a:cs typeface="Tahoma"/>
              </a:rPr>
              <a:t>inheritance </a:t>
            </a:r>
            <a:r>
              <a:rPr sz="2950" i="1" spc="-7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localizing the expression 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crosscutting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concern”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5844" y="4716297"/>
            <a:ext cx="5743575" cy="411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3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  <a:tab pos="2653665" algn="l"/>
                <a:tab pos="3999865" algn="l"/>
              </a:tabLst>
            </a:pPr>
            <a:r>
              <a:rPr sz="2500" i="1" spc="-55" dirty="0">
                <a:latin typeface="Tahoma"/>
                <a:cs typeface="Tahoma"/>
              </a:rPr>
              <a:t>Aspect-oriented	</a:t>
            </a:r>
            <a:r>
              <a:rPr sz="2500" i="1" spc="-60" dirty="0">
                <a:latin typeface="Tahoma"/>
                <a:cs typeface="Tahoma"/>
              </a:rPr>
              <a:t>software	development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5002" y="4732782"/>
            <a:ext cx="1507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4135" algn="l"/>
              </a:tabLst>
            </a:pPr>
            <a:r>
              <a:rPr sz="2400" dirty="0">
                <a:latin typeface="Tahoma"/>
                <a:cs typeface="Tahoma"/>
              </a:rPr>
              <a:t>p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spc="-5" dirty="0">
                <a:latin typeface="Tahoma"/>
                <a:cs typeface="Tahoma"/>
              </a:rPr>
              <a:t>ov</a:t>
            </a:r>
            <a:r>
              <a:rPr sz="2400" spc="-20" dirty="0">
                <a:latin typeface="Tahoma"/>
                <a:cs typeface="Tahoma"/>
              </a:rPr>
              <a:t>i</a:t>
            </a:r>
            <a:r>
              <a:rPr sz="2400" dirty="0">
                <a:latin typeface="Tahoma"/>
                <a:cs typeface="Tahoma"/>
              </a:rPr>
              <a:t>des	a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8694" y="5098541"/>
            <a:ext cx="7272655" cy="7607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880"/>
              </a:lnSpc>
              <a:spcBef>
                <a:spcPts val="195"/>
              </a:spcBef>
              <a:tabLst>
                <a:tab pos="1213485" algn="l"/>
                <a:tab pos="1899285" algn="l"/>
                <a:tab pos="4114165" algn="l"/>
                <a:tab pos="5542280" algn="l"/>
                <a:tab pos="6094095" algn="l"/>
              </a:tabLst>
            </a:pPr>
            <a:r>
              <a:rPr sz="2400" dirty="0">
                <a:latin typeface="Tahoma"/>
                <a:cs typeface="Tahoma"/>
              </a:rPr>
              <a:t>proce</a:t>
            </a:r>
            <a:r>
              <a:rPr sz="2400" spc="-10" dirty="0">
                <a:latin typeface="Tahoma"/>
                <a:cs typeface="Tahoma"/>
              </a:rPr>
              <a:t>s</a:t>
            </a:r>
            <a:r>
              <a:rPr sz="2400" dirty="0">
                <a:latin typeface="Tahoma"/>
                <a:cs typeface="Tahoma"/>
              </a:rPr>
              <a:t>s	</a:t>
            </a:r>
            <a:r>
              <a:rPr sz="2400" spc="-5" dirty="0">
                <a:latin typeface="Tahoma"/>
                <a:cs typeface="Tahoma"/>
              </a:rPr>
              <a:t>and</a:t>
            </a:r>
            <a:r>
              <a:rPr sz="2400" dirty="0">
                <a:latin typeface="Tahoma"/>
                <a:cs typeface="Tahoma"/>
              </a:rPr>
              <a:t>	m</a:t>
            </a:r>
            <a:r>
              <a:rPr sz="2400" spc="-15" dirty="0">
                <a:latin typeface="Tahoma"/>
                <a:cs typeface="Tahoma"/>
              </a:rPr>
              <a:t>e</a:t>
            </a:r>
            <a:r>
              <a:rPr sz="2400" spc="-10" dirty="0">
                <a:latin typeface="Tahoma"/>
                <a:cs typeface="Tahoma"/>
              </a:rPr>
              <a:t>tho</a:t>
            </a:r>
            <a:r>
              <a:rPr sz="2400" spc="-15" dirty="0">
                <a:latin typeface="Tahoma"/>
                <a:cs typeface="Tahoma"/>
              </a:rPr>
              <a:t>d</a:t>
            </a:r>
            <a:r>
              <a:rPr sz="2400" spc="-5" dirty="0">
                <a:latin typeface="Tahoma"/>
                <a:cs typeface="Tahoma"/>
              </a:rPr>
              <a:t>ological</a:t>
            </a:r>
            <a:r>
              <a:rPr sz="2400" dirty="0">
                <a:latin typeface="Tahoma"/>
                <a:cs typeface="Tahoma"/>
              </a:rPr>
              <a:t>	</a:t>
            </a:r>
            <a:r>
              <a:rPr sz="2400" spc="-5" dirty="0">
                <a:latin typeface="Tahoma"/>
                <a:cs typeface="Tahoma"/>
              </a:rPr>
              <a:t>app</a:t>
            </a:r>
            <a:r>
              <a:rPr sz="2400" spc="-20" dirty="0">
                <a:latin typeface="Tahoma"/>
                <a:cs typeface="Tahoma"/>
              </a:rPr>
              <a:t>r</a:t>
            </a:r>
            <a:r>
              <a:rPr sz="2400" dirty="0">
                <a:latin typeface="Tahoma"/>
                <a:cs typeface="Tahoma"/>
              </a:rPr>
              <a:t>oach	</a:t>
            </a:r>
            <a:r>
              <a:rPr sz="2400" spc="-35" dirty="0">
                <a:latin typeface="Tahoma"/>
                <a:cs typeface="Tahoma"/>
              </a:rPr>
              <a:t>f</a:t>
            </a:r>
            <a:r>
              <a:rPr sz="2400" dirty="0">
                <a:latin typeface="Tahoma"/>
                <a:cs typeface="Tahoma"/>
              </a:rPr>
              <a:t>or	de</a:t>
            </a:r>
            <a:r>
              <a:rPr sz="2400" spc="5" dirty="0">
                <a:latin typeface="Tahoma"/>
                <a:cs typeface="Tahoma"/>
              </a:rPr>
              <a:t>f</a:t>
            </a:r>
            <a:r>
              <a:rPr sz="2400" spc="-15" dirty="0">
                <a:latin typeface="Tahoma"/>
                <a:cs typeface="Tahoma"/>
              </a:rPr>
              <a:t>i</a:t>
            </a:r>
            <a:r>
              <a:rPr sz="2400" spc="-5" dirty="0">
                <a:latin typeface="Tahoma"/>
                <a:cs typeface="Tahoma"/>
              </a:rPr>
              <a:t>nin</a:t>
            </a:r>
            <a:r>
              <a:rPr sz="2400" spc="-15" dirty="0">
                <a:latin typeface="Tahoma"/>
                <a:cs typeface="Tahoma"/>
              </a:rPr>
              <a:t>g</a:t>
            </a:r>
            <a:r>
              <a:rPr sz="2400" spc="-5" dirty="0">
                <a:latin typeface="Tahoma"/>
                <a:cs typeface="Tahoma"/>
              </a:rPr>
              <a:t>,  specifying, </a:t>
            </a:r>
            <a:r>
              <a:rPr sz="2400" dirty="0">
                <a:latin typeface="Tahoma"/>
                <a:cs typeface="Tahoma"/>
              </a:rPr>
              <a:t>designing, </a:t>
            </a:r>
            <a:r>
              <a:rPr sz="2400" spc="-5" dirty="0">
                <a:latin typeface="Tahoma"/>
                <a:cs typeface="Tahoma"/>
              </a:rPr>
              <a:t>and constructing</a:t>
            </a:r>
            <a:r>
              <a:rPr sz="2400" spc="-30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aspects.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87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Unified</a:t>
            </a:r>
            <a:r>
              <a:rPr sz="4400" spc="-13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376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dirty="0">
                <a:latin typeface="Tahoma"/>
                <a:cs typeface="Tahoma"/>
              </a:rPr>
              <a:t>Unified </a:t>
            </a:r>
            <a:r>
              <a:rPr sz="2400" spc="-10" dirty="0">
                <a:latin typeface="Tahoma"/>
                <a:cs typeface="Tahoma"/>
              </a:rPr>
              <a:t>Process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an attempt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15" dirty="0">
                <a:latin typeface="Tahoma"/>
                <a:cs typeface="Tahoma"/>
              </a:rPr>
              <a:t>draw </a:t>
            </a:r>
            <a:r>
              <a:rPr sz="2400" dirty="0">
                <a:latin typeface="Tahoma"/>
                <a:cs typeface="Tahoma"/>
              </a:rPr>
              <a:t>on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dirty="0">
                <a:latin typeface="Tahoma"/>
                <a:cs typeface="Tahoma"/>
              </a:rPr>
              <a:t>best  </a:t>
            </a:r>
            <a:r>
              <a:rPr sz="2400" spc="-10" dirty="0">
                <a:latin typeface="Tahoma"/>
                <a:cs typeface="Tahoma"/>
              </a:rPr>
              <a:t>features </a:t>
            </a:r>
            <a:r>
              <a:rPr sz="2400" spc="-5" dirty="0">
                <a:latin typeface="Tahoma"/>
                <a:cs typeface="Tahoma"/>
              </a:rPr>
              <a:t>and characteristics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10" dirty="0">
                <a:latin typeface="Tahoma"/>
                <a:cs typeface="Tahoma"/>
              </a:rPr>
              <a:t>traditional software  </a:t>
            </a:r>
            <a:r>
              <a:rPr sz="2400" spc="-5" dirty="0">
                <a:latin typeface="Tahoma"/>
                <a:cs typeface="Tahoma"/>
              </a:rPr>
              <a:t>process</a:t>
            </a:r>
            <a:r>
              <a:rPr sz="2400" spc="-2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models.</a:t>
            </a:r>
            <a:endParaRPr sz="2400">
              <a:latin typeface="Tahoma"/>
              <a:cs typeface="Tahoma"/>
            </a:endParaRPr>
          </a:p>
          <a:p>
            <a:pPr marL="355600" marR="762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Streamlined </a:t>
            </a:r>
            <a:r>
              <a:rPr sz="2400" spc="-5" dirty="0">
                <a:latin typeface="Tahoma"/>
                <a:cs typeface="Tahoma"/>
              </a:rPr>
              <a:t>methods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describing the </a:t>
            </a:r>
            <a:r>
              <a:rPr sz="2400" spc="-10" dirty="0">
                <a:latin typeface="Tahoma"/>
                <a:cs typeface="Tahoma"/>
              </a:rPr>
              <a:t>customer’s  </a:t>
            </a:r>
            <a:r>
              <a:rPr sz="2400" spc="-5" dirty="0">
                <a:latin typeface="Tahoma"/>
                <a:cs typeface="Tahoma"/>
              </a:rPr>
              <a:t>view </a:t>
            </a:r>
            <a:r>
              <a:rPr sz="2400" dirty="0">
                <a:latin typeface="Tahoma"/>
                <a:cs typeface="Tahoma"/>
              </a:rPr>
              <a:t>of a </a:t>
            </a:r>
            <a:r>
              <a:rPr sz="2400" spc="-5" dirty="0">
                <a:latin typeface="Tahoma"/>
                <a:cs typeface="Tahoma"/>
              </a:rPr>
              <a:t>system </a:t>
            </a:r>
            <a:r>
              <a:rPr sz="2400" dirty="0">
                <a:latin typeface="Tahoma"/>
                <a:cs typeface="Tahoma"/>
              </a:rPr>
              <a:t>(the use</a:t>
            </a:r>
            <a:r>
              <a:rPr sz="2400" spc="-5" dirty="0">
                <a:latin typeface="Tahoma"/>
                <a:cs typeface="Tahoma"/>
              </a:rPr>
              <a:t> case).</a:t>
            </a:r>
            <a:endParaRPr sz="24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48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A use </a:t>
            </a:r>
            <a:r>
              <a:rPr sz="2000" spc="-5" dirty="0">
                <a:latin typeface="Tahoma"/>
                <a:cs typeface="Tahoma"/>
              </a:rPr>
              <a:t>case is written by </a:t>
            </a:r>
            <a:r>
              <a:rPr sz="2000" spc="5" dirty="0">
                <a:latin typeface="Tahoma"/>
                <a:cs typeface="Tahoma"/>
              </a:rPr>
              <a:t>the </a:t>
            </a:r>
            <a:r>
              <a:rPr sz="2000" spc="-5" dirty="0">
                <a:latin typeface="Tahoma"/>
                <a:cs typeface="Tahoma"/>
              </a:rPr>
              <a:t>user </a:t>
            </a:r>
            <a:r>
              <a:rPr sz="2000" dirty="0">
                <a:latin typeface="Tahoma"/>
                <a:cs typeface="Tahoma"/>
              </a:rPr>
              <a:t>and </a:t>
            </a:r>
            <a:r>
              <a:rPr sz="2000" spc="-10" dirty="0">
                <a:latin typeface="Tahoma"/>
                <a:cs typeface="Tahoma"/>
              </a:rPr>
              <a:t>serves </a:t>
            </a:r>
            <a:r>
              <a:rPr sz="2000" spc="-5" dirty="0">
                <a:latin typeface="Tahoma"/>
                <a:cs typeface="Tahoma"/>
              </a:rPr>
              <a:t>as </a:t>
            </a:r>
            <a:r>
              <a:rPr sz="2000" dirty="0">
                <a:latin typeface="Tahoma"/>
                <a:cs typeface="Tahoma"/>
              </a:rPr>
              <a:t>a </a:t>
            </a:r>
            <a:r>
              <a:rPr sz="2000" spc="-5" dirty="0">
                <a:latin typeface="Tahoma"/>
                <a:cs typeface="Tahoma"/>
              </a:rPr>
              <a:t>basis </a:t>
            </a:r>
            <a:r>
              <a:rPr sz="2000" spc="-10" dirty="0">
                <a:latin typeface="Tahoma"/>
                <a:cs typeface="Tahoma"/>
              </a:rPr>
              <a:t>for  </a:t>
            </a:r>
            <a:r>
              <a:rPr sz="2000" spc="-5" dirty="0">
                <a:latin typeface="Tahoma"/>
                <a:cs typeface="Tahoma"/>
              </a:rPr>
              <a:t>the creation </a:t>
            </a:r>
            <a:r>
              <a:rPr sz="2000" dirty="0">
                <a:latin typeface="Tahoma"/>
                <a:cs typeface="Tahoma"/>
              </a:rPr>
              <a:t>of a </a:t>
            </a:r>
            <a:r>
              <a:rPr sz="2000" spc="-5" dirty="0">
                <a:latin typeface="Tahoma"/>
                <a:cs typeface="Tahoma"/>
              </a:rPr>
              <a:t>more comprehensive </a:t>
            </a:r>
            <a:r>
              <a:rPr sz="2000" dirty="0">
                <a:latin typeface="Tahoma"/>
                <a:cs typeface="Tahoma"/>
              </a:rPr>
              <a:t>analysis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model.</a:t>
            </a:r>
            <a:endParaRPr sz="20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45" dirty="0">
                <a:solidFill>
                  <a:srgbClr val="FF0000"/>
                </a:solidFill>
                <a:latin typeface="Tahoma"/>
                <a:cs typeface="Tahoma"/>
              </a:rPr>
              <a:t>UML</a:t>
            </a:r>
            <a:r>
              <a:rPr sz="2400" spc="-45" dirty="0">
                <a:latin typeface="Tahoma"/>
                <a:cs typeface="Tahoma"/>
              </a:rPr>
              <a:t>—a </a:t>
            </a:r>
            <a:r>
              <a:rPr sz="2400" dirty="0">
                <a:latin typeface="Tahoma"/>
                <a:cs typeface="Tahoma"/>
              </a:rPr>
              <a:t>unified </a:t>
            </a:r>
            <a:r>
              <a:rPr sz="2400" spc="-5" dirty="0">
                <a:latin typeface="Tahoma"/>
                <a:cs typeface="Tahoma"/>
              </a:rPr>
              <a:t>modeling language that contains </a:t>
            </a:r>
            <a:r>
              <a:rPr sz="2400" dirty="0">
                <a:latin typeface="Tahoma"/>
                <a:cs typeface="Tahoma"/>
              </a:rPr>
              <a:t>a  </a:t>
            </a:r>
            <a:r>
              <a:rPr sz="2400" spc="-5" dirty="0">
                <a:latin typeface="Tahoma"/>
                <a:cs typeface="Tahoma"/>
              </a:rPr>
              <a:t>robust notation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modeling and </a:t>
            </a:r>
            <a:r>
              <a:rPr sz="2400" spc="-10" dirty="0">
                <a:latin typeface="Tahoma"/>
                <a:cs typeface="Tahoma"/>
              </a:rPr>
              <a:t>development of  object- </a:t>
            </a:r>
            <a:r>
              <a:rPr sz="2400" spc="-5" dirty="0">
                <a:latin typeface="Tahoma"/>
                <a:cs typeface="Tahoma"/>
              </a:rPr>
              <a:t>oriented</a:t>
            </a:r>
            <a:r>
              <a:rPr sz="2400" spc="-1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systems.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8780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 Unified</a:t>
            </a:r>
            <a:r>
              <a:rPr sz="4400" spc="-13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971504" y="2056829"/>
            <a:ext cx="5799077" cy="45059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51176"/>
            <a:ext cx="5854700" cy="378142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System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Application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Engineering/scientific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Embedded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Product-line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9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20" dirty="0">
                <a:latin typeface="Tahoma"/>
                <a:cs typeface="Tahoma"/>
              </a:rPr>
              <a:t>WebApps </a:t>
            </a:r>
            <a:r>
              <a:rPr sz="3200" spc="-30" dirty="0">
                <a:latin typeface="Tahoma"/>
                <a:cs typeface="Tahoma"/>
              </a:rPr>
              <a:t>(Web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applications)</a:t>
            </a:r>
            <a:endParaRPr sz="32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3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AI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3761"/>
            <a:ext cx="28473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14" dirty="0"/>
              <a:t> </a:t>
            </a:r>
            <a:r>
              <a:rPr sz="4400" dirty="0"/>
              <a:t>Unified 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844" y="2232198"/>
            <a:ext cx="7617459" cy="41236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Inception</a:t>
            </a: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 Phase:</a:t>
            </a:r>
            <a:endParaRPr sz="2800">
              <a:latin typeface="Tahoma"/>
              <a:cs typeface="Tahoma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Customer </a:t>
            </a:r>
            <a:r>
              <a:rPr sz="2400" spc="-5" dirty="0">
                <a:latin typeface="Tahoma"/>
                <a:cs typeface="Tahoma"/>
              </a:rPr>
              <a:t>communication and </a:t>
            </a:r>
            <a:r>
              <a:rPr sz="2400" dirty="0">
                <a:latin typeface="Tahoma"/>
                <a:cs typeface="Tahoma"/>
              </a:rPr>
              <a:t>planning</a:t>
            </a:r>
            <a:r>
              <a:rPr sz="2400" spc="-7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activities.</a:t>
            </a:r>
            <a:endParaRPr sz="2400">
              <a:latin typeface="Tahoma"/>
              <a:cs typeface="Tahoma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rough architecture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system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5" dirty="0">
                <a:latin typeface="Tahoma"/>
                <a:cs typeface="Tahoma"/>
              </a:rPr>
              <a:t> proposed.</a:t>
            </a:r>
            <a:endParaRPr sz="24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A set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preliminary use cases that </a:t>
            </a:r>
            <a:r>
              <a:rPr sz="2400" dirty="0">
                <a:latin typeface="Tahoma"/>
                <a:cs typeface="Tahoma"/>
              </a:rPr>
              <a:t>describe </a:t>
            </a:r>
            <a:r>
              <a:rPr sz="2400" spc="-10" dirty="0">
                <a:latin typeface="Tahoma"/>
                <a:cs typeface="Tahoma"/>
              </a:rPr>
              <a:t>which  features </a:t>
            </a:r>
            <a:r>
              <a:rPr sz="2400" spc="-5" dirty="0">
                <a:latin typeface="Tahoma"/>
                <a:cs typeface="Tahoma"/>
              </a:rPr>
              <a:t>and functions each </a:t>
            </a:r>
            <a:r>
              <a:rPr sz="2400" dirty="0">
                <a:latin typeface="Tahoma"/>
                <a:cs typeface="Tahoma"/>
              </a:rPr>
              <a:t>major </a:t>
            </a:r>
            <a:r>
              <a:rPr sz="2400" spc="-5" dirty="0">
                <a:latin typeface="Tahoma"/>
                <a:cs typeface="Tahoma"/>
              </a:rPr>
              <a:t>class </a:t>
            </a:r>
            <a:r>
              <a:rPr sz="2400" dirty="0">
                <a:latin typeface="Tahoma"/>
                <a:cs typeface="Tahoma"/>
              </a:rPr>
              <a:t>of users  </a:t>
            </a:r>
            <a:r>
              <a:rPr sz="2400" spc="-5" dirty="0">
                <a:latin typeface="Tahoma"/>
                <a:cs typeface="Tahoma"/>
              </a:rPr>
              <a:t>desires.</a:t>
            </a:r>
            <a:endParaRPr sz="24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920" algn="l"/>
              </a:tabLst>
            </a:pPr>
            <a:r>
              <a:rPr sz="2400" spc="-5" dirty="0">
                <a:latin typeface="Tahoma"/>
                <a:cs typeface="Tahoma"/>
              </a:rPr>
              <a:t>Planning identifies </a:t>
            </a:r>
            <a:r>
              <a:rPr sz="2400" spc="-10" dirty="0">
                <a:latin typeface="Tahoma"/>
                <a:cs typeface="Tahoma"/>
              </a:rPr>
              <a:t>resources, </a:t>
            </a:r>
            <a:r>
              <a:rPr sz="2400" spc="-5" dirty="0">
                <a:latin typeface="Tahoma"/>
                <a:cs typeface="Tahoma"/>
              </a:rPr>
              <a:t>assesses </a:t>
            </a:r>
            <a:r>
              <a:rPr sz="2400" dirty="0">
                <a:latin typeface="Tahoma"/>
                <a:cs typeface="Tahoma"/>
              </a:rPr>
              <a:t>major </a:t>
            </a:r>
            <a:r>
              <a:rPr sz="2400" spc="-5" dirty="0">
                <a:latin typeface="Tahoma"/>
                <a:cs typeface="Tahoma"/>
              </a:rPr>
              <a:t>risks,  defines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schedule, </a:t>
            </a:r>
            <a:r>
              <a:rPr sz="2400" spc="-10" dirty="0">
                <a:latin typeface="Tahoma"/>
                <a:cs typeface="Tahoma"/>
              </a:rPr>
              <a:t>and </a:t>
            </a:r>
            <a:r>
              <a:rPr sz="2400" spc="-5" dirty="0">
                <a:latin typeface="Tahoma"/>
                <a:cs typeface="Tahoma"/>
              </a:rPr>
              <a:t>establishes </a:t>
            </a:r>
            <a:r>
              <a:rPr sz="2400" dirty="0">
                <a:latin typeface="Tahoma"/>
                <a:cs typeface="Tahoma"/>
              </a:rPr>
              <a:t>a basis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the  </a:t>
            </a:r>
            <a:r>
              <a:rPr sz="2400" dirty="0">
                <a:latin typeface="Tahoma"/>
                <a:cs typeface="Tahoma"/>
              </a:rPr>
              <a:t>phases </a:t>
            </a:r>
            <a:r>
              <a:rPr sz="2400" spc="-5" dirty="0">
                <a:latin typeface="Tahoma"/>
                <a:cs typeface="Tahoma"/>
              </a:rPr>
              <a:t>that are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be applied </a:t>
            </a:r>
            <a:r>
              <a:rPr sz="2400" dirty="0">
                <a:latin typeface="Tahoma"/>
                <a:cs typeface="Tahoma"/>
              </a:rPr>
              <a:t>as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 </a:t>
            </a:r>
            <a:r>
              <a:rPr sz="2400" spc="-5" dirty="0">
                <a:latin typeface="Tahoma"/>
                <a:cs typeface="Tahoma"/>
              </a:rPr>
              <a:t>increment </a:t>
            </a:r>
            <a:r>
              <a:rPr sz="2400" dirty="0">
                <a:latin typeface="Tahoma"/>
                <a:cs typeface="Tahoma"/>
              </a:rPr>
              <a:t>is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developed.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52400"/>
            <a:ext cx="4343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3761"/>
            <a:ext cx="28473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14" dirty="0"/>
              <a:t> </a:t>
            </a:r>
            <a:r>
              <a:rPr sz="4400" dirty="0"/>
              <a:t>Unified 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844" y="2232177"/>
            <a:ext cx="7614284" cy="369633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10" dirty="0">
                <a:solidFill>
                  <a:srgbClr val="FF0000"/>
                </a:solidFill>
                <a:latin typeface="Tahoma"/>
                <a:cs typeface="Tahoma"/>
              </a:rPr>
              <a:t>Elaboration</a:t>
            </a:r>
            <a:r>
              <a:rPr sz="2800" spc="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phase:</a:t>
            </a:r>
            <a:endParaRPr sz="2800">
              <a:latin typeface="Tahoma"/>
              <a:cs typeface="Tahoma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It </a:t>
            </a:r>
            <a:r>
              <a:rPr sz="2800" spc="-10" dirty="0">
                <a:latin typeface="Tahoma"/>
                <a:cs typeface="Tahoma"/>
              </a:rPr>
              <a:t>refines </a:t>
            </a:r>
            <a:r>
              <a:rPr sz="2800" spc="-5" dirty="0">
                <a:latin typeface="Tahoma"/>
                <a:cs typeface="Tahoma"/>
              </a:rPr>
              <a:t>and expands the </a:t>
            </a:r>
            <a:r>
              <a:rPr sz="2800" spc="-10" dirty="0">
                <a:latin typeface="Tahoma"/>
                <a:cs typeface="Tahoma"/>
              </a:rPr>
              <a:t>preliminary </a:t>
            </a:r>
            <a:r>
              <a:rPr sz="2800" spc="-5" dirty="0">
                <a:latin typeface="Tahoma"/>
                <a:cs typeface="Tahoma"/>
              </a:rPr>
              <a:t>use  cases.</a:t>
            </a:r>
            <a:endParaRPr sz="2800">
              <a:latin typeface="Tahoma"/>
              <a:cs typeface="Tahom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Expands the </a:t>
            </a:r>
            <a:r>
              <a:rPr sz="2800" spc="-10" dirty="0">
                <a:latin typeface="Tahoma"/>
                <a:cs typeface="Tahoma"/>
              </a:rPr>
              <a:t>architectural </a:t>
            </a:r>
            <a:r>
              <a:rPr sz="2800" spc="-5" dirty="0">
                <a:latin typeface="Tahoma"/>
                <a:cs typeface="Tahoma"/>
              </a:rPr>
              <a:t>representation to  include </a:t>
            </a:r>
            <a:r>
              <a:rPr sz="2800" spc="-15" dirty="0">
                <a:latin typeface="Tahoma"/>
                <a:cs typeface="Tahoma"/>
              </a:rPr>
              <a:t>five </a:t>
            </a:r>
            <a:r>
              <a:rPr sz="2800" spc="-10" dirty="0">
                <a:latin typeface="Tahoma"/>
                <a:cs typeface="Tahoma"/>
              </a:rPr>
              <a:t>different views </a:t>
            </a:r>
            <a:r>
              <a:rPr sz="2800" dirty="0">
                <a:latin typeface="Tahoma"/>
                <a:cs typeface="Tahoma"/>
              </a:rPr>
              <a:t>of </a:t>
            </a:r>
            <a:r>
              <a:rPr sz="2800" spc="-5" dirty="0">
                <a:latin typeface="Tahoma"/>
                <a:cs typeface="Tahoma"/>
              </a:rPr>
              <a:t>the software—  the use </a:t>
            </a:r>
            <a:r>
              <a:rPr sz="2800" spc="-10" dirty="0">
                <a:latin typeface="Tahoma"/>
                <a:cs typeface="Tahoma"/>
              </a:rPr>
              <a:t>case </a:t>
            </a:r>
            <a:r>
              <a:rPr sz="2800" spc="-5" dirty="0">
                <a:latin typeface="Tahoma"/>
                <a:cs typeface="Tahoma"/>
              </a:rPr>
              <a:t>model, the analysis </a:t>
            </a:r>
            <a:r>
              <a:rPr sz="2800" dirty="0">
                <a:latin typeface="Tahoma"/>
                <a:cs typeface="Tahoma"/>
              </a:rPr>
              <a:t>model,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design </a:t>
            </a:r>
            <a:r>
              <a:rPr sz="2800" dirty="0">
                <a:latin typeface="Tahoma"/>
                <a:cs typeface="Tahoma"/>
              </a:rPr>
              <a:t>model, </a:t>
            </a:r>
            <a:r>
              <a:rPr sz="2800" spc="-5" dirty="0">
                <a:latin typeface="Tahoma"/>
                <a:cs typeface="Tahoma"/>
              </a:rPr>
              <a:t>the implementation </a:t>
            </a:r>
            <a:r>
              <a:rPr sz="2800" dirty="0">
                <a:latin typeface="Tahoma"/>
                <a:cs typeface="Tahoma"/>
              </a:rPr>
              <a:t>model, </a:t>
            </a:r>
            <a:r>
              <a:rPr sz="2800" spc="-5" dirty="0">
                <a:latin typeface="Tahoma"/>
                <a:cs typeface="Tahoma"/>
              </a:rPr>
              <a:t>and  the deployment</a:t>
            </a:r>
            <a:r>
              <a:rPr sz="2800" spc="2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model.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52400"/>
            <a:ext cx="4343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3761"/>
            <a:ext cx="28473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14" dirty="0"/>
              <a:t> </a:t>
            </a:r>
            <a:r>
              <a:rPr sz="4400" dirty="0"/>
              <a:t>Unified 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145844" y="2232198"/>
            <a:ext cx="7616825" cy="295275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Construction</a:t>
            </a:r>
            <a:r>
              <a:rPr sz="2800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phase:</a:t>
            </a:r>
            <a:endParaRPr sz="2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Uses the </a:t>
            </a:r>
            <a:r>
              <a:rPr sz="2400" spc="-10" dirty="0">
                <a:latin typeface="Tahoma"/>
                <a:cs typeface="Tahoma"/>
              </a:rPr>
              <a:t>architectural </a:t>
            </a:r>
            <a:r>
              <a:rPr sz="2400" spc="-5" dirty="0">
                <a:latin typeface="Tahoma"/>
                <a:cs typeface="Tahoma"/>
              </a:rPr>
              <a:t>model </a:t>
            </a:r>
            <a:r>
              <a:rPr sz="2400" dirty="0">
                <a:latin typeface="Tahoma"/>
                <a:cs typeface="Tahoma"/>
              </a:rPr>
              <a:t>as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input</a:t>
            </a:r>
            <a:endParaRPr sz="2400">
              <a:latin typeface="Tahoma"/>
              <a:cs typeface="Tahoma"/>
            </a:endParaRPr>
          </a:p>
          <a:p>
            <a:pPr marL="354965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In this </a:t>
            </a:r>
            <a:r>
              <a:rPr sz="2400" dirty="0">
                <a:latin typeface="Tahoma"/>
                <a:cs typeface="Tahoma"/>
              </a:rPr>
              <a:t>phase, </a:t>
            </a:r>
            <a:r>
              <a:rPr sz="2400" spc="-5" dirty="0">
                <a:latin typeface="Tahoma"/>
                <a:cs typeface="Tahoma"/>
              </a:rPr>
              <a:t>the </a:t>
            </a:r>
            <a:r>
              <a:rPr sz="2400" spc="-10" dirty="0">
                <a:latin typeface="Tahoma"/>
                <a:cs typeface="Tahoma"/>
              </a:rPr>
              <a:t>software components </a:t>
            </a:r>
            <a:r>
              <a:rPr sz="2400" spc="-5" dirty="0">
                <a:latin typeface="Tahoma"/>
                <a:cs typeface="Tahoma"/>
              </a:rPr>
              <a:t>are  </a:t>
            </a:r>
            <a:r>
              <a:rPr sz="2400" spc="-10" dirty="0">
                <a:latin typeface="Tahoma"/>
                <a:cs typeface="Tahoma"/>
              </a:rPr>
              <a:t>developed </a:t>
            </a:r>
            <a:r>
              <a:rPr sz="2400" dirty="0">
                <a:latin typeface="Tahoma"/>
                <a:cs typeface="Tahoma"/>
              </a:rPr>
              <a:t>or </a:t>
            </a:r>
            <a:r>
              <a:rPr sz="2400" spc="-5" dirty="0">
                <a:latin typeface="Tahoma"/>
                <a:cs typeface="Tahoma"/>
              </a:rPr>
              <a:t>acquired that will make each </a:t>
            </a:r>
            <a:r>
              <a:rPr sz="2400" dirty="0">
                <a:latin typeface="Tahoma"/>
                <a:cs typeface="Tahoma"/>
              </a:rPr>
              <a:t>use </a:t>
            </a:r>
            <a:r>
              <a:rPr sz="2400" spc="-5" dirty="0">
                <a:latin typeface="Tahoma"/>
                <a:cs typeface="Tahoma"/>
              </a:rPr>
              <a:t>case  operational </a:t>
            </a:r>
            <a:r>
              <a:rPr sz="2400" spc="-10" dirty="0">
                <a:latin typeface="Tahoma"/>
                <a:cs typeface="Tahoma"/>
              </a:rPr>
              <a:t>for </a:t>
            </a:r>
            <a:r>
              <a:rPr sz="2400" spc="-5" dirty="0">
                <a:latin typeface="Tahoma"/>
                <a:cs typeface="Tahoma"/>
              </a:rPr>
              <a:t>end</a:t>
            </a:r>
            <a:r>
              <a:rPr sz="2400" spc="-4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users.</a:t>
            </a:r>
            <a:endParaRPr sz="2400">
              <a:latin typeface="Tahoma"/>
              <a:cs typeface="Tahoma"/>
            </a:endParaRPr>
          </a:p>
          <a:p>
            <a:pPr marL="354965" marR="8890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Components are implemented, unit tests are  </a:t>
            </a:r>
            <a:r>
              <a:rPr sz="2400" dirty="0">
                <a:latin typeface="Tahoma"/>
                <a:cs typeface="Tahoma"/>
              </a:rPr>
              <a:t>designed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executed for</a:t>
            </a:r>
            <a:r>
              <a:rPr sz="2400" spc="-2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each.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52400"/>
            <a:ext cx="4343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273761"/>
            <a:ext cx="284734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The</a:t>
            </a:r>
            <a:r>
              <a:rPr sz="4400" spc="-114" dirty="0"/>
              <a:t> </a:t>
            </a:r>
            <a:r>
              <a:rPr sz="4400" dirty="0"/>
              <a:t>Unified 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2003598"/>
            <a:ext cx="7616190" cy="4551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35" dirty="0">
                <a:solidFill>
                  <a:srgbClr val="FF0000"/>
                </a:solidFill>
                <a:latin typeface="Tahoma"/>
                <a:cs typeface="Tahoma"/>
              </a:rPr>
              <a:t>Transition</a:t>
            </a:r>
            <a:r>
              <a:rPr sz="2800" spc="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phase:</a:t>
            </a:r>
            <a:endParaRPr sz="28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Delivery </a:t>
            </a:r>
            <a:r>
              <a:rPr sz="2400" spc="-5" dirty="0">
                <a:latin typeface="Tahoma"/>
                <a:cs typeface="Tahoma"/>
              </a:rPr>
              <a:t>and </a:t>
            </a:r>
            <a:r>
              <a:rPr sz="2400" spc="-10" dirty="0">
                <a:latin typeface="Tahoma"/>
                <a:cs typeface="Tahoma"/>
              </a:rPr>
              <a:t>feedback</a:t>
            </a:r>
            <a:r>
              <a:rPr sz="2400" spc="10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activities.</a:t>
            </a:r>
            <a:endParaRPr sz="2400">
              <a:latin typeface="Tahoma"/>
              <a:cs typeface="Tahoma"/>
            </a:endParaRPr>
          </a:p>
          <a:p>
            <a:pPr marL="354965" marR="5715" indent="-342900" algn="just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10" dirty="0">
                <a:latin typeface="Tahoma"/>
                <a:cs typeface="Tahoma"/>
              </a:rPr>
              <a:t>Software </a:t>
            </a:r>
            <a:r>
              <a:rPr sz="2400" dirty="0">
                <a:latin typeface="Tahoma"/>
                <a:cs typeface="Tahoma"/>
              </a:rPr>
              <a:t>is </a:t>
            </a:r>
            <a:r>
              <a:rPr sz="2400" spc="-5" dirty="0">
                <a:latin typeface="Tahoma"/>
                <a:cs typeface="Tahoma"/>
              </a:rPr>
              <a:t>given </a:t>
            </a:r>
            <a:r>
              <a:rPr sz="2400" spc="-10" dirty="0">
                <a:latin typeface="Tahoma"/>
                <a:cs typeface="Tahoma"/>
              </a:rPr>
              <a:t>to </a:t>
            </a:r>
            <a:r>
              <a:rPr sz="2400" spc="-5" dirty="0">
                <a:latin typeface="Tahoma"/>
                <a:cs typeface="Tahoma"/>
              </a:rPr>
              <a:t>end </a:t>
            </a:r>
            <a:r>
              <a:rPr sz="2400" dirty="0">
                <a:latin typeface="Tahoma"/>
                <a:cs typeface="Tahoma"/>
              </a:rPr>
              <a:t>users </a:t>
            </a:r>
            <a:r>
              <a:rPr sz="2400" spc="-15" dirty="0">
                <a:latin typeface="Tahoma"/>
                <a:cs typeface="Tahoma"/>
              </a:rPr>
              <a:t>for </a:t>
            </a:r>
            <a:r>
              <a:rPr sz="2400" dirty="0">
                <a:latin typeface="Tahoma"/>
                <a:cs typeface="Tahoma"/>
              </a:rPr>
              <a:t>beta </a:t>
            </a:r>
            <a:r>
              <a:rPr sz="2400" spc="-5" dirty="0">
                <a:latin typeface="Tahoma"/>
                <a:cs typeface="Tahoma"/>
              </a:rPr>
              <a:t>testing, </a:t>
            </a:r>
            <a:r>
              <a:rPr sz="2400" spc="-10" dirty="0">
                <a:latin typeface="Tahoma"/>
                <a:cs typeface="Tahoma"/>
              </a:rPr>
              <a:t>and  </a:t>
            </a:r>
            <a:r>
              <a:rPr sz="2400" dirty="0">
                <a:latin typeface="Tahoma"/>
                <a:cs typeface="Tahoma"/>
              </a:rPr>
              <a:t>user </a:t>
            </a:r>
            <a:r>
              <a:rPr sz="2400" spc="-10" dirty="0">
                <a:latin typeface="Tahoma"/>
                <a:cs typeface="Tahoma"/>
              </a:rPr>
              <a:t>feedback reports </a:t>
            </a:r>
            <a:r>
              <a:rPr sz="2400" spc="-5" dirty="0">
                <a:latin typeface="Tahoma"/>
                <a:cs typeface="Tahoma"/>
              </a:rPr>
              <a:t>both </a:t>
            </a:r>
            <a:r>
              <a:rPr sz="2400" spc="-10" dirty="0">
                <a:latin typeface="Tahoma"/>
                <a:cs typeface="Tahoma"/>
              </a:rPr>
              <a:t>defects </a:t>
            </a:r>
            <a:r>
              <a:rPr sz="2400" spc="-5" dirty="0">
                <a:latin typeface="Tahoma"/>
                <a:cs typeface="Tahoma"/>
              </a:rPr>
              <a:t>and necessary  changes.</a:t>
            </a:r>
            <a:endParaRPr sz="24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58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Necessary support</a:t>
            </a:r>
            <a:r>
              <a:rPr sz="2400" spc="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information</a:t>
            </a:r>
            <a:endParaRPr sz="2400">
              <a:latin typeface="Tahoma"/>
              <a:cs typeface="Tahoma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484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920" algn="l"/>
              </a:tabLst>
            </a:pPr>
            <a:r>
              <a:rPr sz="2000" spc="-35" dirty="0">
                <a:latin typeface="Tahoma"/>
                <a:cs typeface="Tahoma"/>
              </a:rPr>
              <a:t>e.g., </a:t>
            </a:r>
            <a:r>
              <a:rPr sz="2000" spc="-10" dirty="0">
                <a:latin typeface="Tahoma"/>
                <a:cs typeface="Tahoma"/>
              </a:rPr>
              <a:t>user </a:t>
            </a:r>
            <a:r>
              <a:rPr sz="2000" spc="-5" dirty="0">
                <a:latin typeface="Tahoma"/>
                <a:cs typeface="Tahoma"/>
              </a:rPr>
              <a:t>manuals, troubleshooting guides,</a:t>
            </a:r>
            <a:r>
              <a:rPr sz="2000" spc="24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installation</a:t>
            </a:r>
            <a:endParaRPr sz="2000">
              <a:latin typeface="Tahoma"/>
              <a:cs typeface="Tahoma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procedures</a:t>
            </a:r>
            <a:endParaRPr sz="2000">
              <a:latin typeface="Tahoma"/>
              <a:cs typeface="Tahoma"/>
            </a:endParaRPr>
          </a:p>
          <a:p>
            <a:pPr marL="354965" indent="-342900" algn="just">
              <a:lnSpc>
                <a:spcPct val="100000"/>
              </a:lnSpc>
              <a:spcBef>
                <a:spcPts val="66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Production</a:t>
            </a:r>
            <a:r>
              <a:rPr sz="2800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ahoma"/>
                <a:cs typeface="Tahoma"/>
              </a:rPr>
              <a:t>phase:</a:t>
            </a:r>
            <a:endParaRPr sz="2800">
              <a:latin typeface="Tahoma"/>
              <a:cs typeface="Tahoma"/>
            </a:endParaRPr>
          </a:p>
          <a:p>
            <a:pPr marL="756285" marR="5715" lvl="1" indent="-287020" algn="just">
              <a:lnSpc>
                <a:spcPct val="100000"/>
              </a:lnSpc>
              <a:spcBef>
                <a:spcPts val="395"/>
              </a:spcBef>
              <a:buClr>
                <a:srgbClr val="FF0000"/>
              </a:buClr>
              <a:buSzPct val="53125"/>
              <a:buFont typeface="Wingdings"/>
              <a:buChar char=""/>
              <a:tabLst>
                <a:tab pos="756920" algn="l"/>
              </a:tabLst>
            </a:pPr>
            <a:r>
              <a:rPr sz="1600" spc="-5" dirty="0">
                <a:latin typeface="Tahoma"/>
                <a:cs typeface="Tahoma"/>
              </a:rPr>
              <a:t>The ongoing use of the software is monitored, support for the </a:t>
            </a:r>
            <a:r>
              <a:rPr sz="1600" spc="-10" dirty="0">
                <a:latin typeface="Tahoma"/>
                <a:cs typeface="Tahoma"/>
              </a:rPr>
              <a:t>operating  environment (infrastructure) </a:t>
            </a:r>
            <a:r>
              <a:rPr sz="1600" spc="-5" dirty="0">
                <a:latin typeface="Tahoma"/>
                <a:cs typeface="Tahoma"/>
              </a:rPr>
              <a:t>is provided, and </a:t>
            </a:r>
            <a:r>
              <a:rPr sz="1600" spc="-10" dirty="0">
                <a:latin typeface="Tahoma"/>
                <a:cs typeface="Tahoma"/>
              </a:rPr>
              <a:t>defect </a:t>
            </a:r>
            <a:r>
              <a:rPr sz="1600" spc="-5" dirty="0">
                <a:latin typeface="Tahoma"/>
                <a:cs typeface="Tahoma"/>
              </a:rPr>
              <a:t>reports and </a:t>
            </a:r>
            <a:r>
              <a:rPr sz="1600" spc="-10" dirty="0">
                <a:latin typeface="Tahoma"/>
                <a:cs typeface="Tahoma"/>
              </a:rPr>
              <a:t>requests  for </a:t>
            </a:r>
            <a:r>
              <a:rPr sz="1600" spc="-5" dirty="0">
                <a:latin typeface="Tahoma"/>
                <a:cs typeface="Tahoma"/>
              </a:rPr>
              <a:t>changes are </a:t>
            </a:r>
            <a:r>
              <a:rPr sz="1600" spc="-10" dirty="0">
                <a:latin typeface="Tahoma"/>
                <a:cs typeface="Tahoma"/>
              </a:rPr>
              <a:t>submitted </a:t>
            </a:r>
            <a:r>
              <a:rPr sz="1600" spc="-5" dirty="0">
                <a:latin typeface="Tahoma"/>
                <a:cs typeface="Tahoma"/>
              </a:rPr>
              <a:t>and</a:t>
            </a:r>
            <a:r>
              <a:rPr sz="1600" spc="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evaluated.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00600" y="152400"/>
            <a:ext cx="4343400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7" y="2546413"/>
              <a:ext cx="438784" cy="474980"/>
            </a:xfrm>
            <a:custGeom>
              <a:avLst/>
              <a:gdLst/>
              <a:ahLst/>
              <a:cxnLst/>
              <a:rect l="l" t="t" r="r" b="b"/>
              <a:pathLst>
                <a:path w="438784" h="474980">
                  <a:moveTo>
                    <a:pt x="43864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645" y="474662"/>
                  </a:lnTo>
                  <a:lnTo>
                    <a:pt x="43864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7494" y="2546413"/>
              <a:ext cx="32898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12" y="2968688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79">
                  <a:moveTo>
                    <a:pt x="42273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732" y="474662"/>
                  </a:lnTo>
                  <a:lnTo>
                    <a:pt x="4227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504" y="2968688"/>
              <a:ext cx="368782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750057" y="1736293"/>
            <a:ext cx="425069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47775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ahoma"/>
                <a:cs typeface="Tahoma"/>
              </a:rPr>
              <a:t>AGILE  DEVE</a:t>
            </a:r>
            <a:r>
              <a:rPr sz="4400" b="1" spc="5" dirty="0">
                <a:latin typeface="Tahoma"/>
                <a:cs typeface="Tahoma"/>
              </a:rPr>
              <a:t>L</a:t>
            </a:r>
            <a:r>
              <a:rPr sz="4400" b="1" spc="-5" dirty="0">
                <a:latin typeface="Tahoma"/>
                <a:cs typeface="Tahoma"/>
              </a:rPr>
              <a:t>OPMENT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0481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What </a:t>
            </a:r>
            <a:r>
              <a:rPr sz="4400" spc="-25" dirty="0"/>
              <a:t>Is </a:t>
            </a:r>
            <a:r>
              <a:rPr sz="4400" spc="-10" dirty="0"/>
              <a:t>Agility</a:t>
            </a:r>
            <a:r>
              <a:rPr sz="4400" spc="-75" dirty="0"/>
              <a:t> </a:t>
            </a:r>
            <a:r>
              <a:rPr sz="4400" spc="-5" dirty="0"/>
              <a:t>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61283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027430" algn="l"/>
                <a:tab pos="2021205" algn="l"/>
                <a:tab pos="3072765" algn="l"/>
                <a:tab pos="3573145" algn="l"/>
                <a:tab pos="4019550" algn="l"/>
                <a:tab pos="5324475" algn="l"/>
              </a:tabLst>
            </a:pPr>
            <a:r>
              <a:rPr sz="2800" spc="-5" dirty="0">
                <a:latin typeface="Tahoma"/>
                <a:cs typeface="Tahoma"/>
              </a:rPr>
              <a:t>An	ag</a:t>
            </a:r>
            <a:r>
              <a:rPr sz="2800" spc="-15" dirty="0">
                <a:latin typeface="Tahoma"/>
                <a:cs typeface="Tahoma"/>
              </a:rPr>
              <a:t>i</a:t>
            </a:r>
            <a:r>
              <a:rPr sz="2800" spc="-5" dirty="0">
                <a:latin typeface="Tahoma"/>
                <a:cs typeface="Tahoma"/>
              </a:rPr>
              <a:t>le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tea</a:t>
            </a:r>
            <a:r>
              <a:rPr sz="2800" spc="-5" dirty="0">
                <a:latin typeface="Tahoma"/>
                <a:cs typeface="Tahoma"/>
              </a:rPr>
              <a:t>m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i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a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nimble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team  </a:t>
            </a:r>
            <a:r>
              <a:rPr sz="2800" spc="-5" dirty="0">
                <a:latin typeface="Tahoma"/>
                <a:cs typeface="Tahoma"/>
              </a:rPr>
              <a:t>appropriately respond to</a:t>
            </a:r>
            <a:r>
              <a:rPr sz="2800" spc="4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changes.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5333" y="2049602"/>
            <a:ext cx="1249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23925" algn="l"/>
              </a:tabLst>
            </a:pPr>
            <a:r>
              <a:rPr sz="2800" spc="-5" dirty="0">
                <a:latin typeface="Tahoma"/>
                <a:cs typeface="Tahoma"/>
              </a:rPr>
              <a:t>ab</a:t>
            </a:r>
            <a:r>
              <a:rPr sz="2800" spc="-15" dirty="0">
                <a:latin typeface="Tahoma"/>
                <a:cs typeface="Tahoma"/>
              </a:rPr>
              <a:t>l</a:t>
            </a:r>
            <a:r>
              <a:rPr sz="2800" dirty="0">
                <a:latin typeface="Tahoma"/>
                <a:cs typeface="Tahoma"/>
              </a:rPr>
              <a:t>e	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1617" y="2988691"/>
            <a:ext cx="7613015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1130935" algn="l"/>
                <a:tab pos="3490595" algn="l"/>
                <a:tab pos="3980179" algn="l"/>
                <a:tab pos="5293995" algn="l"/>
                <a:tab pos="5716270" algn="l"/>
                <a:tab pos="6403340" algn="l"/>
              </a:tabLst>
            </a:pPr>
            <a:r>
              <a:rPr sz="2800" spc="-10" dirty="0">
                <a:latin typeface="Tahoma"/>
                <a:cs typeface="Tahoma"/>
              </a:rPr>
              <a:t>Th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pe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-45" dirty="0">
                <a:latin typeface="Tahoma"/>
                <a:cs typeface="Tahoma"/>
              </a:rPr>
              <a:t>v</a:t>
            </a:r>
            <a:r>
              <a:rPr sz="2800" spc="-5" dirty="0">
                <a:latin typeface="Tahoma"/>
                <a:cs typeface="Tahoma"/>
              </a:rPr>
              <a:t>asi</a:t>
            </a:r>
            <a:r>
              <a:rPr sz="2800" spc="-25" dirty="0">
                <a:latin typeface="Tahoma"/>
                <a:cs typeface="Tahoma"/>
              </a:rPr>
              <a:t>v</a:t>
            </a:r>
            <a:r>
              <a:rPr sz="2800" spc="-10" dirty="0">
                <a:latin typeface="Tahoma"/>
                <a:cs typeface="Tahoma"/>
              </a:rPr>
              <a:t>en</a:t>
            </a:r>
            <a:r>
              <a:rPr sz="2800" dirty="0">
                <a:latin typeface="Tahoma"/>
                <a:cs typeface="Tahoma"/>
              </a:rPr>
              <a:t>e</a:t>
            </a:r>
            <a:r>
              <a:rPr sz="2800" spc="-10" dirty="0">
                <a:latin typeface="Tahoma"/>
                <a:cs typeface="Tahoma"/>
              </a:rPr>
              <a:t>s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	o</a:t>
            </a:r>
            <a:r>
              <a:rPr sz="2800" spc="-5" dirty="0">
                <a:latin typeface="Tahoma"/>
                <a:cs typeface="Tahoma"/>
              </a:rPr>
              <a:t>f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chang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i</a:t>
            </a:r>
            <a:r>
              <a:rPr sz="2800" spc="-5" dirty="0">
                <a:latin typeface="Tahoma"/>
                <a:cs typeface="Tahoma"/>
              </a:rPr>
              <a:t>s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10" dirty="0">
                <a:latin typeface="Tahoma"/>
                <a:cs typeface="Tahoma"/>
              </a:rPr>
              <a:t>th</a:t>
            </a:r>
            <a:r>
              <a:rPr sz="2800" spc="-5" dirty="0">
                <a:latin typeface="Tahoma"/>
                <a:cs typeface="Tahoma"/>
              </a:rPr>
              <a:t>e</a:t>
            </a:r>
            <a:r>
              <a:rPr sz="2800" dirty="0">
                <a:latin typeface="Tahoma"/>
                <a:cs typeface="Tahoma"/>
              </a:rPr>
              <a:t>	</a:t>
            </a:r>
            <a:r>
              <a:rPr sz="2800" spc="-5" dirty="0">
                <a:latin typeface="Tahoma"/>
                <a:cs typeface="Tahoma"/>
              </a:rPr>
              <a:t>prima</a:t>
            </a:r>
            <a:r>
              <a:rPr sz="2800" dirty="0">
                <a:latin typeface="Tahoma"/>
                <a:cs typeface="Tahoma"/>
              </a:rPr>
              <a:t>r</a:t>
            </a:r>
            <a:r>
              <a:rPr sz="2800" spc="-5" dirty="0">
                <a:latin typeface="Tahoma"/>
                <a:cs typeface="Tahoma"/>
              </a:rPr>
              <a:t>y  </a:t>
            </a:r>
            <a:r>
              <a:rPr sz="2800" spc="-10" dirty="0">
                <a:latin typeface="Tahoma"/>
                <a:cs typeface="Tahoma"/>
              </a:rPr>
              <a:t>driver for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40" dirty="0">
                <a:latin typeface="Tahoma"/>
                <a:cs typeface="Tahoma"/>
              </a:rPr>
              <a:t>agility.</a:t>
            </a:r>
            <a:endParaRPr sz="2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Agile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Manifesto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60601" y="4495774"/>
            <a:ext cx="7078599" cy="18263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75050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Agility </a:t>
            </a:r>
            <a:r>
              <a:rPr sz="4400" dirty="0"/>
              <a:t>and </a:t>
            </a:r>
            <a:r>
              <a:rPr sz="4400" spc="-5" dirty="0"/>
              <a:t>the Cost </a:t>
            </a:r>
            <a:r>
              <a:rPr sz="4400" dirty="0"/>
              <a:t>of</a:t>
            </a:r>
            <a:r>
              <a:rPr sz="4400" spc="-95" dirty="0"/>
              <a:t> </a:t>
            </a:r>
            <a:r>
              <a:rPr sz="4400" dirty="0"/>
              <a:t>Change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90485" y="2157825"/>
            <a:ext cx="6552774" cy="41927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2821" y="2344053"/>
            <a:ext cx="1732005" cy="2709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92677" y="3276727"/>
            <a:ext cx="1344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Agile</a:t>
            </a:r>
            <a:r>
              <a:rPr sz="1800" spc="-7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Process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254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</a:t>
            </a:r>
            <a:r>
              <a:rPr sz="4400" spc="-10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49228"/>
            <a:ext cx="7614920" cy="442214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Basic </a:t>
            </a:r>
            <a:r>
              <a:rPr sz="3200" dirty="0">
                <a:latin typeface="Tahoma"/>
                <a:cs typeface="Tahoma"/>
              </a:rPr>
              <a:t>Assumptions of a </a:t>
            </a:r>
            <a:r>
              <a:rPr sz="3200" spc="-5" dirty="0">
                <a:latin typeface="Tahoma"/>
                <a:cs typeface="Tahoma"/>
              </a:rPr>
              <a:t>Software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Project</a:t>
            </a:r>
            <a:endParaRPr sz="32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It is difficult to predict </a:t>
            </a:r>
            <a:r>
              <a:rPr sz="2800" spc="-10" dirty="0">
                <a:latin typeface="Tahoma"/>
                <a:cs typeface="Tahoma"/>
              </a:rPr>
              <a:t>in advance which  software </a:t>
            </a:r>
            <a:r>
              <a:rPr sz="2800" spc="-5" dirty="0">
                <a:latin typeface="Tahoma"/>
                <a:cs typeface="Tahoma"/>
              </a:rPr>
              <a:t>requirements </a:t>
            </a:r>
            <a:r>
              <a:rPr sz="2800" spc="-10" dirty="0">
                <a:latin typeface="Tahoma"/>
                <a:cs typeface="Tahoma"/>
              </a:rPr>
              <a:t>will </a:t>
            </a:r>
            <a:r>
              <a:rPr sz="2800" spc="-5" dirty="0">
                <a:latin typeface="Tahoma"/>
                <a:cs typeface="Tahoma"/>
              </a:rPr>
              <a:t>persist and  </a:t>
            </a:r>
            <a:r>
              <a:rPr sz="2800" spc="-10" dirty="0">
                <a:latin typeface="Tahoma"/>
                <a:cs typeface="Tahoma"/>
              </a:rPr>
              <a:t>which will</a:t>
            </a:r>
            <a:r>
              <a:rPr sz="2800" spc="-5" dirty="0">
                <a:latin typeface="Tahoma"/>
                <a:cs typeface="Tahoma"/>
              </a:rPr>
              <a:t> change.</a:t>
            </a:r>
            <a:endParaRPr sz="2800">
              <a:latin typeface="Tahoma"/>
              <a:cs typeface="Tahoma"/>
            </a:endParaRPr>
          </a:p>
          <a:p>
            <a:pPr marL="756285" marR="170815" lvl="1" indent="-28702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It is </a:t>
            </a:r>
            <a:r>
              <a:rPr sz="2800" spc="-10" dirty="0">
                <a:latin typeface="Tahoma"/>
                <a:cs typeface="Tahoma"/>
              </a:rPr>
              <a:t>difficult </a:t>
            </a:r>
            <a:r>
              <a:rPr sz="2800" spc="-5" dirty="0">
                <a:latin typeface="Tahoma"/>
                <a:cs typeface="Tahoma"/>
              </a:rPr>
              <a:t>to predict how much design is  necessary before construction is used to  </a:t>
            </a:r>
            <a:r>
              <a:rPr sz="2800" spc="-15" dirty="0">
                <a:latin typeface="Tahoma"/>
                <a:cs typeface="Tahoma"/>
              </a:rPr>
              <a:t>prove </a:t>
            </a:r>
            <a:r>
              <a:rPr sz="2800" spc="-5" dirty="0">
                <a:latin typeface="Tahoma"/>
                <a:cs typeface="Tahoma"/>
              </a:rPr>
              <a:t>the</a:t>
            </a:r>
            <a:r>
              <a:rPr sz="2800" spc="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design.</a:t>
            </a:r>
            <a:endParaRPr sz="2800">
              <a:latin typeface="Tahoma"/>
              <a:cs typeface="Tahoma"/>
            </a:endParaRPr>
          </a:p>
          <a:p>
            <a:pPr marL="355600" marR="5080" indent="-342900">
              <a:lnSpc>
                <a:spcPts val="3840"/>
              </a:lnSpc>
              <a:spcBef>
                <a:spcPts val="89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1413510" algn="l"/>
                <a:tab pos="2120265" algn="l"/>
                <a:tab pos="2897505" algn="l"/>
                <a:tab pos="4267835" algn="l"/>
                <a:tab pos="4740275" algn="l"/>
                <a:tab pos="6354445" algn="l"/>
                <a:tab pos="7327265" algn="l"/>
              </a:tabLst>
            </a:pPr>
            <a:r>
              <a:rPr sz="3200" spc="-5" dirty="0">
                <a:latin typeface="Tahoma"/>
                <a:cs typeface="Tahoma"/>
              </a:rPr>
              <a:t>Ho</a:t>
            </a:r>
            <a:r>
              <a:rPr sz="3200" dirty="0">
                <a:latin typeface="Tahoma"/>
                <a:cs typeface="Tahoma"/>
              </a:rPr>
              <a:t>w	</a:t>
            </a:r>
            <a:r>
              <a:rPr sz="3200" spc="5" dirty="0">
                <a:latin typeface="Tahoma"/>
                <a:cs typeface="Tahoma"/>
              </a:rPr>
              <a:t>d</a:t>
            </a:r>
            <a:r>
              <a:rPr sz="3200" dirty="0">
                <a:latin typeface="Tahoma"/>
                <a:cs typeface="Tahoma"/>
              </a:rPr>
              <a:t>o	</a:t>
            </a:r>
            <a:r>
              <a:rPr sz="3200" spc="-5" dirty="0">
                <a:latin typeface="Tahoma"/>
                <a:cs typeface="Tahoma"/>
              </a:rPr>
              <a:t>w</a:t>
            </a:r>
            <a:r>
              <a:rPr sz="3200" dirty="0">
                <a:latin typeface="Tahoma"/>
                <a:cs typeface="Tahoma"/>
              </a:rPr>
              <a:t>e	</a:t>
            </a:r>
            <a:r>
              <a:rPr sz="3200" spc="-5" dirty="0">
                <a:latin typeface="Tahoma"/>
                <a:cs typeface="Tahoma"/>
              </a:rPr>
              <a:t>c</a:t>
            </a:r>
            <a:r>
              <a:rPr sz="3200" spc="-30" dirty="0">
                <a:latin typeface="Tahoma"/>
                <a:cs typeface="Tahoma"/>
              </a:rPr>
              <a:t>r</a:t>
            </a:r>
            <a:r>
              <a:rPr sz="3200" spc="-5" dirty="0">
                <a:latin typeface="Tahoma"/>
                <a:cs typeface="Tahoma"/>
              </a:rPr>
              <a:t>eat</a:t>
            </a:r>
            <a:r>
              <a:rPr sz="3200" dirty="0">
                <a:latin typeface="Tahoma"/>
                <a:cs typeface="Tahoma"/>
              </a:rPr>
              <a:t>e	a	pro</a:t>
            </a:r>
            <a:r>
              <a:rPr sz="3200" spc="-10" dirty="0">
                <a:latin typeface="Tahoma"/>
                <a:cs typeface="Tahoma"/>
              </a:rPr>
              <a:t>c</a:t>
            </a:r>
            <a:r>
              <a:rPr sz="3200" spc="-5" dirty="0">
                <a:latin typeface="Tahoma"/>
                <a:cs typeface="Tahoma"/>
              </a:rPr>
              <a:t>es</a:t>
            </a:r>
            <a:r>
              <a:rPr sz="3200" dirty="0">
                <a:latin typeface="Tahoma"/>
                <a:cs typeface="Tahoma"/>
              </a:rPr>
              <a:t>s	</a:t>
            </a:r>
            <a:r>
              <a:rPr sz="3200" spc="-5" dirty="0">
                <a:latin typeface="Tahoma"/>
                <a:cs typeface="Tahoma"/>
              </a:rPr>
              <a:t>tha</a:t>
            </a:r>
            <a:r>
              <a:rPr sz="3200" dirty="0">
                <a:latin typeface="Tahoma"/>
                <a:cs typeface="Tahoma"/>
              </a:rPr>
              <a:t>t	</a:t>
            </a:r>
            <a:r>
              <a:rPr sz="3200" spc="-5" dirty="0">
                <a:latin typeface="Tahoma"/>
                <a:cs typeface="Tahoma"/>
              </a:rPr>
              <a:t>is  </a:t>
            </a:r>
            <a:r>
              <a:rPr sz="3200" dirty="0">
                <a:latin typeface="Tahoma"/>
                <a:cs typeface="Tahoma"/>
              </a:rPr>
              <a:t>agile and </a:t>
            </a:r>
            <a:r>
              <a:rPr sz="3200" spc="-5" dirty="0">
                <a:latin typeface="Tahoma"/>
                <a:cs typeface="Tahoma"/>
              </a:rPr>
              <a:t>can </a:t>
            </a:r>
            <a:r>
              <a:rPr sz="3200" dirty="0">
                <a:latin typeface="Tahoma"/>
                <a:cs typeface="Tahoma"/>
              </a:rPr>
              <a:t>manage </a:t>
            </a:r>
            <a:r>
              <a:rPr sz="3350" i="1" spc="-65" dirty="0">
                <a:latin typeface="Tahoma"/>
                <a:cs typeface="Tahoma"/>
              </a:rPr>
              <a:t>unpredictability</a:t>
            </a:r>
            <a:r>
              <a:rPr sz="3350" i="1" spc="-85" dirty="0">
                <a:latin typeface="Tahoma"/>
                <a:cs typeface="Tahoma"/>
              </a:rPr>
              <a:t> </a:t>
            </a:r>
            <a:r>
              <a:rPr sz="3350" i="1" spc="-75" dirty="0">
                <a:latin typeface="Tahoma"/>
                <a:cs typeface="Tahoma"/>
              </a:rPr>
              <a:t>?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2543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Agile</a:t>
            </a:r>
            <a:r>
              <a:rPr sz="4400" spc="-10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93444" y="2088007"/>
            <a:ext cx="7613015" cy="2757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  <a:tab pos="932815" algn="l"/>
                <a:tab pos="2289810" algn="l"/>
                <a:tab pos="2964815" algn="l"/>
                <a:tab pos="4868545" algn="l"/>
                <a:tab pos="7249159" algn="l"/>
              </a:tabLst>
            </a:pPr>
            <a:r>
              <a:rPr sz="3200" spc="-35" dirty="0">
                <a:latin typeface="Tahoma"/>
                <a:cs typeface="Tahoma"/>
              </a:rPr>
              <a:t>I</a:t>
            </a:r>
            <a:r>
              <a:rPr sz="3200" dirty="0">
                <a:latin typeface="Tahoma"/>
                <a:cs typeface="Tahoma"/>
              </a:rPr>
              <a:t>s	dri</a:t>
            </a:r>
            <a:r>
              <a:rPr sz="3200" spc="-25" dirty="0">
                <a:latin typeface="Tahoma"/>
                <a:cs typeface="Tahoma"/>
              </a:rPr>
              <a:t>v</a:t>
            </a:r>
            <a:r>
              <a:rPr sz="3200" spc="10" dirty="0">
                <a:latin typeface="Tahoma"/>
                <a:cs typeface="Tahoma"/>
              </a:rPr>
              <a:t>e</a:t>
            </a:r>
            <a:r>
              <a:rPr sz="3200" dirty="0">
                <a:latin typeface="Tahoma"/>
                <a:cs typeface="Tahoma"/>
              </a:rPr>
              <a:t>n	</a:t>
            </a:r>
            <a:r>
              <a:rPr sz="3200" spc="-10" dirty="0">
                <a:latin typeface="Tahoma"/>
                <a:cs typeface="Tahoma"/>
              </a:rPr>
              <a:t>b</a:t>
            </a:r>
            <a:r>
              <a:rPr sz="3200" dirty="0">
                <a:latin typeface="Tahoma"/>
                <a:cs typeface="Tahoma"/>
              </a:rPr>
              <a:t>y	</a:t>
            </a:r>
            <a:r>
              <a:rPr sz="3200" spc="5" dirty="0">
                <a:latin typeface="Tahoma"/>
                <a:cs typeface="Tahoma"/>
              </a:rPr>
              <a:t>c</a:t>
            </a:r>
            <a:r>
              <a:rPr sz="3200" dirty="0">
                <a:latin typeface="Tahoma"/>
                <a:cs typeface="Tahoma"/>
              </a:rPr>
              <a:t>ustomer	d</a:t>
            </a:r>
            <a:r>
              <a:rPr sz="3200" spc="5" dirty="0">
                <a:latin typeface="Tahoma"/>
                <a:cs typeface="Tahoma"/>
              </a:rPr>
              <a:t>e</a:t>
            </a:r>
            <a:r>
              <a:rPr sz="3200" spc="-5" dirty="0">
                <a:latin typeface="Tahoma"/>
                <a:cs typeface="Tahoma"/>
              </a:rPr>
              <a:t>scription</a:t>
            </a:r>
            <a:r>
              <a:rPr sz="3200" dirty="0">
                <a:latin typeface="Tahoma"/>
                <a:cs typeface="Tahoma"/>
              </a:rPr>
              <a:t>s	of  </a:t>
            </a:r>
            <a:r>
              <a:rPr sz="3200" spc="-5" dirty="0">
                <a:latin typeface="Tahoma"/>
                <a:cs typeface="Tahoma"/>
              </a:rPr>
              <a:t>what is required </a:t>
            </a:r>
            <a:r>
              <a:rPr sz="3200" dirty="0">
                <a:latin typeface="Tahoma"/>
                <a:cs typeface="Tahoma"/>
              </a:rPr>
              <a:t>(scenarios)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Recognizes </a:t>
            </a:r>
            <a:r>
              <a:rPr sz="3200" spc="-5" dirty="0">
                <a:latin typeface="Tahoma"/>
                <a:cs typeface="Tahoma"/>
              </a:rPr>
              <a:t>that </a:t>
            </a:r>
            <a:r>
              <a:rPr sz="3200" dirty="0">
                <a:solidFill>
                  <a:srgbClr val="FF0000"/>
                </a:solidFill>
                <a:latin typeface="Tahoma"/>
                <a:cs typeface="Tahoma"/>
              </a:rPr>
              <a:t>plans </a:t>
            </a:r>
            <a:r>
              <a:rPr sz="3200" spc="-5" dirty="0">
                <a:latin typeface="Tahoma"/>
                <a:cs typeface="Tahoma"/>
              </a:rPr>
              <a:t>are</a:t>
            </a:r>
            <a:r>
              <a:rPr sz="3200" spc="-40" dirty="0">
                <a:latin typeface="Tahoma"/>
                <a:cs typeface="Tahoma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Tahoma"/>
                <a:cs typeface="Tahoma"/>
              </a:rPr>
              <a:t>short-lived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Delivers </a:t>
            </a:r>
            <a:r>
              <a:rPr sz="3200" dirty="0">
                <a:latin typeface="Tahoma"/>
                <a:cs typeface="Tahoma"/>
              </a:rPr>
              <a:t>multiple </a:t>
            </a:r>
            <a:r>
              <a:rPr sz="3200" spc="-5" dirty="0">
                <a:latin typeface="Tahoma"/>
                <a:cs typeface="Tahoma"/>
              </a:rPr>
              <a:t>‘software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dirty="0">
                <a:latin typeface="Tahoma"/>
                <a:cs typeface="Tahoma"/>
              </a:rPr>
              <a:t>increments’</a:t>
            </a:r>
            <a:endParaRPr sz="3200">
              <a:latin typeface="Tahoma"/>
              <a:cs typeface="Tahoma"/>
            </a:endParaRPr>
          </a:p>
          <a:p>
            <a:pPr marL="35496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Adapts as </a:t>
            </a:r>
            <a:r>
              <a:rPr sz="3200" spc="-5" dirty="0">
                <a:latin typeface="Tahoma"/>
                <a:cs typeface="Tahoma"/>
              </a:rPr>
              <a:t>changes</a:t>
            </a:r>
            <a:r>
              <a:rPr sz="3200" spc="-3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occur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0024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Agility</a:t>
            </a:r>
            <a:r>
              <a:rPr sz="4400" spc="-105" dirty="0"/>
              <a:t> </a:t>
            </a:r>
            <a:r>
              <a:rPr sz="4400" spc="-5" dirty="0"/>
              <a:t>Principles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2129155"/>
            <a:ext cx="7616825" cy="42792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17500" marR="5715" indent="-317500" algn="just">
              <a:lnSpc>
                <a:spcPts val="2160"/>
              </a:lnSpc>
              <a:spcBef>
                <a:spcPts val="375"/>
              </a:spcBef>
              <a:buAutoNum type="arabicPeriod"/>
              <a:tabLst>
                <a:tab pos="317500" algn="l"/>
              </a:tabLst>
            </a:pPr>
            <a:r>
              <a:rPr sz="2000" spc="-5" dirty="0">
                <a:latin typeface="Arial"/>
                <a:cs typeface="Arial"/>
              </a:rPr>
              <a:t>Our </a:t>
            </a:r>
            <a:r>
              <a:rPr sz="2000" dirty="0">
                <a:latin typeface="Arial"/>
                <a:cs typeface="Arial"/>
              </a:rPr>
              <a:t>highest priority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satisfy the </a:t>
            </a:r>
            <a:r>
              <a:rPr sz="2000" spc="-5" dirty="0">
                <a:latin typeface="Arial"/>
                <a:cs typeface="Arial"/>
              </a:rPr>
              <a:t>customer through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early and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continuous delivery </a:t>
            </a:r>
            <a:r>
              <a:rPr sz="2000" dirty="0">
                <a:latin typeface="Arial"/>
                <a:cs typeface="Arial"/>
              </a:rPr>
              <a:t>of valuable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software.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ct val="90000"/>
              </a:lnSpc>
              <a:spcBef>
                <a:spcPts val="570"/>
              </a:spcBef>
              <a:buAutoNum type="arabicPeriod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Welcome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changing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requirements</a:t>
            </a:r>
            <a:r>
              <a:rPr sz="2000" spc="-5" dirty="0">
                <a:latin typeface="Arial"/>
                <a:cs typeface="Arial"/>
              </a:rPr>
              <a:t>, even </a:t>
            </a:r>
            <a:r>
              <a:rPr sz="2000" dirty="0">
                <a:latin typeface="Arial"/>
                <a:cs typeface="Arial"/>
              </a:rPr>
              <a:t>late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development.  Agile processes </a:t>
            </a:r>
            <a:r>
              <a:rPr sz="2000" spc="-5" dirty="0">
                <a:latin typeface="Arial"/>
                <a:cs typeface="Arial"/>
              </a:rPr>
              <a:t>harness </a:t>
            </a:r>
            <a:r>
              <a:rPr sz="2000" dirty="0">
                <a:latin typeface="Arial"/>
                <a:cs typeface="Arial"/>
              </a:rPr>
              <a:t>change </a:t>
            </a:r>
            <a:r>
              <a:rPr sz="2000" spc="-5" dirty="0">
                <a:latin typeface="Arial"/>
                <a:cs typeface="Arial"/>
              </a:rPr>
              <a:t>for the customer's competitive  </a:t>
            </a:r>
            <a:r>
              <a:rPr sz="2000" dirty="0">
                <a:latin typeface="Arial"/>
                <a:cs typeface="Arial"/>
              </a:rPr>
              <a:t>advantage.</a:t>
            </a:r>
            <a:endParaRPr sz="2000">
              <a:latin typeface="Arial"/>
              <a:cs typeface="Arial"/>
            </a:endParaRPr>
          </a:p>
          <a:p>
            <a:pPr marL="354965" marR="5715" indent="-342900" algn="just">
              <a:lnSpc>
                <a:spcPts val="2160"/>
              </a:lnSpc>
              <a:spcBef>
                <a:spcPts val="630"/>
              </a:spcBef>
              <a:buClr>
                <a:srgbClr val="000000"/>
              </a:buClr>
              <a:buAutoNum type="arabicPeriod"/>
              <a:tabLst>
                <a:tab pos="35560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Deliver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working software </a:t>
            </a:r>
            <a:r>
              <a:rPr sz="2000" spc="-20" dirty="0">
                <a:latin typeface="Arial"/>
                <a:cs typeface="Arial"/>
              </a:rPr>
              <a:t>frequently, </a:t>
            </a:r>
            <a:r>
              <a:rPr sz="2000" spc="-5" dirty="0">
                <a:latin typeface="Arial"/>
                <a:cs typeface="Arial"/>
              </a:rPr>
              <a:t>from </a:t>
            </a:r>
            <a:r>
              <a:rPr sz="2000" dirty="0">
                <a:latin typeface="Arial"/>
                <a:cs typeface="Arial"/>
              </a:rPr>
              <a:t>a couple of weeks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  couple of months, with a preference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the shorter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timescale.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ts val="2280"/>
              </a:lnSpc>
              <a:spcBef>
                <a:spcPts val="330"/>
              </a:spcBef>
              <a:buAutoNum type="arabicPeriod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Business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people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and</a:t>
            </a:r>
            <a:r>
              <a:rPr sz="2000" spc="2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developers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must</a:t>
            </a:r>
            <a:r>
              <a:rPr sz="2000" spc="28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work</a:t>
            </a:r>
            <a:r>
              <a:rPr sz="2000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together</a:t>
            </a:r>
            <a:r>
              <a:rPr sz="2000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daily</a:t>
            </a:r>
            <a:endParaRPr sz="2000">
              <a:latin typeface="Arial"/>
              <a:cs typeface="Arial"/>
            </a:endParaRPr>
          </a:p>
          <a:p>
            <a:pPr marL="354965" algn="just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throughout the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project.</a:t>
            </a:r>
            <a:endParaRPr sz="2000">
              <a:latin typeface="Arial"/>
              <a:cs typeface="Arial"/>
            </a:endParaRPr>
          </a:p>
          <a:p>
            <a:pPr marL="354965" marR="5715" indent="-342900" algn="just">
              <a:lnSpc>
                <a:spcPts val="2160"/>
              </a:lnSpc>
              <a:spcBef>
                <a:spcPts val="630"/>
              </a:spcBef>
              <a:buAutoNum type="arabicPeriod" startAt="5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Build </a:t>
            </a:r>
            <a:r>
              <a:rPr sz="2000" spc="-5" dirty="0">
                <a:latin typeface="Arial"/>
                <a:cs typeface="Arial"/>
              </a:rPr>
              <a:t>projects </a:t>
            </a:r>
            <a:r>
              <a:rPr sz="2000" dirty="0">
                <a:latin typeface="Arial"/>
                <a:cs typeface="Arial"/>
              </a:rPr>
              <a:t>around </a:t>
            </a:r>
            <a:r>
              <a:rPr sz="2000" spc="-5" dirty="0">
                <a:latin typeface="Arial"/>
                <a:cs typeface="Arial"/>
              </a:rPr>
              <a:t>motivated </a:t>
            </a:r>
            <a:r>
              <a:rPr sz="2000" dirty="0">
                <a:latin typeface="Arial"/>
                <a:cs typeface="Arial"/>
              </a:rPr>
              <a:t>individuals. Give </a:t>
            </a:r>
            <a:r>
              <a:rPr sz="2000" spc="-5" dirty="0">
                <a:latin typeface="Arial"/>
                <a:cs typeface="Arial"/>
              </a:rPr>
              <a:t>them the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environment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support they </a:t>
            </a:r>
            <a:r>
              <a:rPr sz="2000" dirty="0">
                <a:latin typeface="Arial"/>
                <a:cs typeface="Arial"/>
              </a:rPr>
              <a:t>need, </a:t>
            </a:r>
            <a:r>
              <a:rPr sz="2000" spc="-5" dirty="0">
                <a:latin typeface="Arial"/>
                <a:cs typeface="Arial"/>
              </a:rPr>
              <a:t>and trust them to </a:t>
            </a:r>
            <a:r>
              <a:rPr sz="2000" dirty="0">
                <a:latin typeface="Arial"/>
                <a:cs typeface="Arial"/>
              </a:rPr>
              <a:t>get </a:t>
            </a:r>
            <a:r>
              <a:rPr sz="2000" spc="-5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job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done.</a:t>
            </a:r>
            <a:endParaRPr sz="2000">
              <a:latin typeface="Arial"/>
              <a:cs typeface="Arial"/>
            </a:endParaRPr>
          </a:p>
          <a:p>
            <a:pPr marL="354965" indent="-342900" algn="just">
              <a:lnSpc>
                <a:spcPts val="2280"/>
              </a:lnSpc>
              <a:spcBef>
                <a:spcPts val="330"/>
              </a:spcBef>
              <a:buAutoNum type="arabicPeriod" startAt="5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most efficient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10" dirty="0">
                <a:latin typeface="Arial"/>
                <a:cs typeface="Arial"/>
              </a:rPr>
              <a:t>effective </a:t>
            </a:r>
            <a:r>
              <a:rPr sz="2000" spc="-5" dirty="0">
                <a:latin typeface="Arial"/>
                <a:cs typeface="Arial"/>
              </a:rPr>
              <a:t>method </a:t>
            </a:r>
            <a:r>
              <a:rPr sz="2000" dirty="0">
                <a:latin typeface="Arial"/>
                <a:cs typeface="Arial"/>
              </a:rPr>
              <a:t>of conveying</a:t>
            </a:r>
            <a:r>
              <a:rPr sz="2000" spc="3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</a:t>
            </a:r>
            <a:endParaRPr sz="2000">
              <a:latin typeface="Arial"/>
              <a:cs typeface="Arial"/>
            </a:endParaRPr>
          </a:p>
          <a:p>
            <a:pPr marL="354965" algn="just">
              <a:lnSpc>
                <a:spcPts val="2280"/>
              </a:lnSpc>
            </a:pP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and within a development team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face–to–face</a:t>
            </a:r>
            <a:r>
              <a:rPr sz="2000" spc="-1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conversation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02371"/>
            <a:ext cx="7616190" cy="447675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10" dirty="0">
                <a:latin typeface="Tahoma"/>
                <a:cs typeface="Tahoma"/>
              </a:rPr>
              <a:t>System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software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6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spc="-5" dirty="0">
                <a:latin typeface="Tahoma"/>
                <a:cs typeface="Tahoma"/>
              </a:rPr>
              <a:t>System </a:t>
            </a:r>
            <a:r>
              <a:rPr sz="3200" b="1" dirty="0">
                <a:latin typeface="Tahoma"/>
                <a:cs typeface="Tahoma"/>
              </a:rPr>
              <a:t>software— a </a:t>
            </a:r>
            <a:r>
              <a:rPr sz="3200" b="1" spc="-5" dirty="0">
                <a:latin typeface="Tahoma"/>
                <a:cs typeface="Tahoma"/>
              </a:rPr>
              <a:t>collection </a:t>
            </a:r>
            <a:r>
              <a:rPr sz="3200" b="1" dirty="0">
                <a:latin typeface="Tahoma"/>
                <a:cs typeface="Tahoma"/>
              </a:rPr>
              <a:t>of  </a:t>
            </a:r>
            <a:r>
              <a:rPr sz="3200" b="1" spc="-5" dirty="0">
                <a:latin typeface="Tahoma"/>
                <a:cs typeface="Tahoma"/>
              </a:rPr>
              <a:t>programs written </a:t>
            </a:r>
            <a:r>
              <a:rPr sz="3200" b="1" spc="-10" dirty="0">
                <a:latin typeface="Tahoma"/>
                <a:cs typeface="Tahoma"/>
              </a:rPr>
              <a:t>to </a:t>
            </a:r>
            <a:r>
              <a:rPr sz="3200" b="1" dirty="0">
                <a:latin typeface="Tahoma"/>
                <a:cs typeface="Tahoma"/>
              </a:rPr>
              <a:t>service </a:t>
            </a:r>
            <a:r>
              <a:rPr sz="3200" b="1" spc="-5" dirty="0">
                <a:latin typeface="Tahoma"/>
                <a:cs typeface="Tahoma"/>
              </a:rPr>
              <a:t>other  </a:t>
            </a:r>
            <a:r>
              <a:rPr sz="3200" spc="-10" dirty="0">
                <a:latin typeface="Tahoma"/>
                <a:cs typeface="Tahoma"/>
              </a:rPr>
              <a:t>programs.</a:t>
            </a:r>
            <a:endParaRPr sz="3200">
              <a:latin typeface="Tahoma"/>
              <a:cs typeface="Tahoma"/>
            </a:endParaRPr>
          </a:p>
          <a:p>
            <a:pPr marL="756285" marR="6350" lvl="1" indent="-287020" algn="just">
              <a:lnSpc>
                <a:spcPct val="100000"/>
              </a:lnSpc>
              <a:spcBef>
                <a:spcPts val="68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40" dirty="0">
                <a:latin typeface="Tahoma"/>
                <a:cs typeface="Tahoma"/>
              </a:rPr>
              <a:t>e.g., </a:t>
            </a:r>
            <a:r>
              <a:rPr sz="2800" spc="-10" dirty="0">
                <a:latin typeface="Tahoma"/>
                <a:cs typeface="Tahoma"/>
              </a:rPr>
              <a:t>compilers, </a:t>
            </a:r>
            <a:r>
              <a:rPr sz="2800" spc="-5" dirty="0">
                <a:latin typeface="Tahoma"/>
                <a:cs typeface="Tahoma"/>
              </a:rPr>
              <a:t>editors, and </a:t>
            </a:r>
            <a:r>
              <a:rPr sz="2800" spc="-10" dirty="0">
                <a:latin typeface="Tahoma"/>
                <a:cs typeface="Tahoma"/>
              </a:rPr>
              <a:t>file  </a:t>
            </a:r>
            <a:r>
              <a:rPr sz="2800" spc="-5" dirty="0">
                <a:latin typeface="Tahoma"/>
                <a:cs typeface="Tahoma"/>
              </a:rPr>
              <a:t>management utilities.</a:t>
            </a:r>
            <a:r>
              <a:rPr sz="2800" spc="4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(Determinate)</a:t>
            </a:r>
            <a:endParaRPr sz="2800">
              <a:latin typeface="Tahoma"/>
              <a:cs typeface="Tahoma"/>
            </a:endParaRPr>
          </a:p>
          <a:p>
            <a:pPr marL="756285" marR="7620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operating </a:t>
            </a:r>
            <a:r>
              <a:rPr sz="2800" spc="-5" dirty="0">
                <a:latin typeface="Tahoma"/>
                <a:cs typeface="Tahoma"/>
              </a:rPr>
              <a:t>system components, </a:t>
            </a:r>
            <a:r>
              <a:rPr sz="2800" spc="-10" dirty="0">
                <a:latin typeface="Tahoma"/>
                <a:cs typeface="Tahoma"/>
              </a:rPr>
              <a:t>drivers,  </a:t>
            </a:r>
            <a:r>
              <a:rPr sz="2800" spc="-5" dirty="0">
                <a:latin typeface="Tahoma"/>
                <a:cs typeface="Tahoma"/>
              </a:rPr>
              <a:t>networking </a:t>
            </a:r>
            <a:r>
              <a:rPr sz="2800" spc="-10" dirty="0">
                <a:latin typeface="Tahoma"/>
                <a:cs typeface="Tahoma"/>
              </a:rPr>
              <a:t>software, </a:t>
            </a:r>
            <a:r>
              <a:rPr sz="2800" spc="-5" dirty="0">
                <a:latin typeface="Tahoma"/>
                <a:cs typeface="Tahoma"/>
              </a:rPr>
              <a:t>telecommunications  processors</a:t>
            </a:r>
            <a:r>
              <a:rPr sz="280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(Indeterminate)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0024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Agility</a:t>
            </a:r>
            <a:r>
              <a:rPr sz="4400" spc="-105" dirty="0"/>
              <a:t> </a:t>
            </a:r>
            <a:r>
              <a:rPr sz="4400" spc="-5" dirty="0"/>
              <a:t>Principles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7244" y="2084044"/>
            <a:ext cx="7616825" cy="377507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4965" indent="-342900" algn="just">
              <a:lnSpc>
                <a:spcPct val="100000"/>
              </a:lnSpc>
              <a:spcBef>
                <a:spcPts val="459"/>
              </a:spcBef>
              <a:buAutoNum type="arabicPeriod" startAt="7"/>
              <a:tabLst>
                <a:tab pos="355600" algn="l"/>
              </a:tabLst>
            </a:pPr>
            <a:r>
              <a:rPr sz="2000" spc="-5" dirty="0">
                <a:latin typeface="Arial"/>
                <a:cs typeface="Arial"/>
              </a:rPr>
              <a:t>Working </a:t>
            </a:r>
            <a:r>
              <a:rPr sz="2000" dirty="0">
                <a:latin typeface="Arial"/>
                <a:cs typeface="Arial"/>
              </a:rPr>
              <a:t>software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primary measure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progress.</a:t>
            </a:r>
            <a:endParaRPr sz="2000">
              <a:latin typeface="Arial"/>
              <a:cs typeface="Arial"/>
            </a:endParaRPr>
          </a:p>
          <a:p>
            <a:pPr marL="354965" marR="5080" indent="-342900" algn="just">
              <a:lnSpc>
                <a:spcPts val="2160"/>
              </a:lnSpc>
              <a:spcBef>
                <a:spcPts val="630"/>
              </a:spcBef>
              <a:buAutoNum type="arabicPeriod" startAt="7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Agile processes </a:t>
            </a:r>
            <a:r>
              <a:rPr sz="2000" spc="-5" dirty="0">
                <a:latin typeface="Arial"/>
                <a:cs typeface="Arial"/>
              </a:rPr>
              <a:t>promote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sustainable development</a:t>
            </a:r>
            <a:r>
              <a:rPr sz="2000" dirty="0">
                <a:latin typeface="Arial"/>
                <a:cs typeface="Arial"/>
              </a:rPr>
              <a:t>.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dirty="0">
                <a:latin typeface="Arial"/>
                <a:cs typeface="Arial"/>
              </a:rPr>
              <a:t>sponsors, </a:t>
            </a:r>
            <a:r>
              <a:rPr sz="2000" spc="-5" dirty="0">
                <a:latin typeface="Arial"/>
                <a:cs typeface="Arial"/>
              </a:rPr>
              <a:t>developers, and users should </a:t>
            </a:r>
            <a:r>
              <a:rPr sz="2000" dirty="0">
                <a:latin typeface="Arial"/>
                <a:cs typeface="Arial"/>
              </a:rPr>
              <a:t>be able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maintain a  constant pace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indefinitely.</a:t>
            </a:r>
            <a:endParaRPr sz="2000">
              <a:latin typeface="Arial"/>
              <a:cs typeface="Arial"/>
            </a:endParaRPr>
          </a:p>
          <a:p>
            <a:pPr marL="354965" marR="6985" indent="-342900" algn="just">
              <a:lnSpc>
                <a:spcPts val="2160"/>
              </a:lnSpc>
              <a:spcBef>
                <a:spcPts val="600"/>
              </a:spcBef>
              <a:buAutoNum type="arabicPeriod" startAt="7"/>
              <a:tabLst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Continuous </a:t>
            </a:r>
            <a:r>
              <a:rPr sz="2000" spc="-5" dirty="0">
                <a:latin typeface="Arial"/>
                <a:cs typeface="Arial"/>
              </a:rPr>
              <a:t>attention </a:t>
            </a:r>
            <a:r>
              <a:rPr sz="2000" spc="-10" dirty="0">
                <a:latin typeface="Arial"/>
                <a:cs typeface="Arial"/>
              </a:rPr>
              <a:t>to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technical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excellence </a:t>
            </a:r>
            <a:r>
              <a:rPr sz="2000" spc="-5" dirty="0">
                <a:latin typeface="Arial"/>
                <a:cs typeface="Arial"/>
              </a:rPr>
              <a:t>and good </a:t>
            </a:r>
            <a:r>
              <a:rPr sz="2000" dirty="0">
                <a:latin typeface="Arial"/>
                <a:cs typeface="Arial"/>
              </a:rPr>
              <a:t>design  enhances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agility.</a:t>
            </a:r>
            <a:endParaRPr sz="2000">
              <a:latin typeface="Arial"/>
              <a:cs typeface="Arial"/>
            </a:endParaRPr>
          </a:p>
          <a:p>
            <a:pPr marL="451484" indent="-439420" algn="just">
              <a:lnSpc>
                <a:spcPts val="2280"/>
              </a:lnSpc>
              <a:spcBef>
                <a:spcPts val="330"/>
              </a:spcBef>
              <a:buClr>
                <a:srgbClr val="000000"/>
              </a:buClr>
              <a:buAutoNum type="arabicPeriod" startAt="7"/>
              <a:tabLst>
                <a:tab pos="452120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Simplicity</a:t>
            </a:r>
            <a:r>
              <a:rPr sz="2000" spc="10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–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art</a:t>
            </a:r>
            <a:r>
              <a:rPr sz="2000" spc="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maximizing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the</a:t>
            </a:r>
            <a:r>
              <a:rPr sz="2000" spc="1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amount</a:t>
            </a:r>
            <a:r>
              <a:rPr sz="2000" spc="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work</a:t>
            </a:r>
            <a:r>
              <a:rPr sz="2000" spc="1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not</a:t>
            </a:r>
            <a:r>
              <a:rPr sz="2000" spc="1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done</a:t>
            </a:r>
            <a:endParaRPr sz="2000">
              <a:latin typeface="Arial"/>
              <a:cs typeface="Arial"/>
            </a:endParaRPr>
          </a:p>
          <a:p>
            <a:pPr marL="354965" algn="just">
              <a:lnSpc>
                <a:spcPts val="2280"/>
              </a:lnSpc>
            </a:pPr>
            <a:r>
              <a:rPr sz="2000" dirty="0">
                <a:latin typeface="Arial"/>
                <a:cs typeface="Arial"/>
              </a:rPr>
              <a:t>– </a:t>
            </a:r>
            <a:r>
              <a:rPr sz="2000" spc="-5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essential.</a:t>
            </a:r>
            <a:endParaRPr sz="2000">
              <a:latin typeface="Arial"/>
              <a:cs typeface="Arial"/>
            </a:endParaRPr>
          </a:p>
          <a:p>
            <a:pPr marL="422275" indent="-410209" algn="just">
              <a:lnSpc>
                <a:spcPts val="2280"/>
              </a:lnSpc>
              <a:spcBef>
                <a:spcPts val="365"/>
              </a:spcBef>
              <a:buAutoNum type="arabicPeriod" startAt="11"/>
              <a:tabLst>
                <a:tab pos="422909" algn="l"/>
              </a:tabLst>
            </a:pPr>
            <a:r>
              <a:rPr sz="2000" spc="-5" dirty="0">
                <a:latin typeface="Arial"/>
                <a:cs typeface="Arial"/>
              </a:rPr>
              <a:t>The best architectures, requirements, </a:t>
            </a:r>
            <a:r>
              <a:rPr sz="2000" dirty="0">
                <a:latin typeface="Arial"/>
                <a:cs typeface="Arial"/>
              </a:rPr>
              <a:t>and </a:t>
            </a:r>
            <a:r>
              <a:rPr sz="2000" spc="-5" dirty="0">
                <a:latin typeface="Arial"/>
                <a:cs typeface="Arial"/>
              </a:rPr>
              <a:t>designs </a:t>
            </a:r>
            <a:r>
              <a:rPr sz="2000" dirty="0">
                <a:latin typeface="Arial"/>
                <a:cs typeface="Arial"/>
              </a:rPr>
              <a:t>emerge</a:t>
            </a:r>
            <a:r>
              <a:rPr sz="2000" spc="2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from</a:t>
            </a:r>
            <a:endParaRPr sz="2000">
              <a:latin typeface="Arial"/>
              <a:cs typeface="Arial"/>
            </a:endParaRPr>
          </a:p>
          <a:p>
            <a:pPr marL="354965" algn="just">
              <a:lnSpc>
                <a:spcPts val="228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self–organizing</a:t>
            </a:r>
            <a:r>
              <a:rPr sz="20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teams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354965" marR="6350" indent="-342900" algn="just">
              <a:lnSpc>
                <a:spcPts val="2160"/>
              </a:lnSpc>
              <a:spcBef>
                <a:spcPts val="630"/>
              </a:spcBef>
              <a:buAutoNum type="arabicPeriod" startAt="12"/>
              <a:tabLst>
                <a:tab pos="459740" algn="l"/>
              </a:tabLst>
            </a:pPr>
            <a:r>
              <a:rPr sz="2000" spc="-5" dirty="0">
                <a:latin typeface="Arial"/>
                <a:cs typeface="Arial"/>
              </a:rPr>
              <a:t>At </a:t>
            </a:r>
            <a:r>
              <a:rPr sz="2000" dirty="0">
                <a:latin typeface="Arial"/>
                <a:cs typeface="Arial"/>
              </a:rPr>
              <a:t>regular </a:t>
            </a:r>
            <a:r>
              <a:rPr sz="2000" spc="-5" dirty="0">
                <a:latin typeface="Arial"/>
                <a:cs typeface="Arial"/>
              </a:rPr>
              <a:t>intervals,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team reflects </a:t>
            </a:r>
            <a:r>
              <a:rPr sz="2000" dirty="0">
                <a:latin typeface="Arial"/>
                <a:cs typeface="Arial"/>
              </a:rPr>
              <a:t>on how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become </a:t>
            </a:r>
            <a:r>
              <a:rPr sz="2000" spc="-5" dirty="0">
                <a:latin typeface="Arial"/>
                <a:cs typeface="Arial"/>
              </a:rPr>
              <a:t>more  effective, </a:t>
            </a:r>
            <a:r>
              <a:rPr sz="2000" dirty="0">
                <a:latin typeface="Arial"/>
                <a:cs typeface="Arial"/>
              </a:rPr>
              <a:t>then tunes and adjusts its behavior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accordingly.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Politics of Agile Development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097" y="1986280"/>
            <a:ext cx="8875903" cy="4871720"/>
          </a:xfrm>
        </p:spPr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There is considerable debate (sometimes strident) about the benefits and applicability of agile software development as opposed to more conventional software engineering processes. 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Like all software technology arguments, this methodology debate risks degenerating into a religious war. If warfare breaks out, rational thought disappears and beliefs rather than facts guide decision making.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No one is against agility. The real question is: What is the best way to achieve it?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There are no absolute answers to either of these questions. Even within the agile school itself, there are many proposed process models, each with a subtly different approach to the agility problem.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231493"/>
            <a:ext cx="5960533" cy="6334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dirty="0" smtClean="0">
                <a:ea typeface="굴림" panose="020B0600000101010101" pitchFamily="50" charset="-127"/>
              </a:rPr>
              <a:t>Human Factors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3434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endParaRPr lang="en-US" altLang="ko-KR" i="1" dirty="0" smtClean="0">
              <a:latin typeface="Palatino" pitchFamily="-128" charset="0"/>
              <a:ea typeface="굴림" panose="020B0600000101010101" pitchFamily="50" charset="-127"/>
            </a:endParaRPr>
          </a:p>
          <a:p>
            <a:pPr eaLnBrk="1" hangingPunct="1"/>
            <a:endParaRPr lang="en-US" altLang="ko-KR" i="1" dirty="0" smtClean="0">
              <a:latin typeface="Palatino" pitchFamily="-128" charset="0"/>
              <a:ea typeface="굴림" panose="020B0600000101010101" pitchFamily="50" charset="-127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altLang="ko-KR" i="1" dirty="0" smtClean="0">
                <a:latin typeface="Palatino" pitchFamily="-128" charset="0"/>
                <a:ea typeface="굴림" panose="020B0600000101010101" pitchFamily="50" charset="-127"/>
              </a:rPr>
              <a:t>T</a:t>
            </a:r>
            <a:r>
              <a:rPr lang="en-US" altLang="ko-KR" i="1" dirty="0" smtClean="0">
                <a:latin typeface="Palatino" pitchFamily="-128" charset="0"/>
                <a:ea typeface="굴림" panose="020B0600000101010101" pitchFamily="50" charset="-127"/>
              </a:rPr>
              <a:t>he </a:t>
            </a:r>
            <a:r>
              <a:rPr lang="en-US" altLang="ko-KR" i="1" dirty="0" smtClean="0">
                <a:latin typeface="Palatino" pitchFamily="-128" charset="0"/>
                <a:ea typeface="굴림" panose="020B0600000101010101" pitchFamily="50" charset="-127"/>
              </a:rPr>
              <a:t>process molds to the needs of the people</a:t>
            </a:r>
            <a:r>
              <a:rPr lang="en-US" altLang="ko-KR" dirty="0" smtClean="0">
                <a:latin typeface="Palatino" pitchFamily="-128" charset="0"/>
                <a:ea typeface="굴림" panose="020B0600000101010101" pitchFamily="50" charset="-127"/>
              </a:rPr>
              <a:t> </a:t>
            </a:r>
            <a:r>
              <a:rPr lang="en-US" altLang="ko-KR" i="1" dirty="0" smtClean="0">
                <a:latin typeface="Palatino" pitchFamily="-128" charset="0"/>
                <a:ea typeface="굴림" panose="020B0600000101010101" pitchFamily="50" charset="-127"/>
              </a:rPr>
              <a:t>and team,</a:t>
            </a:r>
            <a:r>
              <a:rPr lang="en-US" altLang="ko-KR" dirty="0" smtClean="0">
                <a:latin typeface="Palatino" pitchFamily="-128" charset="0"/>
                <a:ea typeface="굴림" panose="020B0600000101010101" pitchFamily="50" charset="-127"/>
              </a:rPr>
              <a:t> not the other way around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en-US" altLang="ko-KR" dirty="0" smtClean="0">
                <a:latin typeface="Palatino" pitchFamily="-128" charset="0"/>
                <a:ea typeface="굴림" panose="020B0600000101010101" pitchFamily="50" charset="-127"/>
              </a:rPr>
              <a:t>key traits must exist among the people on an agile team and the team itself:</a:t>
            </a:r>
          </a:p>
          <a:p>
            <a:pPr lvl="1" eaLnBrk="1" hangingPunct="1"/>
            <a:endParaRPr lang="en-US" altLang="ko-KR" sz="2600" b="1" dirty="0" smtClean="0">
              <a:solidFill>
                <a:schemeClr val="tx1"/>
              </a:solidFill>
              <a:latin typeface="Palatino" pitchFamily="-128" charset="0"/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Competence</a:t>
            </a:r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Common focus.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Collaboration.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Decision-making ability.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Fuzzy problem-solving ability.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Mutual trust and respect.</a:t>
            </a:r>
          </a:p>
          <a:p>
            <a:pPr lvl="1" eaLnBrk="1" hangingPunct="1"/>
            <a:r>
              <a:rPr lang="en-US" altLang="ko-KR" sz="2600" b="1" dirty="0" smtClean="0">
                <a:solidFill>
                  <a:schemeClr val="tx1"/>
                </a:solidFill>
                <a:latin typeface="Palatino" pitchFamily="-128" charset="0"/>
                <a:ea typeface="굴림" panose="020B0600000101010101" pitchFamily="50" charset="-127"/>
              </a:rPr>
              <a:t>Self-organization.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17071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5238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Extreme</a:t>
            </a:r>
            <a:r>
              <a:rPr sz="4400" spc="-95" dirty="0"/>
              <a:t> </a:t>
            </a:r>
            <a:r>
              <a:rPr sz="4400" spc="-10" dirty="0"/>
              <a:t>Programming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26055"/>
            <a:ext cx="7618095" cy="209740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5080" indent="-342900" algn="just">
              <a:lnSpc>
                <a:spcPts val="3840"/>
              </a:lnSpc>
              <a:spcBef>
                <a:spcPts val="405"/>
              </a:spcBef>
              <a:buClr>
                <a:srgbClr val="3333CC"/>
              </a:buClr>
              <a:buSzPct val="56716"/>
              <a:buFont typeface="Wingdings"/>
              <a:buChar char=""/>
              <a:tabLst>
                <a:tab pos="355600" algn="l"/>
              </a:tabLst>
            </a:pPr>
            <a:r>
              <a:rPr sz="3350" i="1" spc="-85" dirty="0">
                <a:solidFill>
                  <a:srgbClr val="FF0000"/>
                </a:solidFill>
                <a:latin typeface="Tahoma"/>
                <a:cs typeface="Tahoma"/>
              </a:rPr>
              <a:t>Extreme </a:t>
            </a:r>
            <a:r>
              <a:rPr sz="3350" i="1" spc="-90" dirty="0">
                <a:solidFill>
                  <a:srgbClr val="FF0000"/>
                </a:solidFill>
                <a:latin typeface="Tahoma"/>
                <a:cs typeface="Tahoma"/>
              </a:rPr>
              <a:t>Programming </a:t>
            </a:r>
            <a:r>
              <a:rPr sz="3350" i="1" spc="-70" dirty="0">
                <a:solidFill>
                  <a:srgbClr val="FF0000"/>
                </a:solidFill>
                <a:latin typeface="Tahoma"/>
                <a:cs typeface="Tahoma"/>
              </a:rPr>
              <a:t>(XP), </a:t>
            </a:r>
            <a:r>
              <a:rPr sz="3350" i="1" spc="-75" dirty="0">
                <a:latin typeface="Tahoma"/>
                <a:cs typeface="Tahoma"/>
              </a:rPr>
              <a:t>the </a:t>
            </a:r>
            <a:r>
              <a:rPr sz="3350" i="1" spc="-80" dirty="0">
                <a:latin typeface="Tahoma"/>
                <a:cs typeface="Tahoma"/>
              </a:rPr>
              <a:t>most  </a:t>
            </a:r>
            <a:r>
              <a:rPr sz="3350" i="1" spc="-75" dirty="0">
                <a:latin typeface="Tahoma"/>
                <a:cs typeface="Tahoma"/>
              </a:rPr>
              <a:t>widely </a:t>
            </a:r>
            <a:r>
              <a:rPr sz="3350" i="1" spc="-80" dirty="0">
                <a:latin typeface="Tahoma"/>
                <a:cs typeface="Tahoma"/>
              </a:rPr>
              <a:t>used approach </a:t>
            </a:r>
            <a:r>
              <a:rPr sz="3350" i="1" spc="-70" dirty="0">
                <a:latin typeface="Tahoma"/>
                <a:cs typeface="Tahoma"/>
              </a:rPr>
              <a:t>to </a:t>
            </a:r>
            <a:r>
              <a:rPr sz="3200" dirty="0">
                <a:latin typeface="Tahoma"/>
                <a:cs typeface="Tahoma"/>
              </a:rPr>
              <a:t>agile </a:t>
            </a:r>
            <a:r>
              <a:rPr sz="3200" spc="-10" dirty="0">
                <a:latin typeface="Tahoma"/>
                <a:cs typeface="Tahoma"/>
              </a:rPr>
              <a:t>software  </a:t>
            </a:r>
            <a:r>
              <a:rPr sz="3200" spc="-5" dirty="0">
                <a:latin typeface="Tahoma"/>
                <a:cs typeface="Tahoma"/>
              </a:rPr>
              <a:t>development.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b="1" dirty="0">
                <a:latin typeface="Tahoma"/>
                <a:cs typeface="Tahoma"/>
              </a:rPr>
              <a:t>XP</a:t>
            </a:r>
            <a:r>
              <a:rPr sz="3200" b="1" spc="-40" dirty="0">
                <a:latin typeface="Tahoma"/>
                <a:cs typeface="Tahoma"/>
              </a:rPr>
              <a:t> </a:t>
            </a:r>
            <a:r>
              <a:rPr sz="3200" b="1" spc="-5" dirty="0">
                <a:latin typeface="Tahoma"/>
                <a:cs typeface="Tahoma"/>
              </a:rPr>
              <a:t>Process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3124161"/>
            <a:ext cx="4800600" cy="35857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4800" y="275034"/>
            <a:ext cx="8610599" cy="79176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Extreme Programming (XP) </a:t>
            </a:r>
          </a:p>
        </p:txBody>
      </p:sp>
      <p:sp>
        <p:nvSpPr>
          <p:cNvPr id="80281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76200" y="1905000"/>
            <a:ext cx="8978747" cy="4572000"/>
          </a:xfrm>
        </p:spPr>
        <p:txBody>
          <a:bodyPr>
            <a:normAutofit/>
          </a:bodyPr>
          <a:lstStyle/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XP Design- 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Follows the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KIS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principle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Encourage the use of CRC (class-responsibility-collaborator) cards 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For difficult design problems, suggests the creation of a spike solution (a design prototype)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A spike solution is a very simple program to explore potential solutions.</a:t>
            </a:r>
            <a:endParaRPr lang="en-US" altLang="ko-KR" sz="20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Encourages “refactoring”—an </a:t>
            </a:r>
            <a:r>
              <a:rPr lang="en-US" altLang="ko-KR" sz="2000" dirty="0" smtClean="0">
                <a:solidFill>
                  <a:srgbClr val="FF0000"/>
                </a:solidFill>
                <a:latin typeface="Arial" pitchFamily="34" charset="0"/>
                <a:ea typeface="굴림" pitchFamily="50" charset="-127"/>
                <a:cs typeface="Arial" pitchFamily="34" charset="0"/>
              </a:rPr>
              <a:t>iterative refinement 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of the internal program design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XP Coding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Recommends the construction of a unit test for a store </a:t>
            </a:r>
            <a:r>
              <a:rPr lang="en-US" altLang="ko-KR" sz="2000" i="1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before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 coding commences</a:t>
            </a:r>
          </a:p>
          <a:p>
            <a:pPr marL="1085850" lvl="2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Test oriented implementation 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Encourages “pair programming”</a:t>
            </a:r>
          </a:p>
          <a:p>
            <a:pPr marL="285750" indent="-285750" eaLnBrk="1" hangingPunct="1">
              <a:lnSpc>
                <a:spcPct val="90000"/>
              </a:lnSpc>
              <a:defRPr/>
            </a:pPr>
            <a:r>
              <a:rPr lang="en-US" altLang="ko-KR" sz="24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XP Testing- </a:t>
            </a: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All unit tests are executed daily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r>
              <a:rPr lang="en-US" altLang="ko-KR" sz="2000" dirty="0" smtClean="0">
                <a:latin typeface="Arial" pitchFamily="34" charset="0"/>
                <a:ea typeface="굴림" pitchFamily="50" charset="-127"/>
                <a:cs typeface="Arial" pitchFamily="34" charset="0"/>
              </a:rPr>
              <a:t>“Acceptance tests” are defined by the customer and executed to assess customer visible functionality</a:t>
            </a:r>
          </a:p>
          <a:p>
            <a:pPr marL="685800" lvl="1" indent="-228600" eaLnBrk="1" hangingPunct="1">
              <a:lnSpc>
                <a:spcPct val="90000"/>
              </a:lnSpc>
              <a:defRPr/>
            </a:pPr>
            <a:endParaRPr lang="ko-KR" altLang="en-US" sz="1600" dirty="0" smtClean="0">
              <a:latin typeface="Arial" pitchFamily="34" charset="0"/>
              <a:ea typeface="굴림" pitchFamily="50" charset="-127"/>
              <a:cs typeface="Arial" pitchFamily="34" charset="0"/>
            </a:endParaRPr>
          </a:p>
        </p:txBody>
      </p:sp>
      <p:sp>
        <p:nvSpPr>
          <p:cNvPr id="10244" name="바닥글 개체 틀 3"/>
          <p:cNvSpPr>
            <a:spLocks noGrp="1"/>
          </p:cNvSpPr>
          <p:nvPr>
            <p:ph type="ftr" sz="quarter" idx="4294967295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  <a:noFill/>
        </p:spPr>
        <p:txBody>
          <a:bodyPr/>
          <a:lstStyle/>
          <a:p>
            <a:r>
              <a:rPr lang="en-US" altLang="ko-KR" dirty="0" smtClean="0">
                <a:ea typeface="굴림" pitchFamily="50" charset="-127"/>
              </a:rPr>
              <a:t>   </a:t>
            </a:r>
          </a:p>
        </p:txBody>
      </p:sp>
      <p:sp>
        <p:nvSpPr>
          <p:cNvPr id="1024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  <a:noFill/>
        </p:spPr>
        <p:txBody>
          <a:bodyPr/>
          <a:lstStyle/>
          <a:p>
            <a:endParaRPr lang="en-US" altLang="ko-KR" dirty="0" smtClean="0">
              <a:latin typeface="Arial" pitchFamily="34" charset="0"/>
              <a:ea typeface="굴림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693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XP</a:t>
            </a:r>
            <a:r>
              <a:rPr sz="4400" spc="-8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49228"/>
            <a:ext cx="7573645" cy="48812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8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XP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Planning</a:t>
            </a:r>
            <a:endParaRPr sz="32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10" dirty="0">
                <a:latin typeface="Tahoma"/>
                <a:cs typeface="Tahoma"/>
              </a:rPr>
              <a:t>Begins with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10" dirty="0">
                <a:latin typeface="Tahoma"/>
                <a:cs typeface="Tahoma"/>
              </a:rPr>
              <a:t>creation </a:t>
            </a:r>
            <a:r>
              <a:rPr sz="2800" spc="-5" dirty="0">
                <a:latin typeface="Tahoma"/>
                <a:cs typeface="Tahoma"/>
              </a:rPr>
              <a:t>of </a:t>
            </a:r>
            <a:r>
              <a:rPr sz="2800" spc="10" dirty="0">
                <a:latin typeface="Tahoma"/>
                <a:cs typeface="Tahoma"/>
              </a:rPr>
              <a:t>“</a:t>
            </a:r>
            <a:r>
              <a:rPr sz="2800" spc="10" dirty="0">
                <a:solidFill>
                  <a:srgbClr val="3333CC"/>
                </a:solidFill>
                <a:latin typeface="Tahoma"/>
                <a:cs typeface="Tahoma"/>
              </a:rPr>
              <a:t>user</a:t>
            </a:r>
            <a:r>
              <a:rPr sz="2800" spc="6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stories</a:t>
            </a:r>
            <a:r>
              <a:rPr sz="2800" spc="-5" dirty="0">
                <a:latin typeface="Tahoma"/>
                <a:cs typeface="Tahoma"/>
              </a:rPr>
              <a:t>”</a:t>
            </a:r>
            <a:endParaRPr sz="2800">
              <a:latin typeface="Tahoma"/>
              <a:cs typeface="Tahoma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Agile </a:t>
            </a:r>
            <a:r>
              <a:rPr sz="2800" spc="-10" dirty="0">
                <a:latin typeface="Tahoma"/>
                <a:cs typeface="Tahoma"/>
              </a:rPr>
              <a:t>team </a:t>
            </a:r>
            <a:r>
              <a:rPr sz="2800" spc="-5" dirty="0">
                <a:latin typeface="Tahoma"/>
                <a:cs typeface="Tahoma"/>
              </a:rPr>
              <a:t>assesses each story and assigns  a</a:t>
            </a:r>
            <a:r>
              <a:rPr sz="2800" spc="-10" dirty="0"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cost</a:t>
            </a:r>
            <a:endParaRPr sz="2800">
              <a:latin typeface="Tahoma"/>
              <a:cs typeface="Tahoma"/>
            </a:endParaRPr>
          </a:p>
          <a:p>
            <a:pPr marL="756285" marR="66611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Stories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grouped to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deliverable 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increment</a:t>
            </a:r>
            <a:endParaRPr sz="2800">
              <a:latin typeface="Tahoma"/>
              <a:cs typeface="Tahoma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commitment </a:t>
            </a:r>
            <a:r>
              <a:rPr sz="2800" spc="-5" dirty="0">
                <a:latin typeface="Tahoma"/>
                <a:cs typeface="Tahoma"/>
              </a:rPr>
              <a:t>is made on </a:t>
            </a:r>
            <a:r>
              <a:rPr sz="2800" spc="-10" dirty="0">
                <a:latin typeface="Tahoma"/>
                <a:cs typeface="Tahoma"/>
              </a:rPr>
              <a:t>delivery</a:t>
            </a:r>
            <a:r>
              <a:rPr sz="2800" spc="8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date</a:t>
            </a:r>
            <a:endParaRPr sz="2800">
              <a:latin typeface="Tahoma"/>
              <a:cs typeface="Tahoma"/>
            </a:endParaRPr>
          </a:p>
          <a:p>
            <a:pPr marL="756285" marR="212725" lvl="1" indent="-287020" algn="just">
              <a:lnSpc>
                <a:spcPct val="10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756920" algn="l"/>
              </a:tabLst>
            </a:pPr>
            <a:r>
              <a:rPr sz="2800" dirty="0">
                <a:latin typeface="Tahoma"/>
                <a:cs typeface="Tahoma"/>
              </a:rPr>
              <a:t>After </a:t>
            </a:r>
            <a:r>
              <a:rPr sz="2800" spc="-5" dirty="0">
                <a:latin typeface="Tahoma"/>
                <a:cs typeface="Tahoma"/>
              </a:rPr>
              <a:t>the first increment “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project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velocity</a:t>
            </a:r>
            <a:r>
              <a:rPr sz="2800" spc="-10" dirty="0">
                <a:latin typeface="Tahoma"/>
                <a:cs typeface="Tahoma"/>
              </a:rPr>
              <a:t>”  </a:t>
            </a:r>
            <a:r>
              <a:rPr sz="2800" spc="-5" dirty="0">
                <a:latin typeface="Tahoma"/>
                <a:cs typeface="Tahoma"/>
              </a:rPr>
              <a:t>is used to help define </a:t>
            </a:r>
            <a:r>
              <a:rPr sz="2800" spc="-10" dirty="0">
                <a:latin typeface="Tahoma"/>
                <a:cs typeface="Tahoma"/>
              </a:rPr>
              <a:t>subsequent delivery  </a:t>
            </a:r>
            <a:r>
              <a:rPr sz="2800" spc="-5" dirty="0">
                <a:latin typeface="Tahoma"/>
                <a:cs typeface="Tahoma"/>
              </a:rPr>
              <a:t>dates </a:t>
            </a:r>
            <a:r>
              <a:rPr sz="2800" spc="-10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other</a:t>
            </a:r>
            <a:r>
              <a:rPr sz="2800" spc="2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increments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7891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 </a:t>
            </a:r>
            <a:r>
              <a:rPr sz="4400" spc="-5" dirty="0"/>
              <a:t>story</a:t>
            </a:r>
            <a:r>
              <a:rPr sz="4400" spc="-75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825" cy="3982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60000"/>
              <a:buFont typeface="Wingdings"/>
              <a:buChar char=""/>
              <a:tabLst>
                <a:tab pos="354965" algn="l"/>
                <a:tab pos="355600" algn="l"/>
                <a:tab pos="1022985" algn="l"/>
                <a:tab pos="1768475" algn="l"/>
                <a:tab pos="2023110" algn="l"/>
                <a:tab pos="3513454" algn="l"/>
                <a:tab pos="4434205" algn="l"/>
                <a:tab pos="4688840" algn="l"/>
                <a:tab pos="5976620" algn="l"/>
                <a:tab pos="6551295" algn="l"/>
              </a:tabLst>
            </a:pPr>
            <a:r>
              <a:rPr sz="2000" spc="-10" dirty="0">
                <a:latin typeface="Tahoma"/>
                <a:cs typeface="Tahoma"/>
              </a:rPr>
              <a:t>U</a:t>
            </a:r>
            <a:r>
              <a:rPr sz="2000" spc="-5" dirty="0">
                <a:latin typeface="Tahoma"/>
                <a:cs typeface="Tahoma"/>
              </a:rPr>
              <a:t>se</a:t>
            </a:r>
            <a:r>
              <a:rPr sz="2000" dirty="0">
                <a:latin typeface="Tahoma"/>
                <a:cs typeface="Tahoma"/>
              </a:rPr>
              <a:t>r	</a:t>
            </a:r>
            <a:r>
              <a:rPr sz="2000" spc="-5" dirty="0">
                <a:latin typeface="Tahoma"/>
                <a:cs typeface="Tahoma"/>
              </a:rPr>
              <a:t>Stor</a:t>
            </a:r>
            <a:r>
              <a:rPr sz="2000" dirty="0">
                <a:latin typeface="Tahoma"/>
                <a:cs typeface="Tahoma"/>
              </a:rPr>
              <a:t>y	-	</a:t>
            </a:r>
            <a:r>
              <a:rPr sz="2000" spc="-35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eg</a:t>
            </a:r>
            <a:r>
              <a:rPr sz="2000" spc="-25" dirty="0">
                <a:latin typeface="Tahoma"/>
                <a:cs typeface="Tahoma"/>
              </a:rPr>
              <a:t>i</a:t>
            </a:r>
            <a:r>
              <a:rPr sz="2000" spc="-5" dirty="0">
                <a:latin typeface="Tahoma"/>
                <a:cs typeface="Tahoma"/>
              </a:rPr>
              <a:t>s</a:t>
            </a:r>
            <a:r>
              <a:rPr sz="2000" dirty="0">
                <a:latin typeface="Tahoma"/>
                <a:cs typeface="Tahoma"/>
              </a:rPr>
              <a:t>t</a:t>
            </a:r>
            <a:r>
              <a:rPr sz="2000" spc="-40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ation	</a:t>
            </a:r>
            <a:r>
              <a:rPr sz="2000" spc="-5" dirty="0">
                <a:latin typeface="Tahoma"/>
                <a:cs typeface="Tahoma"/>
              </a:rPr>
              <a:t>Sc</a:t>
            </a:r>
            <a:r>
              <a:rPr sz="2000" spc="-20" dirty="0">
                <a:latin typeface="Tahoma"/>
                <a:cs typeface="Tahoma"/>
              </a:rPr>
              <a:t>r</a:t>
            </a:r>
            <a:r>
              <a:rPr sz="2000" spc="-5" dirty="0">
                <a:latin typeface="Tahoma"/>
                <a:cs typeface="Tahoma"/>
              </a:rPr>
              <a:t>ee</a:t>
            </a:r>
            <a:r>
              <a:rPr sz="2000" dirty="0">
                <a:latin typeface="Tahoma"/>
                <a:cs typeface="Tahoma"/>
              </a:rPr>
              <a:t>n	-	</a:t>
            </a:r>
            <a:r>
              <a:rPr sz="2000" spc="-10" dirty="0">
                <a:latin typeface="Tahoma"/>
                <a:cs typeface="Tahoma"/>
              </a:rPr>
              <a:t>Us</a:t>
            </a:r>
            <a:r>
              <a:rPr sz="2000" spc="-5" dirty="0">
                <a:latin typeface="Tahoma"/>
                <a:cs typeface="Tahoma"/>
              </a:rPr>
              <a:t>erna</a:t>
            </a:r>
            <a:r>
              <a:rPr sz="2000" spc="-20" dirty="0">
                <a:latin typeface="Tahoma"/>
                <a:cs typeface="Tahoma"/>
              </a:rPr>
              <a:t>m</a:t>
            </a:r>
            <a:r>
              <a:rPr sz="2000" dirty="0">
                <a:latin typeface="Tahoma"/>
                <a:cs typeface="Tahoma"/>
              </a:rPr>
              <a:t>e	a</a:t>
            </a:r>
            <a:r>
              <a:rPr sz="2000" spc="-15" dirty="0">
                <a:latin typeface="Tahoma"/>
                <a:cs typeface="Tahoma"/>
              </a:rPr>
              <a:t>n</a:t>
            </a:r>
            <a:r>
              <a:rPr sz="2000" dirty="0">
                <a:latin typeface="Tahoma"/>
                <a:cs typeface="Tahoma"/>
              </a:rPr>
              <a:t>d	</a:t>
            </a:r>
            <a:r>
              <a:rPr sz="2000" spc="-55" dirty="0">
                <a:latin typeface="Tahoma"/>
                <a:cs typeface="Tahoma"/>
              </a:rPr>
              <a:t>P</a:t>
            </a:r>
            <a:r>
              <a:rPr sz="2000" dirty="0">
                <a:latin typeface="Tahoma"/>
                <a:cs typeface="Tahoma"/>
              </a:rPr>
              <a:t>as</a:t>
            </a:r>
            <a:r>
              <a:rPr sz="2000" spc="-15" dirty="0">
                <a:latin typeface="Tahoma"/>
                <a:cs typeface="Tahoma"/>
              </a:rPr>
              <a:t>s</a:t>
            </a:r>
            <a:r>
              <a:rPr sz="2000" spc="-5" dirty="0">
                <a:latin typeface="Tahoma"/>
                <a:cs typeface="Tahoma"/>
              </a:rPr>
              <a:t>wo</a:t>
            </a:r>
            <a:r>
              <a:rPr sz="2000" spc="-15" dirty="0">
                <a:latin typeface="Tahoma"/>
                <a:cs typeface="Tahoma"/>
              </a:rPr>
              <a:t>r</a:t>
            </a:r>
            <a:r>
              <a:rPr sz="2000" dirty="0">
                <a:latin typeface="Tahoma"/>
                <a:cs typeface="Tahoma"/>
              </a:rPr>
              <a:t>d</a:t>
            </a:r>
            <a:endParaRPr sz="20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Tahoma"/>
                <a:cs typeface="Tahoma"/>
              </a:rPr>
              <a:t>creation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User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Story:</a:t>
            </a:r>
            <a:endParaRPr sz="1800">
              <a:latin typeface="Tahoma"/>
              <a:cs typeface="Tahoma"/>
            </a:endParaRPr>
          </a:p>
          <a:p>
            <a:pPr marL="756285" marR="21717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As a </a:t>
            </a:r>
            <a:r>
              <a:rPr sz="1800" spc="-30" dirty="0">
                <a:latin typeface="Tahoma"/>
                <a:cs typeface="Tahoma"/>
              </a:rPr>
              <a:t>customer, </a:t>
            </a:r>
            <a:r>
              <a:rPr sz="1800" dirty="0">
                <a:latin typeface="Tahoma"/>
                <a:cs typeface="Tahoma"/>
              </a:rPr>
              <a:t>I </a:t>
            </a:r>
            <a:r>
              <a:rPr sz="1800" spc="-5" dirty="0">
                <a:latin typeface="Tahoma"/>
                <a:cs typeface="Tahoma"/>
              </a:rPr>
              <a:t>want to </a:t>
            </a:r>
            <a:r>
              <a:rPr sz="1800" spc="-10" dirty="0">
                <a:latin typeface="Tahoma"/>
                <a:cs typeface="Tahoma"/>
              </a:rPr>
              <a:t>create </a:t>
            </a:r>
            <a:r>
              <a:rPr sz="1800" spc="-5" dirty="0">
                <a:latin typeface="Tahoma"/>
                <a:cs typeface="Tahoma"/>
              </a:rPr>
              <a:t>login </a:t>
            </a:r>
            <a:r>
              <a:rPr sz="1800" spc="-10" dirty="0">
                <a:latin typeface="Tahoma"/>
                <a:cs typeface="Tahoma"/>
              </a:rPr>
              <a:t>credentials </a:t>
            </a:r>
            <a:r>
              <a:rPr sz="1800" spc="-5" dirty="0">
                <a:latin typeface="Tahoma"/>
                <a:cs typeface="Tahoma"/>
              </a:rPr>
              <a:t>so </a:t>
            </a:r>
            <a:r>
              <a:rPr sz="1800" dirty="0">
                <a:latin typeface="Tahoma"/>
                <a:cs typeface="Tahoma"/>
              </a:rPr>
              <a:t>I </a:t>
            </a:r>
            <a:r>
              <a:rPr sz="1800" spc="-5" dirty="0">
                <a:latin typeface="Tahoma"/>
                <a:cs typeface="Tahoma"/>
              </a:rPr>
              <a:t>can </a:t>
            </a:r>
            <a:r>
              <a:rPr sz="1800" spc="-10" dirty="0">
                <a:latin typeface="Tahoma"/>
                <a:cs typeface="Tahoma"/>
              </a:rPr>
              <a:t>securely  </a:t>
            </a:r>
            <a:r>
              <a:rPr sz="1800" dirty="0">
                <a:latin typeface="Tahoma"/>
                <a:cs typeface="Tahoma"/>
              </a:rPr>
              <a:t>access </a:t>
            </a:r>
            <a:r>
              <a:rPr sz="1800" spc="-10" dirty="0">
                <a:latin typeface="Tahoma"/>
                <a:cs typeface="Tahoma"/>
              </a:rPr>
              <a:t>my self-service </a:t>
            </a:r>
            <a:r>
              <a:rPr sz="1800" spc="-5" dirty="0">
                <a:latin typeface="Tahoma"/>
                <a:cs typeface="Tahoma"/>
              </a:rPr>
              <a:t>online </a:t>
            </a:r>
            <a:r>
              <a:rPr sz="1800" dirty="0">
                <a:latin typeface="Tahoma"/>
                <a:cs typeface="Tahoma"/>
              </a:rPr>
              <a:t>account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5" dirty="0">
                <a:latin typeface="Tahoma"/>
                <a:cs typeface="Tahoma"/>
              </a:rPr>
              <a:t>Acceptance</a:t>
            </a:r>
            <a:r>
              <a:rPr sz="1800" spc="-4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Criteria:</a:t>
            </a:r>
            <a:endParaRPr sz="1800">
              <a:latin typeface="Tahoma"/>
              <a:cs typeface="Tahoma"/>
            </a:endParaRPr>
          </a:p>
          <a:p>
            <a:pPr marL="756285" marR="279400">
              <a:lnSpc>
                <a:spcPct val="100000"/>
              </a:lnSpc>
            </a:pPr>
            <a:r>
              <a:rPr sz="1800" spc="-5" dirty="0">
                <a:latin typeface="Tahoma"/>
                <a:cs typeface="Tahoma"/>
              </a:rPr>
              <a:t>Input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fields to enter </a:t>
            </a:r>
            <a:r>
              <a:rPr sz="1800" dirty="0">
                <a:latin typeface="Tahoma"/>
                <a:cs typeface="Tahoma"/>
              </a:rPr>
              <a:t>- 1) </a:t>
            </a:r>
            <a:r>
              <a:rPr sz="1800" spc="-5" dirty="0">
                <a:latin typeface="Tahoma"/>
                <a:cs typeface="Tahoma"/>
              </a:rPr>
              <a:t>Username </a:t>
            </a:r>
            <a:r>
              <a:rPr sz="1800" dirty="0">
                <a:latin typeface="Tahoma"/>
                <a:cs typeface="Tahoma"/>
              </a:rPr>
              <a:t>2) </a:t>
            </a:r>
            <a:r>
              <a:rPr sz="1800" spc="-10" dirty="0">
                <a:latin typeface="Tahoma"/>
                <a:cs typeface="Tahoma"/>
              </a:rPr>
              <a:t>Password </a:t>
            </a:r>
            <a:r>
              <a:rPr sz="1800" dirty="0">
                <a:latin typeface="Tahoma"/>
                <a:cs typeface="Tahoma"/>
              </a:rPr>
              <a:t>3) </a:t>
            </a:r>
            <a:r>
              <a:rPr sz="1800" spc="-10" dirty="0">
                <a:latin typeface="Tahoma"/>
                <a:cs typeface="Tahoma"/>
              </a:rPr>
              <a:t>Re-enter  Password </a:t>
            </a:r>
            <a:r>
              <a:rPr sz="1800" dirty="0">
                <a:latin typeface="Tahoma"/>
                <a:cs typeface="Tahoma"/>
              </a:rPr>
              <a:t>4) </a:t>
            </a:r>
            <a:r>
              <a:rPr sz="1800" spc="-10" dirty="0">
                <a:latin typeface="Tahoma"/>
                <a:cs typeface="Tahoma"/>
              </a:rPr>
              <a:t>Security </a:t>
            </a:r>
            <a:r>
              <a:rPr sz="1800" spc="-5" dirty="0">
                <a:latin typeface="Tahoma"/>
                <a:cs typeface="Tahoma"/>
              </a:rPr>
              <a:t>question </a:t>
            </a:r>
            <a:r>
              <a:rPr sz="1800" dirty="0">
                <a:latin typeface="Tahoma"/>
                <a:cs typeface="Tahoma"/>
              </a:rPr>
              <a:t>5) </a:t>
            </a:r>
            <a:r>
              <a:rPr sz="1800" spc="-10" dirty="0">
                <a:latin typeface="Tahoma"/>
                <a:cs typeface="Tahoma"/>
              </a:rPr>
              <a:t>Security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answer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dirty="0">
                <a:latin typeface="Tahoma"/>
                <a:cs typeface="Tahoma"/>
              </a:rPr>
              <a:t>Username data </a:t>
            </a:r>
            <a:r>
              <a:rPr sz="1800" spc="-5" dirty="0">
                <a:latin typeface="Tahoma"/>
                <a:cs typeface="Tahoma"/>
              </a:rPr>
              <a:t>field specifications </a:t>
            </a:r>
            <a:r>
              <a:rPr sz="1800" dirty="0">
                <a:latin typeface="Tahoma"/>
                <a:cs typeface="Tahoma"/>
              </a:rPr>
              <a:t>- TBD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specifications</a:t>
            </a:r>
            <a:endParaRPr sz="1800">
              <a:latin typeface="Tahoma"/>
              <a:cs typeface="Tahoma"/>
            </a:endParaRPr>
          </a:p>
          <a:p>
            <a:pPr marL="756285" marR="43815" lvl="1" indent="-287020">
              <a:lnSpc>
                <a:spcPct val="100000"/>
              </a:lnSpc>
              <a:spcBef>
                <a:spcPts val="434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10" dirty="0">
                <a:latin typeface="Tahoma"/>
                <a:cs typeface="Tahoma"/>
              </a:rPr>
              <a:t>Password </a:t>
            </a:r>
            <a:r>
              <a:rPr sz="1800" dirty="0">
                <a:latin typeface="Tahoma"/>
                <a:cs typeface="Tahoma"/>
              </a:rPr>
              <a:t>data </a:t>
            </a:r>
            <a:r>
              <a:rPr sz="1800" spc="-5" dirty="0">
                <a:latin typeface="Tahoma"/>
                <a:cs typeface="Tahoma"/>
              </a:rPr>
              <a:t>field specifications </a:t>
            </a:r>
            <a:r>
              <a:rPr sz="1800" dirty="0">
                <a:latin typeface="Tahoma"/>
                <a:cs typeface="Tahoma"/>
              </a:rPr>
              <a:t>- </a:t>
            </a:r>
            <a:r>
              <a:rPr sz="1800" spc="-10" dirty="0">
                <a:latin typeface="Tahoma"/>
                <a:cs typeface="Tahoma"/>
              </a:rPr>
              <a:t>At </a:t>
            </a:r>
            <a:r>
              <a:rPr sz="1800" dirty="0">
                <a:latin typeface="Tahoma"/>
                <a:cs typeface="Tahoma"/>
              </a:rPr>
              <a:t>least 7 </a:t>
            </a:r>
            <a:r>
              <a:rPr sz="1800" spc="-5" dirty="0">
                <a:latin typeface="Tahoma"/>
                <a:cs typeface="Tahoma"/>
              </a:rPr>
              <a:t>characters, </a:t>
            </a:r>
            <a:r>
              <a:rPr sz="1800" dirty="0">
                <a:latin typeface="Tahoma"/>
                <a:cs typeface="Tahoma"/>
              </a:rPr>
              <a:t>1 </a:t>
            </a:r>
            <a:r>
              <a:rPr sz="1800" spc="-35" dirty="0">
                <a:latin typeface="Tahoma"/>
                <a:cs typeface="Tahoma"/>
              </a:rPr>
              <a:t>number,  </a:t>
            </a:r>
            <a:r>
              <a:rPr sz="1800" dirty="0">
                <a:latin typeface="Tahoma"/>
                <a:cs typeface="Tahoma"/>
              </a:rPr>
              <a:t>1 </a:t>
            </a:r>
            <a:r>
              <a:rPr sz="1800" spc="-5" dirty="0">
                <a:latin typeface="Tahoma"/>
                <a:cs typeface="Tahoma"/>
              </a:rPr>
              <a:t>uppercase </a:t>
            </a:r>
            <a:r>
              <a:rPr sz="1800" spc="-40" dirty="0">
                <a:latin typeface="Tahoma"/>
                <a:cs typeface="Tahoma"/>
              </a:rPr>
              <a:t>letter, </a:t>
            </a:r>
            <a:r>
              <a:rPr sz="1800" dirty="0">
                <a:latin typeface="Tahoma"/>
                <a:cs typeface="Tahoma"/>
              </a:rPr>
              <a:t>1 </a:t>
            </a:r>
            <a:r>
              <a:rPr sz="1800" spc="-10" dirty="0">
                <a:latin typeface="Tahoma"/>
                <a:cs typeface="Tahoma"/>
              </a:rPr>
              <a:t>lowercase </a:t>
            </a:r>
            <a:r>
              <a:rPr sz="1800" spc="-40" dirty="0">
                <a:latin typeface="Tahoma"/>
                <a:cs typeface="Tahoma"/>
              </a:rPr>
              <a:t>letter, </a:t>
            </a:r>
            <a:r>
              <a:rPr sz="1800" dirty="0">
                <a:latin typeface="Tahoma"/>
                <a:cs typeface="Tahoma"/>
              </a:rPr>
              <a:t>one </a:t>
            </a:r>
            <a:r>
              <a:rPr sz="1800" spc="-5" dirty="0">
                <a:latin typeface="Tahoma"/>
                <a:cs typeface="Tahoma"/>
              </a:rPr>
              <a:t>special</a:t>
            </a:r>
            <a:r>
              <a:rPr sz="1800" spc="135" dirty="0">
                <a:latin typeface="Tahoma"/>
                <a:cs typeface="Tahoma"/>
              </a:rPr>
              <a:t> </a:t>
            </a:r>
            <a:r>
              <a:rPr sz="1800" spc="-10" dirty="0">
                <a:latin typeface="Tahoma"/>
                <a:cs typeface="Tahoma"/>
              </a:rPr>
              <a:t>character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10" dirty="0">
                <a:latin typeface="Tahoma"/>
                <a:cs typeface="Tahoma"/>
              </a:rPr>
              <a:t>Security </a:t>
            </a:r>
            <a:r>
              <a:rPr sz="1800" spc="-5" dirty="0">
                <a:latin typeface="Tahoma"/>
                <a:cs typeface="Tahoma"/>
              </a:rPr>
              <a:t>questions drop-down </a:t>
            </a:r>
            <a:r>
              <a:rPr sz="1800" dirty="0">
                <a:latin typeface="Tahoma"/>
                <a:cs typeface="Tahoma"/>
              </a:rPr>
              <a:t>- TBD </a:t>
            </a:r>
            <a:r>
              <a:rPr sz="1800" spc="-5" dirty="0">
                <a:latin typeface="Tahoma"/>
                <a:cs typeface="Tahoma"/>
              </a:rPr>
              <a:t>for</a:t>
            </a:r>
            <a:r>
              <a:rPr sz="1800" spc="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content</a:t>
            </a:r>
            <a:endParaRPr sz="18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lr>
                <a:srgbClr val="FF0000"/>
              </a:buClr>
              <a:buSzPct val="55555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1800" spc="-10" dirty="0">
                <a:latin typeface="Tahoma"/>
                <a:cs typeface="Tahoma"/>
              </a:rPr>
              <a:t>Security </a:t>
            </a:r>
            <a:r>
              <a:rPr sz="1800" dirty="0">
                <a:latin typeface="Tahoma"/>
                <a:cs typeface="Tahoma"/>
              </a:rPr>
              <a:t>Answer data </a:t>
            </a:r>
            <a:r>
              <a:rPr sz="1800" spc="-5" dirty="0">
                <a:latin typeface="Tahoma"/>
                <a:cs typeface="Tahoma"/>
              </a:rPr>
              <a:t>field specifications </a:t>
            </a:r>
            <a:r>
              <a:rPr sz="1800" dirty="0">
                <a:latin typeface="Tahoma"/>
                <a:cs typeface="Tahoma"/>
              </a:rPr>
              <a:t>- at least 4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characters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693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XP</a:t>
            </a:r>
            <a:r>
              <a:rPr sz="4400" spc="-8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51176"/>
            <a:ext cx="7616825" cy="43668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84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299720" algn="l"/>
              </a:tabLst>
            </a:pPr>
            <a:r>
              <a:rPr sz="3200" dirty="0">
                <a:latin typeface="Tahoma"/>
                <a:cs typeface="Tahoma"/>
              </a:rPr>
              <a:t>XP</a:t>
            </a:r>
            <a:r>
              <a:rPr sz="3200" spc="-2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Design</a:t>
            </a:r>
            <a:endParaRPr sz="3200">
              <a:latin typeface="Tahoma"/>
              <a:cs typeface="Tahoma"/>
            </a:endParaRPr>
          </a:p>
          <a:p>
            <a:pPr marL="698500" marR="6985" lvl="1" indent="-228600" algn="just">
              <a:lnSpc>
                <a:spcPts val="3460"/>
              </a:lnSpc>
              <a:spcBef>
                <a:spcPts val="815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698500" algn="l"/>
              </a:tabLst>
            </a:pPr>
            <a:r>
              <a:rPr sz="3200" spc="-10" dirty="0">
                <a:latin typeface="Tahoma"/>
                <a:cs typeface="Tahoma"/>
              </a:rPr>
              <a:t>Encourage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use of </a:t>
            </a:r>
            <a:r>
              <a:rPr sz="3200" dirty="0">
                <a:solidFill>
                  <a:srgbClr val="3333CC"/>
                </a:solidFill>
                <a:latin typeface="Tahoma"/>
                <a:cs typeface="Tahoma"/>
              </a:rPr>
              <a:t>CRC 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(</a:t>
            </a:r>
            <a:r>
              <a:rPr sz="3200" spc="-5" dirty="0">
                <a:latin typeface="Tahoma"/>
                <a:cs typeface="Tahoma"/>
              </a:rPr>
              <a:t>Class-  responsibility-collaboration)</a:t>
            </a:r>
            <a:r>
              <a:rPr sz="3200" dirty="0">
                <a:latin typeface="Tahoma"/>
                <a:cs typeface="Tahoma"/>
              </a:rPr>
              <a:t> 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cards</a:t>
            </a:r>
            <a:endParaRPr sz="3200">
              <a:latin typeface="Tahoma"/>
              <a:cs typeface="Tahoma"/>
            </a:endParaRPr>
          </a:p>
          <a:p>
            <a:pPr marL="698500" marR="5080" lvl="1" indent="-228600" algn="just">
              <a:lnSpc>
                <a:spcPts val="3460"/>
              </a:lnSpc>
              <a:spcBef>
                <a:spcPts val="760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698500" algn="l"/>
              </a:tabLst>
            </a:pPr>
            <a:r>
              <a:rPr sz="3200" spc="-25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difficult </a:t>
            </a:r>
            <a:r>
              <a:rPr sz="3200" dirty="0">
                <a:latin typeface="Tahoma"/>
                <a:cs typeface="Tahoma"/>
              </a:rPr>
              <a:t>design problems,  </a:t>
            </a:r>
            <a:r>
              <a:rPr sz="3200" spc="-5" dirty="0">
                <a:latin typeface="Tahoma"/>
                <a:cs typeface="Tahoma"/>
              </a:rPr>
              <a:t>suggests the creation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10" dirty="0">
                <a:latin typeface="Tahoma"/>
                <a:cs typeface="Tahoma"/>
              </a:rPr>
              <a:t>“</a:t>
            </a:r>
            <a:r>
              <a:rPr sz="3200" spc="-10" dirty="0">
                <a:solidFill>
                  <a:srgbClr val="3333CC"/>
                </a:solidFill>
                <a:latin typeface="Tahoma"/>
                <a:cs typeface="Tahoma"/>
              </a:rPr>
              <a:t>spike  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solutions</a:t>
            </a:r>
            <a:r>
              <a:rPr sz="3200" spc="-5" dirty="0">
                <a:latin typeface="Tahoma"/>
                <a:cs typeface="Tahoma"/>
              </a:rPr>
              <a:t>”—a design</a:t>
            </a:r>
            <a:r>
              <a:rPr sz="3200" spc="-15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prototype</a:t>
            </a:r>
            <a:endParaRPr sz="3200">
              <a:latin typeface="Tahoma"/>
              <a:cs typeface="Tahoma"/>
            </a:endParaRPr>
          </a:p>
          <a:p>
            <a:pPr marL="698500" marR="5080" lvl="1" indent="-228600" algn="just">
              <a:lnSpc>
                <a:spcPts val="3460"/>
              </a:lnSpc>
              <a:spcBef>
                <a:spcPts val="760"/>
              </a:spcBef>
              <a:buClr>
                <a:srgbClr val="FF0000"/>
              </a:buClr>
              <a:buSzPct val="54687"/>
              <a:buFont typeface="Wingdings"/>
              <a:buChar char=""/>
              <a:tabLst>
                <a:tab pos="698500" algn="l"/>
              </a:tabLst>
            </a:pPr>
            <a:r>
              <a:rPr sz="3200" spc="-10" dirty="0">
                <a:latin typeface="Tahoma"/>
                <a:cs typeface="Tahoma"/>
              </a:rPr>
              <a:t>Encourages </a:t>
            </a:r>
            <a:r>
              <a:rPr sz="3200" spc="-5" dirty="0">
                <a:latin typeface="Tahoma"/>
                <a:cs typeface="Tahoma"/>
              </a:rPr>
              <a:t>“</a:t>
            </a:r>
            <a:r>
              <a:rPr sz="3200" spc="-5" dirty="0">
                <a:solidFill>
                  <a:srgbClr val="3333CC"/>
                </a:solidFill>
                <a:latin typeface="Tahoma"/>
                <a:cs typeface="Tahoma"/>
              </a:rPr>
              <a:t>refactoring</a:t>
            </a:r>
            <a:r>
              <a:rPr sz="3200" spc="-5" dirty="0">
                <a:latin typeface="Tahoma"/>
                <a:cs typeface="Tahoma"/>
              </a:rPr>
              <a:t>”—an </a:t>
            </a:r>
            <a:r>
              <a:rPr sz="3200" spc="-10" dirty="0">
                <a:latin typeface="Tahoma"/>
                <a:cs typeface="Tahoma"/>
              </a:rPr>
              <a:t>iterative  </a:t>
            </a:r>
            <a:r>
              <a:rPr sz="3200" spc="-5" dirty="0">
                <a:latin typeface="Tahoma"/>
                <a:cs typeface="Tahoma"/>
              </a:rPr>
              <a:t>refinement </a:t>
            </a:r>
            <a:r>
              <a:rPr sz="3200" dirty="0">
                <a:latin typeface="Tahoma"/>
                <a:cs typeface="Tahoma"/>
              </a:rPr>
              <a:t>of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dirty="0">
                <a:latin typeface="Tahoma"/>
                <a:cs typeface="Tahoma"/>
              </a:rPr>
              <a:t>internal </a:t>
            </a:r>
            <a:r>
              <a:rPr sz="3200" spc="-10" dirty="0">
                <a:latin typeface="Tahoma"/>
                <a:cs typeface="Tahoma"/>
              </a:rPr>
              <a:t>program  </a:t>
            </a:r>
            <a:r>
              <a:rPr sz="3200" spc="-5" dirty="0">
                <a:latin typeface="Tahoma"/>
                <a:cs typeface="Tahoma"/>
              </a:rPr>
              <a:t>design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613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CRC </a:t>
            </a:r>
            <a:r>
              <a:rPr sz="4400" spc="-5" dirty="0"/>
              <a:t>Card</a:t>
            </a:r>
            <a:r>
              <a:rPr sz="4400" spc="-12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495300" y="2324100"/>
            <a:ext cx="3209925" cy="1838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32890" y="2795751"/>
            <a:ext cx="4427538" cy="25356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46132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CRC </a:t>
            </a:r>
            <a:r>
              <a:rPr sz="4400" spc="-5" dirty="0"/>
              <a:t>Card</a:t>
            </a:r>
            <a:r>
              <a:rPr sz="4400" spc="-120" dirty="0"/>
              <a:t> </a:t>
            </a:r>
            <a:r>
              <a:rPr sz="4400" spc="-5" dirty="0"/>
              <a:t>Example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54140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Student Information</a:t>
            </a:r>
            <a:r>
              <a:rPr sz="3200" spc="-5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System</a:t>
            </a:r>
            <a:endParaRPr sz="32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3947" y="2514600"/>
            <a:ext cx="8592185" cy="4191000"/>
            <a:chOff x="443947" y="2514600"/>
            <a:chExt cx="8592185" cy="4191000"/>
          </a:xfrm>
        </p:grpSpPr>
        <p:sp>
          <p:nvSpPr>
            <p:cNvPr id="5" name="object 5"/>
            <p:cNvSpPr/>
            <p:nvPr/>
          </p:nvSpPr>
          <p:spPr>
            <a:xfrm>
              <a:off x="443947" y="3491952"/>
              <a:ext cx="3886200" cy="16002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400" y="2514600"/>
              <a:ext cx="4692523" cy="4191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53200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Software</a:t>
            </a:r>
            <a:r>
              <a:rPr sz="4400" spc="-75" dirty="0"/>
              <a:t> </a:t>
            </a:r>
            <a:r>
              <a:rPr sz="4400" dirty="0"/>
              <a:t>Applications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619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Application software </a:t>
            </a:r>
            <a:r>
              <a:rPr sz="2400" spc="-5" dirty="0">
                <a:latin typeface="Tahoma"/>
                <a:cs typeface="Tahoma"/>
              </a:rPr>
              <a:t>—stand-alone </a:t>
            </a:r>
            <a:r>
              <a:rPr sz="2400" spc="-10" dirty="0">
                <a:latin typeface="Tahoma"/>
                <a:cs typeface="Tahoma"/>
              </a:rPr>
              <a:t>programs</a:t>
            </a:r>
            <a:r>
              <a:rPr sz="2400" spc="-18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that</a:t>
            </a:r>
            <a:endParaRPr sz="2400">
              <a:latin typeface="Tahoma"/>
              <a:cs typeface="Tahoma"/>
            </a:endParaRPr>
          </a:p>
          <a:p>
            <a:pPr marL="355600">
              <a:lnSpc>
                <a:spcPct val="100000"/>
              </a:lnSpc>
            </a:pPr>
            <a:r>
              <a:rPr sz="2400" spc="-10" dirty="0">
                <a:latin typeface="Tahoma"/>
                <a:cs typeface="Tahoma"/>
              </a:rPr>
              <a:t>solve </a:t>
            </a:r>
            <a:r>
              <a:rPr sz="2400" dirty="0">
                <a:latin typeface="Tahoma"/>
                <a:cs typeface="Tahoma"/>
              </a:rPr>
              <a:t>a </a:t>
            </a:r>
            <a:r>
              <a:rPr sz="2400" spc="-5" dirty="0">
                <a:latin typeface="Tahoma"/>
                <a:cs typeface="Tahoma"/>
              </a:rPr>
              <a:t>specific business</a:t>
            </a:r>
            <a:r>
              <a:rPr sz="2400" spc="40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need.</a:t>
            </a:r>
            <a:endParaRPr sz="2400">
              <a:latin typeface="Tahoma"/>
              <a:cs typeface="Tahoma"/>
            </a:endParaRPr>
          </a:p>
          <a:p>
            <a:pPr marL="355600" marR="254635" indent="-342900">
              <a:lnSpc>
                <a:spcPct val="100000"/>
              </a:lnSpc>
              <a:spcBef>
                <a:spcPts val="57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ahoma"/>
                <a:cs typeface="Tahoma"/>
              </a:rPr>
              <a:t>Engineering/scientific software </a:t>
            </a:r>
            <a:r>
              <a:rPr sz="2400" spc="-15" dirty="0">
                <a:latin typeface="Tahoma"/>
                <a:cs typeface="Tahoma"/>
              </a:rPr>
              <a:t>—a </a:t>
            </a:r>
            <a:r>
              <a:rPr sz="2400" spc="-5" dirty="0">
                <a:latin typeface="Tahoma"/>
                <a:cs typeface="Tahoma"/>
              </a:rPr>
              <a:t>broad </a:t>
            </a:r>
            <a:r>
              <a:rPr sz="2400" spc="-15" dirty="0">
                <a:latin typeface="Tahoma"/>
                <a:cs typeface="Tahoma"/>
              </a:rPr>
              <a:t>array  </a:t>
            </a:r>
            <a:r>
              <a:rPr sz="2400" dirty="0">
                <a:latin typeface="Tahoma"/>
                <a:cs typeface="Tahoma"/>
              </a:rPr>
              <a:t>of </a:t>
            </a:r>
            <a:r>
              <a:rPr sz="2400" spc="-5" dirty="0">
                <a:latin typeface="Tahoma"/>
                <a:cs typeface="Tahoma"/>
              </a:rPr>
              <a:t>“number-crunching</a:t>
            </a:r>
            <a:r>
              <a:rPr sz="2400" spc="-65" dirty="0">
                <a:latin typeface="Tahoma"/>
                <a:cs typeface="Tahoma"/>
              </a:rPr>
              <a:t> </a:t>
            </a:r>
            <a:r>
              <a:rPr sz="2400" spc="-5" dirty="0">
                <a:latin typeface="Tahoma"/>
                <a:cs typeface="Tahoma"/>
              </a:rPr>
              <a:t>programs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Astronomy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Automotive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Orbital </a:t>
            </a:r>
            <a:r>
              <a:rPr sz="2000" spc="-5" dirty="0">
                <a:latin typeface="Tahoma"/>
                <a:cs typeface="Tahoma"/>
              </a:rPr>
              <a:t>dynamics,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Computer-aided</a:t>
            </a:r>
            <a:r>
              <a:rPr sz="2000" spc="-6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design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Molecular</a:t>
            </a:r>
            <a:r>
              <a:rPr sz="2000" spc="-3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biology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5" dirty="0">
                <a:latin typeface="Tahoma"/>
                <a:cs typeface="Tahoma"/>
              </a:rPr>
              <a:t>Genetic</a:t>
            </a:r>
            <a:r>
              <a:rPr sz="2000" spc="-25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analysis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spc="-15" dirty="0">
                <a:latin typeface="Tahoma"/>
                <a:cs typeface="Tahoma"/>
              </a:rPr>
              <a:t>Meteorology.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693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XP</a:t>
            </a:r>
            <a:r>
              <a:rPr sz="4400" spc="-8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92225" indent="-287020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1292860" algn="l"/>
                <a:tab pos="1293495" algn="l"/>
              </a:tabLst>
            </a:pPr>
            <a:r>
              <a:rPr spc="-5" dirty="0"/>
              <a:t>XP</a:t>
            </a:r>
            <a:r>
              <a:rPr spc="-25" dirty="0"/>
              <a:t> </a:t>
            </a:r>
            <a:r>
              <a:rPr spc="-5" dirty="0"/>
              <a:t>Coding</a:t>
            </a:r>
          </a:p>
          <a:p>
            <a:pPr marL="1691639" marR="5080" lvl="1" indent="-228600">
              <a:lnSpc>
                <a:spcPts val="3020"/>
              </a:lnSpc>
              <a:spcBef>
                <a:spcPts val="72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692275" algn="l"/>
              </a:tabLst>
            </a:pPr>
            <a:r>
              <a:rPr sz="2800" spc="-10" dirty="0">
                <a:latin typeface="Tahoma"/>
                <a:cs typeface="Tahoma"/>
              </a:rPr>
              <a:t>Recommends </a:t>
            </a:r>
            <a:r>
              <a:rPr sz="2800" spc="-5" dirty="0">
                <a:latin typeface="Tahoma"/>
                <a:cs typeface="Tahoma"/>
              </a:rPr>
              <a:t>the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construction </a:t>
            </a:r>
            <a:r>
              <a:rPr sz="2800" dirty="0">
                <a:solidFill>
                  <a:srgbClr val="3333CC"/>
                </a:solidFill>
                <a:latin typeface="Tahoma"/>
                <a:cs typeface="Tahoma"/>
              </a:rPr>
              <a:t>of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a unit test </a:t>
            </a:r>
            <a:r>
              <a:rPr sz="2800" spc="-5" dirty="0">
                <a:latin typeface="Tahoma"/>
                <a:cs typeface="Tahoma"/>
              </a:rPr>
              <a:t> </a:t>
            </a:r>
            <a:r>
              <a:rPr sz="2800" spc="-15" dirty="0">
                <a:latin typeface="Tahoma"/>
                <a:cs typeface="Tahoma"/>
              </a:rPr>
              <a:t>for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800" spc="-10" dirty="0">
                <a:latin typeface="Tahoma"/>
                <a:cs typeface="Tahoma"/>
              </a:rPr>
              <a:t>store </a:t>
            </a:r>
            <a:r>
              <a:rPr sz="2950" i="1" spc="-80" dirty="0">
                <a:latin typeface="Tahoma"/>
                <a:cs typeface="Tahoma"/>
              </a:rPr>
              <a:t>before </a:t>
            </a:r>
            <a:r>
              <a:rPr sz="2800" spc="-5" dirty="0">
                <a:latin typeface="Tahoma"/>
                <a:cs typeface="Tahoma"/>
              </a:rPr>
              <a:t>coding</a:t>
            </a:r>
            <a:r>
              <a:rPr sz="2800" spc="90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commences</a:t>
            </a:r>
            <a:endParaRPr sz="2800">
              <a:latin typeface="Tahoma"/>
              <a:cs typeface="Tahoma"/>
            </a:endParaRPr>
          </a:p>
          <a:p>
            <a:pPr marL="1691639" lvl="1" indent="-228600">
              <a:lnSpc>
                <a:spcPct val="100000"/>
              </a:lnSpc>
              <a:spcBef>
                <a:spcPts val="29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1692275" algn="l"/>
              </a:tabLst>
            </a:pPr>
            <a:r>
              <a:rPr sz="2800" spc="-10" dirty="0">
                <a:latin typeface="Tahoma"/>
                <a:cs typeface="Tahoma"/>
              </a:rPr>
              <a:t>Encourages </a:t>
            </a:r>
            <a:r>
              <a:rPr sz="2800" spc="-5" dirty="0">
                <a:latin typeface="Tahoma"/>
                <a:cs typeface="Tahoma"/>
              </a:rPr>
              <a:t>“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pair</a:t>
            </a:r>
            <a:r>
              <a:rPr sz="2800" spc="3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programming</a:t>
            </a:r>
            <a:r>
              <a:rPr sz="2800" spc="-10" dirty="0">
                <a:latin typeface="Tahoma"/>
                <a:cs typeface="Tahoma"/>
              </a:rPr>
              <a:t>”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47800" y="3962400"/>
            <a:ext cx="19812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43400" y="3962463"/>
            <a:ext cx="4206875" cy="2709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6930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XP</a:t>
            </a:r>
            <a:r>
              <a:rPr sz="4400" spc="-8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1963672"/>
            <a:ext cx="7613650" cy="220281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9085" indent="-287020" algn="just">
              <a:lnSpc>
                <a:spcPct val="100000"/>
              </a:lnSpc>
              <a:spcBef>
                <a:spcPts val="439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299720" algn="l"/>
              </a:tabLst>
            </a:pPr>
            <a:r>
              <a:rPr sz="2800" spc="-5" dirty="0">
                <a:latin typeface="Tahoma"/>
                <a:cs typeface="Tahoma"/>
              </a:rPr>
              <a:t>XP</a:t>
            </a:r>
            <a:r>
              <a:rPr sz="2800" spc="-25" dirty="0">
                <a:latin typeface="Tahoma"/>
                <a:cs typeface="Tahoma"/>
              </a:rPr>
              <a:t> </a:t>
            </a:r>
            <a:r>
              <a:rPr sz="2800" spc="-50" dirty="0">
                <a:latin typeface="Tahoma"/>
                <a:cs typeface="Tahoma"/>
              </a:rPr>
              <a:t>Testing</a:t>
            </a:r>
            <a:endParaRPr sz="2800">
              <a:latin typeface="Tahoma"/>
              <a:cs typeface="Tahoma"/>
            </a:endParaRPr>
          </a:p>
          <a:p>
            <a:pPr marL="698500" lvl="1" indent="-228600" algn="just">
              <a:lnSpc>
                <a:spcPct val="100000"/>
              </a:lnSpc>
              <a:spcBef>
                <a:spcPts val="33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698500" algn="l"/>
              </a:tabLst>
            </a:pPr>
            <a:r>
              <a:rPr sz="2800" spc="-5" dirty="0">
                <a:latin typeface="Tahoma"/>
                <a:cs typeface="Tahoma"/>
              </a:rPr>
              <a:t>All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unit tests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are executed</a:t>
            </a:r>
            <a:r>
              <a:rPr sz="2800" spc="50" dirty="0">
                <a:solidFill>
                  <a:srgbClr val="3333CC"/>
                </a:solidFill>
                <a:latin typeface="Tahoma"/>
                <a:cs typeface="Tahoma"/>
              </a:rPr>
              <a:t> </a:t>
            </a:r>
            <a:r>
              <a:rPr sz="2800" spc="-10" dirty="0">
                <a:solidFill>
                  <a:srgbClr val="3333CC"/>
                </a:solidFill>
                <a:latin typeface="Tahoma"/>
                <a:cs typeface="Tahoma"/>
              </a:rPr>
              <a:t>daily</a:t>
            </a:r>
            <a:endParaRPr sz="2800">
              <a:latin typeface="Tahoma"/>
              <a:cs typeface="Tahoma"/>
            </a:endParaRPr>
          </a:p>
          <a:p>
            <a:pPr marL="698500" marR="5080" lvl="1" indent="-228600" algn="just">
              <a:lnSpc>
                <a:spcPct val="90000"/>
              </a:lnSpc>
              <a:spcBef>
                <a:spcPts val="67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698500" algn="l"/>
              </a:tabLst>
            </a:pPr>
            <a:r>
              <a:rPr sz="2800" spc="-15" dirty="0">
                <a:solidFill>
                  <a:srgbClr val="3333CC"/>
                </a:solidFill>
                <a:latin typeface="Tahoma"/>
                <a:cs typeface="Tahoma"/>
              </a:rPr>
              <a:t>“Acceptance </a:t>
            </a:r>
            <a:r>
              <a:rPr sz="2800" spc="-5" dirty="0">
                <a:solidFill>
                  <a:srgbClr val="3333CC"/>
                </a:solidFill>
                <a:latin typeface="Tahoma"/>
                <a:cs typeface="Tahoma"/>
              </a:rPr>
              <a:t>tests” </a:t>
            </a:r>
            <a:r>
              <a:rPr sz="2800" spc="-1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defined by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customer and </a:t>
            </a:r>
            <a:r>
              <a:rPr sz="2800" spc="-10" dirty="0">
                <a:latin typeface="Tahoma"/>
                <a:cs typeface="Tahoma"/>
              </a:rPr>
              <a:t>executed </a:t>
            </a:r>
            <a:r>
              <a:rPr sz="2800" dirty="0">
                <a:latin typeface="Tahoma"/>
                <a:cs typeface="Tahoma"/>
              </a:rPr>
              <a:t>to assess </a:t>
            </a:r>
            <a:r>
              <a:rPr sz="2800" spc="-5" dirty="0">
                <a:latin typeface="Tahoma"/>
                <a:cs typeface="Tahoma"/>
              </a:rPr>
              <a:t>customer  </a:t>
            </a:r>
            <a:r>
              <a:rPr sz="2800" spc="-10" dirty="0">
                <a:latin typeface="Tahoma"/>
                <a:cs typeface="Tahoma"/>
              </a:rPr>
              <a:t>visible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800" spc="-10" dirty="0">
                <a:latin typeface="Tahoma"/>
                <a:cs typeface="Tahoma"/>
              </a:rPr>
              <a:t>functionality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25317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User</a:t>
            </a:r>
            <a:r>
              <a:rPr sz="4400" spc="-75" dirty="0"/>
              <a:t> </a:t>
            </a:r>
            <a:r>
              <a:rPr sz="4400" spc="-5" dirty="0"/>
              <a:t>story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8078"/>
            <a:ext cx="7616825" cy="25628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15" dirty="0">
                <a:latin typeface="Tahoma"/>
                <a:cs typeface="Tahoma"/>
              </a:rPr>
              <a:t>Write </a:t>
            </a:r>
            <a:r>
              <a:rPr sz="3200" dirty="0">
                <a:latin typeface="Tahoma"/>
                <a:cs typeface="Tahoma"/>
              </a:rPr>
              <a:t>an XP </a:t>
            </a:r>
            <a:r>
              <a:rPr sz="3200" spc="5" dirty="0">
                <a:latin typeface="Tahoma"/>
                <a:cs typeface="Tahoma"/>
              </a:rPr>
              <a:t>user </a:t>
            </a:r>
            <a:r>
              <a:rPr sz="3200" spc="-5" dirty="0">
                <a:latin typeface="Tahoma"/>
                <a:cs typeface="Tahoma"/>
              </a:rPr>
              <a:t>story that </a:t>
            </a:r>
            <a:r>
              <a:rPr sz="3200" dirty="0">
                <a:latin typeface="Tahoma"/>
                <a:cs typeface="Tahoma"/>
              </a:rPr>
              <a:t>describes  </a:t>
            </a:r>
            <a:r>
              <a:rPr sz="3200" spc="-5" dirty="0">
                <a:latin typeface="Tahoma"/>
                <a:cs typeface="Tahoma"/>
              </a:rPr>
              <a:t>the </a:t>
            </a:r>
            <a:r>
              <a:rPr sz="3200" spc="-10" dirty="0">
                <a:latin typeface="Tahoma"/>
                <a:cs typeface="Tahoma"/>
              </a:rPr>
              <a:t>“favorite </a:t>
            </a:r>
            <a:r>
              <a:rPr sz="3200" dirty="0">
                <a:latin typeface="Tahoma"/>
                <a:cs typeface="Tahoma"/>
              </a:rPr>
              <a:t>places” or </a:t>
            </a:r>
            <a:r>
              <a:rPr sz="3200" spc="-5" dirty="0">
                <a:latin typeface="Tahoma"/>
                <a:cs typeface="Tahoma"/>
              </a:rPr>
              <a:t>“favorites”  </a:t>
            </a:r>
            <a:r>
              <a:rPr sz="3200" spc="-10" dirty="0">
                <a:latin typeface="Tahoma"/>
                <a:cs typeface="Tahoma"/>
              </a:rPr>
              <a:t>feature available </a:t>
            </a:r>
            <a:r>
              <a:rPr sz="3200" dirty="0">
                <a:latin typeface="Tahoma"/>
                <a:cs typeface="Tahoma"/>
              </a:rPr>
              <a:t>on most </a:t>
            </a:r>
            <a:r>
              <a:rPr sz="3200" spc="-45" dirty="0">
                <a:latin typeface="Tahoma"/>
                <a:cs typeface="Tahoma"/>
              </a:rPr>
              <a:t>Web  </a:t>
            </a:r>
            <a:r>
              <a:rPr sz="3200" dirty="0">
                <a:latin typeface="Tahoma"/>
                <a:cs typeface="Tahoma"/>
              </a:rPr>
              <a:t>browsers.</a:t>
            </a:r>
            <a:endParaRPr sz="3200">
              <a:latin typeface="Tahoma"/>
              <a:cs typeface="Tahoma"/>
            </a:endParaRPr>
          </a:p>
          <a:p>
            <a:pPr marL="355600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spc="-5" dirty="0">
                <a:latin typeface="Tahoma"/>
                <a:cs typeface="Tahoma"/>
              </a:rPr>
              <a:t>Create </a:t>
            </a:r>
            <a:r>
              <a:rPr sz="3200" dirty="0">
                <a:latin typeface="Tahoma"/>
                <a:cs typeface="Tahoma"/>
              </a:rPr>
              <a:t>a CRC </a:t>
            </a:r>
            <a:r>
              <a:rPr sz="3200" spc="-10" dirty="0">
                <a:latin typeface="Tahoma"/>
                <a:cs typeface="Tahoma"/>
              </a:rPr>
              <a:t>card </a:t>
            </a:r>
            <a:r>
              <a:rPr sz="3200" spc="-15" dirty="0">
                <a:latin typeface="Tahoma"/>
                <a:cs typeface="Tahoma"/>
              </a:rPr>
              <a:t>for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same.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3687" y="2546413"/>
              <a:ext cx="438784" cy="474980"/>
            </a:xfrm>
            <a:custGeom>
              <a:avLst/>
              <a:gdLst/>
              <a:ahLst/>
              <a:cxnLst/>
              <a:rect l="l" t="t" r="r" b="b"/>
              <a:pathLst>
                <a:path w="438784" h="474980">
                  <a:moveTo>
                    <a:pt x="438645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8645" y="474662"/>
                  </a:lnTo>
                  <a:lnTo>
                    <a:pt x="438645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7494" y="2546413"/>
              <a:ext cx="32898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12" y="2968688"/>
              <a:ext cx="422909" cy="474980"/>
            </a:xfrm>
            <a:custGeom>
              <a:avLst/>
              <a:gdLst/>
              <a:ahLst/>
              <a:cxnLst/>
              <a:rect l="l" t="t" r="r" b="b"/>
              <a:pathLst>
                <a:path w="422909" h="474979">
                  <a:moveTo>
                    <a:pt x="42273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2732" y="474662"/>
                  </a:lnTo>
                  <a:lnTo>
                    <a:pt x="422732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8504" y="2968688"/>
              <a:ext cx="368782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23313" y="1736293"/>
            <a:ext cx="5506720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9585" marR="5080" indent="-1746885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Tahoma"/>
                <a:cs typeface="Tahoma"/>
              </a:rPr>
              <a:t>Other </a:t>
            </a:r>
            <a:r>
              <a:rPr sz="4400" b="1" dirty="0">
                <a:latin typeface="Tahoma"/>
                <a:cs typeface="Tahoma"/>
              </a:rPr>
              <a:t>Agile</a:t>
            </a:r>
            <a:r>
              <a:rPr sz="4400" b="1" spc="-100" dirty="0">
                <a:latin typeface="Tahoma"/>
                <a:cs typeface="Tahoma"/>
              </a:rPr>
              <a:t> </a:t>
            </a:r>
            <a:r>
              <a:rPr sz="4400" b="1" spc="-5" dirty="0">
                <a:latin typeface="Tahoma"/>
                <a:cs typeface="Tahoma"/>
              </a:rPr>
              <a:t>Process  Models</a:t>
            </a:r>
            <a:endParaRPr sz="44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15779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49602"/>
            <a:ext cx="7615555" cy="3614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2900" algn="just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Scrum principles </a:t>
            </a:r>
            <a:r>
              <a:rPr sz="2800" dirty="0">
                <a:latin typeface="Tahoma"/>
                <a:cs typeface="Tahoma"/>
              </a:rPr>
              <a:t>are </a:t>
            </a:r>
            <a:r>
              <a:rPr sz="2800" spc="-5" dirty="0">
                <a:latin typeface="Tahoma"/>
                <a:cs typeface="Tahoma"/>
              </a:rPr>
              <a:t>consistent with </a:t>
            </a:r>
            <a:r>
              <a:rPr sz="2800" dirty="0">
                <a:latin typeface="Tahoma"/>
                <a:cs typeface="Tahoma"/>
              </a:rPr>
              <a:t>the </a:t>
            </a:r>
            <a:r>
              <a:rPr sz="2800" spc="-5" dirty="0">
                <a:latin typeface="Tahoma"/>
                <a:cs typeface="Tahoma"/>
              </a:rPr>
              <a:t>agile  </a:t>
            </a:r>
            <a:r>
              <a:rPr sz="2800" spc="-10" dirty="0">
                <a:latin typeface="Tahoma"/>
                <a:cs typeface="Tahoma"/>
              </a:rPr>
              <a:t>manifesto</a:t>
            </a:r>
            <a:endParaRPr sz="28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It is </a:t>
            </a:r>
            <a:r>
              <a:rPr sz="2800" dirty="0">
                <a:latin typeface="Tahoma"/>
                <a:cs typeface="Tahoma"/>
              </a:rPr>
              <a:t>used </a:t>
            </a:r>
            <a:r>
              <a:rPr sz="2800" spc="-5" dirty="0">
                <a:latin typeface="Tahoma"/>
                <a:cs typeface="Tahoma"/>
              </a:rPr>
              <a:t>to guide development activities  </a:t>
            </a:r>
            <a:r>
              <a:rPr sz="2800" spc="-10" dirty="0">
                <a:latin typeface="Tahoma"/>
                <a:cs typeface="Tahoma"/>
              </a:rPr>
              <a:t>within </a:t>
            </a:r>
            <a:r>
              <a:rPr sz="2800" spc="-5" dirty="0">
                <a:latin typeface="Tahoma"/>
                <a:cs typeface="Tahoma"/>
              </a:rPr>
              <a:t>a process that incorporates </a:t>
            </a:r>
            <a:r>
              <a:rPr sz="2800" spc="-10" dirty="0">
                <a:latin typeface="Tahoma"/>
                <a:cs typeface="Tahoma"/>
              </a:rPr>
              <a:t>the  </a:t>
            </a:r>
            <a:r>
              <a:rPr sz="2800" spc="-5" dirty="0">
                <a:latin typeface="Tahoma"/>
                <a:cs typeface="Tahoma"/>
              </a:rPr>
              <a:t>following </a:t>
            </a:r>
            <a:r>
              <a:rPr sz="2800" spc="-10" dirty="0">
                <a:latin typeface="Tahoma"/>
                <a:cs typeface="Tahoma"/>
              </a:rPr>
              <a:t>framework </a:t>
            </a:r>
            <a:r>
              <a:rPr sz="2800" dirty="0">
                <a:latin typeface="Tahoma"/>
                <a:cs typeface="Tahoma"/>
              </a:rPr>
              <a:t>activities: </a:t>
            </a:r>
            <a:r>
              <a:rPr sz="2800" spc="-10" dirty="0">
                <a:latin typeface="Tahoma"/>
                <a:cs typeface="Tahoma"/>
              </a:rPr>
              <a:t>requirements,  analysis, </a:t>
            </a:r>
            <a:r>
              <a:rPr sz="2800" spc="-5" dirty="0">
                <a:latin typeface="Tahoma"/>
                <a:cs typeface="Tahoma"/>
              </a:rPr>
              <a:t>design, </a:t>
            </a:r>
            <a:r>
              <a:rPr sz="2800" spc="-10" dirty="0">
                <a:latin typeface="Tahoma"/>
                <a:cs typeface="Tahoma"/>
              </a:rPr>
              <a:t>evolution, </a:t>
            </a:r>
            <a:r>
              <a:rPr sz="2800" spc="-5" dirty="0">
                <a:latin typeface="Tahoma"/>
                <a:cs typeface="Tahoma"/>
              </a:rPr>
              <a:t>and</a:t>
            </a:r>
            <a:r>
              <a:rPr sz="2800" spc="130" dirty="0">
                <a:latin typeface="Tahoma"/>
                <a:cs typeface="Tahoma"/>
              </a:rPr>
              <a:t> </a:t>
            </a:r>
            <a:r>
              <a:rPr sz="2800" spc="-35" dirty="0">
                <a:latin typeface="Tahoma"/>
                <a:cs typeface="Tahoma"/>
              </a:rPr>
              <a:t>delivery.</a:t>
            </a:r>
            <a:endParaRPr sz="2800">
              <a:latin typeface="Tahoma"/>
              <a:cs typeface="Tahoma"/>
            </a:endParaRPr>
          </a:p>
          <a:p>
            <a:pPr marL="355600" marR="7620" indent="-342900" algn="just">
              <a:lnSpc>
                <a:spcPts val="3360"/>
              </a:lnSpc>
              <a:spcBef>
                <a:spcPts val="79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30" dirty="0">
                <a:latin typeface="Tahoma"/>
                <a:cs typeface="Tahoma"/>
              </a:rPr>
              <a:t>Work </a:t>
            </a:r>
            <a:r>
              <a:rPr sz="2800" dirty="0">
                <a:latin typeface="Tahoma"/>
                <a:cs typeface="Tahoma"/>
              </a:rPr>
              <a:t>tasks </a:t>
            </a:r>
            <a:r>
              <a:rPr sz="2800" spc="-5" dirty="0">
                <a:latin typeface="Tahoma"/>
                <a:cs typeface="Tahoma"/>
              </a:rPr>
              <a:t>occur </a:t>
            </a:r>
            <a:r>
              <a:rPr sz="2800" spc="-10" dirty="0">
                <a:latin typeface="Tahoma"/>
                <a:cs typeface="Tahoma"/>
              </a:rPr>
              <a:t>within </a:t>
            </a:r>
            <a:r>
              <a:rPr sz="2800" spc="-5" dirty="0">
                <a:latin typeface="Tahoma"/>
                <a:cs typeface="Tahoma"/>
              </a:rPr>
              <a:t>a process </a:t>
            </a:r>
            <a:r>
              <a:rPr sz="2800" spc="-10" dirty="0">
                <a:latin typeface="Tahoma"/>
                <a:cs typeface="Tahoma"/>
              </a:rPr>
              <a:t>pattern  </a:t>
            </a:r>
            <a:r>
              <a:rPr sz="2800" spc="-5" dirty="0">
                <a:latin typeface="Tahoma"/>
                <a:cs typeface="Tahoma"/>
              </a:rPr>
              <a:t>called a</a:t>
            </a:r>
            <a:r>
              <a:rPr sz="2800" spc="10" dirty="0">
                <a:latin typeface="Tahoma"/>
                <a:cs typeface="Tahoma"/>
              </a:rPr>
              <a:t> </a:t>
            </a:r>
            <a:r>
              <a:rPr sz="2950" i="1" spc="-65" dirty="0">
                <a:solidFill>
                  <a:srgbClr val="FF0000"/>
                </a:solidFill>
                <a:latin typeface="Tahoma"/>
                <a:cs typeface="Tahoma"/>
              </a:rPr>
              <a:t>sprint</a:t>
            </a:r>
            <a:r>
              <a:rPr sz="2950" i="1" spc="-65" dirty="0">
                <a:latin typeface="Tahoma"/>
                <a:cs typeface="Tahoma"/>
              </a:rPr>
              <a:t>.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r>
              <a:rPr sz="4400" spc="-7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990600" y="1937511"/>
            <a:ext cx="7315200" cy="4691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r>
              <a:rPr sz="4400" spc="-7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26055"/>
            <a:ext cx="7616190" cy="15119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5080" indent="-342900" algn="just">
              <a:lnSpc>
                <a:spcPts val="3840"/>
              </a:lnSpc>
              <a:spcBef>
                <a:spcPts val="405"/>
              </a:spcBef>
              <a:buClr>
                <a:srgbClr val="3333CC"/>
              </a:buClr>
              <a:buSzPct val="56716"/>
              <a:buFont typeface="Wingdings"/>
              <a:buChar char=""/>
              <a:tabLst>
                <a:tab pos="355600" algn="l"/>
              </a:tabLst>
            </a:pPr>
            <a:r>
              <a:rPr sz="3350" i="1" spc="-75" dirty="0">
                <a:solidFill>
                  <a:srgbClr val="FF0000"/>
                </a:solidFill>
                <a:latin typeface="Tahoma"/>
                <a:cs typeface="Tahoma"/>
              </a:rPr>
              <a:t>Backlog </a:t>
            </a:r>
            <a:r>
              <a:rPr sz="3350" i="1" spc="-120" dirty="0">
                <a:latin typeface="Tahoma"/>
                <a:cs typeface="Tahoma"/>
              </a:rPr>
              <a:t>—a </a:t>
            </a:r>
            <a:r>
              <a:rPr sz="3350" i="1" spc="-60" dirty="0">
                <a:latin typeface="Tahoma"/>
                <a:cs typeface="Tahoma"/>
              </a:rPr>
              <a:t>prioritized </a:t>
            </a:r>
            <a:r>
              <a:rPr sz="3350" i="1" spc="-45" dirty="0">
                <a:latin typeface="Tahoma"/>
                <a:cs typeface="Tahoma"/>
              </a:rPr>
              <a:t>list </a:t>
            </a:r>
            <a:r>
              <a:rPr sz="3350" i="1" spc="-65" dirty="0">
                <a:latin typeface="Tahoma"/>
                <a:cs typeface="Tahoma"/>
              </a:rPr>
              <a:t>of project  </a:t>
            </a:r>
            <a:r>
              <a:rPr sz="3350" i="1" spc="-75" dirty="0">
                <a:latin typeface="Tahoma"/>
                <a:cs typeface="Tahoma"/>
              </a:rPr>
              <a:t>requirements </a:t>
            </a:r>
            <a:r>
              <a:rPr sz="3350" i="1" spc="-70" dirty="0">
                <a:latin typeface="Tahoma"/>
                <a:cs typeface="Tahoma"/>
              </a:rPr>
              <a:t>or </a:t>
            </a:r>
            <a:r>
              <a:rPr sz="3350" i="1" spc="-75" dirty="0">
                <a:latin typeface="Tahoma"/>
                <a:cs typeface="Tahoma"/>
              </a:rPr>
              <a:t>features </a:t>
            </a:r>
            <a:r>
              <a:rPr sz="3350" i="1" spc="-70" dirty="0">
                <a:latin typeface="Tahoma"/>
                <a:cs typeface="Tahoma"/>
              </a:rPr>
              <a:t>that </a:t>
            </a:r>
            <a:r>
              <a:rPr sz="3350" i="1" spc="-75" dirty="0">
                <a:latin typeface="Tahoma"/>
                <a:cs typeface="Tahoma"/>
              </a:rPr>
              <a:t>provide  </a:t>
            </a:r>
            <a:r>
              <a:rPr sz="3200" dirty="0">
                <a:latin typeface="Tahoma"/>
                <a:cs typeface="Tahoma"/>
              </a:rPr>
              <a:t>business </a:t>
            </a:r>
            <a:r>
              <a:rPr sz="3200" spc="-15" dirty="0">
                <a:latin typeface="Tahoma"/>
                <a:cs typeface="Tahoma"/>
              </a:rPr>
              <a:t>value for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20" dirty="0">
                <a:latin typeface="Tahoma"/>
                <a:cs typeface="Tahoma"/>
              </a:rPr>
              <a:t> </a:t>
            </a:r>
            <a:r>
              <a:rPr sz="3200" spc="-50" dirty="0">
                <a:latin typeface="Tahoma"/>
                <a:cs typeface="Tahoma"/>
              </a:rPr>
              <a:t>customer.</a:t>
            </a:r>
            <a:endParaRPr sz="32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42567" y="3621409"/>
          <a:ext cx="7654289" cy="1466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0060"/>
                <a:gridCol w="1919605"/>
                <a:gridCol w="1966595"/>
                <a:gridCol w="748029"/>
              </a:tblGrid>
              <a:tr h="489751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750"/>
                        </a:lnSpc>
                        <a:spcBef>
                          <a:spcPts val="5"/>
                        </a:spcBef>
                        <a:buClr>
                          <a:srgbClr val="3333CC"/>
                        </a:buClr>
                        <a:buSzPct val="59375"/>
                        <a:buFont typeface="Wingdings"/>
                        <a:buChar char=""/>
                        <a:tabLst>
                          <a:tab pos="374015" algn="l"/>
                          <a:tab pos="374650" algn="l"/>
                          <a:tab pos="1427480" algn="l"/>
                        </a:tabLst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The	product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179070" algn="r">
                        <a:lnSpc>
                          <a:spcPts val="3750"/>
                        </a:lnSpc>
                        <a:spcBef>
                          <a:spcPts val="5"/>
                        </a:spcBef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ma</a:t>
                      </a:r>
                      <a:r>
                        <a:rPr sz="3200" spc="-10" dirty="0">
                          <a:latin typeface="Tahoma"/>
                          <a:cs typeface="Tahoma"/>
                        </a:rPr>
                        <a:t>n</a:t>
                      </a:r>
                      <a:r>
                        <a:rPr sz="3200" dirty="0">
                          <a:latin typeface="Tahoma"/>
                          <a:cs typeface="Tahoma"/>
                        </a:rPr>
                        <a:t>ager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ts val="3750"/>
                        </a:lnSpc>
                        <a:spcBef>
                          <a:spcPts val="5"/>
                        </a:spcBef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assesses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750"/>
                        </a:lnSpc>
                        <a:spcBef>
                          <a:spcPts val="5"/>
                        </a:spcBef>
                      </a:pPr>
                      <a:r>
                        <a:rPr sz="3200" spc="-5" dirty="0">
                          <a:latin typeface="Tahoma"/>
                          <a:cs typeface="Tahoma"/>
                        </a:rPr>
                        <a:t>t</a:t>
                      </a:r>
                      <a:r>
                        <a:rPr sz="3200" spc="-20" dirty="0">
                          <a:latin typeface="Tahoma"/>
                          <a:cs typeface="Tahoma"/>
                        </a:rPr>
                        <a:t>h</a:t>
                      </a:r>
                      <a:r>
                        <a:rPr sz="3200" dirty="0">
                          <a:latin typeface="Tahoma"/>
                          <a:cs typeface="Tahoma"/>
                        </a:rPr>
                        <a:t>e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635" marB="0"/>
                </a:tc>
              </a:tr>
              <a:tr h="487648">
                <a:tc>
                  <a:txBody>
                    <a:bodyPr/>
                    <a:lstStyle/>
                    <a:p>
                      <a:pPr marL="374650">
                        <a:lnSpc>
                          <a:spcPts val="3740"/>
                        </a:lnSpc>
                        <a:tabLst>
                          <a:tab pos="2203450" algn="l"/>
                        </a:tabLst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backlog	and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77165" algn="r">
                        <a:lnSpc>
                          <a:spcPts val="3740"/>
                        </a:lnSpc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updat</a:t>
                      </a:r>
                      <a:r>
                        <a:rPr sz="3200" spc="5" dirty="0">
                          <a:latin typeface="Tahoma"/>
                          <a:cs typeface="Tahoma"/>
                        </a:rPr>
                        <a:t>e</a:t>
                      </a:r>
                      <a:r>
                        <a:rPr sz="3200" dirty="0">
                          <a:latin typeface="Tahoma"/>
                          <a:cs typeface="Tahoma"/>
                        </a:rPr>
                        <a:t>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ts val="3740"/>
                        </a:lnSpc>
                      </a:pPr>
                      <a:r>
                        <a:rPr sz="3200" dirty="0">
                          <a:latin typeface="Tahoma"/>
                          <a:cs typeface="Tahoma"/>
                        </a:rPr>
                        <a:t>priorities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r">
                        <a:lnSpc>
                          <a:spcPts val="3740"/>
                        </a:lnSpc>
                      </a:pPr>
                      <a:r>
                        <a:rPr sz="3200" spc="-5" dirty="0">
                          <a:latin typeface="Tahoma"/>
                          <a:cs typeface="Tahoma"/>
                        </a:rPr>
                        <a:t>as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</a:tr>
              <a:tr h="489415">
                <a:tc>
                  <a:txBody>
                    <a:bodyPr/>
                    <a:lstStyle/>
                    <a:p>
                      <a:pPr marL="374650">
                        <a:lnSpc>
                          <a:spcPts val="3754"/>
                        </a:lnSpc>
                      </a:pPr>
                      <a:r>
                        <a:rPr sz="3200" spc="-5" dirty="0">
                          <a:latin typeface="Tahoma"/>
                          <a:cs typeface="Tahoma"/>
                        </a:rPr>
                        <a:t>required.</a:t>
                      </a:r>
                      <a:endParaRPr sz="3200">
                        <a:latin typeface="Tahoma"/>
                        <a:cs typeface="Tahom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r>
              <a:rPr sz="4400" spc="-7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26055"/>
            <a:ext cx="7616190" cy="356044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354965" marR="5080" indent="-342900" algn="just">
              <a:lnSpc>
                <a:spcPct val="98700"/>
              </a:lnSpc>
              <a:spcBef>
                <a:spcPts val="180"/>
              </a:spcBef>
              <a:buClr>
                <a:srgbClr val="3333CC"/>
              </a:buClr>
              <a:buSzPct val="56716"/>
              <a:buFont typeface="Wingdings"/>
              <a:buChar char=""/>
              <a:tabLst>
                <a:tab pos="355600" algn="l"/>
              </a:tabLst>
            </a:pPr>
            <a:r>
              <a:rPr sz="3350" i="1" spc="-70" dirty="0">
                <a:solidFill>
                  <a:srgbClr val="FF0000"/>
                </a:solidFill>
                <a:latin typeface="Tahoma"/>
                <a:cs typeface="Tahoma"/>
              </a:rPr>
              <a:t>Sprints </a:t>
            </a:r>
            <a:r>
              <a:rPr sz="3350" i="1" spc="-80" dirty="0">
                <a:latin typeface="Tahoma"/>
                <a:cs typeface="Tahoma"/>
              </a:rPr>
              <a:t>—consist </a:t>
            </a:r>
            <a:r>
              <a:rPr sz="3350" i="1" spc="-65" dirty="0">
                <a:latin typeface="Tahoma"/>
                <a:cs typeface="Tahoma"/>
              </a:rPr>
              <a:t>of </a:t>
            </a:r>
            <a:r>
              <a:rPr sz="3350" i="1" spc="-85" dirty="0">
                <a:latin typeface="Tahoma"/>
                <a:cs typeface="Tahoma"/>
              </a:rPr>
              <a:t>work </a:t>
            </a:r>
            <a:r>
              <a:rPr sz="3350" i="1" spc="-65" dirty="0">
                <a:latin typeface="Tahoma"/>
                <a:cs typeface="Tahoma"/>
              </a:rPr>
              <a:t>units </a:t>
            </a:r>
            <a:r>
              <a:rPr sz="3350" i="1" spc="-70" dirty="0">
                <a:latin typeface="Tahoma"/>
                <a:cs typeface="Tahoma"/>
              </a:rPr>
              <a:t>that </a:t>
            </a:r>
            <a:r>
              <a:rPr sz="3350" i="1" spc="-75" dirty="0">
                <a:latin typeface="Tahoma"/>
                <a:cs typeface="Tahoma"/>
              </a:rPr>
              <a:t>are  required </a:t>
            </a:r>
            <a:r>
              <a:rPr sz="3350" i="1" spc="-70" dirty="0">
                <a:latin typeface="Tahoma"/>
                <a:cs typeface="Tahoma"/>
              </a:rPr>
              <a:t>to </a:t>
            </a:r>
            <a:r>
              <a:rPr sz="3350" i="1" spc="-75" dirty="0">
                <a:latin typeface="Tahoma"/>
                <a:cs typeface="Tahoma"/>
              </a:rPr>
              <a:t>achieve </a:t>
            </a:r>
            <a:r>
              <a:rPr sz="3350" i="1" spc="-80" dirty="0">
                <a:latin typeface="Tahoma"/>
                <a:cs typeface="Tahoma"/>
              </a:rPr>
              <a:t>a </a:t>
            </a:r>
            <a:r>
              <a:rPr sz="3350" i="1" spc="-75" dirty="0">
                <a:latin typeface="Tahoma"/>
                <a:cs typeface="Tahoma"/>
              </a:rPr>
              <a:t>requirement  </a:t>
            </a:r>
            <a:r>
              <a:rPr sz="3200" spc="-5" dirty="0">
                <a:latin typeface="Tahoma"/>
                <a:cs typeface="Tahoma"/>
              </a:rPr>
              <a:t>defined in the </a:t>
            </a:r>
            <a:r>
              <a:rPr sz="3200" dirty="0">
                <a:latin typeface="Tahoma"/>
                <a:cs typeface="Tahoma"/>
              </a:rPr>
              <a:t>backlog that must be fit  into a </a:t>
            </a:r>
            <a:r>
              <a:rPr sz="3200" spc="-5" dirty="0">
                <a:latin typeface="Tahoma"/>
                <a:cs typeface="Tahoma"/>
              </a:rPr>
              <a:t>predefined time-box </a:t>
            </a:r>
            <a:r>
              <a:rPr sz="3200" dirty="0">
                <a:latin typeface="Tahoma"/>
                <a:cs typeface="Tahoma"/>
              </a:rPr>
              <a:t>10 </a:t>
            </a:r>
            <a:r>
              <a:rPr sz="3200" spc="-10" dirty="0">
                <a:latin typeface="Tahoma"/>
                <a:cs typeface="Tahoma"/>
              </a:rPr>
              <a:t>(typically  </a:t>
            </a:r>
            <a:r>
              <a:rPr sz="3200" dirty="0">
                <a:latin typeface="Tahoma"/>
                <a:cs typeface="Tahoma"/>
              </a:rPr>
              <a:t>30</a:t>
            </a:r>
            <a:r>
              <a:rPr sz="3200" spc="-20" dirty="0">
                <a:latin typeface="Tahoma"/>
                <a:cs typeface="Tahoma"/>
              </a:rPr>
              <a:t> </a:t>
            </a:r>
            <a:r>
              <a:rPr sz="3200" spc="-10" dirty="0">
                <a:latin typeface="Tahoma"/>
                <a:cs typeface="Tahoma"/>
              </a:rPr>
              <a:t>days).</a:t>
            </a:r>
            <a:endParaRPr sz="3200">
              <a:latin typeface="Tahoma"/>
              <a:cs typeface="Tahoma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375"/>
              <a:buFont typeface="Wingdings"/>
              <a:buChar char=""/>
              <a:tabLst>
                <a:tab pos="355600" algn="l"/>
              </a:tabLst>
            </a:pPr>
            <a:r>
              <a:rPr sz="3200" dirty="0">
                <a:latin typeface="Tahoma"/>
                <a:cs typeface="Tahoma"/>
              </a:rPr>
              <a:t>Changes </a:t>
            </a:r>
            <a:r>
              <a:rPr sz="3200" spc="-35" dirty="0">
                <a:latin typeface="Tahoma"/>
                <a:cs typeface="Tahoma"/>
              </a:rPr>
              <a:t>(e.g., </a:t>
            </a:r>
            <a:r>
              <a:rPr sz="3200" dirty="0">
                <a:latin typeface="Tahoma"/>
                <a:cs typeface="Tahoma"/>
              </a:rPr>
              <a:t>backlog </a:t>
            </a:r>
            <a:r>
              <a:rPr sz="3200" spc="-5" dirty="0">
                <a:latin typeface="Tahoma"/>
                <a:cs typeface="Tahoma"/>
              </a:rPr>
              <a:t>work items) are  </a:t>
            </a:r>
            <a:r>
              <a:rPr sz="3200" dirty="0">
                <a:latin typeface="Tahoma"/>
                <a:cs typeface="Tahoma"/>
              </a:rPr>
              <a:t>not introduced during </a:t>
            </a:r>
            <a:r>
              <a:rPr sz="3200" spc="-5" dirty="0">
                <a:latin typeface="Tahoma"/>
                <a:cs typeface="Tahoma"/>
              </a:rPr>
              <a:t>the</a:t>
            </a:r>
            <a:r>
              <a:rPr sz="3200" spc="-10" dirty="0">
                <a:latin typeface="Tahoma"/>
                <a:cs typeface="Tahoma"/>
              </a:rPr>
              <a:t> </a:t>
            </a:r>
            <a:r>
              <a:rPr sz="3200" spc="-5" dirty="0">
                <a:latin typeface="Tahoma"/>
                <a:cs typeface="Tahoma"/>
              </a:rPr>
              <a:t>sprint.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r>
              <a:rPr sz="4400" spc="-7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33101"/>
            <a:ext cx="7541895" cy="4041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5600" indent="-342900">
              <a:lnSpc>
                <a:spcPts val="2940"/>
              </a:lnSpc>
              <a:spcBef>
                <a:spcPts val="130"/>
              </a:spcBef>
              <a:buClr>
                <a:srgbClr val="3333CC"/>
              </a:buClr>
              <a:buSzPct val="58000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500" i="1" spc="-60" dirty="0">
                <a:solidFill>
                  <a:srgbClr val="FF0000"/>
                </a:solidFill>
                <a:latin typeface="Tahoma"/>
                <a:cs typeface="Tahoma"/>
              </a:rPr>
              <a:t>Scrum </a:t>
            </a:r>
            <a:r>
              <a:rPr sz="2500" i="1" spc="-55" dirty="0">
                <a:solidFill>
                  <a:srgbClr val="FF0000"/>
                </a:solidFill>
                <a:latin typeface="Tahoma"/>
                <a:cs typeface="Tahoma"/>
              </a:rPr>
              <a:t>meetings </a:t>
            </a:r>
            <a:r>
              <a:rPr sz="2500" i="1" spc="-70" dirty="0">
                <a:latin typeface="Tahoma"/>
                <a:cs typeface="Tahoma"/>
              </a:rPr>
              <a:t>—are </a:t>
            </a:r>
            <a:r>
              <a:rPr sz="2500" i="1" spc="-50" dirty="0">
                <a:latin typeface="Tahoma"/>
                <a:cs typeface="Tahoma"/>
              </a:rPr>
              <a:t>short </a:t>
            </a:r>
            <a:r>
              <a:rPr sz="2500" i="1" spc="-45" dirty="0">
                <a:latin typeface="Tahoma"/>
                <a:cs typeface="Tahoma"/>
              </a:rPr>
              <a:t>(typically</a:t>
            </a:r>
            <a:r>
              <a:rPr sz="2500" i="1" spc="65" dirty="0">
                <a:latin typeface="Tahoma"/>
                <a:cs typeface="Tahoma"/>
              </a:rPr>
              <a:t> </a:t>
            </a:r>
            <a:r>
              <a:rPr sz="2500" i="1" spc="-50" dirty="0">
                <a:latin typeface="Tahoma"/>
                <a:cs typeface="Tahoma"/>
              </a:rPr>
              <a:t>15-minute)</a:t>
            </a:r>
            <a:endParaRPr sz="2500">
              <a:latin typeface="Tahoma"/>
              <a:cs typeface="Tahoma"/>
            </a:endParaRPr>
          </a:p>
          <a:p>
            <a:pPr marL="354965">
              <a:lnSpc>
                <a:spcPts val="2940"/>
              </a:lnSpc>
            </a:pPr>
            <a:r>
              <a:rPr sz="2500" i="1" spc="-50" dirty="0">
                <a:latin typeface="Tahoma"/>
                <a:cs typeface="Tahoma"/>
              </a:rPr>
              <a:t>meetings held </a:t>
            </a:r>
            <a:r>
              <a:rPr sz="2500" i="1" spc="-45" dirty="0">
                <a:latin typeface="Tahoma"/>
                <a:cs typeface="Tahoma"/>
              </a:rPr>
              <a:t>daily </a:t>
            </a:r>
            <a:r>
              <a:rPr sz="2500" i="1" spc="-55" dirty="0">
                <a:latin typeface="Tahoma"/>
                <a:cs typeface="Tahoma"/>
              </a:rPr>
              <a:t>by</a:t>
            </a:r>
            <a:r>
              <a:rPr sz="2500" i="1" spc="-10" dirty="0">
                <a:latin typeface="Tahoma"/>
                <a:cs typeface="Tahoma"/>
              </a:rPr>
              <a:t> </a:t>
            </a:r>
            <a:r>
              <a:rPr sz="2500" i="1" spc="-55" dirty="0">
                <a:latin typeface="Tahoma"/>
                <a:cs typeface="Tahoma"/>
              </a:rPr>
              <a:t>the</a:t>
            </a:r>
            <a:endParaRPr sz="2500">
              <a:latin typeface="Tahoma"/>
              <a:cs typeface="Tahoma"/>
            </a:endParaRPr>
          </a:p>
          <a:p>
            <a:pPr marL="355600" marR="681355" indent="-342900">
              <a:lnSpc>
                <a:spcPct val="100000"/>
              </a:lnSpc>
              <a:spcBef>
                <a:spcPts val="5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Tahoma"/>
                <a:cs typeface="Tahoma"/>
              </a:rPr>
              <a:t>Scrum team. Three </a:t>
            </a:r>
            <a:r>
              <a:rPr sz="2400" spc="-10" dirty="0">
                <a:latin typeface="Tahoma"/>
                <a:cs typeface="Tahoma"/>
              </a:rPr>
              <a:t>key </a:t>
            </a:r>
            <a:r>
              <a:rPr sz="2400" spc="-5" dirty="0">
                <a:latin typeface="Tahoma"/>
                <a:cs typeface="Tahoma"/>
              </a:rPr>
              <a:t>questions are asked and  answered by </a:t>
            </a:r>
            <a:r>
              <a:rPr sz="2400" dirty="0">
                <a:latin typeface="Tahoma"/>
                <a:cs typeface="Tahoma"/>
              </a:rPr>
              <a:t>all </a:t>
            </a:r>
            <a:r>
              <a:rPr sz="2400" spc="-5" dirty="0">
                <a:latin typeface="Tahoma"/>
                <a:cs typeface="Tahoma"/>
              </a:rPr>
              <a:t>team</a:t>
            </a:r>
            <a:r>
              <a:rPr sz="2400" spc="-15" dirty="0">
                <a:latin typeface="Tahoma"/>
                <a:cs typeface="Tahoma"/>
              </a:rPr>
              <a:t> </a:t>
            </a:r>
            <a:r>
              <a:rPr sz="2400" dirty="0">
                <a:latin typeface="Tahoma"/>
                <a:cs typeface="Tahoma"/>
              </a:rPr>
              <a:t>members</a:t>
            </a:r>
            <a:endParaRPr sz="24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9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What </a:t>
            </a:r>
            <a:r>
              <a:rPr sz="2000" spc="-5" dirty="0">
                <a:latin typeface="Tahoma"/>
                <a:cs typeface="Tahoma"/>
              </a:rPr>
              <a:t>did you </a:t>
            </a:r>
            <a:r>
              <a:rPr sz="2000" dirty="0">
                <a:latin typeface="Tahoma"/>
                <a:cs typeface="Tahoma"/>
              </a:rPr>
              <a:t>do since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last team</a:t>
            </a:r>
            <a:r>
              <a:rPr sz="2000" spc="-10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meeting?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What obstacles </a:t>
            </a:r>
            <a:r>
              <a:rPr sz="2000" spc="-5" dirty="0">
                <a:latin typeface="Tahoma"/>
                <a:cs typeface="Tahoma"/>
              </a:rPr>
              <a:t>are you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encountering?</a:t>
            </a:r>
            <a:endParaRPr sz="2000">
              <a:latin typeface="Tahoma"/>
              <a:cs typeface="Tahoma"/>
            </a:endParaRP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Clr>
                <a:srgbClr val="FF0000"/>
              </a:buClr>
              <a:buSzPct val="55000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000" dirty="0">
                <a:latin typeface="Tahoma"/>
                <a:cs typeface="Tahoma"/>
              </a:rPr>
              <a:t>What do </a:t>
            </a:r>
            <a:r>
              <a:rPr sz="2000" spc="-5" dirty="0">
                <a:latin typeface="Tahoma"/>
                <a:cs typeface="Tahoma"/>
              </a:rPr>
              <a:t>you plan to </a:t>
            </a:r>
            <a:r>
              <a:rPr sz="2000" dirty="0">
                <a:latin typeface="Tahoma"/>
                <a:cs typeface="Tahoma"/>
              </a:rPr>
              <a:t>accomplish by </a:t>
            </a:r>
            <a:r>
              <a:rPr sz="2000" spc="-5" dirty="0">
                <a:latin typeface="Tahoma"/>
                <a:cs typeface="Tahoma"/>
              </a:rPr>
              <a:t>the </a:t>
            </a:r>
            <a:r>
              <a:rPr sz="2000" dirty="0">
                <a:latin typeface="Tahoma"/>
                <a:cs typeface="Tahoma"/>
              </a:rPr>
              <a:t>next team</a:t>
            </a:r>
            <a:r>
              <a:rPr sz="2000" spc="-114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meeting?</a:t>
            </a:r>
            <a:endParaRPr sz="2000">
              <a:latin typeface="Tahoma"/>
              <a:cs typeface="Tahoma"/>
            </a:endParaRPr>
          </a:p>
          <a:p>
            <a:pPr marL="355600" marR="5080" indent="-342900">
              <a:lnSpc>
                <a:spcPts val="3360"/>
              </a:lnSpc>
              <a:spcBef>
                <a:spcPts val="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Tahoma"/>
                <a:cs typeface="Tahoma"/>
              </a:rPr>
              <a:t>A team </a:t>
            </a:r>
            <a:r>
              <a:rPr sz="2800" spc="-55" dirty="0">
                <a:latin typeface="Tahoma"/>
                <a:cs typeface="Tahoma"/>
              </a:rPr>
              <a:t>leader, </a:t>
            </a:r>
            <a:r>
              <a:rPr sz="2800" spc="-10" dirty="0">
                <a:latin typeface="Tahoma"/>
                <a:cs typeface="Tahoma"/>
              </a:rPr>
              <a:t>called </a:t>
            </a:r>
            <a:r>
              <a:rPr sz="2800" spc="-5" dirty="0">
                <a:latin typeface="Tahoma"/>
                <a:cs typeface="Tahoma"/>
              </a:rPr>
              <a:t>a </a:t>
            </a:r>
            <a:r>
              <a:rPr sz="2950" i="1" spc="-90" dirty="0">
                <a:solidFill>
                  <a:srgbClr val="FF0000"/>
                </a:solidFill>
                <a:latin typeface="Tahoma"/>
                <a:cs typeface="Tahoma"/>
              </a:rPr>
              <a:t>Scrum </a:t>
            </a:r>
            <a:r>
              <a:rPr sz="2950" i="1" spc="-125" dirty="0">
                <a:solidFill>
                  <a:srgbClr val="FF0000"/>
                </a:solidFill>
                <a:latin typeface="Tahoma"/>
                <a:cs typeface="Tahoma"/>
              </a:rPr>
              <a:t>master</a:t>
            </a:r>
            <a:r>
              <a:rPr sz="2950" i="1" spc="-125" dirty="0">
                <a:latin typeface="Tahoma"/>
                <a:cs typeface="Tahoma"/>
              </a:rPr>
              <a:t>, </a:t>
            </a:r>
            <a:r>
              <a:rPr sz="2800" spc="-5" dirty="0">
                <a:latin typeface="Tahoma"/>
                <a:cs typeface="Tahoma"/>
              </a:rPr>
              <a:t>leads  the meeting and assesses the responses </a:t>
            </a:r>
            <a:r>
              <a:rPr sz="2800" spc="-10" dirty="0">
                <a:latin typeface="Tahoma"/>
                <a:cs typeface="Tahoma"/>
              </a:rPr>
              <a:t>from  </a:t>
            </a:r>
            <a:r>
              <a:rPr sz="2800" spc="-5" dirty="0">
                <a:latin typeface="Tahoma"/>
                <a:cs typeface="Tahoma"/>
              </a:rPr>
              <a:t>each</a:t>
            </a:r>
            <a:r>
              <a:rPr sz="2800" spc="-15" dirty="0">
                <a:latin typeface="Tahoma"/>
                <a:cs typeface="Tahoma"/>
              </a:rPr>
              <a:t> </a:t>
            </a:r>
            <a:r>
              <a:rPr sz="2800" spc="-5" dirty="0">
                <a:latin typeface="Tahoma"/>
                <a:cs typeface="Tahoma"/>
              </a:rPr>
              <a:t>person.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969" y="944626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Scrum</a:t>
            </a:r>
            <a:r>
              <a:rPr sz="4400" spc="-75" dirty="0"/>
              <a:t> </a:t>
            </a:r>
            <a:r>
              <a:rPr sz="4400" spc="-5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61617" y="2026055"/>
            <a:ext cx="7614920" cy="102870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54965" marR="5080" indent="-342900">
              <a:lnSpc>
                <a:spcPts val="3840"/>
              </a:lnSpc>
              <a:spcBef>
                <a:spcPts val="405"/>
              </a:spcBef>
              <a:buClr>
                <a:srgbClr val="3333CC"/>
              </a:buClr>
              <a:buSzPct val="56716"/>
              <a:buFont typeface="Wingdings"/>
              <a:buChar char=""/>
              <a:tabLst>
                <a:tab pos="354965" algn="l"/>
                <a:tab pos="355600" algn="l"/>
                <a:tab pos="982980" algn="l"/>
                <a:tab pos="1833880" algn="l"/>
                <a:tab pos="3760470" algn="l"/>
                <a:tab pos="4434205" algn="l"/>
                <a:tab pos="5419090" algn="l"/>
              </a:tabLst>
            </a:pPr>
            <a:r>
              <a:rPr sz="3350" i="1" spc="-95" dirty="0">
                <a:solidFill>
                  <a:srgbClr val="FF0000"/>
                </a:solidFill>
                <a:latin typeface="Tahoma"/>
                <a:cs typeface="Tahoma"/>
              </a:rPr>
              <a:t>Demos </a:t>
            </a:r>
            <a:r>
              <a:rPr sz="3350" i="1" spc="-75" dirty="0">
                <a:latin typeface="Tahoma"/>
                <a:cs typeface="Tahoma"/>
              </a:rPr>
              <a:t>—deliver the </a:t>
            </a:r>
            <a:r>
              <a:rPr sz="3350" i="1" spc="-80" dirty="0">
                <a:latin typeface="Tahoma"/>
                <a:cs typeface="Tahoma"/>
              </a:rPr>
              <a:t>software </a:t>
            </a:r>
            <a:r>
              <a:rPr sz="3350" i="1" spc="-75" dirty="0">
                <a:latin typeface="Tahoma"/>
                <a:cs typeface="Tahoma"/>
              </a:rPr>
              <a:t>increment  </a:t>
            </a:r>
            <a:r>
              <a:rPr sz="3350" i="1" spc="-55" dirty="0">
                <a:latin typeface="Tahoma"/>
                <a:cs typeface="Tahoma"/>
              </a:rPr>
              <a:t>t</a:t>
            </a:r>
            <a:r>
              <a:rPr sz="3350" i="1" spc="-80" dirty="0">
                <a:latin typeface="Tahoma"/>
                <a:cs typeface="Tahoma"/>
              </a:rPr>
              <a:t>o</a:t>
            </a:r>
            <a:r>
              <a:rPr sz="3350" i="1" dirty="0">
                <a:latin typeface="Tahoma"/>
                <a:cs typeface="Tahoma"/>
              </a:rPr>
              <a:t>	</a:t>
            </a:r>
            <a:r>
              <a:rPr sz="3350" i="1" spc="-70" dirty="0">
                <a:latin typeface="Tahoma"/>
                <a:cs typeface="Tahoma"/>
              </a:rPr>
              <a:t>th</a:t>
            </a:r>
            <a:r>
              <a:rPr sz="3350" i="1" spc="-80" dirty="0">
                <a:latin typeface="Tahoma"/>
                <a:cs typeface="Tahoma"/>
              </a:rPr>
              <a:t>e</a:t>
            </a:r>
            <a:r>
              <a:rPr sz="3350" i="1" dirty="0">
                <a:latin typeface="Tahoma"/>
                <a:cs typeface="Tahoma"/>
              </a:rPr>
              <a:t>	</a:t>
            </a:r>
            <a:r>
              <a:rPr sz="3350" i="1" spc="-85" dirty="0">
                <a:latin typeface="Tahoma"/>
                <a:cs typeface="Tahoma"/>
              </a:rPr>
              <a:t>custome</a:t>
            </a:r>
            <a:r>
              <a:rPr sz="3350" i="1" spc="-55" dirty="0">
                <a:latin typeface="Tahoma"/>
                <a:cs typeface="Tahoma"/>
              </a:rPr>
              <a:t>r</a:t>
            </a:r>
            <a:r>
              <a:rPr sz="3350" i="1" dirty="0">
                <a:latin typeface="Tahoma"/>
                <a:cs typeface="Tahoma"/>
              </a:rPr>
              <a:t>	</a:t>
            </a:r>
            <a:r>
              <a:rPr sz="3350" i="1" spc="-70" dirty="0">
                <a:latin typeface="Tahoma"/>
                <a:cs typeface="Tahoma"/>
              </a:rPr>
              <a:t>s</a:t>
            </a:r>
            <a:r>
              <a:rPr sz="3350" i="1" spc="-80" dirty="0">
                <a:latin typeface="Tahoma"/>
                <a:cs typeface="Tahoma"/>
              </a:rPr>
              <a:t>o</a:t>
            </a:r>
            <a:r>
              <a:rPr sz="3350" i="1" dirty="0">
                <a:latin typeface="Tahoma"/>
                <a:cs typeface="Tahoma"/>
              </a:rPr>
              <a:t>	</a:t>
            </a:r>
            <a:r>
              <a:rPr sz="3350" i="1" spc="-55" dirty="0">
                <a:latin typeface="Tahoma"/>
                <a:cs typeface="Tahoma"/>
              </a:rPr>
              <a:t>t</a:t>
            </a:r>
            <a:r>
              <a:rPr sz="3350" i="1" spc="-85" dirty="0">
                <a:latin typeface="Tahoma"/>
                <a:cs typeface="Tahoma"/>
              </a:rPr>
              <a:t>h</a:t>
            </a:r>
            <a:r>
              <a:rPr sz="3350" i="1" spc="-65" dirty="0">
                <a:latin typeface="Tahoma"/>
                <a:cs typeface="Tahoma"/>
              </a:rPr>
              <a:t>at</a:t>
            </a:r>
            <a:r>
              <a:rPr sz="3350" i="1" dirty="0">
                <a:latin typeface="Tahoma"/>
                <a:cs typeface="Tahoma"/>
              </a:rPr>
              <a:t>	</a:t>
            </a:r>
            <a:r>
              <a:rPr sz="3350" i="1" spc="-85" dirty="0">
                <a:latin typeface="Tahoma"/>
                <a:cs typeface="Tahoma"/>
              </a:rPr>
              <a:t>fun</a:t>
            </a:r>
            <a:r>
              <a:rPr sz="3350" i="1" spc="-60" dirty="0">
                <a:latin typeface="Tahoma"/>
                <a:cs typeface="Tahoma"/>
              </a:rPr>
              <a:t>c</a:t>
            </a:r>
            <a:r>
              <a:rPr sz="3350" i="1" spc="-50" dirty="0">
                <a:latin typeface="Tahoma"/>
                <a:cs typeface="Tahoma"/>
              </a:rPr>
              <a:t>t</a:t>
            </a:r>
            <a:r>
              <a:rPr sz="3350" i="1" spc="-60" dirty="0">
                <a:latin typeface="Tahoma"/>
                <a:cs typeface="Tahoma"/>
              </a:rPr>
              <a:t>ionali</a:t>
            </a:r>
            <a:r>
              <a:rPr sz="3350" i="1" spc="-75" dirty="0">
                <a:latin typeface="Tahoma"/>
                <a:cs typeface="Tahoma"/>
              </a:rPr>
              <a:t>ty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4517" y="3023743"/>
            <a:ext cx="5551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50290" algn="l"/>
                <a:tab pos="2000250" algn="l"/>
                <a:tab pos="3208655" algn="l"/>
              </a:tabLst>
            </a:pPr>
            <a:r>
              <a:rPr sz="3200" spc="-5" dirty="0">
                <a:latin typeface="Tahoma"/>
                <a:cs typeface="Tahoma"/>
              </a:rPr>
              <a:t>that	</a:t>
            </a:r>
            <a:r>
              <a:rPr sz="3200" dirty="0">
                <a:latin typeface="Tahoma"/>
                <a:cs typeface="Tahoma"/>
              </a:rPr>
              <a:t>has	been	implemented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56169" y="3023743"/>
            <a:ext cx="142367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  <a:tabLst>
                <a:tab pos="829310" algn="l"/>
                <a:tab pos="966469" algn="l"/>
              </a:tabLst>
            </a:pPr>
            <a:r>
              <a:rPr sz="3200" spc="-5" dirty="0">
                <a:latin typeface="Tahoma"/>
                <a:cs typeface="Tahoma"/>
              </a:rPr>
              <a:t>ca</a:t>
            </a:r>
            <a:r>
              <a:rPr sz="3200" dirty="0">
                <a:latin typeface="Tahoma"/>
                <a:cs typeface="Tahoma"/>
              </a:rPr>
              <a:t>n		</a:t>
            </a:r>
            <a:r>
              <a:rPr sz="3200" spc="15" dirty="0">
                <a:latin typeface="Tahoma"/>
                <a:cs typeface="Tahoma"/>
              </a:rPr>
              <a:t>be  </a:t>
            </a:r>
            <a:r>
              <a:rPr sz="3200" spc="-10" dirty="0">
                <a:latin typeface="Tahoma"/>
                <a:cs typeface="Tahoma"/>
              </a:rPr>
              <a:t>b</a:t>
            </a:r>
            <a:r>
              <a:rPr sz="3200" dirty="0">
                <a:latin typeface="Tahoma"/>
                <a:cs typeface="Tahoma"/>
              </a:rPr>
              <a:t>y	</a:t>
            </a:r>
            <a:r>
              <a:rPr sz="3200" spc="-5" dirty="0">
                <a:latin typeface="Tahoma"/>
                <a:cs typeface="Tahoma"/>
              </a:rPr>
              <a:t>the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4517" y="3511372"/>
            <a:ext cx="558165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2829560" algn="l"/>
                <a:tab pos="3836670" algn="l"/>
              </a:tabLst>
            </a:pPr>
            <a:r>
              <a:rPr sz="3200" dirty="0">
                <a:latin typeface="Tahoma"/>
                <a:cs typeface="Tahoma"/>
              </a:rPr>
              <a:t>demonst</a:t>
            </a:r>
            <a:r>
              <a:rPr sz="3200" spc="-70" dirty="0">
                <a:latin typeface="Tahoma"/>
                <a:cs typeface="Tahoma"/>
              </a:rPr>
              <a:t>r</a:t>
            </a:r>
            <a:r>
              <a:rPr sz="3200" dirty="0">
                <a:latin typeface="Tahoma"/>
                <a:cs typeface="Tahoma"/>
              </a:rPr>
              <a:t>ated	and	</a:t>
            </a:r>
            <a:r>
              <a:rPr sz="3200" spc="-5" dirty="0">
                <a:latin typeface="Tahoma"/>
                <a:cs typeface="Tahoma"/>
              </a:rPr>
              <a:t>e</a:t>
            </a:r>
            <a:r>
              <a:rPr sz="3200" spc="-60" dirty="0">
                <a:latin typeface="Tahoma"/>
                <a:cs typeface="Tahoma"/>
              </a:rPr>
              <a:t>v</a:t>
            </a:r>
            <a:r>
              <a:rPr sz="3200" dirty="0">
                <a:latin typeface="Tahoma"/>
                <a:cs typeface="Tahoma"/>
              </a:rPr>
              <a:t>alu</a:t>
            </a:r>
            <a:r>
              <a:rPr sz="3200" spc="-10" dirty="0">
                <a:latin typeface="Tahoma"/>
                <a:cs typeface="Tahoma"/>
              </a:rPr>
              <a:t>a</a:t>
            </a:r>
            <a:r>
              <a:rPr sz="3200" spc="-5" dirty="0">
                <a:latin typeface="Tahoma"/>
                <a:cs typeface="Tahoma"/>
              </a:rPr>
              <a:t>ted  </a:t>
            </a:r>
            <a:r>
              <a:rPr sz="3200" spc="-50" dirty="0">
                <a:latin typeface="Tahoma"/>
                <a:cs typeface="Tahoma"/>
              </a:rPr>
              <a:t>customer.</a:t>
            </a:r>
            <a:endParaRPr sz="3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