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y="6858000" cx="9144000"/>
  <p:notesSz cx="7010400" cy="9296400"/>
  <p:embeddedFontLst>
    <p:embeddedFont>
      <p:font typeface="Helvetica Neue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16">
          <p15:clr>
            <a:srgbClr val="000000"/>
          </p15:clr>
        </p15:guide>
        <p15:guide id="2" pos="4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74" roundtripDataSignature="AMtx7mgFF4PpukDk0uVL96g+c6DhftD2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16" orient="horz"/>
        <p:guide pos="4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HelveticaNeue-boldItalic.fntdata"/><Relationship Id="rId72" Type="http://schemas.openxmlformats.org/officeDocument/2006/relationships/font" Target="fonts/HelveticaNeue-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74" Type="http://customschemas.google.com/relationships/presentationmetadata" Target="metadata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HelveticaNeue-bold.fntdata"/><Relationship Id="rId70" Type="http://schemas.openxmlformats.org/officeDocument/2006/relationships/font" Target="fonts/HelveticaNeue-regular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3512" y="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9" name="Google Shape;69;p1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11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2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13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p14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15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16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17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18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19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20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1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22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p23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p24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p25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26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p27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p28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Google Shape;243;p29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p30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p31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32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p33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p34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p35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p36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37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p38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4" name="Google Shape;304;p39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p40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Google Shape;316;p41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2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2" name="Google Shape;322;p42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Google Shape;328;p43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Google Shape;334;p44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5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" name="Google Shape;340;p45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6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Google Shape;347;p46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7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3" name="Google Shape;353;p47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8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1" name="Google Shape;361;p48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9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9" name="Google Shape;369;p49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0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7" name="Google Shape;377;p50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1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5" name="Google Shape;385;p51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2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3" name="Google Shape;393;p52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3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1" name="Google Shape;401;p53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4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9" name="Google Shape;409;p54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5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7" name="Google Shape;417;p55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Google Shape;425;p56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7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4" name="Google Shape;434;p57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8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" name="Google Shape;442;p58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9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0" name="Google Shape;450;p59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0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8" name="Google Shape;458;p60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1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6" name="Google Shape;466;p61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2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5" name="Google Shape;475;p62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3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3" name="Google Shape;483;p63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5"/>
          <p:cNvSpPr txBox="1"/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5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5"/>
          <p:cNvSpPr txBox="1"/>
          <p:nvPr>
            <p:ph idx="1" type="body"/>
          </p:nvPr>
        </p:nvSpPr>
        <p:spPr>
          <a:xfrm>
            <a:off x="806450" y="1233488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63" name="Google Shape;63;p75"/>
          <p:cNvSpPr txBox="1"/>
          <p:nvPr>
            <p:ph idx="2" type="body"/>
          </p:nvPr>
        </p:nvSpPr>
        <p:spPr>
          <a:xfrm>
            <a:off x="4997450" y="1233488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spcBef>
                <a:spcPts val="63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56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4pPr>
            <a:lvl5pPr indent="-228600" lvl="4" marL="22860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5pPr>
            <a:lvl6pPr indent="-228600" lvl="5" marL="27432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6pPr>
            <a:lvl7pPr indent="-228600" lvl="6" marL="32004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7pPr>
            <a:lvl8pPr indent="-228600" lvl="7" marL="3657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8pPr>
            <a:lvl9pPr indent="-228600" lvl="8" marL="4114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7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7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8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9"/>
          <p:cNvSpPr txBox="1"/>
          <p:nvPr>
            <p:ph type="title"/>
          </p:nvPr>
        </p:nvSpPr>
        <p:spPr>
          <a:xfrm rot="5400000">
            <a:off x="5220494" y="1948657"/>
            <a:ext cx="5486400" cy="2144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9"/>
          <p:cNvSpPr txBox="1"/>
          <p:nvPr>
            <p:ph idx="1" type="body"/>
          </p:nvPr>
        </p:nvSpPr>
        <p:spPr>
          <a:xfrm rot="5400000">
            <a:off x="854869" y="-119856"/>
            <a:ext cx="5486400" cy="628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0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0"/>
          <p:cNvSpPr txBox="1"/>
          <p:nvPr>
            <p:ph idx="1" type="body"/>
          </p:nvPr>
        </p:nvSpPr>
        <p:spPr>
          <a:xfrm rot="5400000">
            <a:off x="2655887" y="-615951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7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algn="l">
              <a:spcBef>
                <a:spcPts val="1120"/>
              </a:spcBef>
              <a:spcAft>
                <a:spcPts val="0"/>
              </a:spcAft>
              <a:buSzPts val="2880"/>
              <a:buChar char="●"/>
              <a:defRPr sz="3200"/>
            </a:lvl1pPr>
            <a:lvl2pPr indent="-370840" lvl="1" marL="914400" algn="l">
              <a:spcBef>
                <a:spcPts val="980"/>
              </a:spcBef>
              <a:spcAft>
                <a:spcPts val="0"/>
              </a:spcAft>
              <a:buSzPts val="2240"/>
              <a:buChar char="●"/>
              <a:defRPr sz="2800"/>
            </a:lvl2pPr>
            <a:lvl3pPr indent="-342900" lvl="2" marL="1371600" algn="l">
              <a:spcBef>
                <a:spcPts val="840"/>
              </a:spcBef>
              <a:spcAft>
                <a:spcPts val="0"/>
              </a:spcAft>
              <a:buSzPts val="1800"/>
              <a:buChar char="4"/>
              <a:defRPr sz="2400"/>
            </a:lvl3pPr>
            <a:lvl4pPr indent="-323850" lvl="3" marL="1828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–"/>
              <a:defRPr sz="2000"/>
            </a:lvl4pPr>
            <a:lvl5pPr indent="-323850" lvl="4" marL="22860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5pPr>
            <a:lvl6pPr indent="-323850" lvl="5" marL="27432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6pPr>
            <a:lvl7pPr indent="-323850" lvl="6" marL="32004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7pPr>
            <a:lvl8pPr indent="-323850" lvl="7" marL="36576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8pPr>
            <a:lvl9pPr indent="-323850" lvl="8" marL="4114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9pPr>
          </a:lstStyle>
          <a:p/>
        </p:txBody>
      </p:sp>
      <p:sp>
        <p:nvSpPr>
          <p:cNvPr id="52" name="Google Shape;52;p7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57" name="Google Shape;57;p7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048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58" name="Google Shape;58;p7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59" name="Google Shape;59;p7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048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1.jpg"/><Relationship Id="rId2" Type="http://schemas.openxmlformats.org/officeDocument/2006/relationships/image" Target="../media/image19.jp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64"/>
          <p:cNvGrpSpPr/>
          <p:nvPr/>
        </p:nvGrpSpPr>
        <p:grpSpPr>
          <a:xfrm>
            <a:off x="198437" y="2960687"/>
            <a:ext cx="8610600" cy="201612"/>
            <a:chOff x="125" y="1865"/>
            <a:chExt cx="5424" cy="127"/>
          </a:xfrm>
        </p:grpSpPr>
        <p:sp>
          <p:nvSpPr>
            <p:cNvPr id="11" name="Google Shape;11;p64"/>
            <p:cNvSpPr txBox="1"/>
            <p:nvPr/>
          </p:nvSpPr>
          <p:spPr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" name="Google Shape;12;p64"/>
            <p:cNvSpPr txBox="1"/>
            <p:nvPr/>
          </p:nvSpPr>
          <p:spPr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" name="Google Shape;13;p64"/>
            <p:cNvSpPr txBox="1"/>
            <p:nvPr/>
          </p:nvSpPr>
          <p:spPr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4" name="Google Shape;14;p64"/>
          <p:cNvSpPr txBox="1"/>
          <p:nvPr/>
        </p:nvSpPr>
        <p:spPr>
          <a:xfrm>
            <a:off x="6489700" y="6588125"/>
            <a:ext cx="27130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©2013</a:t>
            </a:r>
            <a:endParaRPr/>
          </a:p>
        </p:txBody>
      </p:sp>
      <p:sp>
        <p:nvSpPr>
          <p:cNvPr id="15" name="Google Shape;15;p64"/>
          <p:cNvSpPr txBox="1"/>
          <p:nvPr/>
        </p:nvSpPr>
        <p:spPr>
          <a:xfrm>
            <a:off x="26987" y="6613525"/>
            <a:ext cx="269557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9</a:t>
            </a:r>
            <a:r>
              <a:rPr b="1" baseline="30000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descr="dino_4" id="16" name="Google Shape;16;p6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360737" y="4157662"/>
            <a:ext cx="2062162" cy="1593850"/>
          </a:xfrm>
          <a:prstGeom prst="rect">
            <a:avLst/>
          </a:prstGeom>
          <a:noFill/>
          <a:ln cap="flat" cmpd="sng" w="762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7" name="Google Shape;17;p64"/>
          <p:cNvSpPr txBox="1"/>
          <p:nvPr/>
        </p:nvSpPr>
        <p:spPr>
          <a:xfrm>
            <a:off x="3224212" y="4006850"/>
            <a:ext cx="2336800" cy="1887537"/>
          </a:xfrm>
          <a:prstGeom prst="rect">
            <a:avLst/>
          </a:prstGeom>
          <a:noFill/>
          <a:ln cap="flat" cmpd="thinThick" w="57150">
            <a:solidFill>
              <a:srgbClr val="66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" name="Google Shape;18;p64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64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no_3" id="23" name="Google Shape;23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5750" y="0"/>
            <a:ext cx="1195387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6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66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66"/>
          <p:cNvSpPr txBox="1"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7" name="Google Shape;27;p66"/>
          <p:cNvCxnSpPr/>
          <p:nvPr/>
        </p:nvCxnSpPr>
        <p:spPr>
          <a:xfrm>
            <a:off x="457200" y="860425"/>
            <a:ext cx="8077200" cy="0"/>
          </a:xfrm>
          <a:prstGeom prst="straightConnector1">
            <a:avLst/>
          </a:prstGeom>
          <a:noFill/>
          <a:ln cap="flat" cmpd="sng" w="1905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" name="Google Shape;28;p66"/>
          <p:cNvSpPr txBox="1"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" name="Google Shape;29;p66"/>
          <p:cNvSpPr txBox="1"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30;p66"/>
          <p:cNvSpPr txBox="1"/>
          <p:nvPr/>
        </p:nvSpPr>
        <p:spPr>
          <a:xfrm>
            <a:off x="4256087" y="6613525"/>
            <a:ext cx="44767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</a:t>
            </a:r>
            <a:fld id="{00000000-1234-1234-1234-123412341234}" type="slidenum"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1" name="Google Shape;31;p66"/>
          <p:cNvSpPr txBox="1"/>
          <p:nvPr/>
        </p:nvSpPr>
        <p:spPr>
          <a:xfrm>
            <a:off x="6489700" y="6588125"/>
            <a:ext cx="27130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©2013</a:t>
            </a:r>
            <a:endParaRPr/>
          </a:p>
        </p:txBody>
      </p:sp>
      <p:sp>
        <p:nvSpPr>
          <p:cNvPr id="32" name="Google Shape;32;p66"/>
          <p:cNvSpPr txBox="1"/>
          <p:nvPr/>
        </p:nvSpPr>
        <p:spPr>
          <a:xfrm>
            <a:off x="185737" y="6621462"/>
            <a:ext cx="26384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9</a:t>
            </a:r>
            <a:r>
              <a:rPr b="1" baseline="30000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descr="dino_6" id="33" name="Google Shape;33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3987" y="5849937"/>
            <a:ext cx="1284287" cy="7921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1.jpg"/><Relationship Id="rId4" Type="http://schemas.openxmlformats.org/officeDocument/2006/relationships/image" Target="../media/image1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4.jp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5.jpg"/><Relationship Id="rId4" Type="http://schemas.openxmlformats.org/officeDocument/2006/relationships/image" Target="../media/image1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7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371475" y="1831975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300"/>
              <a:buFont typeface="Arial"/>
              <a:buNone/>
            </a:pPr>
            <a:r>
              <a:rPr b="1" i="0" lang="en-US" sz="43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Chapter 3:  Processes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 txBox="1"/>
          <p:nvPr>
            <p:ph type="title"/>
          </p:nvPr>
        </p:nvSpPr>
        <p:spPr>
          <a:xfrm>
            <a:off x="982662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CPU Switch From Process to Process</a:t>
            </a:r>
            <a:endParaRPr/>
          </a:p>
        </p:txBody>
      </p:sp>
      <p:pic>
        <p:nvPicPr>
          <p:cNvPr id="127" name="Google Shape;12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4300" y="1104900"/>
            <a:ext cx="6969125" cy="46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 txBox="1"/>
          <p:nvPr>
            <p:ph type="title"/>
          </p:nvPr>
        </p:nvSpPr>
        <p:spPr>
          <a:xfrm>
            <a:off x="1041400" y="136525"/>
            <a:ext cx="7645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Threads</a:t>
            </a:r>
            <a:endParaRPr/>
          </a:p>
        </p:txBody>
      </p:sp>
      <p:sp>
        <p:nvSpPr>
          <p:cNvPr id="133" name="Google Shape;133;p11"/>
          <p:cNvSpPr txBox="1"/>
          <p:nvPr>
            <p:ph idx="1" type="body"/>
          </p:nvPr>
        </p:nvSpPr>
        <p:spPr>
          <a:xfrm>
            <a:off x="987425" y="1093787"/>
            <a:ext cx="6975475" cy="3983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 far, process has a single thread of execution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having multiple program counters per process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locations can execute at once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threads of control -&gt;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then have storage for thread details, multiple program counters in PCB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See next chapter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type="title"/>
          </p:nvPr>
        </p:nvSpPr>
        <p:spPr>
          <a:xfrm>
            <a:off x="960437" y="1444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Process Representation in Linux</a:t>
            </a:r>
            <a:endParaRPr/>
          </a:p>
        </p:txBody>
      </p:sp>
      <p:sp>
        <p:nvSpPr>
          <p:cNvPr id="139" name="Google Shape;139;p12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Represented by the C structure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task_struct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 t_pid; /* process identifier */ 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state; /* state of the process */ 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unsigned int time_slice /* scheduling information */ 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task_struct *parent; /* this process’s parent */ 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list_head children; /* this process’s children */ 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files_struct *files; /* list of open files */ 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mm_struct *mm; /* address space of this process */</a:t>
            </a:r>
            <a:endParaRPr/>
          </a:p>
        </p:txBody>
      </p:sp>
      <p:pic>
        <p:nvPicPr>
          <p:cNvPr descr="C:\Users\as668\Desktop\in-3_1.jpg" id="140" name="Google Shape;14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7187" y="4111625"/>
            <a:ext cx="5865812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 txBox="1"/>
          <p:nvPr>
            <p:ph type="title"/>
          </p:nvPr>
        </p:nvSpPr>
        <p:spPr>
          <a:xfrm>
            <a:off x="1041400" y="136525"/>
            <a:ext cx="7645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Process Scheduling</a:t>
            </a:r>
            <a:endParaRPr/>
          </a:p>
        </p:txBody>
      </p:sp>
      <p:sp>
        <p:nvSpPr>
          <p:cNvPr id="146" name="Google Shape;146;p13"/>
          <p:cNvSpPr txBox="1"/>
          <p:nvPr>
            <p:ph idx="1" type="body"/>
          </p:nvPr>
        </p:nvSpPr>
        <p:spPr>
          <a:xfrm>
            <a:off x="887412" y="1168400"/>
            <a:ext cx="6975475" cy="3983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Maximize CPU use, quickly switch processes onto CPU for time sharing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scheduler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selects among available processes for next execution on CPU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Maintains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scheduling queues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processes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Job queue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set of all processes in the system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Ready queue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set of all processes residing in main memory, ready and waiting to execute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Device queues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set of processes waiting for an I/O device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Processes migrate among the various queues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/>
          <p:nvPr>
            <p:ph type="title"/>
          </p:nvPr>
        </p:nvSpPr>
        <p:spPr>
          <a:xfrm>
            <a:off x="974725" y="236537"/>
            <a:ext cx="79835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Ready Queue And Various I/O Device Queues</a:t>
            </a:r>
            <a:endParaRPr/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8475" y="1214437"/>
            <a:ext cx="5822950" cy="5021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type="title"/>
          </p:nvPr>
        </p:nvSpPr>
        <p:spPr>
          <a:xfrm>
            <a:off x="971550" y="1524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Representation of Process Scheduling</a:t>
            </a:r>
            <a:endParaRPr/>
          </a:p>
        </p:txBody>
      </p:sp>
      <p:pic>
        <p:nvPicPr>
          <p:cNvPr descr="3" id="158" name="Google Shape;15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7" y="1966912"/>
            <a:ext cx="6546850" cy="37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5"/>
          <p:cNvSpPr txBox="1"/>
          <p:nvPr/>
        </p:nvSpPr>
        <p:spPr>
          <a:xfrm>
            <a:off x="808037" y="1303337"/>
            <a:ext cx="6975475" cy="3981450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Queueing diagram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represents queues, resources, flows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/>
          <p:nvPr>
            <p:ph type="title"/>
          </p:nvPr>
        </p:nvSpPr>
        <p:spPr>
          <a:xfrm>
            <a:off x="45720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Schedulers</a:t>
            </a:r>
            <a:endParaRPr/>
          </a:p>
        </p:txBody>
      </p:sp>
      <p:sp>
        <p:nvSpPr>
          <p:cNvPr id="165" name="Google Shape;165;p16"/>
          <p:cNvSpPr txBox="1"/>
          <p:nvPr>
            <p:ph idx="1" type="body"/>
          </p:nvPr>
        </p:nvSpPr>
        <p:spPr>
          <a:xfrm>
            <a:off x="887412" y="1108075"/>
            <a:ext cx="7453312" cy="502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1" i="0" lang="en-US" sz="16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Short-term scheduler 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(or </a:t>
            </a:r>
            <a:r>
              <a:rPr b="1" i="0" lang="en-US" sz="16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 scheduler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– selects which process should be executed next and allocates CPU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Sometimes the only scheduler in a system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Short-term scheduler is invoked frequently (milliseconds) ⇒ (must be fast)</a:t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1" i="0" lang="en-US" sz="16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Long-term scheduler 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(or </a:t>
            </a:r>
            <a:r>
              <a:rPr b="1" i="0" lang="en-US" sz="16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job scheduler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– selects which processes should be brought into the ready queue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Long-term scheduler is invoked  infrequently (seconds, minutes) ⇒ (may be slow)</a:t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long-term scheduler controls the </a:t>
            </a:r>
            <a:r>
              <a:rPr b="1" i="0" lang="en-US" sz="16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degree of multiprogramming</a:t>
            </a:r>
            <a:endParaRPr b="0" i="1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Processes can be described as either: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1" i="0" lang="en-US" sz="16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I/O-bound process</a:t>
            </a:r>
            <a:r>
              <a:rPr b="0" i="0" lang="en-US" sz="16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spends more time doing I/O than computations, many short CPU bursts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1" i="0" lang="en-US" sz="16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CPU-bound process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spends more time doing computations; few very long CPU bursts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Long-term scheduler strives for good </a:t>
            </a:r>
            <a:r>
              <a:rPr b="1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mix</a:t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/>
          <p:nvPr>
            <p:ph type="title"/>
          </p:nvPr>
        </p:nvSpPr>
        <p:spPr>
          <a:xfrm>
            <a:off x="108585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Addition of Medium Term Scheduling</a:t>
            </a:r>
            <a:endParaRPr/>
          </a:p>
        </p:txBody>
      </p:sp>
      <p:pic>
        <p:nvPicPr>
          <p:cNvPr id="171" name="Google Shape;17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875" y="2827337"/>
            <a:ext cx="7327900" cy="266541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7"/>
          <p:cNvSpPr txBox="1"/>
          <p:nvPr/>
        </p:nvSpPr>
        <p:spPr>
          <a:xfrm>
            <a:off x="806450" y="1160462"/>
            <a:ext cx="7200900" cy="1446212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Medium-term scheduler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added if degree of multiple programming needs to decrease</a:t>
            </a:r>
            <a:endParaRPr/>
          </a:p>
          <a:p>
            <a:pPr indent="-407987" lvl="1" marL="10604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 process from memory, store on disk, bring back in from disk to continue execution: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swapping</a:t>
            </a:r>
            <a:endParaRPr/>
          </a:p>
          <a:p>
            <a:pPr indent="-386080" lvl="0" marL="488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81915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Multitasking in Mobile Systems</a:t>
            </a:r>
            <a:endParaRPr/>
          </a:p>
        </p:txBody>
      </p:sp>
      <p:sp>
        <p:nvSpPr>
          <p:cNvPr id="178" name="Google Shape;178;p18"/>
          <p:cNvSpPr txBox="1"/>
          <p:nvPr>
            <p:ph idx="1" type="body"/>
          </p:nvPr>
        </p:nvSpPr>
        <p:spPr>
          <a:xfrm>
            <a:off x="838200" y="1122362"/>
            <a:ext cx="7359650" cy="444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mobile systems (e.g., early version of iOS)  allow only one process to run, others suspended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Due to screen real estate, user interface limits iOS provides for a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Single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foreground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process- controlled via user interface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background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processes– in memory, running, but not on the display, and with limits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Limits include single, short task, receiving notification of events, specific long-running tasks like audio playback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Android runs foreground and background, with fewer limits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Background process uses a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perform tasks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 can keep running even if background process is suspended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 has no user interface, small memory use</a:t>
            </a:r>
            <a:endParaRPr/>
          </a:p>
          <a:p>
            <a:pPr indent="-194309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457200" y="1666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Context Switch</a:t>
            </a:r>
            <a:endParaRPr/>
          </a:p>
        </p:txBody>
      </p:sp>
      <p:sp>
        <p:nvSpPr>
          <p:cNvPr id="184" name="Google Shape;184;p19"/>
          <p:cNvSpPr txBox="1"/>
          <p:nvPr>
            <p:ph idx="1" type="body"/>
          </p:nvPr>
        </p:nvSpPr>
        <p:spPr>
          <a:xfrm>
            <a:off x="854075" y="1108075"/>
            <a:ext cx="6997700" cy="444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CPU switches to another process, the system must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save the state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the old process and load the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saved state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the new process via a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context switch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Context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a process represented in the PCB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Context-switch time is overhead; the system does no useful work while switching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more complex the OS and the PCB 🡺 the longer the context switch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 dependent on hardware support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hardware provides multiple sets of registers per CPU 🡺 multiple contexts loaded at once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/>
          <p:nvPr>
            <p:ph type="title"/>
          </p:nvPr>
        </p:nvSpPr>
        <p:spPr>
          <a:xfrm>
            <a:off x="1644650" y="182562"/>
            <a:ext cx="63801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Chapter 3:  Processes</a:t>
            </a:r>
            <a:endParaRPr/>
          </a:p>
        </p:txBody>
      </p:sp>
      <p:sp>
        <p:nvSpPr>
          <p:cNvPr id="78" name="Google Shape;78;p2"/>
          <p:cNvSpPr txBox="1"/>
          <p:nvPr>
            <p:ph idx="1" type="body"/>
          </p:nvPr>
        </p:nvSpPr>
        <p:spPr>
          <a:xfrm>
            <a:off x="806450" y="1120775"/>
            <a:ext cx="7370762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Concept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Scheduling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Operations on Processes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Interprocess Communication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Examples of IPC Systems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Communication in Client-Server Systems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457200" y="19843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Operations on Processes</a:t>
            </a:r>
            <a:endParaRPr/>
          </a:p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806450" y="1233487"/>
            <a:ext cx="7480300" cy="444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must provide mechanisms for: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process creation,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process termination,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so on as detailed next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457200" y="19843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Process Creation</a:t>
            </a:r>
            <a:endParaRPr/>
          </a:p>
        </p:txBody>
      </p: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854075" y="1169987"/>
            <a:ext cx="6918325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Parent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create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children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processes, which, in turn create other processes, forming a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processes</a:t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Generally, process identified and managed via a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identifier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Resource sharing options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Parent and children share all resources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Children share subset of parent’s resources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Parent and child share no resources</a:t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Execution options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Parent and children execute concurrently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Parent waits until children terminate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1042987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 Tree of Processes in Linux</a:t>
            </a:r>
            <a:endParaRPr/>
          </a:p>
        </p:txBody>
      </p:sp>
      <p:pic>
        <p:nvPicPr>
          <p:cNvPr descr="3_08.pdf" id="202" name="Google Shape;20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2687" y="1352550"/>
            <a:ext cx="7061200" cy="3741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1069975" y="152400"/>
            <a:ext cx="76168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Process Creation (Cont.)</a:t>
            </a:r>
            <a:endParaRPr/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869950" y="1060450"/>
            <a:ext cx="715486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Address space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Child duplicate of parent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Child has a program loaded into it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UNIX examples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fork()</a:t>
            </a: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call creates new process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exec()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system call used after a 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fork()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replace the process’ memory space with a new program</a:t>
            </a:r>
            <a:endParaRPr/>
          </a:p>
        </p:txBody>
      </p:sp>
      <p:pic>
        <p:nvPicPr>
          <p:cNvPr descr="3" id="209" name="Google Shape;20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7012" y="3798887"/>
            <a:ext cx="6419850" cy="161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996950" y="16192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 Program Forking Separate Process</a:t>
            </a:r>
            <a:endParaRPr/>
          </a:p>
        </p:txBody>
      </p:sp>
      <p:pic>
        <p:nvPicPr>
          <p:cNvPr descr="Screen Shot 2012-12-04 at 11.21.10 AM.png" id="215" name="Google Shape;21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5137" y="969962"/>
            <a:ext cx="6038850" cy="56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1084262" y="1158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Creating a Separate Process via Windows API</a:t>
            </a:r>
            <a:endParaRPr/>
          </a:p>
        </p:txBody>
      </p:sp>
      <p:pic>
        <p:nvPicPr>
          <p:cNvPr descr="Screen Shot 2012-12-04 at 11.23.48 AM.png" id="221" name="Google Shape;22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8237" y="963612"/>
            <a:ext cx="4365625" cy="55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457200" y="19843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Process Termination</a:t>
            </a:r>
            <a:endParaRPr/>
          </a:p>
        </p:txBody>
      </p:sp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806450" y="1233487"/>
            <a:ext cx="7170737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executes last statement and then asks the operating system to delete it using the 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exit()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system call.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Returns  status data from child to parent (via 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wait()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Process’ resources are deallocated by operating system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Parent may terminate the execution of children processes  using the 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abort()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system call.  Some reasons for doing so: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Child has exceeded allocated resources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Task assigned to child is no longer required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parent is exiting and the operating systems does not allow  a child to continue if its parent terminates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45720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Process Termination</a:t>
            </a:r>
            <a:endParaRPr/>
          </a:p>
        </p:txBody>
      </p:sp>
      <p:sp>
        <p:nvSpPr>
          <p:cNvPr id="233" name="Google Shape;233;p27"/>
          <p:cNvSpPr txBox="1"/>
          <p:nvPr>
            <p:ph idx="1" type="body"/>
          </p:nvPr>
        </p:nvSpPr>
        <p:spPr>
          <a:xfrm>
            <a:off x="957262" y="1042987"/>
            <a:ext cx="736917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5109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64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operating systems do not allow child to exists if its parent has terminated.  If a process terminates, then all its children must also be terminated.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cascading termination.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children, grandchildren, etc.  are  terminated.</a:t>
            </a:r>
            <a:endParaRPr b="1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termination is initiated by the operating system.</a:t>
            </a:r>
            <a:endParaRPr b="1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parent process may wait for termination of a child process by using the 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wait()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call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call returns status information and the pid of the terminated process</a:t>
            </a:r>
            <a:endParaRPr b="1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pid = wait(&amp;status);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no parent waiting (did not invoke 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wait()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process is a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zombie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parent terminated without invoking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wait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, process is an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orphan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1225550" y="150812"/>
            <a:ext cx="79978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Multiprocess Architecture – Chrome Browser</a:t>
            </a:r>
            <a:endParaRPr/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806450" y="1233487"/>
            <a:ext cx="75120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web browsers ran as single process (some still do)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one web site causes trouble, entire browser can hang or crash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Google Chrome Browser is multiprocess with 3 different types of processes: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Browser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process manages user interface, disk and network I/O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Renderer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process renders web pages, deals with HTML, Javascript. A new renderer created for each website opened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Runs in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sandbox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restricting disk and network I/O, minimizing effect of security exploits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Plug-in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for each type of plug-in</a:t>
            </a:r>
            <a:endParaRPr/>
          </a:p>
          <a:p>
            <a:pPr indent="-194309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4309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n-3_2.pdf" id="240" name="Google Shape;24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3200" y="4926012"/>
            <a:ext cx="6292850" cy="1141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982662" y="168275"/>
            <a:ext cx="7704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Interprocess Communication</a:t>
            </a:r>
            <a:endParaRPr/>
          </a:p>
        </p:txBody>
      </p:sp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885825" y="1154112"/>
            <a:ext cx="748506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Processes within a system may be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independent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cooperating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Cooperating process can affect or be affected by other processes, including sharing data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Reasons for cooperating processes: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sharing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Computation speedup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Modularity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Convenience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Cooperating processes need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interprocess communication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IPC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models of IPC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memory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Message passing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3366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/>
          <p:nvPr>
            <p:ph type="title"/>
          </p:nvPr>
        </p:nvSpPr>
        <p:spPr>
          <a:xfrm>
            <a:off x="457200" y="19843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84" name="Google Shape;84;p3"/>
          <p:cNvSpPr txBox="1"/>
          <p:nvPr>
            <p:ph idx="1" type="body"/>
          </p:nvPr>
        </p:nvSpPr>
        <p:spPr>
          <a:xfrm>
            <a:off x="838200" y="1138237"/>
            <a:ext cx="682307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introduce the notion of a process -- a program in execution, which forms the basis of all computation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describe the various features of processes, including scheduling, creation and termination, and communication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explore interprocess communication using shared memory and message passing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describe communication in client-server systems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45720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Communications Models </a:t>
            </a:r>
            <a:endParaRPr/>
          </a:p>
        </p:txBody>
      </p:sp>
      <p:pic>
        <p:nvPicPr>
          <p:cNvPr descr="3_12.pdf" id="252" name="Google Shape;25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4012" y="1725612"/>
            <a:ext cx="6100762" cy="4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0"/>
          <p:cNvSpPr txBox="1"/>
          <p:nvPr/>
        </p:nvSpPr>
        <p:spPr>
          <a:xfrm>
            <a:off x="969962" y="1143000"/>
            <a:ext cx="63722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a) Message passing.  (b) shared memory. 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1060450" y="277812"/>
            <a:ext cx="76263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Cooperating Processes</a:t>
            </a:r>
            <a:endParaRPr/>
          </a:p>
        </p:txBody>
      </p:sp>
      <p:sp>
        <p:nvSpPr>
          <p:cNvPr id="259" name="Google Shape;259;p31"/>
          <p:cNvSpPr txBox="1"/>
          <p:nvPr>
            <p:ph idx="1" type="body"/>
          </p:nvPr>
        </p:nvSpPr>
        <p:spPr>
          <a:xfrm>
            <a:off x="806450" y="1233487"/>
            <a:ext cx="752951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Independent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process cannot affect or be affected by the execution of another process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1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Cooperating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process can affect or be affected by the execution of another process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Advantages of process cooperation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sharing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Computation speed-up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Modularity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Convenience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749300" y="247650"/>
            <a:ext cx="7937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Producer-Consumer Problem</a:t>
            </a:r>
            <a:endParaRPr/>
          </a:p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842962" y="1185862"/>
            <a:ext cx="666750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Paradigm for cooperating processes,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producer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process produces information that is consumed by a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consumer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unbounded-buffer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places no practical limit on the size of the buffer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bounded-buffer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assumes that there is a fixed buffer size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>
            <p:ph type="title"/>
          </p:nvPr>
        </p:nvSpPr>
        <p:spPr>
          <a:xfrm>
            <a:off x="1046162" y="300037"/>
            <a:ext cx="80740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Bounded-Buffer – Shared-Memory Solution</a:t>
            </a:r>
            <a:endParaRPr/>
          </a:p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1195387" y="1203325"/>
            <a:ext cx="7131050" cy="470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data</a:t>
            </a:r>
            <a:endParaRPr/>
          </a:p>
          <a:p>
            <a:pPr indent="-228599" lvl="3" marL="159861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BUFFER_SIZE 10</a:t>
            </a:r>
            <a:endParaRPr/>
          </a:p>
          <a:p>
            <a:pPr indent="-228599" lvl="3" marL="159861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{</a:t>
            </a:r>
            <a:endParaRPr/>
          </a:p>
          <a:p>
            <a:pPr indent="-228599" lvl="3" marL="159861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 . .</a:t>
            </a:r>
            <a:endParaRPr/>
          </a:p>
          <a:p>
            <a:pPr indent="-228599" lvl="3" marL="159861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item;</a:t>
            </a:r>
            <a:endParaRPr/>
          </a:p>
          <a:p>
            <a:pPr indent="-228599" lvl="3" marL="159861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599" lvl="3" marL="159861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item buffer[BUFFER_SIZE];</a:t>
            </a:r>
            <a:endParaRPr/>
          </a:p>
          <a:p>
            <a:pPr indent="-228599" lvl="3" marL="159861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in = 0;</a:t>
            </a:r>
            <a:endParaRPr/>
          </a:p>
          <a:p>
            <a:pPr indent="-228599" lvl="3" marL="159861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out = 0;</a:t>
            </a:r>
            <a:endParaRPr/>
          </a:p>
          <a:p>
            <a:pPr indent="-228599" lvl="3" marL="159861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Solution is correct, but can only use BUFFER_SIZE-1 elements</a:t>
            </a:r>
            <a:endParaRPr/>
          </a:p>
          <a:p>
            <a:pPr indent="-251459" lvl="0" marL="342900" rtl="0" algn="l"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type="title"/>
          </p:nvPr>
        </p:nvSpPr>
        <p:spPr>
          <a:xfrm>
            <a:off x="1117600" y="203200"/>
            <a:ext cx="75692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Bounded-Buffer – Producer</a:t>
            </a:r>
            <a:endParaRPr/>
          </a:p>
        </p:txBody>
      </p:sp>
      <p:sp>
        <p:nvSpPr>
          <p:cNvPr id="277" name="Google Shape;277;p34"/>
          <p:cNvSpPr txBox="1"/>
          <p:nvPr>
            <p:ph idx="1" type="body"/>
          </p:nvPr>
        </p:nvSpPr>
        <p:spPr>
          <a:xfrm>
            <a:off x="1603375" y="1014412"/>
            <a:ext cx="6940550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 next_produced;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while (true) {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/* produce an item in next produced */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while (((in + 1) % BUFFER_SIZE) == out)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; /* do nothing */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buffer[in] = next_produced;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in = (in + 1) % BUFFER_SIZE;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260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/>
          </a:p>
          <a:p>
            <a:pPr indent="-262890" lvl="0" marL="342900" rtl="0" algn="l">
              <a:spcBef>
                <a:spcPts val="49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 txBox="1"/>
          <p:nvPr>
            <p:ph type="title"/>
          </p:nvPr>
        </p:nvSpPr>
        <p:spPr>
          <a:xfrm>
            <a:off x="457200" y="2032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Bounded Buffer – Consumer</a:t>
            </a:r>
            <a:endParaRPr/>
          </a:p>
        </p:txBody>
      </p:sp>
      <p:sp>
        <p:nvSpPr>
          <p:cNvPr id="283" name="Google Shape;283;p35"/>
          <p:cNvSpPr txBox="1"/>
          <p:nvPr>
            <p:ph idx="1" type="body"/>
          </p:nvPr>
        </p:nvSpPr>
        <p:spPr>
          <a:xfrm>
            <a:off x="1649412" y="1219200"/>
            <a:ext cx="6894512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item next_consumed;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(true) {</a:t>
            </a:r>
            <a:b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while (in == out)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; /* do nothing */</a:t>
            </a:r>
            <a:b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next_consumed = buffer[out];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out = (out + 1) % BUFFER_SIZE;</a:t>
            </a:r>
            <a:b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/* consume the item in next consumed */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1057275" y="9525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Interprocess Communication –  Shared Memory</a:t>
            </a:r>
            <a:endParaRPr/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898525" y="1233487"/>
            <a:ext cx="662146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area of memory shared among the processes that wish to communicate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communication is under the control of the users processes not the operating system.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Major issues is to provide mechanism that will allow the user processes to synchronize their actions when they access shared memory.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Synchronization is discussed in great details in Chapter 5.</a:t>
            </a:r>
            <a:endParaRPr/>
          </a:p>
          <a:p>
            <a:pPr indent="-24003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>
            <p:ph type="title"/>
          </p:nvPr>
        </p:nvSpPr>
        <p:spPr>
          <a:xfrm>
            <a:off x="1057275" y="1270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Interprocess Communication – Message Passing</a:t>
            </a:r>
            <a:endParaRPr/>
          </a:p>
        </p:txBody>
      </p:sp>
      <p:sp>
        <p:nvSpPr>
          <p:cNvPr id="295" name="Google Shape;295;p37"/>
          <p:cNvSpPr txBox="1"/>
          <p:nvPr>
            <p:ph idx="1" type="body"/>
          </p:nvPr>
        </p:nvSpPr>
        <p:spPr>
          <a:xfrm>
            <a:off x="885825" y="1201737"/>
            <a:ext cx="69342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Mechanism for processes to communicate and to synchronize their actions</a:t>
            </a:r>
            <a:endParaRPr/>
          </a:p>
          <a:p>
            <a:pPr indent="-297180" lvl="0" marL="3429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Message system – processes communicate with each other without resorting to shared variables</a:t>
            </a:r>
            <a:endParaRPr/>
          </a:p>
          <a:p>
            <a:pPr indent="-297180" lvl="0" marL="3429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IPC facility provides two operations: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message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receive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message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640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message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size is either fixed or variable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/>
          <p:nvPr>
            <p:ph type="title"/>
          </p:nvPr>
        </p:nvSpPr>
        <p:spPr>
          <a:xfrm>
            <a:off x="996950" y="10795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Message Passing (Cont.)</a:t>
            </a:r>
            <a:endParaRPr/>
          </a:p>
        </p:txBody>
      </p:sp>
      <p:sp>
        <p:nvSpPr>
          <p:cNvPr id="301" name="Google Shape;301;p38"/>
          <p:cNvSpPr txBox="1"/>
          <p:nvPr>
            <p:ph idx="1" type="body"/>
          </p:nvPr>
        </p:nvSpPr>
        <p:spPr>
          <a:xfrm>
            <a:off x="901700" y="1016000"/>
            <a:ext cx="769461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5109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64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processes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wish to communicate, they need to: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Establish a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communication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between them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Exchange messages via send/receive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Implementation issues: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are links established?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a link be associated with more than two processes?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many links can there be between every pair of communicating processes?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the capacity of a link?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the size of a message that the link can accommodate fixed or variable?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a link unidirectional or bi-directional?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>
            <p:ph type="title"/>
          </p:nvPr>
        </p:nvSpPr>
        <p:spPr>
          <a:xfrm>
            <a:off x="933450" y="12382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Message Passing (Cont.)</a:t>
            </a:r>
            <a:endParaRPr/>
          </a:p>
        </p:txBody>
      </p:sp>
      <p:sp>
        <p:nvSpPr>
          <p:cNvPr id="307" name="Google Shape;307;p39"/>
          <p:cNvSpPr txBox="1"/>
          <p:nvPr>
            <p:ph idx="1" type="body"/>
          </p:nvPr>
        </p:nvSpPr>
        <p:spPr>
          <a:xfrm>
            <a:off x="901700" y="785812"/>
            <a:ext cx="769461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5109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64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640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Implementation of communication link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Physical: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memory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Hardware bus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Network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Logical: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Direct or indirect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Synchronous or asynchronous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Automatic or explicit buffering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/>
          <p:nvPr>
            <p:ph type="title"/>
          </p:nvPr>
        </p:nvSpPr>
        <p:spPr>
          <a:xfrm>
            <a:off x="1576387" y="166687"/>
            <a:ext cx="6107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Process Concept</a:t>
            </a:r>
            <a:endParaRPr/>
          </a:p>
        </p:txBody>
      </p:sp>
      <p:sp>
        <p:nvSpPr>
          <p:cNvPr id="90" name="Google Shape;90;p4"/>
          <p:cNvSpPr txBox="1"/>
          <p:nvPr>
            <p:ph idx="1" type="body"/>
          </p:nvPr>
        </p:nvSpPr>
        <p:spPr>
          <a:xfrm>
            <a:off x="928687" y="1177925"/>
            <a:ext cx="7370762" cy="478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operating system executes a variety of programs: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Batch system –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jobs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Time-shared systems –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programs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tasks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Textbook uses the terms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job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almost interchangeably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a program in execution; process execution must progress in sequential fashion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parts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program code, also called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 section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Current activity including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program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counter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processor registers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containing temporary data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 parameters, return addresses, local variables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section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containing global variables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Heap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containing memory dynamically allocated during run time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title"/>
          </p:nvPr>
        </p:nvSpPr>
        <p:spPr>
          <a:xfrm>
            <a:off x="457200" y="1778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Direct Communication</a:t>
            </a:r>
            <a:endParaRPr/>
          </a:p>
        </p:txBody>
      </p:sp>
      <p:sp>
        <p:nvSpPr>
          <p:cNvPr id="313" name="Google Shape;313;p40"/>
          <p:cNvSpPr txBox="1"/>
          <p:nvPr>
            <p:ph idx="1" type="body"/>
          </p:nvPr>
        </p:nvSpPr>
        <p:spPr>
          <a:xfrm>
            <a:off x="885825" y="1138237"/>
            <a:ext cx="763587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Processes must name each other explicitly: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P, message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– send a message to process 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receive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Q, message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– receive a message from process Q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Properties of communication link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Links are established automatically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link is associated with exactly one pair of communicating processes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Between each pair there exists exactly one link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link may be unidirectional, but is usually bi-directional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/>
          <p:nvPr>
            <p:ph type="title"/>
          </p:nvPr>
        </p:nvSpPr>
        <p:spPr>
          <a:xfrm>
            <a:off x="457200" y="1524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Indirect Communication</a:t>
            </a:r>
            <a:endParaRPr/>
          </a:p>
        </p:txBody>
      </p:sp>
      <p:sp>
        <p:nvSpPr>
          <p:cNvPr id="319" name="Google Shape;319;p41"/>
          <p:cNvSpPr txBox="1"/>
          <p:nvPr>
            <p:ph idx="1" type="body"/>
          </p:nvPr>
        </p:nvSpPr>
        <p:spPr>
          <a:xfrm>
            <a:off x="854075" y="1166812"/>
            <a:ext cx="7391400" cy="415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Messages are directed and received from mailboxes (also referred to as ports)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mailbox has a unique id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Processes can communicate only if they share a mailbox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Properties of communication link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 established only if processes share a common mailbox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link may be associated with many processes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pair of processes may share several communication links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 may be unidirectional or bi-directional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 txBox="1"/>
          <p:nvPr>
            <p:ph type="title"/>
          </p:nvPr>
        </p:nvSpPr>
        <p:spPr>
          <a:xfrm>
            <a:off x="88265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Indirect Communication</a:t>
            </a:r>
            <a:endParaRPr/>
          </a:p>
        </p:txBody>
      </p:sp>
      <p:sp>
        <p:nvSpPr>
          <p:cNvPr id="325" name="Google Shape;325;p42"/>
          <p:cNvSpPr txBox="1"/>
          <p:nvPr>
            <p:ph idx="1" type="body"/>
          </p:nvPr>
        </p:nvSpPr>
        <p:spPr>
          <a:xfrm>
            <a:off x="838200" y="1135062"/>
            <a:ext cx="7580312" cy="382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new mailbox (port)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send and receive messages through mailbox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destroy a mailbox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Primitives are defined as: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A, message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– send a message to mailbox 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receive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A, message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– receive a message from mailbox A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3"/>
          <p:cNvSpPr txBox="1"/>
          <p:nvPr>
            <p:ph type="title"/>
          </p:nvPr>
        </p:nvSpPr>
        <p:spPr>
          <a:xfrm>
            <a:off x="876300" y="182562"/>
            <a:ext cx="7810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Indirect Communication</a:t>
            </a:r>
            <a:endParaRPr/>
          </a:p>
        </p:txBody>
      </p:sp>
      <p:sp>
        <p:nvSpPr>
          <p:cNvPr id="331" name="Google Shape;331;p43"/>
          <p:cNvSpPr txBox="1"/>
          <p:nvPr>
            <p:ph idx="1" type="body"/>
          </p:nvPr>
        </p:nvSpPr>
        <p:spPr>
          <a:xfrm>
            <a:off x="882650" y="1127125"/>
            <a:ext cx="6637337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Mailbox sharing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P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share mailbox 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sends;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receive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Who gets the message?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 a link to be associated with at most two processes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 only one process at a time to execute a receive operation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 the system to select arbitrarily the receiver.  Sender is notified who the receiver was.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4"/>
          <p:cNvSpPr txBox="1"/>
          <p:nvPr>
            <p:ph type="title"/>
          </p:nvPr>
        </p:nvSpPr>
        <p:spPr>
          <a:xfrm>
            <a:off x="457200" y="16827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Synchronization</a:t>
            </a:r>
            <a:endParaRPr/>
          </a:p>
        </p:txBody>
      </p:sp>
      <p:sp>
        <p:nvSpPr>
          <p:cNvPr id="337" name="Google Shape;337;p44"/>
          <p:cNvSpPr txBox="1"/>
          <p:nvPr>
            <p:ph idx="1" type="body"/>
          </p:nvPr>
        </p:nvSpPr>
        <p:spPr>
          <a:xfrm>
            <a:off x="931862" y="1050925"/>
            <a:ext cx="7267575" cy="4984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9412" lvl="0" marL="3794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Message passing may be either blocking or non-blocking</a:t>
            </a:r>
            <a:endParaRPr/>
          </a:p>
          <a:p>
            <a:pPr indent="-379412" lvl="0" marL="379412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Blocking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considered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synchronous</a:t>
            </a:r>
            <a:endParaRPr/>
          </a:p>
          <a:p>
            <a:pPr indent="-341312" lvl="1" marL="798512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Blocking send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--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sender is blocked until the message is received</a:t>
            </a:r>
            <a:endParaRPr/>
          </a:p>
          <a:p>
            <a:pPr indent="-341312" lvl="1" marL="798512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Blocking receive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--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receiver is  blocked until a message is available</a:t>
            </a:r>
            <a:endParaRPr/>
          </a:p>
          <a:p>
            <a:pPr indent="-379412" lvl="0" marL="379412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Non-blocking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considered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asynchronous</a:t>
            </a:r>
            <a:endParaRPr/>
          </a:p>
          <a:p>
            <a:pPr indent="-341312" lvl="1" marL="798512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Non-blocking send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-- the sender sends the message and continue</a:t>
            </a:r>
            <a:endParaRPr/>
          </a:p>
          <a:p>
            <a:pPr indent="-341312" lvl="1" marL="798512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Non-blocking receive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-- the receiver receives:</a:t>
            </a:r>
            <a:endParaRPr/>
          </a:p>
          <a:p>
            <a:pPr indent="-341312" lvl="2" marL="1141412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valid message,  or </a:t>
            </a:r>
            <a:endParaRPr/>
          </a:p>
          <a:p>
            <a:pPr indent="-341312" lvl="2" marL="1141412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Null message</a:t>
            </a:r>
            <a:endParaRPr/>
          </a:p>
          <a:p>
            <a:pPr indent="-379412" lvl="0" marL="379412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Different combinations possible</a:t>
            </a:r>
            <a:endParaRPr/>
          </a:p>
          <a:p>
            <a:pPr indent="-341312" lvl="1" marL="798512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both send and receive are blocking, we have a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rendezvous</a:t>
            </a:r>
            <a:endParaRPr/>
          </a:p>
          <a:p>
            <a:pPr indent="-276542" lvl="0" marL="379412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/>
          <p:nvPr>
            <p:ph type="title"/>
          </p:nvPr>
        </p:nvSpPr>
        <p:spPr>
          <a:xfrm>
            <a:off x="457200" y="2032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Synchronization (Cont.)</a:t>
            </a:r>
            <a:endParaRPr/>
          </a:p>
        </p:txBody>
      </p:sp>
      <p:sp>
        <p:nvSpPr>
          <p:cNvPr id="343" name="Google Shape;343;p45"/>
          <p:cNvSpPr txBox="1"/>
          <p:nvPr>
            <p:ph idx="1" type="body"/>
          </p:nvPr>
        </p:nvSpPr>
        <p:spPr>
          <a:xfrm>
            <a:off x="881062" y="1203325"/>
            <a:ext cx="6599237" cy="534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Producer-consumer becomes trivial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message next_produced;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while (true) {</a:t>
            </a:r>
            <a:b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/* produce an item in next produced */ </a:t>
            </a:r>
            <a:endParaRPr b="0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send(next_produced);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endParaRPr/>
          </a:p>
        </p:txBody>
      </p:sp>
      <p:sp>
        <p:nvSpPr>
          <p:cNvPr id="344" name="Google Shape;344;p45"/>
          <p:cNvSpPr txBox="1"/>
          <p:nvPr/>
        </p:nvSpPr>
        <p:spPr>
          <a:xfrm>
            <a:off x="1558925" y="3598862"/>
            <a:ext cx="6370637" cy="1635125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essage next_consumed;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(true)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receive(next_consumed);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/* consume the item in next consumed 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6"/>
          <p:cNvSpPr txBox="1"/>
          <p:nvPr>
            <p:ph type="title"/>
          </p:nvPr>
        </p:nvSpPr>
        <p:spPr>
          <a:xfrm>
            <a:off x="457200" y="13652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Buffering</a:t>
            </a:r>
            <a:endParaRPr/>
          </a:p>
        </p:txBody>
      </p:sp>
      <p:sp>
        <p:nvSpPr>
          <p:cNvPr id="350" name="Google Shape;350;p46"/>
          <p:cNvSpPr txBox="1"/>
          <p:nvPr>
            <p:ph idx="1" type="body"/>
          </p:nvPr>
        </p:nvSpPr>
        <p:spPr>
          <a:xfrm>
            <a:off x="889000" y="1233487"/>
            <a:ext cx="712152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Queue of messages attached to the link.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implemented in one of three ways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rPr b="0" i="0" lang="en-US" sz="1800" u="non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Zero capacity – no messages are queued on a link.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Sender must wait for receiver (rendezvous)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rPr b="0" i="0" lang="en-US" sz="1800" u="non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Bounded capacity – finite length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messages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Sender must wait if link full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rPr b="0" i="0" lang="en-US" sz="1800" u="non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Unbounded capacity – infinite length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Sender never waits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7"/>
          <p:cNvSpPr txBox="1"/>
          <p:nvPr>
            <p:ph type="title"/>
          </p:nvPr>
        </p:nvSpPr>
        <p:spPr>
          <a:xfrm>
            <a:off x="966787" y="187325"/>
            <a:ext cx="78501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Examples of IPC Systems - POSIX</a:t>
            </a:r>
            <a:endParaRPr/>
          </a:p>
        </p:txBody>
      </p:sp>
      <p:sp>
        <p:nvSpPr>
          <p:cNvPr id="356" name="Google Shape;356;p47"/>
          <p:cNvSpPr txBox="1"/>
          <p:nvPr>
            <p:ph idx="1" type="body"/>
          </p:nvPr>
        </p:nvSpPr>
        <p:spPr>
          <a:xfrm>
            <a:off x="911225" y="1233487"/>
            <a:ext cx="7577137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POSIX Shared Memory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first creates shared memory segment</a:t>
            </a: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shm_fd = shm_open(name, O CREAT | O RDWR, 0666);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Also used to open an existing segment to share it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the size of the object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ftruncate(shm fd, 4096);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Now the process could write to the shared memory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sprintf(shared memory, "Writing to shared memory");</a:t>
            </a:r>
            <a:endParaRPr/>
          </a:p>
        </p:txBody>
      </p:sp>
      <p:pic>
        <p:nvPicPr>
          <p:cNvPr id="357" name="Google Shape;35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5700" y="163675"/>
            <a:ext cx="677524" cy="677524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7"/>
          <p:cNvSpPr txBox="1"/>
          <p:nvPr/>
        </p:nvSpPr>
        <p:spPr>
          <a:xfrm>
            <a:off x="8188213" y="879750"/>
            <a:ext cx="89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Not in Syllabus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8"/>
          <p:cNvSpPr txBox="1"/>
          <p:nvPr>
            <p:ph type="title"/>
          </p:nvPr>
        </p:nvSpPr>
        <p:spPr>
          <a:xfrm>
            <a:off x="936625" y="173037"/>
            <a:ext cx="78501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IPC POSIX Producer</a:t>
            </a:r>
            <a:endParaRPr/>
          </a:p>
        </p:txBody>
      </p:sp>
      <p:pic>
        <p:nvPicPr>
          <p:cNvPr descr="Screen Shot 2013-03-14 at 6.46.57 PM.png" id="364" name="Google Shape;36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1262" y="903287"/>
            <a:ext cx="3754437" cy="57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5700" y="239875"/>
            <a:ext cx="677524" cy="677524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8"/>
          <p:cNvSpPr txBox="1"/>
          <p:nvPr/>
        </p:nvSpPr>
        <p:spPr>
          <a:xfrm>
            <a:off x="8188213" y="955950"/>
            <a:ext cx="89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Not in Syllabus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9"/>
          <p:cNvSpPr txBox="1"/>
          <p:nvPr>
            <p:ph type="title"/>
          </p:nvPr>
        </p:nvSpPr>
        <p:spPr>
          <a:xfrm>
            <a:off x="936625" y="187325"/>
            <a:ext cx="78501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IPC POSIX Consumer</a:t>
            </a:r>
            <a:endParaRPr/>
          </a:p>
        </p:txBody>
      </p:sp>
      <p:pic>
        <p:nvPicPr>
          <p:cNvPr descr="Screen Shot 2013-03-12 at 1.38.41 PM.png" id="372" name="Google Shape;37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6625" y="892175"/>
            <a:ext cx="4521200" cy="5662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5700" y="163675"/>
            <a:ext cx="677524" cy="677524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9"/>
          <p:cNvSpPr txBox="1"/>
          <p:nvPr/>
        </p:nvSpPr>
        <p:spPr>
          <a:xfrm>
            <a:off x="8188213" y="879750"/>
            <a:ext cx="89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Not in Syllabus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type="title"/>
          </p:nvPr>
        </p:nvSpPr>
        <p:spPr>
          <a:xfrm>
            <a:off x="1576387" y="155575"/>
            <a:ext cx="6107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Process Concept (Cont.)</a:t>
            </a:r>
            <a:endParaRPr/>
          </a:p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933450" y="1041400"/>
            <a:ext cx="7164387" cy="478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 is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passive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entity stored on disk (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executable file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), process is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 becomes process when executable file loaded into memory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Execution of program started via GUI mouse clicks, command line entry of its name, etc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program can be several processes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multiple users executing the same program</a:t>
            </a:r>
            <a:endParaRPr/>
          </a:p>
          <a:p>
            <a:pPr indent="-24003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0"/>
          <p:cNvSpPr txBox="1"/>
          <p:nvPr>
            <p:ph type="title"/>
          </p:nvPr>
        </p:nvSpPr>
        <p:spPr>
          <a:xfrm>
            <a:off x="1138237" y="155575"/>
            <a:ext cx="75485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Examples of IPC Systems - Mach</a:t>
            </a:r>
            <a:endParaRPr/>
          </a:p>
        </p:txBody>
      </p:sp>
      <p:sp>
        <p:nvSpPr>
          <p:cNvPr id="380" name="Google Shape;380;p50"/>
          <p:cNvSpPr txBox="1"/>
          <p:nvPr>
            <p:ph idx="1" type="body"/>
          </p:nvPr>
        </p:nvSpPr>
        <p:spPr>
          <a:xfrm>
            <a:off x="854075" y="1076325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Mach communication is message based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Even system calls are messages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task gets two mailboxes at creation- Kernel and Notify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three system calls needed for message transfer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msg_send(), msg_receive(), msg_rpc()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Mailboxes needed for commuication, created via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port_allocate()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Send and receive are flexible, for example four options if mailbox full: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Wait indefinitely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Wait at most n milliseconds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 immediately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Temporarily cache a message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81" name="Google Shape;38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5700" y="163675"/>
            <a:ext cx="677524" cy="677524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0"/>
          <p:cNvSpPr txBox="1"/>
          <p:nvPr/>
        </p:nvSpPr>
        <p:spPr>
          <a:xfrm>
            <a:off x="8188213" y="879750"/>
            <a:ext cx="89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Not in Syllabus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1"/>
          <p:cNvSpPr txBox="1"/>
          <p:nvPr>
            <p:ph type="title"/>
          </p:nvPr>
        </p:nvSpPr>
        <p:spPr>
          <a:xfrm>
            <a:off x="757237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Examples of IPC Systems – Windows</a:t>
            </a:r>
            <a:endParaRPr/>
          </a:p>
        </p:txBody>
      </p:sp>
      <p:sp>
        <p:nvSpPr>
          <p:cNvPr id="388" name="Google Shape;388;p51"/>
          <p:cNvSpPr txBox="1"/>
          <p:nvPr>
            <p:ph idx="1" type="body"/>
          </p:nvPr>
        </p:nvSpPr>
        <p:spPr>
          <a:xfrm>
            <a:off x="869950" y="1154112"/>
            <a:ext cx="695007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Message-passing centric via </a:t>
            </a:r>
            <a:r>
              <a:rPr b="1" i="0" lang="en-US" sz="1800" u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advanced local procedure call </a:t>
            </a:r>
            <a:r>
              <a:rPr b="1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LPC</a:t>
            </a:r>
            <a:r>
              <a:rPr b="1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facility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works between processes on the same system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Uses ports (like mailboxes) to establish and maintain communication channels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Communication works as follows: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client opens a handle to the subsystem’s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connection port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object.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client sends a connection request.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server creates two private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communication ports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returns the handle to one of them to the client.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client and server use the corresponding port handle to send messages or callbacks and to listen for replies.</a:t>
            </a:r>
            <a:endParaRPr/>
          </a:p>
        </p:txBody>
      </p:sp>
      <p:pic>
        <p:nvPicPr>
          <p:cNvPr id="389" name="Google Shape;38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5700" y="163675"/>
            <a:ext cx="677524" cy="67752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51"/>
          <p:cNvSpPr txBox="1"/>
          <p:nvPr/>
        </p:nvSpPr>
        <p:spPr>
          <a:xfrm>
            <a:off x="8188213" y="879750"/>
            <a:ext cx="89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Not in Syllabus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2"/>
          <p:cNvSpPr txBox="1"/>
          <p:nvPr>
            <p:ph type="title"/>
          </p:nvPr>
        </p:nvSpPr>
        <p:spPr>
          <a:xfrm>
            <a:off x="1025525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Local Procedure Calls in Windows</a:t>
            </a:r>
            <a:endParaRPr/>
          </a:p>
        </p:txBody>
      </p:sp>
      <p:pic>
        <p:nvPicPr>
          <p:cNvPr descr="3" id="396" name="Google Shape;39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9537" y="1830387"/>
            <a:ext cx="6567487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5700" y="163675"/>
            <a:ext cx="677524" cy="677524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2"/>
          <p:cNvSpPr txBox="1"/>
          <p:nvPr/>
        </p:nvSpPr>
        <p:spPr>
          <a:xfrm>
            <a:off x="8188213" y="879750"/>
            <a:ext cx="89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Not in Syllabus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3"/>
          <p:cNvSpPr txBox="1"/>
          <p:nvPr>
            <p:ph type="title"/>
          </p:nvPr>
        </p:nvSpPr>
        <p:spPr>
          <a:xfrm>
            <a:off x="1028700" y="12382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Communications in Client-Server Systems</a:t>
            </a:r>
            <a:endParaRPr/>
          </a:p>
        </p:txBody>
      </p:sp>
      <p:sp>
        <p:nvSpPr>
          <p:cNvPr id="404" name="Google Shape;404;p53"/>
          <p:cNvSpPr txBox="1"/>
          <p:nvPr>
            <p:ph idx="1" type="body"/>
          </p:nvPr>
        </p:nvSpPr>
        <p:spPr>
          <a:xfrm>
            <a:off x="889000" y="1233487"/>
            <a:ext cx="67945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Sockets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 Procedure Calls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Pipes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 Method Invocation (Java)</a:t>
            </a:r>
            <a:endParaRPr/>
          </a:p>
        </p:txBody>
      </p:sp>
      <p:pic>
        <p:nvPicPr>
          <p:cNvPr id="405" name="Google Shape;40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5700" y="163675"/>
            <a:ext cx="677524" cy="677524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3"/>
          <p:cNvSpPr txBox="1"/>
          <p:nvPr/>
        </p:nvSpPr>
        <p:spPr>
          <a:xfrm>
            <a:off x="8188213" y="879750"/>
            <a:ext cx="89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Not in Syllabus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4"/>
          <p:cNvSpPr txBox="1"/>
          <p:nvPr>
            <p:ph type="title"/>
          </p:nvPr>
        </p:nvSpPr>
        <p:spPr>
          <a:xfrm>
            <a:off x="457200" y="1524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Sockets</a:t>
            </a:r>
            <a:endParaRPr/>
          </a:p>
        </p:txBody>
      </p:sp>
      <p:sp>
        <p:nvSpPr>
          <p:cNvPr id="412" name="Google Shape;412;p54"/>
          <p:cNvSpPr txBox="1"/>
          <p:nvPr>
            <p:ph idx="1" type="body"/>
          </p:nvPr>
        </p:nvSpPr>
        <p:spPr>
          <a:xfrm>
            <a:off x="822325" y="1154112"/>
            <a:ext cx="697706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1" i="0" lang="en-US" sz="1800" u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socket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defined as an endpoint for communication</a:t>
            </a:r>
            <a:endParaRPr/>
          </a:p>
          <a:p>
            <a:pPr indent="-29718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Concatenation of IP address and </a:t>
            </a:r>
            <a:r>
              <a:rPr b="1" i="0" lang="en-US" sz="1800" u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a number included at start of message packet to differentiate network services on a host</a:t>
            </a:r>
            <a:endParaRPr/>
          </a:p>
          <a:p>
            <a:pPr indent="-29718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socket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161.25.19.8:1625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refers to port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1625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on host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161.25.19.8</a:t>
            </a:r>
            <a:endParaRPr/>
          </a:p>
          <a:p>
            <a:pPr indent="-29718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t/>
            </a:r>
            <a:endParaRPr b="1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Communication consists between a pair of sockets</a:t>
            </a:r>
            <a:endParaRPr/>
          </a:p>
          <a:p>
            <a:pPr indent="-29718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ports below 1024 are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well known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used for standard services</a:t>
            </a:r>
            <a:endParaRPr/>
          </a:p>
          <a:p>
            <a:pPr indent="-29718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Special IP address 127.0.0.1 (</a:t>
            </a:r>
            <a:r>
              <a:rPr b="1" i="0" lang="en-US" sz="1800" u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loopback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to refer to system on which process is running</a:t>
            </a:r>
            <a:endParaRPr/>
          </a:p>
        </p:txBody>
      </p:sp>
      <p:pic>
        <p:nvPicPr>
          <p:cNvPr id="413" name="Google Shape;41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5700" y="163675"/>
            <a:ext cx="677524" cy="677524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54"/>
          <p:cNvSpPr txBox="1"/>
          <p:nvPr/>
        </p:nvSpPr>
        <p:spPr>
          <a:xfrm>
            <a:off x="8188213" y="879750"/>
            <a:ext cx="89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Not in Syllabus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5"/>
          <p:cNvSpPr txBox="1"/>
          <p:nvPr>
            <p:ph type="title"/>
          </p:nvPr>
        </p:nvSpPr>
        <p:spPr>
          <a:xfrm>
            <a:off x="757237" y="1524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Socket Communication</a:t>
            </a:r>
            <a:endParaRPr/>
          </a:p>
        </p:txBody>
      </p:sp>
      <p:pic>
        <p:nvPicPr>
          <p:cNvPr id="420" name="Google Shape;42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2762" y="1166812"/>
            <a:ext cx="5794375" cy="39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5700" y="163675"/>
            <a:ext cx="677524" cy="677524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5"/>
          <p:cNvSpPr txBox="1"/>
          <p:nvPr/>
        </p:nvSpPr>
        <p:spPr>
          <a:xfrm>
            <a:off x="8188213" y="879750"/>
            <a:ext cx="89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Not in Syllabus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6"/>
          <p:cNvSpPr txBox="1"/>
          <p:nvPr>
            <p:ph type="title"/>
          </p:nvPr>
        </p:nvSpPr>
        <p:spPr>
          <a:xfrm>
            <a:off x="457200" y="1524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Sockets in Java</a:t>
            </a:r>
            <a:endParaRPr/>
          </a:p>
        </p:txBody>
      </p:sp>
      <p:sp>
        <p:nvSpPr>
          <p:cNvPr id="428" name="Google Shape;428;p56"/>
          <p:cNvSpPr txBox="1"/>
          <p:nvPr>
            <p:ph idx="1" type="body"/>
          </p:nvPr>
        </p:nvSpPr>
        <p:spPr>
          <a:xfrm>
            <a:off x="806450" y="1233487"/>
            <a:ext cx="341947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Three types of sockets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Connection-oriented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TCP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Connectionless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1" i="0" lang="en-US" sz="1800" u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UDP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MulticastSocket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class– data can be sent to multiple recipients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this “Date” server:</a:t>
            </a:r>
            <a:endParaRPr/>
          </a:p>
          <a:p>
            <a:pPr indent="-194309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Screen Shot 2012-12-04 at 1.11.28 PM.png" id="429" name="Google Shape;42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7812" y="1125537"/>
            <a:ext cx="4967287" cy="5097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5700" y="163675"/>
            <a:ext cx="677524" cy="677524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6"/>
          <p:cNvSpPr txBox="1"/>
          <p:nvPr/>
        </p:nvSpPr>
        <p:spPr>
          <a:xfrm>
            <a:off x="8188213" y="879750"/>
            <a:ext cx="89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Not in Syllabus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7"/>
          <p:cNvSpPr txBox="1"/>
          <p:nvPr>
            <p:ph type="title"/>
          </p:nvPr>
        </p:nvSpPr>
        <p:spPr>
          <a:xfrm>
            <a:off x="457200" y="16827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Remote Procedure Calls</a:t>
            </a:r>
            <a:endParaRPr/>
          </a:p>
        </p:txBody>
      </p:sp>
      <p:sp>
        <p:nvSpPr>
          <p:cNvPr id="437" name="Google Shape;437;p57"/>
          <p:cNvSpPr txBox="1"/>
          <p:nvPr>
            <p:ph idx="1" type="body"/>
          </p:nvPr>
        </p:nvSpPr>
        <p:spPr>
          <a:xfrm>
            <a:off x="901700" y="1138237"/>
            <a:ext cx="6823075" cy="48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 procedure call (RPC) abstracts procedure calls between processes on networked systems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Again uses ports for service differentiation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Stubs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client-side proxy for the actual procedure on the server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client-side stub locates the server and </a:t>
            </a:r>
            <a:r>
              <a:rPr b="1" i="0" lang="en-US" sz="1800" u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marshalls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 parameters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server-side stub receives this message, unpacks the marshalled parameters, and performs the procedure on the server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 Windows, stub code compile from specification written in </a:t>
            </a:r>
            <a:r>
              <a:rPr b="1" i="0" lang="en-US" sz="1800" u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Microsoft Interface Definition Language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MIDL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</p:txBody>
      </p:sp>
      <p:pic>
        <p:nvPicPr>
          <p:cNvPr id="438" name="Google Shape;43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5700" y="163675"/>
            <a:ext cx="677524" cy="677524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7"/>
          <p:cNvSpPr txBox="1"/>
          <p:nvPr/>
        </p:nvSpPr>
        <p:spPr>
          <a:xfrm>
            <a:off x="8188213" y="879750"/>
            <a:ext cx="89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Not in Syllabus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8"/>
          <p:cNvSpPr txBox="1"/>
          <p:nvPr>
            <p:ph type="title"/>
          </p:nvPr>
        </p:nvSpPr>
        <p:spPr>
          <a:xfrm>
            <a:off x="930275" y="2301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Remote Procedure Calls (Cont.)</a:t>
            </a:r>
            <a:endParaRPr/>
          </a:p>
        </p:txBody>
      </p:sp>
      <p:sp>
        <p:nvSpPr>
          <p:cNvPr id="445" name="Google Shape;445;p58"/>
          <p:cNvSpPr txBox="1"/>
          <p:nvPr>
            <p:ph idx="1" type="body"/>
          </p:nvPr>
        </p:nvSpPr>
        <p:spPr>
          <a:xfrm>
            <a:off x="874712" y="777875"/>
            <a:ext cx="6818312" cy="48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representation handled via </a:t>
            </a:r>
            <a:r>
              <a:rPr b="1" i="0" lang="en-US" sz="1800" u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External Data Representation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XDL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format to account for different architectures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Big-endian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1" i="0" lang="en-US" sz="1800" u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little-endian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 communication has more failure scenarios than local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Messages can be delivered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exactly once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rather than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most once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OS typically provides a rendezvous (or </a:t>
            </a:r>
            <a:r>
              <a:rPr b="1" i="0" lang="en-US" sz="1800" u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matchmaker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service to connect client and server</a:t>
            </a:r>
            <a:endParaRPr/>
          </a:p>
        </p:txBody>
      </p:sp>
      <p:pic>
        <p:nvPicPr>
          <p:cNvPr id="446" name="Google Shape;44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5700" y="239875"/>
            <a:ext cx="677524" cy="677524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58"/>
          <p:cNvSpPr txBox="1"/>
          <p:nvPr/>
        </p:nvSpPr>
        <p:spPr>
          <a:xfrm>
            <a:off x="8188213" y="955950"/>
            <a:ext cx="89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Not in Syllabus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9"/>
          <p:cNvSpPr txBox="1"/>
          <p:nvPr>
            <p:ph type="title"/>
          </p:nvPr>
        </p:nvSpPr>
        <p:spPr>
          <a:xfrm>
            <a:off x="457200" y="13652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Execution of RPC</a:t>
            </a:r>
            <a:endParaRPr/>
          </a:p>
        </p:txBody>
      </p:sp>
      <p:pic>
        <p:nvPicPr>
          <p:cNvPr descr="3" id="453" name="Google Shape;45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4412" y="1016000"/>
            <a:ext cx="4421187" cy="53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5700" y="163675"/>
            <a:ext cx="677524" cy="677524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59"/>
          <p:cNvSpPr txBox="1"/>
          <p:nvPr/>
        </p:nvSpPr>
        <p:spPr>
          <a:xfrm>
            <a:off x="8188213" y="879750"/>
            <a:ext cx="89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Not in Syllabus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/>
          <p:nvPr>
            <p:ph type="title"/>
          </p:nvPr>
        </p:nvSpPr>
        <p:spPr>
          <a:xfrm>
            <a:off x="457200" y="1666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Process in Memory</a:t>
            </a:r>
            <a:endParaRPr/>
          </a:p>
        </p:txBody>
      </p:sp>
      <p:pic>
        <p:nvPicPr>
          <p:cNvPr id="102" name="Google Shape;10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0025" y="1254125"/>
            <a:ext cx="2911475" cy="4598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0"/>
          <p:cNvSpPr txBox="1"/>
          <p:nvPr>
            <p:ph type="title"/>
          </p:nvPr>
        </p:nvSpPr>
        <p:spPr>
          <a:xfrm>
            <a:off x="45720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Pipes</a:t>
            </a:r>
            <a:endParaRPr/>
          </a:p>
        </p:txBody>
      </p:sp>
      <p:sp>
        <p:nvSpPr>
          <p:cNvPr id="461" name="Google Shape;461;p60"/>
          <p:cNvSpPr txBox="1"/>
          <p:nvPr>
            <p:ph idx="1" type="body"/>
          </p:nvPr>
        </p:nvSpPr>
        <p:spPr>
          <a:xfrm>
            <a:off x="874712" y="1154112"/>
            <a:ext cx="694531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Acts as a conduit allowing two processes to communicate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Issues: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communication unidirectional or bidirectional?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the case of two-way communication, is it half or full-duplex?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there exist a relationship (i.e.,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parent-child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between the communicating processes?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the pipes be used over a network?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Ordinary pipes – cannot be accessed  from outside the process that created it. Typically, a parent process creates a pipe and uses it to communicate with a child process that it created.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Named pipes – can be accessed without a parent-child relationship.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62" name="Google Shape;46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5700" y="163675"/>
            <a:ext cx="677524" cy="677524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60"/>
          <p:cNvSpPr txBox="1"/>
          <p:nvPr/>
        </p:nvSpPr>
        <p:spPr>
          <a:xfrm>
            <a:off x="8188213" y="879750"/>
            <a:ext cx="89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Not in Syllabus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1"/>
          <p:cNvSpPr txBox="1"/>
          <p:nvPr>
            <p:ph type="title"/>
          </p:nvPr>
        </p:nvSpPr>
        <p:spPr>
          <a:xfrm>
            <a:off x="457200" y="13017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Ordinary Pipes</a:t>
            </a:r>
            <a:endParaRPr/>
          </a:p>
        </p:txBody>
      </p:sp>
      <p:sp>
        <p:nvSpPr>
          <p:cNvPr id="469" name="Google Shape;469;p61"/>
          <p:cNvSpPr txBox="1"/>
          <p:nvPr>
            <p:ph idx="1" type="body"/>
          </p:nvPr>
        </p:nvSpPr>
        <p:spPr>
          <a:xfrm>
            <a:off x="822325" y="1138237"/>
            <a:ext cx="7612062" cy="493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Ordinary Pipes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 communication in standard producer-consumer style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Producer writes to one end (the </a:t>
            </a:r>
            <a:r>
              <a:rPr b="1" i="0" lang="en-US" sz="1800" u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write-end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the pipe)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Consumer reads from the other end (the </a:t>
            </a:r>
            <a:r>
              <a:rPr b="1" i="0" lang="en-US" sz="1800" u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read-end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the pipe)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Ordinary pipes are therefore unidirectional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Require parent-child relationship between communicating processes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Windows calls these </a:t>
            </a:r>
            <a:r>
              <a:rPr b="1" i="0" lang="en-US" sz="1800" u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anonymous pipes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See Unix and Windows code samples in textbook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70" name="Google Shape;47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2287" y="3313112"/>
            <a:ext cx="5592762" cy="1703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5700" y="163675"/>
            <a:ext cx="677524" cy="677524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61"/>
          <p:cNvSpPr txBox="1"/>
          <p:nvPr/>
        </p:nvSpPr>
        <p:spPr>
          <a:xfrm>
            <a:off x="8188213" y="879750"/>
            <a:ext cx="89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Not in Syllabus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2"/>
          <p:cNvSpPr txBox="1"/>
          <p:nvPr>
            <p:ph type="title"/>
          </p:nvPr>
        </p:nvSpPr>
        <p:spPr>
          <a:xfrm>
            <a:off x="473075" y="1524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Named Pipes</a:t>
            </a:r>
            <a:endParaRPr/>
          </a:p>
        </p:txBody>
      </p:sp>
      <p:sp>
        <p:nvSpPr>
          <p:cNvPr id="478" name="Google Shape;478;p62"/>
          <p:cNvSpPr txBox="1"/>
          <p:nvPr>
            <p:ph idx="1" type="body"/>
          </p:nvPr>
        </p:nvSpPr>
        <p:spPr>
          <a:xfrm>
            <a:off x="806450" y="1233487"/>
            <a:ext cx="70612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Named Pipes are more powerful than ordinary pipes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Communication is bidirectional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parent-child relationship is necessary between the communicating processes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Several processes can use the named pipe for communication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Provided on both UNIX and Windows systems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79" name="Google Shape;47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5700" y="163675"/>
            <a:ext cx="677524" cy="677524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62"/>
          <p:cNvSpPr txBox="1"/>
          <p:nvPr/>
        </p:nvSpPr>
        <p:spPr>
          <a:xfrm>
            <a:off x="8188213" y="879750"/>
            <a:ext cx="89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Not in Syllabus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3"/>
          <p:cNvSpPr txBox="1"/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300"/>
              <a:buFont typeface="Arial"/>
              <a:buNone/>
            </a:pPr>
            <a:r>
              <a:rPr b="1" i="0" lang="en-US" sz="43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End of Chapter 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/>
          <p:nvPr>
            <p:ph type="title"/>
          </p:nvPr>
        </p:nvSpPr>
        <p:spPr>
          <a:xfrm>
            <a:off x="1360487" y="182562"/>
            <a:ext cx="62515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Process State</a:t>
            </a:r>
            <a:endParaRPr/>
          </a:p>
        </p:txBody>
      </p:sp>
      <p:sp>
        <p:nvSpPr>
          <p:cNvPr id="108" name="Google Shape;108;p7"/>
          <p:cNvSpPr txBox="1"/>
          <p:nvPr>
            <p:ph idx="1" type="body"/>
          </p:nvPr>
        </p:nvSpPr>
        <p:spPr>
          <a:xfrm>
            <a:off x="806450" y="1246187"/>
            <a:ext cx="7370762" cy="325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a process executes, it changes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The process is being created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running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Instructions are being executed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waiting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The process is waiting for some event to occur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ready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The process is waiting to be assigned to a processor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terminated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The process has finished execution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/>
          <p:nvPr>
            <p:ph type="title"/>
          </p:nvPr>
        </p:nvSpPr>
        <p:spPr>
          <a:xfrm>
            <a:off x="739775" y="182562"/>
            <a:ext cx="7947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Diagram of Process State</a:t>
            </a:r>
            <a:endParaRPr/>
          </a:p>
        </p:txBody>
      </p:sp>
      <p:pic>
        <p:nvPicPr>
          <p:cNvPr id="114" name="Google Shape;11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5750" y="1308100"/>
            <a:ext cx="6635750" cy="2646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/>
          <p:nvPr>
            <p:ph type="title"/>
          </p:nvPr>
        </p:nvSpPr>
        <p:spPr>
          <a:xfrm>
            <a:off x="1166812" y="136525"/>
            <a:ext cx="75199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Process Control Block (PCB)</a:t>
            </a:r>
            <a:endParaRPr/>
          </a:p>
        </p:txBody>
      </p:sp>
      <p:sp>
        <p:nvSpPr>
          <p:cNvPr id="120" name="Google Shape;120;p9"/>
          <p:cNvSpPr txBox="1"/>
          <p:nvPr>
            <p:ph idx="1" type="body"/>
          </p:nvPr>
        </p:nvSpPr>
        <p:spPr>
          <a:xfrm>
            <a:off x="806450" y="1041400"/>
            <a:ext cx="4579937" cy="4772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associated with each process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(also called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task control block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state – running, waiting, etc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 counter – location of instruction to next execute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 registers – contents of all process-centric registers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 scheduling information- priorities, scheduling queue pointers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Memory-management information – memory allocated to the process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Accounting information – CPU used, clock time elapsed since start, time limits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I/O status information – I/O devices allocated to process, list of open files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1" name="Google Shape;12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0400" y="1393825"/>
            <a:ext cx="2795587" cy="448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2011-01-13T23:43:38Z</dcterms:created>
  <dc:creator>Lucent End User</dc:creator>
</cp:coreProperties>
</file>